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49" r:id="rId2"/>
  </p:sldMasterIdLst>
  <p:notesMasterIdLst>
    <p:notesMasterId r:id="rId44"/>
  </p:notesMasterIdLst>
  <p:sldIdLst>
    <p:sldId id="411" r:id="rId3"/>
    <p:sldId id="413" r:id="rId4"/>
    <p:sldId id="451" r:id="rId5"/>
    <p:sldId id="414" r:id="rId6"/>
    <p:sldId id="415" r:id="rId7"/>
    <p:sldId id="416" r:id="rId8"/>
    <p:sldId id="417" r:id="rId9"/>
    <p:sldId id="418" r:id="rId10"/>
    <p:sldId id="419" r:id="rId11"/>
    <p:sldId id="420" r:id="rId12"/>
    <p:sldId id="421" r:id="rId13"/>
    <p:sldId id="422" r:id="rId14"/>
    <p:sldId id="423" r:id="rId15"/>
    <p:sldId id="424" r:id="rId16"/>
    <p:sldId id="425" r:id="rId17"/>
    <p:sldId id="426" r:id="rId18"/>
    <p:sldId id="427" r:id="rId19"/>
    <p:sldId id="428" r:id="rId20"/>
    <p:sldId id="429" r:id="rId21"/>
    <p:sldId id="430" r:id="rId22"/>
    <p:sldId id="431" r:id="rId23"/>
    <p:sldId id="432" r:id="rId24"/>
    <p:sldId id="452" r:id="rId25"/>
    <p:sldId id="433" r:id="rId26"/>
    <p:sldId id="434" r:id="rId27"/>
    <p:sldId id="435" r:id="rId28"/>
    <p:sldId id="436" r:id="rId29"/>
    <p:sldId id="437" r:id="rId30"/>
    <p:sldId id="438" r:id="rId31"/>
    <p:sldId id="439" r:id="rId32"/>
    <p:sldId id="440" r:id="rId33"/>
    <p:sldId id="441" r:id="rId34"/>
    <p:sldId id="442" r:id="rId35"/>
    <p:sldId id="443" r:id="rId36"/>
    <p:sldId id="444" r:id="rId37"/>
    <p:sldId id="445" r:id="rId38"/>
    <p:sldId id="446" r:id="rId39"/>
    <p:sldId id="447" r:id="rId40"/>
    <p:sldId id="448" r:id="rId41"/>
    <p:sldId id="449" r:id="rId42"/>
    <p:sldId id="45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712" autoAdjust="0"/>
  </p:normalViewPr>
  <p:slideViewPr>
    <p:cSldViewPr snapToObjects="1" showGuides="1">
      <p:cViewPr varScale="1">
        <p:scale>
          <a:sx n="104" d="100"/>
          <a:sy n="104" d="100"/>
        </p:scale>
        <p:origin x="858" y="96"/>
      </p:cViewPr>
      <p:guideLst>
        <p:guide orient="horz" pos="2160"/>
        <p:guide pos="2880"/>
      </p:guideLst>
    </p:cSldViewPr>
  </p:slideViewPr>
  <p:outlineViewPr>
    <p:cViewPr>
      <p:scale>
        <a:sx n="33" d="100"/>
        <a:sy n="33" d="100"/>
      </p:scale>
      <p:origin x="0" y="-1385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12/10/2020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0805A-E9D0-4432-901B-BC04368D549C}" type="slidenum">
              <a:rPr lang="en-US"/>
              <a:pPr/>
              <a:t>2</a:t>
            </a:fld>
            <a:endParaRPr lang="en-US"/>
          </a:p>
        </p:txBody>
      </p:sp>
      <p:sp>
        <p:nvSpPr>
          <p:cNvPr id="520194" name="Rectangle 2"/>
          <p:cNvSpPr>
            <a:spLocks noGrp="1" noRot="1" noChangeAspect="1" noChangeArrowheads="1" noTextEdit="1"/>
          </p:cNvSpPr>
          <p:nvPr>
            <p:ph type="sldImg"/>
          </p:nvPr>
        </p:nvSpPr>
        <p:spPr>
          <a:xfrm>
            <a:off x="939800" y="379413"/>
            <a:ext cx="4978400" cy="3733800"/>
          </a:xfrm>
          <a:ln/>
        </p:spPr>
      </p:sp>
      <p:sp>
        <p:nvSpPr>
          <p:cNvPr id="520195"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820156-CC7D-486F-A4EF-EA16B1CC7B2C}" type="slidenum">
              <a:rPr lang="en-US"/>
              <a:pPr/>
              <a:t>11</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3D27B-5170-4523-B45C-4AE4ABADFF64}" type="slidenum">
              <a:rPr lang="en-US"/>
              <a:pPr/>
              <a:t>12</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6786D2-E9E9-45F9-B5E8-4DA3E7C2B1F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A5BBBA-C39D-4D5D-B256-79717AA40A5B}" type="slidenum">
              <a:rPr lang="en-US"/>
              <a:pPr/>
              <a:t>14</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94F20-F86E-4C96-B450-E6058143547C}" type="slidenum">
              <a:rPr lang="en-US"/>
              <a:pPr/>
              <a:t>15</a:t>
            </a:fld>
            <a:endParaRPr 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D05B1-B231-45E6-83FB-A5DBBA9AFE6E}" type="slidenum">
              <a:rPr lang="en-US"/>
              <a:pPr/>
              <a:t>16</a:t>
            </a:fld>
            <a:endParaRPr lang="en-US"/>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421EC-B30C-4875-A4F1-CE0325961504}" type="slidenum">
              <a:rPr lang="en-US"/>
              <a:pPr/>
              <a:t>17</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BB2D0E-0F2B-4074-B2F4-AA88EFB64F08}" type="slidenum">
              <a:rPr lang="en-US"/>
              <a:pPr/>
              <a:t>18</a:t>
            </a:fld>
            <a:endParaRPr 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62C9FE-E560-4CB0-B4DC-2ADDDBC1AFFC}" type="slidenum">
              <a:rPr lang="en-US"/>
              <a:pPr/>
              <a:t>19</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C51CF-40B5-4482-BBF8-1E7A7AA6F888}" type="slidenum">
              <a:rPr lang="en-US"/>
              <a:pPr/>
              <a:t>20</a:t>
            </a:fld>
            <a:endParaRPr 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0805A-E9D0-4432-901B-BC04368D549C}" type="slidenum">
              <a:rPr lang="en-US"/>
              <a:pPr/>
              <a:t>3</a:t>
            </a:fld>
            <a:endParaRPr lang="en-US"/>
          </a:p>
        </p:txBody>
      </p:sp>
      <p:sp>
        <p:nvSpPr>
          <p:cNvPr id="520194" name="Rectangle 2"/>
          <p:cNvSpPr>
            <a:spLocks noGrp="1" noRot="1" noChangeAspect="1" noChangeArrowheads="1" noTextEdit="1"/>
          </p:cNvSpPr>
          <p:nvPr>
            <p:ph type="sldImg"/>
          </p:nvPr>
        </p:nvSpPr>
        <p:spPr>
          <a:xfrm>
            <a:off x="939800" y="379413"/>
            <a:ext cx="4978400" cy="3733800"/>
          </a:xfrm>
          <a:ln/>
        </p:spPr>
      </p:sp>
      <p:sp>
        <p:nvSpPr>
          <p:cNvPr id="520195" name="Rectangle 3"/>
          <p:cNvSpPr>
            <a:spLocks noGrp="1" noChangeArrowheads="1"/>
          </p:cNvSpPr>
          <p:nvPr>
            <p:ph type="body" idx="1"/>
          </p:nvPr>
        </p:nvSpPr>
        <p:spPr>
          <a:xfrm>
            <a:off x="684213" y="4343400"/>
            <a:ext cx="5487987" cy="4535488"/>
          </a:xfrm>
        </p:spPr>
        <p:txBody>
          <a:bodyPr/>
          <a:lstStyle/>
          <a:p>
            <a:endParaRPr lang="en-US"/>
          </a:p>
        </p:txBody>
      </p:sp>
    </p:spTree>
    <p:extLst>
      <p:ext uri="{BB962C8B-B14F-4D97-AF65-F5344CB8AC3E}">
        <p14:creationId xmlns:p14="http://schemas.microsoft.com/office/powerpoint/2010/main" val="1640442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343CA-F17D-4CA6-9143-A8C2E01DBBCA}" type="slidenum">
              <a:rPr lang="en-US"/>
              <a:pPr/>
              <a:t>21</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05F84E-6D20-4C35-9D4E-CAD98CD51FEB}" type="slidenum">
              <a:rPr lang="en-US"/>
              <a:pPr/>
              <a:t>22</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0F7D3E-13F0-4399-98C1-071641041D39}" type="slidenum">
              <a:rPr lang="en-US"/>
              <a:pPr/>
              <a:t>24</a:t>
            </a:fld>
            <a:endParaRPr lang="en-US"/>
          </a:p>
        </p:txBody>
      </p:sp>
      <p:sp>
        <p:nvSpPr>
          <p:cNvPr id="452610" name="Rectangle 2"/>
          <p:cNvSpPr>
            <a:spLocks noGrp="1" noRot="1" noChangeAspect="1" noChangeArrowheads="1" noTextEdit="1"/>
          </p:cNvSpPr>
          <p:nvPr>
            <p:ph type="sldImg"/>
          </p:nvPr>
        </p:nvSpPr>
        <p:spPr>
          <a:xfrm>
            <a:off x="939800" y="379413"/>
            <a:ext cx="4978400" cy="3733800"/>
          </a:xfrm>
          <a:ln/>
        </p:spPr>
      </p:sp>
      <p:sp>
        <p:nvSpPr>
          <p:cNvPr id="452611"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2048C-E214-4800-859F-0B9CA5ADAB6C}" type="slidenum">
              <a:rPr lang="en-US"/>
              <a:pPr/>
              <a:t>25</a:t>
            </a:fld>
            <a:endParaRPr lang="en-US"/>
          </a:p>
        </p:txBody>
      </p:sp>
      <p:sp>
        <p:nvSpPr>
          <p:cNvPr id="458754" name="Rectangle 2"/>
          <p:cNvSpPr>
            <a:spLocks noGrp="1" noRot="1" noChangeAspect="1" noChangeArrowheads="1" noTextEdit="1"/>
          </p:cNvSpPr>
          <p:nvPr>
            <p:ph type="sldImg"/>
          </p:nvPr>
        </p:nvSpPr>
        <p:spPr>
          <a:xfrm>
            <a:off x="939800" y="379413"/>
            <a:ext cx="4978400" cy="3733800"/>
          </a:xfrm>
          <a:ln/>
        </p:spPr>
      </p:sp>
      <p:sp>
        <p:nvSpPr>
          <p:cNvPr id="458755"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E8FF9-2FBF-4D52-955B-1A2F82F71A5C}" type="slidenum">
              <a:rPr lang="en-US"/>
              <a:pPr/>
              <a:t>26</a:t>
            </a:fld>
            <a:endParaRPr lang="en-US"/>
          </a:p>
        </p:txBody>
      </p:sp>
      <p:sp>
        <p:nvSpPr>
          <p:cNvPr id="460802" name="Rectangle 2"/>
          <p:cNvSpPr>
            <a:spLocks noGrp="1" noRot="1" noChangeAspect="1" noChangeArrowheads="1" noTextEdit="1"/>
          </p:cNvSpPr>
          <p:nvPr>
            <p:ph type="sldImg"/>
          </p:nvPr>
        </p:nvSpPr>
        <p:spPr>
          <a:xfrm>
            <a:off x="939800" y="379413"/>
            <a:ext cx="4978400" cy="3733800"/>
          </a:xfrm>
          <a:ln/>
        </p:spPr>
      </p:sp>
      <p:sp>
        <p:nvSpPr>
          <p:cNvPr id="460803"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4F5CE-CF9B-4F06-A48A-16489587FA68}" type="slidenum">
              <a:rPr lang="en-US"/>
              <a:pPr/>
              <a:t>27</a:t>
            </a:fld>
            <a:endParaRPr lang="en-US"/>
          </a:p>
        </p:txBody>
      </p:sp>
      <p:sp>
        <p:nvSpPr>
          <p:cNvPr id="462850" name="Rectangle 2"/>
          <p:cNvSpPr>
            <a:spLocks noGrp="1" noRot="1" noChangeAspect="1" noChangeArrowheads="1" noTextEdit="1"/>
          </p:cNvSpPr>
          <p:nvPr>
            <p:ph type="sldImg"/>
          </p:nvPr>
        </p:nvSpPr>
        <p:spPr>
          <a:xfrm>
            <a:off x="939800" y="379413"/>
            <a:ext cx="4978400" cy="3733800"/>
          </a:xfrm>
          <a:ln/>
        </p:spPr>
      </p:sp>
      <p:sp>
        <p:nvSpPr>
          <p:cNvPr id="462851"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B6949-2D9F-45ED-BFC0-29763824A619}" type="slidenum">
              <a:rPr lang="en-US"/>
              <a:pPr/>
              <a:t>28</a:t>
            </a:fld>
            <a:endParaRPr lang="en-US"/>
          </a:p>
        </p:txBody>
      </p:sp>
      <p:sp>
        <p:nvSpPr>
          <p:cNvPr id="464898" name="Rectangle 2"/>
          <p:cNvSpPr>
            <a:spLocks noGrp="1" noRot="1" noChangeAspect="1" noChangeArrowheads="1" noTextEdit="1"/>
          </p:cNvSpPr>
          <p:nvPr>
            <p:ph type="sldImg"/>
          </p:nvPr>
        </p:nvSpPr>
        <p:spPr>
          <a:xfrm>
            <a:off x="941388" y="379413"/>
            <a:ext cx="4978400" cy="3733800"/>
          </a:xfrm>
          <a:ln/>
        </p:spPr>
      </p:sp>
      <p:sp>
        <p:nvSpPr>
          <p:cNvPr id="464899" name="Rectangle 3"/>
          <p:cNvSpPr>
            <a:spLocks noGrp="1" noChangeArrowheads="1"/>
          </p:cNvSpPr>
          <p:nvPr>
            <p:ph type="body" idx="1"/>
          </p:nvPr>
        </p:nvSpPr>
        <p:spPr>
          <a:xfrm>
            <a:off x="684213" y="4343400"/>
            <a:ext cx="5487987" cy="4535488"/>
          </a:xfrm>
        </p:spPr>
        <p:txBody>
          <a:bodyPr/>
          <a:lstStyle/>
          <a:p>
            <a:r>
              <a:rPr lang="en-US"/>
              <a:t>Head - ft.w.c.	Flow Rate - gpm	</a:t>
            </a:r>
          </a:p>
          <a:p>
            <a:r>
              <a:rPr lang="en-US"/>
              <a:t>0.00	0	</a:t>
            </a:r>
          </a:p>
          <a:p>
            <a:r>
              <a:rPr lang="en-US"/>
              <a:t>0.92	10	</a:t>
            </a:r>
          </a:p>
          <a:p>
            <a:r>
              <a:rPr lang="en-US"/>
              <a:t>8.25	30	</a:t>
            </a:r>
          </a:p>
          <a:p>
            <a:r>
              <a:rPr lang="en-US"/>
              <a:t>22.92	50	</a:t>
            </a:r>
          </a:p>
          <a:p>
            <a:r>
              <a:rPr lang="en-US"/>
              <a:t>91.67	100	</a:t>
            </a:r>
          </a:p>
          <a:p>
            <a:r>
              <a:rPr lang="en-US"/>
              <a:t>103.00	106	</a:t>
            </a:r>
          </a:p>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88E3D-A9B3-436F-9B43-7DEBD5A7278E}" type="slidenum">
              <a:rPr lang="en-US"/>
              <a:pPr/>
              <a:t>29</a:t>
            </a:fld>
            <a:endParaRPr lang="en-US"/>
          </a:p>
        </p:txBody>
      </p:sp>
      <p:sp>
        <p:nvSpPr>
          <p:cNvPr id="466946" name="Rectangle 2"/>
          <p:cNvSpPr>
            <a:spLocks noGrp="1" noRot="1" noChangeAspect="1" noChangeArrowheads="1" noTextEdit="1"/>
          </p:cNvSpPr>
          <p:nvPr>
            <p:ph type="sldImg"/>
          </p:nvPr>
        </p:nvSpPr>
        <p:spPr>
          <a:xfrm>
            <a:off x="939800" y="379413"/>
            <a:ext cx="4978400" cy="3733800"/>
          </a:xfrm>
          <a:ln/>
        </p:spPr>
      </p:sp>
      <p:sp>
        <p:nvSpPr>
          <p:cNvPr id="466947"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A1BC6-1980-40AB-ADD9-4166AC0B0C21}" type="slidenum">
              <a:rPr lang="en-US"/>
              <a:pPr/>
              <a:t>30</a:t>
            </a:fld>
            <a:endParaRPr lang="en-US"/>
          </a:p>
        </p:txBody>
      </p:sp>
      <p:sp>
        <p:nvSpPr>
          <p:cNvPr id="468994" name="Rectangle 2"/>
          <p:cNvSpPr>
            <a:spLocks noGrp="1" noRot="1" noChangeAspect="1" noChangeArrowheads="1" noTextEdit="1"/>
          </p:cNvSpPr>
          <p:nvPr>
            <p:ph type="sldImg"/>
          </p:nvPr>
        </p:nvSpPr>
        <p:spPr>
          <a:xfrm>
            <a:off x="939800" y="379413"/>
            <a:ext cx="4978400" cy="3733800"/>
          </a:xfrm>
          <a:ln/>
        </p:spPr>
      </p:sp>
      <p:sp>
        <p:nvSpPr>
          <p:cNvPr id="468995"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00BFF-10D9-47BB-A570-88FA811E01F2}" type="slidenum">
              <a:rPr lang="en-US"/>
              <a:pPr/>
              <a:t>31</a:t>
            </a:fld>
            <a:endParaRPr lang="en-US"/>
          </a:p>
        </p:txBody>
      </p:sp>
      <p:sp>
        <p:nvSpPr>
          <p:cNvPr id="471042" name="Rectangle 2"/>
          <p:cNvSpPr>
            <a:spLocks noGrp="1" noRot="1" noChangeAspect="1" noChangeArrowheads="1" noTextEdit="1"/>
          </p:cNvSpPr>
          <p:nvPr>
            <p:ph type="sldImg"/>
          </p:nvPr>
        </p:nvSpPr>
        <p:spPr>
          <a:xfrm>
            <a:off x="939800" y="379413"/>
            <a:ext cx="4978400" cy="3733800"/>
          </a:xfrm>
          <a:ln/>
        </p:spPr>
      </p:sp>
      <p:sp>
        <p:nvSpPr>
          <p:cNvPr id="471043"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B76A4-8A1D-491B-86B0-E5E27335770A}" type="slidenum">
              <a:rPr lang="en-US"/>
              <a:pPr/>
              <a:t>4</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87528-6937-4803-B29D-357516FB0587}" type="slidenum">
              <a:rPr lang="en-US"/>
              <a:pPr/>
              <a:t>32</a:t>
            </a:fld>
            <a:endParaRPr lang="en-US"/>
          </a:p>
        </p:txBody>
      </p:sp>
      <p:sp>
        <p:nvSpPr>
          <p:cNvPr id="473090" name="Rectangle 2"/>
          <p:cNvSpPr>
            <a:spLocks noGrp="1" noRot="1" noChangeAspect="1" noChangeArrowheads="1" noTextEdit="1"/>
          </p:cNvSpPr>
          <p:nvPr>
            <p:ph type="sldImg"/>
          </p:nvPr>
        </p:nvSpPr>
        <p:spPr>
          <a:xfrm>
            <a:off x="939800" y="379413"/>
            <a:ext cx="4978400" cy="3733800"/>
          </a:xfrm>
          <a:ln/>
        </p:spPr>
      </p:sp>
      <p:sp>
        <p:nvSpPr>
          <p:cNvPr id="473091"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4A6B1-A3C3-4F44-A412-C2287031A9F2}" type="slidenum">
              <a:rPr lang="en-US"/>
              <a:pPr/>
              <a:t>33</a:t>
            </a:fld>
            <a:endParaRPr lang="en-US"/>
          </a:p>
        </p:txBody>
      </p:sp>
      <p:sp>
        <p:nvSpPr>
          <p:cNvPr id="475138" name="Rectangle 2"/>
          <p:cNvSpPr>
            <a:spLocks noGrp="1" noRot="1" noChangeAspect="1" noChangeArrowheads="1" noTextEdit="1"/>
          </p:cNvSpPr>
          <p:nvPr>
            <p:ph type="sldImg"/>
          </p:nvPr>
        </p:nvSpPr>
        <p:spPr>
          <a:xfrm>
            <a:off x="939800" y="379413"/>
            <a:ext cx="4978400" cy="3733800"/>
          </a:xfrm>
          <a:ln/>
        </p:spPr>
      </p:sp>
      <p:sp>
        <p:nvSpPr>
          <p:cNvPr id="475139"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A662E7-0993-4BB3-9E6B-F7AB93502BC7}" type="slidenum">
              <a:rPr lang="en-US"/>
              <a:pPr/>
              <a:t>34</a:t>
            </a:fld>
            <a:endParaRPr lang="en-US"/>
          </a:p>
        </p:txBody>
      </p:sp>
      <p:sp>
        <p:nvSpPr>
          <p:cNvPr id="477186" name="Rectangle 2"/>
          <p:cNvSpPr>
            <a:spLocks noGrp="1" noRot="1" noChangeAspect="1" noChangeArrowheads="1" noTextEdit="1"/>
          </p:cNvSpPr>
          <p:nvPr>
            <p:ph type="sldImg"/>
          </p:nvPr>
        </p:nvSpPr>
        <p:spPr>
          <a:xfrm>
            <a:off x="939800" y="379413"/>
            <a:ext cx="4978400" cy="3733800"/>
          </a:xfrm>
          <a:ln/>
        </p:spPr>
      </p:sp>
      <p:sp>
        <p:nvSpPr>
          <p:cNvPr id="477187"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C44247-2F1F-4F96-BC6B-04B45BD3251E}" type="slidenum">
              <a:rPr lang="en-US"/>
              <a:pPr/>
              <a:t>35</a:t>
            </a:fld>
            <a:endParaRPr lang="en-US"/>
          </a:p>
        </p:txBody>
      </p:sp>
      <p:sp>
        <p:nvSpPr>
          <p:cNvPr id="479234" name="Rectangle 2"/>
          <p:cNvSpPr>
            <a:spLocks noGrp="1" noRot="1" noChangeAspect="1" noChangeArrowheads="1" noTextEdit="1"/>
          </p:cNvSpPr>
          <p:nvPr>
            <p:ph type="sldImg"/>
          </p:nvPr>
        </p:nvSpPr>
        <p:spPr>
          <a:xfrm>
            <a:off x="939800" y="379413"/>
            <a:ext cx="4978400" cy="3733800"/>
          </a:xfrm>
          <a:ln/>
        </p:spPr>
      </p:sp>
      <p:sp>
        <p:nvSpPr>
          <p:cNvPr id="479235"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DBC10-4FD3-44F2-8E0B-BA94A987B7B9}" type="slidenum">
              <a:rPr lang="en-US"/>
              <a:pPr/>
              <a:t>36</a:t>
            </a:fld>
            <a:endParaRPr lang="en-US"/>
          </a:p>
        </p:txBody>
      </p:sp>
      <p:sp>
        <p:nvSpPr>
          <p:cNvPr id="481282" name="Rectangle 2"/>
          <p:cNvSpPr>
            <a:spLocks noGrp="1" noRot="1" noChangeAspect="1" noChangeArrowheads="1" noTextEdit="1"/>
          </p:cNvSpPr>
          <p:nvPr>
            <p:ph type="sldImg"/>
          </p:nvPr>
        </p:nvSpPr>
        <p:spPr>
          <a:xfrm>
            <a:off x="939800" y="379413"/>
            <a:ext cx="4978400" cy="3733800"/>
          </a:xfrm>
          <a:ln/>
        </p:spPr>
      </p:sp>
      <p:sp>
        <p:nvSpPr>
          <p:cNvPr id="481283"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BB6CE-6E5A-4E28-B6B8-AE10DD3C3E45}" type="slidenum">
              <a:rPr lang="en-US"/>
              <a:pPr/>
              <a:t>37</a:t>
            </a:fld>
            <a:endParaRPr lang="en-US"/>
          </a:p>
        </p:txBody>
      </p:sp>
      <p:sp>
        <p:nvSpPr>
          <p:cNvPr id="483330" name="Rectangle 2"/>
          <p:cNvSpPr>
            <a:spLocks noGrp="1" noRot="1" noChangeAspect="1" noChangeArrowheads="1" noTextEdit="1"/>
          </p:cNvSpPr>
          <p:nvPr>
            <p:ph type="sldImg"/>
          </p:nvPr>
        </p:nvSpPr>
        <p:spPr>
          <a:xfrm>
            <a:off x="939800" y="379413"/>
            <a:ext cx="4978400" cy="3733800"/>
          </a:xfrm>
          <a:ln/>
        </p:spPr>
      </p:sp>
      <p:sp>
        <p:nvSpPr>
          <p:cNvPr id="483331"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1D044-0970-424D-938C-E272BD0DBB72}" type="slidenum">
              <a:rPr lang="en-US"/>
              <a:pPr/>
              <a:t>38</a:t>
            </a:fld>
            <a:endParaRPr lang="en-US"/>
          </a:p>
        </p:txBody>
      </p:sp>
      <p:sp>
        <p:nvSpPr>
          <p:cNvPr id="485378" name="Rectangle 2"/>
          <p:cNvSpPr>
            <a:spLocks noGrp="1" noRot="1" noChangeAspect="1" noChangeArrowheads="1" noTextEdit="1"/>
          </p:cNvSpPr>
          <p:nvPr>
            <p:ph type="sldImg"/>
          </p:nvPr>
        </p:nvSpPr>
        <p:spPr>
          <a:xfrm>
            <a:off x="939800" y="379413"/>
            <a:ext cx="4978400" cy="3733800"/>
          </a:xfrm>
          <a:ln/>
        </p:spPr>
      </p:sp>
      <p:sp>
        <p:nvSpPr>
          <p:cNvPr id="485379"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7A661D-DBF1-47D1-9333-C146F7DF975B}" type="slidenum">
              <a:rPr lang="en-US"/>
              <a:pPr/>
              <a:t>39</a:t>
            </a:fld>
            <a:endParaRPr lang="en-US"/>
          </a:p>
        </p:txBody>
      </p:sp>
      <p:sp>
        <p:nvSpPr>
          <p:cNvPr id="491522" name="Rectangle 2"/>
          <p:cNvSpPr>
            <a:spLocks noGrp="1" noRot="1" noChangeAspect="1" noChangeArrowheads="1" noTextEdit="1"/>
          </p:cNvSpPr>
          <p:nvPr>
            <p:ph type="sldImg"/>
          </p:nvPr>
        </p:nvSpPr>
        <p:spPr>
          <a:xfrm>
            <a:off x="939800" y="379413"/>
            <a:ext cx="4978400" cy="3733800"/>
          </a:xfrm>
          <a:ln/>
        </p:spPr>
      </p:sp>
      <p:sp>
        <p:nvSpPr>
          <p:cNvPr id="491523"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7205EF-D855-4D2A-9A28-869A5A3B023B}" type="slidenum">
              <a:rPr lang="en-US"/>
              <a:pPr/>
              <a:t>40</a:t>
            </a:fld>
            <a:endParaRPr lang="en-US"/>
          </a:p>
        </p:txBody>
      </p:sp>
      <p:sp>
        <p:nvSpPr>
          <p:cNvPr id="493570" name="Rectangle 2"/>
          <p:cNvSpPr>
            <a:spLocks noGrp="1" noRot="1" noChangeAspect="1" noChangeArrowheads="1" noTextEdit="1"/>
          </p:cNvSpPr>
          <p:nvPr>
            <p:ph type="sldImg"/>
          </p:nvPr>
        </p:nvSpPr>
        <p:spPr>
          <a:xfrm>
            <a:off x="939800" y="379413"/>
            <a:ext cx="4978400" cy="3733800"/>
          </a:xfrm>
          <a:ln/>
        </p:spPr>
      </p:sp>
      <p:sp>
        <p:nvSpPr>
          <p:cNvPr id="493571" name="Rectangle 3"/>
          <p:cNvSpPr>
            <a:spLocks noGrp="1" noChangeArrowheads="1"/>
          </p:cNvSpPr>
          <p:nvPr>
            <p:ph type="body" idx="1"/>
          </p:nvPr>
        </p:nvSpPr>
        <p:spPr>
          <a:xfrm>
            <a:off x="684213" y="4343400"/>
            <a:ext cx="5487987" cy="4535488"/>
          </a:xfrm>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A7A733-4CC3-4826-B5EB-BC8E18AD766B}"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16A57-C957-452C-B062-9C6EB8EDF684}" type="slidenum">
              <a:rPr lang="en-US"/>
              <a:pPr/>
              <a:t>5</a:t>
            </a:fld>
            <a:endParaRPr lang="en-US"/>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2D963-C805-486A-9452-6D6EAFC7222C}" type="slidenum">
              <a:rPr lang="en-US"/>
              <a:pPr/>
              <a:t>6</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5B7364-E146-4C60-8C5D-724988175C32}" type="slidenum">
              <a:rPr lang="en-US"/>
              <a:pPr/>
              <a:t>7</a:t>
            </a:fld>
            <a:endParaRPr 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24E71-5E1C-4382-AF25-9E5A343572EE}" type="slidenum">
              <a:rPr lang="en-US"/>
              <a:pPr/>
              <a:t>8</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D68E9-6F5D-4DD5-9F79-061670DABCB2}" type="slidenum">
              <a:rPr lang="en-US"/>
              <a:pPr/>
              <a:t>9</a:t>
            </a:fld>
            <a:endParaRPr lang="en-US"/>
          </a:p>
        </p:txBody>
      </p:sp>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EA580-B935-4872-B896-87EDCBFF9E3A}" type="slidenum">
              <a:rPr lang="en-US"/>
              <a:pPr/>
              <a:t>10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6"/>
          <p:cNvSpPr>
            <a:spLocks noGrp="1"/>
          </p:cNvSpPr>
          <p:nvPr>
            <p:ph type="title" hasCustomPrompt="1"/>
          </p:nvPr>
        </p:nvSpPr>
        <p:spPr>
          <a:xfrm>
            <a:off x="609600" y="3025048"/>
            <a:ext cx="7886700" cy="906416"/>
          </a:xfrm>
        </p:spPr>
        <p:txBody>
          <a:bodyPr anchor="t">
            <a:noAutofit/>
          </a:bodyPr>
          <a:lstStyle>
            <a:lvl1pPr>
              <a:defRPr sz="4400" b="0" i="0" spc="-100" baseline="0">
                <a:solidFill>
                  <a:schemeClr val="bg1"/>
                </a:solidFill>
                <a:latin typeface="DIN-Medium" charset="0"/>
                <a:ea typeface="DIN-Medium" charset="0"/>
                <a:cs typeface="DIN-Medium" charset="0"/>
              </a:defRPr>
            </a:lvl1pPr>
          </a:lstStyle>
          <a:p>
            <a:r>
              <a:rPr lang="en-US" dirty="0"/>
              <a:t>WELCOME</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1790" y="5257597"/>
            <a:ext cx="688848" cy="713173"/>
          </a:xfrm>
          <a:prstGeom prst="rect">
            <a:avLst/>
          </a:prstGeom>
        </p:spPr>
      </p:pic>
      <p:sp>
        <p:nvSpPr>
          <p:cNvPr id="10" name="Text Placeholder 15"/>
          <p:cNvSpPr>
            <a:spLocks noGrp="1"/>
          </p:cNvSpPr>
          <p:nvPr>
            <p:ph type="body" sz="quarter" idx="13" hasCustomPrompt="1"/>
          </p:nvPr>
        </p:nvSpPr>
        <p:spPr>
          <a:xfrm>
            <a:off x="600560" y="4085303"/>
            <a:ext cx="7895740" cy="429083"/>
          </a:xfrm>
        </p:spPr>
        <p:txBody>
          <a:bodyPr>
            <a:normAutofit/>
          </a:bodyPr>
          <a:lstStyle>
            <a:lvl1pPr marL="0" indent="0">
              <a:lnSpc>
                <a:spcPts val="1800"/>
              </a:lnSpc>
              <a:buFontTx/>
              <a:buNone/>
              <a:defRPr sz="1300" b="0" i="0" spc="0" baseline="0">
                <a:solidFill>
                  <a:schemeClr val="bg1"/>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739392"/>
          </a:xfrm>
          <a:prstGeom prst="rect">
            <a:avLst/>
          </a:prstGeom>
        </p:spPr>
      </p:pic>
    </p:spTree>
    <p:extLst>
      <p:ext uri="{BB962C8B-B14F-4D97-AF65-F5344CB8AC3E}">
        <p14:creationId xmlns:p14="http://schemas.microsoft.com/office/powerpoint/2010/main" val="206469848"/>
      </p:ext>
    </p:extLst>
  </p:cSld>
  <p:clrMapOvr>
    <a:masterClrMapping/>
  </p:clrMapOvr>
  <p:extLst>
    <p:ext uri="{DCECCB84-F9BA-43D5-87BE-67443E8EF086}">
      <p15:sldGuideLst xmlns:p15="http://schemas.microsoft.com/office/powerpoint/2012/main">
        <p15:guide id="1" orient="horz" pos="1904" userDrawn="1">
          <p15:clr>
            <a:srgbClr val="FBAE40"/>
          </p15:clr>
        </p15:guide>
        <p15:guide id="2" pos="384" userDrawn="1">
          <p15:clr>
            <a:srgbClr val="FBAE40"/>
          </p15:clr>
        </p15:guide>
        <p15:guide id="3" pos="53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pPr>
              <a:defRPr/>
            </a:pPr>
            <a:r>
              <a:rPr lang="en-US"/>
              <a:t>Optimizing a Pump</a:t>
            </a:r>
          </a:p>
        </p:txBody>
      </p:sp>
      <p:sp>
        <p:nvSpPr>
          <p:cNvPr id="5" name="Slide Number Placeholder 4"/>
          <p:cNvSpPr>
            <a:spLocks noGrp="1"/>
          </p:cNvSpPr>
          <p:nvPr>
            <p:ph type="sldNum" sz="quarter" idx="11"/>
          </p:nvPr>
        </p:nvSpPr>
        <p:spPr/>
        <p:txBody>
          <a:bodyPr/>
          <a:lstStyle/>
          <a:p>
            <a:fld id="{25BD5916-C48B-4174-8152-EC52EA00518C}"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Optimizing a Pump</a:t>
            </a:r>
          </a:p>
        </p:txBody>
      </p:sp>
      <p:sp>
        <p:nvSpPr>
          <p:cNvPr id="4" name="Slide Number Placeholder 3"/>
          <p:cNvSpPr>
            <a:spLocks noGrp="1"/>
          </p:cNvSpPr>
          <p:nvPr>
            <p:ph type="sldNum" sz="quarter" idx="11"/>
          </p:nvPr>
        </p:nvSpPr>
        <p:spPr/>
        <p:txBody>
          <a:bodyPr/>
          <a:lstStyle/>
          <a:p>
            <a:fld id="{36EC3624-1D87-4E02-85C4-03A88315BCDB}"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88000">
              <a:schemeClr val="bg1"/>
            </a:gs>
            <a:gs pos="59000">
              <a:srgbClr val="F1BD8B">
                <a:lumMod val="69000"/>
                <a:lumOff val="31000"/>
              </a:srgbClr>
            </a:gs>
            <a:gs pos="0">
              <a:srgbClr val="F1BD8B"/>
            </a:gs>
          </a:gsLst>
          <a:lin ang="5400000" scaled="1"/>
        </a:gradFill>
        <a:effectLst/>
      </p:bgPr>
    </p:bg>
    <p:spTree>
      <p:nvGrpSpPr>
        <p:cNvPr id="1" name=""/>
        <p:cNvGrpSpPr/>
        <p:nvPr/>
      </p:nvGrpSpPr>
      <p:grpSpPr>
        <a:xfrm>
          <a:off x="0" y="0"/>
          <a:ext cx="0" cy="0"/>
          <a:chOff x="0" y="0"/>
          <a:chExt cx="0" cy="0"/>
        </a:xfrm>
      </p:grpSpPr>
      <p:sp>
        <p:nvSpPr>
          <p:cNvPr id="14" name="TextBox 13"/>
          <p:cNvSpPr txBox="1"/>
          <p:nvPr/>
        </p:nvSpPr>
        <p:spPr>
          <a:xfrm>
            <a:off x="2514600" y="4041648"/>
            <a:ext cx="6477000" cy="707886"/>
          </a:xfrm>
          <a:prstGeom prst="rect">
            <a:avLst/>
          </a:prstGeom>
          <a:noFill/>
        </p:spPr>
        <p:txBody>
          <a:bodyPr wrap="square" rtlCol="0">
            <a:spAutoFit/>
          </a:bodyPr>
          <a:lstStyle/>
          <a:p>
            <a:pPr marL="0" indent="0"/>
            <a:r>
              <a:rPr lang="en-US" sz="2000" b="1" dirty="0">
                <a:solidFill>
                  <a:srgbClr val="F4862C"/>
                </a:solidFill>
                <a:latin typeface="Arial" pitchFamily="34" charset="0"/>
                <a:ea typeface="ヒラギノ角ゴ Pro W3"/>
                <a:cs typeface="ヒラギノ角ゴ Pro W3"/>
              </a:rPr>
              <a:t>More FREE educational opportunities at </a:t>
            </a:r>
          </a:p>
          <a:p>
            <a:pPr marL="0" indent="0"/>
            <a:r>
              <a:rPr lang="en-US" sz="2000" b="1" dirty="0">
                <a:solidFill>
                  <a:srgbClr val="F4862C"/>
                </a:solidFill>
                <a:latin typeface="Arial" pitchFamily="34" charset="0"/>
                <a:ea typeface="ヒラギノ角ゴ Pro W3"/>
                <a:cs typeface="ヒラギノ角ゴ Pro W3"/>
              </a:rPr>
              <a:t>https://usage.smud.org/etcstudent/classlist.aspx</a:t>
            </a:r>
          </a:p>
        </p:txBody>
      </p:sp>
      <p:sp>
        <p:nvSpPr>
          <p:cNvPr id="6" name="TextBox 5"/>
          <p:cNvSpPr txBox="1"/>
          <p:nvPr/>
        </p:nvSpPr>
        <p:spPr>
          <a:xfrm>
            <a:off x="2514600" y="1371600"/>
            <a:ext cx="6477000" cy="1077218"/>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Thank you for participating!</a:t>
            </a:r>
            <a:br>
              <a:rPr lang="en-US" sz="3600" b="1" dirty="0">
                <a:solidFill>
                  <a:schemeClr val="bg1"/>
                </a:solidFill>
                <a:latin typeface="Arial" pitchFamily="34" charset="0"/>
                <a:ea typeface="ヒラギノ角ゴ Pro W3"/>
                <a:cs typeface="ヒラギノ角ゴ Pro W3"/>
              </a:rPr>
            </a:br>
            <a:r>
              <a:rPr lang="en-US" sz="2800" b="1" dirty="0">
                <a:solidFill>
                  <a:srgbClr val="F4862C"/>
                </a:solidFill>
                <a:latin typeface="Arial" pitchFamily="34" charset="0"/>
                <a:ea typeface="ヒラギノ角ゴ Pro W3"/>
                <a:cs typeface="ヒラギノ角ゴ Pro W3"/>
              </a:rPr>
              <a:t>SMUD Energy &amp;</a:t>
            </a:r>
            <a:r>
              <a:rPr lang="en-US" sz="2800" b="1" baseline="0" dirty="0">
                <a:solidFill>
                  <a:srgbClr val="F4862C"/>
                </a:solidFill>
                <a:latin typeface="Arial" pitchFamily="34" charset="0"/>
                <a:ea typeface="ヒラギノ角ゴ Pro W3"/>
                <a:cs typeface="ヒラギノ角ゴ Pro W3"/>
              </a:rPr>
              <a:t> Technology </a:t>
            </a:r>
            <a:r>
              <a:rPr lang="en-US" sz="2800" b="1" dirty="0">
                <a:solidFill>
                  <a:srgbClr val="F4862C"/>
                </a:solidFill>
                <a:latin typeface="Arial" pitchFamily="34" charset="0"/>
                <a:ea typeface="ヒラギノ角ゴ Pro W3"/>
                <a:cs typeface="ヒラギノ角ゴ Pro W3"/>
              </a:rPr>
              <a:t>Center</a:t>
            </a:r>
            <a:endParaRPr lang="en-US" sz="2800" b="1" dirty="0">
              <a:solidFill>
                <a:srgbClr val="F4862C"/>
              </a:solidFill>
            </a:endParaRPr>
          </a:p>
        </p:txBody>
      </p:sp>
      <p:pic>
        <p:nvPicPr>
          <p:cNvPr id="15" name="Picture 4" descr="http://t2.gstatic.com/images?q=tbn:ANd9GcR-SYk3BqyCVC8OYzxwWgQ0YdMyGb762cDd6S9AiRgRV_IEUS_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56" y="5830950"/>
            <a:ext cx="4025245" cy="88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736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85800" y="1981200"/>
            <a:ext cx="7772400" cy="4038600"/>
          </a:xfrm>
        </p:spPr>
        <p:txBody>
          <a:bodyPr/>
          <a:lstStyle>
            <a:lvl1pPr>
              <a:defRPr>
                <a:solidFill>
                  <a:schemeClr val="bg1"/>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fld id="{AF3387F9-B242-47F6-9E9C-73A9614B6158}" type="slidenum">
              <a:rPr lang="en-US" smtClean="0"/>
              <a:pPr/>
              <a:t>‹#›</a:t>
            </a:fld>
            <a:endParaRPr lang="en-US"/>
          </a:p>
        </p:txBody>
      </p:sp>
      <p:sp>
        <p:nvSpPr>
          <p:cNvPr id="5" name="Footer Placeholder 4"/>
          <p:cNvSpPr>
            <a:spLocks noGrp="1"/>
          </p:cNvSpPr>
          <p:nvPr>
            <p:ph type="ftr" sz="quarter" idx="11"/>
          </p:nvPr>
        </p:nvSpPr>
        <p:spPr/>
        <p:txBody>
          <a:bodyPr/>
          <a:lstStyle>
            <a:lvl1pPr marL="0" algn="l" defTabSz="914400" rtl="0" eaLnBrk="1" latinLnBrk="0" hangingPunct="1">
              <a:defRPr lang="en-US" sz="1200" b="0" kern="1200" cap="small" baseline="0">
                <a:solidFill>
                  <a:schemeClr val="bg1"/>
                </a:solidFill>
                <a:latin typeface="+mn-lt"/>
                <a:ea typeface="+mn-ea"/>
                <a:cs typeface="+mn-cs"/>
              </a:defRPr>
            </a:lvl1pPr>
          </a:lstStyle>
          <a:p>
            <a:pPr>
              <a:defRPr/>
            </a:pPr>
            <a:r>
              <a:rPr lang="en-US"/>
              <a:t>Optimizing a Pump</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11-16-10 night exterior.JPG"/>
          <p:cNvPicPr>
            <a:picLocks noChangeAspect="1"/>
          </p:cNvPicPr>
          <p:nvPr userDrawn="1"/>
        </p:nvPicPr>
        <p:blipFill>
          <a:blip r:embed="rId2" cstate="print"/>
          <a:srcRect t="3333"/>
          <a:stretch>
            <a:fillRect/>
          </a:stretch>
        </p:blipFill>
        <p:spPr>
          <a:xfrm>
            <a:off x="0" y="-76200"/>
            <a:ext cx="9144000" cy="6629400"/>
          </a:xfrm>
          <a:prstGeom prst="rect">
            <a:avLst/>
          </a:prstGeom>
        </p:spPr>
      </p:pic>
      <p:sp>
        <p:nvSpPr>
          <p:cNvPr id="9" name="Rectangle 8"/>
          <p:cNvSpPr/>
          <p:nvPr userDrawn="1"/>
        </p:nvSpPr>
        <p:spPr bwMode="auto">
          <a:xfrm>
            <a:off x="0" y="4648200"/>
            <a:ext cx="9144000" cy="685800"/>
          </a:xfrm>
          <a:prstGeom prst="rect">
            <a:avLst/>
          </a:prstGeom>
          <a:gradFill>
            <a:gsLst>
              <a:gs pos="66000">
                <a:schemeClr val="bg1"/>
              </a:gs>
              <a:gs pos="0">
                <a:schemeClr val="bg1">
                  <a:alpha val="0"/>
                </a:schemeClr>
              </a:gs>
            </a:gsLst>
            <a:lin ang="5400000" scaled="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10" name="Rectangle 9"/>
          <p:cNvSpPr/>
          <p:nvPr userDrawn="1"/>
        </p:nvSpPr>
        <p:spPr bwMode="auto">
          <a:xfrm>
            <a:off x="0" y="5181600"/>
            <a:ext cx="9144000" cy="1676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pic>
        <p:nvPicPr>
          <p:cNvPr id="12" name="Picture 11" descr="PG&amp;E-PEC_blueyellow on white.jpg"/>
          <p:cNvPicPr>
            <a:picLocks noChangeAspect="1"/>
          </p:cNvPicPr>
          <p:nvPr userDrawn="1"/>
        </p:nvPicPr>
        <p:blipFill>
          <a:blip r:embed="rId3" cstate="print"/>
          <a:stretch>
            <a:fillRect/>
          </a:stretch>
        </p:blipFill>
        <p:spPr>
          <a:xfrm>
            <a:off x="2" y="5227320"/>
            <a:ext cx="5266769" cy="640080"/>
          </a:xfrm>
          <a:prstGeom prst="rect">
            <a:avLst/>
          </a:prstGeom>
        </p:spPr>
      </p:pic>
      <p:sp>
        <p:nvSpPr>
          <p:cNvPr id="14" name="Rectangle 3"/>
          <p:cNvSpPr>
            <a:spLocks noChangeArrowheads="1"/>
          </p:cNvSpPr>
          <p:nvPr userDrawn="1"/>
        </p:nvSpPr>
        <p:spPr bwMode="auto">
          <a:xfrm>
            <a:off x="5489575" y="5838825"/>
            <a:ext cx="3654425" cy="1019175"/>
          </a:xfrm>
          <a:prstGeom prst="rect">
            <a:avLst/>
          </a:prstGeom>
          <a:noFill/>
          <a:ln w="9525">
            <a:noFill/>
            <a:miter lim="800000"/>
            <a:headEnd/>
            <a:tailEnd/>
          </a:ln>
          <a:effectLst/>
        </p:spPr>
        <p:txBody>
          <a:bodyPr anchor="ctr"/>
          <a:lstStyle/>
          <a:p>
            <a:pPr algn="r" eaLnBrk="1" hangingPunct="1"/>
            <a:r>
              <a:rPr lang="en-US" sz="1400" b="0" dirty="0">
                <a:solidFill>
                  <a:schemeClr val="accent3"/>
                </a:solidFill>
                <a:latin typeface="+mn-lt"/>
              </a:rPr>
              <a:t>Presented By:</a:t>
            </a:r>
            <a:br>
              <a:rPr lang="en-US" sz="1400" b="0" dirty="0">
                <a:solidFill>
                  <a:schemeClr val="accent3"/>
                </a:solidFill>
                <a:latin typeface="+mn-lt"/>
              </a:rPr>
            </a:br>
            <a:r>
              <a:rPr lang="en-US" sz="1400" b="0" dirty="0">
                <a:solidFill>
                  <a:schemeClr val="accent3"/>
                </a:solidFill>
                <a:latin typeface="+mn-lt"/>
              </a:rPr>
              <a:t>David Sellers, Senior Engineer</a:t>
            </a:r>
            <a:br>
              <a:rPr lang="en-US" sz="1400" b="0" dirty="0">
                <a:solidFill>
                  <a:schemeClr val="accent3"/>
                </a:solidFill>
                <a:latin typeface="+mn-lt"/>
              </a:rPr>
            </a:br>
            <a:r>
              <a:rPr lang="en-US" sz="1400" b="0" dirty="0">
                <a:solidFill>
                  <a:schemeClr val="accent3"/>
                </a:solidFill>
                <a:latin typeface="+mn-lt"/>
              </a:rPr>
              <a:t>Facility Dynamics Engineering</a:t>
            </a:r>
          </a:p>
        </p:txBody>
      </p:sp>
      <p:sp>
        <p:nvSpPr>
          <p:cNvPr id="15" name="Rectangle 4"/>
          <p:cNvSpPr>
            <a:spLocks noGrp="1" noChangeArrowheads="1"/>
          </p:cNvSpPr>
          <p:nvPr>
            <p:ph type="subTitle" sz="quarter" idx="1"/>
          </p:nvPr>
        </p:nvSpPr>
        <p:spPr>
          <a:xfrm>
            <a:off x="117475" y="6351639"/>
            <a:ext cx="6283325" cy="430161"/>
          </a:xfrm>
          <a:ln algn="ctr"/>
        </p:spPr>
        <p:txBody>
          <a:bodyPr/>
          <a:lstStyle>
            <a:lvl1pPr marL="0" indent="0" algn="l">
              <a:buFontTx/>
              <a:buNone/>
              <a:defRPr sz="1800" b="1" i="0" baseline="0">
                <a:solidFill>
                  <a:srgbClr val="0070C0"/>
                </a:solidFill>
                <a:latin typeface="+mn-lt"/>
              </a:defRPr>
            </a:lvl1pPr>
          </a:lstStyle>
          <a:p>
            <a:r>
              <a:rPr lang="en-US"/>
              <a:t>Click to edit Master subtitle style</a:t>
            </a:r>
            <a:endParaRPr lang="en-US" dirty="0"/>
          </a:p>
        </p:txBody>
      </p:sp>
      <p:pic>
        <p:nvPicPr>
          <p:cNvPr id="17" name="Picture 6" descr="FDE new Logo"/>
          <p:cNvPicPr>
            <a:picLocks noChangeAspect="1" noChangeArrowheads="1"/>
          </p:cNvPicPr>
          <p:nvPr userDrawn="1"/>
        </p:nvPicPr>
        <p:blipFill>
          <a:blip r:embed="rId4" cstate="print"/>
          <a:srcRect/>
          <a:stretch>
            <a:fillRect/>
          </a:stretch>
        </p:blipFill>
        <p:spPr bwMode="auto">
          <a:xfrm>
            <a:off x="7772400" y="5393580"/>
            <a:ext cx="1295400" cy="550020"/>
          </a:xfrm>
          <a:prstGeom prst="rect">
            <a:avLst/>
          </a:prstGeom>
          <a:noFill/>
        </p:spPr>
      </p:pic>
      <p:sp>
        <p:nvSpPr>
          <p:cNvPr id="18" name="Title 12"/>
          <p:cNvSpPr>
            <a:spLocks noGrp="1"/>
          </p:cNvSpPr>
          <p:nvPr>
            <p:ph type="title"/>
          </p:nvPr>
        </p:nvSpPr>
        <p:spPr>
          <a:xfrm>
            <a:off x="117475" y="5742039"/>
            <a:ext cx="6283325" cy="609600"/>
          </a:xfrm>
        </p:spPr>
        <p:txBody>
          <a:bodyPr/>
          <a:lstStyle>
            <a:lvl1pPr>
              <a:defRPr sz="2000" b="1"/>
            </a:lvl1pPr>
          </a:lstStyle>
          <a:p>
            <a:r>
              <a:rPr lang="en-US"/>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8000">
              <a:schemeClr val="bg1"/>
            </a:gs>
            <a:gs pos="59000">
              <a:srgbClr val="F1BD8B">
                <a:lumMod val="69000"/>
                <a:lumOff val="31000"/>
              </a:srgbClr>
            </a:gs>
            <a:gs pos="0">
              <a:srgbClr val="F1BD8B"/>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1371600"/>
            <a:ext cx="7772400" cy="801624"/>
          </a:xfrm>
        </p:spPr>
        <p:txBody>
          <a:bodyPr>
            <a:noAutofit/>
          </a:bodyPr>
          <a:lstStyle>
            <a:lvl1pPr>
              <a:defRPr sz="5300" b="1" baseline="0">
                <a:solidFill>
                  <a:schemeClr val="bg1"/>
                </a:solidFill>
              </a:defRPr>
            </a:lvl1pPr>
          </a:lstStyle>
          <a:p>
            <a:r>
              <a:rPr lang="en-US" dirty="0"/>
              <a:t>Click to edit Class Title</a:t>
            </a:r>
          </a:p>
        </p:txBody>
      </p:sp>
      <p:sp>
        <p:nvSpPr>
          <p:cNvPr id="8" name="Text Placeholder 7"/>
          <p:cNvSpPr>
            <a:spLocks noGrp="1"/>
          </p:cNvSpPr>
          <p:nvPr>
            <p:ph type="body" sz="quarter" idx="10" hasCustomPrompt="1"/>
          </p:nvPr>
        </p:nvSpPr>
        <p:spPr>
          <a:xfrm>
            <a:off x="838200" y="2173224"/>
            <a:ext cx="7772400" cy="685800"/>
          </a:xfrm>
        </p:spPr>
        <p:txBody>
          <a:bodyPr>
            <a:normAutofit/>
          </a:bodyPr>
          <a:lstStyle>
            <a:lvl1pPr>
              <a:defRPr sz="3300" b="0" baseline="0">
                <a:solidFill>
                  <a:schemeClr val="bg1"/>
                </a:solidFill>
              </a:defRPr>
            </a:lvl1pPr>
          </a:lstStyle>
          <a:p>
            <a:pPr lvl="0"/>
            <a:r>
              <a:rPr lang="en-US" dirty="0"/>
              <a:t>Click to edit Part X of Y</a:t>
            </a:r>
          </a:p>
        </p:txBody>
      </p:sp>
      <p:sp>
        <p:nvSpPr>
          <p:cNvPr id="10" name="Text Placeholder 9"/>
          <p:cNvSpPr>
            <a:spLocks noGrp="1"/>
          </p:cNvSpPr>
          <p:nvPr>
            <p:ph type="body" sz="quarter" idx="11" hasCustomPrompt="1"/>
          </p:nvPr>
        </p:nvSpPr>
        <p:spPr>
          <a:xfrm>
            <a:off x="838200" y="2935224"/>
            <a:ext cx="7772400" cy="381000"/>
          </a:xfrm>
        </p:spPr>
        <p:txBody>
          <a:bodyPr>
            <a:noAutofit/>
          </a:bodyPr>
          <a:lstStyle>
            <a:lvl1pPr>
              <a:defRPr sz="2200" baseline="0">
                <a:solidFill>
                  <a:srgbClr val="F4862C"/>
                </a:solidFill>
              </a:defRPr>
            </a:lvl1pPr>
          </a:lstStyle>
          <a:p>
            <a:pPr lvl="0"/>
            <a:r>
              <a:rPr lang="en-US" dirty="0"/>
              <a:t>Click to edit Brief Part Description</a:t>
            </a:r>
          </a:p>
        </p:txBody>
      </p:sp>
      <p:sp>
        <p:nvSpPr>
          <p:cNvPr id="14" name="Text Placeholder 13"/>
          <p:cNvSpPr>
            <a:spLocks noGrp="1"/>
          </p:cNvSpPr>
          <p:nvPr>
            <p:ph type="body" sz="quarter" idx="12" hasCustomPrompt="1"/>
          </p:nvPr>
        </p:nvSpPr>
        <p:spPr>
          <a:xfrm>
            <a:off x="4270374" y="5029327"/>
            <a:ext cx="4797425" cy="454025"/>
          </a:xfrm>
        </p:spPr>
        <p:txBody>
          <a:bodyPr>
            <a:noAutofit/>
          </a:bodyPr>
          <a:lstStyle>
            <a:lvl1pPr>
              <a:defRPr sz="2200" baseline="0">
                <a:solidFill>
                  <a:srgbClr val="F4862C"/>
                </a:solidFill>
              </a:defRPr>
            </a:lvl1pPr>
          </a:lstStyle>
          <a:p>
            <a:pPr lvl="0"/>
            <a:r>
              <a:rPr lang="en-US" dirty="0"/>
              <a:t>Click to edit Instructor Name</a:t>
            </a:r>
          </a:p>
        </p:txBody>
      </p:sp>
      <p:sp>
        <p:nvSpPr>
          <p:cNvPr id="15" name="Text Placeholder 13"/>
          <p:cNvSpPr>
            <a:spLocks noGrp="1"/>
          </p:cNvSpPr>
          <p:nvPr>
            <p:ph type="body" sz="quarter" idx="13" hasCustomPrompt="1"/>
          </p:nvPr>
        </p:nvSpPr>
        <p:spPr>
          <a:xfrm>
            <a:off x="4290356" y="5489575"/>
            <a:ext cx="4797425" cy="454025"/>
          </a:xfrm>
        </p:spPr>
        <p:txBody>
          <a:bodyPr>
            <a:noAutofit/>
          </a:bodyPr>
          <a:lstStyle>
            <a:lvl1pPr>
              <a:defRPr sz="2200" baseline="0">
                <a:solidFill>
                  <a:srgbClr val="F4862C"/>
                </a:solidFill>
              </a:defRPr>
            </a:lvl1pPr>
          </a:lstStyle>
          <a:p>
            <a:pPr lvl="0"/>
            <a:r>
              <a:rPr lang="en-US" dirty="0"/>
              <a:t>Click to edit Instructor Title</a:t>
            </a:r>
          </a:p>
        </p:txBody>
      </p:sp>
      <p:sp>
        <p:nvSpPr>
          <p:cNvPr id="16" name="Text Placeholder 13"/>
          <p:cNvSpPr>
            <a:spLocks noGrp="1"/>
          </p:cNvSpPr>
          <p:nvPr>
            <p:ph type="body" sz="quarter" idx="14" hasCustomPrompt="1"/>
          </p:nvPr>
        </p:nvSpPr>
        <p:spPr>
          <a:xfrm>
            <a:off x="4295648" y="5946775"/>
            <a:ext cx="4797425" cy="454025"/>
          </a:xfrm>
        </p:spPr>
        <p:txBody>
          <a:bodyPr>
            <a:noAutofit/>
          </a:bodyPr>
          <a:lstStyle>
            <a:lvl1pPr>
              <a:defRPr sz="2200" baseline="0">
                <a:solidFill>
                  <a:srgbClr val="F4862C"/>
                </a:solidFill>
              </a:defRPr>
            </a:lvl1pPr>
          </a:lstStyle>
          <a:p>
            <a:pPr lvl="0"/>
            <a:r>
              <a:rPr lang="en-US" dirty="0"/>
              <a:t>Click to edit Instructor Affiliation</a:t>
            </a:r>
          </a:p>
        </p:txBody>
      </p:sp>
      <p:sp>
        <p:nvSpPr>
          <p:cNvPr id="17" name="Text Placeholder 13"/>
          <p:cNvSpPr>
            <a:spLocks noGrp="1"/>
          </p:cNvSpPr>
          <p:nvPr>
            <p:ph type="body" sz="quarter" idx="15" hasCustomPrompt="1"/>
          </p:nvPr>
        </p:nvSpPr>
        <p:spPr>
          <a:xfrm>
            <a:off x="4295648" y="6403975"/>
            <a:ext cx="4797425" cy="454025"/>
          </a:xfrm>
        </p:spPr>
        <p:txBody>
          <a:bodyPr>
            <a:noAutofit/>
          </a:bodyPr>
          <a:lstStyle>
            <a:lvl1pPr>
              <a:defRPr sz="1800" baseline="0">
                <a:solidFill>
                  <a:srgbClr val="F4862C"/>
                </a:solidFill>
              </a:defRPr>
            </a:lvl1pPr>
          </a:lstStyle>
          <a:p>
            <a:pPr lvl="0"/>
            <a:r>
              <a:rPr lang="en-US" dirty="0"/>
              <a:t>Click to edit Class Date</a:t>
            </a:r>
          </a:p>
        </p:txBody>
      </p:sp>
      <p:sp>
        <p:nvSpPr>
          <p:cNvPr id="18" name="TextBox 17"/>
          <p:cNvSpPr txBox="1"/>
          <p:nvPr/>
        </p:nvSpPr>
        <p:spPr>
          <a:xfrm>
            <a:off x="4270248" y="4648200"/>
            <a:ext cx="2057400" cy="369332"/>
          </a:xfrm>
          <a:prstGeom prst="rect">
            <a:avLst/>
          </a:prstGeom>
          <a:noFill/>
        </p:spPr>
        <p:txBody>
          <a:bodyPr wrap="square" rtlCol="0">
            <a:spAutoFit/>
          </a:bodyPr>
          <a:lstStyle/>
          <a:p>
            <a:r>
              <a:rPr lang="en-US" b="1" dirty="0">
                <a:solidFill>
                  <a:srgbClr val="F4862C"/>
                </a:solidFill>
                <a:latin typeface="Arial" pitchFamily="34" charset="0"/>
                <a:cs typeface="Arial" pitchFamily="34" charset="0"/>
              </a:rPr>
              <a:t>Instructor:</a:t>
            </a:r>
          </a:p>
        </p:txBody>
      </p:sp>
      <p:sp>
        <p:nvSpPr>
          <p:cNvPr id="21" name="Freeform 20"/>
          <p:cNvSpPr/>
          <p:nvPr/>
        </p:nvSpPr>
        <p:spPr>
          <a:xfrm>
            <a:off x="-2200" y="3639363"/>
            <a:ext cx="9146199" cy="539801"/>
          </a:xfrm>
          <a:custGeom>
            <a:avLst/>
            <a:gdLst>
              <a:gd name="connsiteX0" fmla="*/ 0 w 9072979"/>
              <a:gd name="connsiteY0" fmla="*/ 355588 h 539801"/>
              <a:gd name="connsiteX1" fmla="*/ 674703 w 9072979"/>
              <a:gd name="connsiteY1" fmla="*/ 346711 h 539801"/>
              <a:gd name="connsiteX2" fmla="*/ 1429305 w 9072979"/>
              <a:gd name="connsiteY2" fmla="*/ 240179 h 539801"/>
              <a:gd name="connsiteX3" fmla="*/ 2476870 w 9072979"/>
              <a:gd name="connsiteY3" fmla="*/ 62625 h 539801"/>
              <a:gd name="connsiteX4" fmla="*/ 3204839 w 9072979"/>
              <a:gd name="connsiteY4" fmla="*/ 482 h 539801"/>
              <a:gd name="connsiteX5" fmla="*/ 3790765 w 9072979"/>
              <a:gd name="connsiteY5" fmla="*/ 89258 h 539801"/>
              <a:gd name="connsiteX6" fmla="*/ 4412202 w 9072979"/>
              <a:gd name="connsiteY6" fmla="*/ 293445 h 539801"/>
              <a:gd name="connsiteX7" fmla="*/ 5033639 w 9072979"/>
              <a:gd name="connsiteY7" fmla="*/ 506509 h 539801"/>
              <a:gd name="connsiteX8" fmla="*/ 5557422 w 9072979"/>
              <a:gd name="connsiteY8" fmla="*/ 533142 h 539801"/>
              <a:gd name="connsiteX9" fmla="*/ 6116715 w 9072979"/>
              <a:gd name="connsiteY9" fmla="*/ 444365 h 539801"/>
              <a:gd name="connsiteX10" fmla="*/ 6702641 w 9072979"/>
              <a:gd name="connsiteY10" fmla="*/ 346711 h 539801"/>
              <a:gd name="connsiteX11" fmla="*/ 7093259 w 9072979"/>
              <a:gd name="connsiteY11" fmla="*/ 337833 h 539801"/>
              <a:gd name="connsiteX12" fmla="*/ 7483876 w 9072979"/>
              <a:gd name="connsiteY12" fmla="*/ 417732 h 539801"/>
              <a:gd name="connsiteX13" fmla="*/ 7821228 w 9072979"/>
              <a:gd name="connsiteY13" fmla="*/ 470998 h 539801"/>
              <a:gd name="connsiteX14" fmla="*/ 8176334 w 9072979"/>
              <a:gd name="connsiteY14" fmla="*/ 382221 h 539801"/>
              <a:gd name="connsiteX15" fmla="*/ 8540319 w 9072979"/>
              <a:gd name="connsiteY15" fmla="*/ 240179 h 539801"/>
              <a:gd name="connsiteX16" fmla="*/ 8806649 w 9072979"/>
              <a:gd name="connsiteY16" fmla="*/ 195790 h 539801"/>
              <a:gd name="connsiteX17" fmla="*/ 9072979 w 9072979"/>
              <a:gd name="connsiteY17" fmla="*/ 195790 h 539801"/>
              <a:gd name="connsiteX0" fmla="*/ 0 w 9108489"/>
              <a:gd name="connsiteY0" fmla="*/ 355588 h 539801"/>
              <a:gd name="connsiteX1" fmla="*/ 710213 w 9108489"/>
              <a:gd name="connsiteY1" fmla="*/ 346711 h 539801"/>
              <a:gd name="connsiteX2" fmla="*/ 1464815 w 9108489"/>
              <a:gd name="connsiteY2" fmla="*/ 240179 h 539801"/>
              <a:gd name="connsiteX3" fmla="*/ 2512380 w 9108489"/>
              <a:gd name="connsiteY3" fmla="*/ 62625 h 539801"/>
              <a:gd name="connsiteX4" fmla="*/ 3240349 w 9108489"/>
              <a:gd name="connsiteY4" fmla="*/ 482 h 539801"/>
              <a:gd name="connsiteX5" fmla="*/ 3826275 w 9108489"/>
              <a:gd name="connsiteY5" fmla="*/ 89258 h 539801"/>
              <a:gd name="connsiteX6" fmla="*/ 4447712 w 9108489"/>
              <a:gd name="connsiteY6" fmla="*/ 293445 h 539801"/>
              <a:gd name="connsiteX7" fmla="*/ 5069149 w 9108489"/>
              <a:gd name="connsiteY7" fmla="*/ 506509 h 539801"/>
              <a:gd name="connsiteX8" fmla="*/ 5592932 w 9108489"/>
              <a:gd name="connsiteY8" fmla="*/ 533142 h 539801"/>
              <a:gd name="connsiteX9" fmla="*/ 6152225 w 9108489"/>
              <a:gd name="connsiteY9" fmla="*/ 444365 h 539801"/>
              <a:gd name="connsiteX10" fmla="*/ 6738151 w 9108489"/>
              <a:gd name="connsiteY10" fmla="*/ 346711 h 539801"/>
              <a:gd name="connsiteX11" fmla="*/ 7128769 w 9108489"/>
              <a:gd name="connsiteY11" fmla="*/ 337833 h 539801"/>
              <a:gd name="connsiteX12" fmla="*/ 7519386 w 9108489"/>
              <a:gd name="connsiteY12" fmla="*/ 417732 h 539801"/>
              <a:gd name="connsiteX13" fmla="*/ 7856738 w 9108489"/>
              <a:gd name="connsiteY13" fmla="*/ 470998 h 539801"/>
              <a:gd name="connsiteX14" fmla="*/ 8211844 w 9108489"/>
              <a:gd name="connsiteY14" fmla="*/ 382221 h 539801"/>
              <a:gd name="connsiteX15" fmla="*/ 8575829 w 9108489"/>
              <a:gd name="connsiteY15" fmla="*/ 240179 h 539801"/>
              <a:gd name="connsiteX16" fmla="*/ 8842159 w 9108489"/>
              <a:gd name="connsiteY16" fmla="*/ 195790 h 539801"/>
              <a:gd name="connsiteX17" fmla="*/ 9108489 w 9108489"/>
              <a:gd name="connsiteY17" fmla="*/ 195790 h 539801"/>
              <a:gd name="connsiteX0" fmla="*/ 0 w 9116440"/>
              <a:gd name="connsiteY0" fmla="*/ 331734 h 539801"/>
              <a:gd name="connsiteX1" fmla="*/ 718164 w 9116440"/>
              <a:gd name="connsiteY1" fmla="*/ 346711 h 539801"/>
              <a:gd name="connsiteX2" fmla="*/ 1472766 w 9116440"/>
              <a:gd name="connsiteY2" fmla="*/ 240179 h 539801"/>
              <a:gd name="connsiteX3" fmla="*/ 2520331 w 9116440"/>
              <a:gd name="connsiteY3" fmla="*/ 62625 h 539801"/>
              <a:gd name="connsiteX4" fmla="*/ 3248300 w 9116440"/>
              <a:gd name="connsiteY4" fmla="*/ 482 h 539801"/>
              <a:gd name="connsiteX5" fmla="*/ 3834226 w 9116440"/>
              <a:gd name="connsiteY5" fmla="*/ 89258 h 539801"/>
              <a:gd name="connsiteX6" fmla="*/ 4455663 w 9116440"/>
              <a:gd name="connsiteY6" fmla="*/ 293445 h 539801"/>
              <a:gd name="connsiteX7" fmla="*/ 5077100 w 9116440"/>
              <a:gd name="connsiteY7" fmla="*/ 506509 h 539801"/>
              <a:gd name="connsiteX8" fmla="*/ 5600883 w 9116440"/>
              <a:gd name="connsiteY8" fmla="*/ 533142 h 539801"/>
              <a:gd name="connsiteX9" fmla="*/ 6160176 w 9116440"/>
              <a:gd name="connsiteY9" fmla="*/ 444365 h 539801"/>
              <a:gd name="connsiteX10" fmla="*/ 6746102 w 9116440"/>
              <a:gd name="connsiteY10" fmla="*/ 346711 h 539801"/>
              <a:gd name="connsiteX11" fmla="*/ 7136720 w 9116440"/>
              <a:gd name="connsiteY11" fmla="*/ 337833 h 539801"/>
              <a:gd name="connsiteX12" fmla="*/ 7527337 w 9116440"/>
              <a:gd name="connsiteY12" fmla="*/ 417732 h 539801"/>
              <a:gd name="connsiteX13" fmla="*/ 7864689 w 9116440"/>
              <a:gd name="connsiteY13" fmla="*/ 470998 h 539801"/>
              <a:gd name="connsiteX14" fmla="*/ 8219795 w 9116440"/>
              <a:gd name="connsiteY14" fmla="*/ 382221 h 539801"/>
              <a:gd name="connsiteX15" fmla="*/ 8583780 w 9116440"/>
              <a:gd name="connsiteY15" fmla="*/ 240179 h 539801"/>
              <a:gd name="connsiteX16" fmla="*/ 8850110 w 9116440"/>
              <a:gd name="connsiteY16" fmla="*/ 195790 h 539801"/>
              <a:gd name="connsiteX17" fmla="*/ 9116440 w 9116440"/>
              <a:gd name="connsiteY17" fmla="*/ 195790 h 539801"/>
              <a:gd name="connsiteX0" fmla="*/ 0 w 9116440"/>
              <a:gd name="connsiteY0" fmla="*/ 331734 h 539801"/>
              <a:gd name="connsiteX1" fmla="*/ 718164 w 9116440"/>
              <a:gd name="connsiteY1" fmla="*/ 346711 h 539801"/>
              <a:gd name="connsiteX2" fmla="*/ 1472766 w 9116440"/>
              <a:gd name="connsiteY2" fmla="*/ 240179 h 539801"/>
              <a:gd name="connsiteX3" fmla="*/ 2520331 w 9116440"/>
              <a:gd name="connsiteY3" fmla="*/ 62625 h 539801"/>
              <a:gd name="connsiteX4" fmla="*/ 3248300 w 9116440"/>
              <a:gd name="connsiteY4" fmla="*/ 482 h 539801"/>
              <a:gd name="connsiteX5" fmla="*/ 3834226 w 9116440"/>
              <a:gd name="connsiteY5" fmla="*/ 89258 h 539801"/>
              <a:gd name="connsiteX6" fmla="*/ 4455663 w 9116440"/>
              <a:gd name="connsiteY6" fmla="*/ 293445 h 539801"/>
              <a:gd name="connsiteX7" fmla="*/ 5077100 w 9116440"/>
              <a:gd name="connsiteY7" fmla="*/ 506509 h 539801"/>
              <a:gd name="connsiteX8" fmla="*/ 5600883 w 9116440"/>
              <a:gd name="connsiteY8" fmla="*/ 533142 h 539801"/>
              <a:gd name="connsiteX9" fmla="*/ 6160176 w 9116440"/>
              <a:gd name="connsiteY9" fmla="*/ 444365 h 539801"/>
              <a:gd name="connsiteX10" fmla="*/ 6746102 w 9116440"/>
              <a:gd name="connsiteY10" fmla="*/ 346711 h 539801"/>
              <a:gd name="connsiteX11" fmla="*/ 7136720 w 9116440"/>
              <a:gd name="connsiteY11" fmla="*/ 337833 h 539801"/>
              <a:gd name="connsiteX12" fmla="*/ 7527337 w 9116440"/>
              <a:gd name="connsiteY12" fmla="*/ 417732 h 539801"/>
              <a:gd name="connsiteX13" fmla="*/ 7864689 w 9116440"/>
              <a:gd name="connsiteY13" fmla="*/ 470998 h 539801"/>
              <a:gd name="connsiteX14" fmla="*/ 8219795 w 9116440"/>
              <a:gd name="connsiteY14" fmla="*/ 382221 h 539801"/>
              <a:gd name="connsiteX15" fmla="*/ 8583780 w 9116440"/>
              <a:gd name="connsiteY15" fmla="*/ 240179 h 539801"/>
              <a:gd name="connsiteX16" fmla="*/ 8850110 w 9116440"/>
              <a:gd name="connsiteY16" fmla="*/ 195790 h 539801"/>
              <a:gd name="connsiteX17" fmla="*/ 9116440 w 9116440"/>
              <a:gd name="connsiteY17" fmla="*/ 195790 h 539801"/>
              <a:gd name="connsiteX0" fmla="*/ 0 w 9116440"/>
              <a:gd name="connsiteY0" fmla="*/ 331734 h 539801"/>
              <a:gd name="connsiteX1" fmla="*/ 718164 w 9116440"/>
              <a:gd name="connsiteY1" fmla="*/ 346711 h 539801"/>
              <a:gd name="connsiteX2" fmla="*/ 1472766 w 9116440"/>
              <a:gd name="connsiteY2" fmla="*/ 240179 h 539801"/>
              <a:gd name="connsiteX3" fmla="*/ 2520331 w 9116440"/>
              <a:gd name="connsiteY3" fmla="*/ 62625 h 539801"/>
              <a:gd name="connsiteX4" fmla="*/ 3248300 w 9116440"/>
              <a:gd name="connsiteY4" fmla="*/ 482 h 539801"/>
              <a:gd name="connsiteX5" fmla="*/ 3834226 w 9116440"/>
              <a:gd name="connsiteY5" fmla="*/ 89258 h 539801"/>
              <a:gd name="connsiteX6" fmla="*/ 4455663 w 9116440"/>
              <a:gd name="connsiteY6" fmla="*/ 293445 h 539801"/>
              <a:gd name="connsiteX7" fmla="*/ 5077100 w 9116440"/>
              <a:gd name="connsiteY7" fmla="*/ 506509 h 539801"/>
              <a:gd name="connsiteX8" fmla="*/ 5600883 w 9116440"/>
              <a:gd name="connsiteY8" fmla="*/ 533142 h 539801"/>
              <a:gd name="connsiteX9" fmla="*/ 6160176 w 9116440"/>
              <a:gd name="connsiteY9" fmla="*/ 444365 h 539801"/>
              <a:gd name="connsiteX10" fmla="*/ 6746102 w 9116440"/>
              <a:gd name="connsiteY10" fmla="*/ 346711 h 539801"/>
              <a:gd name="connsiteX11" fmla="*/ 7136720 w 9116440"/>
              <a:gd name="connsiteY11" fmla="*/ 337833 h 539801"/>
              <a:gd name="connsiteX12" fmla="*/ 7527337 w 9116440"/>
              <a:gd name="connsiteY12" fmla="*/ 417732 h 539801"/>
              <a:gd name="connsiteX13" fmla="*/ 7896494 w 9116440"/>
              <a:gd name="connsiteY13" fmla="*/ 447144 h 539801"/>
              <a:gd name="connsiteX14" fmla="*/ 8219795 w 9116440"/>
              <a:gd name="connsiteY14" fmla="*/ 382221 h 539801"/>
              <a:gd name="connsiteX15" fmla="*/ 8583780 w 9116440"/>
              <a:gd name="connsiteY15" fmla="*/ 240179 h 539801"/>
              <a:gd name="connsiteX16" fmla="*/ 8850110 w 9116440"/>
              <a:gd name="connsiteY16" fmla="*/ 195790 h 539801"/>
              <a:gd name="connsiteX17" fmla="*/ 9116440 w 9116440"/>
              <a:gd name="connsiteY17" fmla="*/ 195790 h 539801"/>
              <a:gd name="connsiteX0" fmla="*/ 0 w 9116440"/>
              <a:gd name="connsiteY0" fmla="*/ 331734 h 539801"/>
              <a:gd name="connsiteX1" fmla="*/ 718164 w 9116440"/>
              <a:gd name="connsiteY1" fmla="*/ 346711 h 539801"/>
              <a:gd name="connsiteX2" fmla="*/ 1472766 w 9116440"/>
              <a:gd name="connsiteY2" fmla="*/ 240179 h 539801"/>
              <a:gd name="connsiteX3" fmla="*/ 2520331 w 9116440"/>
              <a:gd name="connsiteY3" fmla="*/ 62625 h 539801"/>
              <a:gd name="connsiteX4" fmla="*/ 3248300 w 9116440"/>
              <a:gd name="connsiteY4" fmla="*/ 482 h 539801"/>
              <a:gd name="connsiteX5" fmla="*/ 3834226 w 9116440"/>
              <a:gd name="connsiteY5" fmla="*/ 89258 h 539801"/>
              <a:gd name="connsiteX6" fmla="*/ 4455663 w 9116440"/>
              <a:gd name="connsiteY6" fmla="*/ 293445 h 539801"/>
              <a:gd name="connsiteX7" fmla="*/ 5077100 w 9116440"/>
              <a:gd name="connsiteY7" fmla="*/ 506509 h 539801"/>
              <a:gd name="connsiteX8" fmla="*/ 5600883 w 9116440"/>
              <a:gd name="connsiteY8" fmla="*/ 533142 h 539801"/>
              <a:gd name="connsiteX9" fmla="*/ 6160176 w 9116440"/>
              <a:gd name="connsiteY9" fmla="*/ 444365 h 539801"/>
              <a:gd name="connsiteX10" fmla="*/ 6746102 w 9116440"/>
              <a:gd name="connsiteY10" fmla="*/ 346711 h 539801"/>
              <a:gd name="connsiteX11" fmla="*/ 7136720 w 9116440"/>
              <a:gd name="connsiteY11" fmla="*/ 337833 h 539801"/>
              <a:gd name="connsiteX12" fmla="*/ 7503483 w 9116440"/>
              <a:gd name="connsiteY12" fmla="*/ 401829 h 539801"/>
              <a:gd name="connsiteX13" fmla="*/ 7896494 w 9116440"/>
              <a:gd name="connsiteY13" fmla="*/ 447144 h 539801"/>
              <a:gd name="connsiteX14" fmla="*/ 8219795 w 9116440"/>
              <a:gd name="connsiteY14" fmla="*/ 382221 h 539801"/>
              <a:gd name="connsiteX15" fmla="*/ 8583780 w 9116440"/>
              <a:gd name="connsiteY15" fmla="*/ 240179 h 539801"/>
              <a:gd name="connsiteX16" fmla="*/ 8850110 w 9116440"/>
              <a:gd name="connsiteY16" fmla="*/ 195790 h 539801"/>
              <a:gd name="connsiteX17" fmla="*/ 9116440 w 9116440"/>
              <a:gd name="connsiteY17" fmla="*/ 195790 h 539801"/>
              <a:gd name="connsiteX0" fmla="*/ 0 w 9116440"/>
              <a:gd name="connsiteY0" fmla="*/ 331734 h 539801"/>
              <a:gd name="connsiteX1" fmla="*/ 718164 w 9116440"/>
              <a:gd name="connsiteY1" fmla="*/ 346711 h 539801"/>
              <a:gd name="connsiteX2" fmla="*/ 1472766 w 9116440"/>
              <a:gd name="connsiteY2" fmla="*/ 240179 h 539801"/>
              <a:gd name="connsiteX3" fmla="*/ 2520331 w 9116440"/>
              <a:gd name="connsiteY3" fmla="*/ 62625 h 539801"/>
              <a:gd name="connsiteX4" fmla="*/ 3248300 w 9116440"/>
              <a:gd name="connsiteY4" fmla="*/ 482 h 539801"/>
              <a:gd name="connsiteX5" fmla="*/ 3834226 w 9116440"/>
              <a:gd name="connsiteY5" fmla="*/ 89258 h 539801"/>
              <a:gd name="connsiteX6" fmla="*/ 4455663 w 9116440"/>
              <a:gd name="connsiteY6" fmla="*/ 293445 h 539801"/>
              <a:gd name="connsiteX7" fmla="*/ 5077100 w 9116440"/>
              <a:gd name="connsiteY7" fmla="*/ 506509 h 539801"/>
              <a:gd name="connsiteX8" fmla="*/ 5600883 w 9116440"/>
              <a:gd name="connsiteY8" fmla="*/ 533142 h 539801"/>
              <a:gd name="connsiteX9" fmla="*/ 6160176 w 9116440"/>
              <a:gd name="connsiteY9" fmla="*/ 444365 h 539801"/>
              <a:gd name="connsiteX10" fmla="*/ 6746102 w 9116440"/>
              <a:gd name="connsiteY10" fmla="*/ 346711 h 539801"/>
              <a:gd name="connsiteX11" fmla="*/ 7136720 w 9116440"/>
              <a:gd name="connsiteY11" fmla="*/ 337833 h 539801"/>
              <a:gd name="connsiteX12" fmla="*/ 7543239 w 9116440"/>
              <a:gd name="connsiteY12" fmla="*/ 393878 h 539801"/>
              <a:gd name="connsiteX13" fmla="*/ 7896494 w 9116440"/>
              <a:gd name="connsiteY13" fmla="*/ 447144 h 539801"/>
              <a:gd name="connsiteX14" fmla="*/ 8219795 w 9116440"/>
              <a:gd name="connsiteY14" fmla="*/ 382221 h 539801"/>
              <a:gd name="connsiteX15" fmla="*/ 8583780 w 9116440"/>
              <a:gd name="connsiteY15" fmla="*/ 240179 h 539801"/>
              <a:gd name="connsiteX16" fmla="*/ 8850110 w 9116440"/>
              <a:gd name="connsiteY16" fmla="*/ 195790 h 539801"/>
              <a:gd name="connsiteX17" fmla="*/ 9116440 w 9116440"/>
              <a:gd name="connsiteY17" fmla="*/ 195790 h 539801"/>
              <a:gd name="connsiteX0" fmla="*/ 0 w 9116440"/>
              <a:gd name="connsiteY0" fmla="*/ 331734 h 539801"/>
              <a:gd name="connsiteX1" fmla="*/ 718164 w 9116440"/>
              <a:gd name="connsiteY1" fmla="*/ 346711 h 539801"/>
              <a:gd name="connsiteX2" fmla="*/ 1472766 w 9116440"/>
              <a:gd name="connsiteY2" fmla="*/ 240179 h 539801"/>
              <a:gd name="connsiteX3" fmla="*/ 2520331 w 9116440"/>
              <a:gd name="connsiteY3" fmla="*/ 62625 h 539801"/>
              <a:gd name="connsiteX4" fmla="*/ 3248300 w 9116440"/>
              <a:gd name="connsiteY4" fmla="*/ 482 h 539801"/>
              <a:gd name="connsiteX5" fmla="*/ 3834226 w 9116440"/>
              <a:gd name="connsiteY5" fmla="*/ 89258 h 539801"/>
              <a:gd name="connsiteX6" fmla="*/ 4455663 w 9116440"/>
              <a:gd name="connsiteY6" fmla="*/ 293445 h 539801"/>
              <a:gd name="connsiteX7" fmla="*/ 5077100 w 9116440"/>
              <a:gd name="connsiteY7" fmla="*/ 506509 h 539801"/>
              <a:gd name="connsiteX8" fmla="*/ 5600883 w 9116440"/>
              <a:gd name="connsiteY8" fmla="*/ 533142 h 539801"/>
              <a:gd name="connsiteX9" fmla="*/ 6160176 w 9116440"/>
              <a:gd name="connsiteY9" fmla="*/ 444365 h 539801"/>
              <a:gd name="connsiteX10" fmla="*/ 6746102 w 9116440"/>
              <a:gd name="connsiteY10" fmla="*/ 346711 h 539801"/>
              <a:gd name="connsiteX11" fmla="*/ 7136720 w 9116440"/>
              <a:gd name="connsiteY11" fmla="*/ 337833 h 539801"/>
              <a:gd name="connsiteX12" fmla="*/ 7543239 w 9116440"/>
              <a:gd name="connsiteY12" fmla="*/ 393878 h 539801"/>
              <a:gd name="connsiteX13" fmla="*/ 7904446 w 9116440"/>
              <a:gd name="connsiteY13" fmla="*/ 431241 h 539801"/>
              <a:gd name="connsiteX14" fmla="*/ 8219795 w 9116440"/>
              <a:gd name="connsiteY14" fmla="*/ 382221 h 539801"/>
              <a:gd name="connsiteX15" fmla="*/ 8583780 w 9116440"/>
              <a:gd name="connsiteY15" fmla="*/ 240179 h 539801"/>
              <a:gd name="connsiteX16" fmla="*/ 8850110 w 9116440"/>
              <a:gd name="connsiteY16" fmla="*/ 195790 h 539801"/>
              <a:gd name="connsiteX17" fmla="*/ 9116440 w 9116440"/>
              <a:gd name="connsiteY17" fmla="*/ 195790 h 539801"/>
              <a:gd name="connsiteX0" fmla="*/ 0 w 9146199"/>
              <a:gd name="connsiteY0" fmla="*/ 337144 h 539801"/>
              <a:gd name="connsiteX1" fmla="*/ 747923 w 9146199"/>
              <a:gd name="connsiteY1" fmla="*/ 346711 h 539801"/>
              <a:gd name="connsiteX2" fmla="*/ 1502525 w 9146199"/>
              <a:gd name="connsiteY2" fmla="*/ 240179 h 539801"/>
              <a:gd name="connsiteX3" fmla="*/ 2550090 w 9146199"/>
              <a:gd name="connsiteY3" fmla="*/ 62625 h 539801"/>
              <a:gd name="connsiteX4" fmla="*/ 3278059 w 9146199"/>
              <a:gd name="connsiteY4" fmla="*/ 482 h 539801"/>
              <a:gd name="connsiteX5" fmla="*/ 3863985 w 9146199"/>
              <a:gd name="connsiteY5" fmla="*/ 89258 h 539801"/>
              <a:gd name="connsiteX6" fmla="*/ 4485422 w 9146199"/>
              <a:gd name="connsiteY6" fmla="*/ 293445 h 539801"/>
              <a:gd name="connsiteX7" fmla="*/ 5106859 w 9146199"/>
              <a:gd name="connsiteY7" fmla="*/ 506509 h 539801"/>
              <a:gd name="connsiteX8" fmla="*/ 5630642 w 9146199"/>
              <a:gd name="connsiteY8" fmla="*/ 533142 h 539801"/>
              <a:gd name="connsiteX9" fmla="*/ 6189935 w 9146199"/>
              <a:gd name="connsiteY9" fmla="*/ 444365 h 539801"/>
              <a:gd name="connsiteX10" fmla="*/ 6775861 w 9146199"/>
              <a:gd name="connsiteY10" fmla="*/ 346711 h 539801"/>
              <a:gd name="connsiteX11" fmla="*/ 7166479 w 9146199"/>
              <a:gd name="connsiteY11" fmla="*/ 337833 h 539801"/>
              <a:gd name="connsiteX12" fmla="*/ 7572998 w 9146199"/>
              <a:gd name="connsiteY12" fmla="*/ 393878 h 539801"/>
              <a:gd name="connsiteX13" fmla="*/ 7934205 w 9146199"/>
              <a:gd name="connsiteY13" fmla="*/ 431241 h 539801"/>
              <a:gd name="connsiteX14" fmla="*/ 8249554 w 9146199"/>
              <a:gd name="connsiteY14" fmla="*/ 382221 h 539801"/>
              <a:gd name="connsiteX15" fmla="*/ 8613539 w 9146199"/>
              <a:gd name="connsiteY15" fmla="*/ 240179 h 539801"/>
              <a:gd name="connsiteX16" fmla="*/ 8879869 w 9146199"/>
              <a:gd name="connsiteY16" fmla="*/ 195790 h 539801"/>
              <a:gd name="connsiteX17" fmla="*/ 9146199 w 9146199"/>
              <a:gd name="connsiteY17" fmla="*/ 195790 h 53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6199" h="539801">
                <a:moveTo>
                  <a:pt x="0" y="337144"/>
                </a:moveTo>
                <a:cubicBezTo>
                  <a:pt x="448831" y="390031"/>
                  <a:pt x="497502" y="362872"/>
                  <a:pt x="747923" y="346711"/>
                </a:cubicBezTo>
                <a:cubicBezTo>
                  <a:pt x="998344" y="330550"/>
                  <a:pt x="1202164" y="287527"/>
                  <a:pt x="1502525" y="240179"/>
                </a:cubicBezTo>
                <a:cubicBezTo>
                  <a:pt x="1802886" y="192831"/>
                  <a:pt x="2254168" y="102574"/>
                  <a:pt x="2550090" y="62625"/>
                </a:cubicBezTo>
                <a:cubicBezTo>
                  <a:pt x="2846012" y="22676"/>
                  <a:pt x="3059077" y="-3957"/>
                  <a:pt x="3278059" y="482"/>
                </a:cubicBezTo>
                <a:cubicBezTo>
                  <a:pt x="3497041" y="4921"/>
                  <a:pt x="3662758" y="40431"/>
                  <a:pt x="3863985" y="89258"/>
                </a:cubicBezTo>
                <a:cubicBezTo>
                  <a:pt x="4065212" y="138085"/>
                  <a:pt x="4485422" y="293445"/>
                  <a:pt x="4485422" y="293445"/>
                </a:cubicBezTo>
                <a:cubicBezTo>
                  <a:pt x="4692568" y="362987"/>
                  <a:pt x="4915989" y="466559"/>
                  <a:pt x="5106859" y="506509"/>
                </a:cubicBezTo>
                <a:cubicBezTo>
                  <a:pt x="5297729" y="546459"/>
                  <a:pt x="5450129" y="543499"/>
                  <a:pt x="5630642" y="533142"/>
                </a:cubicBezTo>
                <a:cubicBezTo>
                  <a:pt x="5811155" y="522785"/>
                  <a:pt x="6189935" y="444365"/>
                  <a:pt x="6189935" y="444365"/>
                </a:cubicBezTo>
                <a:cubicBezTo>
                  <a:pt x="6380805" y="413293"/>
                  <a:pt x="6613104" y="364466"/>
                  <a:pt x="6775861" y="346711"/>
                </a:cubicBezTo>
                <a:cubicBezTo>
                  <a:pt x="6938618" y="328956"/>
                  <a:pt x="7033623" y="329972"/>
                  <a:pt x="7166479" y="337833"/>
                </a:cubicBezTo>
                <a:cubicBezTo>
                  <a:pt x="7299335" y="345694"/>
                  <a:pt x="7445044" y="378310"/>
                  <a:pt x="7572998" y="393878"/>
                </a:cubicBezTo>
                <a:cubicBezTo>
                  <a:pt x="7700952" y="409446"/>
                  <a:pt x="7821446" y="433184"/>
                  <a:pt x="7934205" y="431241"/>
                </a:cubicBezTo>
                <a:cubicBezTo>
                  <a:pt x="8046964" y="429298"/>
                  <a:pt x="8136332" y="414065"/>
                  <a:pt x="8249554" y="382221"/>
                </a:cubicBezTo>
                <a:cubicBezTo>
                  <a:pt x="8362776" y="350377"/>
                  <a:pt x="8508487" y="271251"/>
                  <a:pt x="8613539" y="240179"/>
                </a:cubicBezTo>
                <a:cubicBezTo>
                  <a:pt x="8718591" y="209107"/>
                  <a:pt x="8791092" y="203188"/>
                  <a:pt x="8879869" y="195790"/>
                </a:cubicBezTo>
                <a:cubicBezTo>
                  <a:pt x="8968646" y="188392"/>
                  <a:pt x="9057422" y="192091"/>
                  <a:pt x="9146199" y="195790"/>
                </a:cubicBezTo>
              </a:path>
            </a:pathLst>
          </a:custGeom>
          <a:noFill/>
          <a:ln w="127000">
            <a:solidFill>
              <a:srgbClr val="EF59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966" y="3764519"/>
            <a:ext cx="9136044" cy="492927"/>
          </a:xfrm>
          <a:custGeom>
            <a:avLst/>
            <a:gdLst>
              <a:gd name="connsiteX0" fmla="*/ 0 w 8990381"/>
              <a:gd name="connsiteY0" fmla="*/ 264498 h 469323"/>
              <a:gd name="connsiteX1" fmla="*/ 285293 w 8990381"/>
              <a:gd name="connsiteY1" fmla="*/ 279128 h 469323"/>
              <a:gd name="connsiteX2" fmla="*/ 768096 w 8990381"/>
              <a:gd name="connsiteY2" fmla="*/ 271813 h 469323"/>
              <a:gd name="connsiteX3" fmla="*/ 1280160 w 8990381"/>
              <a:gd name="connsiteY3" fmla="*/ 198661 h 469323"/>
              <a:gd name="connsiteX4" fmla="*/ 1843430 w 8990381"/>
              <a:gd name="connsiteY4" fmla="*/ 110879 h 469323"/>
              <a:gd name="connsiteX5" fmla="*/ 2538374 w 8990381"/>
              <a:gd name="connsiteY5" fmla="*/ 8466 h 469323"/>
              <a:gd name="connsiteX6" fmla="*/ 3043123 w 8990381"/>
              <a:gd name="connsiteY6" fmla="*/ 8466 h 469323"/>
              <a:gd name="connsiteX7" fmla="*/ 3255264 w 8990381"/>
              <a:gd name="connsiteY7" fmla="*/ 30411 h 469323"/>
              <a:gd name="connsiteX8" fmla="*/ 3701491 w 8990381"/>
              <a:gd name="connsiteY8" fmla="*/ 96248 h 469323"/>
              <a:gd name="connsiteX9" fmla="*/ 4323283 w 8990381"/>
              <a:gd name="connsiteY9" fmla="*/ 249867 h 469323"/>
              <a:gd name="connsiteX10" fmla="*/ 4974336 w 8990381"/>
              <a:gd name="connsiteY10" fmla="*/ 425432 h 469323"/>
              <a:gd name="connsiteX11" fmla="*/ 5376672 w 8990381"/>
              <a:gd name="connsiteY11" fmla="*/ 469323 h 469323"/>
              <a:gd name="connsiteX12" fmla="*/ 5808269 w 8990381"/>
              <a:gd name="connsiteY12" fmla="*/ 425432 h 469323"/>
              <a:gd name="connsiteX13" fmla="*/ 6152083 w 8990381"/>
              <a:gd name="connsiteY13" fmla="*/ 352280 h 469323"/>
              <a:gd name="connsiteX14" fmla="*/ 6525158 w 8990381"/>
              <a:gd name="connsiteY14" fmla="*/ 271813 h 469323"/>
              <a:gd name="connsiteX15" fmla="*/ 6920179 w 8990381"/>
              <a:gd name="connsiteY15" fmla="*/ 242552 h 469323"/>
              <a:gd name="connsiteX16" fmla="*/ 7359091 w 8990381"/>
              <a:gd name="connsiteY16" fmla="*/ 301074 h 469323"/>
              <a:gd name="connsiteX17" fmla="*/ 7739482 w 8990381"/>
              <a:gd name="connsiteY17" fmla="*/ 352280 h 469323"/>
              <a:gd name="connsiteX18" fmla="*/ 8083296 w 8990381"/>
              <a:gd name="connsiteY18" fmla="*/ 323019 h 469323"/>
              <a:gd name="connsiteX19" fmla="*/ 8412480 w 8990381"/>
              <a:gd name="connsiteY19" fmla="*/ 235237 h 469323"/>
              <a:gd name="connsiteX20" fmla="*/ 8668512 w 8990381"/>
              <a:gd name="connsiteY20" fmla="*/ 162085 h 469323"/>
              <a:gd name="connsiteX21" fmla="*/ 8990381 w 8990381"/>
              <a:gd name="connsiteY21" fmla="*/ 140139 h 469323"/>
              <a:gd name="connsiteX0" fmla="*/ 0 w 8990381"/>
              <a:gd name="connsiteY0" fmla="*/ 263619 h 468444"/>
              <a:gd name="connsiteX1" fmla="*/ 285293 w 8990381"/>
              <a:gd name="connsiteY1" fmla="*/ 278249 h 468444"/>
              <a:gd name="connsiteX2" fmla="*/ 768096 w 8990381"/>
              <a:gd name="connsiteY2" fmla="*/ 270934 h 468444"/>
              <a:gd name="connsiteX3" fmla="*/ 1280160 w 8990381"/>
              <a:gd name="connsiteY3" fmla="*/ 197782 h 468444"/>
              <a:gd name="connsiteX4" fmla="*/ 1843430 w 8990381"/>
              <a:gd name="connsiteY4" fmla="*/ 110000 h 468444"/>
              <a:gd name="connsiteX5" fmla="*/ 2538374 w 8990381"/>
              <a:gd name="connsiteY5" fmla="*/ 7587 h 468444"/>
              <a:gd name="connsiteX6" fmla="*/ 3043123 w 8990381"/>
              <a:gd name="connsiteY6" fmla="*/ 7587 h 468444"/>
              <a:gd name="connsiteX7" fmla="*/ 3452775 w 8990381"/>
              <a:gd name="connsiteY7" fmla="*/ 7586 h 468444"/>
              <a:gd name="connsiteX8" fmla="*/ 3701491 w 8990381"/>
              <a:gd name="connsiteY8" fmla="*/ 95369 h 468444"/>
              <a:gd name="connsiteX9" fmla="*/ 4323283 w 8990381"/>
              <a:gd name="connsiteY9" fmla="*/ 248988 h 468444"/>
              <a:gd name="connsiteX10" fmla="*/ 4974336 w 8990381"/>
              <a:gd name="connsiteY10" fmla="*/ 424553 h 468444"/>
              <a:gd name="connsiteX11" fmla="*/ 5376672 w 8990381"/>
              <a:gd name="connsiteY11" fmla="*/ 468444 h 468444"/>
              <a:gd name="connsiteX12" fmla="*/ 5808269 w 8990381"/>
              <a:gd name="connsiteY12" fmla="*/ 424553 h 468444"/>
              <a:gd name="connsiteX13" fmla="*/ 6152083 w 8990381"/>
              <a:gd name="connsiteY13" fmla="*/ 351401 h 468444"/>
              <a:gd name="connsiteX14" fmla="*/ 6525158 w 8990381"/>
              <a:gd name="connsiteY14" fmla="*/ 270934 h 468444"/>
              <a:gd name="connsiteX15" fmla="*/ 6920179 w 8990381"/>
              <a:gd name="connsiteY15" fmla="*/ 241673 h 468444"/>
              <a:gd name="connsiteX16" fmla="*/ 7359091 w 8990381"/>
              <a:gd name="connsiteY16" fmla="*/ 300195 h 468444"/>
              <a:gd name="connsiteX17" fmla="*/ 7739482 w 8990381"/>
              <a:gd name="connsiteY17" fmla="*/ 351401 h 468444"/>
              <a:gd name="connsiteX18" fmla="*/ 8083296 w 8990381"/>
              <a:gd name="connsiteY18" fmla="*/ 322140 h 468444"/>
              <a:gd name="connsiteX19" fmla="*/ 8412480 w 8990381"/>
              <a:gd name="connsiteY19" fmla="*/ 234358 h 468444"/>
              <a:gd name="connsiteX20" fmla="*/ 8668512 w 8990381"/>
              <a:gd name="connsiteY20" fmla="*/ 161206 h 468444"/>
              <a:gd name="connsiteX21" fmla="*/ 8990381 w 8990381"/>
              <a:gd name="connsiteY21" fmla="*/ 139260 h 468444"/>
              <a:gd name="connsiteX0" fmla="*/ 0 w 8990381"/>
              <a:gd name="connsiteY0" fmla="*/ 267936 h 472761"/>
              <a:gd name="connsiteX1" fmla="*/ 285293 w 8990381"/>
              <a:gd name="connsiteY1" fmla="*/ 282566 h 472761"/>
              <a:gd name="connsiteX2" fmla="*/ 768096 w 8990381"/>
              <a:gd name="connsiteY2" fmla="*/ 275251 h 472761"/>
              <a:gd name="connsiteX3" fmla="*/ 1280160 w 8990381"/>
              <a:gd name="connsiteY3" fmla="*/ 202099 h 472761"/>
              <a:gd name="connsiteX4" fmla="*/ 1843430 w 8990381"/>
              <a:gd name="connsiteY4" fmla="*/ 114317 h 472761"/>
              <a:gd name="connsiteX5" fmla="*/ 2538374 w 8990381"/>
              <a:gd name="connsiteY5" fmla="*/ 11904 h 472761"/>
              <a:gd name="connsiteX6" fmla="*/ 3043123 w 8990381"/>
              <a:gd name="connsiteY6" fmla="*/ 11904 h 472761"/>
              <a:gd name="connsiteX7" fmla="*/ 3701491 w 8990381"/>
              <a:gd name="connsiteY7" fmla="*/ 99686 h 472761"/>
              <a:gd name="connsiteX8" fmla="*/ 4323283 w 8990381"/>
              <a:gd name="connsiteY8" fmla="*/ 253305 h 472761"/>
              <a:gd name="connsiteX9" fmla="*/ 4974336 w 8990381"/>
              <a:gd name="connsiteY9" fmla="*/ 428870 h 472761"/>
              <a:gd name="connsiteX10" fmla="*/ 5376672 w 8990381"/>
              <a:gd name="connsiteY10" fmla="*/ 472761 h 472761"/>
              <a:gd name="connsiteX11" fmla="*/ 5808269 w 8990381"/>
              <a:gd name="connsiteY11" fmla="*/ 428870 h 472761"/>
              <a:gd name="connsiteX12" fmla="*/ 6152083 w 8990381"/>
              <a:gd name="connsiteY12" fmla="*/ 355718 h 472761"/>
              <a:gd name="connsiteX13" fmla="*/ 6525158 w 8990381"/>
              <a:gd name="connsiteY13" fmla="*/ 275251 h 472761"/>
              <a:gd name="connsiteX14" fmla="*/ 6920179 w 8990381"/>
              <a:gd name="connsiteY14" fmla="*/ 245990 h 472761"/>
              <a:gd name="connsiteX15" fmla="*/ 7359091 w 8990381"/>
              <a:gd name="connsiteY15" fmla="*/ 304512 h 472761"/>
              <a:gd name="connsiteX16" fmla="*/ 7739482 w 8990381"/>
              <a:gd name="connsiteY16" fmla="*/ 355718 h 472761"/>
              <a:gd name="connsiteX17" fmla="*/ 8083296 w 8990381"/>
              <a:gd name="connsiteY17" fmla="*/ 326457 h 472761"/>
              <a:gd name="connsiteX18" fmla="*/ 8412480 w 8990381"/>
              <a:gd name="connsiteY18" fmla="*/ 238675 h 472761"/>
              <a:gd name="connsiteX19" fmla="*/ 8668512 w 8990381"/>
              <a:gd name="connsiteY19" fmla="*/ 165523 h 472761"/>
              <a:gd name="connsiteX20" fmla="*/ 8990381 w 8990381"/>
              <a:gd name="connsiteY20" fmla="*/ 143577 h 472761"/>
              <a:gd name="connsiteX0" fmla="*/ 0 w 8990381"/>
              <a:gd name="connsiteY0" fmla="*/ 266272 h 471097"/>
              <a:gd name="connsiteX1" fmla="*/ 285293 w 8990381"/>
              <a:gd name="connsiteY1" fmla="*/ 280902 h 471097"/>
              <a:gd name="connsiteX2" fmla="*/ 768096 w 8990381"/>
              <a:gd name="connsiteY2" fmla="*/ 273587 h 471097"/>
              <a:gd name="connsiteX3" fmla="*/ 1280160 w 8990381"/>
              <a:gd name="connsiteY3" fmla="*/ 200435 h 471097"/>
              <a:gd name="connsiteX4" fmla="*/ 1843430 w 8990381"/>
              <a:gd name="connsiteY4" fmla="*/ 112653 h 471097"/>
              <a:gd name="connsiteX5" fmla="*/ 2538374 w 8990381"/>
              <a:gd name="connsiteY5" fmla="*/ 10240 h 471097"/>
              <a:gd name="connsiteX6" fmla="*/ 3043123 w 8990381"/>
              <a:gd name="connsiteY6" fmla="*/ 10240 h 471097"/>
              <a:gd name="connsiteX7" fmla="*/ 3730752 w 8990381"/>
              <a:gd name="connsiteY7" fmla="*/ 68761 h 471097"/>
              <a:gd name="connsiteX8" fmla="*/ 4323283 w 8990381"/>
              <a:gd name="connsiteY8" fmla="*/ 251641 h 471097"/>
              <a:gd name="connsiteX9" fmla="*/ 4974336 w 8990381"/>
              <a:gd name="connsiteY9" fmla="*/ 427206 h 471097"/>
              <a:gd name="connsiteX10" fmla="*/ 5376672 w 8990381"/>
              <a:gd name="connsiteY10" fmla="*/ 471097 h 471097"/>
              <a:gd name="connsiteX11" fmla="*/ 5808269 w 8990381"/>
              <a:gd name="connsiteY11" fmla="*/ 427206 h 471097"/>
              <a:gd name="connsiteX12" fmla="*/ 6152083 w 8990381"/>
              <a:gd name="connsiteY12" fmla="*/ 354054 h 471097"/>
              <a:gd name="connsiteX13" fmla="*/ 6525158 w 8990381"/>
              <a:gd name="connsiteY13" fmla="*/ 273587 h 471097"/>
              <a:gd name="connsiteX14" fmla="*/ 6920179 w 8990381"/>
              <a:gd name="connsiteY14" fmla="*/ 244326 h 471097"/>
              <a:gd name="connsiteX15" fmla="*/ 7359091 w 8990381"/>
              <a:gd name="connsiteY15" fmla="*/ 302848 h 471097"/>
              <a:gd name="connsiteX16" fmla="*/ 7739482 w 8990381"/>
              <a:gd name="connsiteY16" fmla="*/ 354054 h 471097"/>
              <a:gd name="connsiteX17" fmla="*/ 8083296 w 8990381"/>
              <a:gd name="connsiteY17" fmla="*/ 324793 h 471097"/>
              <a:gd name="connsiteX18" fmla="*/ 8412480 w 8990381"/>
              <a:gd name="connsiteY18" fmla="*/ 237011 h 471097"/>
              <a:gd name="connsiteX19" fmla="*/ 8668512 w 8990381"/>
              <a:gd name="connsiteY19" fmla="*/ 163859 h 471097"/>
              <a:gd name="connsiteX20" fmla="*/ 8990381 w 8990381"/>
              <a:gd name="connsiteY20" fmla="*/ 141913 h 471097"/>
              <a:gd name="connsiteX0" fmla="*/ 0 w 8990381"/>
              <a:gd name="connsiteY0" fmla="*/ 288102 h 492927"/>
              <a:gd name="connsiteX1" fmla="*/ 285293 w 8990381"/>
              <a:gd name="connsiteY1" fmla="*/ 302732 h 492927"/>
              <a:gd name="connsiteX2" fmla="*/ 768096 w 8990381"/>
              <a:gd name="connsiteY2" fmla="*/ 295417 h 492927"/>
              <a:gd name="connsiteX3" fmla="*/ 1280160 w 8990381"/>
              <a:gd name="connsiteY3" fmla="*/ 222265 h 492927"/>
              <a:gd name="connsiteX4" fmla="*/ 1843430 w 8990381"/>
              <a:gd name="connsiteY4" fmla="*/ 134483 h 492927"/>
              <a:gd name="connsiteX5" fmla="*/ 2538374 w 8990381"/>
              <a:gd name="connsiteY5" fmla="*/ 32070 h 492927"/>
              <a:gd name="connsiteX6" fmla="*/ 3138221 w 8990381"/>
              <a:gd name="connsiteY6" fmla="*/ 2809 h 492927"/>
              <a:gd name="connsiteX7" fmla="*/ 3730752 w 8990381"/>
              <a:gd name="connsiteY7" fmla="*/ 90591 h 492927"/>
              <a:gd name="connsiteX8" fmla="*/ 4323283 w 8990381"/>
              <a:gd name="connsiteY8" fmla="*/ 273471 h 492927"/>
              <a:gd name="connsiteX9" fmla="*/ 4974336 w 8990381"/>
              <a:gd name="connsiteY9" fmla="*/ 449036 h 492927"/>
              <a:gd name="connsiteX10" fmla="*/ 5376672 w 8990381"/>
              <a:gd name="connsiteY10" fmla="*/ 492927 h 492927"/>
              <a:gd name="connsiteX11" fmla="*/ 5808269 w 8990381"/>
              <a:gd name="connsiteY11" fmla="*/ 449036 h 492927"/>
              <a:gd name="connsiteX12" fmla="*/ 6152083 w 8990381"/>
              <a:gd name="connsiteY12" fmla="*/ 375884 h 492927"/>
              <a:gd name="connsiteX13" fmla="*/ 6525158 w 8990381"/>
              <a:gd name="connsiteY13" fmla="*/ 295417 h 492927"/>
              <a:gd name="connsiteX14" fmla="*/ 6920179 w 8990381"/>
              <a:gd name="connsiteY14" fmla="*/ 266156 h 492927"/>
              <a:gd name="connsiteX15" fmla="*/ 7359091 w 8990381"/>
              <a:gd name="connsiteY15" fmla="*/ 324678 h 492927"/>
              <a:gd name="connsiteX16" fmla="*/ 7739482 w 8990381"/>
              <a:gd name="connsiteY16" fmla="*/ 375884 h 492927"/>
              <a:gd name="connsiteX17" fmla="*/ 8083296 w 8990381"/>
              <a:gd name="connsiteY17" fmla="*/ 346623 h 492927"/>
              <a:gd name="connsiteX18" fmla="*/ 8412480 w 8990381"/>
              <a:gd name="connsiteY18" fmla="*/ 258841 h 492927"/>
              <a:gd name="connsiteX19" fmla="*/ 8668512 w 8990381"/>
              <a:gd name="connsiteY19" fmla="*/ 185689 h 492927"/>
              <a:gd name="connsiteX20" fmla="*/ 8990381 w 8990381"/>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141455"/>
              <a:gd name="connsiteY0" fmla="*/ 272200 h 492927"/>
              <a:gd name="connsiteX1" fmla="*/ 340952 w 9141455"/>
              <a:gd name="connsiteY1" fmla="*/ 302732 h 492927"/>
              <a:gd name="connsiteX2" fmla="*/ 823755 w 9141455"/>
              <a:gd name="connsiteY2" fmla="*/ 295417 h 492927"/>
              <a:gd name="connsiteX3" fmla="*/ 1335819 w 9141455"/>
              <a:gd name="connsiteY3" fmla="*/ 222265 h 492927"/>
              <a:gd name="connsiteX4" fmla="*/ 1899089 w 9141455"/>
              <a:gd name="connsiteY4" fmla="*/ 134483 h 492927"/>
              <a:gd name="connsiteX5" fmla="*/ 2594033 w 9141455"/>
              <a:gd name="connsiteY5" fmla="*/ 32070 h 492927"/>
              <a:gd name="connsiteX6" fmla="*/ 3193880 w 9141455"/>
              <a:gd name="connsiteY6" fmla="*/ 2809 h 492927"/>
              <a:gd name="connsiteX7" fmla="*/ 3786411 w 9141455"/>
              <a:gd name="connsiteY7" fmla="*/ 90591 h 492927"/>
              <a:gd name="connsiteX8" fmla="*/ 4378942 w 9141455"/>
              <a:gd name="connsiteY8" fmla="*/ 273471 h 492927"/>
              <a:gd name="connsiteX9" fmla="*/ 5029995 w 9141455"/>
              <a:gd name="connsiteY9" fmla="*/ 449036 h 492927"/>
              <a:gd name="connsiteX10" fmla="*/ 5432331 w 9141455"/>
              <a:gd name="connsiteY10" fmla="*/ 492927 h 492927"/>
              <a:gd name="connsiteX11" fmla="*/ 5863928 w 9141455"/>
              <a:gd name="connsiteY11" fmla="*/ 449036 h 492927"/>
              <a:gd name="connsiteX12" fmla="*/ 6207742 w 9141455"/>
              <a:gd name="connsiteY12" fmla="*/ 375884 h 492927"/>
              <a:gd name="connsiteX13" fmla="*/ 6580817 w 9141455"/>
              <a:gd name="connsiteY13" fmla="*/ 295417 h 492927"/>
              <a:gd name="connsiteX14" fmla="*/ 6975838 w 9141455"/>
              <a:gd name="connsiteY14" fmla="*/ 266156 h 492927"/>
              <a:gd name="connsiteX15" fmla="*/ 7414750 w 9141455"/>
              <a:gd name="connsiteY15" fmla="*/ 324678 h 492927"/>
              <a:gd name="connsiteX16" fmla="*/ 7795141 w 9141455"/>
              <a:gd name="connsiteY16" fmla="*/ 375884 h 492927"/>
              <a:gd name="connsiteX17" fmla="*/ 8138955 w 9141455"/>
              <a:gd name="connsiteY17" fmla="*/ 346623 h 492927"/>
              <a:gd name="connsiteX18" fmla="*/ 8468139 w 9141455"/>
              <a:gd name="connsiteY18" fmla="*/ 258841 h 492927"/>
              <a:gd name="connsiteX19" fmla="*/ 8724171 w 9141455"/>
              <a:gd name="connsiteY19" fmla="*/ 185689 h 492927"/>
              <a:gd name="connsiteX20" fmla="*/ 9141455 w 9141455"/>
              <a:gd name="connsiteY20" fmla="*/ 179645 h 492927"/>
              <a:gd name="connsiteX0" fmla="*/ 0 w 9141455"/>
              <a:gd name="connsiteY0" fmla="*/ 272200 h 492927"/>
              <a:gd name="connsiteX1" fmla="*/ 340952 w 9141455"/>
              <a:gd name="connsiteY1" fmla="*/ 302732 h 492927"/>
              <a:gd name="connsiteX2" fmla="*/ 823755 w 9141455"/>
              <a:gd name="connsiteY2" fmla="*/ 295417 h 492927"/>
              <a:gd name="connsiteX3" fmla="*/ 1335819 w 9141455"/>
              <a:gd name="connsiteY3" fmla="*/ 222265 h 492927"/>
              <a:gd name="connsiteX4" fmla="*/ 1899089 w 9141455"/>
              <a:gd name="connsiteY4" fmla="*/ 134483 h 492927"/>
              <a:gd name="connsiteX5" fmla="*/ 2594033 w 9141455"/>
              <a:gd name="connsiteY5" fmla="*/ 32070 h 492927"/>
              <a:gd name="connsiteX6" fmla="*/ 3193880 w 9141455"/>
              <a:gd name="connsiteY6" fmla="*/ 2809 h 492927"/>
              <a:gd name="connsiteX7" fmla="*/ 3786411 w 9141455"/>
              <a:gd name="connsiteY7" fmla="*/ 90591 h 492927"/>
              <a:gd name="connsiteX8" fmla="*/ 4378942 w 9141455"/>
              <a:gd name="connsiteY8" fmla="*/ 273471 h 492927"/>
              <a:gd name="connsiteX9" fmla="*/ 5029995 w 9141455"/>
              <a:gd name="connsiteY9" fmla="*/ 449036 h 492927"/>
              <a:gd name="connsiteX10" fmla="*/ 5432331 w 9141455"/>
              <a:gd name="connsiteY10" fmla="*/ 492927 h 492927"/>
              <a:gd name="connsiteX11" fmla="*/ 5863928 w 9141455"/>
              <a:gd name="connsiteY11" fmla="*/ 449036 h 492927"/>
              <a:gd name="connsiteX12" fmla="*/ 6207742 w 9141455"/>
              <a:gd name="connsiteY12" fmla="*/ 375884 h 492927"/>
              <a:gd name="connsiteX13" fmla="*/ 6580817 w 9141455"/>
              <a:gd name="connsiteY13" fmla="*/ 295417 h 492927"/>
              <a:gd name="connsiteX14" fmla="*/ 6975838 w 9141455"/>
              <a:gd name="connsiteY14" fmla="*/ 266156 h 492927"/>
              <a:gd name="connsiteX15" fmla="*/ 7398848 w 9141455"/>
              <a:gd name="connsiteY15" fmla="*/ 276970 h 492927"/>
              <a:gd name="connsiteX16" fmla="*/ 7795141 w 9141455"/>
              <a:gd name="connsiteY16" fmla="*/ 375884 h 492927"/>
              <a:gd name="connsiteX17" fmla="*/ 8138955 w 9141455"/>
              <a:gd name="connsiteY17" fmla="*/ 346623 h 492927"/>
              <a:gd name="connsiteX18" fmla="*/ 8468139 w 9141455"/>
              <a:gd name="connsiteY18" fmla="*/ 258841 h 492927"/>
              <a:gd name="connsiteX19" fmla="*/ 8724171 w 9141455"/>
              <a:gd name="connsiteY19" fmla="*/ 185689 h 492927"/>
              <a:gd name="connsiteX20" fmla="*/ 9141455 w 9141455"/>
              <a:gd name="connsiteY20" fmla="*/ 179645 h 492927"/>
              <a:gd name="connsiteX0" fmla="*/ 0 w 9141455"/>
              <a:gd name="connsiteY0" fmla="*/ 272200 h 492927"/>
              <a:gd name="connsiteX1" fmla="*/ 340952 w 9141455"/>
              <a:gd name="connsiteY1" fmla="*/ 302732 h 492927"/>
              <a:gd name="connsiteX2" fmla="*/ 823755 w 9141455"/>
              <a:gd name="connsiteY2" fmla="*/ 295417 h 492927"/>
              <a:gd name="connsiteX3" fmla="*/ 1335819 w 9141455"/>
              <a:gd name="connsiteY3" fmla="*/ 222265 h 492927"/>
              <a:gd name="connsiteX4" fmla="*/ 1899089 w 9141455"/>
              <a:gd name="connsiteY4" fmla="*/ 134483 h 492927"/>
              <a:gd name="connsiteX5" fmla="*/ 2594033 w 9141455"/>
              <a:gd name="connsiteY5" fmla="*/ 32070 h 492927"/>
              <a:gd name="connsiteX6" fmla="*/ 3193880 w 9141455"/>
              <a:gd name="connsiteY6" fmla="*/ 2809 h 492927"/>
              <a:gd name="connsiteX7" fmla="*/ 3786411 w 9141455"/>
              <a:gd name="connsiteY7" fmla="*/ 90591 h 492927"/>
              <a:gd name="connsiteX8" fmla="*/ 4378942 w 9141455"/>
              <a:gd name="connsiteY8" fmla="*/ 273471 h 492927"/>
              <a:gd name="connsiteX9" fmla="*/ 5029995 w 9141455"/>
              <a:gd name="connsiteY9" fmla="*/ 449036 h 492927"/>
              <a:gd name="connsiteX10" fmla="*/ 5432331 w 9141455"/>
              <a:gd name="connsiteY10" fmla="*/ 492927 h 492927"/>
              <a:gd name="connsiteX11" fmla="*/ 5863928 w 9141455"/>
              <a:gd name="connsiteY11" fmla="*/ 449036 h 492927"/>
              <a:gd name="connsiteX12" fmla="*/ 6207742 w 9141455"/>
              <a:gd name="connsiteY12" fmla="*/ 375884 h 492927"/>
              <a:gd name="connsiteX13" fmla="*/ 6580817 w 9141455"/>
              <a:gd name="connsiteY13" fmla="*/ 295417 h 492927"/>
              <a:gd name="connsiteX14" fmla="*/ 6975838 w 9141455"/>
              <a:gd name="connsiteY14" fmla="*/ 266156 h 492927"/>
              <a:gd name="connsiteX15" fmla="*/ 7398848 w 9141455"/>
              <a:gd name="connsiteY15" fmla="*/ 276970 h 492927"/>
              <a:gd name="connsiteX16" fmla="*/ 7811043 w 9141455"/>
              <a:gd name="connsiteY16" fmla="*/ 344079 h 492927"/>
              <a:gd name="connsiteX17" fmla="*/ 8138955 w 9141455"/>
              <a:gd name="connsiteY17" fmla="*/ 346623 h 492927"/>
              <a:gd name="connsiteX18" fmla="*/ 8468139 w 9141455"/>
              <a:gd name="connsiteY18" fmla="*/ 258841 h 492927"/>
              <a:gd name="connsiteX19" fmla="*/ 8724171 w 9141455"/>
              <a:gd name="connsiteY19" fmla="*/ 185689 h 492927"/>
              <a:gd name="connsiteX20" fmla="*/ 9141455 w 9141455"/>
              <a:gd name="connsiteY20" fmla="*/ 179645 h 492927"/>
              <a:gd name="connsiteX0" fmla="*/ 0 w 9141455"/>
              <a:gd name="connsiteY0" fmla="*/ 272200 h 492927"/>
              <a:gd name="connsiteX1" fmla="*/ 340952 w 9141455"/>
              <a:gd name="connsiteY1" fmla="*/ 302732 h 492927"/>
              <a:gd name="connsiteX2" fmla="*/ 823755 w 9141455"/>
              <a:gd name="connsiteY2" fmla="*/ 295417 h 492927"/>
              <a:gd name="connsiteX3" fmla="*/ 1335819 w 9141455"/>
              <a:gd name="connsiteY3" fmla="*/ 222265 h 492927"/>
              <a:gd name="connsiteX4" fmla="*/ 1899089 w 9141455"/>
              <a:gd name="connsiteY4" fmla="*/ 134483 h 492927"/>
              <a:gd name="connsiteX5" fmla="*/ 2594033 w 9141455"/>
              <a:gd name="connsiteY5" fmla="*/ 32070 h 492927"/>
              <a:gd name="connsiteX6" fmla="*/ 3193880 w 9141455"/>
              <a:gd name="connsiteY6" fmla="*/ 2809 h 492927"/>
              <a:gd name="connsiteX7" fmla="*/ 3786411 w 9141455"/>
              <a:gd name="connsiteY7" fmla="*/ 90591 h 492927"/>
              <a:gd name="connsiteX8" fmla="*/ 4378942 w 9141455"/>
              <a:gd name="connsiteY8" fmla="*/ 273471 h 492927"/>
              <a:gd name="connsiteX9" fmla="*/ 5029995 w 9141455"/>
              <a:gd name="connsiteY9" fmla="*/ 449036 h 492927"/>
              <a:gd name="connsiteX10" fmla="*/ 5432331 w 9141455"/>
              <a:gd name="connsiteY10" fmla="*/ 492927 h 492927"/>
              <a:gd name="connsiteX11" fmla="*/ 5863928 w 9141455"/>
              <a:gd name="connsiteY11" fmla="*/ 449036 h 492927"/>
              <a:gd name="connsiteX12" fmla="*/ 6207742 w 9141455"/>
              <a:gd name="connsiteY12" fmla="*/ 375884 h 492927"/>
              <a:gd name="connsiteX13" fmla="*/ 6580817 w 9141455"/>
              <a:gd name="connsiteY13" fmla="*/ 295417 h 492927"/>
              <a:gd name="connsiteX14" fmla="*/ 6975838 w 9141455"/>
              <a:gd name="connsiteY14" fmla="*/ 266156 h 492927"/>
              <a:gd name="connsiteX15" fmla="*/ 7327287 w 9141455"/>
              <a:gd name="connsiteY15" fmla="*/ 276970 h 492927"/>
              <a:gd name="connsiteX16" fmla="*/ 7811043 w 9141455"/>
              <a:gd name="connsiteY16" fmla="*/ 344079 h 492927"/>
              <a:gd name="connsiteX17" fmla="*/ 8138955 w 9141455"/>
              <a:gd name="connsiteY17" fmla="*/ 346623 h 492927"/>
              <a:gd name="connsiteX18" fmla="*/ 8468139 w 9141455"/>
              <a:gd name="connsiteY18" fmla="*/ 258841 h 492927"/>
              <a:gd name="connsiteX19" fmla="*/ 8724171 w 9141455"/>
              <a:gd name="connsiteY19" fmla="*/ 185689 h 492927"/>
              <a:gd name="connsiteX20" fmla="*/ 9141455 w 9141455"/>
              <a:gd name="connsiteY20" fmla="*/ 179645 h 492927"/>
              <a:gd name="connsiteX0" fmla="*/ 0 w 9122517"/>
              <a:gd name="connsiteY0" fmla="*/ 272200 h 492927"/>
              <a:gd name="connsiteX1" fmla="*/ 340952 w 9122517"/>
              <a:gd name="connsiteY1" fmla="*/ 302732 h 492927"/>
              <a:gd name="connsiteX2" fmla="*/ 823755 w 9122517"/>
              <a:gd name="connsiteY2" fmla="*/ 295417 h 492927"/>
              <a:gd name="connsiteX3" fmla="*/ 1335819 w 9122517"/>
              <a:gd name="connsiteY3" fmla="*/ 222265 h 492927"/>
              <a:gd name="connsiteX4" fmla="*/ 1899089 w 9122517"/>
              <a:gd name="connsiteY4" fmla="*/ 134483 h 492927"/>
              <a:gd name="connsiteX5" fmla="*/ 2594033 w 9122517"/>
              <a:gd name="connsiteY5" fmla="*/ 32070 h 492927"/>
              <a:gd name="connsiteX6" fmla="*/ 3193880 w 9122517"/>
              <a:gd name="connsiteY6" fmla="*/ 2809 h 492927"/>
              <a:gd name="connsiteX7" fmla="*/ 3786411 w 9122517"/>
              <a:gd name="connsiteY7" fmla="*/ 90591 h 492927"/>
              <a:gd name="connsiteX8" fmla="*/ 4378942 w 9122517"/>
              <a:gd name="connsiteY8" fmla="*/ 273471 h 492927"/>
              <a:gd name="connsiteX9" fmla="*/ 5029995 w 9122517"/>
              <a:gd name="connsiteY9" fmla="*/ 449036 h 492927"/>
              <a:gd name="connsiteX10" fmla="*/ 5432331 w 9122517"/>
              <a:gd name="connsiteY10" fmla="*/ 492927 h 492927"/>
              <a:gd name="connsiteX11" fmla="*/ 5863928 w 9122517"/>
              <a:gd name="connsiteY11" fmla="*/ 449036 h 492927"/>
              <a:gd name="connsiteX12" fmla="*/ 6207742 w 9122517"/>
              <a:gd name="connsiteY12" fmla="*/ 375884 h 492927"/>
              <a:gd name="connsiteX13" fmla="*/ 6580817 w 9122517"/>
              <a:gd name="connsiteY13" fmla="*/ 295417 h 492927"/>
              <a:gd name="connsiteX14" fmla="*/ 6975838 w 9122517"/>
              <a:gd name="connsiteY14" fmla="*/ 266156 h 492927"/>
              <a:gd name="connsiteX15" fmla="*/ 7327287 w 9122517"/>
              <a:gd name="connsiteY15" fmla="*/ 276970 h 492927"/>
              <a:gd name="connsiteX16" fmla="*/ 7811043 w 9122517"/>
              <a:gd name="connsiteY16" fmla="*/ 344079 h 492927"/>
              <a:gd name="connsiteX17" fmla="*/ 8138955 w 9122517"/>
              <a:gd name="connsiteY17" fmla="*/ 346623 h 492927"/>
              <a:gd name="connsiteX18" fmla="*/ 8468139 w 9122517"/>
              <a:gd name="connsiteY18" fmla="*/ 258841 h 492927"/>
              <a:gd name="connsiteX19" fmla="*/ 8724171 w 9122517"/>
              <a:gd name="connsiteY19" fmla="*/ 185689 h 492927"/>
              <a:gd name="connsiteX20" fmla="*/ 9122517 w 9122517"/>
              <a:gd name="connsiteY20" fmla="*/ 182350 h 492927"/>
              <a:gd name="connsiteX0" fmla="*/ 0 w 9136044"/>
              <a:gd name="connsiteY0" fmla="*/ 272200 h 492927"/>
              <a:gd name="connsiteX1" fmla="*/ 354479 w 9136044"/>
              <a:gd name="connsiteY1" fmla="*/ 302732 h 492927"/>
              <a:gd name="connsiteX2" fmla="*/ 837282 w 9136044"/>
              <a:gd name="connsiteY2" fmla="*/ 295417 h 492927"/>
              <a:gd name="connsiteX3" fmla="*/ 1349346 w 9136044"/>
              <a:gd name="connsiteY3" fmla="*/ 222265 h 492927"/>
              <a:gd name="connsiteX4" fmla="*/ 1912616 w 9136044"/>
              <a:gd name="connsiteY4" fmla="*/ 134483 h 492927"/>
              <a:gd name="connsiteX5" fmla="*/ 2607560 w 9136044"/>
              <a:gd name="connsiteY5" fmla="*/ 32070 h 492927"/>
              <a:gd name="connsiteX6" fmla="*/ 3207407 w 9136044"/>
              <a:gd name="connsiteY6" fmla="*/ 2809 h 492927"/>
              <a:gd name="connsiteX7" fmla="*/ 3799938 w 9136044"/>
              <a:gd name="connsiteY7" fmla="*/ 90591 h 492927"/>
              <a:gd name="connsiteX8" fmla="*/ 4392469 w 9136044"/>
              <a:gd name="connsiteY8" fmla="*/ 273471 h 492927"/>
              <a:gd name="connsiteX9" fmla="*/ 5043522 w 9136044"/>
              <a:gd name="connsiteY9" fmla="*/ 449036 h 492927"/>
              <a:gd name="connsiteX10" fmla="*/ 5445858 w 9136044"/>
              <a:gd name="connsiteY10" fmla="*/ 492927 h 492927"/>
              <a:gd name="connsiteX11" fmla="*/ 5877455 w 9136044"/>
              <a:gd name="connsiteY11" fmla="*/ 449036 h 492927"/>
              <a:gd name="connsiteX12" fmla="*/ 6221269 w 9136044"/>
              <a:gd name="connsiteY12" fmla="*/ 375884 h 492927"/>
              <a:gd name="connsiteX13" fmla="*/ 6594344 w 9136044"/>
              <a:gd name="connsiteY13" fmla="*/ 295417 h 492927"/>
              <a:gd name="connsiteX14" fmla="*/ 6989365 w 9136044"/>
              <a:gd name="connsiteY14" fmla="*/ 266156 h 492927"/>
              <a:gd name="connsiteX15" fmla="*/ 7340814 w 9136044"/>
              <a:gd name="connsiteY15" fmla="*/ 276970 h 492927"/>
              <a:gd name="connsiteX16" fmla="*/ 7824570 w 9136044"/>
              <a:gd name="connsiteY16" fmla="*/ 344079 h 492927"/>
              <a:gd name="connsiteX17" fmla="*/ 8152482 w 9136044"/>
              <a:gd name="connsiteY17" fmla="*/ 346623 h 492927"/>
              <a:gd name="connsiteX18" fmla="*/ 8481666 w 9136044"/>
              <a:gd name="connsiteY18" fmla="*/ 258841 h 492927"/>
              <a:gd name="connsiteX19" fmla="*/ 8737698 w 9136044"/>
              <a:gd name="connsiteY19" fmla="*/ 185689 h 492927"/>
              <a:gd name="connsiteX20" fmla="*/ 9136044 w 9136044"/>
              <a:gd name="connsiteY20" fmla="*/ 182350 h 49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36044" h="492927">
                <a:moveTo>
                  <a:pt x="0" y="272200"/>
                </a:moveTo>
                <a:cubicBezTo>
                  <a:pt x="213811" y="302759"/>
                  <a:pt x="214932" y="298862"/>
                  <a:pt x="354479" y="302732"/>
                </a:cubicBezTo>
                <a:cubicBezTo>
                  <a:pt x="494026" y="306602"/>
                  <a:pt x="676348" y="297855"/>
                  <a:pt x="837282" y="295417"/>
                </a:cubicBezTo>
                <a:cubicBezTo>
                  <a:pt x="1003093" y="282006"/>
                  <a:pt x="1349346" y="222265"/>
                  <a:pt x="1349346" y="222265"/>
                </a:cubicBezTo>
                <a:lnTo>
                  <a:pt x="1912616" y="134483"/>
                </a:lnTo>
                <a:cubicBezTo>
                  <a:pt x="2122318" y="102784"/>
                  <a:pt x="2391762" y="54016"/>
                  <a:pt x="2607560" y="32070"/>
                </a:cubicBezTo>
                <a:cubicBezTo>
                  <a:pt x="2823358" y="10124"/>
                  <a:pt x="3008677" y="-6945"/>
                  <a:pt x="3207407" y="2809"/>
                </a:cubicBezTo>
                <a:cubicBezTo>
                  <a:pt x="3406137" y="12563"/>
                  <a:pt x="3602428" y="45481"/>
                  <a:pt x="3799938" y="90591"/>
                </a:cubicBezTo>
                <a:cubicBezTo>
                  <a:pt x="3997448" y="135701"/>
                  <a:pt x="4185205" y="213730"/>
                  <a:pt x="4392469" y="273471"/>
                </a:cubicBezTo>
                <a:cubicBezTo>
                  <a:pt x="4599733" y="333212"/>
                  <a:pt x="4867957" y="412460"/>
                  <a:pt x="5043522" y="449036"/>
                </a:cubicBezTo>
                <a:cubicBezTo>
                  <a:pt x="5219087" y="485612"/>
                  <a:pt x="5306869" y="492927"/>
                  <a:pt x="5445858" y="492927"/>
                </a:cubicBezTo>
                <a:cubicBezTo>
                  <a:pt x="5584847" y="492927"/>
                  <a:pt x="5748220" y="468543"/>
                  <a:pt x="5877455" y="449036"/>
                </a:cubicBezTo>
                <a:cubicBezTo>
                  <a:pt x="6006690" y="429529"/>
                  <a:pt x="6221269" y="375884"/>
                  <a:pt x="6221269" y="375884"/>
                </a:cubicBezTo>
                <a:cubicBezTo>
                  <a:pt x="6340751" y="350281"/>
                  <a:pt x="6466328" y="313705"/>
                  <a:pt x="6594344" y="295417"/>
                </a:cubicBezTo>
                <a:cubicBezTo>
                  <a:pt x="6722360" y="277129"/>
                  <a:pt x="6864953" y="269231"/>
                  <a:pt x="6989365" y="266156"/>
                </a:cubicBezTo>
                <a:cubicBezTo>
                  <a:pt x="7113777" y="263081"/>
                  <a:pt x="7201613" y="263983"/>
                  <a:pt x="7340814" y="276970"/>
                </a:cubicBezTo>
                <a:cubicBezTo>
                  <a:pt x="7480015" y="289957"/>
                  <a:pt x="7689292" y="332470"/>
                  <a:pt x="7824570" y="344079"/>
                </a:cubicBezTo>
                <a:cubicBezTo>
                  <a:pt x="7959848" y="355688"/>
                  <a:pt x="8042966" y="360829"/>
                  <a:pt x="8152482" y="346623"/>
                </a:cubicBezTo>
                <a:cubicBezTo>
                  <a:pt x="8261998" y="332417"/>
                  <a:pt x="8384130" y="285663"/>
                  <a:pt x="8481666" y="258841"/>
                </a:cubicBezTo>
                <a:cubicBezTo>
                  <a:pt x="8579202" y="232019"/>
                  <a:pt x="8628635" y="198438"/>
                  <a:pt x="8737698" y="185689"/>
                </a:cubicBezTo>
                <a:cubicBezTo>
                  <a:pt x="8846761" y="172941"/>
                  <a:pt x="9136044" y="182350"/>
                  <a:pt x="9136044" y="182350"/>
                </a:cubicBezTo>
              </a:path>
            </a:pathLst>
          </a:custGeom>
          <a:noFill/>
          <a:ln w="101600">
            <a:solidFill>
              <a:srgbClr val="F27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0" y="3881278"/>
            <a:ext cx="9141619" cy="397195"/>
          </a:xfrm>
          <a:custGeom>
            <a:avLst/>
            <a:gdLst>
              <a:gd name="connsiteX0" fmla="*/ 0 w 8990381"/>
              <a:gd name="connsiteY0" fmla="*/ 264498 h 469323"/>
              <a:gd name="connsiteX1" fmla="*/ 285293 w 8990381"/>
              <a:gd name="connsiteY1" fmla="*/ 279128 h 469323"/>
              <a:gd name="connsiteX2" fmla="*/ 768096 w 8990381"/>
              <a:gd name="connsiteY2" fmla="*/ 271813 h 469323"/>
              <a:gd name="connsiteX3" fmla="*/ 1280160 w 8990381"/>
              <a:gd name="connsiteY3" fmla="*/ 198661 h 469323"/>
              <a:gd name="connsiteX4" fmla="*/ 1843430 w 8990381"/>
              <a:gd name="connsiteY4" fmla="*/ 110879 h 469323"/>
              <a:gd name="connsiteX5" fmla="*/ 2538374 w 8990381"/>
              <a:gd name="connsiteY5" fmla="*/ 8466 h 469323"/>
              <a:gd name="connsiteX6" fmla="*/ 3043123 w 8990381"/>
              <a:gd name="connsiteY6" fmla="*/ 8466 h 469323"/>
              <a:gd name="connsiteX7" fmla="*/ 3255264 w 8990381"/>
              <a:gd name="connsiteY7" fmla="*/ 30411 h 469323"/>
              <a:gd name="connsiteX8" fmla="*/ 3701491 w 8990381"/>
              <a:gd name="connsiteY8" fmla="*/ 96248 h 469323"/>
              <a:gd name="connsiteX9" fmla="*/ 4323283 w 8990381"/>
              <a:gd name="connsiteY9" fmla="*/ 249867 h 469323"/>
              <a:gd name="connsiteX10" fmla="*/ 4974336 w 8990381"/>
              <a:gd name="connsiteY10" fmla="*/ 425432 h 469323"/>
              <a:gd name="connsiteX11" fmla="*/ 5376672 w 8990381"/>
              <a:gd name="connsiteY11" fmla="*/ 469323 h 469323"/>
              <a:gd name="connsiteX12" fmla="*/ 5808269 w 8990381"/>
              <a:gd name="connsiteY12" fmla="*/ 425432 h 469323"/>
              <a:gd name="connsiteX13" fmla="*/ 6152083 w 8990381"/>
              <a:gd name="connsiteY13" fmla="*/ 352280 h 469323"/>
              <a:gd name="connsiteX14" fmla="*/ 6525158 w 8990381"/>
              <a:gd name="connsiteY14" fmla="*/ 271813 h 469323"/>
              <a:gd name="connsiteX15" fmla="*/ 6920179 w 8990381"/>
              <a:gd name="connsiteY15" fmla="*/ 242552 h 469323"/>
              <a:gd name="connsiteX16" fmla="*/ 7359091 w 8990381"/>
              <a:gd name="connsiteY16" fmla="*/ 301074 h 469323"/>
              <a:gd name="connsiteX17" fmla="*/ 7739482 w 8990381"/>
              <a:gd name="connsiteY17" fmla="*/ 352280 h 469323"/>
              <a:gd name="connsiteX18" fmla="*/ 8083296 w 8990381"/>
              <a:gd name="connsiteY18" fmla="*/ 323019 h 469323"/>
              <a:gd name="connsiteX19" fmla="*/ 8412480 w 8990381"/>
              <a:gd name="connsiteY19" fmla="*/ 235237 h 469323"/>
              <a:gd name="connsiteX20" fmla="*/ 8668512 w 8990381"/>
              <a:gd name="connsiteY20" fmla="*/ 162085 h 469323"/>
              <a:gd name="connsiteX21" fmla="*/ 8990381 w 8990381"/>
              <a:gd name="connsiteY21" fmla="*/ 140139 h 469323"/>
              <a:gd name="connsiteX0" fmla="*/ 0 w 8990381"/>
              <a:gd name="connsiteY0" fmla="*/ 263619 h 468444"/>
              <a:gd name="connsiteX1" fmla="*/ 285293 w 8990381"/>
              <a:gd name="connsiteY1" fmla="*/ 278249 h 468444"/>
              <a:gd name="connsiteX2" fmla="*/ 768096 w 8990381"/>
              <a:gd name="connsiteY2" fmla="*/ 270934 h 468444"/>
              <a:gd name="connsiteX3" fmla="*/ 1280160 w 8990381"/>
              <a:gd name="connsiteY3" fmla="*/ 197782 h 468444"/>
              <a:gd name="connsiteX4" fmla="*/ 1843430 w 8990381"/>
              <a:gd name="connsiteY4" fmla="*/ 110000 h 468444"/>
              <a:gd name="connsiteX5" fmla="*/ 2538374 w 8990381"/>
              <a:gd name="connsiteY5" fmla="*/ 7587 h 468444"/>
              <a:gd name="connsiteX6" fmla="*/ 3043123 w 8990381"/>
              <a:gd name="connsiteY6" fmla="*/ 7587 h 468444"/>
              <a:gd name="connsiteX7" fmla="*/ 3452775 w 8990381"/>
              <a:gd name="connsiteY7" fmla="*/ 7586 h 468444"/>
              <a:gd name="connsiteX8" fmla="*/ 3701491 w 8990381"/>
              <a:gd name="connsiteY8" fmla="*/ 95369 h 468444"/>
              <a:gd name="connsiteX9" fmla="*/ 4323283 w 8990381"/>
              <a:gd name="connsiteY9" fmla="*/ 248988 h 468444"/>
              <a:gd name="connsiteX10" fmla="*/ 4974336 w 8990381"/>
              <a:gd name="connsiteY10" fmla="*/ 424553 h 468444"/>
              <a:gd name="connsiteX11" fmla="*/ 5376672 w 8990381"/>
              <a:gd name="connsiteY11" fmla="*/ 468444 h 468444"/>
              <a:gd name="connsiteX12" fmla="*/ 5808269 w 8990381"/>
              <a:gd name="connsiteY12" fmla="*/ 424553 h 468444"/>
              <a:gd name="connsiteX13" fmla="*/ 6152083 w 8990381"/>
              <a:gd name="connsiteY13" fmla="*/ 351401 h 468444"/>
              <a:gd name="connsiteX14" fmla="*/ 6525158 w 8990381"/>
              <a:gd name="connsiteY14" fmla="*/ 270934 h 468444"/>
              <a:gd name="connsiteX15" fmla="*/ 6920179 w 8990381"/>
              <a:gd name="connsiteY15" fmla="*/ 241673 h 468444"/>
              <a:gd name="connsiteX16" fmla="*/ 7359091 w 8990381"/>
              <a:gd name="connsiteY16" fmla="*/ 300195 h 468444"/>
              <a:gd name="connsiteX17" fmla="*/ 7739482 w 8990381"/>
              <a:gd name="connsiteY17" fmla="*/ 351401 h 468444"/>
              <a:gd name="connsiteX18" fmla="*/ 8083296 w 8990381"/>
              <a:gd name="connsiteY18" fmla="*/ 322140 h 468444"/>
              <a:gd name="connsiteX19" fmla="*/ 8412480 w 8990381"/>
              <a:gd name="connsiteY19" fmla="*/ 234358 h 468444"/>
              <a:gd name="connsiteX20" fmla="*/ 8668512 w 8990381"/>
              <a:gd name="connsiteY20" fmla="*/ 161206 h 468444"/>
              <a:gd name="connsiteX21" fmla="*/ 8990381 w 8990381"/>
              <a:gd name="connsiteY21" fmla="*/ 139260 h 468444"/>
              <a:gd name="connsiteX0" fmla="*/ 0 w 8990381"/>
              <a:gd name="connsiteY0" fmla="*/ 267936 h 472761"/>
              <a:gd name="connsiteX1" fmla="*/ 285293 w 8990381"/>
              <a:gd name="connsiteY1" fmla="*/ 282566 h 472761"/>
              <a:gd name="connsiteX2" fmla="*/ 768096 w 8990381"/>
              <a:gd name="connsiteY2" fmla="*/ 275251 h 472761"/>
              <a:gd name="connsiteX3" fmla="*/ 1280160 w 8990381"/>
              <a:gd name="connsiteY3" fmla="*/ 202099 h 472761"/>
              <a:gd name="connsiteX4" fmla="*/ 1843430 w 8990381"/>
              <a:gd name="connsiteY4" fmla="*/ 114317 h 472761"/>
              <a:gd name="connsiteX5" fmla="*/ 2538374 w 8990381"/>
              <a:gd name="connsiteY5" fmla="*/ 11904 h 472761"/>
              <a:gd name="connsiteX6" fmla="*/ 3043123 w 8990381"/>
              <a:gd name="connsiteY6" fmla="*/ 11904 h 472761"/>
              <a:gd name="connsiteX7" fmla="*/ 3701491 w 8990381"/>
              <a:gd name="connsiteY7" fmla="*/ 99686 h 472761"/>
              <a:gd name="connsiteX8" fmla="*/ 4323283 w 8990381"/>
              <a:gd name="connsiteY8" fmla="*/ 253305 h 472761"/>
              <a:gd name="connsiteX9" fmla="*/ 4974336 w 8990381"/>
              <a:gd name="connsiteY9" fmla="*/ 428870 h 472761"/>
              <a:gd name="connsiteX10" fmla="*/ 5376672 w 8990381"/>
              <a:gd name="connsiteY10" fmla="*/ 472761 h 472761"/>
              <a:gd name="connsiteX11" fmla="*/ 5808269 w 8990381"/>
              <a:gd name="connsiteY11" fmla="*/ 428870 h 472761"/>
              <a:gd name="connsiteX12" fmla="*/ 6152083 w 8990381"/>
              <a:gd name="connsiteY12" fmla="*/ 355718 h 472761"/>
              <a:gd name="connsiteX13" fmla="*/ 6525158 w 8990381"/>
              <a:gd name="connsiteY13" fmla="*/ 275251 h 472761"/>
              <a:gd name="connsiteX14" fmla="*/ 6920179 w 8990381"/>
              <a:gd name="connsiteY14" fmla="*/ 245990 h 472761"/>
              <a:gd name="connsiteX15" fmla="*/ 7359091 w 8990381"/>
              <a:gd name="connsiteY15" fmla="*/ 304512 h 472761"/>
              <a:gd name="connsiteX16" fmla="*/ 7739482 w 8990381"/>
              <a:gd name="connsiteY16" fmla="*/ 355718 h 472761"/>
              <a:gd name="connsiteX17" fmla="*/ 8083296 w 8990381"/>
              <a:gd name="connsiteY17" fmla="*/ 326457 h 472761"/>
              <a:gd name="connsiteX18" fmla="*/ 8412480 w 8990381"/>
              <a:gd name="connsiteY18" fmla="*/ 238675 h 472761"/>
              <a:gd name="connsiteX19" fmla="*/ 8668512 w 8990381"/>
              <a:gd name="connsiteY19" fmla="*/ 165523 h 472761"/>
              <a:gd name="connsiteX20" fmla="*/ 8990381 w 8990381"/>
              <a:gd name="connsiteY20" fmla="*/ 143577 h 472761"/>
              <a:gd name="connsiteX0" fmla="*/ 0 w 8990381"/>
              <a:gd name="connsiteY0" fmla="*/ 266272 h 471097"/>
              <a:gd name="connsiteX1" fmla="*/ 285293 w 8990381"/>
              <a:gd name="connsiteY1" fmla="*/ 280902 h 471097"/>
              <a:gd name="connsiteX2" fmla="*/ 768096 w 8990381"/>
              <a:gd name="connsiteY2" fmla="*/ 273587 h 471097"/>
              <a:gd name="connsiteX3" fmla="*/ 1280160 w 8990381"/>
              <a:gd name="connsiteY3" fmla="*/ 200435 h 471097"/>
              <a:gd name="connsiteX4" fmla="*/ 1843430 w 8990381"/>
              <a:gd name="connsiteY4" fmla="*/ 112653 h 471097"/>
              <a:gd name="connsiteX5" fmla="*/ 2538374 w 8990381"/>
              <a:gd name="connsiteY5" fmla="*/ 10240 h 471097"/>
              <a:gd name="connsiteX6" fmla="*/ 3043123 w 8990381"/>
              <a:gd name="connsiteY6" fmla="*/ 10240 h 471097"/>
              <a:gd name="connsiteX7" fmla="*/ 3730752 w 8990381"/>
              <a:gd name="connsiteY7" fmla="*/ 68761 h 471097"/>
              <a:gd name="connsiteX8" fmla="*/ 4323283 w 8990381"/>
              <a:gd name="connsiteY8" fmla="*/ 251641 h 471097"/>
              <a:gd name="connsiteX9" fmla="*/ 4974336 w 8990381"/>
              <a:gd name="connsiteY9" fmla="*/ 427206 h 471097"/>
              <a:gd name="connsiteX10" fmla="*/ 5376672 w 8990381"/>
              <a:gd name="connsiteY10" fmla="*/ 471097 h 471097"/>
              <a:gd name="connsiteX11" fmla="*/ 5808269 w 8990381"/>
              <a:gd name="connsiteY11" fmla="*/ 427206 h 471097"/>
              <a:gd name="connsiteX12" fmla="*/ 6152083 w 8990381"/>
              <a:gd name="connsiteY12" fmla="*/ 354054 h 471097"/>
              <a:gd name="connsiteX13" fmla="*/ 6525158 w 8990381"/>
              <a:gd name="connsiteY13" fmla="*/ 273587 h 471097"/>
              <a:gd name="connsiteX14" fmla="*/ 6920179 w 8990381"/>
              <a:gd name="connsiteY14" fmla="*/ 244326 h 471097"/>
              <a:gd name="connsiteX15" fmla="*/ 7359091 w 8990381"/>
              <a:gd name="connsiteY15" fmla="*/ 302848 h 471097"/>
              <a:gd name="connsiteX16" fmla="*/ 7739482 w 8990381"/>
              <a:gd name="connsiteY16" fmla="*/ 354054 h 471097"/>
              <a:gd name="connsiteX17" fmla="*/ 8083296 w 8990381"/>
              <a:gd name="connsiteY17" fmla="*/ 324793 h 471097"/>
              <a:gd name="connsiteX18" fmla="*/ 8412480 w 8990381"/>
              <a:gd name="connsiteY18" fmla="*/ 237011 h 471097"/>
              <a:gd name="connsiteX19" fmla="*/ 8668512 w 8990381"/>
              <a:gd name="connsiteY19" fmla="*/ 163859 h 471097"/>
              <a:gd name="connsiteX20" fmla="*/ 8990381 w 8990381"/>
              <a:gd name="connsiteY20" fmla="*/ 141913 h 471097"/>
              <a:gd name="connsiteX0" fmla="*/ 0 w 8990381"/>
              <a:gd name="connsiteY0" fmla="*/ 288102 h 492927"/>
              <a:gd name="connsiteX1" fmla="*/ 285293 w 8990381"/>
              <a:gd name="connsiteY1" fmla="*/ 302732 h 492927"/>
              <a:gd name="connsiteX2" fmla="*/ 768096 w 8990381"/>
              <a:gd name="connsiteY2" fmla="*/ 295417 h 492927"/>
              <a:gd name="connsiteX3" fmla="*/ 1280160 w 8990381"/>
              <a:gd name="connsiteY3" fmla="*/ 222265 h 492927"/>
              <a:gd name="connsiteX4" fmla="*/ 1843430 w 8990381"/>
              <a:gd name="connsiteY4" fmla="*/ 134483 h 492927"/>
              <a:gd name="connsiteX5" fmla="*/ 2538374 w 8990381"/>
              <a:gd name="connsiteY5" fmla="*/ 32070 h 492927"/>
              <a:gd name="connsiteX6" fmla="*/ 3138221 w 8990381"/>
              <a:gd name="connsiteY6" fmla="*/ 2809 h 492927"/>
              <a:gd name="connsiteX7" fmla="*/ 3730752 w 8990381"/>
              <a:gd name="connsiteY7" fmla="*/ 90591 h 492927"/>
              <a:gd name="connsiteX8" fmla="*/ 4323283 w 8990381"/>
              <a:gd name="connsiteY8" fmla="*/ 273471 h 492927"/>
              <a:gd name="connsiteX9" fmla="*/ 4974336 w 8990381"/>
              <a:gd name="connsiteY9" fmla="*/ 449036 h 492927"/>
              <a:gd name="connsiteX10" fmla="*/ 5376672 w 8990381"/>
              <a:gd name="connsiteY10" fmla="*/ 492927 h 492927"/>
              <a:gd name="connsiteX11" fmla="*/ 5808269 w 8990381"/>
              <a:gd name="connsiteY11" fmla="*/ 449036 h 492927"/>
              <a:gd name="connsiteX12" fmla="*/ 6152083 w 8990381"/>
              <a:gd name="connsiteY12" fmla="*/ 375884 h 492927"/>
              <a:gd name="connsiteX13" fmla="*/ 6525158 w 8990381"/>
              <a:gd name="connsiteY13" fmla="*/ 295417 h 492927"/>
              <a:gd name="connsiteX14" fmla="*/ 6920179 w 8990381"/>
              <a:gd name="connsiteY14" fmla="*/ 266156 h 492927"/>
              <a:gd name="connsiteX15" fmla="*/ 7359091 w 8990381"/>
              <a:gd name="connsiteY15" fmla="*/ 324678 h 492927"/>
              <a:gd name="connsiteX16" fmla="*/ 7739482 w 8990381"/>
              <a:gd name="connsiteY16" fmla="*/ 375884 h 492927"/>
              <a:gd name="connsiteX17" fmla="*/ 8083296 w 8990381"/>
              <a:gd name="connsiteY17" fmla="*/ 346623 h 492927"/>
              <a:gd name="connsiteX18" fmla="*/ 8412480 w 8990381"/>
              <a:gd name="connsiteY18" fmla="*/ 258841 h 492927"/>
              <a:gd name="connsiteX19" fmla="*/ 8668512 w 8990381"/>
              <a:gd name="connsiteY19" fmla="*/ 185689 h 492927"/>
              <a:gd name="connsiteX20" fmla="*/ 8990381 w 8990381"/>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046040"/>
              <a:gd name="connsiteY0" fmla="*/ 269708 h 490435"/>
              <a:gd name="connsiteX1" fmla="*/ 340952 w 9046040"/>
              <a:gd name="connsiteY1" fmla="*/ 300240 h 490435"/>
              <a:gd name="connsiteX2" fmla="*/ 823755 w 9046040"/>
              <a:gd name="connsiteY2" fmla="*/ 292925 h 490435"/>
              <a:gd name="connsiteX3" fmla="*/ 1335819 w 9046040"/>
              <a:gd name="connsiteY3" fmla="*/ 219773 h 490435"/>
              <a:gd name="connsiteX4" fmla="*/ 1899089 w 9046040"/>
              <a:gd name="connsiteY4" fmla="*/ 131991 h 490435"/>
              <a:gd name="connsiteX5" fmla="*/ 2721254 w 9046040"/>
              <a:gd name="connsiteY5" fmla="*/ 61383 h 490435"/>
              <a:gd name="connsiteX6" fmla="*/ 3193880 w 9046040"/>
              <a:gd name="connsiteY6" fmla="*/ 317 h 490435"/>
              <a:gd name="connsiteX7" fmla="*/ 3786411 w 9046040"/>
              <a:gd name="connsiteY7" fmla="*/ 88099 h 490435"/>
              <a:gd name="connsiteX8" fmla="*/ 4378942 w 9046040"/>
              <a:gd name="connsiteY8" fmla="*/ 270979 h 490435"/>
              <a:gd name="connsiteX9" fmla="*/ 5029995 w 9046040"/>
              <a:gd name="connsiteY9" fmla="*/ 446544 h 490435"/>
              <a:gd name="connsiteX10" fmla="*/ 5432331 w 9046040"/>
              <a:gd name="connsiteY10" fmla="*/ 490435 h 490435"/>
              <a:gd name="connsiteX11" fmla="*/ 5863928 w 9046040"/>
              <a:gd name="connsiteY11" fmla="*/ 446544 h 490435"/>
              <a:gd name="connsiteX12" fmla="*/ 6207742 w 9046040"/>
              <a:gd name="connsiteY12" fmla="*/ 373392 h 490435"/>
              <a:gd name="connsiteX13" fmla="*/ 6580817 w 9046040"/>
              <a:gd name="connsiteY13" fmla="*/ 292925 h 490435"/>
              <a:gd name="connsiteX14" fmla="*/ 6975838 w 9046040"/>
              <a:gd name="connsiteY14" fmla="*/ 263664 h 490435"/>
              <a:gd name="connsiteX15" fmla="*/ 7414750 w 9046040"/>
              <a:gd name="connsiteY15" fmla="*/ 322186 h 490435"/>
              <a:gd name="connsiteX16" fmla="*/ 7795141 w 9046040"/>
              <a:gd name="connsiteY16" fmla="*/ 373392 h 490435"/>
              <a:gd name="connsiteX17" fmla="*/ 8138955 w 9046040"/>
              <a:gd name="connsiteY17" fmla="*/ 344131 h 490435"/>
              <a:gd name="connsiteX18" fmla="*/ 8468139 w 9046040"/>
              <a:gd name="connsiteY18" fmla="*/ 256349 h 490435"/>
              <a:gd name="connsiteX19" fmla="*/ 8724171 w 9046040"/>
              <a:gd name="connsiteY19" fmla="*/ 183197 h 490435"/>
              <a:gd name="connsiteX20" fmla="*/ 9046040 w 9046040"/>
              <a:gd name="connsiteY20" fmla="*/ 161251 h 490435"/>
              <a:gd name="connsiteX0" fmla="*/ 0 w 9046040"/>
              <a:gd name="connsiteY0" fmla="*/ 269708 h 490435"/>
              <a:gd name="connsiteX1" fmla="*/ 340952 w 9046040"/>
              <a:gd name="connsiteY1" fmla="*/ 300240 h 490435"/>
              <a:gd name="connsiteX2" fmla="*/ 823755 w 9046040"/>
              <a:gd name="connsiteY2" fmla="*/ 292925 h 490435"/>
              <a:gd name="connsiteX3" fmla="*/ 1335819 w 9046040"/>
              <a:gd name="connsiteY3" fmla="*/ 219773 h 490435"/>
              <a:gd name="connsiteX4" fmla="*/ 1899089 w 9046040"/>
              <a:gd name="connsiteY4" fmla="*/ 131991 h 490435"/>
              <a:gd name="connsiteX5" fmla="*/ 2721254 w 9046040"/>
              <a:gd name="connsiteY5" fmla="*/ 61383 h 490435"/>
              <a:gd name="connsiteX6" fmla="*/ 3193880 w 9046040"/>
              <a:gd name="connsiteY6" fmla="*/ 317 h 490435"/>
              <a:gd name="connsiteX7" fmla="*/ 3786411 w 9046040"/>
              <a:gd name="connsiteY7" fmla="*/ 88099 h 490435"/>
              <a:gd name="connsiteX8" fmla="*/ 4378942 w 9046040"/>
              <a:gd name="connsiteY8" fmla="*/ 270979 h 490435"/>
              <a:gd name="connsiteX9" fmla="*/ 5029995 w 9046040"/>
              <a:gd name="connsiteY9" fmla="*/ 446544 h 490435"/>
              <a:gd name="connsiteX10" fmla="*/ 5432331 w 9046040"/>
              <a:gd name="connsiteY10" fmla="*/ 490435 h 490435"/>
              <a:gd name="connsiteX11" fmla="*/ 5863928 w 9046040"/>
              <a:gd name="connsiteY11" fmla="*/ 446544 h 490435"/>
              <a:gd name="connsiteX12" fmla="*/ 6207742 w 9046040"/>
              <a:gd name="connsiteY12" fmla="*/ 373392 h 490435"/>
              <a:gd name="connsiteX13" fmla="*/ 6580817 w 9046040"/>
              <a:gd name="connsiteY13" fmla="*/ 292925 h 490435"/>
              <a:gd name="connsiteX14" fmla="*/ 6975838 w 9046040"/>
              <a:gd name="connsiteY14" fmla="*/ 263664 h 490435"/>
              <a:gd name="connsiteX15" fmla="*/ 7414750 w 9046040"/>
              <a:gd name="connsiteY15" fmla="*/ 322186 h 490435"/>
              <a:gd name="connsiteX16" fmla="*/ 7795141 w 9046040"/>
              <a:gd name="connsiteY16" fmla="*/ 373392 h 490435"/>
              <a:gd name="connsiteX17" fmla="*/ 8138955 w 9046040"/>
              <a:gd name="connsiteY17" fmla="*/ 344131 h 490435"/>
              <a:gd name="connsiteX18" fmla="*/ 8468139 w 9046040"/>
              <a:gd name="connsiteY18" fmla="*/ 256349 h 490435"/>
              <a:gd name="connsiteX19" fmla="*/ 8724171 w 9046040"/>
              <a:gd name="connsiteY19" fmla="*/ 183197 h 490435"/>
              <a:gd name="connsiteX20" fmla="*/ 9046040 w 9046040"/>
              <a:gd name="connsiteY20" fmla="*/ 161251 h 490435"/>
              <a:gd name="connsiteX0" fmla="*/ 0 w 9046040"/>
              <a:gd name="connsiteY0" fmla="*/ 212416 h 433143"/>
              <a:gd name="connsiteX1" fmla="*/ 340952 w 9046040"/>
              <a:gd name="connsiteY1" fmla="*/ 242948 h 433143"/>
              <a:gd name="connsiteX2" fmla="*/ 823755 w 9046040"/>
              <a:gd name="connsiteY2" fmla="*/ 235633 h 433143"/>
              <a:gd name="connsiteX3" fmla="*/ 1335819 w 9046040"/>
              <a:gd name="connsiteY3" fmla="*/ 162481 h 433143"/>
              <a:gd name="connsiteX4" fmla="*/ 1899089 w 9046040"/>
              <a:gd name="connsiteY4" fmla="*/ 74699 h 433143"/>
              <a:gd name="connsiteX5" fmla="*/ 2721254 w 9046040"/>
              <a:gd name="connsiteY5" fmla="*/ 4091 h 433143"/>
              <a:gd name="connsiteX6" fmla="*/ 3786411 w 9046040"/>
              <a:gd name="connsiteY6" fmla="*/ 30807 h 433143"/>
              <a:gd name="connsiteX7" fmla="*/ 4378942 w 9046040"/>
              <a:gd name="connsiteY7" fmla="*/ 213687 h 433143"/>
              <a:gd name="connsiteX8" fmla="*/ 5029995 w 9046040"/>
              <a:gd name="connsiteY8" fmla="*/ 389252 h 433143"/>
              <a:gd name="connsiteX9" fmla="*/ 5432331 w 9046040"/>
              <a:gd name="connsiteY9" fmla="*/ 433143 h 433143"/>
              <a:gd name="connsiteX10" fmla="*/ 5863928 w 9046040"/>
              <a:gd name="connsiteY10" fmla="*/ 389252 h 433143"/>
              <a:gd name="connsiteX11" fmla="*/ 6207742 w 9046040"/>
              <a:gd name="connsiteY11" fmla="*/ 316100 h 433143"/>
              <a:gd name="connsiteX12" fmla="*/ 6580817 w 9046040"/>
              <a:gd name="connsiteY12" fmla="*/ 235633 h 433143"/>
              <a:gd name="connsiteX13" fmla="*/ 6975838 w 9046040"/>
              <a:gd name="connsiteY13" fmla="*/ 206372 h 433143"/>
              <a:gd name="connsiteX14" fmla="*/ 7414750 w 9046040"/>
              <a:gd name="connsiteY14" fmla="*/ 264894 h 433143"/>
              <a:gd name="connsiteX15" fmla="*/ 7795141 w 9046040"/>
              <a:gd name="connsiteY15" fmla="*/ 316100 h 433143"/>
              <a:gd name="connsiteX16" fmla="*/ 8138955 w 9046040"/>
              <a:gd name="connsiteY16" fmla="*/ 286839 h 433143"/>
              <a:gd name="connsiteX17" fmla="*/ 8468139 w 9046040"/>
              <a:gd name="connsiteY17" fmla="*/ 199057 h 433143"/>
              <a:gd name="connsiteX18" fmla="*/ 8724171 w 9046040"/>
              <a:gd name="connsiteY18" fmla="*/ 125905 h 433143"/>
              <a:gd name="connsiteX19" fmla="*/ 9046040 w 9046040"/>
              <a:gd name="connsiteY19" fmla="*/ 103959 h 433143"/>
              <a:gd name="connsiteX0" fmla="*/ 0 w 9046040"/>
              <a:gd name="connsiteY0" fmla="*/ 208336 h 429063"/>
              <a:gd name="connsiteX1" fmla="*/ 340952 w 9046040"/>
              <a:gd name="connsiteY1" fmla="*/ 238868 h 429063"/>
              <a:gd name="connsiteX2" fmla="*/ 823755 w 9046040"/>
              <a:gd name="connsiteY2" fmla="*/ 231553 h 429063"/>
              <a:gd name="connsiteX3" fmla="*/ 1335819 w 9046040"/>
              <a:gd name="connsiteY3" fmla="*/ 158401 h 429063"/>
              <a:gd name="connsiteX4" fmla="*/ 1899089 w 9046040"/>
              <a:gd name="connsiteY4" fmla="*/ 70619 h 429063"/>
              <a:gd name="connsiteX5" fmla="*/ 2721254 w 9046040"/>
              <a:gd name="connsiteY5" fmla="*/ 11 h 429063"/>
              <a:gd name="connsiteX6" fmla="*/ 3516067 w 9046040"/>
              <a:gd name="connsiteY6" fmla="*/ 66484 h 429063"/>
              <a:gd name="connsiteX7" fmla="*/ 4378942 w 9046040"/>
              <a:gd name="connsiteY7" fmla="*/ 209607 h 429063"/>
              <a:gd name="connsiteX8" fmla="*/ 5029995 w 9046040"/>
              <a:gd name="connsiteY8" fmla="*/ 385172 h 429063"/>
              <a:gd name="connsiteX9" fmla="*/ 5432331 w 9046040"/>
              <a:gd name="connsiteY9" fmla="*/ 429063 h 429063"/>
              <a:gd name="connsiteX10" fmla="*/ 5863928 w 9046040"/>
              <a:gd name="connsiteY10" fmla="*/ 385172 h 429063"/>
              <a:gd name="connsiteX11" fmla="*/ 6207742 w 9046040"/>
              <a:gd name="connsiteY11" fmla="*/ 312020 h 429063"/>
              <a:gd name="connsiteX12" fmla="*/ 6580817 w 9046040"/>
              <a:gd name="connsiteY12" fmla="*/ 231553 h 429063"/>
              <a:gd name="connsiteX13" fmla="*/ 6975838 w 9046040"/>
              <a:gd name="connsiteY13" fmla="*/ 202292 h 429063"/>
              <a:gd name="connsiteX14" fmla="*/ 7414750 w 9046040"/>
              <a:gd name="connsiteY14" fmla="*/ 260814 h 429063"/>
              <a:gd name="connsiteX15" fmla="*/ 7795141 w 9046040"/>
              <a:gd name="connsiteY15" fmla="*/ 312020 h 429063"/>
              <a:gd name="connsiteX16" fmla="*/ 8138955 w 9046040"/>
              <a:gd name="connsiteY16" fmla="*/ 282759 h 429063"/>
              <a:gd name="connsiteX17" fmla="*/ 8468139 w 9046040"/>
              <a:gd name="connsiteY17" fmla="*/ 194977 h 429063"/>
              <a:gd name="connsiteX18" fmla="*/ 8724171 w 9046040"/>
              <a:gd name="connsiteY18" fmla="*/ 121825 h 429063"/>
              <a:gd name="connsiteX19" fmla="*/ 9046040 w 9046040"/>
              <a:gd name="connsiteY19" fmla="*/ 99879 h 429063"/>
              <a:gd name="connsiteX0" fmla="*/ 0 w 9046040"/>
              <a:gd name="connsiteY0" fmla="*/ 200387 h 421114"/>
              <a:gd name="connsiteX1" fmla="*/ 340952 w 9046040"/>
              <a:gd name="connsiteY1" fmla="*/ 230919 h 421114"/>
              <a:gd name="connsiteX2" fmla="*/ 823755 w 9046040"/>
              <a:gd name="connsiteY2" fmla="*/ 223604 h 421114"/>
              <a:gd name="connsiteX3" fmla="*/ 1335819 w 9046040"/>
              <a:gd name="connsiteY3" fmla="*/ 150452 h 421114"/>
              <a:gd name="connsiteX4" fmla="*/ 1899089 w 9046040"/>
              <a:gd name="connsiteY4" fmla="*/ 62670 h 421114"/>
              <a:gd name="connsiteX5" fmla="*/ 2745108 w 9046040"/>
              <a:gd name="connsiteY5" fmla="*/ 14 h 421114"/>
              <a:gd name="connsiteX6" fmla="*/ 3516067 w 9046040"/>
              <a:gd name="connsiteY6" fmla="*/ 58535 h 421114"/>
              <a:gd name="connsiteX7" fmla="*/ 4378942 w 9046040"/>
              <a:gd name="connsiteY7" fmla="*/ 201658 h 421114"/>
              <a:gd name="connsiteX8" fmla="*/ 5029995 w 9046040"/>
              <a:gd name="connsiteY8" fmla="*/ 377223 h 421114"/>
              <a:gd name="connsiteX9" fmla="*/ 5432331 w 9046040"/>
              <a:gd name="connsiteY9" fmla="*/ 421114 h 421114"/>
              <a:gd name="connsiteX10" fmla="*/ 5863928 w 9046040"/>
              <a:gd name="connsiteY10" fmla="*/ 377223 h 421114"/>
              <a:gd name="connsiteX11" fmla="*/ 6207742 w 9046040"/>
              <a:gd name="connsiteY11" fmla="*/ 304071 h 421114"/>
              <a:gd name="connsiteX12" fmla="*/ 6580817 w 9046040"/>
              <a:gd name="connsiteY12" fmla="*/ 223604 h 421114"/>
              <a:gd name="connsiteX13" fmla="*/ 6975838 w 9046040"/>
              <a:gd name="connsiteY13" fmla="*/ 194343 h 421114"/>
              <a:gd name="connsiteX14" fmla="*/ 7414750 w 9046040"/>
              <a:gd name="connsiteY14" fmla="*/ 252865 h 421114"/>
              <a:gd name="connsiteX15" fmla="*/ 7795141 w 9046040"/>
              <a:gd name="connsiteY15" fmla="*/ 304071 h 421114"/>
              <a:gd name="connsiteX16" fmla="*/ 8138955 w 9046040"/>
              <a:gd name="connsiteY16" fmla="*/ 274810 h 421114"/>
              <a:gd name="connsiteX17" fmla="*/ 8468139 w 9046040"/>
              <a:gd name="connsiteY17" fmla="*/ 187028 h 421114"/>
              <a:gd name="connsiteX18" fmla="*/ 8724171 w 9046040"/>
              <a:gd name="connsiteY18" fmla="*/ 113876 h 421114"/>
              <a:gd name="connsiteX19" fmla="*/ 9046040 w 9046040"/>
              <a:gd name="connsiteY19" fmla="*/ 91930 h 421114"/>
              <a:gd name="connsiteX0" fmla="*/ 0 w 9046040"/>
              <a:gd name="connsiteY0" fmla="*/ 200923 h 421650"/>
              <a:gd name="connsiteX1" fmla="*/ 340952 w 9046040"/>
              <a:gd name="connsiteY1" fmla="*/ 231455 h 421650"/>
              <a:gd name="connsiteX2" fmla="*/ 823755 w 9046040"/>
              <a:gd name="connsiteY2" fmla="*/ 224140 h 421650"/>
              <a:gd name="connsiteX3" fmla="*/ 1335819 w 9046040"/>
              <a:gd name="connsiteY3" fmla="*/ 150988 h 421650"/>
              <a:gd name="connsiteX4" fmla="*/ 1899089 w 9046040"/>
              <a:gd name="connsiteY4" fmla="*/ 63206 h 421650"/>
              <a:gd name="connsiteX5" fmla="*/ 2745108 w 9046040"/>
              <a:gd name="connsiteY5" fmla="*/ 550 h 421650"/>
              <a:gd name="connsiteX6" fmla="*/ 3603532 w 9046040"/>
              <a:gd name="connsiteY6" fmla="*/ 98828 h 421650"/>
              <a:gd name="connsiteX7" fmla="*/ 4378942 w 9046040"/>
              <a:gd name="connsiteY7" fmla="*/ 202194 h 421650"/>
              <a:gd name="connsiteX8" fmla="*/ 5029995 w 9046040"/>
              <a:gd name="connsiteY8" fmla="*/ 377759 h 421650"/>
              <a:gd name="connsiteX9" fmla="*/ 5432331 w 9046040"/>
              <a:gd name="connsiteY9" fmla="*/ 421650 h 421650"/>
              <a:gd name="connsiteX10" fmla="*/ 5863928 w 9046040"/>
              <a:gd name="connsiteY10" fmla="*/ 377759 h 421650"/>
              <a:gd name="connsiteX11" fmla="*/ 6207742 w 9046040"/>
              <a:gd name="connsiteY11" fmla="*/ 304607 h 421650"/>
              <a:gd name="connsiteX12" fmla="*/ 6580817 w 9046040"/>
              <a:gd name="connsiteY12" fmla="*/ 224140 h 421650"/>
              <a:gd name="connsiteX13" fmla="*/ 6975838 w 9046040"/>
              <a:gd name="connsiteY13" fmla="*/ 194879 h 421650"/>
              <a:gd name="connsiteX14" fmla="*/ 7414750 w 9046040"/>
              <a:gd name="connsiteY14" fmla="*/ 253401 h 421650"/>
              <a:gd name="connsiteX15" fmla="*/ 7795141 w 9046040"/>
              <a:gd name="connsiteY15" fmla="*/ 304607 h 421650"/>
              <a:gd name="connsiteX16" fmla="*/ 8138955 w 9046040"/>
              <a:gd name="connsiteY16" fmla="*/ 275346 h 421650"/>
              <a:gd name="connsiteX17" fmla="*/ 8468139 w 9046040"/>
              <a:gd name="connsiteY17" fmla="*/ 187564 h 421650"/>
              <a:gd name="connsiteX18" fmla="*/ 8724171 w 9046040"/>
              <a:gd name="connsiteY18" fmla="*/ 114412 h 421650"/>
              <a:gd name="connsiteX19" fmla="*/ 9046040 w 9046040"/>
              <a:gd name="connsiteY19" fmla="*/ 92466 h 421650"/>
              <a:gd name="connsiteX0" fmla="*/ 0 w 9046040"/>
              <a:gd name="connsiteY0" fmla="*/ 200923 h 421650"/>
              <a:gd name="connsiteX1" fmla="*/ 340952 w 9046040"/>
              <a:gd name="connsiteY1" fmla="*/ 231455 h 421650"/>
              <a:gd name="connsiteX2" fmla="*/ 823755 w 9046040"/>
              <a:gd name="connsiteY2" fmla="*/ 224140 h 421650"/>
              <a:gd name="connsiteX3" fmla="*/ 1335819 w 9046040"/>
              <a:gd name="connsiteY3" fmla="*/ 150988 h 421650"/>
              <a:gd name="connsiteX4" fmla="*/ 1899089 w 9046040"/>
              <a:gd name="connsiteY4" fmla="*/ 63206 h 421650"/>
              <a:gd name="connsiteX5" fmla="*/ 2745108 w 9046040"/>
              <a:gd name="connsiteY5" fmla="*/ 550 h 421650"/>
              <a:gd name="connsiteX6" fmla="*/ 3603532 w 9046040"/>
              <a:gd name="connsiteY6" fmla="*/ 98828 h 421650"/>
              <a:gd name="connsiteX7" fmla="*/ 4355088 w 9046040"/>
              <a:gd name="connsiteY7" fmla="*/ 257853 h 421650"/>
              <a:gd name="connsiteX8" fmla="*/ 5029995 w 9046040"/>
              <a:gd name="connsiteY8" fmla="*/ 377759 h 421650"/>
              <a:gd name="connsiteX9" fmla="*/ 5432331 w 9046040"/>
              <a:gd name="connsiteY9" fmla="*/ 421650 h 421650"/>
              <a:gd name="connsiteX10" fmla="*/ 5863928 w 9046040"/>
              <a:gd name="connsiteY10" fmla="*/ 377759 h 421650"/>
              <a:gd name="connsiteX11" fmla="*/ 6207742 w 9046040"/>
              <a:gd name="connsiteY11" fmla="*/ 304607 h 421650"/>
              <a:gd name="connsiteX12" fmla="*/ 6580817 w 9046040"/>
              <a:gd name="connsiteY12" fmla="*/ 224140 h 421650"/>
              <a:gd name="connsiteX13" fmla="*/ 6975838 w 9046040"/>
              <a:gd name="connsiteY13" fmla="*/ 194879 h 421650"/>
              <a:gd name="connsiteX14" fmla="*/ 7414750 w 9046040"/>
              <a:gd name="connsiteY14" fmla="*/ 253401 h 421650"/>
              <a:gd name="connsiteX15" fmla="*/ 7795141 w 9046040"/>
              <a:gd name="connsiteY15" fmla="*/ 304607 h 421650"/>
              <a:gd name="connsiteX16" fmla="*/ 8138955 w 9046040"/>
              <a:gd name="connsiteY16" fmla="*/ 275346 h 421650"/>
              <a:gd name="connsiteX17" fmla="*/ 8468139 w 9046040"/>
              <a:gd name="connsiteY17" fmla="*/ 187564 h 421650"/>
              <a:gd name="connsiteX18" fmla="*/ 8724171 w 9046040"/>
              <a:gd name="connsiteY18" fmla="*/ 114412 h 421650"/>
              <a:gd name="connsiteX19" fmla="*/ 9046040 w 9046040"/>
              <a:gd name="connsiteY19" fmla="*/ 92466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68139 w 9165309"/>
              <a:gd name="connsiteY17" fmla="*/ 187564 h 421650"/>
              <a:gd name="connsiteX18" fmla="*/ 8724171 w 9165309"/>
              <a:gd name="connsiteY18" fmla="*/ 114412 h 421650"/>
              <a:gd name="connsiteX19" fmla="*/ 9165309 w 9165309"/>
              <a:gd name="connsiteY19" fmla="*/ 227638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68139 w 9165309"/>
              <a:gd name="connsiteY17" fmla="*/ 187564 h 421650"/>
              <a:gd name="connsiteX18" fmla="*/ 8732122 w 9165309"/>
              <a:gd name="connsiteY18" fmla="*/ 185974 h 421650"/>
              <a:gd name="connsiteX19" fmla="*/ 9165309 w 9165309"/>
              <a:gd name="connsiteY19" fmla="*/ 227638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28383 w 9165309"/>
              <a:gd name="connsiteY17" fmla="*/ 227321 h 421650"/>
              <a:gd name="connsiteX18" fmla="*/ 8732122 w 9165309"/>
              <a:gd name="connsiteY18" fmla="*/ 185974 h 421650"/>
              <a:gd name="connsiteX19" fmla="*/ 9165309 w 9165309"/>
              <a:gd name="connsiteY19" fmla="*/ 227638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795141 w 9133503"/>
              <a:gd name="connsiteY15" fmla="*/ 30460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64028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795141 w 9133503"/>
              <a:gd name="connsiteY15" fmla="*/ 30460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390896 w 9133503"/>
              <a:gd name="connsiteY14" fmla="*/ 229547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367042 w 9133503"/>
              <a:gd name="connsiteY14" fmla="*/ 197742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18996 w 9133503"/>
              <a:gd name="connsiteY15" fmla="*/ 24894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18996 w 9133503"/>
              <a:gd name="connsiteY15" fmla="*/ 248947 h 421650"/>
              <a:gd name="connsiteX16" fmla="*/ 8154857 w 9133503"/>
              <a:gd name="connsiteY16" fmla="*/ 251492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392072"/>
              <a:gd name="connsiteX1" fmla="*/ 340952 w 9133503"/>
              <a:gd name="connsiteY1" fmla="*/ 231455 h 392072"/>
              <a:gd name="connsiteX2" fmla="*/ 823755 w 9133503"/>
              <a:gd name="connsiteY2" fmla="*/ 224140 h 392072"/>
              <a:gd name="connsiteX3" fmla="*/ 1335819 w 9133503"/>
              <a:gd name="connsiteY3" fmla="*/ 150988 h 392072"/>
              <a:gd name="connsiteX4" fmla="*/ 1899089 w 9133503"/>
              <a:gd name="connsiteY4" fmla="*/ 63206 h 392072"/>
              <a:gd name="connsiteX5" fmla="*/ 2745108 w 9133503"/>
              <a:gd name="connsiteY5" fmla="*/ 550 h 392072"/>
              <a:gd name="connsiteX6" fmla="*/ 3603532 w 9133503"/>
              <a:gd name="connsiteY6" fmla="*/ 98828 h 392072"/>
              <a:gd name="connsiteX7" fmla="*/ 4355088 w 9133503"/>
              <a:gd name="connsiteY7" fmla="*/ 257853 h 392072"/>
              <a:gd name="connsiteX8" fmla="*/ 5029995 w 9133503"/>
              <a:gd name="connsiteY8" fmla="*/ 377759 h 392072"/>
              <a:gd name="connsiteX9" fmla="*/ 5487990 w 9133503"/>
              <a:gd name="connsiteY9" fmla="*/ 389845 h 392072"/>
              <a:gd name="connsiteX10" fmla="*/ 5863928 w 9133503"/>
              <a:gd name="connsiteY10" fmla="*/ 377759 h 392072"/>
              <a:gd name="connsiteX11" fmla="*/ 6207742 w 9133503"/>
              <a:gd name="connsiteY11" fmla="*/ 304607 h 392072"/>
              <a:gd name="connsiteX12" fmla="*/ 6580817 w 9133503"/>
              <a:gd name="connsiteY12" fmla="*/ 224140 h 392072"/>
              <a:gd name="connsiteX13" fmla="*/ 6983790 w 9133503"/>
              <a:gd name="connsiteY13" fmla="*/ 171025 h 392072"/>
              <a:gd name="connsiteX14" fmla="*/ 7367042 w 9133503"/>
              <a:gd name="connsiteY14" fmla="*/ 197742 h 392072"/>
              <a:gd name="connsiteX15" fmla="*/ 7818996 w 9133503"/>
              <a:gd name="connsiteY15" fmla="*/ 248947 h 392072"/>
              <a:gd name="connsiteX16" fmla="*/ 8154857 w 9133503"/>
              <a:gd name="connsiteY16" fmla="*/ 251492 h 392072"/>
              <a:gd name="connsiteX17" fmla="*/ 8428383 w 9133503"/>
              <a:gd name="connsiteY17" fmla="*/ 227321 h 392072"/>
              <a:gd name="connsiteX18" fmla="*/ 8732122 w 9133503"/>
              <a:gd name="connsiteY18" fmla="*/ 185974 h 392072"/>
              <a:gd name="connsiteX19" fmla="*/ 9133503 w 9133503"/>
              <a:gd name="connsiteY19" fmla="*/ 187882 h 392072"/>
              <a:gd name="connsiteX0" fmla="*/ 0 w 9133503"/>
              <a:gd name="connsiteY0" fmla="*/ 200923 h 392072"/>
              <a:gd name="connsiteX1" fmla="*/ 340952 w 9133503"/>
              <a:gd name="connsiteY1" fmla="*/ 231455 h 392072"/>
              <a:gd name="connsiteX2" fmla="*/ 823755 w 9133503"/>
              <a:gd name="connsiteY2" fmla="*/ 224140 h 392072"/>
              <a:gd name="connsiteX3" fmla="*/ 1335819 w 9133503"/>
              <a:gd name="connsiteY3" fmla="*/ 150988 h 392072"/>
              <a:gd name="connsiteX4" fmla="*/ 1899089 w 9133503"/>
              <a:gd name="connsiteY4" fmla="*/ 63206 h 392072"/>
              <a:gd name="connsiteX5" fmla="*/ 2745108 w 9133503"/>
              <a:gd name="connsiteY5" fmla="*/ 550 h 392072"/>
              <a:gd name="connsiteX6" fmla="*/ 3603532 w 9133503"/>
              <a:gd name="connsiteY6" fmla="*/ 98828 h 392072"/>
              <a:gd name="connsiteX7" fmla="*/ 4355088 w 9133503"/>
              <a:gd name="connsiteY7" fmla="*/ 257853 h 392072"/>
              <a:gd name="connsiteX8" fmla="*/ 5029995 w 9133503"/>
              <a:gd name="connsiteY8" fmla="*/ 377759 h 392072"/>
              <a:gd name="connsiteX9" fmla="*/ 5487990 w 9133503"/>
              <a:gd name="connsiteY9" fmla="*/ 389845 h 392072"/>
              <a:gd name="connsiteX10" fmla="*/ 5863928 w 9133503"/>
              <a:gd name="connsiteY10" fmla="*/ 377759 h 392072"/>
              <a:gd name="connsiteX11" fmla="*/ 6207742 w 9133503"/>
              <a:gd name="connsiteY11" fmla="*/ 304607 h 392072"/>
              <a:gd name="connsiteX12" fmla="*/ 6580817 w 9133503"/>
              <a:gd name="connsiteY12" fmla="*/ 224140 h 392072"/>
              <a:gd name="connsiteX13" fmla="*/ 6983790 w 9133503"/>
              <a:gd name="connsiteY13" fmla="*/ 171025 h 392072"/>
              <a:gd name="connsiteX14" fmla="*/ 7367042 w 9133503"/>
              <a:gd name="connsiteY14" fmla="*/ 197742 h 392072"/>
              <a:gd name="connsiteX15" fmla="*/ 7818996 w 9133503"/>
              <a:gd name="connsiteY15" fmla="*/ 248947 h 392072"/>
              <a:gd name="connsiteX16" fmla="*/ 8154857 w 9133503"/>
              <a:gd name="connsiteY16" fmla="*/ 251492 h 392072"/>
              <a:gd name="connsiteX17" fmla="*/ 8428383 w 9133503"/>
              <a:gd name="connsiteY17" fmla="*/ 227321 h 392072"/>
              <a:gd name="connsiteX18" fmla="*/ 8732122 w 9133503"/>
              <a:gd name="connsiteY18" fmla="*/ 185974 h 392072"/>
              <a:gd name="connsiteX19" fmla="*/ 9133503 w 9133503"/>
              <a:gd name="connsiteY19" fmla="*/ 187882 h 392072"/>
              <a:gd name="connsiteX0" fmla="*/ 0 w 9133503"/>
              <a:gd name="connsiteY0" fmla="*/ 200923 h 392072"/>
              <a:gd name="connsiteX1" fmla="*/ 340952 w 9133503"/>
              <a:gd name="connsiteY1" fmla="*/ 231455 h 392072"/>
              <a:gd name="connsiteX2" fmla="*/ 823755 w 9133503"/>
              <a:gd name="connsiteY2" fmla="*/ 224140 h 392072"/>
              <a:gd name="connsiteX3" fmla="*/ 1335819 w 9133503"/>
              <a:gd name="connsiteY3" fmla="*/ 150988 h 392072"/>
              <a:gd name="connsiteX4" fmla="*/ 1899089 w 9133503"/>
              <a:gd name="connsiteY4" fmla="*/ 63206 h 392072"/>
              <a:gd name="connsiteX5" fmla="*/ 2745108 w 9133503"/>
              <a:gd name="connsiteY5" fmla="*/ 550 h 392072"/>
              <a:gd name="connsiteX6" fmla="*/ 3603532 w 9133503"/>
              <a:gd name="connsiteY6" fmla="*/ 98828 h 392072"/>
              <a:gd name="connsiteX7" fmla="*/ 4355088 w 9133503"/>
              <a:gd name="connsiteY7" fmla="*/ 257853 h 392072"/>
              <a:gd name="connsiteX8" fmla="*/ 5029995 w 9133503"/>
              <a:gd name="connsiteY8" fmla="*/ 377759 h 392072"/>
              <a:gd name="connsiteX9" fmla="*/ 5487990 w 9133503"/>
              <a:gd name="connsiteY9" fmla="*/ 389845 h 392072"/>
              <a:gd name="connsiteX10" fmla="*/ 5863928 w 9133503"/>
              <a:gd name="connsiteY10" fmla="*/ 377759 h 392072"/>
              <a:gd name="connsiteX11" fmla="*/ 6207742 w 9133503"/>
              <a:gd name="connsiteY11" fmla="*/ 304607 h 392072"/>
              <a:gd name="connsiteX12" fmla="*/ 6580817 w 9133503"/>
              <a:gd name="connsiteY12" fmla="*/ 224140 h 392072"/>
              <a:gd name="connsiteX13" fmla="*/ 6983790 w 9133503"/>
              <a:gd name="connsiteY13" fmla="*/ 171025 h 392072"/>
              <a:gd name="connsiteX14" fmla="*/ 7367042 w 9133503"/>
              <a:gd name="connsiteY14" fmla="*/ 197742 h 392072"/>
              <a:gd name="connsiteX15" fmla="*/ 7818996 w 9133503"/>
              <a:gd name="connsiteY15" fmla="*/ 248947 h 392072"/>
              <a:gd name="connsiteX16" fmla="*/ 8154857 w 9133503"/>
              <a:gd name="connsiteY16" fmla="*/ 251492 h 392072"/>
              <a:gd name="connsiteX17" fmla="*/ 8428383 w 9133503"/>
              <a:gd name="connsiteY17" fmla="*/ 227321 h 392072"/>
              <a:gd name="connsiteX18" fmla="*/ 8732122 w 9133503"/>
              <a:gd name="connsiteY18" fmla="*/ 185974 h 392072"/>
              <a:gd name="connsiteX19" fmla="*/ 9133503 w 9133503"/>
              <a:gd name="connsiteY19" fmla="*/ 187882 h 392072"/>
              <a:gd name="connsiteX0" fmla="*/ 0 w 9133503"/>
              <a:gd name="connsiteY0" fmla="*/ 200923 h 397195"/>
              <a:gd name="connsiteX1" fmla="*/ 340952 w 9133503"/>
              <a:gd name="connsiteY1" fmla="*/ 231455 h 397195"/>
              <a:gd name="connsiteX2" fmla="*/ 823755 w 9133503"/>
              <a:gd name="connsiteY2" fmla="*/ 224140 h 397195"/>
              <a:gd name="connsiteX3" fmla="*/ 1335819 w 9133503"/>
              <a:gd name="connsiteY3" fmla="*/ 150988 h 397195"/>
              <a:gd name="connsiteX4" fmla="*/ 1899089 w 9133503"/>
              <a:gd name="connsiteY4" fmla="*/ 63206 h 397195"/>
              <a:gd name="connsiteX5" fmla="*/ 2745108 w 9133503"/>
              <a:gd name="connsiteY5" fmla="*/ 550 h 397195"/>
              <a:gd name="connsiteX6" fmla="*/ 3603532 w 9133503"/>
              <a:gd name="connsiteY6" fmla="*/ 98828 h 397195"/>
              <a:gd name="connsiteX7" fmla="*/ 4355088 w 9133503"/>
              <a:gd name="connsiteY7" fmla="*/ 257853 h 397195"/>
              <a:gd name="connsiteX8" fmla="*/ 5029995 w 9133503"/>
              <a:gd name="connsiteY8" fmla="*/ 377759 h 397195"/>
              <a:gd name="connsiteX9" fmla="*/ 5487990 w 9133503"/>
              <a:gd name="connsiteY9" fmla="*/ 389845 h 397195"/>
              <a:gd name="connsiteX10" fmla="*/ 6207742 w 9133503"/>
              <a:gd name="connsiteY10" fmla="*/ 304607 h 397195"/>
              <a:gd name="connsiteX11" fmla="*/ 6580817 w 9133503"/>
              <a:gd name="connsiteY11" fmla="*/ 224140 h 397195"/>
              <a:gd name="connsiteX12" fmla="*/ 6983790 w 9133503"/>
              <a:gd name="connsiteY12" fmla="*/ 171025 h 397195"/>
              <a:gd name="connsiteX13" fmla="*/ 7367042 w 9133503"/>
              <a:gd name="connsiteY13" fmla="*/ 197742 h 397195"/>
              <a:gd name="connsiteX14" fmla="*/ 7818996 w 9133503"/>
              <a:gd name="connsiteY14" fmla="*/ 248947 h 397195"/>
              <a:gd name="connsiteX15" fmla="*/ 8154857 w 9133503"/>
              <a:gd name="connsiteY15" fmla="*/ 251492 h 397195"/>
              <a:gd name="connsiteX16" fmla="*/ 8428383 w 9133503"/>
              <a:gd name="connsiteY16" fmla="*/ 227321 h 397195"/>
              <a:gd name="connsiteX17" fmla="*/ 8732122 w 9133503"/>
              <a:gd name="connsiteY17" fmla="*/ 185974 h 397195"/>
              <a:gd name="connsiteX18" fmla="*/ 9133503 w 9133503"/>
              <a:gd name="connsiteY18" fmla="*/ 187882 h 397195"/>
              <a:gd name="connsiteX0" fmla="*/ 0 w 9141619"/>
              <a:gd name="connsiteY0" fmla="*/ 200923 h 397195"/>
              <a:gd name="connsiteX1" fmla="*/ 340952 w 9141619"/>
              <a:gd name="connsiteY1" fmla="*/ 231455 h 397195"/>
              <a:gd name="connsiteX2" fmla="*/ 823755 w 9141619"/>
              <a:gd name="connsiteY2" fmla="*/ 224140 h 397195"/>
              <a:gd name="connsiteX3" fmla="*/ 1335819 w 9141619"/>
              <a:gd name="connsiteY3" fmla="*/ 150988 h 397195"/>
              <a:gd name="connsiteX4" fmla="*/ 1899089 w 9141619"/>
              <a:gd name="connsiteY4" fmla="*/ 63206 h 397195"/>
              <a:gd name="connsiteX5" fmla="*/ 2745108 w 9141619"/>
              <a:gd name="connsiteY5" fmla="*/ 550 h 397195"/>
              <a:gd name="connsiteX6" fmla="*/ 3603532 w 9141619"/>
              <a:gd name="connsiteY6" fmla="*/ 98828 h 397195"/>
              <a:gd name="connsiteX7" fmla="*/ 4355088 w 9141619"/>
              <a:gd name="connsiteY7" fmla="*/ 257853 h 397195"/>
              <a:gd name="connsiteX8" fmla="*/ 5029995 w 9141619"/>
              <a:gd name="connsiteY8" fmla="*/ 377759 h 397195"/>
              <a:gd name="connsiteX9" fmla="*/ 5487990 w 9141619"/>
              <a:gd name="connsiteY9" fmla="*/ 389845 h 397195"/>
              <a:gd name="connsiteX10" fmla="*/ 6207742 w 9141619"/>
              <a:gd name="connsiteY10" fmla="*/ 304607 h 397195"/>
              <a:gd name="connsiteX11" fmla="*/ 6580817 w 9141619"/>
              <a:gd name="connsiteY11" fmla="*/ 224140 h 397195"/>
              <a:gd name="connsiteX12" fmla="*/ 6983790 w 9141619"/>
              <a:gd name="connsiteY12" fmla="*/ 171025 h 397195"/>
              <a:gd name="connsiteX13" fmla="*/ 7367042 w 9141619"/>
              <a:gd name="connsiteY13" fmla="*/ 197742 h 397195"/>
              <a:gd name="connsiteX14" fmla="*/ 7818996 w 9141619"/>
              <a:gd name="connsiteY14" fmla="*/ 248947 h 397195"/>
              <a:gd name="connsiteX15" fmla="*/ 8154857 w 9141619"/>
              <a:gd name="connsiteY15" fmla="*/ 251492 h 397195"/>
              <a:gd name="connsiteX16" fmla="*/ 8428383 w 9141619"/>
              <a:gd name="connsiteY16" fmla="*/ 227321 h 397195"/>
              <a:gd name="connsiteX17" fmla="*/ 8732122 w 9141619"/>
              <a:gd name="connsiteY17" fmla="*/ 185974 h 397195"/>
              <a:gd name="connsiteX18" fmla="*/ 9141619 w 9141619"/>
              <a:gd name="connsiteY18" fmla="*/ 190587 h 39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41619" h="397195">
                <a:moveTo>
                  <a:pt x="0" y="200923"/>
                </a:moveTo>
                <a:cubicBezTo>
                  <a:pt x="213811" y="231482"/>
                  <a:pt x="203660" y="227586"/>
                  <a:pt x="340952" y="231455"/>
                </a:cubicBezTo>
                <a:cubicBezTo>
                  <a:pt x="478244" y="235324"/>
                  <a:pt x="662821" y="226578"/>
                  <a:pt x="823755" y="224140"/>
                </a:cubicBezTo>
                <a:cubicBezTo>
                  <a:pt x="989566" y="210729"/>
                  <a:pt x="1335819" y="150988"/>
                  <a:pt x="1335819" y="150988"/>
                </a:cubicBezTo>
                <a:cubicBezTo>
                  <a:pt x="1523576" y="121727"/>
                  <a:pt x="1664208" y="88279"/>
                  <a:pt x="1899089" y="63206"/>
                </a:cubicBezTo>
                <a:cubicBezTo>
                  <a:pt x="2133970" y="38133"/>
                  <a:pt x="2461034" y="-5387"/>
                  <a:pt x="2745108" y="550"/>
                </a:cubicBezTo>
                <a:cubicBezTo>
                  <a:pt x="3029182" y="6487"/>
                  <a:pt x="3335202" y="55944"/>
                  <a:pt x="3603532" y="98828"/>
                </a:cubicBezTo>
                <a:cubicBezTo>
                  <a:pt x="3871862" y="141712"/>
                  <a:pt x="4117344" y="211365"/>
                  <a:pt x="4355088" y="257853"/>
                </a:cubicBezTo>
                <a:cubicBezTo>
                  <a:pt x="4592832" y="304341"/>
                  <a:pt x="4841178" y="355760"/>
                  <a:pt x="5029995" y="377759"/>
                </a:cubicBezTo>
                <a:cubicBezTo>
                  <a:pt x="5218812" y="399758"/>
                  <a:pt x="5291699" y="402037"/>
                  <a:pt x="5487990" y="389845"/>
                </a:cubicBezTo>
                <a:cubicBezTo>
                  <a:pt x="5684281" y="377653"/>
                  <a:pt x="6025604" y="332224"/>
                  <a:pt x="6207742" y="304607"/>
                </a:cubicBezTo>
                <a:cubicBezTo>
                  <a:pt x="6389880" y="276990"/>
                  <a:pt x="6451476" y="246404"/>
                  <a:pt x="6580817" y="224140"/>
                </a:cubicBezTo>
                <a:cubicBezTo>
                  <a:pt x="6710158" y="201876"/>
                  <a:pt x="6852753" y="175425"/>
                  <a:pt x="6983790" y="171025"/>
                </a:cubicBezTo>
                <a:cubicBezTo>
                  <a:pt x="7114827" y="166625"/>
                  <a:pt x="7227841" y="184755"/>
                  <a:pt x="7367042" y="197742"/>
                </a:cubicBezTo>
                <a:cubicBezTo>
                  <a:pt x="7506243" y="210729"/>
                  <a:pt x="7687694" y="239989"/>
                  <a:pt x="7818996" y="248947"/>
                </a:cubicBezTo>
                <a:cubicBezTo>
                  <a:pt x="7950298" y="257905"/>
                  <a:pt x="8053293" y="255096"/>
                  <a:pt x="8154857" y="251492"/>
                </a:cubicBezTo>
                <a:cubicBezTo>
                  <a:pt x="8256421" y="247888"/>
                  <a:pt x="8332172" y="238241"/>
                  <a:pt x="8428383" y="227321"/>
                </a:cubicBezTo>
                <a:cubicBezTo>
                  <a:pt x="8524594" y="216401"/>
                  <a:pt x="8613249" y="192096"/>
                  <a:pt x="8732122" y="185974"/>
                </a:cubicBezTo>
                <a:cubicBezTo>
                  <a:pt x="8850995" y="179852"/>
                  <a:pt x="9141619" y="190587"/>
                  <a:pt x="9141619" y="190587"/>
                </a:cubicBezTo>
              </a:path>
            </a:pathLst>
          </a:custGeom>
          <a:noFill/>
          <a:ln w="76200">
            <a:solidFill>
              <a:srgbClr val="F486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1" y="3969576"/>
            <a:ext cx="9149407" cy="331636"/>
          </a:xfrm>
          <a:custGeom>
            <a:avLst/>
            <a:gdLst>
              <a:gd name="connsiteX0" fmla="*/ 0 w 8990381"/>
              <a:gd name="connsiteY0" fmla="*/ 264498 h 469323"/>
              <a:gd name="connsiteX1" fmla="*/ 285293 w 8990381"/>
              <a:gd name="connsiteY1" fmla="*/ 279128 h 469323"/>
              <a:gd name="connsiteX2" fmla="*/ 768096 w 8990381"/>
              <a:gd name="connsiteY2" fmla="*/ 271813 h 469323"/>
              <a:gd name="connsiteX3" fmla="*/ 1280160 w 8990381"/>
              <a:gd name="connsiteY3" fmla="*/ 198661 h 469323"/>
              <a:gd name="connsiteX4" fmla="*/ 1843430 w 8990381"/>
              <a:gd name="connsiteY4" fmla="*/ 110879 h 469323"/>
              <a:gd name="connsiteX5" fmla="*/ 2538374 w 8990381"/>
              <a:gd name="connsiteY5" fmla="*/ 8466 h 469323"/>
              <a:gd name="connsiteX6" fmla="*/ 3043123 w 8990381"/>
              <a:gd name="connsiteY6" fmla="*/ 8466 h 469323"/>
              <a:gd name="connsiteX7" fmla="*/ 3255264 w 8990381"/>
              <a:gd name="connsiteY7" fmla="*/ 30411 h 469323"/>
              <a:gd name="connsiteX8" fmla="*/ 3701491 w 8990381"/>
              <a:gd name="connsiteY8" fmla="*/ 96248 h 469323"/>
              <a:gd name="connsiteX9" fmla="*/ 4323283 w 8990381"/>
              <a:gd name="connsiteY9" fmla="*/ 249867 h 469323"/>
              <a:gd name="connsiteX10" fmla="*/ 4974336 w 8990381"/>
              <a:gd name="connsiteY10" fmla="*/ 425432 h 469323"/>
              <a:gd name="connsiteX11" fmla="*/ 5376672 w 8990381"/>
              <a:gd name="connsiteY11" fmla="*/ 469323 h 469323"/>
              <a:gd name="connsiteX12" fmla="*/ 5808269 w 8990381"/>
              <a:gd name="connsiteY12" fmla="*/ 425432 h 469323"/>
              <a:gd name="connsiteX13" fmla="*/ 6152083 w 8990381"/>
              <a:gd name="connsiteY13" fmla="*/ 352280 h 469323"/>
              <a:gd name="connsiteX14" fmla="*/ 6525158 w 8990381"/>
              <a:gd name="connsiteY14" fmla="*/ 271813 h 469323"/>
              <a:gd name="connsiteX15" fmla="*/ 6920179 w 8990381"/>
              <a:gd name="connsiteY15" fmla="*/ 242552 h 469323"/>
              <a:gd name="connsiteX16" fmla="*/ 7359091 w 8990381"/>
              <a:gd name="connsiteY16" fmla="*/ 301074 h 469323"/>
              <a:gd name="connsiteX17" fmla="*/ 7739482 w 8990381"/>
              <a:gd name="connsiteY17" fmla="*/ 352280 h 469323"/>
              <a:gd name="connsiteX18" fmla="*/ 8083296 w 8990381"/>
              <a:gd name="connsiteY18" fmla="*/ 323019 h 469323"/>
              <a:gd name="connsiteX19" fmla="*/ 8412480 w 8990381"/>
              <a:gd name="connsiteY19" fmla="*/ 235237 h 469323"/>
              <a:gd name="connsiteX20" fmla="*/ 8668512 w 8990381"/>
              <a:gd name="connsiteY20" fmla="*/ 162085 h 469323"/>
              <a:gd name="connsiteX21" fmla="*/ 8990381 w 8990381"/>
              <a:gd name="connsiteY21" fmla="*/ 140139 h 469323"/>
              <a:gd name="connsiteX0" fmla="*/ 0 w 8990381"/>
              <a:gd name="connsiteY0" fmla="*/ 263619 h 468444"/>
              <a:gd name="connsiteX1" fmla="*/ 285293 w 8990381"/>
              <a:gd name="connsiteY1" fmla="*/ 278249 h 468444"/>
              <a:gd name="connsiteX2" fmla="*/ 768096 w 8990381"/>
              <a:gd name="connsiteY2" fmla="*/ 270934 h 468444"/>
              <a:gd name="connsiteX3" fmla="*/ 1280160 w 8990381"/>
              <a:gd name="connsiteY3" fmla="*/ 197782 h 468444"/>
              <a:gd name="connsiteX4" fmla="*/ 1843430 w 8990381"/>
              <a:gd name="connsiteY4" fmla="*/ 110000 h 468444"/>
              <a:gd name="connsiteX5" fmla="*/ 2538374 w 8990381"/>
              <a:gd name="connsiteY5" fmla="*/ 7587 h 468444"/>
              <a:gd name="connsiteX6" fmla="*/ 3043123 w 8990381"/>
              <a:gd name="connsiteY6" fmla="*/ 7587 h 468444"/>
              <a:gd name="connsiteX7" fmla="*/ 3452775 w 8990381"/>
              <a:gd name="connsiteY7" fmla="*/ 7586 h 468444"/>
              <a:gd name="connsiteX8" fmla="*/ 3701491 w 8990381"/>
              <a:gd name="connsiteY8" fmla="*/ 95369 h 468444"/>
              <a:gd name="connsiteX9" fmla="*/ 4323283 w 8990381"/>
              <a:gd name="connsiteY9" fmla="*/ 248988 h 468444"/>
              <a:gd name="connsiteX10" fmla="*/ 4974336 w 8990381"/>
              <a:gd name="connsiteY10" fmla="*/ 424553 h 468444"/>
              <a:gd name="connsiteX11" fmla="*/ 5376672 w 8990381"/>
              <a:gd name="connsiteY11" fmla="*/ 468444 h 468444"/>
              <a:gd name="connsiteX12" fmla="*/ 5808269 w 8990381"/>
              <a:gd name="connsiteY12" fmla="*/ 424553 h 468444"/>
              <a:gd name="connsiteX13" fmla="*/ 6152083 w 8990381"/>
              <a:gd name="connsiteY13" fmla="*/ 351401 h 468444"/>
              <a:gd name="connsiteX14" fmla="*/ 6525158 w 8990381"/>
              <a:gd name="connsiteY14" fmla="*/ 270934 h 468444"/>
              <a:gd name="connsiteX15" fmla="*/ 6920179 w 8990381"/>
              <a:gd name="connsiteY15" fmla="*/ 241673 h 468444"/>
              <a:gd name="connsiteX16" fmla="*/ 7359091 w 8990381"/>
              <a:gd name="connsiteY16" fmla="*/ 300195 h 468444"/>
              <a:gd name="connsiteX17" fmla="*/ 7739482 w 8990381"/>
              <a:gd name="connsiteY17" fmla="*/ 351401 h 468444"/>
              <a:gd name="connsiteX18" fmla="*/ 8083296 w 8990381"/>
              <a:gd name="connsiteY18" fmla="*/ 322140 h 468444"/>
              <a:gd name="connsiteX19" fmla="*/ 8412480 w 8990381"/>
              <a:gd name="connsiteY19" fmla="*/ 234358 h 468444"/>
              <a:gd name="connsiteX20" fmla="*/ 8668512 w 8990381"/>
              <a:gd name="connsiteY20" fmla="*/ 161206 h 468444"/>
              <a:gd name="connsiteX21" fmla="*/ 8990381 w 8990381"/>
              <a:gd name="connsiteY21" fmla="*/ 139260 h 468444"/>
              <a:gd name="connsiteX0" fmla="*/ 0 w 8990381"/>
              <a:gd name="connsiteY0" fmla="*/ 267936 h 472761"/>
              <a:gd name="connsiteX1" fmla="*/ 285293 w 8990381"/>
              <a:gd name="connsiteY1" fmla="*/ 282566 h 472761"/>
              <a:gd name="connsiteX2" fmla="*/ 768096 w 8990381"/>
              <a:gd name="connsiteY2" fmla="*/ 275251 h 472761"/>
              <a:gd name="connsiteX3" fmla="*/ 1280160 w 8990381"/>
              <a:gd name="connsiteY3" fmla="*/ 202099 h 472761"/>
              <a:gd name="connsiteX4" fmla="*/ 1843430 w 8990381"/>
              <a:gd name="connsiteY4" fmla="*/ 114317 h 472761"/>
              <a:gd name="connsiteX5" fmla="*/ 2538374 w 8990381"/>
              <a:gd name="connsiteY5" fmla="*/ 11904 h 472761"/>
              <a:gd name="connsiteX6" fmla="*/ 3043123 w 8990381"/>
              <a:gd name="connsiteY6" fmla="*/ 11904 h 472761"/>
              <a:gd name="connsiteX7" fmla="*/ 3701491 w 8990381"/>
              <a:gd name="connsiteY7" fmla="*/ 99686 h 472761"/>
              <a:gd name="connsiteX8" fmla="*/ 4323283 w 8990381"/>
              <a:gd name="connsiteY8" fmla="*/ 253305 h 472761"/>
              <a:gd name="connsiteX9" fmla="*/ 4974336 w 8990381"/>
              <a:gd name="connsiteY9" fmla="*/ 428870 h 472761"/>
              <a:gd name="connsiteX10" fmla="*/ 5376672 w 8990381"/>
              <a:gd name="connsiteY10" fmla="*/ 472761 h 472761"/>
              <a:gd name="connsiteX11" fmla="*/ 5808269 w 8990381"/>
              <a:gd name="connsiteY11" fmla="*/ 428870 h 472761"/>
              <a:gd name="connsiteX12" fmla="*/ 6152083 w 8990381"/>
              <a:gd name="connsiteY12" fmla="*/ 355718 h 472761"/>
              <a:gd name="connsiteX13" fmla="*/ 6525158 w 8990381"/>
              <a:gd name="connsiteY13" fmla="*/ 275251 h 472761"/>
              <a:gd name="connsiteX14" fmla="*/ 6920179 w 8990381"/>
              <a:gd name="connsiteY14" fmla="*/ 245990 h 472761"/>
              <a:gd name="connsiteX15" fmla="*/ 7359091 w 8990381"/>
              <a:gd name="connsiteY15" fmla="*/ 304512 h 472761"/>
              <a:gd name="connsiteX16" fmla="*/ 7739482 w 8990381"/>
              <a:gd name="connsiteY16" fmla="*/ 355718 h 472761"/>
              <a:gd name="connsiteX17" fmla="*/ 8083296 w 8990381"/>
              <a:gd name="connsiteY17" fmla="*/ 326457 h 472761"/>
              <a:gd name="connsiteX18" fmla="*/ 8412480 w 8990381"/>
              <a:gd name="connsiteY18" fmla="*/ 238675 h 472761"/>
              <a:gd name="connsiteX19" fmla="*/ 8668512 w 8990381"/>
              <a:gd name="connsiteY19" fmla="*/ 165523 h 472761"/>
              <a:gd name="connsiteX20" fmla="*/ 8990381 w 8990381"/>
              <a:gd name="connsiteY20" fmla="*/ 143577 h 472761"/>
              <a:gd name="connsiteX0" fmla="*/ 0 w 8990381"/>
              <a:gd name="connsiteY0" fmla="*/ 266272 h 471097"/>
              <a:gd name="connsiteX1" fmla="*/ 285293 w 8990381"/>
              <a:gd name="connsiteY1" fmla="*/ 280902 h 471097"/>
              <a:gd name="connsiteX2" fmla="*/ 768096 w 8990381"/>
              <a:gd name="connsiteY2" fmla="*/ 273587 h 471097"/>
              <a:gd name="connsiteX3" fmla="*/ 1280160 w 8990381"/>
              <a:gd name="connsiteY3" fmla="*/ 200435 h 471097"/>
              <a:gd name="connsiteX4" fmla="*/ 1843430 w 8990381"/>
              <a:gd name="connsiteY4" fmla="*/ 112653 h 471097"/>
              <a:gd name="connsiteX5" fmla="*/ 2538374 w 8990381"/>
              <a:gd name="connsiteY5" fmla="*/ 10240 h 471097"/>
              <a:gd name="connsiteX6" fmla="*/ 3043123 w 8990381"/>
              <a:gd name="connsiteY6" fmla="*/ 10240 h 471097"/>
              <a:gd name="connsiteX7" fmla="*/ 3730752 w 8990381"/>
              <a:gd name="connsiteY7" fmla="*/ 68761 h 471097"/>
              <a:gd name="connsiteX8" fmla="*/ 4323283 w 8990381"/>
              <a:gd name="connsiteY8" fmla="*/ 251641 h 471097"/>
              <a:gd name="connsiteX9" fmla="*/ 4974336 w 8990381"/>
              <a:gd name="connsiteY9" fmla="*/ 427206 h 471097"/>
              <a:gd name="connsiteX10" fmla="*/ 5376672 w 8990381"/>
              <a:gd name="connsiteY10" fmla="*/ 471097 h 471097"/>
              <a:gd name="connsiteX11" fmla="*/ 5808269 w 8990381"/>
              <a:gd name="connsiteY11" fmla="*/ 427206 h 471097"/>
              <a:gd name="connsiteX12" fmla="*/ 6152083 w 8990381"/>
              <a:gd name="connsiteY12" fmla="*/ 354054 h 471097"/>
              <a:gd name="connsiteX13" fmla="*/ 6525158 w 8990381"/>
              <a:gd name="connsiteY13" fmla="*/ 273587 h 471097"/>
              <a:gd name="connsiteX14" fmla="*/ 6920179 w 8990381"/>
              <a:gd name="connsiteY14" fmla="*/ 244326 h 471097"/>
              <a:gd name="connsiteX15" fmla="*/ 7359091 w 8990381"/>
              <a:gd name="connsiteY15" fmla="*/ 302848 h 471097"/>
              <a:gd name="connsiteX16" fmla="*/ 7739482 w 8990381"/>
              <a:gd name="connsiteY16" fmla="*/ 354054 h 471097"/>
              <a:gd name="connsiteX17" fmla="*/ 8083296 w 8990381"/>
              <a:gd name="connsiteY17" fmla="*/ 324793 h 471097"/>
              <a:gd name="connsiteX18" fmla="*/ 8412480 w 8990381"/>
              <a:gd name="connsiteY18" fmla="*/ 237011 h 471097"/>
              <a:gd name="connsiteX19" fmla="*/ 8668512 w 8990381"/>
              <a:gd name="connsiteY19" fmla="*/ 163859 h 471097"/>
              <a:gd name="connsiteX20" fmla="*/ 8990381 w 8990381"/>
              <a:gd name="connsiteY20" fmla="*/ 141913 h 471097"/>
              <a:gd name="connsiteX0" fmla="*/ 0 w 8990381"/>
              <a:gd name="connsiteY0" fmla="*/ 288102 h 492927"/>
              <a:gd name="connsiteX1" fmla="*/ 285293 w 8990381"/>
              <a:gd name="connsiteY1" fmla="*/ 302732 h 492927"/>
              <a:gd name="connsiteX2" fmla="*/ 768096 w 8990381"/>
              <a:gd name="connsiteY2" fmla="*/ 295417 h 492927"/>
              <a:gd name="connsiteX3" fmla="*/ 1280160 w 8990381"/>
              <a:gd name="connsiteY3" fmla="*/ 222265 h 492927"/>
              <a:gd name="connsiteX4" fmla="*/ 1843430 w 8990381"/>
              <a:gd name="connsiteY4" fmla="*/ 134483 h 492927"/>
              <a:gd name="connsiteX5" fmla="*/ 2538374 w 8990381"/>
              <a:gd name="connsiteY5" fmla="*/ 32070 h 492927"/>
              <a:gd name="connsiteX6" fmla="*/ 3138221 w 8990381"/>
              <a:gd name="connsiteY6" fmla="*/ 2809 h 492927"/>
              <a:gd name="connsiteX7" fmla="*/ 3730752 w 8990381"/>
              <a:gd name="connsiteY7" fmla="*/ 90591 h 492927"/>
              <a:gd name="connsiteX8" fmla="*/ 4323283 w 8990381"/>
              <a:gd name="connsiteY8" fmla="*/ 273471 h 492927"/>
              <a:gd name="connsiteX9" fmla="*/ 4974336 w 8990381"/>
              <a:gd name="connsiteY9" fmla="*/ 449036 h 492927"/>
              <a:gd name="connsiteX10" fmla="*/ 5376672 w 8990381"/>
              <a:gd name="connsiteY10" fmla="*/ 492927 h 492927"/>
              <a:gd name="connsiteX11" fmla="*/ 5808269 w 8990381"/>
              <a:gd name="connsiteY11" fmla="*/ 449036 h 492927"/>
              <a:gd name="connsiteX12" fmla="*/ 6152083 w 8990381"/>
              <a:gd name="connsiteY12" fmla="*/ 375884 h 492927"/>
              <a:gd name="connsiteX13" fmla="*/ 6525158 w 8990381"/>
              <a:gd name="connsiteY13" fmla="*/ 295417 h 492927"/>
              <a:gd name="connsiteX14" fmla="*/ 6920179 w 8990381"/>
              <a:gd name="connsiteY14" fmla="*/ 266156 h 492927"/>
              <a:gd name="connsiteX15" fmla="*/ 7359091 w 8990381"/>
              <a:gd name="connsiteY15" fmla="*/ 324678 h 492927"/>
              <a:gd name="connsiteX16" fmla="*/ 7739482 w 8990381"/>
              <a:gd name="connsiteY16" fmla="*/ 375884 h 492927"/>
              <a:gd name="connsiteX17" fmla="*/ 8083296 w 8990381"/>
              <a:gd name="connsiteY17" fmla="*/ 346623 h 492927"/>
              <a:gd name="connsiteX18" fmla="*/ 8412480 w 8990381"/>
              <a:gd name="connsiteY18" fmla="*/ 258841 h 492927"/>
              <a:gd name="connsiteX19" fmla="*/ 8668512 w 8990381"/>
              <a:gd name="connsiteY19" fmla="*/ 185689 h 492927"/>
              <a:gd name="connsiteX20" fmla="*/ 8990381 w 8990381"/>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046040"/>
              <a:gd name="connsiteY0" fmla="*/ 269708 h 490435"/>
              <a:gd name="connsiteX1" fmla="*/ 340952 w 9046040"/>
              <a:gd name="connsiteY1" fmla="*/ 300240 h 490435"/>
              <a:gd name="connsiteX2" fmla="*/ 823755 w 9046040"/>
              <a:gd name="connsiteY2" fmla="*/ 292925 h 490435"/>
              <a:gd name="connsiteX3" fmla="*/ 1335819 w 9046040"/>
              <a:gd name="connsiteY3" fmla="*/ 219773 h 490435"/>
              <a:gd name="connsiteX4" fmla="*/ 1899089 w 9046040"/>
              <a:gd name="connsiteY4" fmla="*/ 131991 h 490435"/>
              <a:gd name="connsiteX5" fmla="*/ 2721254 w 9046040"/>
              <a:gd name="connsiteY5" fmla="*/ 61383 h 490435"/>
              <a:gd name="connsiteX6" fmla="*/ 3193880 w 9046040"/>
              <a:gd name="connsiteY6" fmla="*/ 317 h 490435"/>
              <a:gd name="connsiteX7" fmla="*/ 3786411 w 9046040"/>
              <a:gd name="connsiteY7" fmla="*/ 88099 h 490435"/>
              <a:gd name="connsiteX8" fmla="*/ 4378942 w 9046040"/>
              <a:gd name="connsiteY8" fmla="*/ 270979 h 490435"/>
              <a:gd name="connsiteX9" fmla="*/ 5029995 w 9046040"/>
              <a:gd name="connsiteY9" fmla="*/ 446544 h 490435"/>
              <a:gd name="connsiteX10" fmla="*/ 5432331 w 9046040"/>
              <a:gd name="connsiteY10" fmla="*/ 490435 h 490435"/>
              <a:gd name="connsiteX11" fmla="*/ 5863928 w 9046040"/>
              <a:gd name="connsiteY11" fmla="*/ 446544 h 490435"/>
              <a:gd name="connsiteX12" fmla="*/ 6207742 w 9046040"/>
              <a:gd name="connsiteY12" fmla="*/ 373392 h 490435"/>
              <a:gd name="connsiteX13" fmla="*/ 6580817 w 9046040"/>
              <a:gd name="connsiteY13" fmla="*/ 292925 h 490435"/>
              <a:gd name="connsiteX14" fmla="*/ 6975838 w 9046040"/>
              <a:gd name="connsiteY14" fmla="*/ 263664 h 490435"/>
              <a:gd name="connsiteX15" fmla="*/ 7414750 w 9046040"/>
              <a:gd name="connsiteY15" fmla="*/ 322186 h 490435"/>
              <a:gd name="connsiteX16" fmla="*/ 7795141 w 9046040"/>
              <a:gd name="connsiteY16" fmla="*/ 373392 h 490435"/>
              <a:gd name="connsiteX17" fmla="*/ 8138955 w 9046040"/>
              <a:gd name="connsiteY17" fmla="*/ 344131 h 490435"/>
              <a:gd name="connsiteX18" fmla="*/ 8468139 w 9046040"/>
              <a:gd name="connsiteY18" fmla="*/ 256349 h 490435"/>
              <a:gd name="connsiteX19" fmla="*/ 8724171 w 9046040"/>
              <a:gd name="connsiteY19" fmla="*/ 183197 h 490435"/>
              <a:gd name="connsiteX20" fmla="*/ 9046040 w 9046040"/>
              <a:gd name="connsiteY20" fmla="*/ 161251 h 490435"/>
              <a:gd name="connsiteX0" fmla="*/ 0 w 9046040"/>
              <a:gd name="connsiteY0" fmla="*/ 269708 h 490435"/>
              <a:gd name="connsiteX1" fmla="*/ 340952 w 9046040"/>
              <a:gd name="connsiteY1" fmla="*/ 300240 h 490435"/>
              <a:gd name="connsiteX2" fmla="*/ 823755 w 9046040"/>
              <a:gd name="connsiteY2" fmla="*/ 292925 h 490435"/>
              <a:gd name="connsiteX3" fmla="*/ 1335819 w 9046040"/>
              <a:gd name="connsiteY3" fmla="*/ 219773 h 490435"/>
              <a:gd name="connsiteX4" fmla="*/ 1899089 w 9046040"/>
              <a:gd name="connsiteY4" fmla="*/ 131991 h 490435"/>
              <a:gd name="connsiteX5" fmla="*/ 2721254 w 9046040"/>
              <a:gd name="connsiteY5" fmla="*/ 61383 h 490435"/>
              <a:gd name="connsiteX6" fmla="*/ 3193880 w 9046040"/>
              <a:gd name="connsiteY6" fmla="*/ 317 h 490435"/>
              <a:gd name="connsiteX7" fmla="*/ 3786411 w 9046040"/>
              <a:gd name="connsiteY7" fmla="*/ 88099 h 490435"/>
              <a:gd name="connsiteX8" fmla="*/ 4378942 w 9046040"/>
              <a:gd name="connsiteY8" fmla="*/ 270979 h 490435"/>
              <a:gd name="connsiteX9" fmla="*/ 5029995 w 9046040"/>
              <a:gd name="connsiteY9" fmla="*/ 446544 h 490435"/>
              <a:gd name="connsiteX10" fmla="*/ 5432331 w 9046040"/>
              <a:gd name="connsiteY10" fmla="*/ 490435 h 490435"/>
              <a:gd name="connsiteX11" fmla="*/ 5863928 w 9046040"/>
              <a:gd name="connsiteY11" fmla="*/ 446544 h 490435"/>
              <a:gd name="connsiteX12" fmla="*/ 6207742 w 9046040"/>
              <a:gd name="connsiteY12" fmla="*/ 373392 h 490435"/>
              <a:gd name="connsiteX13" fmla="*/ 6580817 w 9046040"/>
              <a:gd name="connsiteY13" fmla="*/ 292925 h 490435"/>
              <a:gd name="connsiteX14" fmla="*/ 6975838 w 9046040"/>
              <a:gd name="connsiteY14" fmla="*/ 263664 h 490435"/>
              <a:gd name="connsiteX15" fmla="*/ 7414750 w 9046040"/>
              <a:gd name="connsiteY15" fmla="*/ 322186 h 490435"/>
              <a:gd name="connsiteX16" fmla="*/ 7795141 w 9046040"/>
              <a:gd name="connsiteY16" fmla="*/ 373392 h 490435"/>
              <a:gd name="connsiteX17" fmla="*/ 8138955 w 9046040"/>
              <a:gd name="connsiteY17" fmla="*/ 344131 h 490435"/>
              <a:gd name="connsiteX18" fmla="*/ 8468139 w 9046040"/>
              <a:gd name="connsiteY18" fmla="*/ 256349 h 490435"/>
              <a:gd name="connsiteX19" fmla="*/ 8724171 w 9046040"/>
              <a:gd name="connsiteY19" fmla="*/ 183197 h 490435"/>
              <a:gd name="connsiteX20" fmla="*/ 9046040 w 9046040"/>
              <a:gd name="connsiteY20" fmla="*/ 161251 h 490435"/>
              <a:gd name="connsiteX0" fmla="*/ 0 w 9046040"/>
              <a:gd name="connsiteY0" fmla="*/ 212416 h 433143"/>
              <a:gd name="connsiteX1" fmla="*/ 340952 w 9046040"/>
              <a:gd name="connsiteY1" fmla="*/ 242948 h 433143"/>
              <a:gd name="connsiteX2" fmla="*/ 823755 w 9046040"/>
              <a:gd name="connsiteY2" fmla="*/ 235633 h 433143"/>
              <a:gd name="connsiteX3" fmla="*/ 1335819 w 9046040"/>
              <a:gd name="connsiteY3" fmla="*/ 162481 h 433143"/>
              <a:gd name="connsiteX4" fmla="*/ 1899089 w 9046040"/>
              <a:gd name="connsiteY4" fmla="*/ 74699 h 433143"/>
              <a:gd name="connsiteX5" fmla="*/ 2721254 w 9046040"/>
              <a:gd name="connsiteY5" fmla="*/ 4091 h 433143"/>
              <a:gd name="connsiteX6" fmla="*/ 3786411 w 9046040"/>
              <a:gd name="connsiteY6" fmla="*/ 30807 h 433143"/>
              <a:gd name="connsiteX7" fmla="*/ 4378942 w 9046040"/>
              <a:gd name="connsiteY7" fmla="*/ 213687 h 433143"/>
              <a:gd name="connsiteX8" fmla="*/ 5029995 w 9046040"/>
              <a:gd name="connsiteY8" fmla="*/ 389252 h 433143"/>
              <a:gd name="connsiteX9" fmla="*/ 5432331 w 9046040"/>
              <a:gd name="connsiteY9" fmla="*/ 433143 h 433143"/>
              <a:gd name="connsiteX10" fmla="*/ 5863928 w 9046040"/>
              <a:gd name="connsiteY10" fmla="*/ 389252 h 433143"/>
              <a:gd name="connsiteX11" fmla="*/ 6207742 w 9046040"/>
              <a:gd name="connsiteY11" fmla="*/ 316100 h 433143"/>
              <a:gd name="connsiteX12" fmla="*/ 6580817 w 9046040"/>
              <a:gd name="connsiteY12" fmla="*/ 235633 h 433143"/>
              <a:gd name="connsiteX13" fmla="*/ 6975838 w 9046040"/>
              <a:gd name="connsiteY13" fmla="*/ 206372 h 433143"/>
              <a:gd name="connsiteX14" fmla="*/ 7414750 w 9046040"/>
              <a:gd name="connsiteY14" fmla="*/ 264894 h 433143"/>
              <a:gd name="connsiteX15" fmla="*/ 7795141 w 9046040"/>
              <a:gd name="connsiteY15" fmla="*/ 316100 h 433143"/>
              <a:gd name="connsiteX16" fmla="*/ 8138955 w 9046040"/>
              <a:gd name="connsiteY16" fmla="*/ 286839 h 433143"/>
              <a:gd name="connsiteX17" fmla="*/ 8468139 w 9046040"/>
              <a:gd name="connsiteY17" fmla="*/ 199057 h 433143"/>
              <a:gd name="connsiteX18" fmla="*/ 8724171 w 9046040"/>
              <a:gd name="connsiteY18" fmla="*/ 125905 h 433143"/>
              <a:gd name="connsiteX19" fmla="*/ 9046040 w 9046040"/>
              <a:gd name="connsiteY19" fmla="*/ 103959 h 433143"/>
              <a:gd name="connsiteX0" fmla="*/ 0 w 9046040"/>
              <a:gd name="connsiteY0" fmla="*/ 208336 h 429063"/>
              <a:gd name="connsiteX1" fmla="*/ 340952 w 9046040"/>
              <a:gd name="connsiteY1" fmla="*/ 238868 h 429063"/>
              <a:gd name="connsiteX2" fmla="*/ 823755 w 9046040"/>
              <a:gd name="connsiteY2" fmla="*/ 231553 h 429063"/>
              <a:gd name="connsiteX3" fmla="*/ 1335819 w 9046040"/>
              <a:gd name="connsiteY3" fmla="*/ 158401 h 429063"/>
              <a:gd name="connsiteX4" fmla="*/ 1899089 w 9046040"/>
              <a:gd name="connsiteY4" fmla="*/ 70619 h 429063"/>
              <a:gd name="connsiteX5" fmla="*/ 2721254 w 9046040"/>
              <a:gd name="connsiteY5" fmla="*/ 11 h 429063"/>
              <a:gd name="connsiteX6" fmla="*/ 3516067 w 9046040"/>
              <a:gd name="connsiteY6" fmla="*/ 66484 h 429063"/>
              <a:gd name="connsiteX7" fmla="*/ 4378942 w 9046040"/>
              <a:gd name="connsiteY7" fmla="*/ 209607 h 429063"/>
              <a:gd name="connsiteX8" fmla="*/ 5029995 w 9046040"/>
              <a:gd name="connsiteY8" fmla="*/ 385172 h 429063"/>
              <a:gd name="connsiteX9" fmla="*/ 5432331 w 9046040"/>
              <a:gd name="connsiteY9" fmla="*/ 429063 h 429063"/>
              <a:gd name="connsiteX10" fmla="*/ 5863928 w 9046040"/>
              <a:gd name="connsiteY10" fmla="*/ 385172 h 429063"/>
              <a:gd name="connsiteX11" fmla="*/ 6207742 w 9046040"/>
              <a:gd name="connsiteY11" fmla="*/ 312020 h 429063"/>
              <a:gd name="connsiteX12" fmla="*/ 6580817 w 9046040"/>
              <a:gd name="connsiteY12" fmla="*/ 231553 h 429063"/>
              <a:gd name="connsiteX13" fmla="*/ 6975838 w 9046040"/>
              <a:gd name="connsiteY13" fmla="*/ 202292 h 429063"/>
              <a:gd name="connsiteX14" fmla="*/ 7414750 w 9046040"/>
              <a:gd name="connsiteY14" fmla="*/ 260814 h 429063"/>
              <a:gd name="connsiteX15" fmla="*/ 7795141 w 9046040"/>
              <a:gd name="connsiteY15" fmla="*/ 312020 h 429063"/>
              <a:gd name="connsiteX16" fmla="*/ 8138955 w 9046040"/>
              <a:gd name="connsiteY16" fmla="*/ 282759 h 429063"/>
              <a:gd name="connsiteX17" fmla="*/ 8468139 w 9046040"/>
              <a:gd name="connsiteY17" fmla="*/ 194977 h 429063"/>
              <a:gd name="connsiteX18" fmla="*/ 8724171 w 9046040"/>
              <a:gd name="connsiteY18" fmla="*/ 121825 h 429063"/>
              <a:gd name="connsiteX19" fmla="*/ 9046040 w 9046040"/>
              <a:gd name="connsiteY19" fmla="*/ 99879 h 429063"/>
              <a:gd name="connsiteX0" fmla="*/ 0 w 9046040"/>
              <a:gd name="connsiteY0" fmla="*/ 200387 h 421114"/>
              <a:gd name="connsiteX1" fmla="*/ 340952 w 9046040"/>
              <a:gd name="connsiteY1" fmla="*/ 230919 h 421114"/>
              <a:gd name="connsiteX2" fmla="*/ 823755 w 9046040"/>
              <a:gd name="connsiteY2" fmla="*/ 223604 h 421114"/>
              <a:gd name="connsiteX3" fmla="*/ 1335819 w 9046040"/>
              <a:gd name="connsiteY3" fmla="*/ 150452 h 421114"/>
              <a:gd name="connsiteX4" fmla="*/ 1899089 w 9046040"/>
              <a:gd name="connsiteY4" fmla="*/ 62670 h 421114"/>
              <a:gd name="connsiteX5" fmla="*/ 2745108 w 9046040"/>
              <a:gd name="connsiteY5" fmla="*/ 14 h 421114"/>
              <a:gd name="connsiteX6" fmla="*/ 3516067 w 9046040"/>
              <a:gd name="connsiteY6" fmla="*/ 58535 h 421114"/>
              <a:gd name="connsiteX7" fmla="*/ 4378942 w 9046040"/>
              <a:gd name="connsiteY7" fmla="*/ 201658 h 421114"/>
              <a:gd name="connsiteX8" fmla="*/ 5029995 w 9046040"/>
              <a:gd name="connsiteY8" fmla="*/ 377223 h 421114"/>
              <a:gd name="connsiteX9" fmla="*/ 5432331 w 9046040"/>
              <a:gd name="connsiteY9" fmla="*/ 421114 h 421114"/>
              <a:gd name="connsiteX10" fmla="*/ 5863928 w 9046040"/>
              <a:gd name="connsiteY10" fmla="*/ 377223 h 421114"/>
              <a:gd name="connsiteX11" fmla="*/ 6207742 w 9046040"/>
              <a:gd name="connsiteY11" fmla="*/ 304071 h 421114"/>
              <a:gd name="connsiteX12" fmla="*/ 6580817 w 9046040"/>
              <a:gd name="connsiteY12" fmla="*/ 223604 h 421114"/>
              <a:gd name="connsiteX13" fmla="*/ 6975838 w 9046040"/>
              <a:gd name="connsiteY13" fmla="*/ 194343 h 421114"/>
              <a:gd name="connsiteX14" fmla="*/ 7414750 w 9046040"/>
              <a:gd name="connsiteY14" fmla="*/ 252865 h 421114"/>
              <a:gd name="connsiteX15" fmla="*/ 7795141 w 9046040"/>
              <a:gd name="connsiteY15" fmla="*/ 304071 h 421114"/>
              <a:gd name="connsiteX16" fmla="*/ 8138955 w 9046040"/>
              <a:gd name="connsiteY16" fmla="*/ 274810 h 421114"/>
              <a:gd name="connsiteX17" fmla="*/ 8468139 w 9046040"/>
              <a:gd name="connsiteY17" fmla="*/ 187028 h 421114"/>
              <a:gd name="connsiteX18" fmla="*/ 8724171 w 9046040"/>
              <a:gd name="connsiteY18" fmla="*/ 113876 h 421114"/>
              <a:gd name="connsiteX19" fmla="*/ 9046040 w 9046040"/>
              <a:gd name="connsiteY19" fmla="*/ 91930 h 421114"/>
              <a:gd name="connsiteX0" fmla="*/ 0 w 9046040"/>
              <a:gd name="connsiteY0" fmla="*/ 200923 h 421650"/>
              <a:gd name="connsiteX1" fmla="*/ 340952 w 9046040"/>
              <a:gd name="connsiteY1" fmla="*/ 231455 h 421650"/>
              <a:gd name="connsiteX2" fmla="*/ 823755 w 9046040"/>
              <a:gd name="connsiteY2" fmla="*/ 224140 h 421650"/>
              <a:gd name="connsiteX3" fmla="*/ 1335819 w 9046040"/>
              <a:gd name="connsiteY3" fmla="*/ 150988 h 421650"/>
              <a:gd name="connsiteX4" fmla="*/ 1899089 w 9046040"/>
              <a:gd name="connsiteY4" fmla="*/ 63206 h 421650"/>
              <a:gd name="connsiteX5" fmla="*/ 2745108 w 9046040"/>
              <a:gd name="connsiteY5" fmla="*/ 550 h 421650"/>
              <a:gd name="connsiteX6" fmla="*/ 3603532 w 9046040"/>
              <a:gd name="connsiteY6" fmla="*/ 98828 h 421650"/>
              <a:gd name="connsiteX7" fmla="*/ 4378942 w 9046040"/>
              <a:gd name="connsiteY7" fmla="*/ 202194 h 421650"/>
              <a:gd name="connsiteX8" fmla="*/ 5029995 w 9046040"/>
              <a:gd name="connsiteY8" fmla="*/ 377759 h 421650"/>
              <a:gd name="connsiteX9" fmla="*/ 5432331 w 9046040"/>
              <a:gd name="connsiteY9" fmla="*/ 421650 h 421650"/>
              <a:gd name="connsiteX10" fmla="*/ 5863928 w 9046040"/>
              <a:gd name="connsiteY10" fmla="*/ 377759 h 421650"/>
              <a:gd name="connsiteX11" fmla="*/ 6207742 w 9046040"/>
              <a:gd name="connsiteY11" fmla="*/ 304607 h 421650"/>
              <a:gd name="connsiteX12" fmla="*/ 6580817 w 9046040"/>
              <a:gd name="connsiteY12" fmla="*/ 224140 h 421650"/>
              <a:gd name="connsiteX13" fmla="*/ 6975838 w 9046040"/>
              <a:gd name="connsiteY13" fmla="*/ 194879 h 421650"/>
              <a:gd name="connsiteX14" fmla="*/ 7414750 w 9046040"/>
              <a:gd name="connsiteY14" fmla="*/ 253401 h 421650"/>
              <a:gd name="connsiteX15" fmla="*/ 7795141 w 9046040"/>
              <a:gd name="connsiteY15" fmla="*/ 304607 h 421650"/>
              <a:gd name="connsiteX16" fmla="*/ 8138955 w 9046040"/>
              <a:gd name="connsiteY16" fmla="*/ 275346 h 421650"/>
              <a:gd name="connsiteX17" fmla="*/ 8468139 w 9046040"/>
              <a:gd name="connsiteY17" fmla="*/ 187564 h 421650"/>
              <a:gd name="connsiteX18" fmla="*/ 8724171 w 9046040"/>
              <a:gd name="connsiteY18" fmla="*/ 114412 h 421650"/>
              <a:gd name="connsiteX19" fmla="*/ 9046040 w 9046040"/>
              <a:gd name="connsiteY19" fmla="*/ 92466 h 421650"/>
              <a:gd name="connsiteX0" fmla="*/ 0 w 9046040"/>
              <a:gd name="connsiteY0" fmla="*/ 200923 h 421650"/>
              <a:gd name="connsiteX1" fmla="*/ 340952 w 9046040"/>
              <a:gd name="connsiteY1" fmla="*/ 231455 h 421650"/>
              <a:gd name="connsiteX2" fmla="*/ 823755 w 9046040"/>
              <a:gd name="connsiteY2" fmla="*/ 224140 h 421650"/>
              <a:gd name="connsiteX3" fmla="*/ 1335819 w 9046040"/>
              <a:gd name="connsiteY3" fmla="*/ 150988 h 421650"/>
              <a:gd name="connsiteX4" fmla="*/ 1899089 w 9046040"/>
              <a:gd name="connsiteY4" fmla="*/ 63206 h 421650"/>
              <a:gd name="connsiteX5" fmla="*/ 2745108 w 9046040"/>
              <a:gd name="connsiteY5" fmla="*/ 550 h 421650"/>
              <a:gd name="connsiteX6" fmla="*/ 3603532 w 9046040"/>
              <a:gd name="connsiteY6" fmla="*/ 98828 h 421650"/>
              <a:gd name="connsiteX7" fmla="*/ 4355088 w 9046040"/>
              <a:gd name="connsiteY7" fmla="*/ 257853 h 421650"/>
              <a:gd name="connsiteX8" fmla="*/ 5029995 w 9046040"/>
              <a:gd name="connsiteY8" fmla="*/ 377759 h 421650"/>
              <a:gd name="connsiteX9" fmla="*/ 5432331 w 9046040"/>
              <a:gd name="connsiteY9" fmla="*/ 421650 h 421650"/>
              <a:gd name="connsiteX10" fmla="*/ 5863928 w 9046040"/>
              <a:gd name="connsiteY10" fmla="*/ 377759 h 421650"/>
              <a:gd name="connsiteX11" fmla="*/ 6207742 w 9046040"/>
              <a:gd name="connsiteY11" fmla="*/ 304607 h 421650"/>
              <a:gd name="connsiteX12" fmla="*/ 6580817 w 9046040"/>
              <a:gd name="connsiteY12" fmla="*/ 224140 h 421650"/>
              <a:gd name="connsiteX13" fmla="*/ 6975838 w 9046040"/>
              <a:gd name="connsiteY13" fmla="*/ 194879 h 421650"/>
              <a:gd name="connsiteX14" fmla="*/ 7414750 w 9046040"/>
              <a:gd name="connsiteY14" fmla="*/ 253401 h 421650"/>
              <a:gd name="connsiteX15" fmla="*/ 7795141 w 9046040"/>
              <a:gd name="connsiteY15" fmla="*/ 304607 h 421650"/>
              <a:gd name="connsiteX16" fmla="*/ 8138955 w 9046040"/>
              <a:gd name="connsiteY16" fmla="*/ 275346 h 421650"/>
              <a:gd name="connsiteX17" fmla="*/ 8468139 w 9046040"/>
              <a:gd name="connsiteY17" fmla="*/ 187564 h 421650"/>
              <a:gd name="connsiteX18" fmla="*/ 8724171 w 9046040"/>
              <a:gd name="connsiteY18" fmla="*/ 114412 h 421650"/>
              <a:gd name="connsiteX19" fmla="*/ 9046040 w 9046040"/>
              <a:gd name="connsiteY19" fmla="*/ 92466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68139 w 9165309"/>
              <a:gd name="connsiteY17" fmla="*/ 187564 h 421650"/>
              <a:gd name="connsiteX18" fmla="*/ 8724171 w 9165309"/>
              <a:gd name="connsiteY18" fmla="*/ 114412 h 421650"/>
              <a:gd name="connsiteX19" fmla="*/ 9165309 w 9165309"/>
              <a:gd name="connsiteY19" fmla="*/ 227638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68139 w 9165309"/>
              <a:gd name="connsiteY17" fmla="*/ 187564 h 421650"/>
              <a:gd name="connsiteX18" fmla="*/ 8732122 w 9165309"/>
              <a:gd name="connsiteY18" fmla="*/ 185974 h 421650"/>
              <a:gd name="connsiteX19" fmla="*/ 9165309 w 9165309"/>
              <a:gd name="connsiteY19" fmla="*/ 227638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28383 w 9165309"/>
              <a:gd name="connsiteY17" fmla="*/ 227321 h 421650"/>
              <a:gd name="connsiteX18" fmla="*/ 8732122 w 9165309"/>
              <a:gd name="connsiteY18" fmla="*/ 185974 h 421650"/>
              <a:gd name="connsiteX19" fmla="*/ 9165309 w 9165309"/>
              <a:gd name="connsiteY19" fmla="*/ 227638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795141 w 9133503"/>
              <a:gd name="connsiteY15" fmla="*/ 30460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64028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795141 w 9133503"/>
              <a:gd name="connsiteY15" fmla="*/ 30460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390896 w 9133503"/>
              <a:gd name="connsiteY14" fmla="*/ 229547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367042 w 9133503"/>
              <a:gd name="connsiteY14" fmla="*/ 197742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18996 w 9133503"/>
              <a:gd name="connsiteY15" fmla="*/ 24894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18996 w 9133503"/>
              <a:gd name="connsiteY15" fmla="*/ 248947 h 421650"/>
              <a:gd name="connsiteX16" fmla="*/ 8154857 w 9133503"/>
              <a:gd name="connsiteY16" fmla="*/ 251492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6896 h 427623"/>
              <a:gd name="connsiteX1" fmla="*/ 340952 w 9133503"/>
              <a:gd name="connsiteY1" fmla="*/ 237428 h 427623"/>
              <a:gd name="connsiteX2" fmla="*/ 823755 w 9133503"/>
              <a:gd name="connsiteY2" fmla="*/ 230113 h 427623"/>
              <a:gd name="connsiteX3" fmla="*/ 1335819 w 9133503"/>
              <a:gd name="connsiteY3" fmla="*/ 156961 h 427623"/>
              <a:gd name="connsiteX4" fmla="*/ 1899089 w 9133503"/>
              <a:gd name="connsiteY4" fmla="*/ 69179 h 427623"/>
              <a:gd name="connsiteX5" fmla="*/ 2745108 w 9133503"/>
              <a:gd name="connsiteY5" fmla="*/ 6523 h 427623"/>
              <a:gd name="connsiteX6" fmla="*/ 3603532 w 9133503"/>
              <a:gd name="connsiteY6" fmla="*/ 232022 h 427623"/>
              <a:gd name="connsiteX7" fmla="*/ 4355088 w 9133503"/>
              <a:gd name="connsiteY7" fmla="*/ 263826 h 427623"/>
              <a:gd name="connsiteX8" fmla="*/ 5029995 w 9133503"/>
              <a:gd name="connsiteY8" fmla="*/ 383732 h 427623"/>
              <a:gd name="connsiteX9" fmla="*/ 5432331 w 9133503"/>
              <a:gd name="connsiteY9" fmla="*/ 427623 h 427623"/>
              <a:gd name="connsiteX10" fmla="*/ 5863928 w 9133503"/>
              <a:gd name="connsiteY10" fmla="*/ 383732 h 427623"/>
              <a:gd name="connsiteX11" fmla="*/ 6207742 w 9133503"/>
              <a:gd name="connsiteY11" fmla="*/ 310580 h 427623"/>
              <a:gd name="connsiteX12" fmla="*/ 6580817 w 9133503"/>
              <a:gd name="connsiteY12" fmla="*/ 230113 h 427623"/>
              <a:gd name="connsiteX13" fmla="*/ 6983790 w 9133503"/>
              <a:gd name="connsiteY13" fmla="*/ 176998 h 427623"/>
              <a:gd name="connsiteX14" fmla="*/ 7367042 w 9133503"/>
              <a:gd name="connsiteY14" fmla="*/ 203715 h 427623"/>
              <a:gd name="connsiteX15" fmla="*/ 7818996 w 9133503"/>
              <a:gd name="connsiteY15" fmla="*/ 254920 h 427623"/>
              <a:gd name="connsiteX16" fmla="*/ 8154857 w 9133503"/>
              <a:gd name="connsiteY16" fmla="*/ 257465 h 427623"/>
              <a:gd name="connsiteX17" fmla="*/ 8428383 w 9133503"/>
              <a:gd name="connsiteY17" fmla="*/ 233294 h 427623"/>
              <a:gd name="connsiteX18" fmla="*/ 8732122 w 9133503"/>
              <a:gd name="connsiteY18" fmla="*/ 191947 h 427623"/>
              <a:gd name="connsiteX19" fmla="*/ 9133503 w 9133503"/>
              <a:gd name="connsiteY19" fmla="*/ 193855 h 427623"/>
              <a:gd name="connsiteX0" fmla="*/ 0 w 9133503"/>
              <a:gd name="connsiteY0" fmla="*/ 153097 h 373824"/>
              <a:gd name="connsiteX1" fmla="*/ 340952 w 9133503"/>
              <a:gd name="connsiteY1" fmla="*/ 183629 h 373824"/>
              <a:gd name="connsiteX2" fmla="*/ 823755 w 9133503"/>
              <a:gd name="connsiteY2" fmla="*/ 176314 h 373824"/>
              <a:gd name="connsiteX3" fmla="*/ 1335819 w 9133503"/>
              <a:gd name="connsiteY3" fmla="*/ 103162 h 373824"/>
              <a:gd name="connsiteX4" fmla="*/ 1899089 w 9133503"/>
              <a:gd name="connsiteY4" fmla="*/ 15380 h 373824"/>
              <a:gd name="connsiteX5" fmla="*/ 2657644 w 9133503"/>
              <a:gd name="connsiteY5" fmla="*/ 16334 h 373824"/>
              <a:gd name="connsiteX6" fmla="*/ 3603532 w 9133503"/>
              <a:gd name="connsiteY6" fmla="*/ 178223 h 373824"/>
              <a:gd name="connsiteX7" fmla="*/ 4355088 w 9133503"/>
              <a:gd name="connsiteY7" fmla="*/ 210027 h 373824"/>
              <a:gd name="connsiteX8" fmla="*/ 5029995 w 9133503"/>
              <a:gd name="connsiteY8" fmla="*/ 329933 h 373824"/>
              <a:gd name="connsiteX9" fmla="*/ 5432331 w 9133503"/>
              <a:gd name="connsiteY9" fmla="*/ 373824 h 373824"/>
              <a:gd name="connsiteX10" fmla="*/ 5863928 w 9133503"/>
              <a:gd name="connsiteY10" fmla="*/ 329933 h 373824"/>
              <a:gd name="connsiteX11" fmla="*/ 6207742 w 9133503"/>
              <a:gd name="connsiteY11" fmla="*/ 256781 h 373824"/>
              <a:gd name="connsiteX12" fmla="*/ 6580817 w 9133503"/>
              <a:gd name="connsiteY12" fmla="*/ 176314 h 373824"/>
              <a:gd name="connsiteX13" fmla="*/ 6983790 w 9133503"/>
              <a:gd name="connsiteY13" fmla="*/ 123199 h 373824"/>
              <a:gd name="connsiteX14" fmla="*/ 7367042 w 9133503"/>
              <a:gd name="connsiteY14" fmla="*/ 149916 h 373824"/>
              <a:gd name="connsiteX15" fmla="*/ 7818996 w 9133503"/>
              <a:gd name="connsiteY15" fmla="*/ 201121 h 373824"/>
              <a:gd name="connsiteX16" fmla="*/ 8154857 w 9133503"/>
              <a:gd name="connsiteY16" fmla="*/ 203666 h 373824"/>
              <a:gd name="connsiteX17" fmla="*/ 8428383 w 9133503"/>
              <a:gd name="connsiteY17" fmla="*/ 179495 h 373824"/>
              <a:gd name="connsiteX18" fmla="*/ 8732122 w 9133503"/>
              <a:gd name="connsiteY18" fmla="*/ 138148 h 373824"/>
              <a:gd name="connsiteX19" fmla="*/ 9133503 w 9133503"/>
              <a:gd name="connsiteY19" fmla="*/ 140056 h 373824"/>
              <a:gd name="connsiteX0" fmla="*/ 0 w 9133503"/>
              <a:gd name="connsiteY0" fmla="*/ 153097 h 373824"/>
              <a:gd name="connsiteX1" fmla="*/ 340952 w 9133503"/>
              <a:gd name="connsiteY1" fmla="*/ 183629 h 373824"/>
              <a:gd name="connsiteX2" fmla="*/ 823755 w 9133503"/>
              <a:gd name="connsiteY2" fmla="*/ 176314 h 373824"/>
              <a:gd name="connsiteX3" fmla="*/ 1335819 w 9133503"/>
              <a:gd name="connsiteY3" fmla="*/ 103162 h 373824"/>
              <a:gd name="connsiteX4" fmla="*/ 1899089 w 9133503"/>
              <a:gd name="connsiteY4" fmla="*/ 15380 h 373824"/>
              <a:gd name="connsiteX5" fmla="*/ 2657644 w 9133503"/>
              <a:gd name="connsiteY5" fmla="*/ 16334 h 373824"/>
              <a:gd name="connsiteX6" fmla="*/ 3603532 w 9133503"/>
              <a:gd name="connsiteY6" fmla="*/ 178223 h 373824"/>
              <a:gd name="connsiteX7" fmla="*/ 4323283 w 9133503"/>
              <a:gd name="connsiteY7" fmla="*/ 289541 h 373824"/>
              <a:gd name="connsiteX8" fmla="*/ 5029995 w 9133503"/>
              <a:gd name="connsiteY8" fmla="*/ 329933 h 373824"/>
              <a:gd name="connsiteX9" fmla="*/ 5432331 w 9133503"/>
              <a:gd name="connsiteY9" fmla="*/ 373824 h 373824"/>
              <a:gd name="connsiteX10" fmla="*/ 5863928 w 9133503"/>
              <a:gd name="connsiteY10" fmla="*/ 329933 h 373824"/>
              <a:gd name="connsiteX11" fmla="*/ 6207742 w 9133503"/>
              <a:gd name="connsiteY11" fmla="*/ 256781 h 373824"/>
              <a:gd name="connsiteX12" fmla="*/ 6580817 w 9133503"/>
              <a:gd name="connsiteY12" fmla="*/ 176314 h 373824"/>
              <a:gd name="connsiteX13" fmla="*/ 6983790 w 9133503"/>
              <a:gd name="connsiteY13" fmla="*/ 123199 h 373824"/>
              <a:gd name="connsiteX14" fmla="*/ 7367042 w 9133503"/>
              <a:gd name="connsiteY14" fmla="*/ 149916 h 373824"/>
              <a:gd name="connsiteX15" fmla="*/ 7818996 w 9133503"/>
              <a:gd name="connsiteY15" fmla="*/ 201121 h 373824"/>
              <a:gd name="connsiteX16" fmla="*/ 8154857 w 9133503"/>
              <a:gd name="connsiteY16" fmla="*/ 203666 h 373824"/>
              <a:gd name="connsiteX17" fmla="*/ 8428383 w 9133503"/>
              <a:gd name="connsiteY17" fmla="*/ 179495 h 373824"/>
              <a:gd name="connsiteX18" fmla="*/ 8732122 w 9133503"/>
              <a:gd name="connsiteY18" fmla="*/ 138148 h 373824"/>
              <a:gd name="connsiteX19" fmla="*/ 9133503 w 9133503"/>
              <a:gd name="connsiteY19" fmla="*/ 140056 h 373824"/>
              <a:gd name="connsiteX0" fmla="*/ 0 w 9133503"/>
              <a:gd name="connsiteY0" fmla="*/ 153097 h 342131"/>
              <a:gd name="connsiteX1" fmla="*/ 340952 w 9133503"/>
              <a:gd name="connsiteY1" fmla="*/ 183629 h 342131"/>
              <a:gd name="connsiteX2" fmla="*/ 823755 w 9133503"/>
              <a:gd name="connsiteY2" fmla="*/ 176314 h 342131"/>
              <a:gd name="connsiteX3" fmla="*/ 1335819 w 9133503"/>
              <a:gd name="connsiteY3" fmla="*/ 103162 h 342131"/>
              <a:gd name="connsiteX4" fmla="*/ 1899089 w 9133503"/>
              <a:gd name="connsiteY4" fmla="*/ 15380 h 342131"/>
              <a:gd name="connsiteX5" fmla="*/ 2657644 w 9133503"/>
              <a:gd name="connsiteY5" fmla="*/ 16334 h 342131"/>
              <a:gd name="connsiteX6" fmla="*/ 3603532 w 9133503"/>
              <a:gd name="connsiteY6" fmla="*/ 178223 h 342131"/>
              <a:gd name="connsiteX7" fmla="*/ 4323283 w 9133503"/>
              <a:gd name="connsiteY7" fmla="*/ 289541 h 342131"/>
              <a:gd name="connsiteX8" fmla="*/ 5029995 w 9133503"/>
              <a:gd name="connsiteY8" fmla="*/ 329933 h 342131"/>
              <a:gd name="connsiteX9" fmla="*/ 5464136 w 9133503"/>
              <a:gd name="connsiteY9" fmla="*/ 342019 h 342131"/>
              <a:gd name="connsiteX10" fmla="*/ 5863928 w 9133503"/>
              <a:gd name="connsiteY10" fmla="*/ 329933 h 342131"/>
              <a:gd name="connsiteX11" fmla="*/ 6207742 w 9133503"/>
              <a:gd name="connsiteY11" fmla="*/ 256781 h 342131"/>
              <a:gd name="connsiteX12" fmla="*/ 6580817 w 9133503"/>
              <a:gd name="connsiteY12" fmla="*/ 176314 h 342131"/>
              <a:gd name="connsiteX13" fmla="*/ 6983790 w 9133503"/>
              <a:gd name="connsiteY13" fmla="*/ 123199 h 342131"/>
              <a:gd name="connsiteX14" fmla="*/ 7367042 w 9133503"/>
              <a:gd name="connsiteY14" fmla="*/ 149916 h 342131"/>
              <a:gd name="connsiteX15" fmla="*/ 7818996 w 9133503"/>
              <a:gd name="connsiteY15" fmla="*/ 201121 h 342131"/>
              <a:gd name="connsiteX16" fmla="*/ 8154857 w 9133503"/>
              <a:gd name="connsiteY16" fmla="*/ 203666 h 342131"/>
              <a:gd name="connsiteX17" fmla="*/ 8428383 w 9133503"/>
              <a:gd name="connsiteY17" fmla="*/ 179495 h 342131"/>
              <a:gd name="connsiteX18" fmla="*/ 8732122 w 9133503"/>
              <a:gd name="connsiteY18" fmla="*/ 138148 h 342131"/>
              <a:gd name="connsiteX19" fmla="*/ 9133503 w 9133503"/>
              <a:gd name="connsiteY19" fmla="*/ 140056 h 342131"/>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64136 w 9133503"/>
              <a:gd name="connsiteY9" fmla="*/ 342019 h 343130"/>
              <a:gd name="connsiteX10" fmla="*/ 5935490 w 9133503"/>
              <a:gd name="connsiteY10" fmla="*/ 306079 h 343130"/>
              <a:gd name="connsiteX11" fmla="*/ 6207742 w 9133503"/>
              <a:gd name="connsiteY11" fmla="*/ 256781 h 343130"/>
              <a:gd name="connsiteX12" fmla="*/ 6580817 w 9133503"/>
              <a:gd name="connsiteY12" fmla="*/ 176314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64136 w 9133503"/>
              <a:gd name="connsiteY9" fmla="*/ 342019 h 343130"/>
              <a:gd name="connsiteX10" fmla="*/ 5935490 w 9133503"/>
              <a:gd name="connsiteY10" fmla="*/ 306079 h 343130"/>
              <a:gd name="connsiteX11" fmla="*/ 6239548 w 9133503"/>
              <a:gd name="connsiteY11" fmla="*/ 224975 h 343130"/>
              <a:gd name="connsiteX12" fmla="*/ 6580817 w 9133503"/>
              <a:gd name="connsiteY12" fmla="*/ 176314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64136 w 9133503"/>
              <a:gd name="connsiteY9" fmla="*/ 342019 h 343130"/>
              <a:gd name="connsiteX10" fmla="*/ 5935490 w 9133503"/>
              <a:gd name="connsiteY10" fmla="*/ 306079 h 343130"/>
              <a:gd name="connsiteX11" fmla="*/ 6239548 w 9133503"/>
              <a:gd name="connsiteY11" fmla="*/ 224975 h 343130"/>
              <a:gd name="connsiteX12" fmla="*/ 6612623 w 9133503"/>
              <a:gd name="connsiteY12" fmla="*/ 144509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56185 w 9133503"/>
              <a:gd name="connsiteY9" fmla="*/ 342019 h 343130"/>
              <a:gd name="connsiteX10" fmla="*/ 5935490 w 9133503"/>
              <a:gd name="connsiteY10" fmla="*/ 306079 h 343130"/>
              <a:gd name="connsiteX11" fmla="*/ 6239548 w 9133503"/>
              <a:gd name="connsiteY11" fmla="*/ 224975 h 343130"/>
              <a:gd name="connsiteX12" fmla="*/ 6612623 w 9133503"/>
              <a:gd name="connsiteY12" fmla="*/ 144509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30418"/>
              <a:gd name="connsiteX1" fmla="*/ 340952 w 9133503"/>
              <a:gd name="connsiteY1" fmla="*/ 183629 h 330418"/>
              <a:gd name="connsiteX2" fmla="*/ 823755 w 9133503"/>
              <a:gd name="connsiteY2" fmla="*/ 176314 h 330418"/>
              <a:gd name="connsiteX3" fmla="*/ 1335819 w 9133503"/>
              <a:gd name="connsiteY3" fmla="*/ 103162 h 330418"/>
              <a:gd name="connsiteX4" fmla="*/ 1899089 w 9133503"/>
              <a:gd name="connsiteY4" fmla="*/ 15380 h 330418"/>
              <a:gd name="connsiteX5" fmla="*/ 2657644 w 9133503"/>
              <a:gd name="connsiteY5" fmla="*/ 16334 h 330418"/>
              <a:gd name="connsiteX6" fmla="*/ 3603532 w 9133503"/>
              <a:gd name="connsiteY6" fmla="*/ 178223 h 330418"/>
              <a:gd name="connsiteX7" fmla="*/ 4323283 w 9133503"/>
              <a:gd name="connsiteY7" fmla="*/ 289541 h 330418"/>
              <a:gd name="connsiteX8" fmla="*/ 5029995 w 9133503"/>
              <a:gd name="connsiteY8" fmla="*/ 329933 h 330418"/>
              <a:gd name="connsiteX9" fmla="*/ 5935490 w 9133503"/>
              <a:gd name="connsiteY9" fmla="*/ 306079 h 330418"/>
              <a:gd name="connsiteX10" fmla="*/ 6239548 w 9133503"/>
              <a:gd name="connsiteY10" fmla="*/ 224975 h 330418"/>
              <a:gd name="connsiteX11" fmla="*/ 6612623 w 9133503"/>
              <a:gd name="connsiteY11" fmla="*/ 144509 h 330418"/>
              <a:gd name="connsiteX12" fmla="*/ 6983790 w 9133503"/>
              <a:gd name="connsiteY12" fmla="*/ 123199 h 330418"/>
              <a:gd name="connsiteX13" fmla="*/ 7367042 w 9133503"/>
              <a:gd name="connsiteY13" fmla="*/ 149916 h 330418"/>
              <a:gd name="connsiteX14" fmla="*/ 7818996 w 9133503"/>
              <a:gd name="connsiteY14" fmla="*/ 201121 h 330418"/>
              <a:gd name="connsiteX15" fmla="*/ 8154857 w 9133503"/>
              <a:gd name="connsiteY15" fmla="*/ 203666 h 330418"/>
              <a:gd name="connsiteX16" fmla="*/ 8428383 w 9133503"/>
              <a:gd name="connsiteY16" fmla="*/ 179495 h 330418"/>
              <a:gd name="connsiteX17" fmla="*/ 8732122 w 9133503"/>
              <a:gd name="connsiteY17" fmla="*/ 138148 h 330418"/>
              <a:gd name="connsiteX18" fmla="*/ 9133503 w 9133503"/>
              <a:gd name="connsiteY18" fmla="*/ 140056 h 330418"/>
              <a:gd name="connsiteX0" fmla="*/ 0 w 9133503"/>
              <a:gd name="connsiteY0" fmla="*/ 153097 h 331636"/>
              <a:gd name="connsiteX1" fmla="*/ 340952 w 9133503"/>
              <a:gd name="connsiteY1" fmla="*/ 183629 h 331636"/>
              <a:gd name="connsiteX2" fmla="*/ 823755 w 9133503"/>
              <a:gd name="connsiteY2" fmla="*/ 176314 h 331636"/>
              <a:gd name="connsiteX3" fmla="*/ 1335819 w 9133503"/>
              <a:gd name="connsiteY3" fmla="*/ 103162 h 331636"/>
              <a:gd name="connsiteX4" fmla="*/ 1899089 w 9133503"/>
              <a:gd name="connsiteY4" fmla="*/ 15380 h 331636"/>
              <a:gd name="connsiteX5" fmla="*/ 2657644 w 9133503"/>
              <a:gd name="connsiteY5" fmla="*/ 16334 h 331636"/>
              <a:gd name="connsiteX6" fmla="*/ 3603532 w 9133503"/>
              <a:gd name="connsiteY6" fmla="*/ 178223 h 331636"/>
              <a:gd name="connsiteX7" fmla="*/ 4323283 w 9133503"/>
              <a:gd name="connsiteY7" fmla="*/ 289541 h 331636"/>
              <a:gd name="connsiteX8" fmla="*/ 5029995 w 9133503"/>
              <a:gd name="connsiteY8" fmla="*/ 329933 h 331636"/>
              <a:gd name="connsiteX9" fmla="*/ 5601535 w 9133503"/>
              <a:gd name="connsiteY9" fmla="*/ 314030 h 331636"/>
              <a:gd name="connsiteX10" fmla="*/ 6239548 w 9133503"/>
              <a:gd name="connsiteY10" fmla="*/ 224975 h 331636"/>
              <a:gd name="connsiteX11" fmla="*/ 6612623 w 9133503"/>
              <a:gd name="connsiteY11" fmla="*/ 144509 h 331636"/>
              <a:gd name="connsiteX12" fmla="*/ 6983790 w 9133503"/>
              <a:gd name="connsiteY12" fmla="*/ 123199 h 331636"/>
              <a:gd name="connsiteX13" fmla="*/ 7367042 w 9133503"/>
              <a:gd name="connsiteY13" fmla="*/ 149916 h 331636"/>
              <a:gd name="connsiteX14" fmla="*/ 7818996 w 9133503"/>
              <a:gd name="connsiteY14" fmla="*/ 201121 h 331636"/>
              <a:gd name="connsiteX15" fmla="*/ 8154857 w 9133503"/>
              <a:gd name="connsiteY15" fmla="*/ 203666 h 331636"/>
              <a:gd name="connsiteX16" fmla="*/ 8428383 w 9133503"/>
              <a:gd name="connsiteY16" fmla="*/ 179495 h 331636"/>
              <a:gd name="connsiteX17" fmla="*/ 8732122 w 9133503"/>
              <a:gd name="connsiteY17" fmla="*/ 138148 h 331636"/>
              <a:gd name="connsiteX18" fmla="*/ 9133503 w 9133503"/>
              <a:gd name="connsiteY18" fmla="*/ 140056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428383 w 9149406"/>
              <a:gd name="connsiteY16" fmla="*/ 179495 h 331636"/>
              <a:gd name="connsiteX17" fmla="*/ 8732122 w 9149406"/>
              <a:gd name="connsiteY17" fmla="*/ 138148 h 331636"/>
              <a:gd name="connsiteX18" fmla="*/ 9149406 w 9149406"/>
              <a:gd name="connsiteY18"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428383 w 9149406"/>
              <a:gd name="connsiteY16" fmla="*/ 179495 h 331636"/>
              <a:gd name="connsiteX17" fmla="*/ 8763927 w 9149406"/>
              <a:gd name="connsiteY17" fmla="*/ 217661 h 331636"/>
              <a:gd name="connsiteX18" fmla="*/ 9149406 w 9149406"/>
              <a:gd name="connsiteY18"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428383 w 9149406"/>
              <a:gd name="connsiteY16" fmla="*/ 179495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770289 w 9149406"/>
              <a:gd name="connsiteY16" fmla="*/ 219252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690776 w 9149406"/>
              <a:gd name="connsiteY16" fmla="*/ 203349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095108 w 9149406"/>
              <a:gd name="connsiteY12" fmla="*/ 131150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690776 w 9149406"/>
              <a:gd name="connsiteY16" fmla="*/ 203349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087157 w 9149406"/>
              <a:gd name="connsiteY12" fmla="*/ 139102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690776 w 9149406"/>
              <a:gd name="connsiteY16" fmla="*/ 203349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087157 w 9149406"/>
              <a:gd name="connsiteY12" fmla="*/ 139102 h 331636"/>
              <a:gd name="connsiteX13" fmla="*/ 7818996 w 9149406"/>
              <a:gd name="connsiteY13" fmla="*/ 201121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62086 w 9149406"/>
              <a:gd name="connsiteY12" fmla="*/ 131150 h 331636"/>
              <a:gd name="connsiteX13" fmla="*/ 7818996 w 9149406"/>
              <a:gd name="connsiteY13" fmla="*/ 201121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30280 w 9149406"/>
              <a:gd name="connsiteY12" fmla="*/ 115247 h 331636"/>
              <a:gd name="connsiteX13" fmla="*/ 7818996 w 9149406"/>
              <a:gd name="connsiteY13" fmla="*/ 201121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30280 w 9149406"/>
              <a:gd name="connsiteY12" fmla="*/ 115247 h 331636"/>
              <a:gd name="connsiteX13" fmla="*/ 7787191 w 9149406"/>
              <a:gd name="connsiteY13" fmla="*/ 177267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30280 w 9149406"/>
              <a:gd name="connsiteY12" fmla="*/ 115247 h 331636"/>
              <a:gd name="connsiteX13" fmla="*/ 7787191 w 9149406"/>
              <a:gd name="connsiteY13" fmla="*/ 177267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213017"/>
              <a:gd name="connsiteY0" fmla="*/ 153097 h 331636"/>
              <a:gd name="connsiteX1" fmla="*/ 340952 w 9213017"/>
              <a:gd name="connsiteY1" fmla="*/ 183629 h 331636"/>
              <a:gd name="connsiteX2" fmla="*/ 823755 w 9213017"/>
              <a:gd name="connsiteY2" fmla="*/ 176314 h 331636"/>
              <a:gd name="connsiteX3" fmla="*/ 1335819 w 9213017"/>
              <a:gd name="connsiteY3" fmla="*/ 103162 h 331636"/>
              <a:gd name="connsiteX4" fmla="*/ 1899089 w 9213017"/>
              <a:gd name="connsiteY4" fmla="*/ 15380 h 331636"/>
              <a:gd name="connsiteX5" fmla="*/ 2657644 w 9213017"/>
              <a:gd name="connsiteY5" fmla="*/ 16334 h 331636"/>
              <a:gd name="connsiteX6" fmla="*/ 3603532 w 9213017"/>
              <a:gd name="connsiteY6" fmla="*/ 178223 h 331636"/>
              <a:gd name="connsiteX7" fmla="*/ 4323283 w 9213017"/>
              <a:gd name="connsiteY7" fmla="*/ 289541 h 331636"/>
              <a:gd name="connsiteX8" fmla="*/ 5029995 w 9213017"/>
              <a:gd name="connsiteY8" fmla="*/ 329933 h 331636"/>
              <a:gd name="connsiteX9" fmla="*/ 5601535 w 9213017"/>
              <a:gd name="connsiteY9" fmla="*/ 314030 h 331636"/>
              <a:gd name="connsiteX10" fmla="*/ 6239548 w 9213017"/>
              <a:gd name="connsiteY10" fmla="*/ 224975 h 331636"/>
              <a:gd name="connsiteX11" fmla="*/ 6612623 w 9213017"/>
              <a:gd name="connsiteY11" fmla="*/ 144509 h 331636"/>
              <a:gd name="connsiteX12" fmla="*/ 7230280 w 9213017"/>
              <a:gd name="connsiteY12" fmla="*/ 115247 h 331636"/>
              <a:gd name="connsiteX13" fmla="*/ 7787191 w 9213017"/>
              <a:gd name="connsiteY13" fmla="*/ 177267 h 331636"/>
              <a:gd name="connsiteX14" fmla="*/ 8154857 w 9213017"/>
              <a:gd name="connsiteY14" fmla="*/ 203666 h 331636"/>
              <a:gd name="connsiteX15" fmla="*/ 8690776 w 9213017"/>
              <a:gd name="connsiteY15" fmla="*/ 203349 h 331636"/>
              <a:gd name="connsiteX16" fmla="*/ 9213017 w 9213017"/>
              <a:gd name="connsiteY16" fmla="*/ 267277 h 331636"/>
              <a:gd name="connsiteX0" fmla="*/ 0 w 9213017"/>
              <a:gd name="connsiteY0" fmla="*/ 153097 h 331636"/>
              <a:gd name="connsiteX1" fmla="*/ 340952 w 9213017"/>
              <a:gd name="connsiteY1" fmla="*/ 183629 h 331636"/>
              <a:gd name="connsiteX2" fmla="*/ 823755 w 9213017"/>
              <a:gd name="connsiteY2" fmla="*/ 176314 h 331636"/>
              <a:gd name="connsiteX3" fmla="*/ 1335819 w 9213017"/>
              <a:gd name="connsiteY3" fmla="*/ 103162 h 331636"/>
              <a:gd name="connsiteX4" fmla="*/ 1899089 w 9213017"/>
              <a:gd name="connsiteY4" fmla="*/ 15380 h 331636"/>
              <a:gd name="connsiteX5" fmla="*/ 2657644 w 9213017"/>
              <a:gd name="connsiteY5" fmla="*/ 16334 h 331636"/>
              <a:gd name="connsiteX6" fmla="*/ 3603532 w 9213017"/>
              <a:gd name="connsiteY6" fmla="*/ 178223 h 331636"/>
              <a:gd name="connsiteX7" fmla="*/ 4323283 w 9213017"/>
              <a:gd name="connsiteY7" fmla="*/ 289541 h 331636"/>
              <a:gd name="connsiteX8" fmla="*/ 5029995 w 9213017"/>
              <a:gd name="connsiteY8" fmla="*/ 329933 h 331636"/>
              <a:gd name="connsiteX9" fmla="*/ 5601535 w 9213017"/>
              <a:gd name="connsiteY9" fmla="*/ 314030 h 331636"/>
              <a:gd name="connsiteX10" fmla="*/ 6239548 w 9213017"/>
              <a:gd name="connsiteY10" fmla="*/ 224975 h 331636"/>
              <a:gd name="connsiteX11" fmla="*/ 6612623 w 9213017"/>
              <a:gd name="connsiteY11" fmla="*/ 144509 h 331636"/>
              <a:gd name="connsiteX12" fmla="*/ 7230280 w 9213017"/>
              <a:gd name="connsiteY12" fmla="*/ 115247 h 331636"/>
              <a:gd name="connsiteX13" fmla="*/ 7787191 w 9213017"/>
              <a:gd name="connsiteY13" fmla="*/ 177267 h 331636"/>
              <a:gd name="connsiteX14" fmla="*/ 8154857 w 9213017"/>
              <a:gd name="connsiteY14" fmla="*/ 203666 h 331636"/>
              <a:gd name="connsiteX15" fmla="*/ 8690776 w 9213017"/>
              <a:gd name="connsiteY15" fmla="*/ 203349 h 331636"/>
              <a:gd name="connsiteX16" fmla="*/ 9213017 w 9213017"/>
              <a:gd name="connsiteY16" fmla="*/ 267277 h 331636"/>
              <a:gd name="connsiteX0" fmla="*/ 0 w 9149407"/>
              <a:gd name="connsiteY0" fmla="*/ 153097 h 331636"/>
              <a:gd name="connsiteX1" fmla="*/ 340952 w 9149407"/>
              <a:gd name="connsiteY1" fmla="*/ 183629 h 331636"/>
              <a:gd name="connsiteX2" fmla="*/ 823755 w 9149407"/>
              <a:gd name="connsiteY2" fmla="*/ 176314 h 331636"/>
              <a:gd name="connsiteX3" fmla="*/ 1335819 w 9149407"/>
              <a:gd name="connsiteY3" fmla="*/ 103162 h 331636"/>
              <a:gd name="connsiteX4" fmla="*/ 1899089 w 9149407"/>
              <a:gd name="connsiteY4" fmla="*/ 15380 h 331636"/>
              <a:gd name="connsiteX5" fmla="*/ 2657644 w 9149407"/>
              <a:gd name="connsiteY5" fmla="*/ 16334 h 331636"/>
              <a:gd name="connsiteX6" fmla="*/ 3603532 w 9149407"/>
              <a:gd name="connsiteY6" fmla="*/ 178223 h 331636"/>
              <a:gd name="connsiteX7" fmla="*/ 4323283 w 9149407"/>
              <a:gd name="connsiteY7" fmla="*/ 289541 h 331636"/>
              <a:gd name="connsiteX8" fmla="*/ 5029995 w 9149407"/>
              <a:gd name="connsiteY8" fmla="*/ 329933 h 331636"/>
              <a:gd name="connsiteX9" fmla="*/ 5601535 w 9149407"/>
              <a:gd name="connsiteY9" fmla="*/ 314030 h 331636"/>
              <a:gd name="connsiteX10" fmla="*/ 6239548 w 9149407"/>
              <a:gd name="connsiteY10" fmla="*/ 224975 h 331636"/>
              <a:gd name="connsiteX11" fmla="*/ 6612623 w 9149407"/>
              <a:gd name="connsiteY11" fmla="*/ 144509 h 331636"/>
              <a:gd name="connsiteX12" fmla="*/ 7230280 w 9149407"/>
              <a:gd name="connsiteY12" fmla="*/ 115247 h 331636"/>
              <a:gd name="connsiteX13" fmla="*/ 7787191 w 9149407"/>
              <a:gd name="connsiteY13" fmla="*/ 177267 h 331636"/>
              <a:gd name="connsiteX14" fmla="*/ 8154857 w 9149407"/>
              <a:gd name="connsiteY14" fmla="*/ 203666 h 331636"/>
              <a:gd name="connsiteX15" fmla="*/ 8690776 w 9149407"/>
              <a:gd name="connsiteY15" fmla="*/ 203349 h 331636"/>
              <a:gd name="connsiteX16" fmla="*/ 9149407 w 9149407"/>
              <a:gd name="connsiteY16" fmla="*/ 219569 h 331636"/>
              <a:gd name="connsiteX0" fmla="*/ 0 w 9149407"/>
              <a:gd name="connsiteY0" fmla="*/ 153097 h 331636"/>
              <a:gd name="connsiteX1" fmla="*/ 340952 w 9149407"/>
              <a:gd name="connsiteY1" fmla="*/ 183629 h 331636"/>
              <a:gd name="connsiteX2" fmla="*/ 823755 w 9149407"/>
              <a:gd name="connsiteY2" fmla="*/ 176314 h 331636"/>
              <a:gd name="connsiteX3" fmla="*/ 1335819 w 9149407"/>
              <a:gd name="connsiteY3" fmla="*/ 103162 h 331636"/>
              <a:gd name="connsiteX4" fmla="*/ 1899089 w 9149407"/>
              <a:gd name="connsiteY4" fmla="*/ 15380 h 331636"/>
              <a:gd name="connsiteX5" fmla="*/ 2657644 w 9149407"/>
              <a:gd name="connsiteY5" fmla="*/ 16334 h 331636"/>
              <a:gd name="connsiteX6" fmla="*/ 3603532 w 9149407"/>
              <a:gd name="connsiteY6" fmla="*/ 178223 h 331636"/>
              <a:gd name="connsiteX7" fmla="*/ 4323283 w 9149407"/>
              <a:gd name="connsiteY7" fmla="*/ 289541 h 331636"/>
              <a:gd name="connsiteX8" fmla="*/ 5029995 w 9149407"/>
              <a:gd name="connsiteY8" fmla="*/ 329933 h 331636"/>
              <a:gd name="connsiteX9" fmla="*/ 5601535 w 9149407"/>
              <a:gd name="connsiteY9" fmla="*/ 314030 h 331636"/>
              <a:gd name="connsiteX10" fmla="*/ 6239548 w 9149407"/>
              <a:gd name="connsiteY10" fmla="*/ 224975 h 331636"/>
              <a:gd name="connsiteX11" fmla="*/ 6612623 w 9149407"/>
              <a:gd name="connsiteY11" fmla="*/ 144509 h 331636"/>
              <a:gd name="connsiteX12" fmla="*/ 7230280 w 9149407"/>
              <a:gd name="connsiteY12" fmla="*/ 115247 h 331636"/>
              <a:gd name="connsiteX13" fmla="*/ 7787191 w 9149407"/>
              <a:gd name="connsiteY13" fmla="*/ 177267 h 331636"/>
              <a:gd name="connsiteX14" fmla="*/ 8154857 w 9149407"/>
              <a:gd name="connsiteY14" fmla="*/ 203666 h 331636"/>
              <a:gd name="connsiteX15" fmla="*/ 8690776 w 9149407"/>
              <a:gd name="connsiteY15" fmla="*/ 203349 h 331636"/>
              <a:gd name="connsiteX16" fmla="*/ 9149407 w 9149407"/>
              <a:gd name="connsiteY16" fmla="*/ 259326 h 331636"/>
              <a:gd name="connsiteX0" fmla="*/ 0 w 9149407"/>
              <a:gd name="connsiteY0" fmla="*/ 153097 h 331636"/>
              <a:gd name="connsiteX1" fmla="*/ 340952 w 9149407"/>
              <a:gd name="connsiteY1" fmla="*/ 183629 h 331636"/>
              <a:gd name="connsiteX2" fmla="*/ 823755 w 9149407"/>
              <a:gd name="connsiteY2" fmla="*/ 176314 h 331636"/>
              <a:gd name="connsiteX3" fmla="*/ 1335819 w 9149407"/>
              <a:gd name="connsiteY3" fmla="*/ 103162 h 331636"/>
              <a:gd name="connsiteX4" fmla="*/ 1899089 w 9149407"/>
              <a:gd name="connsiteY4" fmla="*/ 15380 h 331636"/>
              <a:gd name="connsiteX5" fmla="*/ 2657644 w 9149407"/>
              <a:gd name="connsiteY5" fmla="*/ 16334 h 331636"/>
              <a:gd name="connsiteX6" fmla="*/ 3603532 w 9149407"/>
              <a:gd name="connsiteY6" fmla="*/ 178223 h 331636"/>
              <a:gd name="connsiteX7" fmla="*/ 4323283 w 9149407"/>
              <a:gd name="connsiteY7" fmla="*/ 289541 h 331636"/>
              <a:gd name="connsiteX8" fmla="*/ 5029995 w 9149407"/>
              <a:gd name="connsiteY8" fmla="*/ 329933 h 331636"/>
              <a:gd name="connsiteX9" fmla="*/ 5601535 w 9149407"/>
              <a:gd name="connsiteY9" fmla="*/ 314030 h 331636"/>
              <a:gd name="connsiteX10" fmla="*/ 6239548 w 9149407"/>
              <a:gd name="connsiteY10" fmla="*/ 224975 h 331636"/>
              <a:gd name="connsiteX11" fmla="*/ 6612623 w 9149407"/>
              <a:gd name="connsiteY11" fmla="*/ 144509 h 331636"/>
              <a:gd name="connsiteX12" fmla="*/ 7230280 w 9149407"/>
              <a:gd name="connsiteY12" fmla="*/ 115247 h 331636"/>
              <a:gd name="connsiteX13" fmla="*/ 7787191 w 9149407"/>
              <a:gd name="connsiteY13" fmla="*/ 177267 h 331636"/>
              <a:gd name="connsiteX14" fmla="*/ 8154857 w 9149407"/>
              <a:gd name="connsiteY14" fmla="*/ 203666 h 331636"/>
              <a:gd name="connsiteX15" fmla="*/ 8690776 w 9149407"/>
              <a:gd name="connsiteY15" fmla="*/ 203349 h 331636"/>
              <a:gd name="connsiteX16" fmla="*/ 9149407 w 9149407"/>
              <a:gd name="connsiteY16" fmla="*/ 259326 h 33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9407" h="331636">
                <a:moveTo>
                  <a:pt x="0" y="153097"/>
                </a:moveTo>
                <a:cubicBezTo>
                  <a:pt x="213811" y="183656"/>
                  <a:pt x="203660" y="179760"/>
                  <a:pt x="340952" y="183629"/>
                </a:cubicBezTo>
                <a:cubicBezTo>
                  <a:pt x="478244" y="187498"/>
                  <a:pt x="662821" y="178752"/>
                  <a:pt x="823755" y="176314"/>
                </a:cubicBezTo>
                <a:cubicBezTo>
                  <a:pt x="989566" y="162903"/>
                  <a:pt x="1335819" y="103162"/>
                  <a:pt x="1335819" y="103162"/>
                </a:cubicBezTo>
                <a:cubicBezTo>
                  <a:pt x="1523576" y="73901"/>
                  <a:pt x="1678785" y="29851"/>
                  <a:pt x="1899089" y="15380"/>
                </a:cubicBezTo>
                <a:cubicBezTo>
                  <a:pt x="2119393" y="909"/>
                  <a:pt x="2373570" y="-10806"/>
                  <a:pt x="2657644" y="16334"/>
                </a:cubicBezTo>
                <a:cubicBezTo>
                  <a:pt x="2941718" y="43474"/>
                  <a:pt x="3325926" y="132689"/>
                  <a:pt x="3603532" y="178223"/>
                </a:cubicBezTo>
                <a:cubicBezTo>
                  <a:pt x="3881138" y="223757"/>
                  <a:pt x="4085539" y="264256"/>
                  <a:pt x="4323283" y="289541"/>
                </a:cubicBezTo>
                <a:cubicBezTo>
                  <a:pt x="4561027" y="314826"/>
                  <a:pt x="4816953" y="325852"/>
                  <a:pt x="5029995" y="329933"/>
                </a:cubicBezTo>
                <a:cubicBezTo>
                  <a:pt x="5243037" y="334015"/>
                  <a:pt x="5399943" y="331523"/>
                  <a:pt x="5601535" y="314030"/>
                </a:cubicBezTo>
                <a:cubicBezTo>
                  <a:pt x="5803127" y="296537"/>
                  <a:pt x="6071033" y="253228"/>
                  <a:pt x="6239548" y="224975"/>
                </a:cubicBezTo>
                <a:cubicBezTo>
                  <a:pt x="6408063" y="196722"/>
                  <a:pt x="6447501" y="162797"/>
                  <a:pt x="6612623" y="144509"/>
                </a:cubicBezTo>
                <a:cubicBezTo>
                  <a:pt x="6777745" y="126221"/>
                  <a:pt x="7034519" y="109787"/>
                  <a:pt x="7230280" y="115247"/>
                </a:cubicBezTo>
                <a:cubicBezTo>
                  <a:pt x="7426041" y="120707"/>
                  <a:pt x="7633095" y="162531"/>
                  <a:pt x="7787191" y="177267"/>
                </a:cubicBezTo>
                <a:cubicBezTo>
                  <a:pt x="7941287" y="192003"/>
                  <a:pt x="8004260" y="199319"/>
                  <a:pt x="8154857" y="203666"/>
                </a:cubicBezTo>
                <a:cubicBezTo>
                  <a:pt x="8305454" y="208013"/>
                  <a:pt x="8525018" y="194072"/>
                  <a:pt x="8690776" y="203349"/>
                </a:cubicBezTo>
                <a:cubicBezTo>
                  <a:pt x="8856534" y="212626"/>
                  <a:pt x="8975340" y="226460"/>
                  <a:pt x="9149407" y="259326"/>
                </a:cubicBezTo>
              </a:path>
            </a:pathLst>
          </a:custGeom>
          <a:noFill/>
          <a:ln w="50800">
            <a:solidFill>
              <a:srgbClr val="F69F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4028721"/>
            <a:ext cx="9139244" cy="364782"/>
          </a:xfrm>
          <a:custGeom>
            <a:avLst/>
            <a:gdLst>
              <a:gd name="connsiteX0" fmla="*/ 0 w 8990381"/>
              <a:gd name="connsiteY0" fmla="*/ 264498 h 469323"/>
              <a:gd name="connsiteX1" fmla="*/ 285293 w 8990381"/>
              <a:gd name="connsiteY1" fmla="*/ 279128 h 469323"/>
              <a:gd name="connsiteX2" fmla="*/ 768096 w 8990381"/>
              <a:gd name="connsiteY2" fmla="*/ 271813 h 469323"/>
              <a:gd name="connsiteX3" fmla="*/ 1280160 w 8990381"/>
              <a:gd name="connsiteY3" fmla="*/ 198661 h 469323"/>
              <a:gd name="connsiteX4" fmla="*/ 1843430 w 8990381"/>
              <a:gd name="connsiteY4" fmla="*/ 110879 h 469323"/>
              <a:gd name="connsiteX5" fmla="*/ 2538374 w 8990381"/>
              <a:gd name="connsiteY5" fmla="*/ 8466 h 469323"/>
              <a:gd name="connsiteX6" fmla="*/ 3043123 w 8990381"/>
              <a:gd name="connsiteY6" fmla="*/ 8466 h 469323"/>
              <a:gd name="connsiteX7" fmla="*/ 3255264 w 8990381"/>
              <a:gd name="connsiteY7" fmla="*/ 30411 h 469323"/>
              <a:gd name="connsiteX8" fmla="*/ 3701491 w 8990381"/>
              <a:gd name="connsiteY8" fmla="*/ 96248 h 469323"/>
              <a:gd name="connsiteX9" fmla="*/ 4323283 w 8990381"/>
              <a:gd name="connsiteY9" fmla="*/ 249867 h 469323"/>
              <a:gd name="connsiteX10" fmla="*/ 4974336 w 8990381"/>
              <a:gd name="connsiteY10" fmla="*/ 425432 h 469323"/>
              <a:gd name="connsiteX11" fmla="*/ 5376672 w 8990381"/>
              <a:gd name="connsiteY11" fmla="*/ 469323 h 469323"/>
              <a:gd name="connsiteX12" fmla="*/ 5808269 w 8990381"/>
              <a:gd name="connsiteY12" fmla="*/ 425432 h 469323"/>
              <a:gd name="connsiteX13" fmla="*/ 6152083 w 8990381"/>
              <a:gd name="connsiteY13" fmla="*/ 352280 h 469323"/>
              <a:gd name="connsiteX14" fmla="*/ 6525158 w 8990381"/>
              <a:gd name="connsiteY14" fmla="*/ 271813 h 469323"/>
              <a:gd name="connsiteX15" fmla="*/ 6920179 w 8990381"/>
              <a:gd name="connsiteY15" fmla="*/ 242552 h 469323"/>
              <a:gd name="connsiteX16" fmla="*/ 7359091 w 8990381"/>
              <a:gd name="connsiteY16" fmla="*/ 301074 h 469323"/>
              <a:gd name="connsiteX17" fmla="*/ 7739482 w 8990381"/>
              <a:gd name="connsiteY17" fmla="*/ 352280 h 469323"/>
              <a:gd name="connsiteX18" fmla="*/ 8083296 w 8990381"/>
              <a:gd name="connsiteY18" fmla="*/ 323019 h 469323"/>
              <a:gd name="connsiteX19" fmla="*/ 8412480 w 8990381"/>
              <a:gd name="connsiteY19" fmla="*/ 235237 h 469323"/>
              <a:gd name="connsiteX20" fmla="*/ 8668512 w 8990381"/>
              <a:gd name="connsiteY20" fmla="*/ 162085 h 469323"/>
              <a:gd name="connsiteX21" fmla="*/ 8990381 w 8990381"/>
              <a:gd name="connsiteY21" fmla="*/ 140139 h 469323"/>
              <a:gd name="connsiteX0" fmla="*/ 0 w 8990381"/>
              <a:gd name="connsiteY0" fmla="*/ 263619 h 468444"/>
              <a:gd name="connsiteX1" fmla="*/ 285293 w 8990381"/>
              <a:gd name="connsiteY1" fmla="*/ 278249 h 468444"/>
              <a:gd name="connsiteX2" fmla="*/ 768096 w 8990381"/>
              <a:gd name="connsiteY2" fmla="*/ 270934 h 468444"/>
              <a:gd name="connsiteX3" fmla="*/ 1280160 w 8990381"/>
              <a:gd name="connsiteY3" fmla="*/ 197782 h 468444"/>
              <a:gd name="connsiteX4" fmla="*/ 1843430 w 8990381"/>
              <a:gd name="connsiteY4" fmla="*/ 110000 h 468444"/>
              <a:gd name="connsiteX5" fmla="*/ 2538374 w 8990381"/>
              <a:gd name="connsiteY5" fmla="*/ 7587 h 468444"/>
              <a:gd name="connsiteX6" fmla="*/ 3043123 w 8990381"/>
              <a:gd name="connsiteY6" fmla="*/ 7587 h 468444"/>
              <a:gd name="connsiteX7" fmla="*/ 3452775 w 8990381"/>
              <a:gd name="connsiteY7" fmla="*/ 7586 h 468444"/>
              <a:gd name="connsiteX8" fmla="*/ 3701491 w 8990381"/>
              <a:gd name="connsiteY8" fmla="*/ 95369 h 468444"/>
              <a:gd name="connsiteX9" fmla="*/ 4323283 w 8990381"/>
              <a:gd name="connsiteY9" fmla="*/ 248988 h 468444"/>
              <a:gd name="connsiteX10" fmla="*/ 4974336 w 8990381"/>
              <a:gd name="connsiteY10" fmla="*/ 424553 h 468444"/>
              <a:gd name="connsiteX11" fmla="*/ 5376672 w 8990381"/>
              <a:gd name="connsiteY11" fmla="*/ 468444 h 468444"/>
              <a:gd name="connsiteX12" fmla="*/ 5808269 w 8990381"/>
              <a:gd name="connsiteY12" fmla="*/ 424553 h 468444"/>
              <a:gd name="connsiteX13" fmla="*/ 6152083 w 8990381"/>
              <a:gd name="connsiteY13" fmla="*/ 351401 h 468444"/>
              <a:gd name="connsiteX14" fmla="*/ 6525158 w 8990381"/>
              <a:gd name="connsiteY14" fmla="*/ 270934 h 468444"/>
              <a:gd name="connsiteX15" fmla="*/ 6920179 w 8990381"/>
              <a:gd name="connsiteY15" fmla="*/ 241673 h 468444"/>
              <a:gd name="connsiteX16" fmla="*/ 7359091 w 8990381"/>
              <a:gd name="connsiteY16" fmla="*/ 300195 h 468444"/>
              <a:gd name="connsiteX17" fmla="*/ 7739482 w 8990381"/>
              <a:gd name="connsiteY17" fmla="*/ 351401 h 468444"/>
              <a:gd name="connsiteX18" fmla="*/ 8083296 w 8990381"/>
              <a:gd name="connsiteY18" fmla="*/ 322140 h 468444"/>
              <a:gd name="connsiteX19" fmla="*/ 8412480 w 8990381"/>
              <a:gd name="connsiteY19" fmla="*/ 234358 h 468444"/>
              <a:gd name="connsiteX20" fmla="*/ 8668512 w 8990381"/>
              <a:gd name="connsiteY20" fmla="*/ 161206 h 468444"/>
              <a:gd name="connsiteX21" fmla="*/ 8990381 w 8990381"/>
              <a:gd name="connsiteY21" fmla="*/ 139260 h 468444"/>
              <a:gd name="connsiteX0" fmla="*/ 0 w 8990381"/>
              <a:gd name="connsiteY0" fmla="*/ 267936 h 472761"/>
              <a:gd name="connsiteX1" fmla="*/ 285293 w 8990381"/>
              <a:gd name="connsiteY1" fmla="*/ 282566 h 472761"/>
              <a:gd name="connsiteX2" fmla="*/ 768096 w 8990381"/>
              <a:gd name="connsiteY2" fmla="*/ 275251 h 472761"/>
              <a:gd name="connsiteX3" fmla="*/ 1280160 w 8990381"/>
              <a:gd name="connsiteY3" fmla="*/ 202099 h 472761"/>
              <a:gd name="connsiteX4" fmla="*/ 1843430 w 8990381"/>
              <a:gd name="connsiteY4" fmla="*/ 114317 h 472761"/>
              <a:gd name="connsiteX5" fmla="*/ 2538374 w 8990381"/>
              <a:gd name="connsiteY5" fmla="*/ 11904 h 472761"/>
              <a:gd name="connsiteX6" fmla="*/ 3043123 w 8990381"/>
              <a:gd name="connsiteY6" fmla="*/ 11904 h 472761"/>
              <a:gd name="connsiteX7" fmla="*/ 3701491 w 8990381"/>
              <a:gd name="connsiteY7" fmla="*/ 99686 h 472761"/>
              <a:gd name="connsiteX8" fmla="*/ 4323283 w 8990381"/>
              <a:gd name="connsiteY8" fmla="*/ 253305 h 472761"/>
              <a:gd name="connsiteX9" fmla="*/ 4974336 w 8990381"/>
              <a:gd name="connsiteY9" fmla="*/ 428870 h 472761"/>
              <a:gd name="connsiteX10" fmla="*/ 5376672 w 8990381"/>
              <a:gd name="connsiteY10" fmla="*/ 472761 h 472761"/>
              <a:gd name="connsiteX11" fmla="*/ 5808269 w 8990381"/>
              <a:gd name="connsiteY11" fmla="*/ 428870 h 472761"/>
              <a:gd name="connsiteX12" fmla="*/ 6152083 w 8990381"/>
              <a:gd name="connsiteY12" fmla="*/ 355718 h 472761"/>
              <a:gd name="connsiteX13" fmla="*/ 6525158 w 8990381"/>
              <a:gd name="connsiteY13" fmla="*/ 275251 h 472761"/>
              <a:gd name="connsiteX14" fmla="*/ 6920179 w 8990381"/>
              <a:gd name="connsiteY14" fmla="*/ 245990 h 472761"/>
              <a:gd name="connsiteX15" fmla="*/ 7359091 w 8990381"/>
              <a:gd name="connsiteY15" fmla="*/ 304512 h 472761"/>
              <a:gd name="connsiteX16" fmla="*/ 7739482 w 8990381"/>
              <a:gd name="connsiteY16" fmla="*/ 355718 h 472761"/>
              <a:gd name="connsiteX17" fmla="*/ 8083296 w 8990381"/>
              <a:gd name="connsiteY17" fmla="*/ 326457 h 472761"/>
              <a:gd name="connsiteX18" fmla="*/ 8412480 w 8990381"/>
              <a:gd name="connsiteY18" fmla="*/ 238675 h 472761"/>
              <a:gd name="connsiteX19" fmla="*/ 8668512 w 8990381"/>
              <a:gd name="connsiteY19" fmla="*/ 165523 h 472761"/>
              <a:gd name="connsiteX20" fmla="*/ 8990381 w 8990381"/>
              <a:gd name="connsiteY20" fmla="*/ 143577 h 472761"/>
              <a:gd name="connsiteX0" fmla="*/ 0 w 8990381"/>
              <a:gd name="connsiteY0" fmla="*/ 266272 h 471097"/>
              <a:gd name="connsiteX1" fmla="*/ 285293 w 8990381"/>
              <a:gd name="connsiteY1" fmla="*/ 280902 h 471097"/>
              <a:gd name="connsiteX2" fmla="*/ 768096 w 8990381"/>
              <a:gd name="connsiteY2" fmla="*/ 273587 h 471097"/>
              <a:gd name="connsiteX3" fmla="*/ 1280160 w 8990381"/>
              <a:gd name="connsiteY3" fmla="*/ 200435 h 471097"/>
              <a:gd name="connsiteX4" fmla="*/ 1843430 w 8990381"/>
              <a:gd name="connsiteY4" fmla="*/ 112653 h 471097"/>
              <a:gd name="connsiteX5" fmla="*/ 2538374 w 8990381"/>
              <a:gd name="connsiteY5" fmla="*/ 10240 h 471097"/>
              <a:gd name="connsiteX6" fmla="*/ 3043123 w 8990381"/>
              <a:gd name="connsiteY6" fmla="*/ 10240 h 471097"/>
              <a:gd name="connsiteX7" fmla="*/ 3730752 w 8990381"/>
              <a:gd name="connsiteY7" fmla="*/ 68761 h 471097"/>
              <a:gd name="connsiteX8" fmla="*/ 4323283 w 8990381"/>
              <a:gd name="connsiteY8" fmla="*/ 251641 h 471097"/>
              <a:gd name="connsiteX9" fmla="*/ 4974336 w 8990381"/>
              <a:gd name="connsiteY9" fmla="*/ 427206 h 471097"/>
              <a:gd name="connsiteX10" fmla="*/ 5376672 w 8990381"/>
              <a:gd name="connsiteY10" fmla="*/ 471097 h 471097"/>
              <a:gd name="connsiteX11" fmla="*/ 5808269 w 8990381"/>
              <a:gd name="connsiteY11" fmla="*/ 427206 h 471097"/>
              <a:gd name="connsiteX12" fmla="*/ 6152083 w 8990381"/>
              <a:gd name="connsiteY12" fmla="*/ 354054 h 471097"/>
              <a:gd name="connsiteX13" fmla="*/ 6525158 w 8990381"/>
              <a:gd name="connsiteY13" fmla="*/ 273587 h 471097"/>
              <a:gd name="connsiteX14" fmla="*/ 6920179 w 8990381"/>
              <a:gd name="connsiteY14" fmla="*/ 244326 h 471097"/>
              <a:gd name="connsiteX15" fmla="*/ 7359091 w 8990381"/>
              <a:gd name="connsiteY15" fmla="*/ 302848 h 471097"/>
              <a:gd name="connsiteX16" fmla="*/ 7739482 w 8990381"/>
              <a:gd name="connsiteY16" fmla="*/ 354054 h 471097"/>
              <a:gd name="connsiteX17" fmla="*/ 8083296 w 8990381"/>
              <a:gd name="connsiteY17" fmla="*/ 324793 h 471097"/>
              <a:gd name="connsiteX18" fmla="*/ 8412480 w 8990381"/>
              <a:gd name="connsiteY18" fmla="*/ 237011 h 471097"/>
              <a:gd name="connsiteX19" fmla="*/ 8668512 w 8990381"/>
              <a:gd name="connsiteY19" fmla="*/ 163859 h 471097"/>
              <a:gd name="connsiteX20" fmla="*/ 8990381 w 8990381"/>
              <a:gd name="connsiteY20" fmla="*/ 141913 h 471097"/>
              <a:gd name="connsiteX0" fmla="*/ 0 w 8990381"/>
              <a:gd name="connsiteY0" fmla="*/ 288102 h 492927"/>
              <a:gd name="connsiteX1" fmla="*/ 285293 w 8990381"/>
              <a:gd name="connsiteY1" fmla="*/ 302732 h 492927"/>
              <a:gd name="connsiteX2" fmla="*/ 768096 w 8990381"/>
              <a:gd name="connsiteY2" fmla="*/ 295417 h 492927"/>
              <a:gd name="connsiteX3" fmla="*/ 1280160 w 8990381"/>
              <a:gd name="connsiteY3" fmla="*/ 222265 h 492927"/>
              <a:gd name="connsiteX4" fmla="*/ 1843430 w 8990381"/>
              <a:gd name="connsiteY4" fmla="*/ 134483 h 492927"/>
              <a:gd name="connsiteX5" fmla="*/ 2538374 w 8990381"/>
              <a:gd name="connsiteY5" fmla="*/ 32070 h 492927"/>
              <a:gd name="connsiteX6" fmla="*/ 3138221 w 8990381"/>
              <a:gd name="connsiteY6" fmla="*/ 2809 h 492927"/>
              <a:gd name="connsiteX7" fmla="*/ 3730752 w 8990381"/>
              <a:gd name="connsiteY7" fmla="*/ 90591 h 492927"/>
              <a:gd name="connsiteX8" fmla="*/ 4323283 w 8990381"/>
              <a:gd name="connsiteY8" fmla="*/ 273471 h 492927"/>
              <a:gd name="connsiteX9" fmla="*/ 4974336 w 8990381"/>
              <a:gd name="connsiteY9" fmla="*/ 449036 h 492927"/>
              <a:gd name="connsiteX10" fmla="*/ 5376672 w 8990381"/>
              <a:gd name="connsiteY10" fmla="*/ 492927 h 492927"/>
              <a:gd name="connsiteX11" fmla="*/ 5808269 w 8990381"/>
              <a:gd name="connsiteY11" fmla="*/ 449036 h 492927"/>
              <a:gd name="connsiteX12" fmla="*/ 6152083 w 8990381"/>
              <a:gd name="connsiteY12" fmla="*/ 375884 h 492927"/>
              <a:gd name="connsiteX13" fmla="*/ 6525158 w 8990381"/>
              <a:gd name="connsiteY13" fmla="*/ 295417 h 492927"/>
              <a:gd name="connsiteX14" fmla="*/ 6920179 w 8990381"/>
              <a:gd name="connsiteY14" fmla="*/ 266156 h 492927"/>
              <a:gd name="connsiteX15" fmla="*/ 7359091 w 8990381"/>
              <a:gd name="connsiteY15" fmla="*/ 324678 h 492927"/>
              <a:gd name="connsiteX16" fmla="*/ 7739482 w 8990381"/>
              <a:gd name="connsiteY16" fmla="*/ 375884 h 492927"/>
              <a:gd name="connsiteX17" fmla="*/ 8083296 w 8990381"/>
              <a:gd name="connsiteY17" fmla="*/ 346623 h 492927"/>
              <a:gd name="connsiteX18" fmla="*/ 8412480 w 8990381"/>
              <a:gd name="connsiteY18" fmla="*/ 258841 h 492927"/>
              <a:gd name="connsiteX19" fmla="*/ 8668512 w 8990381"/>
              <a:gd name="connsiteY19" fmla="*/ 185689 h 492927"/>
              <a:gd name="connsiteX20" fmla="*/ 8990381 w 8990381"/>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046040"/>
              <a:gd name="connsiteY0" fmla="*/ 272200 h 492927"/>
              <a:gd name="connsiteX1" fmla="*/ 340952 w 9046040"/>
              <a:gd name="connsiteY1" fmla="*/ 302732 h 492927"/>
              <a:gd name="connsiteX2" fmla="*/ 823755 w 9046040"/>
              <a:gd name="connsiteY2" fmla="*/ 295417 h 492927"/>
              <a:gd name="connsiteX3" fmla="*/ 1335819 w 9046040"/>
              <a:gd name="connsiteY3" fmla="*/ 222265 h 492927"/>
              <a:gd name="connsiteX4" fmla="*/ 1899089 w 9046040"/>
              <a:gd name="connsiteY4" fmla="*/ 134483 h 492927"/>
              <a:gd name="connsiteX5" fmla="*/ 2594033 w 9046040"/>
              <a:gd name="connsiteY5" fmla="*/ 32070 h 492927"/>
              <a:gd name="connsiteX6" fmla="*/ 3193880 w 9046040"/>
              <a:gd name="connsiteY6" fmla="*/ 2809 h 492927"/>
              <a:gd name="connsiteX7" fmla="*/ 3786411 w 9046040"/>
              <a:gd name="connsiteY7" fmla="*/ 90591 h 492927"/>
              <a:gd name="connsiteX8" fmla="*/ 4378942 w 9046040"/>
              <a:gd name="connsiteY8" fmla="*/ 273471 h 492927"/>
              <a:gd name="connsiteX9" fmla="*/ 5029995 w 9046040"/>
              <a:gd name="connsiteY9" fmla="*/ 449036 h 492927"/>
              <a:gd name="connsiteX10" fmla="*/ 5432331 w 9046040"/>
              <a:gd name="connsiteY10" fmla="*/ 492927 h 492927"/>
              <a:gd name="connsiteX11" fmla="*/ 5863928 w 9046040"/>
              <a:gd name="connsiteY11" fmla="*/ 449036 h 492927"/>
              <a:gd name="connsiteX12" fmla="*/ 6207742 w 9046040"/>
              <a:gd name="connsiteY12" fmla="*/ 375884 h 492927"/>
              <a:gd name="connsiteX13" fmla="*/ 6580817 w 9046040"/>
              <a:gd name="connsiteY13" fmla="*/ 295417 h 492927"/>
              <a:gd name="connsiteX14" fmla="*/ 6975838 w 9046040"/>
              <a:gd name="connsiteY14" fmla="*/ 266156 h 492927"/>
              <a:gd name="connsiteX15" fmla="*/ 7414750 w 9046040"/>
              <a:gd name="connsiteY15" fmla="*/ 324678 h 492927"/>
              <a:gd name="connsiteX16" fmla="*/ 7795141 w 9046040"/>
              <a:gd name="connsiteY16" fmla="*/ 375884 h 492927"/>
              <a:gd name="connsiteX17" fmla="*/ 8138955 w 9046040"/>
              <a:gd name="connsiteY17" fmla="*/ 346623 h 492927"/>
              <a:gd name="connsiteX18" fmla="*/ 8468139 w 9046040"/>
              <a:gd name="connsiteY18" fmla="*/ 258841 h 492927"/>
              <a:gd name="connsiteX19" fmla="*/ 8724171 w 9046040"/>
              <a:gd name="connsiteY19" fmla="*/ 185689 h 492927"/>
              <a:gd name="connsiteX20" fmla="*/ 9046040 w 9046040"/>
              <a:gd name="connsiteY20" fmla="*/ 163743 h 492927"/>
              <a:gd name="connsiteX0" fmla="*/ 0 w 9046040"/>
              <a:gd name="connsiteY0" fmla="*/ 269708 h 490435"/>
              <a:gd name="connsiteX1" fmla="*/ 340952 w 9046040"/>
              <a:gd name="connsiteY1" fmla="*/ 300240 h 490435"/>
              <a:gd name="connsiteX2" fmla="*/ 823755 w 9046040"/>
              <a:gd name="connsiteY2" fmla="*/ 292925 h 490435"/>
              <a:gd name="connsiteX3" fmla="*/ 1335819 w 9046040"/>
              <a:gd name="connsiteY3" fmla="*/ 219773 h 490435"/>
              <a:gd name="connsiteX4" fmla="*/ 1899089 w 9046040"/>
              <a:gd name="connsiteY4" fmla="*/ 131991 h 490435"/>
              <a:gd name="connsiteX5" fmla="*/ 2721254 w 9046040"/>
              <a:gd name="connsiteY5" fmla="*/ 61383 h 490435"/>
              <a:gd name="connsiteX6" fmla="*/ 3193880 w 9046040"/>
              <a:gd name="connsiteY6" fmla="*/ 317 h 490435"/>
              <a:gd name="connsiteX7" fmla="*/ 3786411 w 9046040"/>
              <a:gd name="connsiteY7" fmla="*/ 88099 h 490435"/>
              <a:gd name="connsiteX8" fmla="*/ 4378942 w 9046040"/>
              <a:gd name="connsiteY8" fmla="*/ 270979 h 490435"/>
              <a:gd name="connsiteX9" fmla="*/ 5029995 w 9046040"/>
              <a:gd name="connsiteY9" fmla="*/ 446544 h 490435"/>
              <a:gd name="connsiteX10" fmla="*/ 5432331 w 9046040"/>
              <a:gd name="connsiteY10" fmla="*/ 490435 h 490435"/>
              <a:gd name="connsiteX11" fmla="*/ 5863928 w 9046040"/>
              <a:gd name="connsiteY11" fmla="*/ 446544 h 490435"/>
              <a:gd name="connsiteX12" fmla="*/ 6207742 w 9046040"/>
              <a:gd name="connsiteY12" fmla="*/ 373392 h 490435"/>
              <a:gd name="connsiteX13" fmla="*/ 6580817 w 9046040"/>
              <a:gd name="connsiteY13" fmla="*/ 292925 h 490435"/>
              <a:gd name="connsiteX14" fmla="*/ 6975838 w 9046040"/>
              <a:gd name="connsiteY14" fmla="*/ 263664 h 490435"/>
              <a:gd name="connsiteX15" fmla="*/ 7414750 w 9046040"/>
              <a:gd name="connsiteY15" fmla="*/ 322186 h 490435"/>
              <a:gd name="connsiteX16" fmla="*/ 7795141 w 9046040"/>
              <a:gd name="connsiteY16" fmla="*/ 373392 h 490435"/>
              <a:gd name="connsiteX17" fmla="*/ 8138955 w 9046040"/>
              <a:gd name="connsiteY17" fmla="*/ 344131 h 490435"/>
              <a:gd name="connsiteX18" fmla="*/ 8468139 w 9046040"/>
              <a:gd name="connsiteY18" fmla="*/ 256349 h 490435"/>
              <a:gd name="connsiteX19" fmla="*/ 8724171 w 9046040"/>
              <a:gd name="connsiteY19" fmla="*/ 183197 h 490435"/>
              <a:gd name="connsiteX20" fmla="*/ 9046040 w 9046040"/>
              <a:gd name="connsiteY20" fmla="*/ 161251 h 490435"/>
              <a:gd name="connsiteX0" fmla="*/ 0 w 9046040"/>
              <a:gd name="connsiteY0" fmla="*/ 269708 h 490435"/>
              <a:gd name="connsiteX1" fmla="*/ 340952 w 9046040"/>
              <a:gd name="connsiteY1" fmla="*/ 300240 h 490435"/>
              <a:gd name="connsiteX2" fmla="*/ 823755 w 9046040"/>
              <a:gd name="connsiteY2" fmla="*/ 292925 h 490435"/>
              <a:gd name="connsiteX3" fmla="*/ 1335819 w 9046040"/>
              <a:gd name="connsiteY3" fmla="*/ 219773 h 490435"/>
              <a:gd name="connsiteX4" fmla="*/ 1899089 w 9046040"/>
              <a:gd name="connsiteY4" fmla="*/ 131991 h 490435"/>
              <a:gd name="connsiteX5" fmla="*/ 2721254 w 9046040"/>
              <a:gd name="connsiteY5" fmla="*/ 61383 h 490435"/>
              <a:gd name="connsiteX6" fmla="*/ 3193880 w 9046040"/>
              <a:gd name="connsiteY6" fmla="*/ 317 h 490435"/>
              <a:gd name="connsiteX7" fmla="*/ 3786411 w 9046040"/>
              <a:gd name="connsiteY7" fmla="*/ 88099 h 490435"/>
              <a:gd name="connsiteX8" fmla="*/ 4378942 w 9046040"/>
              <a:gd name="connsiteY8" fmla="*/ 270979 h 490435"/>
              <a:gd name="connsiteX9" fmla="*/ 5029995 w 9046040"/>
              <a:gd name="connsiteY9" fmla="*/ 446544 h 490435"/>
              <a:gd name="connsiteX10" fmla="*/ 5432331 w 9046040"/>
              <a:gd name="connsiteY10" fmla="*/ 490435 h 490435"/>
              <a:gd name="connsiteX11" fmla="*/ 5863928 w 9046040"/>
              <a:gd name="connsiteY11" fmla="*/ 446544 h 490435"/>
              <a:gd name="connsiteX12" fmla="*/ 6207742 w 9046040"/>
              <a:gd name="connsiteY12" fmla="*/ 373392 h 490435"/>
              <a:gd name="connsiteX13" fmla="*/ 6580817 w 9046040"/>
              <a:gd name="connsiteY13" fmla="*/ 292925 h 490435"/>
              <a:gd name="connsiteX14" fmla="*/ 6975838 w 9046040"/>
              <a:gd name="connsiteY14" fmla="*/ 263664 h 490435"/>
              <a:gd name="connsiteX15" fmla="*/ 7414750 w 9046040"/>
              <a:gd name="connsiteY15" fmla="*/ 322186 h 490435"/>
              <a:gd name="connsiteX16" fmla="*/ 7795141 w 9046040"/>
              <a:gd name="connsiteY16" fmla="*/ 373392 h 490435"/>
              <a:gd name="connsiteX17" fmla="*/ 8138955 w 9046040"/>
              <a:gd name="connsiteY17" fmla="*/ 344131 h 490435"/>
              <a:gd name="connsiteX18" fmla="*/ 8468139 w 9046040"/>
              <a:gd name="connsiteY18" fmla="*/ 256349 h 490435"/>
              <a:gd name="connsiteX19" fmla="*/ 8724171 w 9046040"/>
              <a:gd name="connsiteY19" fmla="*/ 183197 h 490435"/>
              <a:gd name="connsiteX20" fmla="*/ 9046040 w 9046040"/>
              <a:gd name="connsiteY20" fmla="*/ 161251 h 490435"/>
              <a:gd name="connsiteX0" fmla="*/ 0 w 9046040"/>
              <a:gd name="connsiteY0" fmla="*/ 212416 h 433143"/>
              <a:gd name="connsiteX1" fmla="*/ 340952 w 9046040"/>
              <a:gd name="connsiteY1" fmla="*/ 242948 h 433143"/>
              <a:gd name="connsiteX2" fmla="*/ 823755 w 9046040"/>
              <a:gd name="connsiteY2" fmla="*/ 235633 h 433143"/>
              <a:gd name="connsiteX3" fmla="*/ 1335819 w 9046040"/>
              <a:gd name="connsiteY3" fmla="*/ 162481 h 433143"/>
              <a:gd name="connsiteX4" fmla="*/ 1899089 w 9046040"/>
              <a:gd name="connsiteY4" fmla="*/ 74699 h 433143"/>
              <a:gd name="connsiteX5" fmla="*/ 2721254 w 9046040"/>
              <a:gd name="connsiteY5" fmla="*/ 4091 h 433143"/>
              <a:gd name="connsiteX6" fmla="*/ 3786411 w 9046040"/>
              <a:gd name="connsiteY6" fmla="*/ 30807 h 433143"/>
              <a:gd name="connsiteX7" fmla="*/ 4378942 w 9046040"/>
              <a:gd name="connsiteY7" fmla="*/ 213687 h 433143"/>
              <a:gd name="connsiteX8" fmla="*/ 5029995 w 9046040"/>
              <a:gd name="connsiteY8" fmla="*/ 389252 h 433143"/>
              <a:gd name="connsiteX9" fmla="*/ 5432331 w 9046040"/>
              <a:gd name="connsiteY9" fmla="*/ 433143 h 433143"/>
              <a:gd name="connsiteX10" fmla="*/ 5863928 w 9046040"/>
              <a:gd name="connsiteY10" fmla="*/ 389252 h 433143"/>
              <a:gd name="connsiteX11" fmla="*/ 6207742 w 9046040"/>
              <a:gd name="connsiteY11" fmla="*/ 316100 h 433143"/>
              <a:gd name="connsiteX12" fmla="*/ 6580817 w 9046040"/>
              <a:gd name="connsiteY12" fmla="*/ 235633 h 433143"/>
              <a:gd name="connsiteX13" fmla="*/ 6975838 w 9046040"/>
              <a:gd name="connsiteY13" fmla="*/ 206372 h 433143"/>
              <a:gd name="connsiteX14" fmla="*/ 7414750 w 9046040"/>
              <a:gd name="connsiteY14" fmla="*/ 264894 h 433143"/>
              <a:gd name="connsiteX15" fmla="*/ 7795141 w 9046040"/>
              <a:gd name="connsiteY15" fmla="*/ 316100 h 433143"/>
              <a:gd name="connsiteX16" fmla="*/ 8138955 w 9046040"/>
              <a:gd name="connsiteY16" fmla="*/ 286839 h 433143"/>
              <a:gd name="connsiteX17" fmla="*/ 8468139 w 9046040"/>
              <a:gd name="connsiteY17" fmla="*/ 199057 h 433143"/>
              <a:gd name="connsiteX18" fmla="*/ 8724171 w 9046040"/>
              <a:gd name="connsiteY18" fmla="*/ 125905 h 433143"/>
              <a:gd name="connsiteX19" fmla="*/ 9046040 w 9046040"/>
              <a:gd name="connsiteY19" fmla="*/ 103959 h 433143"/>
              <a:gd name="connsiteX0" fmla="*/ 0 w 9046040"/>
              <a:gd name="connsiteY0" fmla="*/ 208336 h 429063"/>
              <a:gd name="connsiteX1" fmla="*/ 340952 w 9046040"/>
              <a:gd name="connsiteY1" fmla="*/ 238868 h 429063"/>
              <a:gd name="connsiteX2" fmla="*/ 823755 w 9046040"/>
              <a:gd name="connsiteY2" fmla="*/ 231553 h 429063"/>
              <a:gd name="connsiteX3" fmla="*/ 1335819 w 9046040"/>
              <a:gd name="connsiteY3" fmla="*/ 158401 h 429063"/>
              <a:gd name="connsiteX4" fmla="*/ 1899089 w 9046040"/>
              <a:gd name="connsiteY4" fmla="*/ 70619 h 429063"/>
              <a:gd name="connsiteX5" fmla="*/ 2721254 w 9046040"/>
              <a:gd name="connsiteY5" fmla="*/ 11 h 429063"/>
              <a:gd name="connsiteX6" fmla="*/ 3516067 w 9046040"/>
              <a:gd name="connsiteY6" fmla="*/ 66484 h 429063"/>
              <a:gd name="connsiteX7" fmla="*/ 4378942 w 9046040"/>
              <a:gd name="connsiteY7" fmla="*/ 209607 h 429063"/>
              <a:gd name="connsiteX8" fmla="*/ 5029995 w 9046040"/>
              <a:gd name="connsiteY8" fmla="*/ 385172 h 429063"/>
              <a:gd name="connsiteX9" fmla="*/ 5432331 w 9046040"/>
              <a:gd name="connsiteY9" fmla="*/ 429063 h 429063"/>
              <a:gd name="connsiteX10" fmla="*/ 5863928 w 9046040"/>
              <a:gd name="connsiteY10" fmla="*/ 385172 h 429063"/>
              <a:gd name="connsiteX11" fmla="*/ 6207742 w 9046040"/>
              <a:gd name="connsiteY11" fmla="*/ 312020 h 429063"/>
              <a:gd name="connsiteX12" fmla="*/ 6580817 w 9046040"/>
              <a:gd name="connsiteY12" fmla="*/ 231553 h 429063"/>
              <a:gd name="connsiteX13" fmla="*/ 6975838 w 9046040"/>
              <a:gd name="connsiteY13" fmla="*/ 202292 h 429063"/>
              <a:gd name="connsiteX14" fmla="*/ 7414750 w 9046040"/>
              <a:gd name="connsiteY14" fmla="*/ 260814 h 429063"/>
              <a:gd name="connsiteX15" fmla="*/ 7795141 w 9046040"/>
              <a:gd name="connsiteY15" fmla="*/ 312020 h 429063"/>
              <a:gd name="connsiteX16" fmla="*/ 8138955 w 9046040"/>
              <a:gd name="connsiteY16" fmla="*/ 282759 h 429063"/>
              <a:gd name="connsiteX17" fmla="*/ 8468139 w 9046040"/>
              <a:gd name="connsiteY17" fmla="*/ 194977 h 429063"/>
              <a:gd name="connsiteX18" fmla="*/ 8724171 w 9046040"/>
              <a:gd name="connsiteY18" fmla="*/ 121825 h 429063"/>
              <a:gd name="connsiteX19" fmla="*/ 9046040 w 9046040"/>
              <a:gd name="connsiteY19" fmla="*/ 99879 h 429063"/>
              <a:gd name="connsiteX0" fmla="*/ 0 w 9046040"/>
              <a:gd name="connsiteY0" fmla="*/ 200387 h 421114"/>
              <a:gd name="connsiteX1" fmla="*/ 340952 w 9046040"/>
              <a:gd name="connsiteY1" fmla="*/ 230919 h 421114"/>
              <a:gd name="connsiteX2" fmla="*/ 823755 w 9046040"/>
              <a:gd name="connsiteY2" fmla="*/ 223604 h 421114"/>
              <a:gd name="connsiteX3" fmla="*/ 1335819 w 9046040"/>
              <a:gd name="connsiteY3" fmla="*/ 150452 h 421114"/>
              <a:gd name="connsiteX4" fmla="*/ 1899089 w 9046040"/>
              <a:gd name="connsiteY4" fmla="*/ 62670 h 421114"/>
              <a:gd name="connsiteX5" fmla="*/ 2745108 w 9046040"/>
              <a:gd name="connsiteY5" fmla="*/ 14 h 421114"/>
              <a:gd name="connsiteX6" fmla="*/ 3516067 w 9046040"/>
              <a:gd name="connsiteY6" fmla="*/ 58535 h 421114"/>
              <a:gd name="connsiteX7" fmla="*/ 4378942 w 9046040"/>
              <a:gd name="connsiteY7" fmla="*/ 201658 h 421114"/>
              <a:gd name="connsiteX8" fmla="*/ 5029995 w 9046040"/>
              <a:gd name="connsiteY8" fmla="*/ 377223 h 421114"/>
              <a:gd name="connsiteX9" fmla="*/ 5432331 w 9046040"/>
              <a:gd name="connsiteY9" fmla="*/ 421114 h 421114"/>
              <a:gd name="connsiteX10" fmla="*/ 5863928 w 9046040"/>
              <a:gd name="connsiteY10" fmla="*/ 377223 h 421114"/>
              <a:gd name="connsiteX11" fmla="*/ 6207742 w 9046040"/>
              <a:gd name="connsiteY11" fmla="*/ 304071 h 421114"/>
              <a:gd name="connsiteX12" fmla="*/ 6580817 w 9046040"/>
              <a:gd name="connsiteY12" fmla="*/ 223604 h 421114"/>
              <a:gd name="connsiteX13" fmla="*/ 6975838 w 9046040"/>
              <a:gd name="connsiteY13" fmla="*/ 194343 h 421114"/>
              <a:gd name="connsiteX14" fmla="*/ 7414750 w 9046040"/>
              <a:gd name="connsiteY14" fmla="*/ 252865 h 421114"/>
              <a:gd name="connsiteX15" fmla="*/ 7795141 w 9046040"/>
              <a:gd name="connsiteY15" fmla="*/ 304071 h 421114"/>
              <a:gd name="connsiteX16" fmla="*/ 8138955 w 9046040"/>
              <a:gd name="connsiteY16" fmla="*/ 274810 h 421114"/>
              <a:gd name="connsiteX17" fmla="*/ 8468139 w 9046040"/>
              <a:gd name="connsiteY17" fmla="*/ 187028 h 421114"/>
              <a:gd name="connsiteX18" fmla="*/ 8724171 w 9046040"/>
              <a:gd name="connsiteY18" fmla="*/ 113876 h 421114"/>
              <a:gd name="connsiteX19" fmla="*/ 9046040 w 9046040"/>
              <a:gd name="connsiteY19" fmla="*/ 91930 h 421114"/>
              <a:gd name="connsiteX0" fmla="*/ 0 w 9046040"/>
              <a:gd name="connsiteY0" fmla="*/ 200923 h 421650"/>
              <a:gd name="connsiteX1" fmla="*/ 340952 w 9046040"/>
              <a:gd name="connsiteY1" fmla="*/ 231455 h 421650"/>
              <a:gd name="connsiteX2" fmla="*/ 823755 w 9046040"/>
              <a:gd name="connsiteY2" fmla="*/ 224140 h 421650"/>
              <a:gd name="connsiteX3" fmla="*/ 1335819 w 9046040"/>
              <a:gd name="connsiteY3" fmla="*/ 150988 h 421650"/>
              <a:gd name="connsiteX4" fmla="*/ 1899089 w 9046040"/>
              <a:gd name="connsiteY4" fmla="*/ 63206 h 421650"/>
              <a:gd name="connsiteX5" fmla="*/ 2745108 w 9046040"/>
              <a:gd name="connsiteY5" fmla="*/ 550 h 421650"/>
              <a:gd name="connsiteX6" fmla="*/ 3603532 w 9046040"/>
              <a:gd name="connsiteY6" fmla="*/ 98828 h 421650"/>
              <a:gd name="connsiteX7" fmla="*/ 4378942 w 9046040"/>
              <a:gd name="connsiteY7" fmla="*/ 202194 h 421650"/>
              <a:gd name="connsiteX8" fmla="*/ 5029995 w 9046040"/>
              <a:gd name="connsiteY8" fmla="*/ 377759 h 421650"/>
              <a:gd name="connsiteX9" fmla="*/ 5432331 w 9046040"/>
              <a:gd name="connsiteY9" fmla="*/ 421650 h 421650"/>
              <a:gd name="connsiteX10" fmla="*/ 5863928 w 9046040"/>
              <a:gd name="connsiteY10" fmla="*/ 377759 h 421650"/>
              <a:gd name="connsiteX11" fmla="*/ 6207742 w 9046040"/>
              <a:gd name="connsiteY11" fmla="*/ 304607 h 421650"/>
              <a:gd name="connsiteX12" fmla="*/ 6580817 w 9046040"/>
              <a:gd name="connsiteY12" fmla="*/ 224140 h 421650"/>
              <a:gd name="connsiteX13" fmla="*/ 6975838 w 9046040"/>
              <a:gd name="connsiteY13" fmla="*/ 194879 h 421650"/>
              <a:gd name="connsiteX14" fmla="*/ 7414750 w 9046040"/>
              <a:gd name="connsiteY14" fmla="*/ 253401 h 421650"/>
              <a:gd name="connsiteX15" fmla="*/ 7795141 w 9046040"/>
              <a:gd name="connsiteY15" fmla="*/ 304607 h 421650"/>
              <a:gd name="connsiteX16" fmla="*/ 8138955 w 9046040"/>
              <a:gd name="connsiteY16" fmla="*/ 275346 h 421650"/>
              <a:gd name="connsiteX17" fmla="*/ 8468139 w 9046040"/>
              <a:gd name="connsiteY17" fmla="*/ 187564 h 421650"/>
              <a:gd name="connsiteX18" fmla="*/ 8724171 w 9046040"/>
              <a:gd name="connsiteY18" fmla="*/ 114412 h 421650"/>
              <a:gd name="connsiteX19" fmla="*/ 9046040 w 9046040"/>
              <a:gd name="connsiteY19" fmla="*/ 92466 h 421650"/>
              <a:gd name="connsiteX0" fmla="*/ 0 w 9046040"/>
              <a:gd name="connsiteY0" fmla="*/ 200923 h 421650"/>
              <a:gd name="connsiteX1" fmla="*/ 340952 w 9046040"/>
              <a:gd name="connsiteY1" fmla="*/ 231455 h 421650"/>
              <a:gd name="connsiteX2" fmla="*/ 823755 w 9046040"/>
              <a:gd name="connsiteY2" fmla="*/ 224140 h 421650"/>
              <a:gd name="connsiteX3" fmla="*/ 1335819 w 9046040"/>
              <a:gd name="connsiteY3" fmla="*/ 150988 h 421650"/>
              <a:gd name="connsiteX4" fmla="*/ 1899089 w 9046040"/>
              <a:gd name="connsiteY4" fmla="*/ 63206 h 421650"/>
              <a:gd name="connsiteX5" fmla="*/ 2745108 w 9046040"/>
              <a:gd name="connsiteY5" fmla="*/ 550 h 421650"/>
              <a:gd name="connsiteX6" fmla="*/ 3603532 w 9046040"/>
              <a:gd name="connsiteY6" fmla="*/ 98828 h 421650"/>
              <a:gd name="connsiteX7" fmla="*/ 4355088 w 9046040"/>
              <a:gd name="connsiteY7" fmla="*/ 257853 h 421650"/>
              <a:gd name="connsiteX8" fmla="*/ 5029995 w 9046040"/>
              <a:gd name="connsiteY8" fmla="*/ 377759 h 421650"/>
              <a:gd name="connsiteX9" fmla="*/ 5432331 w 9046040"/>
              <a:gd name="connsiteY9" fmla="*/ 421650 h 421650"/>
              <a:gd name="connsiteX10" fmla="*/ 5863928 w 9046040"/>
              <a:gd name="connsiteY10" fmla="*/ 377759 h 421650"/>
              <a:gd name="connsiteX11" fmla="*/ 6207742 w 9046040"/>
              <a:gd name="connsiteY11" fmla="*/ 304607 h 421650"/>
              <a:gd name="connsiteX12" fmla="*/ 6580817 w 9046040"/>
              <a:gd name="connsiteY12" fmla="*/ 224140 h 421650"/>
              <a:gd name="connsiteX13" fmla="*/ 6975838 w 9046040"/>
              <a:gd name="connsiteY13" fmla="*/ 194879 h 421650"/>
              <a:gd name="connsiteX14" fmla="*/ 7414750 w 9046040"/>
              <a:gd name="connsiteY14" fmla="*/ 253401 h 421650"/>
              <a:gd name="connsiteX15" fmla="*/ 7795141 w 9046040"/>
              <a:gd name="connsiteY15" fmla="*/ 304607 h 421650"/>
              <a:gd name="connsiteX16" fmla="*/ 8138955 w 9046040"/>
              <a:gd name="connsiteY16" fmla="*/ 275346 h 421650"/>
              <a:gd name="connsiteX17" fmla="*/ 8468139 w 9046040"/>
              <a:gd name="connsiteY17" fmla="*/ 187564 h 421650"/>
              <a:gd name="connsiteX18" fmla="*/ 8724171 w 9046040"/>
              <a:gd name="connsiteY18" fmla="*/ 114412 h 421650"/>
              <a:gd name="connsiteX19" fmla="*/ 9046040 w 9046040"/>
              <a:gd name="connsiteY19" fmla="*/ 92466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68139 w 9165309"/>
              <a:gd name="connsiteY17" fmla="*/ 187564 h 421650"/>
              <a:gd name="connsiteX18" fmla="*/ 8724171 w 9165309"/>
              <a:gd name="connsiteY18" fmla="*/ 114412 h 421650"/>
              <a:gd name="connsiteX19" fmla="*/ 9165309 w 9165309"/>
              <a:gd name="connsiteY19" fmla="*/ 227638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68139 w 9165309"/>
              <a:gd name="connsiteY17" fmla="*/ 187564 h 421650"/>
              <a:gd name="connsiteX18" fmla="*/ 8732122 w 9165309"/>
              <a:gd name="connsiteY18" fmla="*/ 185974 h 421650"/>
              <a:gd name="connsiteX19" fmla="*/ 9165309 w 9165309"/>
              <a:gd name="connsiteY19" fmla="*/ 227638 h 421650"/>
              <a:gd name="connsiteX0" fmla="*/ 0 w 9165309"/>
              <a:gd name="connsiteY0" fmla="*/ 200923 h 421650"/>
              <a:gd name="connsiteX1" fmla="*/ 340952 w 9165309"/>
              <a:gd name="connsiteY1" fmla="*/ 231455 h 421650"/>
              <a:gd name="connsiteX2" fmla="*/ 823755 w 9165309"/>
              <a:gd name="connsiteY2" fmla="*/ 224140 h 421650"/>
              <a:gd name="connsiteX3" fmla="*/ 1335819 w 9165309"/>
              <a:gd name="connsiteY3" fmla="*/ 150988 h 421650"/>
              <a:gd name="connsiteX4" fmla="*/ 1899089 w 9165309"/>
              <a:gd name="connsiteY4" fmla="*/ 63206 h 421650"/>
              <a:gd name="connsiteX5" fmla="*/ 2745108 w 9165309"/>
              <a:gd name="connsiteY5" fmla="*/ 550 h 421650"/>
              <a:gd name="connsiteX6" fmla="*/ 3603532 w 9165309"/>
              <a:gd name="connsiteY6" fmla="*/ 98828 h 421650"/>
              <a:gd name="connsiteX7" fmla="*/ 4355088 w 9165309"/>
              <a:gd name="connsiteY7" fmla="*/ 257853 h 421650"/>
              <a:gd name="connsiteX8" fmla="*/ 5029995 w 9165309"/>
              <a:gd name="connsiteY8" fmla="*/ 377759 h 421650"/>
              <a:gd name="connsiteX9" fmla="*/ 5432331 w 9165309"/>
              <a:gd name="connsiteY9" fmla="*/ 421650 h 421650"/>
              <a:gd name="connsiteX10" fmla="*/ 5863928 w 9165309"/>
              <a:gd name="connsiteY10" fmla="*/ 377759 h 421650"/>
              <a:gd name="connsiteX11" fmla="*/ 6207742 w 9165309"/>
              <a:gd name="connsiteY11" fmla="*/ 304607 h 421650"/>
              <a:gd name="connsiteX12" fmla="*/ 6580817 w 9165309"/>
              <a:gd name="connsiteY12" fmla="*/ 224140 h 421650"/>
              <a:gd name="connsiteX13" fmla="*/ 6975838 w 9165309"/>
              <a:gd name="connsiteY13" fmla="*/ 194879 h 421650"/>
              <a:gd name="connsiteX14" fmla="*/ 7414750 w 9165309"/>
              <a:gd name="connsiteY14" fmla="*/ 253401 h 421650"/>
              <a:gd name="connsiteX15" fmla="*/ 7795141 w 9165309"/>
              <a:gd name="connsiteY15" fmla="*/ 304607 h 421650"/>
              <a:gd name="connsiteX16" fmla="*/ 8138955 w 9165309"/>
              <a:gd name="connsiteY16" fmla="*/ 275346 h 421650"/>
              <a:gd name="connsiteX17" fmla="*/ 8428383 w 9165309"/>
              <a:gd name="connsiteY17" fmla="*/ 227321 h 421650"/>
              <a:gd name="connsiteX18" fmla="*/ 8732122 w 9165309"/>
              <a:gd name="connsiteY18" fmla="*/ 185974 h 421650"/>
              <a:gd name="connsiteX19" fmla="*/ 9165309 w 9165309"/>
              <a:gd name="connsiteY19" fmla="*/ 227638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795141 w 9133503"/>
              <a:gd name="connsiteY15" fmla="*/ 30460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64028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795141 w 9133503"/>
              <a:gd name="connsiteY15" fmla="*/ 30460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414750 w 9133503"/>
              <a:gd name="connsiteY14" fmla="*/ 253401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390896 w 9133503"/>
              <a:gd name="connsiteY14" fmla="*/ 229547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75838 w 9133503"/>
              <a:gd name="connsiteY13" fmla="*/ 194879 h 421650"/>
              <a:gd name="connsiteX14" fmla="*/ 7367042 w 9133503"/>
              <a:gd name="connsiteY14" fmla="*/ 197742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03093 w 9133503"/>
              <a:gd name="connsiteY15" fmla="*/ 272801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18996 w 9133503"/>
              <a:gd name="connsiteY15" fmla="*/ 248947 h 421650"/>
              <a:gd name="connsiteX16" fmla="*/ 8138955 w 9133503"/>
              <a:gd name="connsiteY16" fmla="*/ 275346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0923 h 421650"/>
              <a:gd name="connsiteX1" fmla="*/ 340952 w 9133503"/>
              <a:gd name="connsiteY1" fmla="*/ 231455 h 421650"/>
              <a:gd name="connsiteX2" fmla="*/ 823755 w 9133503"/>
              <a:gd name="connsiteY2" fmla="*/ 224140 h 421650"/>
              <a:gd name="connsiteX3" fmla="*/ 1335819 w 9133503"/>
              <a:gd name="connsiteY3" fmla="*/ 150988 h 421650"/>
              <a:gd name="connsiteX4" fmla="*/ 1899089 w 9133503"/>
              <a:gd name="connsiteY4" fmla="*/ 63206 h 421650"/>
              <a:gd name="connsiteX5" fmla="*/ 2745108 w 9133503"/>
              <a:gd name="connsiteY5" fmla="*/ 550 h 421650"/>
              <a:gd name="connsiteX6" fmla="*/ 3603532 w 9133503"/>
              <a:gd name="connsiteY6" fmla="*/ 98828 h 421650"/>
              <a:gd name="connsiteX7" fmla="*/ 4355088 w 9133503"/>
              <a:gd name="connsiteY7" fmla="*/ 257853 h 421650"/>
              <a:gd name="connsiteX8" fmla="*/ 5029995 w 9133503"/>
              <a:gd name="connsiteY8" fmla="*/ 377759 h 421650"/>
              <a:gd name="connsiteX9" fmla="*/ 5432331 w 9133503"/>
              <a:gd name="connsiteY9" fmla="*/ 421650 h 421650"/>
              <a:gd name="connsiteX10" fmla="*/ 5863928 w 9133503"/>
              <a:gd name="connsiteY10" fmla="*/ 377759 h 421650"/>
              <a:gd name="connsiteX11" fmla="*/ 6207742 w 9133503"/>
              <a:gd name="connsiteY11" fmla="*/ 304607 h 421650"/>
              <a:gd name="connsiteX12" fmla="*/ 6580817 w 9133503"/>
              <a:gd name="connsiteY12" fmla="*/ 224140 h 421650"/>
              <a:gd name="connsiteX13" fmla="*/ 6983790 w 9133503"/>
              <a:gd name="connsiteY13" fmla="*/ 171025 h 421650"/>
              <a:gd name="connsiteX14" fmla="*/ 7367042 w 9133503"/>
              <a:gd name="connsiteY14" fmla="*/ 197742 h 421650"/>
              <a:gd name="connsiteX15" fmla="*/ 7818996 w 9133503"/>
              <a:gd name="connsiteY15" fmla="*/ 248947 h 421650"/>
              <a:gd name="connsiteX16" fmla="*/ 8154857 w 9133503"/>
              <a:gd name="connsiteY16" fmla="*/ 251492 h 421650"/>
              <a:gd name="connsiteX17" fmla="*/ 8428383 w 9133503"/>
              <a:gd name="connsiteY17" fmla="*/ 227321 h 421650"/>
              <a:gd name="connsiteX18" fmla="*/ 8732122 w 9133503"/>
              <a:gd name="connsiteY18" fmla="*/ 185974 h 421650"/>
              <a:gd name="connsiteX19" fmla="*/ 9133503 w 9133503"/>
              <a:gd name="connsiteY19" fmla="*/ 187882 h 421650"/>
              <a:gd name="connsiteX0" fmla="*/ 0 w 9133503"/>
              <a:gd name="connsiteY0" fmla="*/ 206896 h 427623"/>
              <a:gd name="connsiteX1" fmla="*/ 340952 w 9133503"/>
              <a:gd name="connsiteY1" fmla="*/ 237428 h 427623"/>
              <a:gd name="connsiteX2" fmla="*/ 823755 w 9133503"/>
              <a:gd name="connsiteY2" fmla="*/ 230113 h 427623"/>
              <a:gd name="connsiteX3" fmla="*/ 1335819 w 9133503"/>
              <a:gd name="connsiteY3" fmla="*/ 156961 h 427623"/>
              <a:gd name="connsiteX4" fmla="*/ 1899089 w 9133503"/>
              <a:gd name="connsiteY4" fmla="*/ 69179 h 427623"/>
              <a:gd name="connsiteX5" fmla="*/ 2745108 w 9133503"/>
              <a:gd name="connsiteY5" fmla="*/ 6523 h 427623"/>
              <a:gd name="connsiteX6" fmla="*/ 3603532 w 9133503"/>
              <a:gd name="connsiteY6" fmla="*/ 232022 h 427623"/>
              <a:gd name="connsiteX7" fmla="*/ 4355088 w 9133503"/>
              <a:gd name="connsiteY7" fmla="*/ 263826 h 427623"/>
              <a:gd name="connsiteX8" fmla="*/ 5029995 w 9133503"/>
              <a:gd name="connsiteY8" fmla="*/ 383732 h 427623"/>
              <a:gd name="connsiteX9" fmla="*/ 5432331 w 9133503"/>
              <a:gd name="connsiteY9" fmla="*/ 427623 h 427623"/>
              <a:gd name="connsiteX10" fmla="*/ 5863928 w 9133503"/>
              <a:gd name="connsiteY10" fmla="*/ 383732 h 427623"/>
              <a:gd name="connsiteX11" fmla="*/ 6207742 w 9133503"/>
              <a:gd name="connsiteY11" fmla="*/ 310580 h 427623"/>
              <a:gd name="connsiteX12" fmla="*/ 6580817 w 9133503"/>
              <a:gd name="connsiteY12" fmla="*/ 230113 h 427623"/>
              <a:gd name="connsiteX13" fmla="*/ 6983790 w 9133503"/>
              <a:gd name="connsiteY13" fmla="*/ 176998 h 427623"/>
              <a:gd name="connsiteX14" fmla="*/ 7367042 w 9133503"/>
              <a:gd name="connsiteY14" fmla="*/ 203715 h 427623"/>
              <a:gd name="connsiteX15" fmla="*/ 7818996 w 9133503"/>
              <a:gd name="connsiteY15" fmla="*/ 254920 h 427623"/>
              <a:gd name="connsiteX16" fmla="*/ 8154857 w 9133503"/>
              <a:gd name="connsiteY16" fmla="*/ 257465 h 427623"/>
              <a:gd name="connsiteX17" fmla="*/ 8428383 w 9133503"/>
              <a:gd name="connsiteY17" fmla="*/ 233294 h 427623"/>
              <a:gd name="connsiteX18" fmla="*/ 8732122 w 9133503"/>
              <a:gd name="connsiteY18" fmla="*/ 191947 h 427623"/>
              <a:gd name="connsiteX19" fmla="*/ 9133503 w 9133503"/>
              <a:gd name="connsiteY19" fmla="*/ 193855 h 427623"/>
              <a:gd name="connsiteX0" fmla="*/ 0 w 9133503"/>
              <a:gd name="connsiteY0" fmla="*/ 153097 h 373824"/>
              <a:gd name="connsiteX1" fmla="*/ 340952 w 9133503"/>
              <a:gd name="connsiteY1" fmla="*/ 183629 h 373824"/>
              <a:gd name="connsiteX2" fmla="*/ 823755 w 9133503"/>
              <a:gd name="connsiteY2" fmla="*/ 176314 h 373824"/>
              <a:gd name="connsiteX3" fmla="*/ 1335819 w 9133503"/>
              <a:gd name="connsiteY3" fmla="*/ 103162 h 373824"/>
              <a:gd name="connsiteX4" fmla="*/ 1899089 w 9133503"/>
              <a:gd name="connsiteY4" fmla="*/ 15380 h 373824"/>
              <a:gd name="connsiteX5" fmla="*/ 2657644 w 9133503"/>
              <a:gd name="connsiteY5" fmla="*/ 16334 h 373824"/>
              <a:gd name="connsiteX6" fmla="*/ 3603532 w 9133503"/>
              <a:gd name="connsiteY6" fmla="*/ 178223 h 373824"/>
              <a:gd name="connsiteX7" fmla="*/ 4355088 w 9133503"/>
              <a:gd name="connsiteY7" fmla="*/ 210027 h 373824"/>
              <a:gd name="connsiteX8" fmla="*/ 5029995 w 9133503"/>
              <a:gd name="connsiteY8" fmla="*/ 329933 h 373824"/>
              <a:gd name="connsiteX9" fmla="*/ 5432331 w 9133503"/>
              <a:gd name="connsiteY9" fmla="*/ 373824 h 373824"/>
              <a:gd name="connsiteX10" fmla="*/ 5863928 w 9133503"/>
              <a:gd name="connsiteY10" fmla="*/ 329933 h 373824"/>
              <a:gd name="connsiteX11" fmla="*/ 6207742 w 9133503"/>
              <a:gd name="connsiteY11" fmla="*/ 256781 h 373824"/>
              <a:gd name="connsiteX12" fmla="*/ 6580817 w 9133503"/>
              <a:gd name="connsiteY12" fmla="*/ 176314 h 373824"/>
              <a:gd name="connsiteX13" fmla="*/ 6983790 w 9133503"/>
              <a:gd name="connsiteY13" fmla="*/ 123199 h 373824"/>
              <a:gd name="connsiteX14" fmla="*/ 7367042 w 9133503"/>
              <a:gd name="connsiteY14" fmla="*/ 149916 h 373824"/>
              <a:gd name="connsiteX15" fmla="*/ 7818996 w 9133503"/>
              <a:gd name="connsiteY15" fmla="*/ 201121 h 373824"/>
              <a:gd name="connsiteX16" fmla="*/ 8154857 w 9133503"/>
              <a:gd name="connsiteY16" fmla="*/ 203666 h 373824"/>
              <a:gd name="connsiteX17" fmla="*/ 8428383 w 9133503"/>
              <a:gd name="connsiteY17" fmla="*/ 179495 h 373824"/>
              <a:gd name="connsiteX18" fmla="*/ 8732122 w 9133503"/>
              <a:gd name="connsiteY18" fmla="*/ 138148 h 373824"/>
              <a:gd name="connsiteX19" fmla="*/ 9133503 w 9133503"/>
              <a:gd name="connsiteY19" fmla="*/ 140056 h 373824"/>
              <a:gd name="connsiteX0" fmla="*/ 0 w 9133503"/>
              <a:gd name="connsiteY0" fmla="*/ 153097 h 373824"/>
              <a:gd name="connsiteX1" fmla="*/ 340952 w 9133503"/>
              <a:gd name="connsiteY1" fmla="*/ 183629 h 373824"/>
              <a:gd name="connsiteX2" fmla="*/ 823755 w 9133503"/>
              <a:gd name="connsiteY2" fmla="*/ 176314 h 373824"/>
              <a:gd name="connsiteX3" fmla="*/ 1335819 w 9133503"/>
              <a:gd name="connsiteY3" fmla="*/ 103162 h 373824"/>
              <a:gd name="connsiteX4" fmla="*/ 1899089 w 9133503"/>
              <a:gd name="connsiteY4" fmla="*/ 15380 h 373824"/>
              <a:gd name="connsiteX5" fmla="*/ 2657644 w 9133503"/>
              <a:gd name="connsiteY5" fmla="*/ 16334 h 373824"/>
              <a:gd name="connsiteX6" fmla="*/ 3603532 w 9133503"/>
              <a:gd name="connsiteY6" fmla="*/ 178223 h 373824"/>
              <a:gd name="connsiteX7" fmla="*/ 4323283 w 9133503"/>
              <a:gd name="connsiteY7" fmla="*/ 289541 h 373824"/>
              <a:gd name="connsiteX8" fmla="*/ 5029995 w 9133503"/>
              <a:gd name="connsiteY8" fmla="*/ 329933 h 373824"/>
              <a:gd name="connsiteX9" fmla="*/ 5432331 w 9133503"/>
              <a:gd name="connsiteY9" fmla="*/ 373824 h 373824"/>
              <a:gd name="connsiteX10" fmla="*/ 5863928 w 9133503"/>
              <a:gd name="connsiteY10" fmla="*/ 329933 h 373824"/>
              <a:gd name="connsiteX11" fmla="*/ 6207742 w 9133503"/>
              <a:gd name="connsiteY11" fmla="*/ 256781 h 373824"/>
              <a:gd name="connsiteX12" fmla="*/ 6580817 w 9133503"/>
              <a:gd name="connsiteY12" fmla="*/ 176314 h 373824"/>
              <a:gd name="connsiteX13" fmla="*/ 6983790 w 9133503"/>
              <a:gd name="connsiteY13" fmla="*/ 123199 h 373824"/>
              <a:gd name="connsiteX14" fmla="*/ 7367042 w 9133503"/>
              <a:gd name="connsiteY14" fmla="*/ 149916 h 373824"/>
              <a:gd name="connsiteX15" fmla="*/ 7818996 w 9133503"/>
              <a:gd name="connsiteY15" fmla="*/ 201121 h 373824"/>
              <a:gd name="connsiteX16" fmla="*/ 8154857 w 9133503"/>
              <a:gd name="connsiteY16" fmla="*/ 203666 h 373824"/>
              <a:gd name="connsiteX17" fmla="*/ 8428383 w 9133503"/>
              <a:gd name="connsiteY17" fmla="*/ 179495 h 373824"/>
              <a:gd name="connsiteX18" fmla="*/ 8732122 w 9133503"/>
              <a:gd name="connsiteY18" fmla="*/ 138148 h 373824"/>
              <a:gd name="connsiteX19" fmla="*/ 9133503 w 9133503"/>
              <a:gd name="connsiteY19" fmla="*/ 140056 h 373824"/>
              <a:gd name="connsiteX0" fmla="*/ 0 w 9133503"/>
              <a:gd name="connsiteY0" fmla="*/ 153097 h 342131"/>
              <a:gd name="connsiteX1" fmla="*/ 340952 w 9133503"/>
              <a:gd name="connsiteY1" fmla="*/ 183629 h 342131"/>
              <a:gd name="connsiteX2" fmla="*/ 823755 w 9133503"/>
              <a:gd name="connsiteY2" fmla="*/ 176314 h 342131"/>
              <a:gd name="connsiteX3" fmla="*/ 1335819 w 9133503"/>
              <a:gd name="connsiteY3" fmla="*/ 103162 h 342131"/>
              <a:gd name="connsiteX4" fmla="*/ 1899089 w 9133503"/>
              <a:gd name="connsiteY4" fmla="*/ 15380 h 342131"/>
              <a:gd name="connsiteX5" fmla="*/ 2657644 w 9133503"/>
              <a:gd name="connsiteY5" fmla="*/ 16334 h 342131"/>
              <a:gd name="connsiteX6" fmla="*/ 3603532 w 9133503"/>
              <a:gd name="connsiteY6" fmla="*/ 178223 h 342131"/>
              <a:gd name="connsiteX7" fmla="*/ 4323283 w 9133503"/>
              <a:gd name="connsiteY7" fmla="*/ 289541 h 342131"/>
              <a:gd name="connsiteX8" fmla="*/ 5029995 w 9133503"/>
              <a:gd name="connsiteY8" fmla="*/ 329933 h 342131"/>
              <a:gd name="connsiteX9" fmla="*/ 5464136 w 9133503"/>
              <a:gd name="connsiteY9" fmla="*/ 342019 h 342131"/>
              <a:gd name="connsiteX10" fmla="*/ 5863928 w 9133503"/>
              <a:gd name="connsiteY10" fmla="*/ 329933 h 342131"/>
              <a:gd name="connsiteX11" fmla="*/ 6207742 w 9133503"/>
              <a:gd name="connsiteY11" fmla="*/ 256781 h 342131"/>
              <a:gd name="connsiteX12" fmla="*/ 6580817 w 9133503"/>
              <a:gd name="connsiteY12" fmla="*/ 176314 h 342131"/>
              <a:gd name="connsiteX13" fmla="*/ 6983790 w 9133503"/>
              <a:gd name="connsiteY13" fmla="*/ 123199 h 342131"/>
              <a:gd name="connsiteX14" fmla="*/ 7367042 w 9133503"/>
              <a:gd name="connsiteY14" fmla="*/ 149916 h 342131"/>
              <a:gd name="connsiteX15" fmla="*/ 7818996 w 9133503"/>
              <a:gd name="connsiteY15" fmla="*/ 201121 h 342131"/>
              <a:gd name="connsiteX16" fmla="*/ 8154857 w 9133503"/>
              <a:gd name="connsiteY16" fmla="*/ 203666 h 342131"/>
              <a:gd name="connsiteX17" fmla="*/ 8428383 w 9133503"/>
              <a:gd name="connsiteY17" fmla="*/ 179495 h 342131"/>
              <a:gd name="connsiteX18" fmla="*/ 8732122 w 9133503"/>
              <a:gd name="connsiteY18" fmla="*/ 138148 h 342131"/>
              <a:gd name="connsiteX19" fmla="*/ 9133503 w 9133503"/>
              <a:gd name="connsiteY19" fmla="*/ 140056 h 342131"/>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64136 w 9133503"/>
              <a:gd name="connsiteY9" fmla="*/ 342019 h 343130"/>
              <a:gd name="connsiteX10" fmla="*/ 5935490 w 9133503"/>
              <a:gd name="connsiteY10" fmla="*/ 306079 h 343130"/>
              <a:gd name="connsiteX11" fmla="*/ 6207742 w 9133503"/>
              <a:gd name="connsiteY11" fmla="*/ 256781 h 343130"/>
              <a:gd name="connsiteX12" fmla="*/ 6580817 w 9133503"/>
              <a:gd name="connsiteY12" fmla="*/ 176314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64136 w 9133503"/>
              <a:gd name="connsiteY9" fmla="*/ 342019 h 343130"/>
              <a:gd name="connsiteX10" fmla="*/ 5935490 w 9133503"/>
              <a:gd name="connsiteY10" fmla="*/ 306079 h 343130"/>
              <a:gd name="connsiteX11" fmla="*/ 6239548 w 9133503"/>
              <a:gd name="connsiteY11" fmla="*/ 224975 h 343130"/>
              <a:gd name="connsiteX12" fmla="*/ 6580817 w 9133503"/>
              <a:gd name="connsiteY12" fmla="*/ 176314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64136 w 9133503"/>
              <a:gd name="connsiteY9" fmla="*/ 342019 h 343130"/>
              <a:gd name="connsiteX10" fmla="*/ 5935490 w 9133503"/>
              <a:gd name="connsiteY10" fmla="*/ 306079 h 343130"/>
              <a:gd name="connsiteX11" fmla="*/ 6239548 w 9133503"/>
              <a:gd name="connsiteY11" fmla="*/ 224975 h 343130"/>
              <a:gd name="connsiteX12" fmla="*/ 6612623 w 9133503"/>
              <a:gd name="connsiteY12" fmla="*/ 144509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43130"/>
              <a:gd name="connsiteX1" fmla="*/ 340952 w 9133503"/>
              <a:gd name="connsiteY1" fmla="*/ 183629 h 343130"/>
              <a:gd name="connsiteX2" fmla="*/ 823755 w 9133503"/>
              <a:gd name="connsiteY2" fmla="*/ 176314 h 343130"/>
              <a:gd name="connsiteX3" fmla="*/ 1335819 w 9133503"/>
              <a:gd name="connsiteY3" fmla="*/ 103162 h 343130"/>
              <a:gd name="connsiteX4" fmla="*/ 1899089 w 9133503"/>
              <a:gd name="connsiteY4" fmla="*/ 15380 h 343130"/>
              <a:gd name="connsiteX5" fmla="*/ 2657644 w 9133503"/>
              <a:gd name="connsiteY5" fmla="*/ 16334 h 343130"/>
              <a:gd name="connsiteX6" fmla="*/ 3603532 w 9133503"/>
              <a:gd name="connsiteY6" fmla="*/ 178223 h 343130"/>
              <a:gd name="connsiteX7" fmla="*/ 4323283 w 9133503"/>
              <a:gd name="connsiteY7" fmla="*/ 289541 h 343130"/>
              <a:gd name="connsiteX8" fmla="*/ 5029995 w 9133503"/>
              <a:gd name="connsiteY8" fmla="*/ 329933 h 343130"/>
              <a:gd name="connsiteX9" fmla="*/ 5456185 w 9133503"/>
              <a:gd name="connsiteY9" fmla="*/ 342019 h 343130"/>
              <a:gd name="connsiteX10" fmla="*/ 5935490 w 9133503"/>
              <a:gd name="connsiteY10" fmla="*/ 306079 h 343130"/>
              <a:gd name="connsiteX11" fmla="*/ 6239548 w 9133503"/>
              <a:gd name="connsiteY11" fmla="*/ 224975 h 343130"/>
              <a:gd name="connsiteX12" fmla="*/ 6612623 w 9133503"/>
              <a:gd name="connsiteY12" fmla="*/ 144509 h 343130"/>
              <a:gd name="connsiteX13" fmla="*/ 6983790 w 9133503"/>
              <a:gd name="connsiteY13" fmla="*/ 123199 h 343130"/>
              <a:gd name="connsiteX14" fmla="*/ 7367042 w 9133503"/>
              <a:gd name="connsiteY14" fmla="*/ 149916 h 343130"/>
              <a:gd name="connsiteX15" fmla="*/ 7818996 w 9133503"/>
              <a:gd name="connsiteY15" fmla="*/ 201121 h 343130"/>
              <a:gd name="connsiteX16" fmla="*/ 8154857 w 9133503"/>
              <a:gd name="connsiteY16" fmla="*/ 203666 h 343130"/>
              <a:gd name="connsiteX17" fmla="*/ 8428383 w 9133503"/>
              <a:gd name="connsiteY17" fmla="*/ 179495 h 343130"/>
              <a:gd name="connsiteX18" fmla="*/ 8732122 w 9133503"/>
              <a:gd name="connsiteY18" fmla="*/ 138148 h 343130"/>
              <a:gd name="connsiteX19" fmla="*/ 9133503 w 9133503"/>
              <a:gd name="connsiteY19" fmla="*/ 140056 h 343130"/>
              <a:gd name="connsiteX0" fmla="*/ 0 w 9133503"/>
              <a:gd name="connsiteY0" fmla="*/ 153097 h 330418"/>
              <a:gd name="connsiteX1" fmla="*/ 340952 w 9133503"/>
              <a:gd name="connsiteY1" fmla="*/ 183629 h 330418"/>
              <a:gd name="connsiteX2" fmla="*/ 823755 w 9133503"/>
              <a:gd name="connsiteY2" fmla="*/ 176314 h 330418"/>
              <a:gd name="connsiteX3" fmla="*/ 1335819 w 9133503"/>
              <a:gd name="connsiteY3" fmla="*/ 103162 h 330418"/>
              <a:gd name="connsiteX4" fmla="*/ 1899089 w 9133503"/>
              <a:gd name="connsiteY4" fmla="*/ 15380 h 330418"/>
              <a:gd name="connsiteX5" fmla="*/ 2657644 w 9133503"/>
              <a:gd name="connsiteY5" fmla="*/ 16334 h 330418"/>
              <a:gd name="connsiteX6" fmla="*/ 3603532 w 9133503"/>
              <a:gd name="connsiteY6" fmla="*/ 178223 h 330418"/>
              <a:gd name="connsiteX7" fmla="*/ 4323283 w 9133503"/>
              <a:gd name="connsiteY7" fmla="*/ 289541 h 330418"/>
              <a:gd name="connsiteX8" fmla="*/ 5029995 w 9133503"/>
              <a:gd name="connsiteY8" fmla="*/ 329933 h 330418"/>
              <a:gd name="connsiteX9" fmla="*/ 5935490 w 9133503"/>
              <a:gd name="connsiteY9" fmla="*/ 306079 h 330418"/>
              <a:gd name="connsiteX10" fmla="*/ 6239548 w 9133503"/>
              <a:gd name="connsiteY10" fmla="*/ 224975 h 330418"/>
              <a:gd name="connsiteX11" fmla="*/ 6612623 w 9133503"/>
              <a:gd name="connsiteY11" fmla="*/ 144509 h 330418"/>
              <a:gd name="connsiteX12" fmla="*/ 6983790 w 9133503"/>
              <a:gd name="connsiteY12" fmla="*/ 123199 h 330418"/>
              <a:gd name="connsiteX13" fmla="*/ 7367042 w 9133503"/>
              <a:gd name="connsiteY13" fmla="*/ 149916 h 330418"/>
              <a:gd name="connsiteX14" fmla="*/ 7818996 w 9133503"/>
              <a:gd name="connsiteY14" fmla="*/ 201121 h 330418"/>
              <a:gd name="connsiteX15" fmla="*/ 8154857 w 9133503"/>
              <a:gd name="connsiteY15" fmla="*/ 203666 h 330418"/>
              <a:gd name="connsiteX16" fmla="*/ 8428383 w 9133503"/>
              <a:gd name="connsiteY16" fmla="*/ 179495 h 330418"/>
              <a:gd name="connsiteX17" fmla="*/ 8732122 w 9133503"/>
              <a:gd name="connsiteY17" fmla="*/ 138148 h 330418"/>
              <a:gd name="connsiteX18" fmla="*/ 9133503 w 9133503"/>
              <a:gd name="connsiteY18" fmla="*/ 140056 h 330418"/>
              <a:gd name="connsiteX0" fmla="*/ 0 w 9133503"/>
              <a:gd name="connsiteY0" fmla="*/ 153097 h 331636"/>
              <a:gd name="connsiteX1" fmla="*/ 340952 w 9133503"/>
              <a:gd name="connsiteY1" fmla="*/ 183629 h 331636"/>
              <a:gd name="connsiteX2" fmla="*/ 823755 w 9133503"/>
              <a:gd name="connsiteY2" fmla="*/ 176314 h 331636"/>
              <a:gd name="connsiteX3" fmla="*/ 1335819 w 9133503"/>
              <a:gd name="connsiteY3" fmla="*/ 103162 h 331636"/>
              <a:gd name="connsiteX4" fmla="*/ 1899089 w 9133503"/>
              <a:gd name="connsiteY4" fmla="*/ 15380 h 331636"/>
              <a:gd name="connsiteX5" fmla="*/ 2657644 w 9133503"/>
              <a:gd name="connsiteY5" fmla="*/ 16334 h 331636"/>
              <a:gd name="connsiteX6" fmla="*/ 3603532 w 9133503"/>
              <a:gd name="connsiteY6" fmla="*/ 178223 h 331636"/>
              <a:gd name="connsiteX7" fmla="*/ 4323283 w 9133503"/>
              <a:gd name="connsiteY7" fmla="*/ 289541 h 331636"/>
              <a:gd name="connsiteX8" fmla="*/ 5029995 w 9133503"/>
              <a:gd name="connsiteY8" fmla="*/ 329933 h 331636"/>
              <a:gd name="connsiteX9" fmla="*/ 5601535 w 9133503"/>
              <a:gd name="connsiteY9" fmla="*/ 314030 h 331636"/>
              <a:gd name="connsiteX10" fmla="*/ 6239548 w 9133503"/>
              <a:gd name="connsiteY10" fmla="*/ 224975 h 331636"/>
              <a:gd name="connsiteX11" fmla="*/ 6612623 w 9133503"/>
              <a:gd name="connsiteY11" fmla="*/ 144509 h 331636"/>
              <a:gd name="connsiteX12" fmla="*/ 6983790 w 9133503"/>
              <a:gd name="connsiteY12" fmla="*/ 123199 h 331636"/>
              <a:gd name="connsiteX13" fmla="*/ 7367042 w 9133503"/>
              <a:gd name="connsiteY13" fmla="*/ 149916 h 331636"/>
              <a:gd name="connsiteX14" fmla="*/ 7818996 w 9133503"/>
              <a:gd name="connsiteY14" fmla="*/ 201121 h 331636"/>
              <a:gd name="connsiteX15" fmla="*/ 8154857 w 9133503"/>
              <a:gd name="connsiteY15" fmla="*/ 203666 h 331636"/>
              <a:gd name="connsiteX16" fmla="*/ 8428383 w 9133503"/>
              <a:gd name="connsiteY16" fmla="*/ 179495 h 331636"/>
              <a:gd name="connsiteX17" fmla="*/ 8732122 w 9133503"/>
              <a:gd name="connsiteY17" fmla="*/ 138148 h 331636"/>
              <a:gd name="connsiteX18" fmla="*/ 9133503 w 9133503"/>
              <a:gd name="connsiteY18" fmla="*/ 140056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428383 w 9149406"/>
              <a:gd name="connsiteY16" fmla="*/ 179495 h 331636"/>
              <a:gd name="connsiteX17" fmla="*/ 8732122 w 9149406"/>
              <a:gd name="connsiteY17" fmla="*/ 138148 h 331636"/>
              <a:gd name="connsiteX18" fmla="*/ 9149406 w 9149406"/>
              <a:gd name="connsiteY18"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428383 w 9149406"/>
              <a:gd name="connsiteY16" fmla="*/ 179495 h 331636"/>
              <a:gd name="connsiteX17" fmla="*/ 8763927 w 9149406"/>
              <a:gd name="connsiteY17" fmla="*/ 217661 h 331636"/>
              <a:gd name="connsiteX18" fmla="*/ 9149406 w 9149406"/>
              <a:gd name="connsiteY18"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428383 w 9149406"/>
              <a:gd name="connsiteY16" fmla="*/ 179495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770289 w 9149406"/>
              <a:gd name="connsiteY16" fmla="*/ 219252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6983790 w 9149406"/>
              <a:gd name="connsiteY12" fmla="*/ 123199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690776 w 9149406"/>
              <a:gd name="connsiteY16" fmla="*/ 203349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095108 w 9149406"/>
              <a:gd name="connsiteY12" fmla="*/ 131150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690776 w 9149406"/>
              <a:gd name="connsiteY16" fmla="*/ 203349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087157 w 9149406"/>
              <a:gd name="connsiteY12" fmla="*/ 139102 h 331636"/>
              <a:gd name="connsiteX13" fmla="*/ 7367042 w 9149406"/>
              <a:gd name="connsiteY13" fmla="*/ 149916 h 331636"/>
              <a:gd name="connsiteX14" fmla="*/ 7818996 w 9149406"/>
              <a:gd name="connsiteY14" fmla="*/ 201121 h 331636"/>
              <a:gd name="connsiteX15" fmla="*/ 8154857 w 9149406"/>
              <a:gd name="connsiteY15" fmla="*/ 203666 h 331636"/>
              <a:gd name="connsiteX16" fmla="*/ 8690776 w 9149406"/>
              <a:gd name="connsiteY16" fmla="*/ 203349 h 331636"/>
              <a:gd name="connsiteX17" fmla="*/ 9149406 w 9149406"/>
              <a:gd name="connsiteY17"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087157 w 9149406"/>
              <a:gd name="connsiteY12" fmla="*/ 139102 h 331636"/>
              <a:gd name="connsiteX13" fmla="*/ 7818996 w 9149406"/>
              <a:gd name="connsiteY13" fmla="*/ 201121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62086 w 9149406"/>
              <a:gd name="connsiteY12" fmla="*/ 131150 h 331636"/>
              <a:gd name="connsiteX13" fmla="*/ 7818996 w 9149406"/>
              <a:gd name="connsiteY13" fmla="*/ 201121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30280 w 9149406"/>
              <a:gd name="connsiteY12" fmla="*/ 115247 h 331636"/>
              <a:gd name="connsiteX13" fmla="*/ 7818996 w 9149406"/>
              <a:gd name="connsiteY13" fmla="*/ 201121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30280 w 9149406"/>
              <a:gd name="connsiteY12" fmla="*/ 115247 h 331636"/>
              <a:gd name="connsiteX13" fmla="*/ 7787191 w 9149406"/>
              <a:gd name="connsiteY13" fmla="*/ 177267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53097 h 331636"/>
              <a:gd name="connsiteX1" fmla="*/ 340952 w 9149406"/>
              <a:gd name="connsiteY1" fmla="*/ 183629 h 331636"/>
              <a:gd name="connsiteX2" fmla="*/ 823755 w 9149406"/>
              <a:gd name="connsiteY2" fmla="*/ 176314 h 331636"/>
              <a:gd name="connsiteX3" fmla="*/ 1335819 w 9149406"/>
              <a:gd name="connsiteY3" fmla="*/ 103162 h 331636"/>
              <a:gd name="connsiteX4" fmla="*/ 1899089 w 9149406"/>
              <a:gd name="connsiteY4" fmla="*/ 15380 h 331636"/>
              <a:gd name="connsiteX5" fmla="*/ 2657644 w 9149406"/>
              <a:gd name="connsiteY5" fmla="*/ 16334 h 331636"/>
              <a:gd name="connsiteX6" fmla="*/ 3603532 w 9149406"/>
              <a:gd name="connsiteY6" fmla="*/ 178223 h 331636"/>
              <a:gd name="connsiteX7" fmla="*/ 4323283 w 9149406"/>
              <a:gd name="connsiteY7" fmla="*/ 289541 h 331636"/>
              <a:gd name="connsiteX8" fmla="*/ 5029995 w 9149406"/>
              <a:gd name="connsiteY8" fmla="*/ 329933 h 331636"/>
              <a:gd name="connsiteX9" fmla="*/ 5601535 w 9149406"/>
              <a:gd name="connsiteY9" fmla="*/ 314030 h 331636"/>
              <a:gd name="connsiteX10" fmla="*/ 6239548 w 9149406"/>
              <a:gd name="connsiteY10" fmla="*/ 224975 h 331636"/>
              <a:gd name="connsiteX11" fmla="*/ 6612623 w 9149406"/>
              <a:gd name="connsiteY11" fmla="*/ 144509 h 331636"/>
              <a:gd name="connsiteX12" fmla="*/ 7230280 w 9149406"/>
              <a:gd name="connsiteY12" fmla="*/ 115247 h 331636"/>
              <a:gd name="connsiteX13" fmla="*/ 7787191 w 9149406"/>
              <a:gd name="connsiteY13" fmla="*/ 177267 h 331636"/>
              <a:gd name="connsiteX14" fmla="*/ 8154857 w 9149406"/>
              <a:gd name="connsiteY14" fmla="*/ 203666 h 331636"/>
              <a:gd name="connsiteX15" fmla="*/ 8690776 w 9149406"/>
              <a:gd name="connsiteY15" fmla="*/ 203349 h 331636"/>
              <a:gd name="connsiteX16" fmla="*/ 9149406 w 9149406"/>
              <a:gd name="connsiteY16" fmla="*/ 299082 h 331636"/>
              <a:gd name="connsiteX0" fmla="*/ 0 w 9149406"/>
              <a:gd name="connsiteY0" fmla="*/ 138672 h 317211"/>
              <a:gd name="connsiteX1" fmla="*/ 340952 w 9149406"/>
              <a:gd name="connsiteY1" fmla="*/ 169204 h 317211"/>
              <a:gd name="connsiteX2" fmla="*/ 823755 w 9149406"/>
              <a:gd name="connsiteY2" fmla="*/ 161889 h 317211"/>
              <a:gd name="connsiteX3" fmla="*/ 1335819 w 9149406"/>
              <a:gd name="connsiteY3" fmla="*/ 88737 h 317211"/>
              <a:gd name="connsiteX4" fmla="*/ 1899089 w 9149406"/>
              <a:gd name="connsiteY4" fmla="*/ 955 h 317211"/>
              <a:gd name="connsiteX5" fmla="*/ 2689449 w 9149406"/>
              <a:gd name="connsiteY5" fmla="*/ 49617 h 317211"/>
              <a:gd name="connsiteX6" fmla="*/ 3603532 w 9149406"/>
              <a:gd name="connsiteY6" fmla="*/ 163798 h 317211"/>
              <a:gd name="connsiteX7" fmla="*/ 4323283 w 9149406"/>
              <a:gd name="connsiteY7" fmla="*/ 275116 h 317211"/>
              <a:gd name="connsiteX8" fmla="*/ 5029995 w 9149406"/>
              <a:gd name="connsiteY8" fmla="*/ 315508 h 317211"/>
              <a:gd name="connsiteX9" fmla="*/ 5601535 w 9149406"/>
              <a:gd name="connsiteY9" fmla="*/ 299605 h 317211"/>
              <a:gd name="connsiteX10" fmla="*/ 6239548 w 9149406"/>
              <a:gd name="connsiteY10" fmla="*/ 210550 h 317211"/>
              <a:gd name="connsiteX11" fmla="*/ 6612623 w 9149406"/>
              <a:gd name="connsiteY11" fmla="*/ 130084 h 317211"/>
              <a:gd name="connsiteX12" fmla="*/ 7230280 w 9149406"/>
              <a:gd name="connsiteY12" fmla="*/ 100822 h 317211"/>
              <a:gd name="connsiteX13" fmla="*/ 7787191 w 9149406"/>
              <a:gd name="connsiteY13" fmla="*/ 162842 h 317211"/>
              <a:gd name="connsiteX14" fmla="*/ 8154857 w 9149406"/>
              <a:gd name="connsiteY14" fmla="*/ 189241 h 317211"/>
              <a:gd name="connsiteX15" fmla="*/ 8690776 w 9149406"/>
              <a:gd name="connsiteY15" fmla="*/ 188924 h 317211"/>
              <a:gd name="connsiteX16" fmla="*/ 9149406 w 9149406"/>
              <a:gd name="connsiteY16" fmla="*/ 284657 h 317211"/>
              <a:gd name="connsiteX0" fmla="*/ 0 w 9149406"/>
              <a:gd name="connsiteY0" fmla="*/ 139124 h 317663"/>
              <a:gd name="connsiteX1" fmla="*/ 340952 w 9149406"/>
              <a:gd name="connsiteY1" fmla="*/ 169656 h 317663"/>
              <a:gd name="connsiteX2" fmla="*/ 823755 w 9149406"/>
              <a:gd name="connsiteY2" fmla="*/ 162341 h 317663"/>
              <a:gd name="connsiteX3" fmla="*/ 1335819 w 9149406"/>
              <a:gd name="connsiteY3" fmla="*/ 89189 h 317663"/>
              <a:gd name="connsiteX4" fmla="*/ 1899089 w 9149406"/>
              <a:gd name="connsiteY4" fmla="*/ 1407 h 317663"/>
              <a:gd name="connsiteX5" fmla="*/ 2689449 w 9149406"/>
              <a:gd name="connsiteY5" fmla="*/ 50069 h 317663"/>
              <a:gd name="connsiteX6" fmla="*/ 3516068 w 9149406"/>
              <a:gd name="connsiteY6" fmla="*/ 235812 h 317663"/>
              <a:gd name="connsiteX7" fmla="*/ 4323283 w 9149406"/>
              <a:gd name="connsiteY7" fmla="*/ 275568 h 317663"/>
              <a:gd name="connsiteX8" fmla="*/ 5029995 w 9149406"/>
              <a:gd name="connsiteY8" fmla="*/ 315960 h 317663"/>
              <a:gd name="connsiteX9" fmla="*/ 5601535 w 9149406"/>
              <a:gd name="connsiteY9" fmla="*/ 300057 h 317663"/>
              <a:gd name="connsiteX10" fmla="*/ 6239548 w 9149406"/>
              <a:gd name="connsiteY10" fmla="*/ 211002 h 317663"/>
              <a:gd name="connsiteX11" fmla="*/ 6612623 w 9149406"/>
              <a:gd name="connsiteY11" fmla="*/ 130536 h 317663"/>
              <a:gd name="connsiteX12" fmla="*/ 7230280 w 9149406"/>
              <a:gd name="connsiteY12" fmla="*/ 101274 h 317663"/>
              <a:gd name="connsiteX13" fmla="*/ 7787191 w 9149406"/>
              <a:gd name="connsiteY13" fmla="*/ 163294 h 317663"/>
              <a:gd name="connsiteX14" fmla="*/ 8154857 w 9149406"/>
              <a:gd name="connsiteY14" fmla="*/ 189693 h 317663"/>
              <a:gd name="connsiteX15" fmla="*/ 8690776 w 9149406"/>
              <a:gd name="connsiteY15" fmla="*/ 189376 h 317663"/>
              <a:gd name="connsiteX16" fmla="*/ 9149406 w 9149406"/>
              <a:gd name="connsiteY16" fmla="*/ 285109 h 317663"/>
              <a:gd name="connsiteX0" fmla="*/ 0 w 9149406"/>
              <a:gd name="connsiteY0" fmla="*/ 139124 h 355081"/>
              <a:gd name="connsiteX1" fmla="*/ 340952 w 9149406"/>
              <a:gd name="connsiteY1" fmla="*/ 169656 h 355081"/>
              <a:gd name="connsiteX2" fmla="*/ 823755 w 9149406"/>
              <a:gd name="connsiteY2" fmla="*/ 162341 h 355081"/>
              <a:gd name="connsiteX3" fmla="*/ 1335819 w 9149406"/>
              <a:gd name="connsiteY3" fmla="*/ 89189 h 355081"/>
              <a:gd name="connsiteX4" fmla="*/ 1899089 w 9149406"/>
              <a:gd name="connsiteY4" fmla="*/ 1407 h 355081"/>
              <a:gd name="connsiteX5" fmla="*/ 2689449 w 9149406"/>
              <a:gd name="connsiteY5" fmla="*/ 50069 h 355081"/>
              <a:gd name="connsiteX6" fmla="*/ 3516068 w 9149406"/>
              <a:gd name="connsiteY6" fmla="*/ 235812 h 355081"/>
              <a:gd name="connsiteX7" fmla="*/ 4299429 w 9149406"/>
              <a:gd name="connsiteY7" fmla="*/ 355081 h 355081"/>
              <a:gd name="connsiteX8" fmla="*/ 5029995 w 9149406"/>
              <a:gd name="connsiteY8" fmla="*/ 315960 h 355081"/>
              <a:gd name="connsiteX9" fmla="*/ 5601535 w 9149406"/>
              <a:gd name="connsiteY9" fmla="*/ 300057 h 355081"/>
              <a:gd name="connsiteX10" fmla="*/ 6239548 w 9149406"/>
              <a:gd name="connsiteY10" fmla="*/ 211002 h 355081"/>
              <a:gd name="connsiteX11" fmla="*/ 6612623 w 9149406"/>
              <a:gd name="connsiteY11" fmla="*/ 130536 h 355081"/>
              <a:gd name="connsiteX12" fmla="*/ 7230280 w 9149406"/>
              <a:gd name="connsiteY12" fmla="*/ 101274 h 355081"/>
              <a:gd name="connsiteX13" fmla="*/ 7787191 w 9149406"/>
              <a:gd name="connsiteY13" fmla="*/ 163294 h 355081"/>
              <a:gd name="connsiteX14" fmla="*/ 8154857 w 9149406"/>
              <a:gd name="connsiteY14" fmla="*/ 189693 h 355081"/>
              <a:gd name="connsiteX15" fmla="*/ 8690776 w 9149406"/>
              <a:gd name="connsiteY15" fmla="*/ 189376 h 355081"/>
              <a:gd name="connsiteX16" fmla="*/ 9149406 w 9149406"/>
              <a:gd name="connsiteY16" fmla="*/ 285109 h 355081"/>
              <a:gd name="connsiteX0" fmla="*/ 0 w 9149406"/>
              <a:gd name="connsiteY0" fmla="*/ 139124 h 362219"/>
              <a:gd name="connsiteX1" fmla="*/ 340952 w 9149406"/>
              <a:gd name="connsiteY1" fmla="*/ 169656 h 362219"/>
              <a:gd name="connsiteX2" fmla="*/ 823755 w 9149406"/>
              <a:gd name="connsiteY2" fmla="*/ 162341 h 362219"/>
              <a:gd name="connsiteX3" fmla="*/ 1335819 w 9149406"/>
              <a:gd name="connsiteY3" fmla="*/ 89189 h 362219"/>
              <a:gd name="connsiteX4" fmla="*/ 1899089 w 9149406"/>
              <a:gd name="connsiteY4" fmla="*/ 1407 h 362219"/>
              <a:gd name="connsiteX5" fmla="*/ 2689449 w 9149406"/>
              <a:gd name="connsiteY5" fmla="*/ 50069 h 362219"/>
              <a:gd name="connsiteX6" fmla="*/ 3516068 w 9149406"/>
              <a:gd name="connsiteY6" fmla="*/ 235812 h 362219"/>
              <a:gd name="connsiteX7" fmla="*/ 4299429 w 9149406"/>
              <a:gd name="connsiteY7" fmla="*/ 355081 h 362219"/>
              <a:gd name="connsiteX8" fmla="*/ 4847115 w 9149406"/>
              <a:gd name="connsiteY8" fmla="*/ 347766 h 362219"/>
              <a:gd name="connsiteX9" fmla="*/ 5601535 w 9149406"/>
              <a:gd name="connsiteY9" fmla="*/ 300057 h 362219"/>
              <a:gd name="connsiteX10" fmla="*/ 6239548 w 9149406"/>
              <a:gd name="connsiteY10" fmla="*/ 211002 h 362219"/>
              <a:gd name="connsiteX11" fmla="*/ 6612623 w 9149406"/>
              <a:gd name="connsiteY11" fmla="*/ 130536 h 362219"/>
              <a:gd name="connsiteX12" fmla="*/ 7230280 w 9149406"/>
              <a:gd name="connsiteY12" fmla="*/ 101274 h 362219"/>
              <a:gd name="connsiteX13" fmla="*/ 7787191 w 9149406"/>
              <a:gd name="connsiteY13" fmla="*/ 163294 h 362219"/>
              <a:gd name="connsiteX14" fmla="*/ 8154857 w 9149406"/>
              <a:gd name="connsiteY14" fmla="*/ 189693 h 362219"/>
              <a:gd name="connsiteX15" fmla="*/ 8690776 w 9149406"/>
              <a:gd name="connsiteY15" fmla="*/ 189376 h 362219"/>
              <a:gd name="connsiteX16" fmla="*/ 9149406 w 9149406"/>
              <a:gd name="connsiteY16" fmla="*/ 285109 h 362219"/>
              <a:gd name="connsiteX0" fmla="*/ 0 w 9149406"/>
              <a:gd name="connsiteY0" fmla="*/ 139124 h 364782"/>
              <a:gd name="connsiteX1" fmla="*/ 340952 w 9149406"/>
              <a:gd name="connsiteY1" fmla="*/ 169656 h 364782"/>
              <a:gd name="connsiteX2" fmla="*/ 823755 w 9149406"/>
              <a:gd name="connsiteY2" fmla="*/ 162341 h 364782"/>
              <a:gd name="connsiteX3" fmla="*/ 1335819 w 9149406"/>
              <a:gd name="connsiteY3" fmla="*/ 89189 h 364782"/>
              <a:gd name="connsiteX4" fmla="*/ 1899089 w 9149406"/>
              <a:gd name="connsiteY4" fmla="*/ 1407 h 364782"/>
              <a:gd name="connsiteX5" fmla="*/ 2689449 w 9149406"/>
              <a:gd name="connsiteY5" fmla="*/ 50069 h 364782"/>
              <a:gd name="connsiteX6" fmla="*/ 3516068 w 9149406"/>
              <a:gd name="connsiteY6" fmla="*/ 235812 h 364782"/>
              <a:gd name="connsiteX7" fmla="*/ 4299429 w 9149406"/>
              <a:gd name="connsiteY7" fmla="*/ 355081 h 364782"/>
              <a:gd name="connsiteX8" fmla="*/ 4847115 w 9149406"/>
              <a:gd name="connsiteY8" fmla="*/ 347766 h 364782"/>
              <a:gd name="connsiteX9" fmla="*/ 5609487 w 9149406"/>
              <a:gd name="connsiteY9" fmla="*/ 268252 h 364782"/>
              <a:gd name="connsiteX10" fmla="*/ 6239548 w 9149406"/>
              <a:gd name="connsiteY10" fmla="*/ 211002 h 364782"/>
              <a:gd name="connsiteX11" fmla="*/ 6612623 w 9149406"/>
              <a:gd name="connsiteY11" fmla="*/ 130536 h 364782"/>
              <a:gd name="connsiteX12" fmla="*/ 7230280 w 9149406"/>
              <a:gd name="connsiteY12" fmla="*/ 101274 h 364782"/>
              <a:gd name="connsiteX13" fmla="*/ 7787191 w 9149406"/>
              <a:gd name="connsiteY13" fmla="*/ 163294 h 364782"/>
              <a:gd name="connsiteX14" fmla="*/ 8154857 w 9149406"/>
              <a:gd name="connsiteY14" fmla="*/ 189693 h 364782"/>
              <a:gd name="connsiteX15" fmla="*/ 8690776 w 9149406"/>
              <a:gd name="connsiteY15" fmla="*/ 189376 h 364782"/>
              <a:gd name="connsiteX16" fmla="*/ 9149406 w 9149406"/>
              <a:gd name="connsiteY16" fmla="*/ 285109 h 364782"/>
              <a:gd name="connsiteX0" fmla="*/ 0 w 9149406"/>
              <a:gd name="connsiteY0" fmla="*/ 139124 h 364782"/>
              <a:gd name="connsiteX1" fmla="*/ 340952 w 9149406"/>
              <a:gd name="connsiteY1" fmla="*/ 169656 h 364782"/>
              <a:gd name="connsiteX2" fmla="*/ 823755 w 9149406"/>
              <a:gd name="connsiteY2" fmla="*/ 162341 h 364782"/>
              <a:gd name="connsiteX3" fmla="*/ 1335819 w 9149406"/>
              <a:gd name="connsiteY3" fmla="*/ 89189 h 364782"/>
              <a:gd name="connsiteX4" fmla="*/ 1899089 w 9149406"/>
              <a:gd name="connsiteY4" fmla="*/ 1407 h 364782"/>
              <a:gd name="connsiteX5" fmla="*/ 2689449 w 9149406"/>
              <a:gd name="connsiteY5" fmla="*/ 50069 h 364782"/>
              <a:gd name="connsiteX6" fmla="*/ 3516068 w 9149406"/>
              <a:gd name="connsiteY6" fmla="*/ 235812 h 364782"/>
              <a:gd name="connsiteX7" fmla="*/ 4299429 w 9149406"/>
              <a:gd name="connsiteY7" fmla="*/ 355081 h 364782"/>
              <a:gd name="connsiteX8" fmla="*/ 4847115 w 9149406"/>
              <a:gd name="connsiteY8" fmla="*/ 347766 h 364782"/>
              <a:gd name="connsiteX9" fmla="*/ 5609487 w 9149406"/>
              <a:gd name="connsiteY9" fmla="*/ 268252 h 364782"/>
              <a:gd name="connsiteX10" fmla="*/ 6199791 w 9149406"/>
              <a:gd name="connsiteY10" fmla="*/ 179196 h 364782"/>
              <a:gd name="connsiteX11" fmla="*/ 6612623 w 9149406"/>
              <a:gd name="connsiteY11" fmla="*/ 130536 h 364782"/>
              <a:gd name="connsiteX12" fmla="*/ 7230280 w 9149406"/>
              <a:gd name="connsiteY12" fmla="*/ 101274 h 364782"/>
              <a:gd name="connsiteX13" fmla="*/ 7787191 w 9149406"/>
              <a:gd name="connsiteY13" fmla="*/ 163294 h 364782"/>
              <a:gd name="connsiteX14" fmla="*/ 8154857 w 9149406"/>
              <a:gd name="connsiteY14" fmla="*/ 189693 h 364782"/>
              <a:gd name="connsiteX15" fmla="*/ 8690776 w 9149406"/>
              <a:gd name="connsiteY15" fmla="*/ 189376 h 364782"/>
              <a:gd name="connsiteX16" fmla="*/ 9149406 w 9149406"/>
              <a:gd name="connsiteY16" fmla="*/ 285109 h 364782"/>
              <a:gd name="connsiteX0" fmla="*/ 0 w 9149406"/>
              <a:gd name="connsiteY0" fmla="*/ 139124 h 364782"/>
              <a:gd name="connsiteX1" fmla="*/ 340952 w 9149406"/>
              <a:gd name="connsiteY1" fmla="*/ 169656 h 364782"/>
              <a:gd name="connsiteX2" fmla="*/ 823755 w 9149406"/>
              <a:gd name="connsiteY2" fmla="*/ 162341 h 364782"/>
              <a:gd name="connsiteX3" fmla="*/ 1335819 w 9149406"/>
              <a:gd name="connsiteY3" fmla="*/ 89189 h 364782"/>
              <a:gd name="connsiteX4" fmla="*/ 1899089 w 9149406"/>
              <a:gd name="connsiteY4" fmla="*/ 1407 h 364782"/>
              <a:gd name="connsiteX5" fmla="*/ 2689449 w 9149406"/>
              <a:gd name="connsiteY5" fmla="*/ 50069 h 364782"/>
              <a:gd name="connsiteX6" fmla="*/ 3516068 w 9149406"/>
              <a:gd name="connsiteY6" fmla="*/ 235812 h 364782"/>
              <a:gd name="connsiteX7" fmla="*/ 4299429 w 9149406"/>
              <a:gd name="connsiteY7" fmla="*/ 355081 h 364782"/>
              <a:gd name="connsiteX8" fmla="*/ 4847115 w 9149406"/>
              <a:gd name="connsiteY8" fmla="*/ 347766 h 364782"/>
              <a:gd name="connsiteX9" fmla="*/ 5609487 w 9149406"/>
              <a:gd name="connsiteY9" fmla="*/ 268252 h 364782"/>
              <a:gd name="connsiteX10" fmla="*/ 6199791 w 9149406"/>
              <a:gd name="connsiteY10" fmla="*/ 179196 h 364782"/>
              <a:gd name="connsiteX11" fmla="*/ 6668282 w 9149406"/>
              <a:gd name="connsiteY11" fmla="*/ 98731 h 364782"/>
              <a:gd name="connsiteX12" fmla="*/ 7230280 w 9149406"/>
              <a:gd name="connsiteY12" fmla="*/ 101274 h 364782"/>
              <a:gd name="connsiteX13" fmla="*/ 7787191 w 9149406"/>
              <a:gd name="connsiteY13" fmla="*/ 163294 h 364782"/>
              <a:gd name="connsiteX14" fmla="*/ 8154857 w 9149406"/>
              <a:gd name="connsiteY14" fmla="*/ 189693 h 364782"/>
              <a:gd name="connsiteX15" fmla="*/ 8690776 w 9149406"/>
              <a:gd name="connsiteY15" fmla="*/ 189376 h 364782"/>
              <a:gd name="connsiteX16" fmla="*/ 9149406 w 9149406"/>
              <a:gd name="connsiteY16" fmla="*/ 285109 h 364782"/>
              <a:gd name="connsiteX0" fmla="*/ 0 w 9149406"/>
              <a:gd name="connsiteY0" fmla="*/ 139124 h 364782"/>
              <a:gd name="connsiteX1" fmla="*/ 340952 w 9149406"/>
              <a:gd name="connsiteY1" fmla="*/ 169656 h 364782"/>
              <a:gd name="connsiteX2" fmla="*/ 823755 w 9149406"/>
              <a:gd name="connsiteY2" fmla="*/ 162341 h 364782"/>
              <a:gd name="connsiteX3" fmla="*/ 1335819 w 9149406"/>
              <a:gd name="connsiteY3" fmla="*/ 89189 h 364782"/>
              <a:gd name="connsiteX4" fmla="*/ 1899089 w 9149406"/>
              <a:gd name="connsiteY4" fmla="*/ 1407 h 364782"/>
              <a:gd name="connsiteX5" fmla="*/ 2689449 w 9149406"/>
              <a:gd name="connsiteY5" fmla="*/ 50069 h 364782"/>
              <a:gd name="connsiteX6" fmla="*/ 3516068 w 9149406"/>
              <a:gd name="connsiteY6" fmla="*/ 235812 h 364782"/>
              <a:gd name="connsiteX7" fmla="*/ 4299429 w 9149406"/>
              <a:gd name="connsiteY7" fmla="*/ 355081 h 364782"/>
              <a:gd name="connsiteX8" fmla="*/ 4847115 w 9149406"/>
              <a:gd name="connsiteY8" fmla="*/ 347766 h 364782"/>
              <a:gd name="connsiteX9" fmla="*/ 5609487 w 9149406"/>
              <a:gd name="connsiteY9" fmla="*/ 268252 h 364782"/>
              <a:gd name="connsiteX10" fmla="*/ 6199791 w 9149406"/>
              <a:gd name="connsiteY10" fmla="*/ 179196 h 364782"/>
              <a:gd name="connsiteX11" fmla="*/ 6668282 w 9149406"/>
              <a:gd name="connsiteY11" fmla="*/ 98731 h 364782"/>
              <a:gd name="connsiteX12" fmla="*/ 7254134 w 9149406"/>
              <a:gd name="connsiteY12" fmla="*/ 85371 h 364782"/>
              <a:gd name="connsiteX13" fmla="*/ 7787191 w 9149406"/>
              <a:gd name="connsiteY13" fmla="*/ 163294 h 364782"/>
              <a:gd name="connsiteX14" fmla="*/ 8154857 w 9149406"/>
              <a:gd name="connsiteY14" fmla="*/ 189693 h 364782"/>
              <a:gd name="connsiteX15" fmla="*/ 8690776 w 9149406"/>
              <a:gd name="connsiteY15" fmla="*/ 189376 h 364782"/>
              <a:gd name="connsiteX16" fmla="*/ 9149406 w 9149406"/>
              <a:gd name="connsiteY16" fmla="*/ 285109 h 364782"/>
              <a:gd name="connsiteX0" fmla="*/ 0 w 9149406"/>
              <a:gd name="connsiteY0" fmla="*/ 139124 h 364782"/>
              <a:gd name="connsiteX1" fmla="*/ 340952 w 9149406"/>
              <a:gd name="connsiteY1" fmla="*/ 169656 h 364782"/>
              <a:gd name="connsiteX2" fmla="*/ 823755 w 9149406"/>
              <a:gd name="connsiteY2" fmla="*/ 162341 h 364782"/>
              <a:gd name="connsiteX3" fmla="*/ 1335819 w 9149406"/>
              <a:gd name="connsiteY3" fmla="*/ 89189 h 364782"/>
              <a:gd name="connsiteX4" fmla="*/ 1899089 w 9149406"/>
              <a:gd name="connsiteY4" fmla="*/ 1407 h 364782"/>
              <a:gd name="connsiteX5" fmla="*/ 2689449 w 9149406"/>
              <a:gd name="connsiteY5" fmla="*/ 50069 h 364782"/>
              <a:gd name="connsiteX6" fmla="*/ 3516068 w 9149406"/>
              <a:gd name="connsiteY6" fmla="*/ 235812 h 364782"/>
              <a:gd name="connsiteX7" fmla="*/ 4299429 w 9149406"/>
              <a:gd name="connsiteY7" fmla="*/ 355081 h 364782"/>
              <a:gd name="connsiteX8" fmla="*/ 4847115 w 9149406"/>
              <a:gd name="connsiteY8" fmla="*/ 347766 h 364782"/>
              <a:gd name="connsiteX9" fmla="*/ 5609487 w 9149406"/>
              <a:gd name="connsiteY9" fmla="*/ 268252 h 364782"/>
              <a:gd name="connsiteX10" fmla="*/ 6199791 w 9149406"/>
              <a:gd name="connsiteY10" fmla="*/ 179196 h 364782"/>
              <a:gd name="connsiteX11" fmla="*/ 6668282 w 9149406"/>
              <a:gd name="connsiteY11" fmla="*/ 98731 h 364782"/>
              <a:gd name="connsiteX12" fmla="*/ 7254134 w 9149406"/>
              <a:gd name="connsiteY12" fmla="*/ 85371 h 364782"/>
              <a:gd name="connsiteX13" fmla="*/ 7779239 w 9149406"/>
              <a:gd name="connsiteY13" fmla="*/ 131488 h 364782"/>
              <a:gd name="connsiteX14" fmla="*/ 8154857 w 9149406"/>
              <a:gd name="connsiteY14" fmla="*/ 189693 h 364782"/>
              <a:gd name="connsiteX15" fmla="*/ 8690776 w 9149406"/>
              <a:gd name="connsiteY15" fmla="*/ 189376 h 364782"/>
              <a:gd name="connsiteX16" fmla="*/ 9149406 w 9149406"/>
              <a:gd name="connsiteY16" fmla="*/ 285109 h 364782"/>
              <a:gd name="connsiteX0" fmla="*/ 0 w 9149406"/>
              <a:gd name="connsiteY0" fmla="*/ 139124 h 364782"/>
              <a:gd name="connsiteX1" fmla="*/ 340952 w 9149406"/>
              <a:gd name="connsiteY1" fmla="*/ 169656 h 364782"/>
              <a:gd name="connsiteX2" fmla="*/ 823755 w 9149406"/>
              <a:gd name="connsiteY2" fmla="*/ 162341 h 364782"/>
              <a:gd name="connsiteX3" fmla="*/ 1335819 w 9149406"/>
              <a:gd name="connsiteY3" fmla="*/ 89189 h 364782"/>
              <a:gd name="connsiteX4" fmla="*/ 1899089 w 9149406"/>
              <a:gd name="connsiteY4" fmla="*/ 1407 h 364782"/>
              <a:gd name="connsiteX5" fmla="*/ 2689449 w 9149406"/>
              <a:gd name="connsiteY5" fmla="*/ 50069 h 364782"/>
              <a:gd name="connsiteX6" fmla="*/ 3516068 w 9149406"/>
              <a:gd name="connsiteY6" fmla="*/ 235812 h 364782"/>
              <a:gd name="connsiteX7" fmla="*/ 4299429 w 9149406"/>
              <a:gd name="connsiteY7" fmla="*/ 355081 h 364782"/>
              <a:gd name="connsiteX8" fmla="*/ 4847115 w 9149406"/>
              <a:gd name="connsiteY8" fmla="*/ 347766 h 364782"/>
              <a:gd name="connsiteX9" fmla="*/ 5609487 w 9149406"/>
              <a:gd name="connsiteY9" fmla="*/ 268252 h 364782"/>
              <a:gd name="connsiteX10" fmla="*/ 6199791 w 9149406"/>
              <a:gd name="connsiteY10" fmla="*/ 179196 h 364782"/>
              <a:gd name="connsiteX11" fmla="*/ 6668282 w 9149406"/>
              <a:gd name="connsiteY11" fmla="*/ 98731 h 364782"/>
              <a:gd name="connsiteX12" fmla="*/ 7254134 w 9149406"/>
              <a:gd name="connsiteY12" fmla="*/ 85371 h 364782"/>
              <a:gd name="connsiteX13" fmla="*/ 7779239 w 9149406"/>
              <a:gd name="connsiteY13" fmla="*/ 131488 h 364782"/>
              <a:gd name="connsiteX14" fmla="*/ 8250273 w 9149406"/>
              <a:gd name="connsiteY14" fmla="*/ 173791 h 364782"/>
              <a:gd name="connsiteX15" fmla="*/ 8690776 w 9149406"/>
              <a:gd name="connsiteY15" fmla="*/ 189376 h 364782"/>
              <a:gd name="connsiteX16" fmla="*/ 9149406 w 9149406"/>
              <a:gd name="connsiteY16" fmla="*/ 285109 h 364782"/>
              <a:gd name="connsiteX0" fmla="*/ 0 w 9149406"/>
              <a:gd name="connsiteY0" fmla="*/ 139124 h 364782"/>
              <a:gd name="connsiteX1" fmla="*/ 340952 w 9149406"/>
              <a:gd name="connsiteY1" fmla="*/ 169656 h 364782"/>
              <a:gd name="connsiteX2" fmla="*/ 823755 w 9149406"/>
              <a:gd name="connsiteY2" fmla="*/ 162341 h 364782"/>
              <a:gd name="connsiteX3" fmla="*/ 1335819 w 9149406"/>
              <a:gd name="connsiteY3" fmla="*/ 89189 h 364782"/>
              <a:gd name="connsiteX4" fmla="*/ 1899089 w 9149406"/>
              <a:gd name="connsiteY4" fmla="*/ 1407 h 364782"/>
              <a:gd name="connsiteX5" fmla="*/ 2689449 w 9149406"/>
              <a:gd name="connsiteY5" fmla="*/ 50069 h 364782"/>
              <a:gd name="connsiteX6" fmla="*/ 3516068 w 9149406"/>
              <a:gd name="connsiteY6" fmla="*/ 235812 h 364782"/>
              <a:gd name="connsiteX7" fmla="*/ 4299429 w 9149406"/>
              <a:gd name="connsiteY7" fmla="*/ 355081 h 364782"/>
              <a:gd name="connsiteX8" fmla="*/ 4847115 w 9149406"/>
              <a:gd name="connsiteY8" fmla="*/ 347766 h 364782"/>
              <a:gd name="connsiteX9" fmla="*/ 5609487 w 9149406"/>
              <a:gd name="connsiteY9" fmla="*/ 268252 h 364782"/>
              <a:gd name="connsiteX10" fmla="*/ 6199791 w 9149406"/>
              <a:gd name="connsiteY10" fmla="*/ 179196 h 364782"/>
              <a:gd name="connsiteX11" fmla="*/ 6668282 w 9149406"/>
              <a:gd name="connsiteY11" fmla="*/ 98731 h 364782"/>
              <a:gd name="connsiteX12" fmla="*/ 7254134 w 9149406"/>
              <a:gd name="connsiteY12" fmla="*/ 85371 h 364782"/>
              <a:gd name="connsiteX13" fmla="*/ 7779239 w 9149406"/>
              <a:gd name="connsiteY13" fmla="*/ 131488 h 364782"/>
              <a:gd name="connsiteX14" fmla="*/ 8250273 w 9149406"/>
              <a:gd name="connsiteY14" fmla="*/ 173791 h 364782"/>
              <a:gd name="connsiteX15" fmla="*/ 8730532 w 9149406"/>
              <a:gd name="connsiteY15" fmla="*/ 252986 h 364782"/>
              <a:gd name="connsiteX16" fmla="*/ 9149406 w 9149406"/>
              <a:gd name="connsiteY16" fmla="*/ 285109 h 364782"/>
              <a:gd name="connsiteX0" fmla="*/ 0 w 9197114"/>
              <a:gd name="connsiteY0" fmla="*/ 139124 h 364782"/>
              <a:gd name="connsiteX1" fmla="*/ 340952 w 9197114"/>
              <a:gd name="connsiteY1" fmla="*/ 169656 h 364782"/>
              <a:gd name="connsiteX2" fmla="*/ 823755 w 9197114"/>
              <a:gd name="connsiteY2" fmla="*/ 162341 h 364782"/>
              <a:gd name="connsiteX3" fmla="*/ 1335819 w 9197114"/>
              <a:gd name="connsiteY3" fmla="*/ 89189 h 364782"/>
              <a:gd name="connsiteX4" fmla="*/ 1899089 w 9197114"/>
              <a:gd name="connsiteY4" fmla="*/ 1407 h 364782"/>
              <a:gd name="connsiteX5" fmla="*/ 2689449 w 9197114"/>
              <a:gd name="connsiteY5" fmla="*/ 50069 h 364782"/>
              <a:gd name="connsiteX6" fmla="*/ 3516068 w 9197114"/>
              <a:gd name="connsiteY6" fmla="*/ 235812 h 364782"/>
              <a:gd name="connsiteX7" fmla="*/ 4299429 w 9197114"/>
              <a:gd name="connsiteY7" fmla="*/ 355081 h 364782"/>
              <a:gd name="connsiteX8" fmla="*/ 4847115 w 9197114"/>
              <a:gd name="connsiteY8" fmla="*/ 347766 h 364782"/>
              <a:gd name="connsiteX9" fmla="*/ 5609487 w 9197114"/>
              <a:gd name="connsiteY9" fmla="*/ 268252 h 364782"/>
              <a:gd name="connsiteX10" fmla="*/ 6199791 w 9197114"/>
              <a:gd name="connsiteY10" fmla="*/ 179196 h 364782"/>
              <a:gd name="connsiteX11" fmla="*/ 6668282 w 9197114"/>
              <a:gd name="connsiteY11" fmla="*/ 98731 h 364782"/>
              <a:gd name="connsiteX12" fmla="*/ 7254134 w 9197114"/>
              <a:gd name="connsiteY12" fmla="*/ 85371 h 364782"/>
              <a:gd name="connsiteX13" fmla="*/ 7779239 w 9197114"/>
              <a:gd name="connsiteY13" fmla="*/ 131488 h 364782"/>
              <a:gd name="connsiteX14" fmla="*/ 8250273 w 9197114"/>
              <a:gd name="connsiteY14" fmla="*/ 173791 h 364782"/>
              <a:gd name="connsiteX15" fmla="*/ 8730532 w 9197114"/>
              <a:gd name="connsiteY15" fmla="*/ 252986 h 364782"/>
              <a:gd name="connsiteX16" fmla="*/ 9197114 w 9197114"/>
              <a:gd name="connsiteY16" fmla="*/ 332816 h 364782"/>
              <a:gd name="connsiteX0" fmla="*/ 0 w 9197114"/>
              <a:gd name="connsiteY0" fmla="*/ 139124 h 364782"/>
              <a:gd name="connsiteX1" fmla="*/ 340952 w 9197114"/>
              <a:gd name="connsiteY1" fmla="*/ 169656 h 364782"/>
              <a:gd name="connsiteX2" fmla="*/ 823755 w 9197114"/>
              <a:gd name="connsiteY2" fmla="*/ 162341 h 364782"/>
              <a:gd name="connsiteX3" fmla="*/ 1335819 w 9197114"/>
              <a:gd name="connsiteY3" fmla="*/ 89189 h 364782"/>
              <a:gd name="connsiteX4" fmla="*/ 1899089 w 9197114"/>
              <a:gd name="connsiteY4" fmla="*/ 1407 h 364782"/>
              <a:gd name="connsiteX5" fmla="*/ 2689449 w 9197114"/>
              <a:gd name="connsiteY5" fmla="*/ 50069 h 364782"/>
              <a:gd name="connsiteX6" fmla="*/ 3516068 w 9197114"/>
              <a:gd name="connsiteY6" fmla="*/ 235812 h 364782"/>
              <a:gd name="connsiteX7" fmla="*/ 4299429 w 9197114"/>
              <a:gd name="connsiteY7" fmla="*/ 355081 h 364782"/>
              <a:gd name="connsiteX8" fmla="*/ 4847115 w 9197114"/>
              <a:gd name="connsiteY8" fmla="*/ 347766 h 364782"/>
              <a:gd name="connsiteX9" fmla="*/ 5609487 w 9197114"/>
              <a:gd name="connsiteY9" fmla="*/ 268252 h 364782"/>
              <a:gd name="connsiteX10" fmla="*/ 6199791 w 9197114"/>
              <a:gd name="connsiteY10" fmla="*/ 179196 h 364782"/>
              <a:gd name="connsiteX11" fmla="*/ 6668282 w 9197114"/>
              <a:gd name="connsiteY11" fmla="*/ 98731 h 364782"/>
              <a:gd name="connsiteX12" fmla="*/ 7254134 w 9197114"/>
              <a:gd name="connsiteY12" fmla="*/ 85371 h 364782"/>
              <a:gd name="connsiteX13" fmla="*/ 7779239 w 9197114"/>
              <a:gd name="connsiteY13" fmla="*/ 131488 h 364782"/>
              <a:gd name="connsiteX14" fmla="*/ 8250273 w 9197114"/>
              <a:gd name="connsiteY14" fmla="*/ 173791 h 364782"/>
              <a:gd name="connsiteX15" fmla="*/ 8730532 w 9197114"/>
              <a:gd name="connsiteY15" fmla="*/ 252986 h 364782"/>
              <a:gd name="connsiteX16" fmla="*/ 9197114 w 9197114"/>
              <a:gd name="connsiteY16" fmla="*/ 332816 h 364782"/>
              <a:gd name="connsiteX0" fmla="*/ 0 w 9197114"/>
              <a:gd name="connsiteY0" fmla="*/ 139124 h 364782"/>
              <a:gd name="connsiteX1" fmla="*/ 340952 w 9197114"/>
              <a:gd name="connsiteY1" fmla="*/ 169656 h 364782"/>
              <a:gd name="connsiteX2" fmla="*/ 823755 w 9197114"/>
              <a:gd name="connsiteY2" fmla="*/ 162341 h 364782"/>
              <a:gd name="connsiteX3" fmla="*/ 1335819 w 9197114"/>
              <a:gd name="connsiteY3" fmla="*/ 89189 h 364782"/>
              <a:gd name="connsiteX4" fmla="*/ 1899089 w 9197114"/>
              <a:gd name="connsiteY4" fmla="*/ 1407 h 364782"/>
              <a:gd name="connsiteX5" fmla="*/ 2689449 w 9197114"/>
              <a:gd name="connsiteY5" fmla="*/ 50069 h 364782"/>
              <a:gd name="connsiteX6" fmla="*/ 3516068 w 9197114"/>
              <a:gd name="connsiteY6" fmla="*/ 235812 h 364782"/>
              <a:gd name="connsiteX7" fmla="*/ 4299429 w 9197114"/>
              <a:gd name="connsiteY7" fmla="*/ 355081 h 364782"/>
              <a:gd name="connsiteX8" fmla="*/ 4847115 w 9197114"/>
              <a:gd name="connsiteY8" fmla="*/ 347766 h 364782"/>
              <a:gd name="connsiteX9" fmla="*/ 5609487 w 9197114"/>
              <a:gd name="connsiteY9" fmla="*/ 268252 h 364782"/>
              <a:gd name="connsiteX10" fmla="*/ 6199791 w 9197114"/>
              <a:gd name="connsiteY10" fmla="*/ 179196 h 364782"/>
              <a:gd name="connsiteX11" fmla="*/ 6668282 w 9197114"/>
              <a:gd name="connsiteY11" fmla="*/ 98731 h 364782"/>
              <a:gd name="connsiteX12" fmla="*/ 7254134 w 9197114"/>
              <a:gd name="connsiteY12" fmla="*/ 85371 h 364782"/>
              <a:gd name="connsiteX13" fmla="*/ 7779239 w 9197114"/>
              <a:gd name="connsiteY13" fmla="*/ 131488 h 364782"/>
              <a:gd name="connsiteX14" fmla="*/ 8250273 w 9197114"/>
              <a:gd name="connsiteY14" fmla="*/ 173791 h 364782"/>
              <a:gd name="connsiteX15" fmla="*/ 8730532 w 9197114"/>
              <a:gd name="connsiteY15" fmla="*/ 252986 h 364782"/>
              <a:gd name="connsiteX16" fmla="*/ 9197114 w 9197114"/>
              <a:gd name="connsiteY16" fmla="*/ 332816 h 364782"/>
              <a:gd name="connsiteX0" fmla="*/ 0 w 9117601"/>
              <a:gd name="connsiteY0" fmla="*/ 139124 h 364782"/>
              <a:gd name="connsiteX1" fmla="*/ 340952 w 9117601"/>
              <a:gd name="connsiteY1" fmla="*/ 169656 h 364782"/>
              <a:gd name="connsiteX2" fmla="*/ 823755 w 9117601"/>
              <a:gd name="connsiteY2" fmla="*/ 162341 h 364782"/>
              <a:gd name="connsiteX3" fmla="*/ 1335819 w 9117601"/>
              <a:gd name="connsiteY3" fmla="*/ 89189 h 364782"/>
              <a:gd name="connsiteX4" fmla="*/ 1899089 w 9117601"/>
              <a:gd name="connsiteY4" fmla="*/ 1407 h 364782"/>
              <a:gd name="connsiteX5" fmla="*/ 2689449 w 9117601"/>
              <a:gd name="connsiteY5" fmla="*/ 50069 h 364782"/>
              <a:gd name="connsiteX6" fmla="*/ 3516068 w 9117601"/>
              <a:gd name="connsiteY6" fmla="*/ 235812 h 364782"/>
              <a:gd name="connsiteX7" fmla="*/ 4299429 w 9117601"/>
              <a:gd name="connsiteY7" fmla="*/ 355081 h 364782"/>
              <a:gd name="connsiteX8" fmla="*/ 4847115 w 9117601"/>
              <a:gd name="connsiteY8" fmla="*/ 347766 h 364782"/>
              <a:gd name="connsiteX9" fmla="*/ 5609487 w 9117601"/>
              <a:gd name="connsiteY9" fmla="*/ 268252 h 364782"/>
              <a:gd name="connsiteX10" fmla="*/ 6199791 w 9117601"/>
              <a:gd name="connsiteY10" fmla="*/ 179196 h 364782"/>
              <a:gd name="connsiteX11" fmla="*/ 6668282 w 9117601"/>
              <a:gd name="connsiteY11" fmla="*/ 98731 h 364782"/>
              <a:gd name="connsiteX12" fmla="*/ 7254134 w 9117601"/>
              <a:gd name="connsiteY12" fmla="*/ 85371 h 364782"/>
              <a:gd name="connsiteX13" fmla="*/ 7779239 w 9117601"/>
              <a:gd name="connsiteY13" fmla="*/ 131488 h 364782"/>
              <a:gd name="connsiteX14" fmla="*/ 8250273 w 9117601"/>
              <a:gd name="connsiteY14" fmla="*/ 173791 h 364782"/>
              <a:gd name="connsiteX15" fmla="*/ 8730532 w 9117601"/>
              <a:gd name="connsiteY15" fmla="*/ 252986 h 364782"/>
              <a:gd name="connsiteX16" fmla="*/ 9117601 w 9117601"/>
              <a:gd name="connsiteY16" fmla="*/ 332816 h 364782"/>
              <a:gd name="connsiteX0" fmla="*/ 0 w 9117601"/>
              <a:gd name="connsiteY0" fmla="*/ 139124 h 364782"/>
              <a:gd name="connsiteX1" fmla="*/ 340952 w 9117601"/>
              <a:gd name="connsiteY1" fmla="*/ 169656 h 364782"/>
              <a:gd name="connsiteX2" fmla="*/ 823755 w 9117601"/>
              <a:gd name="connsiteY2" fmla="*/ 162341 h 364782"/>
              <a:gd name="connsiteX3" fmla="*/ 1335819 w 9117601"/>
              <a:gd name="connsiteY3" fmla="*/ 89189 h 364782"/>
              <a:gd name="connsiteX4" fmla="*/ 1899089 w 9117601"/>
              <a:gd name="connsiteY4" fmla="*/ 1407 h 364782"/>
              <a:gd name="connsiteX5" fmla="*/ 2689449 w 9117601"/>
              <a:gd name="connsiteY5" fmla="*/ 50069 h 364782"/>
              <a:gd name="connsiteX6" fmla="*/ 3516068 w 9117601"/>
              <a:gd name="connsiteY6" fmla="*/ 235812 h 364782"/>
              <a:gd name="connsiteX7" fmla="*/ 4299429 w 9117601"/>
              <a:gd name="connsiteY7" fmla="*/ 355081 h 364782"/>
              <a:gd name="connsiteX8" fmla="*/ 4847115 w 9117601"/>
              <a:gd name="connsiteY8" fmla="*/ 347766 h 364782"/>
              <a:gd name="connsiteX9" fmla="*/ 5609487 w 9117601"/>
              <a:gd name="connsiteY9" fmla="*/ 268252 h 364782"/>
              <a:gd name="connsiteX10" fmla="*/ 6199791 w 9117601"/>
              <a:gd name="connsiteY10" fmla="*/ 179196 h 364782"/>
              <a:gd name="connsiteX11" fmla="*/ 6668282 w 9117601"/>
              <a:gd name="connsiteY11" fmla="*/ 98731 h 364782"/>
              <a:gd name="connsiteX12" fmla="*/ 7254134 w 9117601"/>
              <a:gd name="connsiteY12" fmla="*/ 85371 h 364782"/>
              <a:gd name="connsiteX13" fmla="*/ 7779239 w 9117601"/>
              <a:gd name="connsiteY13" fmla="*/ 131488 h 364782"/>
              <a:gd name="connsiteX14" fmla="*/ 8250273 w 9117601"/>
              <a:gd name="connsiteY14" fmla="*/ 173791 h 364782"/>
              <a:gd name="connsiteX15" fmla="*/ 8730532 w 9117601"/>
              <a:gd name="connsiteY15" fmla="*/ 252986 h 364782"/>
              <a:gd name="connsiteX16" fmla="*/ 9117601 w 9117601"/>
              <a:gd name="connsiteY16" fmla="*/ 332816 h 364782"/>
              <a:gd name="connsiteX0" fmla="*/ 0 w 9139244"/>
              <a:gd name="connsiteY0" fmla="*/ 139124 h 364782"/>
              <a:gd name="connsiteX1" fmla="*/ 340952 w 9139244"/>
              <a:gd name="connsiteY1" fmla="*/ 169656 h 364782"/>
              <a:gd name="connsiteX2" fmla="*/ 823755 w 9139244"/>
              <a:gd name="connsiteY2" fmla="*/ 162341 h 364782"/>
              <a:gd name="connsiteX3" fmla="*/ 1335819 w 9139244"/>
              <a:gd name="connsiteY3" fmla="*/ 89189 h 364782"/>
              <a:gd name="connsiteX4" fmla="*/ 1899089 w 9139244"/>
              <a:gd name="connsiteY4" fmla="*/ 1407 h 364782"/>
              <a:gd name="connsiteX5" fmla="*/ 2689449 w 9139244"/>
              <a:gd name="connsiteY5" fmla="*/ 50069 h 364782"/>
              <a:gd name="connsiteX6" fmla="*/ 3516068 w 9139244"/>
              <a:gd name="connsiteY6" fmla="*/ 235812 h 364782"/>
              <a:gd name="connsiteX7" fmla="*/ 4299429 w 9139244"/>
              <a:gd name="connsiteY7" fmla="*/ 355081 h 364782"/>
              <a:gd name="connsiteX8" fmla="*/ 4847115 w 9139244"/>
              <a:gd name="connsiteY8" fmla="*/ 347766 h 364782"/>
              <a:gd name="connsiteX9" fmla="*/ 5609487 w 9139244"/>
              <a:gd name="connsiteY9" fmla="*/ 268252 h 364782"/>
              <a:gd name="connsiteX10" fmla="*/ 6199791 w 9139244"/>
              <a:gd name="connsiteY10" fmla="*/ 179196 h 364782"/>
              <a:gd name="connsiteX11" fmla="*/ 6668282 w 9139244"/>
              <a:gd name="connsiteY11" fmla="*/ 98731 h 364782"/>
              <a:gd name="connsiteX12" fmla="*/ 7254134 w 9139244"/>
              <a:gd name="connsiteY12" fmla="*/ 85371 h 364782"/>
              <a:gd name="connsiteX13" fmla="*/ 7779239 w 9139244"/>
              <a:gd name="connsiteY13" fmla="*/ 131488 h 364782"/>
              <a:gd name="connsiteX14" fmla="*/ 8250273 w 9139244"/>
              <a:gd name="connsiteY14" fmla="*/ 173791 h 364782"/>
              <a:gd name="connsiteX15" fmla="*/ 8730532 w 9139244"/>
              <a:gd name="connsiteY15" fmla="*/ 252986 h 364782"/>
              <a:gd name="connsiteX16" fmla="*/ 9139244 w 9139244"/>
              <a:gd name="connsiteY16" fmla="*/ 338227 h 364782"/>
              <a:gd name="connsiteX0" fmla="*/ 0 w 9139244"/>
              <a:gd name="connsiteY0" fmla="*/ 139124 h 364782"/>
              <a:gd name="connsiteX1" fmla="*/ 340952 w 9139244"/>
              <a:gd name="connsiteY1" fmla="*/ 169656 h 364782"/>
              <a:gd name="connsiteX2" fmla="*/ 823755 w 9139244"/>
              <a:gd name="connsiteY2" fmla="*/ 162341 h 364782"/>
              <a:gd name="connsiteX3" fmla="*/ 1335819 w 9139244"/>
              <a:gd name="connsiteY3" fmla="*/ 89189 h 364782"/>
              <a:gd name="connsiteX4" fmla="*/ 1899089 w 9139244"/>
              <a:gd name="connsiteY4" fmla="*/ 1407 h 364782"/>
              <a:gd name="connsiteX5" fmla="*/ 2689449 w 9139244"/>
              <a:gd name="connsiteY5" fmla="*/ 50069 h 364782"/>
              <a:gd name="connsiteX6" fmla="*/ 3516068 w 9139244"/>
              <a:gd name="connsiteY6" fmla="*/ 235812 h 364782"/>
              <a:gd name="connsiteX7" fmla="*/ 4299429 w 9139244"/>
              <a:gd name="connsiteY7" fmla="*/ 355081 h 364782"/>
              <a:gd name="connsiteX8" fmla="*/ 4847115 w 9139244"/>
              <a:gd name="connsiteY8" fmla="*/ 347766 h 364782"/>
              <a:gd name="connsiteX9" fmla="*/ 5609487 w 9139244"/>
              <a:gd name="connsiteY9" fmla="*/ 268252 h 364782"/>
              <a:gd name="connsiteX10" fmla="*/ 6199791 w 9139244"/>
              <a:gd name="connsiteY10" fmla="*/ 179196 h 364782"/>
              <a:gd name="connsiteX11" fmla="*/ 6668282 w 9139244"/>
              <a:gd name="connsiteY11" fmla="*/ 98731 h 364782"/>
              <a:gd name="connsiteX12" fmla="*/ 7254134 w 9139244"/>
              <a:gd name="connsiteY12" fmla="*/ 85371 h 364782"/>
              <a:gd name="connsiteX13" fmla="*/ 7779239 w 9139244"/>
              <a:gd name="connsiteY13" fmla="*/ 131488 h 364782"/>
              <a:gd name="connsiteX14" fmla="*/ 8250273 w 9139244"/>
              <a:gd name="connsiteY14" fmla="*/ 173791 h 364782"/>
              <a:gd name="connsiteX15" fmla="*/ 8730532 w 9139244"/>
              <a:gd name="connsiteY15" fmla="*/ 252986 h 364782"/>
              <a:gd name="connsiteX16" fmla="*/ 9139244 w 9139244"/>
              <a:gd name="connsiteY16" fmla="*/ 338227 h 364782"/>
              <a:gd name="connsiteX0" fmla="*/ 0 w 9139244"/>
              <a:gd name="connsiteY0" fmla="*/ 139124 h 364782"/>
              <a:gd name="connsiteX1" fmla="*/ 340952 w 9139244"/>
              <a:gd name="connsiteY1" fmla="*/ 169656 h 364782"/>
              <a:gd name="connsiteX2" fmla="*/ 823755 w 9139244"/>
              <a:gd name="connsiteY2" fmla="*/ 162341 h 364782"/>
              <a:gd name="connsiteX3" fmla="*/ 1335819 w 9139244"/>
              <a:gd name="connsiteY3" fmla="*/ 89189 h 364782"/>
              <a:gd name="connsiteX4" fmla="*/ 1899089 w 9139244"/>
              <a:gd name="connsiteY4" fmla="*/ 1407 h 364782"/>
              <a:gd name="connsiteX5" fmla="*/ 2689449 w 9139244"/>
              <a:gd name="connsiteY5" fmla="*/ 50069 h 364782"/>
              <a:gd name="connsiteX6" fmla="*/ 3516068 w 9139244"/>
              <a:gd name="connsiteY6" fmla="*/ 235812 h 364782"/>
              <a:gd name="connsiteX7" fmla="*/ 4299429 w 9139244"/>
              <a:gd name="connsiteY7" fmla="*/ 355081 h 364782"/>
              <a:gd name="connsiteX8" fmla="*/ 4847115 w 9139244"/>
              <a:gd name="connsiteY8" fmla="*/ 347766 h 364782"/>
              <a:gd name="connsiteX9" fmla="*/ 5609487 w 9139244"/>
              <a:gd name="connsiteY9" fmla="*/ 268252 h 364782"/>
              <a:gd name="connsiteX10" fmla="*/ 6199791 w 9139244"/>
              <a:gd name="connsiteY10" fmla="*/ 179196 h 364782"/>
              <a:gd name="connsiteX11" fmla="*/ 6668282 w 9139244"/>
              <a:gd name="connsiteY11" fmla="*/ 98731 h 364782"/>
              <a:gd name="connsiteX12" fmla="*/ 7254134 w 9139244"/>
              <a:gd name="connsiteY12" fmla="*/ 85371 h 364782"/>
              <a:gd name="connsiteX13" fmla="*/ 7779239 w 9139244"/>
              <a:gd name="connsiteY13" fmla="*/ 131488 h 364782"/>
              <a:gd name="connsiteX14" fmla="*/ 8250273 w 9139244"/>
              <a:gd name="connsiteY14" fmla="*/ 173791 h 364782"/>
              <a:gd name="connsiteX15" fmla="*/ 8730532 w 9139244"/>
              <a:gd name="connsiteY15" fmla="*/ 252986 h 364782"/>
              <a:gd name="connsiteX16" fmla="*/ 9139244 w 9139244"/>
              <a:gd name="connsiteY16" fmla="*/ 338227 h 364782"/>
              <a:gd name="connsiteX0" fmla="*/ 0 w 9139244"/>
              <a:gd name="connsiteY0" fmla="*/ 139124 h 364782"/>
              <a:gd name="connsiteX1" fmla="*/ 340952 w 9139244"/>
              <a:gd name="connsiteY1" fmla="*/ 169656 h 364782"/>
              <a:gd name="connsiteX2" fmla="*/ 823755 w 9139244"/>
              <a:gd name="connsiteY2" fmla="*/ 162341 h 364782"/>
              <a:gd name="connsiteX3" fmla="*/ 1335819 w 9139244"/>
              <a:gd name="connsiteY3" fmla="*/ 89189 h 364782"/>
              <a:gd name="connsiteX4" fmla="*/ 1899089 w 9139244"/>
              <a:gd name="connsiteY4" fmla="*/ 1407 h 364782"/>
              <a:gd name="connsiteX5" fmla="*/ 2689449 w 9139244"/>
              <a:gd name="connsiteY5" fmla="*/ 50069 h 364782"/>
              <a:gd name="connsiteX6" fmla="*/ 3516068 w 9139244"/>
              <a:gd name="connsiteY6" fmla="*/ 235812 h 364782"/>
              <a:gd name="connsiteX7" fmla="*/ 4299429 w 9139244"/>
              <a:gd name="connsiteY7" fmla="*/ 355081 h 364782"/>
              <a:gd name="connsiteX8" fmla="*/ 4847115 w 9139244"/>
              <a:gd name="connsiteY8" fmla="*/ 347766 h 364782"/>
              <a:gd name="connsiteX9" fmla="*/ 5609487 w 9139244"/>
              <a:gd name="connsiteY9" fmla="*/ 268252 h 364782"/>
              <a:gd name="connsiteX10" fmla="*/ 6199791 w 9139244"/>
              <a:gd name="connsiteY10" fmla="*/ 179196 h 364782"/>
              <a:gd name="connsiteX11" fmla="*/ 6668282 w 9139244"/>
              <a:gd name="connsiteY11" fmla="*/ 98731 h 364782"/>
              <a:gd name="connsiteX12" fmla="*/ 7254134 w 9139244"/>
              <a:gd name="connsiteY12" fmla="*/ 85371 h 364782"/>
              <a:gd name="connsiteX13" fmla="*/ 7779239 w 9139244"/>
              <a:gd name="connsiteY13" fmla="*/ 131488 h 364782"/>
              <a:gd name="connsiteX14" fmla="*/ 8250273 w 9139244"/>
              <a:gd name="connsiteY14" fmla="*/ 173791 h 364782"/>
              <a:gd name="connsiteX15" fmla="*/ 8735943 w 9139244"/>
              <a:gd name="connsiteY15" fmla="*/ 244870 h 364782"/>
              <a:gd name="connsiteX16" fmla="*/ 9139244 w 9139244"/>
              <a:gd name="connsiteY16" fmla="*/ 338227 h 3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39244" h="364782">
                <a:moveTo>
                  <a:pt x="0" y="139124"/>
                </a:moveTo>
                <a:cubicBezTo>
                  <a:pt x="213811" y="169683"/>
                  <a:pt x="203660" y="165787"/>
                  <a:pt x="340952" y="169656"/>
                </a:cubicBezTo>
                <a:cubicBezTo>
                  <a:pt x="478244" y="173525"/>
                  <a:pt x="662821" y="164779"/>
                  <a:pt x="823755" y="162341"/>
                </a:cubicBezTo>
                <a:cubicBezTo>
                  <a:pt x="989566" y="148930"/>
                  <a:pt x="1335819" y="89189"/>
                  <a:pt x="1335819" y="89189"/>
                </a:cubicBezTo>
                <a:cubicBezTo>
                  <a:pt x="1523576" y="59928"/>
                  <a:pt x="1673484" y="7927"/>
                  <a:pt x="1899089" y="1407"/>
                </a:cubicBezTo>
                <a:cubicBezTo>
                  <a:pt x="2124694" y="-5113"/>
                  <a:pt x="2419953" y="11002"/>
                  <a:pt x="2689449" y="50069"/>
                </a:cubicBezTo>
                <a:cubicBezTo>
                  <a:pt x="2958945" y="89136"/>
                  <a:pt x="3247738" y="184977"/>
                  <a:pt x="3516068" y="235812"/>
                </a:cubicBezTo>
                <a:cubicBezTo>
                  <a:pt x="3784398" y="286647"/>
                  <a:pt x="4077588" y="336422"/>
                  <a:pt x="4299429" y="355081"/>
                </a:cubicBezTo>
                <a:cubicBezTo>
                  <a:pt x="4521270" y="373740"/>
                  <a:pt x="4628772" y="362237"/>
                  <a:pt x="4847115" y="347766"/>
                </a:cubicBezTo>
                <a:cubicBezTo>
                  <a:pt x="5065458" y="333295"/>
                  <a:pt x="5384041" y="296347"/>
                  <a:pt x="5609487" y="268252"/>
                </a:cubicBezTo>
                <a:cubicBezTo>
                  <a:pt x="5834933" y="240157"/>
                  <a:pt x="6023325" y="207449"/>
                  <a:pt x="6199791" y="179196"/>
                </a:cubicBezTo>
                <a:cubicBezTo>
                  <a:pt x="6376257" y="150943"/>
                  <a:pt x="6492558" y="114369"/>
                  <a:pt x="6668282" y="98731"/>
                </a:cubicBezTo>
                <a:cubicBezTo>
                  <a:pt x="6844006" y="83094"/>
                  <a:pt x="7068975" y="79912"/>
                  <a:pt x="7254134" y="85371"/>
                </a:cubicBezTo>
                <a:cubicBezTo>
                  <a:pt x="7439293" y="90830"/>
                  <a:pt x="7613216" y="116751"/>
                  <a:pt x="7779239" y="131488"/>
                </a:cubicBezTo>
                <a:cubicBezTo>
                  <a:pt x="7945262" y="146225"/>
                  <a:pt x="8090822" y="154894"/>
                  <a:pt x="8250273" y="173791"/>
                </a:cubicBezTo>
                <a:cubicBezTo>
                  <a:pt x="8409724" y="192688"/>
                  <a:pt x="8587781" y="217464"/>
                  <a:pt x="8735943" y="244870"/>
                </a:cubicBezTo>
                <a:cubicBezTo>
                  <a:pt x="8884105" y="272276"/>
                  <a:pt x="8922221" y="286096"/>
                  <a:pt x="9139244" y="338227"/>
                </a:cubicBezTo>
              </a:path>
            </a:pathLst>
          </a:custGeom>
          <a:noFill/>
          <a:ln>
            <a:solidFill>
              <a:srgbClr val="FCB8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12479" y="3514964"/>
            <a:ext cx="9151165" cy="608980"/>
          </a:xfrm>
          <a:custGeom>
            <a:avLst/>
            <a:gdLst>
              <a:gd name="connsiteX0" fmla="*/ 0 w 8889477"/>
              <a:gd name="connsiteY0" fmla="*/ 406688 h 608980"/>
              <a:gd name="connsiteX1" fmla="*/ 810705 w 8889477"/>
              <a:gd name="connsiteY1" fmla="*/ 378407 h 608980"/>
              <a:gd name="connsiteX2" fmla="*/ 1875934 w 8889477"/>
              <a:gd name="connsiteY2" fmla="*/ 199298 h 608980"/>
              <a:gd name="connsiteX3" fmla="*/ 2582945 w 8889477"/>
              <a:gd name="connsiteY3" fmla="*/ 67323 h 608980"/>
              <a:gd name="connsiteX4" fmla="*/ 3261674 w 8889477"/>
              <a:gd name="connsiteY4" fmla="*/ 1335 h 608980"/>
              <a:gd name="connsiteX5" fmla="*/ 4015819 w 8889477"/>
              <a:gd name="connsiteY5" fmla="*/ 123884 h 608980"/>
              <a:gd name="connsiteX6" fmla="*/ 4751110 w 8889477"/>
              <a:gd name="connsiteY6" fmla="*/ 434968 h 608980"/>
              <a:gd name="connsiteX7" fmla="*/ 5326145 w 8889477"/>
              <a:gd name="connsiteY7" fmla="*/ 604651 h 608980"/>
              <a:gd name="connsiteX8" fmla="*/ 5976594 w 8889477"/>
              <a:gd name="connsiteY8" fmla="*/ 548090 h 608980"/>
              <a:gd name="connsiteX9" fmla="*/ 6579910 w 8889477"/>
              <a:gd name="connsiteY9" fmla="*/ 434968 h 608980"/>
              <a:gd name="connsiteX10" fmla="*/ 6834433 w 8889477"/>
              <a:gd name="connsiteY10" fmla="*/ 416114 h 608980"/>
              <a:gd name="connsiteX11" fmla="*/ 7154945 w 8889477"/>
              <a:gd name="connsiteY11" fmla="*/ 425541 h 608980"/>
              <a:gd name="connsiteX12" fmla="*/ 7701699 w 8889477"/>
              <a:gd name="connsiteY12" fmla="*/ 529236 h 608980"/>
              <a:gd name="connsiteX13" fmla="*/ 7984503 w 8889477"/>
              <a:gd name="connsiteY13" fmla="*/ 500956 h 608980"/>
              <a:gd name="connsiteX14" fmla="*/ 8305015 w 8889477"/>
              <a:gd name="connsiteY14" fmla="*/ 350127 h 608980"/>
              <a:gd name="connsiteX15" fmla="*/ 8502978 w 8889477"/>
              <a:gd name="connsiteY15" fmla="*/ 246432 h 608980"/>
              <a:gd name="connsiteX16" fmla="*/ 8748074 w 8889477"/>
              <a:gd name="connsiteY16" fmla="*/ 180444 h 608980"/>
              <a:gd name="connsiteX17" fmla="*/ 8889477 w 8889477"/>
              <a:gd name="connsiteY17" fmla="*/ 171018 h 608980"/>
              <a:gd name="connsiteX0" fmla="*/ 0 w 9102334"/>
              <a:gd name="connsiteY0" fmla="*/ 406688 h 608980"/>
              <a:gd name="connsiteX1" fmla="*/ 810705 w 9102334"/>
              <a:gd name="connsiteY1" fmla="*/ 378407 h 608980"/>
              <a:gd name="connsiteX2" fmla="*/ 1875934 w 9102334"/>
              <a:gd name="connsiteY2" fmla="*/ 199298 h 608980"/>
              <a:gd name="connsiteX3" fmla="*/ 2582945 w 9102334"/>
              <a:gd name="connsiteY3" fmla="*/ 67323 h 608980"/>
              <a:gd name="connsiteX4" fmla="*/ 3261674 w 9102334"/>
              <a:gd name="connsiteY4" fmla="*/ 1335 h 608980"/>
              <a:gd name="connsiteX5" fmla="*/ 4015819 w 9102334"/>
              <a:gd name="connsiteY5" fmla="*/ 123884 h 608980"/>
              <a:gd name="connsiteX6" fmla="*/ 4751110 w 9102334"/>
              <a:gd name="connsiteY6" fmla="*/ 434968 h 608980"/>
              <a:gd name="connsiteX7" fmla="*/ 5326145 w 9102334"/>
              <a:gd name="connsiteY7" fmla="*/ 604651 h 608980"/>
              <a:gd name="connsiteX8" fmla="*/ 5976594 w 9102334"/>
              <a:gd name="connsiteY8" fmla="*/ 548090 h 608980"/>
              <a:gd name="connsiteX9" fmla="*/ 6579910 w 9102334"/>
              <a:gd name="connsiteY9" fmla="*/ 434968 h 608980"/>
              <a:gd name="connsiteX10" fmla="*/ 6834433 w 9102334"/>
              <a:gd name="connsiteY10" fmla="*/ 416114 h 608980"/>
              <a:gd name="connsiteX11" fmla="*/ 7154945 w 9102334"/>
              <a:gd name="connsiteY11" fmla="*/ 425541 h 608980"/>
              <a:gd name="connsiteX12" fmla="*/ 7701699 w 9102334"/>
              <a:gd name="connsiteY12" fmla="*/ 529236 h 608980"/>
              <a:gd name="connsiteX13" fmla="*/ 7984503 w 9102334"/>
              <a:gd name="connsiteY13" fmla="*/ 500956 h 608980"/>
              <a:gd name="connsiteX14" fmla="*/ 8305015 w 9102334"/>
              <a:gd name="connsiteY14" fmla="*/ 350127 h 608980"/>
              <a:gd name="connsiteX15" fmla="*/ 8502978 w 9102334"/>
              <a:gd name="connsiteY15" fmla="*/ 246432 h 608980"/>
              <a:gd name="connsiteX16" fmla="*/ 8748074 w 9102334"/>
              <a:gd name="connsiteY16" fmla="*/ 180444 h 608980"/>
              <a:gd name="connsiteX17" fmla="*/ 9102334 w 9102334"/>
              <a:gd name="connsiteY17" fmla="*/ 179896 h 608980"/>
              <a:gd name="connsiteX0" fmla="*/ 0 w 9164417"/>
              <a:gd name="connsiteY0" fmla="*/ 397810 h 608980"/>
              <a:gd name="connsiteX1" fmla="*/ 872788 w 9164417"/>
              <a:gd name="connsiteY1" fmla="*/ 378407 h 608980"/>
              <a:gd name="connsiteX2" fmla="*/ 1938017 w 9164417"/>
              <a:gd name="connsiteY2" fmla="*/ 199298 h 608980"/>
              <a:gd name="connsiteX3" fmla="*/ 2645028 w 9164417"/>
              <a:gd name="connsiteY3" fmla="*/ 67323 h 608980"/>
              <a:gd name="connsiteX4" fmla="*/ 3323757 w 9164417"/>
              <a:gd name="connsiteY4" fmla="*/ 1335 h 608980"/>
              <a:gd name="connsiteX5" fmla="*/ 4077902 w 9164417"/>
              <a:gd name="connsiteY5" fmla="*/ 123884 h 608980"/>
              <a:gd name="connsiteX6" fmla="*/ 4813193 w 9164417"/>
              <a:gd name="connsiteY6" fmla="*/ 434968 h 608980"/>
              <a:gd name="connsiteX7" fmla="*/ 5388228 w 9164417"/>
              <a:gd name="connsiteY7" fmla="*/ 604651 h 608980"/>
              <a:gd name="connsiteX8" fmla="*/ 6038677 w 9164417"/>
              <a:gd name="connsiteY8" fmla="*/ 548090 h 608980"/>
              <a:gd name="connsiteX9" fmla="*/ 6641993 w 9164417"/>
              <a:gd name="connsiteY9" fmla="*/ 434968 h 608980"/>
              <a:gd name="connsiteX10" fmla="*/ 6896516 w 9164417"/>
              <a:gd name="connsiteY10" fmla="*/ 416114 h 608980"/>
              <a:gd name="connsiteX11" fmla="*/ 7217028 w 9164417"/>
              <a:gd name="connsiteY11" fmla="*/ 425541 h 608980"/>
              <a:gd name="connsiteX12" fmla="*/ 7763782 w 9164417"/>
              <a:gd name="connsiteY12" fmla="*/ 529236 h 608980"/>
              <a:gd name="connsiteX13" fmla="*/ 8046586 w 9164417"/>
              <a:gd name="connsiteY13" fmla="*/ 500956 h 608980"/>
              <a:gd name="connsiteX14" fmla="*/ 8367098 w 9164417"/>
              <a:gd name="connsiteY14" fmla="*/ 350127 h 608980"/>
              <a:gd name="connsiteX15" fmla="*/ 8565061 w 9164417"/>
              <a:gd name="connsiteY15" fmla="*/ 246432 h 608980"/>
              <a:gd name="connsiteX16" fmla="*/ 8810157 w 9164417"/>
              <a:gd name="connsiteY16" fmla="*/ 180444 h 608980"/>
              <a:gd name="connsiteX17" fmla="*/ 9164417 w 9164417"/>
              <a:gd name="connsiteY17" fmla="*/ 179896 h 608980"/>
              <a:gd name="connsiteX0" fmla="*/ 0 w 9164417"/>
              <a:gd name="connsiteY0" fmla="*/ 397810 h 608980"/>
              <a:gd name="connsiteX1" fmla="*/ 872788 w 9164417"/>
              <a:gd name="connsiteY1" fmla="*/ 378407 h 608980"/>
              <a:gd name="connsiteX2" fmla="*/ 1938017 w 9164417"/>
              <a:gd name="connsiteY2" fmla="*/ 199298 h 608980"/>
              <a:gd name="connsiteX3" fmla="*/ 2645028 w 9164417"/>
              <a:gd name="connsiteY3" fmla="*/ 67323 h 608980"/>
              <a:gd name="connsiteX4" fmla="*/ 3323757 w 9164417"/>
              <a:gd name="connsiteY4" fmla="*/ 1335 h 608980"/>
              <a:gd name="connsiteX5" fmla="*/ 4077902 w 9164417"/>
              <a:gd name="connsiteY5" fmla="*/ 123884 h 608980"/>
              <a:gd name="connsiteX6" fmla="*/ 4813193 w 9164417"/>
              <a:gd name="connsiteY6" fmla="*/ 434968 h 608980"/>
              <a:gd name="connsiteX7" fmla="*/ 5388228 w 9164417"/>
              <a:gd name="connsiteY7" fmla="*/ 604651 h 608980"/>
              <a:gd name="connsiteX8" fmla="*/ 6038677 w 9164417"/>
              <a:gd name="connsiteY8" fmla="*/ 548090 h 608980"/>
              <a:gd name="connsiteX9" fmla="*/ 6641993 w 9164417"/>
              <a:gd name="connsiteY9" fmla="*/ 434968 h 608980"/>
              <a:gd name="connsiteX10" fmla="*/ 6896516 w 9164417"/>
              <a:gd name="connsiteY10" fmla="*/ 416114 h 608980"/>
              <a:gd name="connsiteX11" fmla="*/ 7217028 w 9164417"/>
              <a:gd name="connsiteY11" fmla="*/ 425541 h 608980"/>
              <a:gd name="connsiteX12" fmla="*/ 7763782 w 9164417"/>
              <a:gd name="connsiteY12" fmla="*/ 529236 h 608980"/>
              <a:gd name="connsiteX13" fmla="*/ 8046586 w 9164417"/>
              <a:gd name="connsiteY13" fmla="*/ 500956 h 608980"/>
              <a:gd name="connsiteX14" fmla="*/ 8367098 w 9164417"/>
              <a:gd name="connsiteY14" fmla="*/ 350127 h 608980"/>
              <a:gd name="connsiteX15" fmla="*/ 8565061 w 9164417"/>
              <a:gd name="connsiteY15" fmla="*/ 246432 h 608980"/>
              <a:gd name="connsiteX16" fmla="*/ 8810157 w 9164417"/>
              <a:gd name="connsiteY16" fmla="*/ 180444 h 608980"/>
              <a:gd name="connsiteX17" fmla="*/ 9164417 w 9164417"/>
              <a:gd name="connsiteY17" fmla="*/ 179896 h 608980"/>
              <a:gd name="connsiteX0" fmla="*/ 0 w 9164417"/>
              <a:gd name="connsiteY0" fmla="*/ 397810 h 608980"/>
              <a:gd name="connsiteX1" fmla="*/ 872788 w 9164417"/>
              <a:gd name="connsiteY1" fmla="*/ 378407 h 608980"/>
              <a:gd name="connsiteX2" fmla="*/ 1938017 w 9164417"/>
              <a:gd name="connsiteY2" fmla="*/ 199298 h 608980"/>
              <a:gd name="connsiteX3" fmla="*/ 2645028 w 9164417"/>
              <a:gd name="connsiteY3" fmla="*/ 67323 h 608980"/>
              <a:gd name="connsiteX4" fmla="*/ 3323757 w 9164417"/>
              <a:gd name="connsiteY4" fmla="*/ 1335 h 608980"/>
              <a:gd name="connsiteX5" fmla="*/ 4077902 w 9164417"/>
              <a:gd name="connsiteY5" fmla="*/ 123884 h 608980"/>
              <a:gd name="connsiteX6" fmla="*/ 4813193 w 9164417"/>
              <a:gd name="connsiteY6" fmla="*/ 434968 h 608980"/>
              <a:gd name="connsiteX7" fmla="*/ 5388228 w 9164417"/>
              <a:gd name="connsiteY7" fmla="*/ 604651 h 608980"/>
              <a:gd name="connsiteX8" fmla="*/ 6038677 w 9164417"/>
              <a:gd name="connsiteY8" fmla="*/ 548090 h 608980"/>
              <a:gd name="connsiteX9" fmla="*/ 6641993 w 9164417"/>
              <a:gd name="connsiteY9" fmla="*/ 434968 h 608980"/>
              <a:gd name="connsiteX10" fmla="*/ 6896516 w 9164417"/>
              <a:gd name="connsiteY10" fmla="*/ 416114 h 608980"/>
              <a:gd name="connsiteX11" fmla="*/ 7217028 w 9164417"/>
              <a:gd name="connsiteY11" fmla="*/ 425541 h 608980"/>
              <a:gd name="connsiteX12" fmla="*/ 7763782 w 9164417"/>
              <a:gd name="connsiteY12" fmla="*/ 529236 h 608980"/>
              <a:gd name="connsiteX13" fmla="*/ 8046586 w 9164417"/>
              <a:gd name="connsiteY13" fmla="*/ 500956 h 608980"/>
              <a:gd name="connsiteX14" fmla="*/ 8367098 w 9164417"/>
              <a:gd name="connsiteY14" fmla="*/ 350127 h 608980"/>
              <a:gd name="connsiteX15" fmla="*/ 8565061 w 9164417"/>
              <a:gd name="connsiteY15" fmla="*/ 246432 h 608980"/>
              <a:gd name="connsiteX16" fmla="*/ 8810157 w 9164417"/>
              <a:gd name="connsiteY16" fmla="*/ 180444 h 608980"/>
              <a:gd name="connsiteX17" fmla="*/ 9164417 w 9164417"/>
              <a:gd name="connsiteY17" fmla="*/ 179896 h 608980"/>
              <a:gd name="connsiteX0" fmla="*/ 0 w 9115768"/>
              <a:gd name="connsiteY0" fmla="*/ 397810 h 608980"/>
              <a:gd name="connsiteX1" fmla="*/ 872788 w 9115768"/>
              <a:gd name="connsiteY1" fmla="*/ 378407 h 608980"/>
              <a:gd name="connsiteX2" fmla="*/ 1938017 w 9115768"/>
              <a:gd name="connsiteY2" fmla="*/ 199298 h 608980"/>
              <a:gd name="connsiteX3" fmla="*/ 2645028 w 9115768"/>
              <a:gd name="connsiteY3" fmla="*/ 67323 h 608980"/>
              <a:gd name="connsiteX4" fmla="*/ 3323757 w 9115768"/>
              <a:gd name="connsiteY4" fmla="*/ 1335 h 608980"/>
              <a:gd name="connsiteX5" fmla="*/ 4077902 w 9115768"/>
              <a:gd name="connsiteY5" fmla="*/ 123884 h 608980"/>
              <a:gd name="connsiteX6" fmla="*/ 4813193 w 9115768"/>
              <a:gd name="connsiteY6" fmla="*/ 434968 h 608980"/>
              <a:gd name="connsiteX7" fmla="*/ 5388228 w 9115768"/>
              <a:gd name="connsiteY7" fmla="*/ 604651 h 608980"/>
              <a:gd name="connsiteX8" fmla="*/ 6038677 w 9115768"/>
              <a:gd name="connsiteY8" fmla="*/ 548090 h 608980"/>
              <a:gd name="connsiteX9" fmla="*/ 6641993 w 9115768"/>
              <a:gd name="connsiteY9" fmla="*/ 434968 h 608980"/>
              <a:gd name="connsiteX10" fmla="*/ 6896516 w 9115768"/>
              <a:gd name="connsiteY10" fmla="*/ 416114 h 608980"/>
              <a:gd name="connsiteX11" fmla="*/ 7217028 w 9115768"/>
              <a:gd name="connsiteY11" fmla="*/ 425541 h 608980"/>
              <a:gd name="connsiteX12" fmla="*/ 7763782 w 9115768"/>
              <a:gd name="connsiteY12" fmla="*/ 529236 h 608980"/>
              <a:gd name="connsiteX13" fmla="*/ 8046586 w 9115768"/>
              <a:gd name="connsiteY13" fmla="*/ 500956 h 608980"/>
              <a:gd name="connsiteX14" fmla="*/ 8367098 w 9115768"/>
              <a:gd name="connsiteY14" fmla="*/ 350127 h 608980"/>
              <a:gd name="connsiteX15" fmla="*/ 8565061 w 9115768"/>
              <a:gd name="connsiteY15" fmla="*/ 246432 h 608980"/>
              <a:gd name="connsiteX16" fmla="*/ 8810157 w 9115768"/>
              <a:gd name="connsiteY16" fmla="*/ 180444 h 608980"/>
              <a:gd name="connsiteX17" fmla="*/ 9115768 w 9115768"/>
              <a:gd name="connsiteY17" fmla="*/ 171780 h 608980"/>
              <a:gd name="connsiteX0" fmla="*/ 0 w 9131984"/>
              <a:gd name="connsiteY0" fmla="*/ 403220 h 608980"/>
              <a:gd name="connsiteX1" fmla="*/ 889004 w 9131984"/>
              <a:gd name="connsiteY1" fmla="*/ 378407 h 608980"/>
              <a:gd name="connsiteX2" fmla="*/ 1954233 w 9131984"/>
              <a:gd name="connsiteY2" fmla="*/ 199298 h 608980"/>
              <a:gd name="connsiteX3" fmla="*/ 2661244 w 9131984"/>
              <a:gd name="connsiteY3" fmla="*/ 67323 h 608980"/>
              <a:gd name="connsiteX4" fmla="*/ 3339973 w 9131984"/>
              <a:gd name="connsiteY4" fmla="*/ 1335 h 608980"/>
              <a:gd name="connsiteX5" fmla="*/ 4094118 w 9131984"/>
              <a:gd name="connsiteY5" fmla="*/ 123884 h 608980"/>
              <a:gd name="connsiteX6" fmla="*/ 4829409 w 9131984"/>
              <a:gd name="connsiteY6" fmla="*/ 434968 h 608980"/>
              <a:gd name="connsiteX7" fmla="*/ 5404444 w 9131984"/>
              <a:gd name="connsiteY7" fmla="*/ 604651 h 608980"/>
              <a:gd name="connsiteX8" fmla="*/ 6054893 w 9131984"/>
              <a:gd name="connsiteY8" fmla="*/ 548090 h 608980"/>
              <a:gd name="connsiteX9" fmla="*/ 6658209 w 9131984"/>
              <a:gd name="connsiteY9" fmla="*/ 434968 h 608980"/>
              <a:gd name="connsiteX10" fmla="*/ 6912732 w 9131984"/>
              <a:gd name="connsiteY10" fmla="*/ 416114 h 608980"/>
              <a:gd name="connsiteX11" fmla="*/ 7233244 w 9131984"/>
              <a:gd name="connsiteY11" fmla="*/ 425541 h 608980"/>
              <a:gd name="connsiteX12" fmla="*/ 7779998 w 9131984"/>
              <a:gd name="connsiteY12" fmla="*/ 529236 h 608980"/>
              <a:gd name="connsiteX13" fmla="*/ 8062802 w 9131984"/>
              <a:gd name="connsiteY13" fmla="*/ 500956 h 608980"/>
              <a:gd name="connsiteX14" fmla="*/ 8383314 w 9131984"/>
              <a:gd name="connsiteY14" fmla="*/ 350127 h 608980"/>
              <a:gd name="connsiteX15" fmla="*/ 8581277 w 9131984"/>
              <a:gd name="connsiteY15" fmla="*/ 246432 h 608980"/>
              <a:gd name="connsiteX16" fmla="*/ 8826373 w 9131984"/>
              <a:gd name="connsiteY16" fmla="*/ 180444 h 608980"/>
              <a:gd name="connsiteX17" fmla="*/ 9131984 w 9131984"/>
              <a:gd name="connsiteY17" fmla="*/ 171780 h 608980"/>
              <a:gd name="connsiteX0" fmla="*/ 0 w 9152570"/>
              <a:gd name="connsiteY0" fmla="*/ 400644 h 608980"/>
              <a:gd name="connsiteX1" fmla="*/ 909590 w 9152570"/>
              <a:gd name="connsiteY1" fmla="*/ 378407 h 608980"/>
              <a:gd name="connsiteX2" fmla="*/ 1974819 w 9152570"/>
              <a:gd name="connsiteY2" fmla="*/ 199298 h 608980"/>
              <a:gd name="connsiteX3" fmla="*/ 2681830 w 9152570"/>
              <a:gd name="connsiteY3" fmla="*/ 67323 h 608980"/>
              <a:gd name="connsiteX4" fmla="*/ 3360559 w 9152570"/>
              <a:gd name="connsiteY4" fmla="*/ 1335 h 608980"/>
              <a:gd name="connsiteX5" fmla="*/ 4114704 w 9152570"/>
              <a:gd name="connsiteY5" fmla="*/ 123884 h 608980"/>
              <a:gd name="connsiteX6" fmla="*/ 4849995 w 9152570"/>
              <a:gd name="connsiteY6" fmla="*/ 434968 h 608980"/>
              <a:gd name="connsiteX7" fmla="*/ 5425030 w 9152570"/>
              <a:gd name="connsiteY7" fmla="*/ 604651 h 608980"/>
              <a:gd name="connsiteX8" fmla="*/ 6075479 w 9152570"/>
              <a:gd name="connsiteY8" fmla="*/ 548090 h 608980"/>
              <a:gd name="connsiteX9" fmla="*/ 6678795 w 9152570"/>
              <a:gd name="connsiteY9" fmla="*/ 434968 h 608980"/>
              <a:gd name="connsiteX10" fmla="*/ 6933318 w 9152570"/>
              <a:gd name="connsiteY10" fmla="*/ 416114 h 608980"/>
              <a:gd name="connsiteX11" fmla="*/ 7253830 w 9152570"/>
              <a:gd name="connsiteY11" fmla="*/ 425541 h 608980"/>
              <a:gd name="connsiteX12" fmla="*/ 7800584 w 9152570"/>
              <a:gd name="connsiteY12" fmla="*/ 529236 h 608980"/>
              <a:gd name="connsiteX13" fmla="*/ 8083388 w 9152570"/>
              <a:gd name="connsiteY13" fmla="*/ 500956 h 608980"/>
              <a:gd name="connsiteX14" fmla="*/ 8403900 w 9152570"/>
              <a:gd name="connsiteY14" fmla="*/ 350127 h 608980"/>
              <a:gd name="connsiteX15" fmla="*/ 8601863 w 9152570"/>
              <a:gd name="connsiteY15" fmla="*/ 246432 h 608980"/>
              <a:gd name="connsiteX16" fmla="*/ 8846959 w 9152570"/>
              <a:gd name="connsiteY16" fmla="*/ 180444 h 608980"/>
              <a:gd name="connsiteX17" fmla="*/ 9152570 w 9152570"/>
              <a:gd name="connsiteY17" fmla="*/ 171780 h 608980"/>
              <a:gd name="connsiteX0" fmla="*/ 0 w 9142277"/>
              <a:gd name="connsiteY0" fmla="*/ 405796 h 608980"/>
              <a:gd name="connsiteX1" fmla="*/ 899297 w 9142277"/>
              <a:gd name="connsiteY1" fmla="*/ 378407 h 608980"/>
              <a:gd name="connsiteX2" fmla="*/ 1964526 w 9142277"/>
              <a:gd name="connsiteY2" fmla="*/ 199298 h 608980"/>
              <a:gd name="connsiteX3" fmla="*/ 2671537 w 9142277"/>
              <a:gd name="connsiteY3" fmla="*/ 67323 h 608980"/>
              <a:gd name="connsiteX4" fmla="*/ 3350266 w 9142277"/>
              <a:gd name="connsiteY4" fmla="*/ 1335 h 608980"/>
              <a:gd name="connsiteX5" fmla="*/ 4104411 w 9142277"/>
              <a:gd name="connsiteY5" fmla="*/ 123884 h 608980"/>
              <a:gd name="connsiteX6" fmla="*/ 4839702 w 9142277"/>
              <a:gd name="connsiteY6" fmla="*/ 434968 h 608980"/>
              <a:gd name="connsiteX7" fmla="*/ 5414737 w 9142277"/>
              <a:gd name="connsiteY7" fmla="*/ 604651 h 608980"/>
              <a:gd name="connsiteX8" fmla="*/ 6065186 w 9142277"/>
              <a:gd name="connsiteY8" fmla="*/ 548090 h 608980"/>
              <a:gd name="connsiteX9" fmla="*/ 6668502 w 9142277"/>
              <a:gd name="connsiteY9" fmla="*/ 434968 h 608980"/>
              <a:gd name="connsiteX10" fmla="*/ 6923025 w 9142277"/>
              <a:gd name="connsiteY10" fmla="*/ 416114 h 608980"/>
              <a:gd name="connsiteX11" fmla="*/ 7243537 w 9142277"/>
              <a:gd name="connsiteY11" fmla="*/ 425541 h 608980"/>
              <a:gd name="connsiteX12" fmla="*/ 7790291 w 9142277"/>
              <a:gd name="connsiteY12" fmla="*/ 529236 h 608980"/>
              <a:gd name="connsiteX13" fmla="*/ 8073095 w 9142277"/>
              <a:gd name="connsiteY13" fmla="*/ 500956 h 608980"/>
              <a:gd name="connsiteX14" fmla="*/ 8393607 w 9142277"/>
              <a:gd name="connsiteY14" fmla="*/ 350127 h 608980"/>
              <a:gd name="connsiteX15" fmla="*/ 8591570 w 9142277"/>
              <a:gd name="connsiteY15" fmla="*/ 246432 h 608980"/>
              <a:gd name="connsiteX16" fmla="*/ 8836666 w 9142277"/>
              <a:gd name="connsiteY16" fmla="*/ 180444 h 608980"/>
              <a:gd name="connsiteX17" fmla="*/ 9142277 w 9142277"/>
              <a:gd name="connsiteY17" fmla="*/ 171780 h 60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42277" h="608980">
                <a:moveTo>
                  <a:pt x="0" y="405796"/>
                </a:moveTo>
                <a:cubicBezTo>
                  <a:pt x="379620" y="425961"/>
                  <a:pt x="571876" y="412823"/>
                  <a:pt x="899297" y="378407"/>
                </a:cubicBezTo>
                <a:cubicBezTo>
                  <a:pt x="1226718" y="343991"/>
                  <a:pt x="1669153" y="251145"/>
                  <a:pt x="1964526" y="199298"/>
                </a:cubicBezTo>
                <a:cubicBezTo>
                  <a:pt x="2259899" y="147451"/>
                  <a:pt x="2440580" y="100317"/>
                  <a:pt x="2671537" y="67323"/>
                </a:cubicBezTo>
                <a:cubicBezTo>
                  <a:pt x="2902494" y="34329"/>
                  <a:pt x="3111454" y="-8092"/>
                  <a:pt x="3350266" y="1335"/>
                </a:cubicBezTo>
                <a:cubicBezTo>
                  <a:pt x="3589078" y="10762"/>
                  <a:pt x="3856172" y="51612"/>
                  <a:pt x="4104411" y="123884"/>
                </a:cubicBezTo>
                <a:cubicBezTo>
                  <a:pt x="4352650" y="196156"/>
                  <a:pt x="4621314" y="354840"/>
                  <a:pt x="4839702" y="434968"/>
                </a:cubicBezTo>
                <a:cubicBezTo>
                  <a:pt x="5058090" y="515096"/>
                  <a:pt x="5210490" y="585797"/>
                  <a:pt x="5414737" y="604651"/>
                </a:cubicBezTo>
                <a:cubicBezTo>
                  <a:pt x="5618984" y="623505"/>
                  <a:pt x="5856225" y="576371"/>
                  <a:pt x="6065186" y="548090"/>
                </a:cubicBezTo>
                <a:cubicBezTo>
                  <a:pt x="6274147" y="519810"/>
                  <a:pt x="6525529" y="456964"/>
                  <a:pt x="6668502" y="434968"/>
                </a:cubicBezTo>
                <a:cubicBezTo>
                  <a:pt x="6811475" y="412972"/>
                  <a:pt x="6827186" y="417685"/>
                  <a:pt x="6923025" y="416114"/>
                </a:cubicBezTo>
                <a:cubicBezTo>
                  <a:pt x="7018864" y="414543"/>
                  <a:pt x="7098993" y="406687"/>
                  <a:pt x="7243537" y="425541"/>
                </a:cubicBezTo>
                <a:cubicBezTo>
                  <a:pt x="7388081" y="444395"/>
                  <a:pt x="7652031" y="516667"/>
                  <a:pt x="7790291" y="529236"/>
                </a:cubicBezTo>
                <a:cubicBezTo>
                  <a:pt x="7928551" y="541805"/>
                  <a:pt x="7972542" y="530808"/>
                  <a:pt x="8073095" y="500956"/>
                </a:cubicBezTo>
                <a:cubicBezTo>
                  <a:pt x="8173648" y="471104"/>
                  <a:pt x="8307194" y="392548"/>
                  <a:pt x="8393607" y="350127"/>
                </a:cubicBezTo>
                <a:cubicBezTo>
                  <a:pt x="8480020" y="307706"/>
                  <a:pt x="8517727" y="274712"/>
                  <a:pt x="8591570" y="246432"/>
                </a:cubicBezTo>
                <a:cubicBezTo>
                  <a:pt x="8665413" y="218151"/>
                  <a:pt x="8744882" y="192886"/>
                  <a:pt x="8836666" y="180444"/>
                </a:cubicBezTo>
                <a:cubicBezTo>
                  <a:pt x="8928451" y="168002"/>
                  <a:pt x="9103783" y="170208"/>
                  <a:pt x="9142277" y="171780"/>
                </a:cubicBezTo>
              </a:path>
            </a:pathLst>
          </a:custGeom>
          <a:noFill/>
          <a:ln w="177800">
            <a:solidFill>
              <a:srgbClr val="EE38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http://t2.gstatic.com/images?q=tbn:ANd9GcR-SYk3BqyCVC8OYzxwWgQ0YdMyGb762cDd6S9AiRgRV_IEUS_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56" y="5830950"/>
            <a:ext cx="4025245" cy="886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72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530352" y="1069848"/>
            <a:ext cx="7699248" cy="5286062"/>
          </a:xfrm>
          <a:prstGeom prst="rect">
            <a:avLst/>
          </a:prstGeom>
          <a:noFill/>
        </p:spPr>
        <p:txBody>
          <a:bodyPr wrap="square" rtlCol="0">
            <a:spAutoFit/>
          </a:bodyPr>
          <a:lstStyle/>
          <a:p>
            <a:pPr marL="0" indent="0">
              <a:lnSpc>
                <a:spcPct val="150000"/>
              </a:lnSpc>
              <a:spcBef>
                <a:spcPts val="900"/>
              </a:spcBef>
            </a:pPr>
            <a:r>
              <a:rPr lang="en-US" sz="1500" b="1" dirty="0">
                <a:solidFill>
                  <a:schemeClr val="tx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Sacramento</a:t>
            </a:r>
            <a:r>
              <a:rPr lang="en-US" sz="1500" b="1" baseline="0" dirty="0">
                <a:solidFill>
                  <a:schemeClr val="tx1"/>
                </a:solidFill>
                <a:latin typeface="Arial" pitchFamily="34" charset="0"/>
                <a:cs typeface="Arial" pitchFamily="34" charset="0"/>
              </a:rPr>
              <a:t> Municipal Utility District </a:t>
            </a:r>
            <a:r>
              <a:rPr lang="en-US" sz="1500" b="1" dirty="0">
                <a:solidFill>
                  <a:schemeClr val="tx1"/>
                </a:solidFill>
                <a:latin typeface="Arial" pitchFamily="34" charset="0"/>
                <a:cs typeface="Arial" pitchFamily="34" charset="0"/>
              </a:rPr>
              <a:t>(SMUD) nor any of its employees and agents: </a:t>
            </a:r>
          </a:p>
          <a:p>
            <a:pPr marL="342900" indent="-342900">
              <a:lnSpc>
                <a:spcPct val="150000"/>
              </a:lnSpc>
              <a:spcBef>
                <a:spcPts val="900"/>
              </a:spcBef>
              <a:buAutoNum type="arabicParenBoth"/>
            </a:pPr>
            <a:r>
              <a:rPr lang="en-US" sz="1500" b="1" dirty="0">
                <a:solidFill>
                  <a:schemeClr val="tx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indent="-342900">
              <a:lnSpc>
                <a:spcPct val="150000"/>
              </a:lnSpc>
              <a:spcBef>
                <a:spcPts val="900"/>
              </a:spcBef>
              <a:buAutoNum type="arabicParenBoth"/>
            </a:pPr>
            <a:r>
              <a:rPr lang="en-US" sz="1500" b="1" dirty="0">
                <a:solidFill>
                  <a:schemeClr val="tx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indent="-342900">
              <a:lnSpc>
                <a:spcPct val="150000"/>
              </a:lnSpc>
              <a:spcBef>
                <a:spcPts val="900"/>
              </a:spcBef>
              <a:buAutoNum type="arabicParenBoth"/>
            </a:pPr>
            <a:r>
              <a:rPr lang="en-US" sz="1500" b="1" dirty="0">
                <a:solidFill>
                  <a:schemeClr val="tx1"/>
                </a:solidFill>
                <a:latin typeface="Arial" pitchFamily="34" charset="0"/>
                <a:cs typeface="Arial" pitchFamily="34" charset="0"/>
              </a:rPr>
              <a:t>Represents that its use would not infringe any privately owned rights, including, but not limited to, patents, trademarks, or copyrights. </a:t>
            </a:r>
          </a:p>
        </p:txBody>
      </p:sp>
      <p:sp>
        <p:nvSpPr>
          <p:cNvPr id="5" name="TextBox 4"/>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Disclaimer</a:t>
            </a:r>
          </a:p>
        </p:txBody>
      </p:sp>
      <p:sp>
        <p:nvSpPr>
          <p:cNvPr id="7" name="TextBox 6"/>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Disclaimer</a:t>
            </a:r>
          </a:p>
        </p:txBody>
      </p:sp>
      <p:sp>
        <p:nvSpPr>
          <p:cNvPr id="9" name="Footer Placeholder 8"/>
          <p:cNvSpPr>
            <a:spLocks noGrp="1"/>
          </p:cNvSpPr>
          <p:nvPr>
            <p:ph type="ftr" sz="quarter" idx="10"/>
          </p:nvPr>
        </p:nvSpPr>
        <p:spPr/>
        <p:txBody>
          <a:bodyPr/>
          <a:lstStyle/>
          <a:p>
            <a:pPr>
              <a:defRPr/>
            </a:pPr>
            <a:r>
              <a:rPr lang="en-US"/>
              <a:t>Optimizing a Pump</a:t>
            </a:r>
          </a:p>
        </p:txBody>
      </p:sp>
      <p:sp>
        <p:nvSpPr>
          <p:cNvPr id="10" name="Slide Number Placeholder 9"/>
          <p:cNvSpPr>
            <a:spLocks noGrp="1"/>
          </p:cNvSpPr>
          <p:nvPr>
            <p:ph type="sldNum" sz="quarter" idx="11"/>
          </p:nvPr>
        </p:nvSpPr>
        <p:spPr/>
        <p:txBody>
          <a:bodyPr/>
          <a:lstStyle/>
          <a:p>
            <a:fld id="{AF3387F9-B242-47F6-9E9C-73A9614B6158}" type="slidenum">
              <a:rPr lang="en-US" smtClean="0"/>
              <a:pPr/>
              <a:t>‹#›</a:t>
            </a:fld>
            <a:endParaRPr lang="en-US"/>
          </a:p>
        </p:txBody>
      </p:sp>
      <p:sp>
        <p:nvSpPr>
          <p:cNvPr id="11" name="TextBox 10"/>
          <p:cNvSpPr txBox="1"/>
          <p:nvPr/>
        </p:nvSpPr>
        <p:spPr>
          <a:xfrm>
            <a:off x="475488" y="393192"/>
            <a:ext cx="6793992" cy="677108"/>
          </a:xfrm>
          <a:prstGeom prst="rect">
            <a:avLst/>
          </a:prstGeom>
          <a:noFill/>
        </p:spPr>
        <p:txBody>
          <a:bodyPr wrap="square" rtlCol="0">
            <a:spAutoFit/>
          </a:bodyPr>
          <a:lstStyle/>
          <a:p>
            <a:r>
              <a:rPr lang="en-US" sz="3800" b="1" dirty="0">
                <a:solidFill>
                  <a:srgbClr val="F4862C"/>
                </a:solidFill>
                <a:latin typeface="Arial" pitchFamily="34" charset="0"/>
                <a:cs typeface="Arial" pitchFamily="34" charset="0"/>
              </a:rPr>
              <a:t>Disclaimer</a:t>
            </a:r>
          </a:p>
        </p:txBody>
      </p:sp>
    </p:spTree>
    <p:extLst>
      <p:ext uri="{BB962C8B-B14F-4D97-AF65-F5344CB8AC3E}">
        <p14:creationId xmlns:p14="http://schemas.microsoft.com/office/powerpoint/2010/main" val="33075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Notice">
    <p:bg>
      <p:bgPr>
        <a:solidFill>
          <a:schemeClr val="bg1"/>
        </a:solidFill>
        <a:effectLst/>
      </p:bgPr>
    </p:bg>
    <p:spTree>
      <p:nvGrpSpPr>
        <p:cNvPr id="1" name=""/>
        <p:cNvGrpSpPr/>
        <p:nvPr/>
      </p:nvGrpSpPr>
      <p:grpSpPr>
        <a:xfrm>
          <a:off x="0" y="0"/>
          <a:ext cx="0" cy="0"/>
          <a:chOff x="0" y="0"/>
          <a:chExt cx="0" cy="0"/>
        </a:xfrm>
      </p:grpSpPr>
      <p:sp>
        <p:nvSpPr>
          <p:cNvPr id="12" name="TextBox 11"/>
          <p:cNvSpPr txBox="1"/>
          <p:nvPr/>
        </p:nvSpPr>
        <p:spPr>
          <a:xfrm>
            <a:off x="530352" y="1527048"/>
            <a:ext cx="7927848" cy="1938992"/>
          </a:xfrm>
          <a:prstGeom prst="rect">
            <a:avLst/>
          </a:prstGeom>
          <a:noFill/>
        </p:spPr>
        <p:txBody>
          <a:bodyPr wrap="square" rtlCol="0">
            <a:spAutoFit/>
          </a:bodyPr>
          <a:lstStyle/>
          <a:p>
            <a:pPr marL="0" indent="0">
              <a:lnSpc>
                <a:spcPct val="150000"/>
              </a:lnSpc>
              <a:spcBef>
                <a:spcPts val="900"/>
              </a:spcBef>
              <a:buNone/>
            </a:pPr>
            <a:r>
              <a:rPr lang="en-US" sz="2000" b="1" dirty="0">
                <a:solidFill>
                  <a:schemeClr val="tx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p:txBody>
      </p:sp>
      <p:sp>
        <p:nvSpPr>
          <p:cNvPr id="5" name="TextBox 4"/>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Copyright Materials</a:t>
            </a:r>
          </a:p>
        </p:txBody>
      </p:sp>
      <p:sp>
        <p:nvSpPr>
          <p:cNvPr id="7" name="TextBox 6"/>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Copyright Materials</a:t>
            </a:r>
          </a:p>
        </p:txBody>
      </p:sp>
      <p:sp>
        <p:nvSpPr>
          <p:cNvPr id="9" name="Footer Placeholder 8"/>
          <p:cNvSpPr>
            <a:spLocks noGrp="1"/>
          </p:cNvSpPr>
          <p:nvPr>
            <p:ph type="ftr" sz="quarter" idx="10"/>
          </p:nvPr>
        </p:nvSpPr>
        <p:spPr/>
        <p:txBody>
          <a:bodyPr/>
          <a:lstStyle/>
          <a:p>
            <a:pPr>
              <a:defRPr/>
            </a:pPr>
            <a:r>
              <a:rPr lang="en-US"/>
              <a:t>Optimizing a Pump</a:t>
            </a:r>
          </a:p>
        </p:txBody>
      </p:sp>
      <p:sp>
        <p:nvSpPr>
          <p:cNvPr id="10" name="Slide Number Placeholder 9"/>
          <p:cNvSpPr>
            <a:spLocks noGrp="1"/>
          </p:cNvSpPr>
          <p:nvPr>
            <p:ph type="sldNum" sz="quarter" idx="11"/>
          </p:nvPr>
        </p:nvSpPr>
        <p:spPr/>
        <p:txBody>
          <a:bodyPr/>
          <a:lstStyle/>
          <a:p>
            <a:fld id="{AF3387F9-B242-47F6-9E9C-73A9614B6158}" type="slidenum">
              <a:rPr lang="en-US" smtClean="0"/>
              <a:pPr/>
              <a:t>‹#›</a:t>
            </a:fld>
            <a:endParaRPr lang="en-US"/>
          </a:p>
        </p:txBody>
      </p:sp>
      <p:sp>
        <p:nvSpPr>
          <p:cNvPr id="11" name="TextBox 10"/>
          <p:cNvSpPr txBox="1"/>
          <p:nvPr/>
        </p:nvSpPr>
        <p:spPr>
          <a:xfrm>
            <a:off x="475488" y="393192"/>
            <a:ext cx="6793992" cy="677108"/>
          </a:xfrm>
          <a:prstGeom prst="rect">
            <a:avLst/>
          </a:prstGeom>
          <a:noFill/>
        </p:spPr>
        <p:txBody>
          <a:bodyPr wrap="square" rtlCol="0">
            <a:spAutoFit/>
          </a:bodyPr>
          <a:lstStyle/>
          <a:p>
            <a:r>
              <a:rPr lang="en-US" sz="3800" b="1" dirty="0">
                <a:solidFill>
                  <a:srgbClr val="F4862C"/>
                </a:solidFill>
                <a:latin typeface="Arial" pitchFamily="34" charset="0"/>
                <a:cs typeface="Arial" pitchFamily="34" charset="0"/>
              </a:rPr>
              <a:t>Copyright Materials</a:t>
            </a:r>
          </a:p>
        </p:txBody>
      </p:sp>
    </p:spTree>
    <p:extLst>
      <p:ext uri="{BB962C8B-B14F-4D97-AF65-F5344CB8AC3E}">
        <p14:creationId xmlns:p14="http://schemas.microsoft.com/office/powerpoint/2010/main" val="759002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earning Objectives">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Learning Objectives</a:t>
            </a:r>
          </a:p>
        </p:txBody>
      </p:sp>
      <p:sp>
        <p:nvSpPr>
          <p:cNvPr id="6" name="TextBox 5"/>
          <p:cNvSpPr txBox="1"/>
          <p:nvPr/>
        </p:nvSpPr>
        <p:spPr>
          <a:xfrm>
            <a:off x="530352" y="1527048"/>
            <a:ext cx="7927848" cy="577850"/>
          </a:xfrm>
          <a:prstGeom prst="rect">
            <a:avLst/>
          </a:prstGeom>
          <a:noFill/>
        </p:spPr>
        <p:txBody>
          <a:bodyPr wrap="square" rtlCol="0">
            <a:spAutoFit/>
          </a:bodyPr>
          <a:lstStyle/>
          <a:p>
            <a:pPr marL="0" indent="0">
              <a:lnSpc>
                <a:spcPct val="150000"/>
              </a:lnSpc>
              <a:spcBef>
                <a:spcPts val="900"/>
              </a:spcBef>
              <a:buNone/>
            </a:pPr>
            <a:r>
              <a:rPr lang="en-US" sz="2400" b="1" dirty="0">
                <a:solidFill>
                  <a:schemeClr val="tx1"/>
                </a:solidFill>
                <a:latin typeface="Arial" pitchFamily="34" charset="0"/>
                <a:cs typeface="Arial" pitchFamily="34" charset="0"/>
              </a:rPr>
              <a:t>After completing</a:t>
            </a:r>
            <a:r>
              <a:rPr lang="en-US" sz="2400" b="1" baseline="0" dirty="0">
                <a:solidFill>
                  <a:schemeClr val="tx1"/>
                </a:solidFill>
                <a:latin typeface="Arial" pitchFamily="34" charset="0"/>
                <a:cs typeface="Arial" pitchFamily="34" charset="0"/>
              </a:rPr>
              <a:t> this course you should be able to:</a:t>
            </a:r>
            <a:endParaRPr lang="en-US" sz="2400" b="1" dirty="0">
              <a:solidFill>
                <a:schemeClr val="tx1"/>
              </a:solidFill>
              <a:latin typeface="Arial" pitchFamily="34" charset="0"/>
              <a:cs typeface="Arial" pitchFamily="34" charset="0"/>
            </a:endParaRPr>
          </a:p>
        </p:txBody>
      </p:sp>
      <p:sp>
        <p:nvSpPr>
          <p:cNvPr id="7" name="Text Placeholder 6"/>
          <p:cNvSpPr>
            <a:spLocks noGrp="1"/>
          </p:cNvSpPr>
          <p:nvPr>
            <p:ph type="body" sz="quarter" idx="12" hasCustomPrompt="1"/>
          </p:nvPr>
        </p:nvSpPr>
        <p:spPr>
          <a:xfrm>
            <a:off x="530352" y="2362200"/>
            <a:ext cx="8001000" cy="4114800"/>
          </a:xfrm>
        </p:spPr>
        <p:txBody>
          <a:bodyPr/>
          <a:lstStyle>
            <a:lvl1pPr marL="342900" indent="-342900">
              <a:buFont typeface="Arial" pitchFamily="34" charset="0"/>
              <a:buChar char="•"/>
              <a:defRPr b="0" baseline="0">
                <a:solidFill>
                  <a:schemeClr val="tx1"/>
                </a:solidFill>
              </a:defRPr>
            </a:lvl1pPr>
          </a:lstStyle>
          <a:p>
            <a:pPr lvl="0"/>
            <a:r>
              <a:rPr lang="en-US" dirty="0"/>
              <a:t>Click here to enter at least 5 learning objectives</a:t>
            </a:r>
          </a:p>
        </p:txBody>
      </p:sp>
      <p:sp>
        <p:nvSpPr>
          <p:cNvPr id="8" name="TextBox 7"/>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Learning Objectives</a:t>
            </a:r>
          </a:p>
        </p:txBody>
      </p:sp>
      <p:sp>
        <p:nvSpPr>
          <p:cNvPr id="10" name="Footer Placeholder 9"/>
          <p:cNvSpPr>
            <a:spLocks noGrp="1"/>
          </p:cNvSpPr>
          <p:nvPr>
            <p:ph type="ftr" sz="quarter" idx="13"/>
          </p:nvPr>
        </p:nvSpPr>
        <p:spPr/>
        <p:txBody>
          <a:bodyPr/>
          <a:lstStyle/>
          <a:p>
            <a:pPr>
              <a:defRPr/>
            </a:pPr>
            <a:r>
              <a:rPr lang="en-US"/>
              <a:t>Optimizing a Pump</a:t>
            </a:r>
          </a:p>
        </p:txBody>
      </p:sp>
      <p:sp>
        <p:nvSpPr>
          <p:cNvPr id="11" name="Slide Number Placeholder 10"/>
          <p:cNvSpPr>
            <a:spLocks noGrp="1"/>
          </p:cNvSpPr>
          <p:nvPr>
            <p:ph type="sldNum" sz="quarter" idx="14"/>
          </p:nvPr>
        </p:nvSpPr>
        <p:spPr/>
        <p:txBody>
          <a:bodyPr/>
          <a:lstStyle/>
          <a:p>
            <a:fld id="{AF3387F9-B242-47F6-9E9C-73A9614B6158}" type="slidenum">
              <a:rPr lang="en-US" smtClean="0"/>
              <a:pPr/>
              <a:t>‹#›</a:t>
            </a:fld>
            <a:endParaRPr lang="en-US"/>
          </a:p>
        </p:txBody>
      </p:sp>
      <p:sp>
        <p:nvSpPr>
          <p:cNvPr id="12" name="TextBox 11"/>
          <p:cNvSpPr txBox="1"/>
          <p:nvPr/>
        </p:nvSpPr>
        <p:spPr>
          <a:xfrm>
            <a:off x="475488" y="393192"/>
            <a:ext cx="6793992" cy="677108"/>
          </a:xfrm>
          <a:prstGeom prst="rect">
            <a:avLst/>
          </a:prstGeom>
          <a:noFill/>
        </p:spPr>
        <p:txBody>
          <a:bodyPr wrap="square" rtlCol="0">
            <a:spAutoFit/>
          </a:bodyPr>
          <a:lstStyle/>
          <a:p>
            <a:r>
              <a:rPr lang="en-US" sz="3800" b="1" dirty="0">
                <a:solidFill>
                  <a:srgbClr val="F4862C"/>
                </a:solidFill>
                <a:latin typeface="Arial" pitchFamily="34" charset="0"/>
                <a:cs typeface="Arial" pitchFamily="34" charset="0"/>
              </a:rPr>
              <a:t>Learning Objectives</a:t>
            </a:r>
          </a:p>
        </p:txBody>
      </p:sp>
    </p:spTree>
    <p:extLst>
      <p:ext uri="{BB962C8B-B14F-4D97-AF65-F5344CB8AC3E}">
        <p14:creationId xmlns:p14="http://schemas.microsoft.com/office/powerpoint/2010/main" val="2801589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Agenda</a:t>
            </a:r>
          </a:p>
        </p:txBody>
      </p:sp>
      <p:sp>
        <p:nvSpPr>
          <p:cNvPr id="7" name="Text Placeholder 6"/>
          <p:cNvSpPr>
            <a:spLocks noGrp="1"/>
          </p:cNvSpPr>
          <p:nvPr>
            <p:ph type="body" sz="quarter" idx="12" hasCustomPrompt="1"/>
          </p:nvPr>
        </p:nvSpPr>
        <p:spPr>
          <a:xfrm>
            <a:off x="530352" y="1295400"/>
            <a:ext cx="8001000" cy="5181600"/>
          </a:xfrm>
        </p:spPr>
        <p:txBody>
          <a:bodyPr/>
          <a:lstStyle>
            <a:lvl1pPr marL="342900" indent="-342900">
              <a:buFont typeface="Arial" pitchFamily="34" charset="0"/>
              <a:buChar char="•"/>
              <a:defRPr b="0" baseline="0">
                <a:solidFill>
                  <a:schemeClr val="tx1"/>
                </a:solidFill>
              </a:defRPr>
            </a:lvl1pPr>
          </a:lstStyle>
          <a:p>
            <a:pPr lvl="0"/>
            <a:r>
              <a:rPr lang="en-US" dirty="0"/>
              <a:t>Click here to enter agenda items</a:t>
            </a:r>
          </a:p>
        </p:txBody>
      </p:sp>
      <p:sp>
        <p:nvSpPr>
          <p:cNvPr id="6" name="TextBox 5"/>
          <p:cNvSpPr txBox="1"/>
          <p:nvPr/>
        </p:nvSpPr>
        <p:spPr>
          <a:xfrm>
            <a:off x="475488" y="393192"/>
            <a:ext cx="6793992" cy="677108"/>
          </a:xfrm>
          <a:prstGeom prst="rect">
            <a:avLst/>
          </a:prstGeom>
          <a:noFill/>
        </p:spPr>
        <p:txBody>
          <a:bodyPr wrap="square" rtlCol="0">
            <a:spAutoFit/>
          </a:bodyPr>
          <a:lstStyle/>
          <a:p>
            <a:r>
              <a:rPr lang="en-US" sz="3800" b="1" dirty="0">
                <a:solidFill>
                  <a:schemeClr val="tx2"/>
                </a:solidFill>
                <a:latin typeface="Arial" pitchFamily="34" charset="0"/>
                <a:cs typeface="Arial" pitchFamily="34" charset="0"/>
              </a:rPr>
              <a:t>Agenda</a:t>
            </a:r>
          </a:p>
        </p:txBody>
      </p:sp>
      <p:sp>
        <p:nvSpPr>
          <p:cNvPr id="8" name="Footer Placeholder 7"/>
          <p:cNvSpPr>
            <a:spLocks noGrp="1"/>
          </p:cNvSpPr>
          <p:nvPr>
            <p:ph type="ftr" sz="quarter" idx="13"/>
          </p:nvPr>
        </p:nvSpPr>
        <p:spPr/>
        <p:txBody>
          <a:bodyPr/>
          <a:lstStyle/>
          <a:p>
            <a:pPr>
              <a:defRPr/>
            </a:pPr>
            <a:r>
              <a:rPr lang="en-US"/>
              <a:t>Optimizing a Pump</a:t>
            </a:r>
          </a:p>
        </p:txBody>
      </p:sp>
      <p:sp>
        <p:nvSpPr>
          <p:cNvPr id="9" name="Slide Number Placeholder 8"/>
          <p:cNvSpPr>
            <a:spLocks noGrp="1"/>
          </p:cNvSpPr>
          <p:nvPr>
            <p:ph type="sldNum" sz="quarter" idx="14"/>
          </p:nvPr>
        </p:nvSpPr>
        <p:spPr/>
        <p:txBody>
          <a:bodyPr/>
          <a:lstStyle/>
          <a:p>
            <a:fld id="{AF3387F9-B242-47F6-9E9C-73A9614B6158}" type="slidenum">
              <a:rPr lang="en-US" smtClean="0"/>
              <a:pPr/>
              <a:t>‹#›</a:t>
            </a:fld>
            <a:endParaRPr lang="en-US"/>
          </a:p>
        </p:txBody>
      </p:sp>
      <p:sp>
        <p:nvSpPr>
          <p:cNvPr id="10" name="TextBox 9"/>
          <p:cNvSpPr txBox="1"/>
          <p:nvPr/>
        </p:nvSpPr>
        <p:spPr>
          <a:xfrm>
            <a:off x="475488" y="393192"/>
            <a:ext cx="6793992" cy="677108"/>
          </a:xfrm>
          <a:prstGeom prst="rect">
            <a:avLst/>
          </a:prstGeom>
          <a:noFill/>
        </p:spPr>
        <p:txBody>
          <a:bodyPr wrap="square" rtlCol="0">
            <a:spAutoFit/>
          </a:bodyPr>
          <a:lstStyle/>
          <a:p>
            <a:r>
              <a:rPr lang="en-US" sz="3800" b="1" dirty="0">
                <a:solidFill>
                  <a:srgbClr val="F4862C"/>
                </a:solidFill>
                <a:latin typeface="Arial" pitchFamily="34" charset="0"/>
                <a:cs typeface="Arial" pitchFamily="34" charset="0"/>
              </a:rPr>
              <a:t>Agenda</a:t>
            </a:r>
          </a:p>
        </p:txBody>
      </p:sp>
    </p:spTree>
    <p:extLst>
      <p:ext uri="{BB962C8B-B14F-4D97-AF65-F5344CB8AC3E}">
        <p14:creationId xmlns:p14="http://schemas.microsoft.com/office/powerpoint/2010/main" val="384179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with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pPr>
              <a:defRPr/>
            </a:pPr>
            <a:r>
              <a:rPr lang="en-US"/>
              <a:t>Optimizing a Pump</a:t>
            </a:r>
          </a:p>
        </p:txBody>
      </p:sp>
      <p:sp>
        <p:nvSpPr>
          <p:cNvPr id="6" name="Slide Number Placeholder 5"/>
          <p:cNvSpPr>
            <a:spLocks noGrp="1"/>
          </p:cNvSpPr>
          <p:nvPr>
            <p:ph type="sldNum" sz="quarter" idx="11"/>
          </p:nvPr>
        </p:nvSpPr>
        <p:spPr/>
        <p:txBody>
          <a:bodyPr/>
          <a:lstStyle/>
          <a:p>
            <a:fld id="{AF3387F9-B242-47F6-9E9C-73A9614B615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pPr>
              <a:defRPr/>
            </a:pPr>
            <a:r>
              <a:rPr lang="en-US"/>
              <a:t>Optimizing a Pump</a:t>
            </a:r>
          </a:p>
        </p:txBody>
      </p:sp>
      <p:sp>
        <p:nvSpPr>
          <p:cNvPr id="7" name="Slide Number Placeholder 6"/>
          <p:cNvSpPr>
            <a:spLocks noGrp="1"/>
          </p:cNvSpPr>
          <p:nvPr>
            <p:ph type="sldNum" sz="quarter" idx="11"/>
          </p:nvPr>
        </p:nvSpPr>
        <p:spPr/>
        <p:txBody>
          <a:bodyPr/>
          <a:lstStyle/>
          <a:p>
            <a:fld id="{369C99F2-F4F5-4165-A471-CFB6917D0499}"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pPr>
              <a:defRPr/>
            </a:pPr>
            <a:r>
              <a:rPr lang="en-US"/>
              <a:t>Optimizing a Pump</a:t>
            </a:r>
          </a:p>
        </p:txBody>
      </p:sp>
      <p:sp>
        <p:nvSpPr>
          <p:cNvPr id="9" name="Slide Number Placeholder 8"/>
          <p:cNvSpPr>
            <a:spLocks noGrp="1"/>
          </p:cNvSpPr>
          <p:nvPr>
            <p:ph type="sldNum" sz="quarter" idx="11"/>
          </p:nvPr>
        </p:nvSpPr>
        <p:spPr/>
        <p:txBody>
          <a:bodyPr/>
          <a:lstStyle/>
          <a:p>
            <a:fld id="{EE94DCA5-82D5-4B70-878D-0448873D9145}"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Optimizing a Pump</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48481C-A053-2648-8F3F-AB5E5B5CD4A3}" type="slidenum">
              <a:rPr lang="en-US" smtClean="0"/>
              <a:t>‹#›</a:t>
            </a:fld>
            <a:endParaRPr lang="en-US"/>
          </a:p>
        </p:txBody>
      </p:sp>
    </p:spTree>
    <p:extLst>
      <p:ext uri="{BB962C8B-B14F-4D97-AF65-F5344CB8AC3E}">
        <p14:creationId xmlns:p14="http://schemas.microsoft.com/office/powerpoint/2010/main" val="1371529478"/>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pPr>
              <a:defRPr/>
            </a:pPr>
            <a:r>
              <a:rPr lang="en-US"/>
              <a:t>Optimizing a Pump</a:t>
            </a:r>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F3387F9-B242-47F6-9E9C-73A9614B615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03" r:id="rId13"/>
  </p:sldLayoutIdLst>
  <p:transition>
    <p:fade/>
  </p:transition>
  <p:hf hdr="0" ftr="0" dt="0"/>
  <p:txStyles>
    <p:titleStyle>
      <a:lvl1pPr algn="l" defTabSz="914400" rtl="0" eaLnBrk="1" latinLnBrk="0" hangingPunct="1">
        <a:spcBef>
          <a:spcPct val="0"/>
        </a:spcBef>
        <a:buNone/>
        <a:defRPr sz="3200"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1" kern="1200">
          <a:solidFill>
            <a:schemeClr val="tx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chemeClr val="tx2"/>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chemeClr val="tx2"/>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hyperlink" Target="http://www.bellgossett.com/BG-ESP-PLUS-GeneralInfo.asp"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av8rdas.com/magazine-articles.html#RightSize" TargetMode="External"/><Relationship Id="rId5" Type="http://schemas.openxmlformats.org/officeDocument/2006/relationships/image" Target="../media/image8.jpeg"/><Relationship Id="rId4" Type="http://schemas.openxmlformats.org/officeDocument/2006/relationships/hyperlink" Target="../../../../../../../../../Program%20Files/Esp/ESPPLUS/ESPProgramLauncher.exe"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av8rdas.com/testing-a-pump.html"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www.bellgossett.com/BG-ESP-PLUS-GeneralInfo.asp"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hyperlink" Target="https://www.av8rdas.com/magazine-articles.html#RightSize" TargetMode="External"/><Relationship Id="rId5" Type="http://schemas.openxmlformats.org/officeDocument/2006/relationships/image" Target="../media/image8.jpeg"/><Relationship Id="rId4" Type="http://schemas.openxmlformats.org/officeDocument/2006/relationships/hyperlink" Target="../../../../../../../../../Program%20Files/Esp/ESPPLUS/ESPProgramLauncher.ex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9.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audio" Target="../media/audio1.wav"/><Relationship Id="rId7"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15.jpe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7886700" cy="1797864"/>
          </a:xfrm>
        </p:spPr>
        <p:txBody>
          <a:bodyPr/>
          <a:lstStyle/>
          <a:p>
            <a:r>
              <a:rPr lang="en-US" sz="4000" dirty="0"/>
              <a:t>Existing Building Commissioning Workshop: Series 16, Session 5</a:t>
            </a:r>
          </a:p>
        </p:txBody>
      </p:sp>
      <p:sp>
        <p:nvSpPr>
          <p:cNvPr id="3" name="Text Placeholder 2"/>
          <p:cNvSpPr>
            <a:spLocks noGrp="1"/>
          </p:cNvSpPr>
          <p:nvPr>
            <p:ph type="body" sz="quarter" idx="13"/>
          </p:nvPr>
        </p:nvSpPr>
        <p:spPr/>
        <p:txBody>
          <a:bodyPr>
            <a:normAutofit/>
          </a:bodyPr>
          <a:lstStyle/>
          <a:p>
            <a:r>
              <a:rPr lang="en-US" sz="3600" dirty="0">
                <a:latin typeface="DIN-Regular" charset="0"/>
                <a:ea typeface="DIN-Regular" charset="0"/>
                <a:cs typeface="DIN-Regular" charset="0"/>
              </a:rPr>
              <a:t>Testing the PEC Chilled Glycol System</a:t>
            </a:r>
          </a:p>
        </p:txBody>
      </p:sp>
      <p:sp>
        <p:nvSpPr>
          <p:cNvPr id="4" name="Text Placeholder 3">
            <a:extLst>
              <a:ext uri="{FF2B5EF4-FFF2-40B4-BE49-F238E27FC236}">
                <a16:creationId xmlns:a16="http://schemas.microsoft.com/office/drawing/2014/main" id="{ADBB8645-B737-4F05-B2C6-5BB1DFB30C32}"/>
              </a:ext>
            </a:extLst>
          </p:cNvPr>
          <p:cNvSpPr txBox="1">
            <a:spLocks/>
          </p:cNvSpPr>
          <p:nvPr/>
        </p:nvSpPr>
        <p:spPr>
          <a:xfrm>
            <a:off x="3401187" y="545592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David Sellers</a:t>
            </a:r>
          </a:p>
        </p:txBody>
      </p:sp>
      <p:sp>
        <p:nvSpPr>
          <p:cNvPr id="5" name="Text Placeholder 4">
            <a:extLst>
              <a:ext uri="{FF2B5EF4-FFF2-40B4-BE49-F238E27FC236}">
                <a16:creationId xmlns:a16="http://schemas.microsoft.com/office/drawing/2014/main" id="{6F0DF010-BC6B-4B41-81A7-3205F4409469}"/>
              </a:ext>
            </a:extLst>
          </p:cNvPr>
          <p:cNvSpPr txBox="1">
            <a:spLocks/>
          </p:cNvSpPr>
          <p:nvPr/>
        </p:nvSpPr>
        <p:spPr>
          <a:xfrm>
            <a:off x="3401187" y="5755957"/>
            <a:ext cx="5069713" cy="274320"/>
          </a:xfrm>
          <a:prstGeom prst="rect">
            <a:avLst/>
          </a:prstGeom>
        </p:spPr>
        <p:txBody>
          <a:bodyPr vert="horz" lIns="91440" tIns="45720" rIns="91440" bIns="45720" rtlCol="0">
            <a:noAutofit/>
          </a:bodyPr>
          <a:lstStyle>
            <a:lvl1pPr marL="0" indent="0" algn="l" defTabSz="685800" rtl="0" eaLnBrk="1" latinLnBrk="0" hangingPunct="1">
              <a:lnSpc>
                <a:spcPts val="1800"/>
              </a:lnSpc>
              <a:spcBef>
                <a:spcPts val="750"/>
              </a:spcBef>
              <a:buFontTx/>
              <a:buNone/>
              <a:defRPr sz="1300" b="0" i="0" kern="1200" spc="0" baseline="0">
                <a:solidFill>
                  <a:schemeClr val="bg1"/>
                </a:solidFill>
                <a:latin typeface="DIN-Medium" charset="0"/>
                <a:ea typeface="DIN-Medium" charset="0"/>
                <a:cs typeface="DIN-Medium" charset="0"/>
              </a:defRPr>
            </a:lvl1pPr>
            <a:lvl2pPr marL="3429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2pPr>
            <a:lvl3pPr marL="6858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3pPr>
            <a:lvl4pPr marL="10287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4pPr>
            <a:lvl5pPr marL="13716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Senior Engineer, Facility Dynamics Engineering</a:t>
            </a:r>
            <a:endParaRPr lang="en-US" sz="1600" dirty="0"/>
          </a:p>
        </p:txBody>
      </p:sp>
      <p:sp>
        <p:nvSpPr>
          <p:cNvPr id="6" name="Text Placeholder 3">
            <a:extLst>
              <a:ext uri="{FF2B5EF4-FFF2-40B4-BE49-F238E27FC236}">
                <a16:creationId xmlns:a16="http://schemas.microsoft.com/office/drawing/2014/main" id="{E337A2BC-518E-43C9-AD9F-12C820A9AB08}"/>
              </a:ext>
            </a:extLst>
          </p:cNvPr>
          <p:cNvSpPr txBox="1">
            <a:spLocks/>
          </p:cNvSpPr>
          <p:nvPr/>
        </p:nvSpPr>
        <p:spPr>
          <a:xfrm>
            <a:off x="3401186" y="518160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Presented By:</a:t>
            </a:r>
          </a:p>
          <a:p>
            <a:endParaRPr lang="en-US" sz="1600" dirty="0"/>
          </a:p>
        </p:txBody>
      </p:sp>
      <p:pic>
        <p:nvPicPr>
          <p:cNvPr id="7" name="Picture 6" descr="A close up of a logo&#10;&#10;Description automatically generated">
            <a:extLst>
              <a:ext uri="{FF2B5EF4-FFF2-40B4-BE49-F238E27FC236}">
                <a16:creationId xmlns:a16="http://schemas.microsoft.com/office/drawing/2014/main" id="{4F4B8BCE-3A52-4276-BB6A-16BE62A01074}"/>
              </a:ext>
            </a:extLst>
          </p:cNvPr>
          <p:cNvPicPr>
            <a:picLocks noChangeAspect="1"/>
          </p:cNvPicPr>
          <p:nvPr/>
        </p:nvPicPr>
        <p:blipFill>
          <a:blip r:embed="rId2"/>
          <a:stretch>
            <a:fillRect/>
          </a:stretch>
        </p:blipFill>
        <p:spPr>
          <a:xfrm>
            <a:off x="1524000" y="5259623"/>
            <a:ext cx="1476530" cy="688973"/>
          </a:xfrm>
          <a:prstGeom prst="rect">
            <a:avLst/>
          </a:prstGeom>
        </p:spPr>
      </p:pic>
    </p:spTree>
    <p:extLst>
      <p:ext uri="{BB962C8B-B14F-4D97-AF65-F5344CB8AC3E}">
        <p14:creationId xmlns:p14="http://schemas.microsoft.com/office/powerpoint/2010/main" val="2021440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en-US"/>
              <a:t>What Could Cause Flow Variation in a Constant Volume System?</a:t>
            </a:r>
          </a:p>
        </p:txBody>
      </p:sp>
      <p:sp>
        <p:nvSpPr>
          <p:cNvPr id="28" name="Slide Number Placeholder 27"/>
          <p:cNvSpPr>
            <a:spLocks noGrp="1"/>
          </p:cNvSpPr>
          <p:nvPr>
            <p:ph type="sldNum" sz="quarter" idx="11"/>
          </p:nvPr>
        </p:nvSpPr>
        <p:spPr/>
        <p:txBody>
          <a:bodyPr/>
          <a:lstStyle/>
          <a:p>
            <a:fld id="{25BD5916-C48B-4174-8152-EC52EA00518C}" type="slidenum">
              <a:rPr lang="en-US" smtClean="0"/>
              <a:pPr/>
              <a:t>10</a:t>
            </a:fld>
            <a:endParaRPr lang="en-US"/>
          </a:p>
        </p:txBody>
      </p:sp>
      <p:graphicFrame>
        <p:nvGraphicFramePr>
          <p:cNvPr id="286723" name="Object 3"/>
          <p:cNvGraphicFramePr>
            <a:graphicFrameLocks noChangeAspect="1"/>
          </p:cNvGraphicFramePr>
          <p:nvPr/>
        </p:nvGraphicFramePr>
        <p:xfrm>
          <a:off x="1547813" y="1927225"/>
          <a:ext cx="6170612" cy="424973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286723" name="Object 3"/>
                      <p:cNvPicPr>
                        <a:picLocks noChangeAspect="1" noChangeArrowheads="1"/>
                      </p:cNvPicPr>
                      <p:nvPr/>
                    </p:nvPicPr>
                    <p:blipFill>
                      <a:blip r:embed="rId4">
                        <a:extLst>
                          <a:ext uri="{28A0092B-C50C-407E-A947-70E740481C1C}">
                            <a14:useLocalDpi xmlns:a14="http://schemas.microsoft.com/office/drawing/2010/main" val="0"/>
                          </a:ext>
                        </a:extLst>
                      </a:blip>
                      <a:srcRect l="70090" t="35858" r="3145" b="40790"/>
                      <a:stretch>
                        <a:fillRect/>
                      </a:stretch>
                    </p:blipFill>
                    <p:spPr bwMode="auto">
                      <a:xfrm>
                        <a:off x="1547813" y="1927225"/>
                        <a:ext cx="6170612"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6724" name="Picture 4" descr="Roof 16 cooling coil connections 02"/>
          <p:cNvPicPr>
            <a:picLocks noChangeAspect="1" noChangeArrowheads="1"/>
          </p:cNvPicPr>
          <p:nvPr/>
        </p:nvPicPr>
        <p:blipFill>
          <a:blip r:embed="rId5" cstate="print"/>
          <a:srcRect l="37476"/>
          <a:stretch>
            <a:fillRect/>
          </a:stretch>
        </p:blipFill>
        <p:spPr bwMode="auto">
          <a:xfrm>
            <a:off x="381000" y="1828800"/>
            <a:ext cx="2413000" cy="2895600"/>
          </a:xfrm>
          <a:prstGeom prst="rect">
            <a:avLst/>
          </a:prstGeom>
          <a:noFill/>
        </p:spPr>
      </p:pic>
      <p:sp>
        <p:nvSpPr>
          <p:cNvPr id="286725" name="Oval 5"/>
          <p:cNvSpPr>
            <a:spLocks noChangeAspect="1" noChangeArrowheads="1"/>
          </p:cNvSpPr>
          <p:nvPr/>
        </p:nvSpPr>
        <p:spPr bwMode="auto">
          <a:xfrm>
            <a:off x="1004888" y="4067175"/>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6726" name="Oval 6"/>
          <p:cNvSpPr>
            <a:spLocks noChangeAspect="1" noChangeArrowheads="1"/>
          </p:cNvSpPr>
          <p:nvPr/>
        </p:nvSpPr>
        <p:spPr bwMode="auto">
          <a:xfrm>
            <a:off x="1004888" y="3651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
        <p:nvSpPr>
          <p:cNvPr id="286727" name="Oval 7"/>
          <p:cNvSpPr>
            <a:spLocks noChangeAspect="1" noChangeArrowheads="1"/>
          </p:cNvSpPr>
          <p:nvPr/>
        </p:nvSpPr>
        <p:spPr bwMode="auto">
          <a:xfrm>
            <a:off x="4524375" y="2127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6728" name="Oval 8"/>
          <p:cNvSpPr>
            <a:spLocks noChangeAspect="1" noChangeArrowheads="1"/>
          </p:cNvSpPr>
          <p:nvPr/>
        </p:nvSpPr>
        <p:spPr bwMode="auto">
          <a:xfrm>
            <a:off x="4524375" y="5430838"/>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
        <p:nvSpPr>
          <p:cNvPr id="286729" name="Rectangle 9"/>
          <p:cNvSpPr>
            <a:spLocks noChangeArrowheads="1"/>
          </p:cNvSpPr>
          <p:nvPr/>
        </p:nvSpPr>
        <p:spPr bwMode="auto">
          <a:xfrm>
            <a:off x="4572000" y="2560638"/>
            <a:ext cx="182563" cy="2468562"/>
          </a:xfrm>
          <a:prstGeom prst="rect">
            <a:avLst/>
          </a:prstGeom>
          <a:gradFill rotWithShape="1">
            <a:gsLst>
              <a:gs pos="0">
                <a:srgbClr val="0000FF"/>
              </a:gs>
              <a:gs pos="100000">
                <a:srgbClr val="0000FF">
                  <a:gamma/>
                  <a:tint val="91373"/>
                  <a:invGamma/>
                  <a:alpha val="10001"/>
                </a:srgbClr>
              </a:gs>
            </a:gsLst>
            <a:lin ang="5400000" scaled="1"/>
          </a:gradFill>
          <a:ln w="9525">
            <a:noFill/>
            <a:miter lim="800000"/>
            <a:headEnd/>
            <a:tailEnd/>
          </a:ln>
          <a:effectLst/>
        </p:spPr>
        <p:txBody>
          <a:bodyPr wrap="none" anchor="ctr"/>
          <a:lstStyle/>
          <a:p>
            <a:endParaRPr lang="en-US"/>
          </a:p>
        </p:txBody>
      </p:sp>
      <p:sp>
        <p:nvSpPr>
          <p:cNvPr id="286730" name="Line 10"/>
          <p:cNvSpPr>
            <a:spLocks noChangeShapeType="1"/>
          </p:cNvSpPr>
          <p:nvPr/>
        </p:nvSpPr>
        <p:spPr bwMode="auto">
          <a:xfrm>
            <a:off x="1460500" y="4327525"/>
            <a:ext cx="569913" cy="141288"/>
          </a:xfrm>
          <a:prstGeom prst="line">
            <a:avLst/>
          </a:prstGeom>
          <a:noFill/>
          <a:ln w="57150">
            <a:solidFill>
              <a:srgbClr val="0000FF"/>
            </a:solidFill>
            <a:round/>
            <a:headEnd/>
            <a:tailEnd/>
          </a:ln>
          <a:effectLst/>
        </p:spPr>
        <p:txBody>
          <a:bodyPr anchor="ctr"/>
          <a:lstStyle/>
          <a:p>
            <a:endParaRPr lang="en-US"/>
          </a:p>
        </p:txBody>
      </p:sp>
      <p:grpSp>
        <p:nvGrpSpPr>
          <p:cNvPr id="286731" name="Group 11"/>
          <p:cNvGrpSpPr>
            <a:grpSpLocks/>
          </p:cNvGrpSpPr>
          <p:nvPr/>
        </p:nvGrpSpPr>
        <p:grpSpPr bwMode="auto">
          <a:xfrm>
            <a:off x="1436688" y="3871913"/>
            <a:ext cx="393700" cy="166687"/>
            <a:chOff x="905" y="2439"/>
            <a:chExt cx="248" cy="105"/>
          </a:xfrm>
        </p:grpSpPr>
        <p:sp>
          <p:nvSpPr>
            <p:cNvPr id="286732" name="Line 12"/>
            <p:cNvSpPr>
              <a:spLocks noChangeShapeType="1"/>
            </p:cNvSpPr>
            <p:nvPr/>
          </p:nvSpPr>
          <p:spPr bwMode="auto">
            <a:xfrm flipV="1">
              <a:off x="905" y="2439"/>
              <a:ext cx="75" cy="48"/>
            </a:xfrm>
            <a:prstGeom prst="line">
              <a:avLst/>
            </a:prstGeom>
            <a:noFill/>
            <a:ln w="57150">
              <a:solidFill>
                <a:srgbClr val="0000FF"/>
              </a:solidFill>
              <a:round/>
              <a:headEnd/>
              <a:tailEnd/>
            </a:ln>
            <a:effectLst/>
          </p:spPr>
          <p:txBody>
            <a:bodyPr anchor="ctr"/>
            <a:lstStyle/>
            <a:p>
              <a:endParaRPr lang="en-US"/>
            </a:p>
          </p:txBody>
        </p:sp>
        <p:sp>
          <p:nvSpPr>
            <p:cNvPr id="286733" name="Line 13"/>
            <p:cNvSpPr>
              <a:spLocks noChangeShapeType="1"/>
            </p:cNvSpPr>
            <p:nvPr/>
          </p:nvSpPr>
          <p:spPr bwMode="auto">
            <a:xfrm>
              <a:off x="905" y="2486"/>
              <a:ext cx="60" cy="58"/>
            </a:xfrm>
            <a:prstGeom prst="line">
              <a:avLst/>
            </a:prstGeom>
            <a:noFill/>
            <a:ln w="57150">
              <a:solidFill>
                <a:srgbClr val="0000FF"/>
              </a:solidFill>
              <a:round/>
              <a:headEnd/>
              <a:tailEnd/>
            </a:ln>
            <a:effectLst/>
          </p:spPr>
          <p:txBody>
            <a:bodyPr anchor="ctr"/>
            <a:lstStyle/>
            <a:p>
              <a:endParaRPr lang="en-US"/>
            </a:p>
          </p:txBody>
        </p:sp>
        <p:sp>
          <p:nvSpPr>
            <p:cNvPr id="286734" name="Line 14"/>
            <p:cNvSpPr>
              <a:spLocks noChangeShapeType="1"/>
            </p:cNvSpPr>
            <p:nvPr/>
          </p:nvSpPr>
          <p:spPr bwMode="auto">
            <a:xfrm>
              <a:off x="911" y="2486"/>
              <a:ext cx="242" cy="56"/>
            </a:xfrm>
            <a:prstGeom prst="line">
              <a:avLst/>
            </a:prstGeom>
            <a:noFill/>
            <a:ln w="57150">
              <a:solidFill>
                <a:srgbClr val="0000FF"/>
              </a:solidFill>
              <a:round/>
              <a:headEnd/>
              <a:tailEnd/>
            </a:ln>
            <a:effectLst/>
          </p:spPr>
          <p:txBody>
            <a:bodyPr anchor="ctr"/>
            <a:lstStyle/>
            <a:p>
              <a:endParaRPr lang="en-US"/>
            </a:p>
          </p:txBody>
        </p:sp>
      </p:grpSp>
      <p:sp>
        <p:nvSpPr>
          <p:cNvPr id="286735" name="Freeform 15"/>
          <p:cNvSpPr>
            <a:spLocks/>
          </p:cNvSpPr>
          <p:nvPr/>
        </p:nvSpPr>
        <p:spPr bwMode="auto">
          <a:xfrm>
            <a:off x="1819275" y="2200275"/>
            <a:ext cx="95250" cy="1838325"/>
          </a:xfrm>
          <a:custGeom>
            <a:avLst/>
            <a:gdLst/>
            <a:ahLst/>
            <a:cxnLst>
              <a:cxn ang="0">
                <a:pos x="0" y="1154"/>
              </a:cxn>
              <a:cxn ang="0">
                <a:pos x="32" y="1154"/>
              </a:cxn>
              <a:cxn ang="0">
                <a:pos x="56" y="1128"/>
              </a:cxn>
              <a:cxn ang="0">
                <a:pos x="58" y="1074"/>
              </a:cxn>
              <a:cxn ang="0">
                <a:pos x="50" y="766"/>
              </a:cxn>
              <a:cxn ang="0">
                <a:pos x="32" y="264"/>
              </a:cxn>
              <a:cxn ang="0">
                <a:pos x="26" y="0"/>
              </a:cxn>
            </a:cxnLst>
            <a:rect l="0" t="0" r="r" b="b"/>
            <a:pathLst>
              <a:path w="60" h="1158">
                <a:moveTo>
                  <a:pt x="0" y="1154"/>
                </a:moveTo>
                <a:cubicBezTo>
                  <a:pt x="11" y="1156"/>
                  <a:pt x="23" y="1158"/>
                  <a:pt x="32" y="1154"/>
                </a:cubicBezTo>
                <a:cubicBezTo>
                  <a:pt x="41" y="1150"/>
                  <a:pt x="52" y="1141"/>
                  <a:pt x="56" y="1128"/>
                </a:cubicBezTo>
                <a:cubicBezTo>
                  <a:pt x="60" y="1115"/>
                  <a:pt x="59" y="1134"/>
                  <a:pt x="58" y="1074"/>
                </a:cubicBezTo>
                <a:cubicBezTo>
                  <a:pt x="57" y="1014"/>
                  <a:pt x="54" y="901"/>
                  <a:pt x="50" y="766"/>
                </a:cubicBezTo>
                <a:cubicBezTo>
                  <a:pt x="46" y="631"/>
                  <a:pt x="36" y="392"/>
                  <a:pt x="32" y="264"/>
                </a:cubicBezTo>
                <a:cubicBezTo>
                  <a:pt x="28" y="136"/>
                  <a:pt x="27" y="55"/>
                  <a:pt x="26" y="0"/>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sp>
        <p:nvSpPr>
          <p:cNvPr id="286736" name="Freeform 16"/>
          <p:cNvSpPr>
            <a:spLocks/>
          </p:cNvSpPr>
          <p:nvPr/>
        </p:nvSpPr>
        <p:spPr bwMode="auto">
          <a:xfrm>
            <a:off x="2025650" y="1984375"/>
            <a:ext cx="157163" cy="2501900"/>
          </a:xfrm>
          <a:custGeom>
            <a:avLst/>
            <a:gdLst/>
            <a:ahLst/>
            <a:cxnLst>
              <a:cxn ang="0">
                <a:pos x="0" y="1562"/>
              </a:cxn>
              <a:cxn ang="0">
                <a:pos x="42" y="1572"/>
              </a:cxn>
              <a:cxn ang="0">
                <a:pos x="90" y="1538"/>
              </a:cxn>
              <a:cxn ang="0">
                <a:pos x="96" y="1382"/>
              </a:cxn>
              <a:cxn ang="0">
                <a:pos x="86" y="626"/>
              </a:cxn>
              <a:cxn ang="0">
                <a:pos x="68" y="96"/>
              </a:cxn>
              <a:cxn ang="0">
                <a:pos x="62" y="52"/>
              </a:cxn>
              <a:cxn ang="0">
                <a:pos x="50" y="26"/>
              </a:cxn>
            </a:cxnLst>
            <a:rect l="0" t="0" r="r" b="b"/>
            <a:pathLst>
              <a:path w="99" h="1576">
                <a:moveTo>
                  <a:pt x="0" y="1562"/>
                </a:moveTo>
                <a:cubicBezTo>
                  <a:pt x="14" y="1567"/>
                  <a:pt x="27" y="1576"/>
                  <a:pt x="42" y="1572"/>
                </a:cubicBezTo>
                <a:cubicBezTo>
                  <a:pt x="57" y="1568"/>
                  <a:pt x="81" y="1569"/>
                  <a:pt x="90" y="1538"/>
                </a:cubicBezTo>
                <a:cubicBezTo>
                  <a:pt x="99" y="1507"/>
                  <a:pt x="97" y="1534"/>
                  <a:pt x="96" y="1382"/>
                </a:cubicBezTo>
                <a:cubicBezTo>
                  <a:pt x="95" y="1230"/>
                  <a:pt x="91" y="840"/>
                  <a:pt x="86" y="626"/>
                </a:cubicBezTo>
                <a:cubicBezTo>
                  <a:pt x="81" y="412"/>
                  <a:pt x="72" y="192"/>
                  <a:pt x="68" y="96"/>
                </a:cubicBezTo>
                <a:cubicBezTo>
                  <a:pt x="64" y="0"/>
                  <a:pt x="65" y="64"/>
                  <a:pt x="62" y="52"/>
                </a:cubicBezTo>
                <a:cubicBezTo>
                  <a:pt x="59" y="40"/>
                  <a:pt x="52" y="30"/>
                  <a:pt x="50" y="26"/>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sp>
        <p:nvSpPr>
          <p:cNvPr id="286737" name="Line 17"/>
          <p:cNvSpPr>
            <a:spLocks noChangeShapeType="1"/>
          </p:cNvSpPr>
          <p:nvPr/>
        </p:nvSpPr>
        <p:spPr bwMode="auto">
          <a:xfrm flipV="1">
            <a:off x="2017713" y="2568575"/>
            <a:ext cx="76200" cy="12700"/>
          </a:xfrm>
          <a:prstGeom prst="line">
            <a:avLst/>
          </a:prstGeom>
          <a:noFill/>
          <a:ln w="57150">
            <a:solidFill>
              <a:srgbClr val="0000FF"/>
            </a:solidFill>
            <a:round/>
            <a:headEnd/>
            <a:tailEnd/>
          </a:ln>
          <a:effectLst/>
        </p:spPr>
        <p:txBody>
          <a:bodyPr anchor="ctr"/>
          <a:lstStyle/>
          <a:p>
            <a:endParaRPr lang="en-US"/>
          </a:p>
        </p:txBody>
      </p:sp>
      <p:sp>
        <p:nvSpPr>
          <p:cNvPr id="286738" name="Line 18"/>
          <p:cNvSpPr>
            <a:spLocks noChangeShapeType="1"/>
          </p:cNvSpPr>
          <p:nvPr/>
        </p:nvSpPr>
        <p:spPr bwMode="auto">
          <a:xfrm flipV="1">
            <a:off x="2017713" y="3014663"/>
            <a:ext cx="76200" cy="12700"/>
          </a:xfrm>
          <a:prstGeom prst="line">
            <a:avLst/>
          </a:prstGeom>
          <a:noFill/>
          <a:ln w="57150">
            <a:solidFill>
              <a:srgbClr val="0000FF"/>
            </a:solidFill>
            <a:round/>
            <a:headEnd/>
            <a:tailEnd/>
          </a:ln>
          <a:effectLst/>
        </p:spPr>
        <p:txBody>
          <a:bodyPr anchor="ctr"/>
          <a:lstStyle/>
          <a:p>
            <a:endParaRPr lang="en-US"/>
          </a:p>
        </p:txBody>
      </p:sp>
      <p:sp>
        <p:nvSpPr>
          <p:cNvPr id="286739" name="Line 19"/>
          <p:cNvSpPr>
            <a:spLocks noChangeShapeType="1"/>
          </p:cNvSpPr>
          <p:nvPr/>
        </p:nvSpPr>
        <p:spPr bwMode="auto">
          <a:xfrm flipV="1">
            <a:off x="2017713" y="3565525"/>
            <a:ext cx="76200" cy="12700"/>
          </a:xfrm>
          <a:prstGeom prst="line">
            <a:avLst/>
          </a:prstGeom>
          <a:noFill/>
          <a:ln w="57150">
            <a:solidFill>
              <a:srgbClr val="0000FF"/>
            </a:solidFill>
            <a:round/>
            <a:headEnd/>
            <a:tailEnd/>
          </a:ln>
          <a:effectLst/>
        </p:spPr>
        <p:txBody>
          <a:bodyPr anchor="ctr"/>
          <a:lstStyle/>
          <a:p>
            <a:endParaRPr lang="en-US"/>
          </a:p>
        </p:txBody>
      </p:sp>
      <p:sp>
        <p:nvSpPr>
          <p:cNvPr id="286740" name="Line 20"/>
          <p:cNvSpPr>
            <a:spLocks noChangeShapeType="1"/>
          </p:cNvSpPr>
          <p:nvPr/>
        </p:nvSpPr>
        <p:spPr bwMode="auto">
          <a:xfrm flipV="1">
            <a:off x="1873250" y="2211388"/>
            <a:ext cx="76200" cy="12700"/>
          </a:xfrm>
          <a:prstGeom prst="line">
            <a:avLst/>
          </a:prstGeom>
          <a:noFill/>
          <a:ln w="57150">
            <a:solidFill>
              <a:srgbClr val="0000FF"/>
            </a:solidFill>
            <a:round/>
            <a:headEnd/>
            <a:tailEnd/>
          </a:ln>
          <a:effectLst/>
        </p:spPr>
        <p:txBody>
          <a:bodyPr anchor="ctr"/>
          <a:lstStyle/>
          <a:p>
            <a:endParaRPr lang="en-US"/>
          </a:p>
        </p:txBody>
      </p:sp>
      <p:sp>
        <p:nvSpPr>
          <p:cNvPr id="286741" name="Line 21"/>
          <p:cNvSpPr>
            <a:spLocks noChangeShapeType="1"/>
          </p:cNvSpPr>
          <p:nvPr/>
        </p:nvSpPr>
        <p:spPr bwMode="auto">
          <a:xfrm flipV="1">
            <a:off x="1873250" y="2657475"/>
            <a:ext cx="76200" cy="12700"/>
          </a:xfrm>
          <a:prstGeom prst="line">
            <a:avLst/>
          </a:prstGeom>
          <a:noFill/>
          <a:ln w="57150">
            <a:solidFill>
              <a:srgbClr val="0000FF"/>
            </a:solidFill>
            <a:round/>
            <a:headEnd/>
            <a:tailEnd/>
          </a:ln>
          <a:effectLst/>
        </p:spPr>
        <p:txBody>
          <a:bodyPr anchor="ctr"/>
          <a:lstStyle/>
          <a:p>
            <a:endParaRPr lang="en-US"/>
          </a:p>
        </p:txBody>
      </p:sp>
      <p:sp>
        <p:nvSpPr>
          <p:cNvPr id="286742" name="Line 22"/>
          <p:cNvSpPr>
            <a:spLocks noChangeShapeType="1"/>
          </p:cNvSpPr>
          <p:nvPr/>
        </p:nvSpPr>
        <p:spPr bwMode="auto">
          <a:xfrm flipV="1">
            <a:off x="1873250" y="3208338"/>
            <a:ext cx="76200" cy="12700"/>
          </a:xfrm>
          <a:prstGeom prst="line">
            <a:avLst/>
          </a:prstGeom>
          <a:noFill/>
          <a:ln w="57150">
            <a:solidFill>
              <a:srgbClr val="0000FF"/>
            </a:solidFill>
            <a:round/>
            <a:headEnd/>
            <a:tailEnd/>
          </a:ln>
          <a:effectLst/>
        </p:spPr>
        <p:txBody>
          <a:bodyPr anchor="ctr"/>
          <a:lstStyle/>
          <a:p>
            <a:endParaRPr lang="en-US"/>
          </a:p>
        </p:txBody>
      </p:sp>
      <p:sp>
        <p:nvSpPr>
          <p:cNvPr id="286743" name="Text Box 23"/>
          <p:cNvSpPr txBox="1">
            <a:spLocks noChangeArrowheads="1"/>
          </p:cNvSpPr>
          <p:nvPr/>
        </p:nvSpPr>
        <p:spPr bwMode="auto">
          <a:xfrm>
            <a:off x="5910263" y="3319463"/>
            <a:ext cx="2952750" cy="366712"/>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Full Cooling</a:t>
            </a:r>
          </a:p>
        </p:txBody>
      </p:sp>
      <p:sp>
        <p:nvSpPr>
          <p:cNvPr id="286744" name="Freeform 24"/>
          <p:cNvSpPr>
            <a:spLocks/>
          </p:cNvSpPr>
          <p:nvPr/>
        </p:nvSpPr>
        <p:spPr bwMode="auto">
          <a:xfrm>
            <a:off x="1971675" y="2006600"/>
            <a:ext cx="142875" cy="111125"/>
          </a:xfrm>
          <a:custGeom>
            <a:avLst/>
            <a:gdLst/>
            <a:ahLst/>
            <a:cxnLst>
              <a:cxn ang="0">
                <a:pos x="90" y="18"/>
              </a:cxn>
              <a:cxn ang="0">
                <a:pos x="60" y="2"/>
              </a:cxn>
              <a:cxn ang="0">
                <a:pos x="26" y="8"/>
              </a:cxn>
              <a:cxn ang="0">
                <a:pos x="6" y="32"/>
              </a:cxn>
              <a:cxn ang="0">
                <a:pos x="0" y="70"/>
              </a:cxn>
            </a:cxnLst>
            <a:rect l="0" t="0" r="r" b="b"/>
            <a:pathLst>
              <a:path w="90" h="70">
                <a:moveTo>
                  <a:pt x="90" y="18"/>
                </a:moveTo>
                <a:cubicBezTo>
                  <a:pt x="85" y="15"/>
                  <a:pt x="71" y="4"/>
                  <a:pt x="60" y="2"/>
                </a:cubicBezTo>
                <a:cubicBezTo>
                  <a:pt x="49" y="0"/>
                  <a:pt x="35" y="3"/>
                  <a:pt x="26" y="8"/>
                </a:cubicBezTo>
                <a:cubicBezTo>
                  <a:pt x="17" y="13"/>
                  <a:pt x="10" y="22"/>
                  <a:pt x="6" y="32"/>
                </a:cubicBezTo>
                <a:cubicBezTo>
                  <a:pt x="2" y="42"/>
                  <a:pt x="1" y="62"/>
                  <a:pt x="0" y="70"/>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sp>
        <p:nvSpPr>
          <p:cNvPr id="286745" name="Line 25"/>
          <p:cNvSpPr>
            <a:spLocks noChangeShapeType="1"/>
          </p:cNvSpPr>
          <p:nvPr/>
        </p:nvSpPr>
        <p:spPr bwMode="auto">
          <a:xfrm>
            <a:off x="1971675" y="2082800"/>
            <a:ext cx="60325" cy="1485900"/>
          </a:xfrm>
          <a:prstGeom prst="line">
            <a:avLst/>
          </a:prstGeom>
          <a:noFill/>
          <a:ln w="57150">
            <a:solidFill>
              <a:srgbClr val="0000FF"/>
            </a:solidFill>
            <a:round/>
            <a:headEnd/>
            <a:tailEnd/>
          </a:ln>
          <a:effectLst/>
        </p:spPr>
        <p:txBody>
          <a:bodyPr anchor="ctr"/>
          <a:lstStyle/>
          <a:p>
            <a:endParaRPr lang="en-US"/>
          </a:p>
        </p:txBody>
      </p:sp>
    </p:spTree>
    <p:extLst>
      <p:ext uri="{BB962C8B-B14F-4D97-AF65-F5344CB8AC3E}">
        <p14:creationId xmlns:p14="http://schemas.microsoft.com/office/powerpoint/2010/main" val="390130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6743"/>
                                        </p:tgtEl>
                                        <p:attrNameLst>
                                          <p:attrName>style.visibility</p:attrName>
                                        </p:attrNameLst>
                                      </p:cBhvr>
                                      <p:to>
                                        <p:strVal val="visible"/>
                                      </p:to>
                                    </p:set>
                                    <p:animEffect transition="in" filter="dissolve">
                                      <p:cBhvr>
                                        <p:cTn id="7" dur="500"/>
                                        <p:tgtEl>
                                          <p:spTgt spid="2867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86729"/>
                                        </p:tgtEl>
                                        <p:attrNameLst>
                                          <p:attrName>style.visibility</p:attrName>
                                        </p:attrNameLst>
                                      </p:cBhvr>
                                      <p:to>
                                        <p:strVal val="visible"/>
                                      </p:to>
                                    </p:set>
                                    <p:animEffect transition="in" filter="wipe(up)">
                                      <p:cBhvr>
                                        <p:cTn id="11" dur="500"/>
                                        <p:tgtEl>
                                          <p:spTgt spid="2867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6730"/>
                                        </p:tgtEl>
                                        <p:attrNameLst>
                                          <p:attrName>style.visibility</p:attrName>
                                        </p:attrNameLst>
                                      </p:cBhvr>
                                      <p:to>
                                        <p:strVal val="visible"/>
                                      </p:to>
                                    </p:set>
                                    <p:animEffect transition="in" filter="wipe(left)">
                                      <p:cBhvr>
                                        <p:cTn id="16" dur="500"/>
                                        <p:tgtEl>
                                          <p:spTgt spid="286730"/>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86736"/>
                                        </p:tgtEl>
                                        <p:attrNameLst>
                                          <p:attrName>style.visibility</p:attrName>
                                        </p:attrNameLst>
                                      </p:cBhvr>
                                      <p:to>
                                        <p:strVal val="visible"/>
                                      </p:to>
                                    </p:set>
                                    <p:animEffect transition="in" filter="wipe(down)">
                                      <p:cBhvr>
                                        <p:cTn id="20" dur="500"/>
                                        <p:tgtEl>
                                          <p:spTgt spid="286736"/>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286744"/>
                                        </p:tgtEl>
                                        <p:attrNameLst>
                                          <p:attrName>style.visibility</p:attrName>
                                        </p:attrNameLst>
                                      </p:cBhvr>
                                      <p:to>
                                        <p:strVal val="visible"/>
                                      </p:to>
                                    </p:set>
                                    <p:animEffect transition="in" filter="wipe(right)">
                                      <p:cBhvr>
                                        <p:cTn id="24" dur="500"/>
                                        <p:tgtEl>
                                          <p:spTgt spid="286744"/>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86745"/>
                                        </p:tgtEl>
                                        <p:attrNameLst>
                                          <p:attrName>style.visibility</p:attrName>
                                        </p:attrNameLst>
                                      </p:cBhvr>
                                      <p:to>
                                        <p:strVal val="visible"/>
                                      </p:to>
                                    </p:set>
                                    <p:animEffect transition="in" filter="wipe(up)">
                                      <p:cBhvr>
                                        <p:cTn id="28" dur="500"/>
                                        <p:tgtEl>
                                          <p:spTgt spid="286745"/>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86737"/>
                                        </p:tgtEl>
                                        <p:attrNameLst>
                                          <p:attrName>style.visibility</p:attrName>
                                        </p:attrNameLst>
                                      </p:cBhvr>
                                      <p:to>
                                        <p:strVal val="visible"/>
                                      </p:to>
                                    </p:set>
                                    <p:animEffect transition="in" filter="wipe(left)">
                                      <p:cBhvr>
                                        <p:cTn id="32" dur="500"/>
                                        <p:tgtEl>
                                          <p:spTgt spid="28673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6738"/>
                                        </p:tgtEl>
                                        <p:attrNameLst>
                                          <p:attrName>style.visibility</p:attrName>
                                        </p:attrNameLst>
                                      </p:cBhvr>
                                      <p:to>
                                        <p:strVal val="visible"/>
                                      </p:to>
                                    </p:set>
                                    <p:animEffect transition="in" filter="wipe(left)">
                                      <p:cBhvr>
                                        <p:cTn id="35" dur="500"/>
                                        <p:tgtEl>
                                          <p:spTgt spid="28673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86739"/>
                                        </p:tgtEl>
                                        <p:attrNameLst>
                                          <p:attrName>style.visibility</p:attrName>
                                        </p:attrNameLst>
                                      </p:cBhvr>
                                      <p:to>
                                        <p:strVal val="visible"/>
                                      </p:to>
                                    </p:set>
                                    <p:animEffect transition="in" filter="wipe(left)">
                                      <p:cBhvr>
                                        <p:cTn id="38" dur="500"/>
                                        <p:tgtEl>
                                          <p:spTgt spid="286739"/>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286740"/>
                                        </p:tgtEl>
                                        <p:attrNameLst>
                                          <p:attrName>style.visibility</p:attrName>
                                        </p:attrNameLst>
                                      </p:cBhvr>
                                      <p:to>
                                        <p:strVal val="visible"/>
                                      </p:to>
                                    </p:set>
                                    <p:animEffect transition="in" filter="wipe(right)">
                                      <p:cBhvr>
                                        <p:cTn id="42" dur="500"/>
                                        <p:tgtEl>
                                          <p:spTgt spid="286740"/>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286741"/>
                                        </p:tgtEl>
                                        <p:attrNameLst>
                                          <p:attrName>style.visibility</p:attrName>
                                        </p:attrNameLst>
                                      </p:cBhvr>
                                      <p:to>
                                        <p:strVal val="visible"/>
                                      </p:to>
                                    </p:set>
                                    <p:animEffect transition="in" filter="wipe(right)">
                                      <p:cBhvr>
                                        <p:cTn id="45" dur="500"/>
                                        <p:tgtEl>
                                          <p:spTgt spid="286741"/>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286742"/>
                                        </p:tgtEl>
                                        <p:attrNameLst>
                                          <p:attrName>style.visibility</p:attrName>
                                        </p:attrNameLst>
                                      </p:cBhvr>
                                      <p:to>
                                        <p:strVal val="visible"/>
                                      </p:to>
                                    </p:set>
                                    <p:animEffect transition="in" filter="wipe(right)">
                                      <p:cBhvr>
                                        <p:cTn id="48" dur="500"/>
                                        <p:tgtEl>
                                          <p:spTgt spid="286742"/>
                                        </p:tgtEl>
                                      </p:cBhvr>
                                    </p:animEffect>
                                  </p:childTnLst>
                                </p:cTn>
                              </p:par>
                            </p:childTnLst>
                          </p:cTn>
                        </p:par>
                        <p:par>
                          <p:cTn id="49" fill="hold">
                            <p:stCondLst>
                              <p:cond delay="3000"/>
                            </p:stCondLst>
                            <p:childTnLst>
                              <p:par>
                                <p:cTn id="50" presetID="22" presetClass="entr" presetSubtype="1" fill="hold" grpId="0" nodeType="afterEffect">
                                  <p:stCondLst>
                                    <p:cond delay="0"/>
                                  </p:stCondLst>
                                  <p:childTnLst>
                                    <p:set>
                                      <p:cBhvr>
                                        <p:cTn id="51" dur="1" fill="hold">
                                          <p:stCondLst>
                                            <p:cond delay="0"/>
                                          </p:stCondLst>
                                        </p:cTn>
                                        <p:tgtEl>
                                          <p:spTgt spid="286735"/>
                                        </p:tgtEl>
                                        <p:attrNameLst>
                                          <p:attrName>style.visibility</p:attrName>
                                        </p:attrNameLst>
                                      </p:cBhvr>
                                      <p:to>
                                        <p:strVal val="visible"/>
                                      </p:to>
                                    </p:set>
                                    <p:animEffect transition="in" filter="wipe(up)">
                                      <p:cBhvr>
                                        <p:cTn id="52" dur="500"/>
                                        <p:tgtEl>
                                          <p:spTgt spid="286735"/>
                                        </p:tgtEl>
                                      </p:cBhvr>
                                    </p:animEffect>
                                  </p:childTnLst>
                                </p:cTn>
                              </p:par>
                            </p:childTnLst>
                          </p:cTn>
                        </p:par>
                        <p:par>
                          <p:cTn id="53" fill="hold">
                            <p:stCondLst>
                              <p:cond delay="3500"/>
                            </p:stCondLst>
                            <p:childTnLst>
                              <p:par>
                                <p:cTn id="54" presetID="22" presetClass="entr" presetSubtype="2" fill="hold" nodeType="afterEffect">
                                  <p:stCondLst>
                                    <p:cond delay="0"/>
                                  </p:stCondLst>
                                  <p:childTnLst>
                                    <p:set>
                                      <p:cBhvr>
                                        <p:cTn id="55" dur="1" fill="hold">
                                          <p:stCondLst>
                                            <p:cond delay="0"/>
                                          </p:stCondLst>
                                        </p:cTn>
                                        <p:tgtEl>
                                          <p:spTgt spid="286731"/>
                                        </p:tgtEl>
                                        <p:attrNameLst>
                                          <p:attrName>style.visibility</p:attrName>
                                        </p:attrNameLst>
                                      </p:cBhvr>
                                      <p:to>
                                        <p:strVal val="visible"/>
                                      </p:to>
                                    </p:set>
                                    <p:animEffect transition="in" filter="wipe(right)">
                                      <p:cBhvr>
                                        <p:cTn id="56" dur="500"/>
                                        <p:tgtEl>
                                          <p:spTgt spid="286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9" grpId="0" animBg="1"/>
      <p:bldP spid="286730" grpId="0" animBg="1"/>
      <p:bldP spid="286735" grpId="0" animBg="1"/>
      <p:bldP spid="286736" grpId="0" animBg="1"/>
      <p:bldP spid="286737" grpId="0" animBg="1"/>
      <p:bldP spid="286738" grpId="0" animBg="1"/>
      <p:bldP spid="286739" grpId="0" animBg="1"/>
      <p:bldP spid="286740" grpId="0" animBg="1"/>
      <p:bldP spid="286741" grpId="0" animBg="1"/>
      <p:bldP spid="286742" grpId="0" animBg="1"/>
      <p:bldP spid="286743" grpId="0" animBg="1"/>
      <p:bldP spid="286744" grpId="0" animBg="1"/>
      <p:bldP spid="2867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What Could Cause Flow Variation in a Constant Volume System?</a:t>
            </a:r>
          </a:p>
        </p:txBody>
      </p:sp>
      <p:sp>
        <p:nvSpPr>
          <p:cNvPr id="36" name="Slide Number Placeholder 35"/>
          <p:cNvSpPr>
            <a:spLocks noGrp="1"/>
          </p:cNvSpPr>
          <p:nvPr>
            <p:ph type="sldNum" sz="quarter" idx="11"/>
          </p:nvPr>
        </p:nvSpPr>
        <p:spPr/>
        <p:txBody>
          <a:bodyPr/>
          <a:lstStyle/>
          <a:p>
            <a:fld id="{25BD5916-C48B-4174-8152-EC52EA00518C}" type="slidenum">
              <a:rPr lang="en-US" smtClean="0"/>
              <a:pPr/>
              <a:t>11</a:t>
            </a:fld>
            <a:endParaRPr lang="en-US"/>
          </a:p>
        </p:txBody>
      </p:sp>
      <p:graphicFrame>
        <p:nvGraphicFramePr>
          <p:cNvPr id="287747" name="Object 3"/>
          <p:cNvGraphicFramePr>
            <a:graphicFrameLocks noChangeAspect="1"/>
          </p:cNvGraphicFramePr>
          <p:nvPr/>
        </p:nvGraphicFramePr>
        <p:xfrm>
          <a:off x="1547813" y="1927225"/>
          <a:ext cx="6170612" cy="424973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287747" name="Object 3"/>
                      <p:cNvPicPr>
                        <a:picLocks noChangeAspect="1" noChangeArrowheads="1"/>
                      </p:cNvPicPr>
                      <p:nvPr/>
                    </p:nvPicPr>
                    <p:blipFill>
                      <a:blip r:embed="rId4">
                        <a:extLst>
                          <a:ext uri="{28A0092B-C50C-407E-A947-70E740481C1C}">
                            <a14:useLocalDpi xmlns:a14="http://schemas.microsoft.com/office/drawing/2010/main" val="0"/>
                          </a:ext>
                        </a:extLst>
                      </a:blip>
                      <a:srcRect l="70090" t="35858" r="3145" b="40790"/>
                      <a:stretch>
                        <a:fillRect/>
                      </a:stretch>
                    </p:blipFill>
                    <p:spPr bwMode="auto">
                      <a:xfrm>
                        <a:off x="1547813" y="1927225"/>
                        <a:ext cx="6170612"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7748" name="Picture 4" descr="Roof 16 cooling coil connections 02"/>
          <p:cNvPicPr>
            <a:picLocks noChangeAspect="1" noChangeArrowheads="1"/>
          </p:cNvPicPr>
          <p:nvPr/>
        </p:nvPicPr>
        <p:blipFill>
          <a:blip r:embed="rId5" cstate="print"/>
          <a:srcRect l="37476"/>
          <a:stretch>
            <a:fillRect/>
          </a:stretch>
        </p:blipFill>
        <p:spPr bwMode="auto">
          <a:xfrm>
            <a:off x="381000" y="1828800"/>
            <a:ext cx="2413000" cy="2895600"/>
          </a:xfrm>
          <a:prstGeom prst="rect">
            <a:avLst/>
          </a:prstGeom>
          <a:noFill/>
        </p:spPr>
      </p:pic>
      <p:sp>
        <p:nvSpPr>
          <p:cNvPr id="287749" name="Oval 5"/>
          <p:cNvSpPr>
            <a:spLocks noChangeAspect="1" noChangeArrowheads="1"/>
          </p:cNvSpPr>
          <p:nvPr/>
        </p:nvSpPr>
        <p:spPr bwMode="auto">
          <a:xfrm>
            <a:off x="4524375" y="2127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7750" name="Oval 6"/>
          <p:cNvSpPr>
            <a:spLocks noChangeAspect="1" noChangeArrowheads="1"/>
          </p:cNvSpPr>
          <p:nvPr/>
        </p:nvSpPr>
        <p:spPr bwMode="auto">
          <a:xfrm>
            <a:off x="4524375" y="5430838"/>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
        <p:nvSpPr>
          <p:cNvPr id="287751" name="Rectangle 7"/>
          <p:cNvSpPr>
            <a:spLocks noChangeArrowheads="1"/>
          </p:cNvSpPr>
          <p:nvPr/>
        </p:nvSpPr>
        <p:spPr bwMode="auto">
          <a:xfrm>
            <a:off x="4572000" y="2560638"/>
            <a:ext cx="182563" cy="2468562"/>
          </a:xfrm>
          <a:prstGeom prst="rect">
            <a:avLst/>
          </a:prstGeom>
          <a:gradFill rotWithShape="1">
            <a:gsLst>
              <a:gs pos="0">
                <a:srgbClr val="0000FF"/>
              </a:gs>
              <a:gs pos="100000">
                <a:srgbClr val="0000FF">
                  <a:gamma/>
                  <a:tint val="91373"/>
                  <a:invGamma/>
                  <a:alpha val="10001"/>
                </a:srgbClr>
              </a:gs>
            </a:gsLst>
            <a:lin ang="5400000" scaled="1"/>
          </a:gradFill>
          <a:ln w="9525">
            <a:noFill/>
            <a:miter lim="800000"/>
            <a:headEnd/>
            <a:tailEnd/>
          </a:ln>
          <a:effectLst/>
        </p:spPr>
        <p:txBody>
          <a:bodyPr wrap="none" anchor="ctr"/>
          <a:lstStyle/>
          <a:p>
            <a:endParaRPr lang="en-US"/>
          </a:p>
        </p:txBody>
      </p:sp>
      <p:sp>
        <p:nvSpPr>
          <p:cNvPr id="287752" name="Text Box 8"/>
          <p:cNvSpPr txBox="1">
            <a:spLocks noChangeArrowheads="1"/>
          </p:cNvSpPr>
          <p:nvPr/>
        </p:nvSpPr>
        <p:spPr bwMode="auto">
          <a:xfrm>
            <a:off x="5910263" y="3319463"/>
            <a:ext cx="2952750" cy="366712"/>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Modulating</a:t>
            </a:r>
          </a:p>
        </p:txBody>
      </p:sp>
      <p:sp>
        <p:nvSpPr>
          <p:cNvPr id="287753" name="Rectangle 9"/>
          <p:cNvSpPr>
            <a:spLocks noChangeArrowheads="1"/>
          </p:cNvSpPr>
          <p:nvPr/>
        </p:nvSpPr>
        <p:spPr bwMode="auto">
          <a:xfrm>
            <a:off x="2925763" y="2560638"/>
            <a:ext cx="1646237" cy="182562"/>
          </a:xfrm>
          <a:prstGeom prst="rect">
            <a:avLst/>
          </a:prstGeom>
          <a:gradFill rotWithShape="1">
            <a:gsLst>
              <a:gs pos="0">
                <a:srgbClr val="0000FF">
                  <a:gamma/>
                  <a:tint val="91373"/>
                  <a:invGamma/>
                  <a:alpha val="80000"/>
                </a:srgbClr>
              </a:gs>
              <a:gs pos="100000">
                <a:srgbClr val="0000FF"/>
              </a:gs>
            </a:gsLst>
            <a:lin ang="0" scaled="1"/>
          </a:gradFill>
          <a:ln w="9525">
            <a:noFill/>
            <a:miter lim="800000"/>
            <a:headEnd/>
            <a:tailEnd/>
          </a:ln>
          <a:effectLst/>
        </p:spPr>
        <p:txBody>
          <a:bodyPr wrap="none" anchor="ctr"/>
          <a:lstStyle/>
          <a:p>
            <a:endParaRPr lang="en-US"/>
          </a:p>
        </p:txBody>
      </p:sp>
      <p:sp>
        <p:nvSpPr>
          <p:cNvPr id="287754" name="Rectangle 10"/>
          <p:cNvSpPr>
            <a:spLocks noChangeArrowheads="1"/>
          </p:cNvSpPr>
          <p:nvPr/>
        </p:nvSpPr>
        <p:spPr bwMode="auto">
          <a:xfrm>
            <a:off x="2925763" y="2743200"/>
            <a:ext cx="182562" cy="2103438"/>
          </a:xfrm>
          <a:prstGeom prst="rect">
            <a:avLst/>
          </a:prstGeom>
          <a:gradFill rotWithShape="1">
            <a:gsLst>
              <a:gs pos="0">
                <a:srgbClr val="0000FF">
                  <a:alpha val="80000"/>
                </a:srgbClr>
              </a:gs>
              <a:gs pos="100000">
                <a:srgbClr val="0000FF">
                  <a:gamma/>
                  <a:tint val="91373"/>
                  <a:invGamma/>
                  <a:alpha val="60001"/>
                </a:srgbClr>
              </a:gs>
            </a:gsLst>
            <a:lin ang="5400000" scaled="1"/>
          </a:gradFill>
          <a:ln w="9525">
            <a:noFill/>
            <a:miter lim="800000"/>
            <a:headEnd/>
            <a:tailEnd/>
          </a:ln>
          <a:effectLst/>
        </p:spPr>
        <p:txBody>
          <a:bodyPr wrap="none" anchor="ctr"/>
          <a:lstStyle/>
          <a:p>
            <a:endParaRPr lang="en-US"/>
          </a:p>
        </p:txBody>
      </p:sp>
      <p:sp>
        <p:nvSpPr>
          <p:cNvPr id="287755" name="Rectangle 11"/>
          <p:cNvSpPr>
            <a:spLocks noChangeArrowheads="1"/>
          </p:cNvSpPr>
          <p:nvPr/>
        </p:nvSpPr>
        <p:spPr bwMode="auto">
          <a:xfrm>
            <a:off x="2925763" y="4846638"/>
            <a:ext cx="1646237" cy="182562"/>
          </a:xfrm>
          <a:prstGeom prst="rect">
            <a:avLst/>
          </a:prstGeom>
          <a:gradFill rotWithShape="1">
            <a:gsLst>
              <a:gs pos="0">
                <a:srgbClr val="0000FF">
                  <a:alpha val="60001"/>
                </a:srgbClr>
              </a:gs>
              <a:gs pos="100000">
                <a:srgbClr val="0000FF">
                  <a:gamma/>
                  <a:tint val="91373"/>
                  <a:invGamma/>
                  <a:alpha val="39999"/>
                </a:srgbClr>
              </a:gs>
            </a:gsLst>
            <a:lin ang="0" scaled="1"/>
          </a:gradFill>
          <a:ln w="9525">
            <a:noFill/>
            <a:miter lim="800000"/>
            <a:headEnd/>
            <a:tailEnd/>
          </a:ln>
          <a:effectLst/>
        </p:spPr>
        <p:txBody>
          <a:bodyPr wrap="none" anchor="ctr"/>
          <a:lstStyle/>
          <a:p>
            <a:endParaRPr lang="en-US"/>
          </a:p>
        </p:txBody>
      </p:sp>
      <p:sp>
        <p:nvSpPr>
          <p:cNvPr id="287756" name="Oval 12"/>
          <p:cNvSpPr>
            <a:spLocks noChangeAspect="1" noChangeArrowheads="1"/>
          </p:cNvSpPr>
          <p:nvPr/>
        </p:nvSpPr>
        <p:spPr bwMode="auto">
          <a:xfrm>
            <a:off x="1004888" y="4067175"/>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7757" name="Oval 13"/>
          <p:cNvSpPr>
            <a:spLocks noChangeAspect="1" noChangeArrowheads="1"/>
          </p:cNvSpPr>
          <p:nvPr/>
        </p:nvSpPr>
        <p:spPr bwMode="auto">
          <a:xfrm>
            <a:off x="1004888" y="3651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
        <p:nvSpPr>
          <p:cNvPr id="287758" name="Line 14"/>
          <p:cNvSpPr>
            <a:spLocks noChangeShapeType="1"/>
          </p:cNvSpPr>
          <p:nvPr/>
        </p:nvSpPr>
        <p:spPr bwMode="auto">
          <a:xfrm>
            <a:off x="1460500" y="4327525"/>
            <a:ext cx="569913" cy="141288"/>
          </a:xfrm>
          <a:prstGeom prst="line">
            <a:avLst/>
          </a:prstGeom>
          <a:noFill/>
          <a:ln w="57150">
            <a:solidFill>
              <a:srgbClr val="0000FF"/>
            </a:solidFill>
            <a:round/>
            <a:headEnd/>
            <a:tailEnd/>
          </a:ln>
          <a:effectLst/>
        </p:spPr>
        <p:txBody>
          <a:bodyPr anchor="ctr"/>
          <a:lstStyle/>
          <a:p>
            <a:endParaRPr lang="en-US"/>
          </a:p>
        </p:txBody>
      </p:sp>
      <p:grpSp>
        <p:nvGrpSpPr>
          <p:cNvPr id="287759" name="Group 15"/>
          <p:cNvGrpSpPr>
            <a:grpSpLocks/>
          </p:cNvGrpSpPr>
          <p:nvPr/>
        </p:nvGrpSpPr>
        <p:grpSpPr bwMode="auto">
          <a:xfrm>
            <a:off x="1436688" y="3871913"/>
            <a:ext cx="393700" cy="166687"/>
            <a:chOff x="905" y="2439"/>
            <a:chExt cx="248" cy="105"/>
          </a:xfrm>
        </p:grpSpPr>
        <p:sp>
          <p:nvSpPr>
            <p:cNvPr id="287760" name="Line 16"/>
            <p:cNvSpPr>
              <a:spLocks noChangeShapeType="1"/>
            </p:cNvSpPr>
            <p:nvPr/>
          </p:nvSpPr>
          <p:spPr bwMode="auto">
            <a:xfrm flipV="1">
              <a:off x="905" y="2439"/>
              <a:ext cx="75" cy="48"/>
            </a:xfrm>
            <a:prstGeom prst="line">
              <a:avLst/>
            </a:prstGeom>
            <a:noFill/>
            <a:ln w="57150">
              <a:solidFill>
                <a:srgbClr val="0000FF"/>
              </a:solidFill>
              <a:round/>
              <a:headEnd/>
              <a:tailEnd/>
            </a:ln>
            <a:effectLst/>
          </p:spPr>
          <p:txBody>
            <a:bodyPr anchor="ctr"/>
            <a:lstStyle/>
            <a:p>
              <a:endParaRPr lang="en-US"/>
            </a:p>
          </p:txBody>
        </p:sp>
        <p:sp>
          <p:nvSpPr>
            <p:cNvPr id="287761" name="Line 17"/>
            <p:cNvSpPr>
              <a:spLocks noChangeShapeType="1"/>
            </p:cNvSpPr>
            <p:nvPr/>
          </p:nvSpPr>
          <p:spPr bwMode="auto">
            <a:xfrm>
              <a:off x="905" y="2486"/>
              <a:ext cx="60" cy="58"/>
            </a:xfrm>
            <a:prstGeom prst="line">
              <a:avLst/>
            </a:prstGeom>
            <a:noFill/>
            <a:ln w="57150">
              <a:solidFill>
                <a:srgbClr val="0000FF"/>
              </a:solidFill>
              <a:round/>
              <a:headEnd/>
              <a:tailEnd/>
            </a:ln>
            <a:effectLst/>
          </p:spPr>
          <p:txBody>
            <a:bodyPr anchor="ctr"/>
            <a:lstStyle/>
            <a:p>
              <a:endParaRPr lang="en-US"/>
            </a:p>
          </p:txBody>
        </p:sp>
        <p:sp>
          <p:nvSpPr>
            <p:cNvPr id="287762" name="Line 18"/>
            <p:cNvSpPr>
              <a:spLocks noChangeShapeType="1"/>
            </p:cNvSpPr>
            <p:nvPr/>
          </p:nvSpPr>
          <p:spPr bwMode="auto">
            <a:xfrm>
              <a:off x="911" y="2486"/>
              <a:ext cx="242" cy="56"/>
            </a:xfrm>
            <a:prstGeom prst="line">
              <a:avLst/>
            </a:prstGeom>
            <a:noFill/>
            <a:ln w="57150">
              <a:solidFill>
                <a:srgbClr val="0000FF"/>
              </a:solidFill>
              <a:round/>
              <a:headEnd/>
              <a:tailEnd/>
            </a:ln>
            <a:effectLst/>
          </p:spPr>
          <p:txBody>
            <a:bodyPr anchor="ctr"/>
            <a:lstStyle/>
            <a:p>
              <a:endParaRPr lang="en-US"/>
            </a:p>
          </p:txBody>
        </p:sp>
      </p:grpSp>
      <p:sp>
        <p:nvSpPr>
          <p:cNvPr id="287763" name="Freeform 19"/>
          <p:cNvSpPr>
            <a:spLocks/>
          </p:cNvSpPr>
          <p:nvPr/>
        </p:nvSpPr>
        <p:spPr bwMode="auto">
          <a:xfrm>
            <a:off x="1819275" y="2200275"/>
            <a:ext cx="95250" cy="1838325"/>
          </a:xfrm>
          <a:custGeom>
            <a:avLst/>
            <a:gdLst/>
            <a:ahLst/>
            <a:cxnLst>
              <a:cxn ang="0">
                <a:pos x="0" y="1154"/>
              </a:cxn>
              <a:cxn ang="0">
                <a:pos x="32" y="1154"/>
              </a:cxn>
              <a:cxn ang="0">
                <a:pos x="56" y="1128"/>
              </a:cxn>
              <a:cxn ang="0">
                <a:pos x="58" y="1074"/>
              </a:cxn>
              <a:cxn ang="0">
                <a:pos x="50" y="766"/>
              </a:cxn>
              <a:cxn ang="0">
                <a:pos x="32" y="264"/>
              </a:cxn>
              <a:cxn ang="0">
                <a:pos x="26" y="0"/>
              </a:cxn>
            </a:cxnLst>
            <a:rect l="0" t="0" r="r" b="b"/>
            <a:pathLst>
              <a:path w="60" h="1158">
                <a:moveTo>
                  <a:pt x="0" y="1154"/>
                </a:moveTo>
                <a:cubicBezTo>
                  <a:pt x="11" y="1156"/>
                  <a:pt x="23" y="1158"/>
                  <a:pt x="32" y="1154"/>
                </a:cubicBezTo>
                <a:cubicBezTo>
                  <a:pt x="41" y="1150"/>
                  <a:pt x="52" y="1141"/>
                  <a:pt x="56" y="1128"/>
                </a:cubicBezTo>
                <a:cubicBezTo>
                  <a:pt x="60" y="1115"/>
                  <a:pt x="59" y="1134"/>
                  <a:pt x="58" y="1074"/>
                </a:cubicBezTo>
                <a:cubicBezTo>
                  <a:pt x="57" y="1014"/>
                  <a:pt x="54" y="901"/>
                  <a:pt x="50" y="766"/>
                </a:cubicBezTo>
                <a:cubicBezTo>
                  <a:pt x="46" y="631"/>
                  <a:pt x="36" y="392"/>
                  <a:pt x="32" y="264"/>
                </a:cubicBezTo>
                <a:cubicBezTo>
                  <a:pt x="28" y="136"/>
                  <a:pt x="27" y="55"/>
                  <a:pt x="26" y="0"/>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sp>
        <p:nvSpPr>
          <p:cNvPr id="287764" name="Freeform 20"/>
          <p:cNvSpPr>
            <a:spLocks/>
          </p:cNvSpPr>
          <p:nvPr/>
        </p:nvSpPr>
        <p:spPr bwMode="auto">
          <a:xfrm>
            <a:off x="2025650" y="1984375"/>
            <a:ext cx="157163" cy="2501900"/>
          </a:xfrm>
          <a:custGeom>
            <a:avLst/>
            <a:gdLst/>
            <a:ahLst/>
            <a:cxnLst>
              <a:cxn ang="0">
                <a:pos x="0" y="1562"/>
              </a:cxn>
              <a:cxn ang="0">
                <a:pos x="42" y="1572"/>
              </a:cxn>
              <a:cxn ang="0">
                <a:pos x="90" y="1538"/>
              </a:cxn>
              <a:cxn ang="0">
                <a:pos x="96" y="1382"/>
              </a:cxn>
              <a:cxn ang="0">
                <a:pos x="86" y="626"/>
              </a:cxn>
              <a:cxn ang="0">
                <a:pos x="68" y="96"/>
              </a:cxn>
              <a:cxn ang="0">
                <a:pos x="62" y="52"/>
              </a:cxn>
              <a:cxn ang="0">
                <a:pos x="50" y="26"/>
              </a:cxn>
            </a:cxnLst>
            <a:rect l="0" t="0" r="r" b="b"/>
            <a:pathLst>
              <a:path w="99" h="1576">
                <a:moveTo>
                  <a:pt x="0" y="1562"/>
                </a:moveTo>
                <a:cubicBezTo>
                  <a:pt x="14" y="1567"/>
                  <a:pt x="27" y="1576"/>
                  <a:pt x="42" y="1572"/>
                </a:cubicBezTo>
                <a:cubicBezTo>
                  <a:pt x="57" y="1568"/>
                  <a:pt x="81" y="1569"/>
                  <a:pt x="90" y="1538"/>
                </a:cubicBezTo>
                <a:cubicBezTo>
                  <a:pt x="99" y="1507"/>
                  <a:pt x="97" y="1534"/>
                  <a:pt x="96" y="1382"/>
                </a:cubicBezTo>
                <a:cubicBezTo>
                  <a:pt x="95" y="1230"/>
                  <a:pt x="91" y="840"/>
                  <a:pt x="86" y="626"/>
                </a:cubicBezTo>
                <a:cubicBezTo>
                  <a:pt x="81" y="412"/>
                  <a:pt x="72" y="192"/>
                  <a:pt x="68" y="96"/>
                </a:cubicBezTo>
                <a:cubicBezTo>
                  <a:pt x="64" y="0"/>
                  <a:pt x="65" y="64"/>
                  <a:pt x="62" y="52"/>
                </a:cubicBezTo>
                <a:cubicBezTo>
                  <a:pt x="59" y="40"/>
                  <a:pt x="52" y="30"/>
                  <a:pt x="50" y="26"/>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sp>
        <p:nvSpPr>
          <p:cNvPr id="287765" name="Line 21"/>
          <p:cNvSpPr>
            <a:spLocks noChangeShapeType="1"/>
          </p:cNvSpPr>
          <p:nvPr/>
        </p:nvSpPr>
        <p:spPr bwMode="auto">
          <a:xfrm flipV="1">
            <a:off x="2017713" y="2568575"/>
            <a:ext cx="76200" cy="12700"/>
          </a:xfrm>
          <a:prstGeom prst="line">
            <a:avLst/>
          </a:prstGeom>
          <a:noFill/>
          <a:ln w="57150">
            <a:solidFill>
              <a:srgbClr val="0000FF"/>
            </a:solidFill>
            <a:round/>
            <a:headEnd/>
            <a:tailEnd/>
          </a:ln>
          <a:effectLst/>
        </p:spPr>
        <p:txBody>
          <a:bodyPr anchor="ctr"/>
          <a:lstStyle/>
          <a:p>
            <a:endParaRPr lang="en-US"/>
          </a:p>
        </p:txBody>
      </p:sp>
      <p:sp>
        <p:nvSpPr>
          <p:cNvPr id="287766" name="Line 22"/>
          <p:cNvSpPr>
            <a:spLocks noChangeShapeType="1"/>
          </p:cNvSpPr>
          <p:nvPr/>
        </p:nvSpPr>
        <p:spPr bwMode="auto">
          <a:xfrm flipV="1">
            <a:off x="2017713" y="3014663"/>
            <a:ext cx="76200" cy="12700"/>
          </a:xfrm>
          <a:prstGeom prst="line">
            <a:avLst/>
          </a:prstGeom>
          <a:noFill/>
          <a:ln w="57150">
            <a:solidFill>
              <a:srgbClr val="0000FF"/>
            </a:solidFill>
            <a:round/>
            <a:headEnd/>
            <a:tailEnd/>
          </a:ln>
          <a:effectLst/>
        </p:spPr>
        <p:txBody>
          <a:bodyPr anchor="ctr"/>
          <a:lstStyle/>
          <a:p>
            <a:endParaRPr lang="en-US"/>
          </a:p>
        </p:txBody>
      </p:sp>
      <p:sp>
        <p:nvSpPr>
          <p:cNvPr id="287767" name="Line 23"/>
          <p:cNvSpPr>
            <a:spLocks noChangeShapeType="1"/>
          </p:cNvSpPr>
          <p:nvPr/>
        </p:nvSpPr>
        <p:spPr bwMode="auto">
          <a:xfrm flipV="1">
            <a:off x="2017713" y="3565525"/>
            <a:ext cx="76200" cy="12700"/>
          </a:xfrm>
          <a:prstGeom prst="line">
            <a:avLst/>
          </a:prstGeom>
          <a:noFill/>
          <a:ln w="57150">
            <a:solidFill>
              <a:srgbClr val="0000FF"/>
            </a:solidFill>
            <a:round/>
            <a:headEnd/>
            <a:tailEnd/>
          </a:ln>
          <a:effectLst/>
        </p:spPr>
        <p:txBody>
          <a:bodyPr anchor="ctr"/>
          <a:lstStyle/>
          <a:p>
            <a:endParaRPr lang="en-US"/>
          </a:p>
        </p:txBody>
      </p:sp>
      <p:sp>
        <p:nvSpPr>
          <p:cNvPr id="287768" name="Line 24"/>
          <p:cNvSpPr>
            <a:spLocks noChangeShapeType="1"/>
          </p:cNvSpPr>
          <p:nvPr/>
        </p:nvSpPr>
        <p:spPr bwMode="auto">
          <a:xfrm flipV="1">
            <a:off x="1873250" y="2211388"/>
            <a:ext cx="76200" cy="12700"/>
          </a:xfrm>
          <a:prstGeom prst="line">
            <a:avLst/>
          </a:prstGeom>
          <a:noFill/>
          <a:ln w="57150">
            <a:solidFill>
              <a:srgbClr val="0000FF"/>
            </a:solidFill>
            <a:round/>
            <a:headEnd/>
            <a:tailEnd/>
          </a:ln>
          <a:effectLst/>
        </p:spPr>
        <p:txBody>
          <a:bodyPr anchor="ctr"/>
          <a:lstStyle/>
          <a:p>
            <a:endParaRPr lang="en-US"/>
          </a:p>
        </p:txBody>
      </p:sp>
      <p:sp>
        <p:nvSpPr>
          <p:cNvPr id="287769" name="Line 25"/>
          <p:cNvSpPr>
            <a:spLocks noChangeShapeType="1"/>
          </p:cNvSpPr>
          <p:nvPr/>
        </p:nvSpPr>
        <p:spPr bwMode="auto">
          <a:xfrm flipV="1">
            <a:off x="1873250" y="2657475"/>
            <a:ext cx="76200" cy="12700"/>
          </a:xfrm>
          <a:prstGeom prst="line">
            <a:avLst/>
          </a:prstGeom>
          <a:noFill/>
          <a:ln w="57150">
            <a:solidFill>
              <a:srgbClr val="0000FF"/>
            </a:solidFill>
            <a:round/>
            <a:headEnd/>
            <a:tailEnd/>
          </a:ln>
          <a:effectLst/>
        </p:spPr>
        <p:txBody>
          <a:bodyPr anchor="ctr"/>
          <a:lstStyle/>
          <a:p>
            <a:endParaRPr lang="en-US"/>
          </a:p>
        </p:txBody>
      </p:sp>
      <p:sp>
        <p:nvSpPr>
          <p:cNvPr id="287770" name="Line 26"/>
          <p:cNvSpPr>
            <a:spLocks noChangeShapeType="1"/>
          </p:cNvSpPr>
          <p:nvPr/>
        </p:nvSpPr>
        <p:spPr bwMode="auto">
          <a:xfrm flipV="1">
            <a:off x="1873250" y="3208338"/>
            <a:ext cx="76200" cy="12700"/>
          </a:xfrm>
          <a:prstGeom prst="line">
            <a:avLst/>
          </a:prstGeom>
          <a:noFill/>
          <a:ln w="57150">
            <a:solidFill>
              <a:srgbClr val="0000FF"/>
            </a:solidFill>
            <a:round/>
            <a:headEnd/>
            <a:tailEnd/>
          </a:ln>
          <a:effectLst/>
        </p:spPr>
        <p:txBody>
          <a:bodyPr anchor="ctr"/>
          <a:lstStyle/>
          <a:p>
            <a:endParaRPr lang="en-US"/>
          </a:p>
        </p:txBody>
      </p:sp>
      <p:sp>
        <p:nvSpPr>
          <p:cNvPr id="287771" name="Freeform 27"/>
          <p:cNvSpPr>
            <a:spLocks/>
          </p:cNvSpPr>
          <p:nvPr/>
        </p:nvSpPr>
        <p:spPr bwMode="auto">
          <a:xfrm>
            <a:off x="1971675" y="2006600"/>
            <a:ext cx="142875" cy="111125"/>
          </a:xfrm>
          <a:custGeom>
            <a:avLst/>
            <a:gdLst/>
            <a:ahLst/>
            <a:cxnLst>
              <a:cxn ang="0">
                <a:pos x="90" y="18"/>
              </a:cxn>
              <a:cxn ang="0">
                <a:pos x="60" y="2"/>
              </a:cxn>
              <a:cxn ang="0">
                <a:pos x="26" y="8"/>
              </a:cxn>
              <a:cxn ang="0">
                <a:pos x="6" y="32"/>
              </a:cxn>
              <a:cxn ang="0">
                <a:pos x="0" y="70"/>
              </a:cxn>
            </a:cxnLst>
            <a:rect l="0" t="0" r="r" b="b"/>
            <a:pathLst>
              <a:path w="90" h="70">
                <a:moveTo>
                  <a:pt x="90" y="18"/>
                </a:moveTo>
                <a:cubicBezTo>
                  <a:pt x="85" y="15"/>
                  <a:pt x="71" y="4"/>
                  <a:pt x="60" y="2"/>
                </a:cubicBezTo>
                <a:cubicBezTo>
                  <a:pt x="49" y="0"/>
                  <a:pt x="35" y="3"/>
                  <a:pt x="26" y="8"/>
                </a:cubicBezTo>
                <a:cubicBezTo>
                  <a:pt x="17" y="13"/>
                  <a:pt x="10" y="22"/>
                  <a:pt x="6" y="32"/>
                </a:cubicBezTo>
                <a:cubicBezTo>
                  <a:pt x="2" y="42"/>
                  <a:pt x="1" y="62"/>
                  <a:pt x="0" y="70"/>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sp>
        <p:nvSpPr>
          <p:cNvPr id="287772" name="Line 28"/>
          <p:cNvSpPr>
            <a:spLocks noChangeShapeType="1"/>
          </p:cNvSpPr>
          <p:nvPr/>
        </p:nvSpPr>
        <p:spPr bwMode="auto">
          <a:xfrm>
            <a:off x="1971675" y="2082800"/>
            <a:ext cx="60325" cy="1485900"/>
          </a:xfrm>
          <a:prstGeom prst="line">
            <a:avLst/>
          </a:prstGeom>
          <a:noFill/>
          <a:ln w="57150">
            <a:solidFill>
              <a:srgbClr val="0000FF"/>
            </a:solidFill>
            <a:round/>
            <a:headEnd/>
            <a:tailEnd/>
          </a:ln>
          <a:effectLst/>
        </p:spPr>
        <p:txBody>
          <a:bodyPr anchor="ctr"/>
          <a:lstStyle/>
          <a:p>
            <a:endParaRPr lang="en-US"/>
          </a:p>
        </p:txBody>
      </p:sp>
      <p:sp>
        <p:nvSpPr>
          <p:cNvPr id="287773" name="Freeform 29"/>
          <p:cNvSpPr>
            <a:spLocks/>
          </p:cNvSpPr>
          <p:nvPr/>
        </p:nvSpPr>
        <p:spPr bwMode="auto">
          <a:xfrm>
            <a:off x="1566863" y="3971925"/>
            <a:ext cx="85725" cy="395288"/>
          </a:xfrm>
          <a:custGeom>
            <a:avLst/>
            <a:gdLst/>
            <a:ahLst/>
            <a:cxnLst>
              <a:cxn ang="0">
                <a:pos x="6" y="243"/>
              </a:cxn>
              <a:cxn ang="0">
                <a:pos x="30" y="248"/>
              </a:cxn>
              <a:cxn ang="0">
                <a:pos x="50" y="236"/>
              </a:cxn>
              <a:cxn ang="0">
                <a:pos x="54" y="192"/>
              </a:cxn>
              <a:cxn ang="0">
                <a:pos x="50" y="42"/>
              </a:cxn>
              <a:cxn ang="0">
                <a:pos x="33" y="11"/>
              </a:cxn>
              <a:cxn ang="0">
                <a:pos x="0" y="0"/>
              </a:cxn>
            </a:cxnLst>
            <a:rect l="0" t="0" r="r" b="b"/>
            <a:pathLst>
              <a:path w="54" h="249">
                <a:moveTo>
                  <a:pt x="6" y="243"/>
                </a:moveTo>
                <a:cubicBezTo>
                  <a:pt x="14" y="246"/>
                  <a:pt x="23" y="249"/>
                  <a:pt x="30" y="248"/>
                </a:cubicBezTo>
                <a:cubicBezTo>
                  <a:pt x="37" y="247"/>
                  <a:pt x="46" y="245"/>
                  <a:pt x="50" y="236"/>
                </a:cubicBezTo>
                <a:cubicBezTo>
                  <a:pt x="54" y="227"/>
                  <a:pt x="54" y="224"/>
                  <a:pt x="54" y="192"/>
                </a:cubicBezTo>
                <a:cubicBezTo>
                  <a:pt x="54" y="160"/>
                  <a:pt x="53" y="72"/>
                  <a:pt x="50" y="42"/>
                </a:cubicBezTo>
                <a:cubicBezTo>
                  <a:pt x="47" y="12"/>
                  <a:pt x="41" y="18"/>
                  <a:pt x="33" y="11"/>
                </a:cubicBezTo>
                <a:cubicBezTo>
                  <a:pt x="25" y="4"/>
                  <a:pt x="7" y="2"/>
                  <a:pt x="0" y="0"/>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grpSp>
        <p:nvGrpSpPr>
          <p:cNvPr id="287774" name="Group 30"/>
          <p:cNvGrpSpPr>
            <a:grpSpLocks/>
          </p:cNvGrpSpPr>
          <p:nvPr/>
        </p:nvGrpSpPr>
        <p:grpSpPr bwMode="auto">
          <a:xfrm>
            <a:off x="1436688" y="3871913"/>
            <a:ext cx="133350" cy="166687"/>
            <a:chOff x="905" y="2439"/>
            <a:chExt cx="84" cy="105"/>
          </a:xfrm>
        </p:grpSpPr>
        <p:sp>
          <p:nvSpPr>
            <p:cNvPr id="287775" name="Line 31"/>
            <p:cNvSpPr>
              <a:spLocks noChangeShapeType="1"/>
            </p:cNvSpPr>
            <p:nvPr/>
          </p:nvSpPr>
          <p:spPr bwMode="auto">
            <a:xfrm flipV="1">
              <a:off x="905" y="2439"/>
              <a:ext cx="75" cy="48"/>
            </a:xfrm>
            <a:prstGeom prst="line">
              <a:avLst/>
            </a:prstGeom>
            <a:noFill/>
            <a:ln w="57150">
              <a:solidFill>
                <a:srgbClr val="0000FF"/>
              </a:solidFill>
              <a:round/>
              <a:headEnd/>
              <a:tailEnd/>
            </a:ln>
            <a:effectLst/>
          </p:spPr>
          <p:txBody>
            <a:bodyPr anchor="ctr"/>
            <a:lstStyle/>
            <a:p>
              <a:endParaRPr lang="en-US"/>
            </a:p>
          </p:txBody>
        </p:sp>
        <p:sp>
          <p:nvSpPr>
            <p:cNvPr id="287776" name="Line 32"/>
            <p:cNvSpPr>
              <a:spLocks noChangeShapeType="1"/>
            </p:cNvSpPr>
            <p:nvPr/>
          </p:nvSpPr>
          <p:spPr bwMode="auto">
            <a:xfrm>
              <a:off x="905" y="2486"/>
              <a:ext cx="60" cy="58"/>
            </a:xfrm>
            <a:prstGeom prst="line">
              <a:avLst/>
            </a:prstGeom>
            <a:noFill/>
            <a:ln w="57150">
              <a:solidFill>
                <a:srgbClr val="0000FF"/>
              </a:solidFill>
              <a:round/>
              <a:headEnd/>
              <a:tailEnd/>
            </a:ln>
            <a:effectLst/>
          </p:spPr>
          <p:txBody>
            <a:bodyPr anchor="ctr"/>
            <a:lstStyle/>
            <a:p>
              <a:endParaRPr lang="en-US"/>
            </a:p>
          </p:txBody>
        </p:sp>
        <p:sp>
          <p:nvSpPr>
            <p:cNvPr id="287777" name="Line 33"/>
            <p:cNvSpPr>
              <a:spLocks noChangeShapeType="1"/>
            </p:cNvSpPr>
            <p:nvPr/>
          </p:nvSpPr>
          <p:spPr bwMode="auto">
            <a:xfrm>
              <a:off x="911" y="2486"/>
              <a:ext cx="78" cy="16"/>
            </a:xfrm>
            <a:prstGeom prst="line">
              <a:avLst/>
            </a:prstGeom>
            <a:noFill/>
            <a:ln w="57150">
              <a:solidFill>
                <a:srgbClr val="0000FF"/>
              </a:solidFill>
              <a:round/>
              <a:headEnd/>
              <a:tailEnd/>
            </a:ln>
            <a:effectLst/>
          </p:spPr>
          <p:txBody>
            <a:bodyPr anchor="ctr"/>
            <a:lstStyle/>
            <a:p>
              <a:endParaRPr lang="en-US"/>
            </a:p>
          </p:txBody>
        </p:sp>
      </p:grpSp>
    </p:spTree>
    <p:extLst>
      <p:ext uri="{BB962C8B-B14F-4D97-AF65-F5344CB8AC3E}">
        <p14:creationId xmlns:p14="http://schemas.microsoft.com/office/powerpoint/2010/main" val="554052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7752"/>
                                        </p:tgtEl>
                                        <p:attrNameLst>
                                          <p:attrName>style.visibility</p:attrName>
                                        </p:attrNameLst>
                                      </p:cBhvr>
                                      <p:to>
                                        <p:strVal val="visible"/>
                                      </p:to>
                                    </p:set>
                                    <p:animEffect transition="in" filter="dissolve">
                                      <p:cBhvr>
                                        <p:cTn id="7" dur="500"/>
                                        <p:tgtEl>
                                          <p:spTgt spid="28775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7753"/>
                                        </p:tgtEl>
                                        <p:attrNameLst>
                                          <p:attrName>style.visibility</p:attrName>
                                        </p:attrNameLst>
                                      </p:cBhvr>
                                      <p:to>
                                        <p:strVal val="visible"/>
                                      </p:to>
                                    </p:set>
                                    <p:animEffect transition="in" filter="wipe(right)">
                                      <p:cBhvr>
                                        <p:cTn id="11" dur="500"/>
                                        <p:tgtEl>
                                          <p:spTgt spid="28775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7754"/>
                                        </p:tgtEl>
                                        <p:attrNameLst>
                                          <p:attrName>style.visibility</p:attrName>
                                        </p:attrNameLst>
                                      </p:cBhvr>
                                      <p:to>
                                        <p:strVal val="visible"/>
                                      </p:to>
                                    </p:set>
                                    <p:animEffect transition="in" filter="wipe(up)">
                                      <p:cBhvr>
                                        <p:cTn id="15" dur="500"/>
                                        <p:tgtEl>
                                          <p:spTgt spid="28775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87751"/>
                                        </p:tgtEl>
                                        <p:attrNameLst>
                                          <p:attrName>style.visibility</p:attrName>
                                        </p:attrNameLst>
                                      </p:cBhvr>
                                      <p:to>
                                        <p:strVal val="visible"/>
                                      </p:to>
                                    </p:set>
                                    <p:animEffect transition="in" filter="wipe(up)">
                                      <p:cBhvr>
                                        <p:cTn id="18" dur="500"/>
                                        <p:tgtEl>
                                          <p:spTgt spid="28775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87755"/>
                                        </p:tgtEl>
                                        <p:attrNameLst>
                                          <p:attrName>style.visibility</p:attrName>
                                        </p:attrNameLst>
                                      </p:cBhvr>
                                      <p:to>
                                        <p:strVal val="visible"/>
                                      </p:to>
                                    </p:set>
                                    <p:animEffect transition="in" filter="wipe(left)">
                                      <p:cBhvr>
                                        <p:cTn id="22" dur="500"/>
                                        <p:tgtEl>
                                          <p:spTgt spid="2877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7758"/>
                                        </p:tgtEl>
                                        <p:attrNameLst>
                                          <p:attrName>style.visibility</p:attrName>
                                        </p:attrNameLst>
                                      </p:cBhvr>
                                      <p:to>
                                        <p:strVal val="visible"/>
                                      </p:to>
                                    </p:set>
                                    <p:animEffect transition="in" filter="wipe(left)">
                                      <p:cBhvr>
                                        <p:cTn id="27" dur="500"/>
                                        <p:tgtEl>
                                          <p:spTgt spid="28775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87773"/>
                                        </p:tgtEl>
                                        <p:attrNameLst>
                                          <p:attrName>style.visibility</p:attrName>
                                        </p:attrNameLst>
                                      </p:cBhvr>
                                      <p:to>
                                        <p:strVal val="visible"/>
                                      </p:to>
                                    </p:set>
                                    <p:animEffect transition="in" filter="wipe(down)">
                                      <p:cBhvr>
                                        <p:cTn id="30" dur="500"/>
                                        <p:tgtEl>
                                          <p:spTgt spid="287773"/>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287774"/>
                                        </p:tgtEl>
                                        <p:attrNameLst>
                                          <p:attrName>style.visibility</p:attrName>
                                        </p:attrNameLst>
                                      </p:cBhvr>
                                      <p:to>
                                        <p:strVal val="visible"/>
                                      </p:to>
                                    </p:set>
                                    <p:animEffect transition="in" filter="wipe(right)">
                                      <p:cBhvr>
                                        <p:cTn id="34" dur="500"/>
                                        <p:tgtEl>
                                          <p:spTgt spid="28777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7764"/>
                                        </p:tgtEl>
                                        <p:attrNameLst>
                                          <p:attrName>style.visibility</p:attrName>
                                        </p:attrNameLst>
                                      </p:cBhvr>
                                      <p:to>
                                        <p:strVal val="visible"/>
                                      </p:to>
                                    </p:set>
                                    <p:animEffect transition="in" filter="wipe(down)">
                                      <p:cBhvr>
                                        <p:cTn id="37" dur="500"/>
                                        <p:tgtEl>
                                          <p:spTgt spid="287764"/>
                                        </p:tgtEl>
                                      </p:cBhvr>
                                    </p:animEffect>
                                  </p:childTnLst>
                                </p:cTn>
                              </p:par>
                            </p:childTnLst>
                          </p:cTn>
                        </p:par>
                        <p:par>
                          <p:cTn id="38" fill="hold">
                            <p:stCondLst>
                              <p:cond delay="1000"/>
                            </p:stCondLst>
                            <p:childTnLst>
                              <p:par>
                                <p:cTn id="39" presetID="22" presetClass="entr" presetSubtype="2" fill="hold" grpId="0" nodeType="afterEffect">
                                  <p:stCondLst>
                                    <p:cond delay="0"/>
                                  </p:stCondLst>
                                  <p:childTnLst>
                                    <p:set>
                                      <p:cBhvr>
                                        <p:cTn id="40" dur="1" fill="hold">
                                          <p:stCondLst>
                                            <p:cond delay="0"/>
                                          </p:stCondLst>
                                        </p:cTn>
                                        <p:tgtEl>
                                          <p:spTgt spid="287771"/>
                                        </p:tgtEl>
                                        <p:attrNameLst>
                                          <p:attrName>style.visibility</p:attrName>
                                        </p:attrNameLst>
                                      </p:cBhvr>
                                      <p:to>
                                        <p:strVal val="visible"/>
                                      </p:to>
                                    </p:set>
                                    <p:animEffect transition="in" filter="wipe(right)">
                                      <p:cBhvr>
                                        <p:cTn id="41" dur="500"/>
                                        <p:tgtEl>
                                          <p:spTgt spid="287771"/>
                                        </p:tgtEl>
                                      </p:cBhvr>
                                    </p:animEffect>
                                  </p:childTnLst>
                                </p:cTn>
                              </p:par>
                            </p:childTnLst>
                          </p:cTn>
                        </p:par>
                        <p:par>
                          <p:cTn id="42" fill="hold">
                            <p:stCondLst>
                              <p:cond delay="1500"/>
                            </p:stCondLst>
                            <p:childTnLst>
                              <p:par>
                                <p:cTn id="43" presetID="22" presetClass="entr" presetSubtype="1" fill="hold" grpId="0" nodeType="afterEffect">
                                  <p:stCondLst>
                                    <p:cond delay="0"/>
                                  </p:stCondLst>
                                  <p:childTnLst>
                                    <p:set>
                                      <p:cBhvr>
                                        <p:cTn id="44" dur="1" fill="hold">
                                          <p:stCondLst>
                                            <p:cond delay="0"/>
                                          </p:stCondLst>
                                        </p:cTn>
                                        <p:tgtEl>
                                          <p:spTgt spid="287772"/>
                                        </p:tgtEl>
                                        <p:attrNameLst>
                                          <p:attrName>style.visibility</p:attrName>
                                        </p:attrNameLst>
                                      </p:cBhvr>
                                      <p:to>
                                        <p:strVal val="visible"/>
                                      </p:to>
                                    </p:set>
                                    <p:animEffect transition="in" filter="wipe(up)">
                                      <p:cBhvr>
                                        <p:cTn id="45" dur="500"/>
                                        <p:tgtEl>
                                          <p:spTgt spid="287772"/>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87765"/>
                                        </p:tgtEl>
                                        <p:attrNameLst>
                                          <p:attrName>style.visibility</p:attrName>
                                        </p:attrNameLst>
                                      </p:cBhvr>
                                      <p:to>
                                        <p:strVal val="visible"/>
                                      </p:to>
                                    </p:set>
                                    <p:animEffect transition="in" filter="wipe(left)">
                                      <p:cBhvr>
                                        <p:cTn id="49" dur="500"/>
                                        <p:tgtEl>
                                          <p:spTgt spid="28776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87766"/>
                                        </p:tgtEl>
                                        <p:attrNameLst>
                                          <p:attrName>style.visibility</p:attrName>
                                        </p:attrNameLst>
                                      </p:cBhvr>
                                      <p:to>
                                        <p:strVal val="visible"/>
                                      </p:to>
                                    </p:set>
                                    <p:animEffect transition="in" filter="wipe(left)">
                                      <p:cBhvr>
                                        <p:cTn id="52" dur="500"/>
                                        <p:tgtEl>
                                          <p:spTgt spid="28776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87767"/>
                                        </p:tgtEl>
                                        <p:attrNameLst>
                                          <p:attrName>style.visibility</p:attrName>
                                        </p:attrNameLst>
                                      </p:cBhvr>
                                      <p:to>
                                        <p:strVal val="visible"/>
                                      </p:to>
                                    </p:set>
                                    <p:animEffect transition="in" filter="wipe(left)">
                                      <p:cBhvr>
                                        <p:cTn id="55" dur="500"/>
                                        <p:tgtEl>
                                          <p:spTgt spid="287767"/>
                                        </p:tgtEl>
                                      </p:cBhvr>
                                    </p:animEffect>
                                  </p:childTnLst>
                                </p:cTn>
                              </p:par>
                            </p:childTnLst>
                          </p:cTn>
                        </p:par>
                        <p:par>
                          <p:cTn id="56" fill="hold">
                            <p:stCondLst>
                              <p:cond delay="2500"/>
                            </p:stCondLst>
                            <p:childTnLst>
                              <p:par>
                                <p:cTn id="57" presetID="22" presetClass="entr" presetSubtype="2" fill="hold" grpId="0" nodeType="afterEffect">
                                  <p:stCondLst>
                                    <p:cond delay="0"/>
                                  </p:stCondLst>
                                  <p:childTnLst>
                                    <p:set>
                                      <p:cBhvr>
                                        <p:cTn id="58" dur="1" fill="hold">
                                          <p:stCondLst>
                                            <p:cond delay="0"/>
                                          </p:stCondLst>
                                        </p:cTn>
                                        <p:tgtEl>
                                          <p:spTgt spid="287768"/>
                                        </p:tgtEl>
                                        <p:attrNameLst>
                                          <p:attrName>style.visibility</p:attrName>
                                        </p:attrNameLst>
                                      </p:cBhvr>
                                      <p:to>
                                        <p:strVal val="visible"/>
                                      </p:to>
                                    </p:set>
                                    <p:animEffect transition="in" filter="wipe(right)">
                                      <p:cBhvr>
                                        <p:cTn id="59" dur="500"/>
                                        <p:tgtEl>
                                          <p:spTgt spid="287768"/>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287769"/>
                                        </p:tgtEl>
                                        <p:attrNameLst>
                                          <p:attrName>style.visibility</p:attrName>
                                        </p:attrNameLst>
                                      </p:cBhvr>
                                      <p:to>
                                        <p:strVal val="visible"/>
                                      </p:to>
                                    </p:set>
                                    <p:animEffect transition="in" filter="wipe(right)">
                                      <p:cBhvr>
                                        <p:cTn id="62" dur="500"/>
                                        <p:tgtEl>
                                          <p:spTgt spid="287769"/>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87770"/>
                                        </p:tgtEl>
                                        <p:attrNameLst>
                                          <p:attrName>style.visibility</p:attrName>
                                        </p:attrNameLst>
                                      </p:cBhvr>
                                      <p:to>
                                        <p:strVal val="visible"/>
                                      </p:to>
                                    </p:set>
                                    <p:animEffect transition="in" filter="wipe(right)">
                                      <p:cBhvr>
                                        <p:cTn id="65" dur="500"/>
                                        <p:tgtEl>
                                          <p:spTgt spid="287770"/>
                                        </p:tgtEl>
                                      </p:cBhvr>
                                    </p:animEffect>
                                  </p:childTnLst>
                                </p:cTn>
                              </p:par>
                            </p:childTnLst>
                          </p:cTn>
                        </p:par>
                        <p:par>
                          <p:cTn id="66" fill="hold">
                            <p:stCondLst>
                              <p:cond delay="3000"/>
                            </p:stCondLst>
                            <p:childTnLst>
                              <p:par>
                                <p:cTn id="67" presetID="22" presetClass="entr" presetSubtype="1" fill="hold" grpId="0" nodeType="afterEffect">
                                  <p:stCondLst>
                                    <p:cond delay="0"/>
                                  </p:stCondLst>
                                  <p:childTnLst>
                                    <p:set>
                                      <p:cBhvr>
                                        <p:cTn id="68" dur="1" fill="hold">
                                          <p:stCondLst>
                                            <p:cond delay="0"/>
                                          </p:stCondLst>
                                        </p:cTn>
                                        <p:tgtEl>
                                          <p:spTgt spid="287763"/>
                                        </p:tgtEl>
                                        <p:attrNameLst>
                                          <p:attrName>style.visibility</p:attrName>
                                        </p:attrNameLst>
                                      </p:cBhvr>
                                      <p:to>
                                        <p:strVal val="visible"/>
                                      </p:to>
                                    </p:set>
                                    <p:animEffect transition="in" filter="wipe(up)">
                                      <p:cBhvr>
                                        <p:cTn id="69" dur="500"/>
                                        <p:tgtEl>
                                          <p:spTgt spid="287763"/>
                                        </p:tgtEl>
                                      </p:cBhvr>
                                    </p:animEffect>
                                  </p:childTnLst>
                                </p:cTn>
                              </p:par>
                            </p:childTnLst>
                          </p:cTn>
                        </p:par>
                        <p:par>
                          <p:cTn id="70" fill="hold">
                            <p:stCondLst>
                              <p:cond delay="3500"/>
                            </p:stCondLst>
                            <p:childTnLst>
                              <p:par>
                                <p:cTn id="71" presetID="22" presetClass="entr" presetSubtype="2" fill="hold" nodeType="afterEffect">
                                  <p:stCondLst>
                                    <p:cond delay="0"/>
                                  </p:stCondLst>
                                  <p:childTnLst>
                                    <p:set>
                                      <p:cBhvr>
                                        <p:cTn id="72" dur="1" fill="hold">
                                          <p:stCondLst>
                                            <p:cond delay="0"/>
                                          </p:stCondLst>
                                        </p:cTn>
                                        <p:tgtEl>
                                          <p:spTgt spid="287759"/>
                                        </p:tgtEl>
                                        <p:attrNameLst>
                                          <p:attrName>style.visibility</p:attrName>
                                        </p:attrNameLst>
                                      </p:cBhvr>
                                      <p:to>
                                        <p:strVal val="visible"/>
                                      </p:to>
                                    </p:set>
                                    <p:animEffect transition="in" filter="wipe(right)">
                                      <p:cBhvr>
                                        <p:cTn id="73" dur="500"/>
                                        <p:tgtEl>
                                          <p:spTgt spid="287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51" grpId="0" animBg="1"/>
      <p:bldP spid="287752" grpId="0" animBg="1"/>
      <p:bldP spid="287753" grpId="0" animBg="1"/>
      <p:bldP spid="287754" grpId="0" animBg="1"/>
      <p:bldP spid="287755" grpId="0" animBg="1"/>
      <p:bldP spid="287758" grpId="0" animBg="1"/>
      <p:bldP spid="287763" grpId="0" animBg="1"/>
      <p:bldP spid="287764" grpId="0" animBg="1"/>
      <p:bldP spid="287765" grpId="0" animBg="1"/>
      <p:bldP spid="287766" grpId="0" animBg="1"/>
      <p:bldP spid="287767" grpId="0" animBg="1"/>
      <p:bldP spid="287768" grpId="0" animBg="1"/>
      <p:bldP spid="287769" grpId="0" animBg="1"/>
      <p:bldP spid="287770" grpId="0" animBg="1"/>
      <p:bldP spid="287771" grpId="0" animBg="1"/>
      <p:bldP spid="287772" grpId="0" animBg="1"/>
      <p:bldP spid="28777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r>
              <a:rPr lang="en-US"/>
              <a:t>Assessing System Performance</a:t>
            </a:r>
          </a:p>
        </p:txBody>
      </p:sp>
      <p:sp>
        <p:nvSpPr>
          <p:cNvPr id="288771" name="Rectangle 3"/>
          <p:cNvSpPr>
            <a:spLocks noGrp="1" noChangeArrowheads="1"/>
          </p:cNvSpPr>
          <p:nvPr>
            <p:ph idx="1"/>
          </p:nvPr>
        </p:nvSpPr>
        <p:spPr/>
        <p:txBody>
          <a:bodyPr/>
          <a:lstStyle/>
          <a:p>
            <a:r>
              <a:rPr lang="en-US"/>
              <a:t>Functional  testing can help us assess these issues</a:t>
            </a:r>
          </a:p>
          <a:p>
            <a:pPr algn="r">
              <a:buFontTx/>
              <a:buNone/>
            </a:pPr>
            <a:r>
              <a:rPr lang="en-US" i="1"/>
              <a:t>…have pump, will test flow!</a:t>
            </a:r>
          </a:p>
          <a:p>
            <a:pPr lvl="1"/>
            <a:r>
              <a:rPr lang="en-US" i="1"/>
              <a:t>Wide open test and shut off test establish pump performance point and impeller size</a:t>
            </a:r>
          </a:p>
          <a:p>
            <a:pPr lvl="1"/>
            <a:r>
              <a:rPr lang="en-US" i="1"/>
              <a:t>Wide open test in different system configurations assesses the impact of configuration changes on flow</a:t>
            </a:r>
          </a:p>
        </p:txBody>
      </p:sp>
      <p:sp>
        <p:nvSpPr>
          <p:cNvPr id="7" name="Slide Number Placeholder 6"/>
          <p:cNvSpPr>
            <a:spLocks noGrp="1"/>
          </p:cNvSpPr>
          <p:nvPr>
            <p:ph type="sldNum" sz="quarter" idx="11"/>
          </p:nvPr>
        </p:nvSpPr>
        <p:spPr/>
        <p:txBody>
          <a:bodyPr/>
          <a:lstStyle/>
          <a:p>
            <a:fld id="{5CB43DDD-38C5-4123-A73A-76C4DADD0D7A}" type="slidenum">
              <a:rPr lang="en-US" smtClean="0"/>
              <a:pPr/>
              <a:t>12</a:t>
            </a:fld>
            <a:endParaRPr lang="en-US"/>
          </a:p>
        </p:txBody>
      </p:sp>
    </p:spTree>
    <p:extLst>
      <p:ext uri="{BB962C8B-B14F-4D97-AF65-F5344CB8AC3E}">
        <p14:creationId xmlns:p14="http://schemas.microsoft.com/office/powerpoint/2010/main" val="335980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8771">
                                            <p:txEl>
                                              <p:pRg st="0" end="0"/>
                                            </p:txEl>
                                          </p:spTgt>
                                        </p:tgtEl>
                                        <p:attrNameLst>
                                          <p:attrName>style.visibility</p:attrName>
                                        </p:attrNameLst>
                                      </p:cBhvr>
                                      <p:to>
                                        <p:strVal val="visible"/>
                                      </p:to>
                                    </p:set>
                                    <p:animEffect transition="in" filter="dissolve">
                                      <p:cBhvr>
                                        <p:cTn id="7" dur="500"/>
                                        <p:tgtEl>
                                          <p:spTgt spid="288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8771">
                                            <p:txEl>
                                              <p:pRg st="1" end="1"/>
                                            </p:txEl>
                                          </p:spTgt>
                                        </p:tgtEl>
                                        <p:attrNameLst>
                                          <p:attrName>style.visibility</p:attrName>
                                        </p:attrNameLst>
                                      </p:cBhvr>
                                      <p:to>
                                        <p:strVal val="visible"/>
                                      </p:to>
                                    </p:set>
                                    <p:animEffect transition="in" filter="dissolve">
                                      <p:cBhvr>
                                        <p:cTn id="12" dur="500"/>
                                        <p:tgtEl>
                                          <p:spTgt spid="288771">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88771">
                                            <p:txEl>
                                              <p:pRg st="2" end="2"/>
                                            </p:txEl>
                                          </p:spTgt>
                                        </p:tgtEl>
                                        <p:attrNameLst>
                                          <p:attrName>style.visibility</p:attrName>
                                        </p:attrNameLst>
                                      </p:cBhvr>
                                      <p:to>
                                        <p:strVal val="visible"/>
                                      </p:to>
                                    </p:set>
                                    <p:animEffect transition="in" filter="dissolve">
                                      <p:cBhvr>
                                        <p:cTn id="16" dur="500"/>
                                        <p:tgtEl>
                                          <p:spTgt spid="288771">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88771">
                                            <p:txEl>
                                              <p:pRg st="3" end="3"/>
                                            </p:txEl>
                                          </p:spTgt>
                                        </p:tgtEl>
                                        <p:attrNameLst>
                                          <p:attrName>style.visibility</p:attrName>
                                        </p:attrNameLst>
                                      </p:cBhvr>
                                      <p:to>
                                        <p:strVal val="visible"/>
                                      </p:to>
                                    </p:set>
                                    <p:animEffect transition="in" filter="dissolve">
                                      <p:cBhvr>
                                        <p:cTn id="19" dur="500"/>
                                        <p:tgtEl>
                                          <p:spTgt spid="288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5236" y="609600"/>
            <a:ext cx="3622964" cy="1143000"/>
          </a:xfrm>
        </p:spPr>
        <p:txBody>
          <a:bodyPr/>
          <a:lstStyle/>
          <a:p>
            <a:r>
              <a:rPr lang="en-US" dirty="0"/>
              <a:t>Our Test Procedure</a:t>
            </a:r>
          </a:p>
        </p:txBody>
      </p:sp>
      <p:sp>
        <p:nvSpPr>
          <p:cNvPr id="3" name="Content Placeholder 2"/>
          <p:cNvSpPr>
            <a:spLocks noGrp="1"/>
          </p:cNvSpPr>
          <p:nvPr>
            <p:ph sz="half" idx="1"/>
          </p:nvPr>
        </p:nvSpPr>
        <p:spPr/>
        <p:txBody>
          <a:bodyPr/>
          <a:lstStyle/>
          <a:p>
            <a:endParaRPr lang="en-US"/>
          </a:p>
        </p:txBody>
      </p:sp>
      <p:pic>
        <p:nvPicPr>
          <p:cNvPr id="1091586" name="Picture 2"/>
          <p:cNvPicPr>
            <a:picLocks noGrp="1" noChangeAspect="1" noChangeArrowheads="1"/>
          </p:cNvPicPr>
          <p:nvPr>
            <p:ph sz="half" idx="2"/>
          </p:nvPr>
        </p:nvPicPr>
        <p:blipFill>
          <a:blip r:embed="rId3" cstate="print"/>
          <a:stretch>
            <a:fillRect/>
          </a:stretch>
        </p:blipFill>
        <p:spPr bwMode="auto">
          <a:xfrm>
            <a:off x="4918556" y="1600200"/>
            <a:ext cx="3497888" cy="4525963"/>
          </a:xfrm>
          <a:prstGeom prst="rect">
            <a:avLst/>
          </a:prstGeom>
          <a:noFill/>
          <a:ln w="6350" cmpd="sng">
            <a:solidFill>
              <a:schemeClr val="tx1"/>
            </a:solidFill>
            <a:miter lim="800000"/>
            <a:headEnd/>
            <a:tailEnd/>
          </a:ln>
        </p:spPr>
      </p:pic>
      <p:sp>
        <p:nvSpPr>
          <p:cNvPr id="8" name="Slide Number Placeholder 7"/>
          <p:cNvSpPr>
            <a:spLocks noGrp="1"/>
          </p:cNvSpPr>
          <p:nvPr>
            <p:ph type="sldNum" sz="quarter" idx="11"/>
          </p:nvPr>
        </p:nvSpPr>
        <p:spPr/>
        <p:txBody>
          <a:bodyPr/>
          <a:lstStyle/>
          <a:p>
            <a:fld id="{369C99F2-F4F5-4165-A471-CFB6917D0499}" type="slidenum">
              <a:rPr lang="en-US" smtClean="0"/>
              <a:pPr/>
              <a:t>13</a:t>
            </a:fld>
            <a:endParaRPr lang="en-US"/>
          </a:p>
        </p:txBody>
      </p:sp>
      <p:pic>
        <p:nvPicPr>
          <p:cNvPr id="7" name="Picture 3"/>
          <p:cNvPicPr>
            <a:picLocks noChangeAspect="1" noChangeArrowheads="1"/>
          </p:cNvPicPr>
          <p:nvPr/>
        </p:nvPicPr>
        <p:blipFill>
          <a:blip r:embed="rId4" cstate="print"/>
          <a:srcRect l="26235" t="14286" r="44436" b="14682"/>
          <a:stretch>
            <a:fillRect/>
          </a:stretch>
        </p:blipFill>
        <p:spPr bwMode="auto">
          <a:xfrm>
            <a:off x="0" y="0"/>
            <a:ext cx="4540073" cy="6858000"/>
          </a:xfrm>
          <a:prstGeom prst="rect">
            <a:avLst/>
          </a:prstGeom>
          <a:noFill/>
          <a:ln w="9525">
            <a:noFill/>
            <a:miter lim="800000"/>
            <a:headEnd/>
            <a:tailEnd/>
          </a:ln>
        </p:spPr>
      </p:pic>
    </p:spTree>
    <p:extLst>
      <p:ext uri="{BB962C8B-B14F-4D97-AF65-F5344CB8AC3E}">
        <p14:creationId xmlns:p14="http://schemas.microsoft.com/office/powerpoint/2010/main" val="1036548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p:txBody>
          <a:bodyPr/>
          <a:lstStyle/>
          <a:p>
            <a:r>
              <a:rPr lang="en-US"/>
              <a:t>What Operating Modes Should We Test?</a:t>
            </a:r>
          </a:p>
        </p:txBody>
      </p:sp>
      <p:graphicFrame>
        <p:nvGraphicFramePr>
          <p:cNvPr id="352259"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2259"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Slide Number Placeholder 16"/>
          <p:cNvSpPr>
            <a:spLocks noGrp="1"/>
          </p:cNvSpPr>
          <p:nvPr>
            <p:ph type="sldNum" sz="quarter" idx="11"/>
          </p:nvPr>
        </p:nvSpPr>
        <p:spPr/>
        <p:txBody>
          <a:bodyPr/>
          <a:lstStyle/>
          <a:p>
            <a:fld id="{5CB43DDD-38C5-4123-A73A-76C4DADD0D7A}" type="slidenum">
              <a:rPr lang="en-US" smtClean="0"/>
              <a:pPr/>
              <a:t>14</a:t>
            </a:fld>
            <a:endParaRPr lang="en-US"/>
          </a:p>
        </p:txBody>
      </p:sp>
      <p:pic>
        <p:nvPicPr>
          <p:cNvPr id="352260"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2261" name="AutoShape 5"/>
          <p:cNvSpPr>
            <a:spLocks noChangeAspect="1" noChangeArrowheads="1"/>
          </p:cNvSpPr>
          <p:nvPr/>
        </p:nvSpPr>
        <p:spPr bwMode="auto">
          <a:xfrm>
            <a:off x="5886450" y="2033588"/>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2262" name="Rectangle 6"/>
          <p:cNvSpPr>
            <a:spLocks noChangeArrowheads="1"/>
          </p:cNvSpPr>
          <p:nvPr/>
        </p:nvSpPr>
        <p:spPr bwMode="auto">
          <a:xfrm>
            <a:off x="4938713" y="3154363"/>
            <a:ext cx="90487" cy="82391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2263"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2264" name="Rectangle 8"/>
          <p:cNvSpPr>
            <a:spLocks noChangeArrowheads="1"/>
          </p:cNvSpPr>
          <p:nvPr/>
        </p:nvSpPr>
        <p:spPr bwMode="auto">
          <a:xfrm>
            <a:off x="3749675" y="3154363"/>
            <a:ext cx="90488" cy="82391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2265" name="AutoShape 9"/>
          <p:cNvSpPr>
            <a:spLocks noChangeAspect="1" noChangeArrowheads="1"/>
          </p:cNvSpPr>
          <p:nvPr/>
        </p:nvSpPr>
        <p:spPr bwMode="auto">
          <a:xfrm rot="10800000">
            <a:off x="3703638" y="3978275"/>
            <a:ext cx="188912"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2266" name="Rectangle 10"/>
          <p:cNvSpPr>
            <a:spLocks noChangeArrowheads="1"/>
          </p:cNvSpPr>
          <p:nvPr/>
        </p:nvSpPr>
        <p:spPr bwMode="auto">
          <a:xfrm>
            <a:off x="3246438" y="4389438"/>
            <a:ext cx="90487" cy="10064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2267" name="AutoShape 11"/>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2268" name="Rectangle 12"/>
          <p:cNvSpPr>
            <a:spLocks noChangeArrowheads="1"/>
          </p:cNvSpPr>
          <p:nvPr/>
        </p:nvSpPr>
        <p:spPr bwMode="auto">
          <a:xfrm rot="5400000">
            <a:off x="3748881" y="3794920"/>
            <a:ext cx="92075" cy="10969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2269" name="Rectangle 13"/>
          <p:cNvSpPr>
            <a:spLocks noChangeArrowheads="1"/>
          </p:cNvSpPr>
          <p:nvPr/>
        </p:nvSpPr>
        <p:spPr bwMode="auto">
          <a:xfrm>
            <a:off x="4343400" y="4206875"/>
            <a:ext cx="92075" cy="182563"/>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16" name="Rectangle 15"/>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276918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52259"/>
                                        </p:tgtEl>
                                        <p:attrNameLst>
                                          <p:attrName>style.visibility</p:attrName>
                                        </p:attrNameLst>
                                      </p:cBhvr>
                                      <p:to>
                                        <p:strVal val="visible"/>
                                      </p:to>
                                    </p:set>
                                    <p:animEffect transition="in" filter="dissolve">
                                      <p:cBhvr>
                                        <p:cTn id="7" dur="500"/>
                                        <p:tgtEl>
                                          <p:spTgt spid="3522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2260"/>
                                        </p:tgtEl>
                                        <p:attrNameLst>
                                          <p:attrName>style.visibility</p:attrName>
                                        </p:attrNameLst>
                                      </p:cBhvr>
                                      <p:to>
                                        <p:strVal val="visible"/>
                                      </p:to>
                                    </p:set>
                                    <p:animEffect transition="in" filter="dissolve">
                                      <p:cBhvr>
                                        <p:cTn id="12" dur="500"/>
                                        <p:tgtEl>
                                          <p:spTgt spid="3522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2261"/>
                                        </p:tgtEl>
                                        <p:attrNameLst>
                                          <p:attrName>style.visibility</p:attrName>
                                        </p:attrNameLst>
                                      </p:cBhvr>
                                      <p:to>
                                        <p:strVal val="visible"/>
                                      </p:to>
                                    </p:set>
                                    <p:animEffect transition="in" filter="dissolve">
                                      <p:cBhvr>
                                        <p:cTn id="17" dur="500"/>
                                        <p:tgtEl>
                                          <p:spTgt spid="35226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52262"/>
                                        </p:tgtEl>
                                        <p:attrNameLst>
                                          <p:attrName>style.visibility</p:attrName>
                                        </p:attrNameLst>
                                      </p:cBhvr>
                                      <p:to>
                                        <p:strVal val="visible"/>
                                      </p:to>
                                    </p:set>
                                    <p:animEffect transition="in" filter="dissolve">
                                      <p:cBhvr>
                                        <p:cTn id="20" dur="500"/>
                                        <p:tgtEl>
                                          <p:spTgt spid="35226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52263"/>
                                        </p:tgtEl>
                                        <p:attrNameLst>
                                          <p:attrName>style.visibility</p:attrName>
                                        </p:attrNameLst>
                                      </p:cBhvr>
                                      <p:to>
                                        <p:strVal val="visible"/>
                                      </p:to>
                                    </p:set>
                                    <p:animEffect transition="in" filter="dissolve">
                                      <p:cBhvr>
                                        <p:cTn id="23" dur="500"/>
                                        <p:tgtEl>
                                          <p:spTgt spid="35226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52264"/>
                                        </p:tgtEl>
                                        <p:attrNameLst>
                                          <p:attrName>style.visibility</p:attrName>
                                        </p:attrNameLst>
                                      </p:cBhvr>
                                      <p:to>
                                        <p:strVal val="visible"/>
                                      </p:to>
                                    </p:set>
                                    <p:animEffect transition="in" filter="dissolve">
                                      <p:cBhvr>
                                        <p:cTn id="26" dur="500"/>
                                        <p:tgtEl>
                                          <p:spTgt spid="35226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52265"/>
                                        </p:tgtEl>
                                        <p:attrNameLst>
                                          <p:attrName>style.visibility</p:attrName>
                                        </p:attrNameLst>
                                      </p:cBhvr>
                                      <p:to>
                                        <p:strVal val="visible"/>
                                      </p:to>
                                    </p:set>
                                    <p:animEffect transition="in" filter="dissolve">
                                      <p:cBhvr>
                                        <p:cTn id="29" dur="500"/>
                                        <p:tgtEl>
                                          <p:spTgt spid="35226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2266"/>
                                        </p:tgtEl>
                                        <p:attrNameLst>
                                          <p:attrName>style.visibility</p:attrName>
                                        </p:attrNameLst>
                                      </p:cBhvr>
                                      <p:to>
                                        <p:strVal val="visible"/>
                                      </p:to>
                                    </p:set>
                                    <p:animEffect transition="in" filter="dissolve">
                                      <p:cBhvr>
                                        <p:cTn id="32" dur="500"/>
                                        <p:tgtEl>
                                          <p:spTgt spid="35226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352267"/>
                                        </p:tgtEl>
                                        <p:attrNameLst>
                                          <p:attrName>style.visibility</p:attrName>
                                        </p:attrNameLst>
                                      </p:cBhvr>
                                      <p:to>
                                        <p:strVal val="visible"/>
                                      </p:to>
                                    </p:set>
                                    <p:animEffect transition="in" filter="dissolve">
                                      <p:cBhvr>
                                        <p:cTn id="35" dur="500"/>
                                        <p:tgtEl>
                                          <p:spTgt spid="35226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52268"/>
                                        </p:tgtEl>
                                        <p:attrNameLst>
                                          <p:attrName>style.visibility</p:attrName>
                                        </p:attrNameLst>
                                      </p:cBhvr>
                                      <p:to>
                                        <p:strVal val="visible"/>
                                      </p:to>
                                    </p:set>
                                    <p:animEffect transition="in" filter="dissolve">
                                      <p:cBhvr>
                                        <p:cTn id="38" dur="500"/>
                                        <p:tgtEl>
                                          <p:spTgt spid="352268"/>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52269"/>
                                        </p:tgtEl>
                                        <p:attrNameLst>
                                          <p:attrName>style.visibility</p:attrName>
                                        </p:attrNameLst>
                                      </p:cBhvr>
                                      <p:to>
                                        <p:strVal val="visible"/>
                                      </p:to>
                                    </p:set>
                                    <p:animEffect transition="in" filter="dissolve">
                                      <p:cBhvr>
                                        <p:cTn id="41" dur="500"/>
                                        <p:tgtEl>
                                          <p:spTgt spid="352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1" grpId="0" animBg="1"/>
      <p:bldP spid="352262" grpId="0" animBg="1"/>
      <p:bldP spid="352263" grpId="0" animBg="1"/>
      <p:bldP spid="352264" grpId="0" animBg="1"/>
      <p:bldP spid="352265" grpId="0" animBg="1"/>
      <p:bldP spid="352266" grpId="0" animBg="1"/>
      <p:bldP spid="352267" grpId="0" animBg="1"/>
      <p:bldP spid="352268" grpId="0" animBg="1"/>
      <p:bldP spid="3522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a:t>What Operating Modes Should We Test?</a:t>
            </a:r>
          </a:p>
        </p:txBody>
      </p:sp>
      <p:graphicFrame>
        <p:nvGraphicFramePr>
          <p:cNvPr id="353283"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3283"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Slide Number Placeholder 15"/>
          <p:cNvSpPr>
            <a:spLocks noGrp="1"/>
          </p:cNvSpPr>
          <p:nvPr>
            <p:ph type="sldNum" sz="quarter" idx="11"/>
          </p:nvPr>
        </p:nvSpPr>
        <p:spPr/>
        <p:txBody>
          <a:bodyPr/>
          <a:lstStyle/>
          <a:p>
            <a:fld id="{5CB43DDD-38C5-4123-A73A-76C4DADD0D7A}" type="slidenum">
              <a:rPr lang="en-US" smtClean="0"/>
              <a:pPr/>
              <a:t>15</a:t>
            </a:fld>
            <a:endParaRPr lang="en-US"/>
          </a:p>
        </p:txBody>
      </p:sp>
      <p:pic>
        <p:nvPicPr>
          <p:cNvPr id="353284"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3285" name="AutoShape 5"/>
          <p:cNvSpPr>
            <a:spLocks noChangeAspect="1" noChangeArrowheads="1"/>
          </p:cNvSpPr>
          <p:nvPr/>
        </p:nvSpPr>
        <p:spPr bwMode="auto">
          <a:xfrm>
            <a:off x="5886450" y="2378075"/>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3286" name="Rectangle 6"/>
          <p:cNvSpPr>
            <a:spLocks noChangeArrowheads="1"/>
          </p:cNvSpPr>
          <p:nvPr/>
        </p:nvSpPr>
        <p:spPr bwMode="auto">
          <a:xfrm>
            <a:off x="4937125" y="3154363"/>
            <a:ext cx="92075" cy="82391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3287" name="AutoShape 7"/>
          <p:cNvSpPr>
            <a:spLocks noChangeAspect="1" noChangeArrowheads="1"/>
          </p:cNvSpPr>
          <p:nvPr/>
        </p:nvSpPr>
        <p:spPr bwMode="auto">
          <a:xfrm rot="10800000">
            <a:off x="4892675" y="3968750"/>
            <a:ext cx="200025" cy="173038"/>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3288" name="Rectangle 8"/>
          <p:cNvSpPr>
            <a:spLocks noChangeArrowheads="1"/>
          </p:cNvSpPr>
          <p:nvPr/>
        </p:nvSpPr>
        <p:spPr bwMode="auto">
          <a:xfrm>
            <a:off x="3246438" y="4389438"/>
            <a:ext cx="90487" cy="10064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3289" name="AutoShape 9"/>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3290" name="Text Box 10"/>
          <p:cNvSpPr txBox="1">
            <a:spLocks noChangeArrowheads="1"/>
          </p:cNvSpPr>
          <p:nvPr/>
        </p:nvSpPr>
        <p:spPr bwMode="auto">
          <a:xfrm>
            <a:off x="2835275" y="3703638"/>
            <a:ext cx="868363" cy="336550"/>
          </a:xfrm>
          <a:prstGeom prst="rect">
            <a:avLst/>
          </a:prstGeom>
          <a:solidFill>
            <a:srgbClr val="0000FF">
              <a:alpha val="50000"/>
            </a:srgbClr>
          </a:solidFill>
          <a:ln w="9525" algn="ctr">
            <a:noFill/>
            <a:miter lim="800000"/>
            <a:headEnd/>
            <a:tailEnd/>
          </a:ln>
          <a:effectLst/>
        </p:spPr>
        <p:txBody>
          <a:bodyPr wrap="none" anchor="ctr"/>
          <a:lstStyle/>
          <a:p>
            <a:pPr algn="ctr">
              <a:spcBef>
                <a:spcPct val="50000"/>
              </a:spcBef>
            </a:pPr>
            <a:r>
              <a:rPr lang="en-US" sz="1600" b="0">
                <a:latin typeface="Arial" charset="0"/>
              </a:rPr>
              <a:t>Closed</a:t>
            </a:r>
          </a:p>
        </p:txBody>
      </p:sp>
      <p:sp>
        <p:nvSpPr>
          <p:cNvPr id="353291" name="Rectangle 11"/>
          <p:cNvSpPr>
            <a:spLocks noChangeArrowheads="1"/>
          </p:cNvSpPr>
          <p:nvPr/>
        </p:nvSpPr>
        <p:spPr bwMode="auto">
          <a:xfrm rot="5400000">
            <a:off x="3748881" y="3794920"/>
            <a:ext cx="92075" cy="10969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3292" name="Rectangle 12"/>
          <p:cNvSpPr>
            <a:spLocks noChangeArrowheads="1"/>
          </p:cNvSpPr>
          <p:nvPr/>
        </p:nvSpPr>
        <p:spPr bwMode="auto">
          <a:xfrm>
            <a:off x="4343400" y="4206875"/>
            <a:ext cx="92075" cy="182563"/>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15" name="Rectangle 14"/>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698620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t>What Operating Modes Should We Test?</a:t>
            </a:r>
          </a:p>
        </p:txBody>
      </p:sp>
      <p:graphicFrame>
        <p:nvGraphicFramePr>
          <p:cNvPr id="354307"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4307"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Slide Number Placeholder 19"/>
          <p:cNvSpPr>
            <a:spLocks noGrp="1"/>
          </p:cNvSpPr>
          <p:nvPr>
            <p:ph type="sldNum" sz="quarter" idx="11"/>
          </p:nvPr>
        </p:nvSpPr>
        <p:spPr/>
        <p:txBody>
          <a:bodyPr/>
          <a:lstStyle/>
          <a:p>
            <a:fld id="{5CB43DDD-38C5-4123-A73A-76C4DADD0D7A}" type="slidenum">
              <a:rPr lang="en-US" smtClean="0"/>
              <a:pPr/>
              <a:t>16</a:t>
            </a:fld>
            <a:endParaRPr lang="en-US"/>
          </a:p>
        </p:txBody>
      </p:sp>
      <p:pic>
        <p:nvPicPr>
          <p:cNvPr id="354308"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4309" name="AutoShape 5"/>
          <p:cNvSpPr>
            <a:spLocks noChangeAspect="1" noChangeArrowheads="1"/>
          </p:cNvSpPr>
          <p:nvPr/>
        </p:nvSpPr>
        <p:spPr bwMode="auto">
          <a:xfrm>
            <a:off x="5886450" y="2743200"/>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4310" name="Rectangle 6"/>
          <p:cNvSpPr>
            <a:spLocks noChangeArrowheads="1"/>
          </p:cNvSpPr>
          <p:nvPr/>
        </p:nvSpPr>
        <p:spPr bwMode="auto">
          <a:xfrm>
            <a:off x="4937125" y="3154363"/>
            <a:ext cx="92075" cy="82391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4311"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4312" name="Rectangle 8"/>
          <p:cNvSpPr>
            <a:spLocks noChangeArrowheads="1"/>
          </p:cNvSpPr>
          <p:nvPr/>
        </p:nvSpPr>
        <p:spPr bwMode="auto">
          <a:xfrm>
            <a:off x="3244850" y="4389438"/>
            <a:ext cx="92075" cy="10064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4313" name="AutoShape 9"/>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4314" name="Text Box 10"/>
          <p:cNvSpPr txBox="1">
            <a:spLocks noChangeArrowheads="1"/>
          </p:cNvSpPr>
          <p:nvPr/>
        </p:nvSpPr>
        <p:spPr bwMode="auto">
          <a:xfrm>
            <a:off x="2835275" y="3703638"/>
            <a:ext cx="868363" cy="336550"/>
          </a:xfrm>
          <a:prstGeom prst="rect">
            <a:avLst/>
          </a:prstGeom>
          <a:solidFill>
            <a:srgbClr val="0000FF">
              <a:alpha val="50000"/>
            </a:srgbClr>
          </a:solidFill>
          <a:ln w="9525" algn="ctr">
            <a:noFill/>
            <a:miter lim="800000"/>
            <a:headEnd/>
            <a:tailEnd/>
          </a:ln>
          <a:effectLst/>
        </p:spPr>
        <p:txBody>
          <a:bodyPr wrap="none" anchor="ctr"/>
          <a:lstStyle/>
          <a:p>
            <a:pPr algn="ctr">
              <a:spcBef>
                <a:spcPct val="50000"/>
              </a:spcBef>
            </a:pPr>
            <a:r>
              <a:rPr lang="en-US" sz="1600" b="0">
                <a:latin typeface="Arial" charset="0"/>
              </a:rPr>
              <a:t>Closed</a:t>
            </a:r>
          </a:p>
        </p:txBody>
      </p:sp>
      <p:sp>
        <p:nvSpPr>
          <p:cNvPr id="354315" name="Text Box 11"/>
          <p:cNvSpPr txBox="1">
            <a:spLocks noChangeArrowheads="1"/>
          </p:cNvSpPr>
          <p:nvPr/>
        </p:nvSpPr>
        <p:spPr bwMode="auto">
          <a:xfrm>
            <a:off x="5257800" y="3565525"/>
            <a:ext cx="823913" cy="595313"/>
          </a:xfrm>
          <a:prstGeom prst="rect">
            <a:avLst/>
          </a:prstGeom>
          <a:solidFill>
            <a:srgbClr val="0000FF">
              <a:alpha val="50000"/>
            </a:srgbClr>
          </a:solidFill>
          <a:ln w="9525" algn="ctr">
            <a:noFill/>
            <a:miter lim="800000"/>
            <a:headEnd/>
            <a:tailEnd/>
          </a:ln>
          <a:effectLst/>
        </p:spPr>
        <p:txBody>
          <a:bodyPr anchor="ctr"/>
          <a:lstStyle/>
          <a:p>
            <a:pPr algn="ctr">
              <a:spcBef>
                <a:spcPct val="50000"/>
              </a:spcBef>
            </a:pPr>
            <a:r>
              <a:rPr lang="en-US" sz="1600" b="0">
                <a:latin typeface="Arial" charset="0"/>
              </a:rPr>
              <a:t>50% Closed</a:t>
            </a:r>
          </a:p>
        </p:txBody>
      </p:sp>
      <p:sp>
        <p:nvSpPr>
          <p:cNvPr id="354316" name="Rectangle 12"/>
          <p:cNvSpPr>
            <a:spLocks noChangeArrowheads="1"/>
          </p:cNvSpPr>
          <p:nvPr/>
        </p:nvSpPr>
        <p:spPr bwMode="auto">
          <a:xfrm rot="5400000">
            <a:off x="4685506" y="3086895"/>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4317" name="Rectangle 13"/>
          <p:cNvSpPr>
            <a:spLocks noChangeArrowheads="1"/>
          </p:cNvSpPr>
          <p:nvPr/>
        </p:nvSpPr>
        <p:spPr bwMode="auto">
          <a:xfrm>
            <a:off x="4525963" y="3336925"/>
            <a:ext cx="90487" cy="4572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4318" name="Rectangle 14"/>
          <p:cNvSpPr>
            <a:spLocks noChangeArrowheads="1"/>
          </p:cNvSpPr>
          <p:nvPr/>
        </p:nvSpPr>
        <p:spPr bwMode="auto">
          <a:xfrm rot="5400000">
            <a:off x="4685506" y="3634582"/>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4319" name="Rectangle 15"/>
          <p:cNvSpPr>
            <a:spLocks noChangeArrowheads="1"/>
          </p:cNvSpPr>
          <p:nvPr/>
        </p:nvSpPr>
        <p:spPr bwMode="auto">
          <a:xfrm rot="5400000">
            <a:off x="3748881" y="3794920"/>
            <a:ext cx="92075" cy="10969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4320" name="Rectangle 16"/>
          <p:cNvSpPr>
            <a:spLocks noChangeArrowheads="1"/>
          </p:cNvSpPr>
          <p:nvPr/>
        </p:nvSpPr>
        <p:spPr bwMode="auto">
          <a:xfrm>
            <a:off x="4343400" y="4206875"/>
            <a:ext cx="92075" cy="182563"/>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19" name="Rectangle 18"/>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425868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r>
              <a:rPr lang="en-US"/>
              <a:t>What Operating Modes Should We Test?</a:t>
            </a:r>
          </a:p>
        </p:txBody>
      </p:sp>
      <p:graphicFrame>
        <p:nvGraphicFramePr>
          <p:cNvPr id="355331"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5331"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Slide Number Placeholder 19"/>
          <p:cNvSpPr>
            <a:spLocks noGrp="1"/>
          </p:cNvSpPr>
          <p:nvPr>
            <p:ph type="sldNum" sz="quarter" idx="11"/>
          </p:nvPr>
        </p:nvSpPr>
        <p:spPr/>
        <p:txBody>
          <a:bodyPr/>
          <a:lstStyle/>
          <a:p>
            <a:fld id="{5CB43DDD-38C5-4123-A73A-76C4DADD0D7A}" type="slidenum">
              <a:rPr lang="en-US" smtClean="0"/>
              <a:pPr/>
              <a:t>17</a:t>
            </a:fld>
            <a:endParaRPr lang="en-US"/>
          </a:p>
        </p:txBody>
      </p:sp>
      <p:pic>
        <p:nvPicPr>
          <p:cNvPr id="355332"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5333" name="AutoShape 5"/>
          <p:cNvSpPr>
            <a:spLocks noChangeAspect="1" noChangeArrowheads="1"/>
          </p:cNvSpPr>
          <p:nvPr/>
        </p:nvSpPr>
        <p:spPr bwMode="auto">
          <a:xfrm>
            <a:off x="5886450" y="3063875"/>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5334" name="Rectangle 6"/>
          <p:cNvSpPr>
            <a:spLocks noChangeArrowheads="1"/>
          </p:cNvSpPr>
          <p:nvPr/>
        </p:nvSpPr>
        <p:spPr bwMode="auto">
          <a:xfrm>
            <a:off x="4937125" y="3794125"/>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5335"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5336" name="Rectangle 8"/>
          <p:cNvSpPr>
            <a:spLocks noChangeArrowheads="1"/>
          </p:cNvSpPr>
          <p:nvPr/>
        </p:nvSpPr>
        <p:spPr bwMode="auto">
          <a:xfrm>
            <a:off x="3244850" y="4389438"/>
            <a:ext cx="92075" cy="1004887"/>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5337" name="AutoShape 9"/>
          <p:cNvSpPr>
            <a:spLocks noChangeAspect="1" noChangeArrowheads="1"/>
          </p:cNvSpPr>
          <p:nvPr/>
        </p:nvSpPr>
        <p:spPr bwMode="auto">
          <a:xfrm rot="10800000">
            <a:off x="3200400" y="539432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5338" name="Rectangle 10"/>
          <p:cNvSpPr>
            <a:spLocks noChangeArrowheads="1"/>
          </p:cNvSpPr>
          <p:nvPr/>
        </p:nvSpPr>
        <p:spPr bwMode="auto">
          <a:xfrm rot="5400000">
            <a:off x="3748881" y="3794920"/>
            <a:ext cx="92075" cy="10969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5339" name="Text Box 11"/>
          <p:cNvSpPr txBox="1">
            <a:spLocks noChangeArrowheads="1"/>
          </p:cNvSpPr>
          <p:nvPr/>
        </p:nvSpPr>
        <p:spPr bwMode="auto">
          <a:xfrm>
            <a:off x="2835275" y="3703638"/>
            <a:ext cx="868363" cy="336550"/>
          </a:xfrm>
          <a:prstGeom prst="rect">
            <a:avLst/>
          </a:prstGeom>
          <a:solidFill>
            <a:srgbClr val="0000FF">
              <a:alpha val="50000"/>
            </a:srgbClr>
          </a:solidFill>
          <a:ln w="9525" algn="ctr">
            <a:noFill/>
            <a:miter lim="800000"/>
            <a:headEnd/>
            <a:tailEnd/>
          </a:ln>
          <a:effectLst/>
        </p:spPr>
        <p:txBody>
          <a:bodyPr wrap="none" anchor="ctr"/>
          <a:lstStyle/>
          <a:p>
            <a:pPr algn="ctr">
              <a:spcBef>
                <a:spcPct val="50000"/>
              </a:spcBef>
            </a:pPr>
            <a:r>
              <a:rPr lang="en-US" sz="1600" b="0">
                <a:latin typeface="Arial" charset="0"/>
              </a:rPr>
              <a:t>Closed</a:t>
            </a:r>
          </a:p>
        </p:txBody>
      </p:sp>
      <p:sp>
        <p:nvSpPr>
          <p:cNvPr id="355340" name="Rectangle 12"/>
          <p:cNvSpPr>
            <a:spLocks noChangeArrowheads="1"/>
          </p:cNvSpPr>
          <p:nvPr/>
        </p:nvSpPr>
        <p:spPr bwMode="auto">
          <a:xfrm rot="5400000">
            <a:off x="4685506" y="3086895"/>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5341" name="Rectangle 13"/>
          <p:cNvSpPr>
            <a:spLocks noChangeArrowheads="1"/>
          </p:cNvSpPr>
          <p:nvPr/>
        </p:nvSpPr>
        <p:spPr bwMode="auto">
          <a:xfrm>
            <a:off x="4525963" y="3336925"/>
            <a:ext cx="90487" cy="4572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5342" name="Rectangle 14"/>
          <p:cNvSpPr>
            <a:spLocks noChangeArrowheads="1"/>
          </p:cNvSpPr>
          <p:nvPr/>
        </p:nvSpPr>
        <p:spPr bwMode="auto">
          <a:xfrm rot="5400000">
            <a:off x="4685506" y="3634582"/>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5343" name="Rectangle 15"/>
          <p:cNvSpPr>
            <a:spLocks noChangeArrowheads="1"/>
          </p:cNvSpPr>
          <p:nvPr/>
        </p:nvSpPr>
        <p:spPr bwMode="auto">
          <a:xfrm>
            <a:off x="4937125" y="3154363"/>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5344" name="Rectangle 16"/>
          <p:cNvSpPr>
            <a:spLocks noChangeArrowheads="1"/>
          </p:cNvSpPr>
          <p:nvPr/>
        </p:nvSpPr>
        <p:spPr bwMode="auto">
          <a:xfrm>
            <a:off x="4343400" y="4206875"/>
            <a:ext cx="92075" cy="182563"/>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19" name="Rectangle 18"/>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020186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What Operating Modes Should We Test?</a:t>
            </a:r>
          </a:p>
        </p:txBody>
      </p:sp>
      <p:graphicFrame>
        <p:nvGraphicFramePr>
          <p:cNvPr id="356355"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6355"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Slide Number Placeholder 26"/>
          <p:cNvSpPr>
            <a:spLocks noGrp="1"/>
          </p:cNvSpPr>
          <p:nvPr>
            <p:ph type="sldNum" sz="quarter" idx="11"/>
          </p:nvPr>
        </p:nvSpPr>
        <p:spPr/>
        <p:txBody>
          <a:bodyPr/>
          <a:lstStyle/>
          <a:p>
            <a:fld id="{5CB43DDD-38C5-4123-A73A-76C4DADD0D7A}" type="slidenum">
              <a:rPr lang="en-US" smtClean="0"/>
              <a:pPr/>
              <a:t>18</a:t>
            </a:fld>
            <a:endParaRPr lang="en-US"/>
          </a:p>
        </p:txBody>
      </p:sp>
      <p:pic>
        <p:nvPicPr>
          <p:cNvPr id="356356"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6357" name="AutoShape 5"/>
          <p:cNvSpPr>
            <a:spLocks noChangeAspect="1" noChangeArrowheads="1"/>
          </p:cNvSpPr>
          <p:nvPr/>
        </p:nvSpPr>
        <p:spPr bwMode="auto">
          <a:xfrm>
            <a:off x="5886450" y="3336925"/>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6358" name="Rectangle 6"/>
          <p:cNvSpPr>
            <a:spLocks noChangeArrowheads="1"/>
          </p:cNvSpPr>
          <p:nvPr/>
        </p:nvSpPr>
        <p:spPr bwMode="auto">
          <a:xfrm>
            <a:off x="4937125" y="3794125"/>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59"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6360" name="Rectangle 8"/>
          <p:cNvSpPr>
            <a:spLocks noChangeArrowheads="1"/>
          </p:cNvSpPr>
          <p:nvPr/>
        </p:nvSpPr>
        <p:spPr bwMode="auto">
          <a:xfrm>
            <a:off x="3244850" y="4389438"/>
            <a:ext cx="92075" cy="10064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61" name="AutoShape 9"/>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6362" name="Rectangle 10"/>
          <p:cNvSpPr>
            <a:spLocks noChangeArrowheads="1"/>
          </p:cNvSpPr>
          <p:nvPr/>
        </p:nvSpPr>
        <p:spPr bwMode="auto">
          <a:xfrm rot="5400000">
            <a:off x="3748881" y="3794920"/>
            <a:ext cx="92075" cy="10969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835275" y="3703638"/>
            <a:ext cx="868363" cy="336550"/>
          </a:xfrm>
          <a:prstGeom prst="rect">
            <a:avLst/>
          </a:prstGeom>
          <a:solidFill>
            <a:srgbClr val="0000FF">
              <a:alpha val="50000"/>
            </a:srgbClr>
          </a:solidFill>
          <a:ln w="9525" algn="ctr">
            <a:noFill/>
            <a:miter lim="800000"/>
            <a:headEnd/>
            <a:tailEnd/>
          </a:ln>
          <a:effectLst/>
        </p:spPr>
        <p:txBody>
          <a:bodyPr wrap="none" anchor="ctr"/>
          <a:lstStyle/>
          <a:p>
            <a:pPr algn="ctr">
              <a:spcBef>
                <a:spcPct val="50000"/>
              </a:spcBef>
            </a:pPr>
            <a:r>
              <a:rPr lang="en-US" sz="1600" b="0">
                <a:latin typeface="Arial" charset="0"/>
              </a:rPr>
              <a:t>Closed</a:t>
            </a:r>
          </a:p>
        </p:txBody>
      </p:sp>
      <p:sp>
        <p:nvSpPr>
          <p:cNvPr id="356364" name="Rectangle 12"/>
          <p:cNvSpPr>
            <a:spLocks noChangeArrowheads="1"/>
          </p:cNvSpPr>
          <p:nvPr/>
        </p:nvSpPr>
        <p:spPr bwMode="auto">
          <a:xfrm rot="5400000">
            <a:off x="4685506" y="3086895"/>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65" name="Rectangle 13"/>
          <p:cNvSpPr>
            <a:spLocks noChangeArrowheads="1"/>
          </p:cNvSpPr>
          <p:nvPr/>
        </p:nvSpPr>
        <p:spPr bwMode="auto">
          <a:xfrm>
            <a:off x="4525963" y="3336925"/>
            <a:ext cx="90487" cy="4572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66" name="Rectangle 14"/>
          <p:cNvSpPr>
            <a:spLocks noChangeArrowheads="1"/>
          </p:cNvSpPr>
          <p:nvPr/>
        </p:nvSpPr>
        <p:spPr bwMode="auto">
          <a:xfrm rot="5400000">
            <a:off x="4685506" y="3634582"/>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67" name="Rectangle 15"/>
          <p:cNvSpPr>
            <a:spLocks noChangeArrowheads="1"/>
          </p:cNvSpPr>
          <p:nvPr/>
        </p:nvSpPr>
        <p:spPr bwMode="auto">
          <a:xfrm>
            <a:off x="4937125" y="3154363"/>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68" name="Text Box 16"/>
          <p:cNvSpPr txBox="1">
            <a:spLocks noChangeArrowheads="1"/>
          </p:cNvSpPr>
          <p:nvPr/>
        </p:nvSpPr>
        <p:spPr bwMode="auto">
          <a:xfrm>
            <a:off x="2193925" y="4800600"/>
            <a:ext cx="822325" cy="703263"/>
          </a:xfrm>
          <a:prstGeom prst="rect">
            <a:avLst/>
          </a:prstGeom>
          <a:solidFill>
            <a:srgbClr val="0000FF">
              <a:alpha val="50000"/>
            </a:srgbClr>
          </a:solidFill>
          <a:ln w="9525" algn="ctr">
            <a:noFill/>
            <a:miter lim="800000"/>
            <a:headEnd/>
            <a:tailEnd/>
          </a:ln>
          <a:effectLst/>
        </p:spPr>
        <p:txBody>
          <a:bodyPr anchor="ctr"/>
          <a:lstStyle/>
          <a:p>
            <a:pPr algn="ctr">
              <a:spcBef>
                <a:spcPct val="50000"/>
              </a:spcBef>
            </a:pPr>
            <a:r>
              <a:rPr lang="en-US" sz="1600" b="0">
                <a:latin typeface="Arial" charset="0"/>
              </a:rPr>
              <a:t>50% Closed</a:t>
            </a:r>
          </a:p>
        </p:txBody>
      </p:sp>
      <p:sp>
        <p:nvSpPr>
          <p:cNvPr id="356369" name="Rectangle 17"/>
          <p:cNvSpPr>
            <a:spLocks noChangeArrowheads="1"/>
          </p:cNvSpPr>
          <p:nvPr/>
        </p:nvSpPr>
        <p:spPr bwMode="auto">
          <a:xfrm rot="5400000">
            <a:off x="4343400" y="3795713"/>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70" name="Rectangle 18"/>
          <p:cNvSpPr>
            <a:spLocks noChangeArrowheads="1"/>
          </p:cNvSpPr>
          <p:nvPr/>
        </p:nvSpPr>
        <p:spPr bwMode="auto">
          <a:xfrm rot="5400000">
            <a:off x="4343400" y="4572000"/>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71" name="Rectangle 19"/>
          <p:cNvSpPr>
            <a:spLocks noChangeArrowheads="1"/>
          </p:cNvSpPr>
          <p:nvPr/>
        </p:nvSpPr>
        <p:spPr bwMode="auto">
          <a:xfrm rot="5400000">
            <a:off x="3840956" y="4799807"/>
            <a:ext cx="90487" cy="10985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72" name="Rectangle 20"/>
          <p:cNvSpPr>
            <a:spLocks noChangeArrowheads="1"/>
          </p:cNvSpPr>
          <p:nvPr/>
        </p:nvSpPr>
        <p:spPr bwMode="auto">
          <a:xfrm>
            <a:off x="4343400" y="5257800"/>
            <a:ext cx="92075" cy="476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73" name="Rectangle 21"/>
          <p:cNvSpPr>
            <a:spLocks noChangeArrowheads="1"/>
          </p:cNvSpPr>
          <p:nvPr/>
        </p:nvSpPr>
        <p:spPr bwMode="auto">
          <a:xfrm>
            <a:off x="374967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74" name="Rectangle 22"/>
          <p:cNvSpPr>
            <a:spLocks noChangeArrowheads="1"/>
          </p:cNvSpPr>
          <p:nvPr/>
        </p:nvSpPr>
        <p:spPr bwMode="auto">
          <a:xfrm>
            <a:off x="493712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6375" name="Rectangle 23"/>
          <p:cNvSpPr>
            <a:spLocks noChangeArrowheads="1"/>
          </p:cNvSpPr>
          <p:nvPr/>
        </p:nvSpPr>
        <p:spPr bwMode="auto">
          <a:xfrm>
            <a:off x="4343400" y="4206875"/>
            <a:ext cx="92075" cy="182563"/>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26" name="Rectangle 25"/>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9045156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lstStyle/>
          <a:p>
            <a:r>
              <a:rPr lang="en-US"/>
              <a:t>What Operating Modes Should We Test?</a:t>
            </a:r>
          </a:p>
        </p:txBody>
      </p:sp>
      <p:graphicFrame>
        <p:nvGraphicFramePr>
          <p:cNvPr id="357379"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7379"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Slide Number Placeholder 24"/>
          <p:cNvSpPr>
            <a:spLocks noGrp="1"/>
          </p:cNvSpPr>
          <p:nvPr>
            <p:ph type="sldNum" sz="quarter" idx="11"/>
          </p:nvPr>
        </p:nvSpPr>
        <p:spPr/>
        <p:txBody>
          <a:bodyPr/>
          <a:lstStyle/>
          <a:p>
            <a:fld id="{5CB43DDD-38C5-4123-A73A-76C4DADD0D7A}" type="slidenum">
              <a:rPr lang="en-US" smtClean="0"/>
              <a:pPr/>
              <a:t>19</a:t>
            </a:fld>
            <a:endParaRPr lang="en-US"/>
          </a:p>
        </p:txBody>
      </p:sp>
      <p:pic>
        <p:nvPicPr>
          <p:cNvPr id="357380"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7381" name="AutoShape 5"/>
          <p:cNvSpPr>
            <a:spLocks noChangeAspect="1" noChangeArrowheads="1"/>
          </p:cNvSpPr>
          <p:nvPr/>
        </p:nvSpPr>
        <p:spPr bwMode="auto">
          <a:xfrm>
            <a:off x="5886450" y="3703638"/>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7382" name="Rectangle 6"/>
          <p:cNvSpPr>
            <a:spLocks noChangeArrowheads="1"/>
          </p:cNvSpPr>
          <p:nvPr/>
        </p:nvSpPr>
        <p:spPr bwMode="auto">
          <a:xfrm>
            <a:off x="4937125" y="3794125"/>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83"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7384" name="Rectangle 8"/>
          <p:cNvSpPr>
            <a:spLocks noChangeArrowheads="1"/>
          </p:cNvSpPr>
          <p:nvPr/>
        </p:nvSpPr>
        <p:spPr bwMode="auto">
          <a:xfrm>
            <a:off x="3244850" y="5303838"/>
            <a:ext cx="92075" cy="920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85" name="AutoShape 9"/>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7386" name="Text Box 10"/>
          <p:cNvSpPr txBox="1">
            <a:spLocks noChangeArrowheads="1"/>
          </p:cNvSpPr>
          <p:nvPr/>
        </p:nvSpPr>
        <p:spPr bwMode="auto">
          <a:xfrm>
            <a:off x="2835275" y="3703638"/>
            <a:ext cx="868363" cy="336550"/>
          </a:xfrm>
          <a:prstGeom prst="rect">
            <a:avLst/>
          </a:prstGeom>
          <a:solidFill>
            <a:srgbClr val="0000FF">
              <a:alpha val="50000"/>
            </a:srgbClr>
          </a:solidFill>
          <a:ln w="9525" algn="ctr">
            <a:noFill/>
            <a:miter lim="800000"/>
            <a:headEnd/>
            <a:tailEnd/>
          </a:ln>
          <a:effectLst/>
        </p:spPr>
        <p:txBody>
          <a:bodyPr wrap="none" anchor="ctr"/>
          <a:lstStyle/>
          <a:p>
            <a:pPr algn="ctr">
              <a:spcBef>
                <a:spcPct val="50000"/>
              </a:spcBef>
            </a:pPr>
            <a:r>
              <a:rPr lang="en-US" sz="1600" b="0">
                <a:latin typeface="Arial" charset="0"/>
              </a:rPr>
              <a:t>Closed</a:t>
            </a:r>
          </a:p>
        </p:txBody>
      </p:sp>
      <p:sp>
        <p:nvSpPr>
          <p:cNvPr id="357387" name="Rectangle 11"/>
          <p:cNvSpPr>
            <a:spLocks noChangeArrowheads="1"/>
          </p:cNvSpPr>
          <p:nvPr/>
        </p:nvSpPr>
        <p:spPr bwMode="auto">
          <a:xfrm rot="5400000">
            <a:off x="4685506" y="3086895"/>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88" name="Rectangle 12"/>
          <p:cNvSpPr>
            <a:spLocks noChangeArrowheads="1"/>
          </p:cNvSpPr>
          <p:nvPr/>
        </p:nvSpPr>
        <p:spPr bwMode="auto">
          <a:xfrm>
            <a:off x="4525963" y="3336925"/>
            <a:ext cx="90487" cy="4572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89" name="Rectangle 13"/>
          <p:cNvSpPr>
            <a:spLocks noChangeArrowheads="1"/>
          </p:cNvSpPr>
          <p:nvPr/>
        </p:nvSpPr>
        <p:spPr bwMode="auto">
          <a:xfrm rot="5400000">
            <a:off x="4685506" y="3634582"/>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0" name="Rectangle 14"/>
          <p:cNvSpPr>
            <a:spLocks noChangeArrowheads="1"/>
          </p:cNvSpPr>
          <p:nvPr/>
        </p:nvSpPr>
        <p:spPr bwMode="auto">
          <a:xfrm>
            <a:off x="4937125" y="3154363"/>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1" name="Rectangle 15"/>
          <p:cNvSpPr>
            <a:spLocks noChangeArrowheads="1"/>
          </p:cNvSpPr>
          <p:nvPr/>
        </p:nvSpPr>
        <p:spPr bwMode="auto">
          <a:xfrm rot="5400000">
            <a:off x="4343400" y="3795713"/>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2" name="Rectangle 16"/>
          <p:cNvSpPr>
            <a:spLocks noChangeArrowheads="1"/>
          </p:cNvSpPr>
          <p:nvPr/>
        </p:nvSpPr>
        <p:spPr bwMode="auto">
          <a:xfrm rot="5400000">
            <a:off x="4343400" y="4572000"/>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3" name="Rectangle 17"/>
          <p:cNvSpPr>
            <a:spLocks noChangeArrowheads="1"/>
          </p:cNvSpPr>
          <p:nvPr/>
        </p:nvSpPr>
        <p:spPr bwMode="auto">
          <a:xfrm rot="5400000">
            <a:off x="3840956" y="4799807"/>
            <a:ext cx="90487" cy="10985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4" name="Rectangle 18"/>
          <p:cNvSpPr>
            <a:spLocks noChangeArrowheads="1"/>
          </p:cNvSpPr>
          <p:nvPr/>
        </p:nvSpPr>
        <p:spPr bwMode="auto">
          <a:xfrm>
            <a:off x="4343400" y="5257800"/>
            <a:ext cx="92075" cy="476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5" name="Rectangle 19"/>
          <p:cNvSpPr>
            <a:spLocks noChangeArrowheads="1"/>
          </p:cNvSpPr>
          <p:nvPr/>
        </p:nvSpPr>
        <p:spPr bwMode="auto">
          <a:xfrm>
            <a:off x="374967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6" name="Rectangle 20"/>
          <p:cNvSpPr>
            <a:spLocks noChangeArrowheads="1"/>
          </p:cNvSpPr>
          <p:nvPr/>
        </p:nvSpPr>
        <p:spPr bwMode="auto">
          <a:xfrm>
            <a:off x="493712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7397" name="Rectangle 21"/>
          <p:cNvSpPr>
            <a:spLocks noChangeArrowheads="1"/>
          </p:cNvSpPr>
          <p:nvPr/>
        </p:nvSpPr>
        <p:spPr bwMode="auto">
          <a:xfrm>
            <a:off x="4343400" y="4206875"/>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24" name="Rectangle 23"/>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462315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a:t>Design Intent vs. Our Intent</a:t>
            </a:r>
          </a:p>
        </p:txBody>
      </p:sp>
      <p:sp>
        <p:nvSpPr>
          <p:cNvPr id="519171" name="Rectangle 3"/>
          <p:cNvSpPr>
            <a:spLocks noGrp="1" noChangeArrowheads="1"/>
          </p:cNvSpPr>
          <p:nvPr>
            <p:ph sz="half" idx="1"/>
          </p:nvPr>
        </p:nvSpPr>
        <p:spPr>
          <a:xfrm>
            <a:off x="3597275" y="1981200"/>
            <a:ext cx="4860925" cy="4043363"/>
          </a:xfrm>
        </p:spPr>
        <p:txBody>
          <a:bodyPr>
            <a:normAutofit/>
          </a:bodyPr>
          <a:lstStyle/>
          <a:p>
            <a:r>
              <a:rPr lang="en-US" sz="2000" dirty="0"/>
              <a:t>What the designer anticipated</a:t>
            </a:r>
          </a:p>
          <a:p>
            <a:pPr lvl="1"/>
            <a:r>
              <a:rPr lang="en-US" sz="2000" dirty="0"/>
              <a:t>106 gpm at 110 ft.w.c</a:t>
            </a:r>
          </a:p>
          <a:p>
            <a:pPr lvl="1"/>
            <a:r>
              <a:rPr lang="en-US" sz="2000" dirty="0"/>
              <a:t>Both pumps run</a:t>
            </a:r>
          </a:p>
          <a:p>
            <a:pPr lvl="1"/>
            <a:r>
              <a:rPr lang="en-US" sz="2000" dirty="0"/>
              <a:t>53 gpm at 110 ft.w.c from each pump</a:t>
            </a:r>
          </a:p>
          <a:p>
            <a:r>
              <a:rPr lang="en-US" sz="2000" dirty="0"/>
              <a:t>What we anticipate</a:t>
            </a:r>
          </a:p>
          <a:p>
            <a:pPr lvl="1"/>
            <a:r>
              <a:rPr lang="en-US" sz="2000" dirty="0"/>
              <a:t>106 gpm at 42 – 69 ft.w.c.</a:t>
            </a:r>
          </a:p>
          <a:p>
            <a:pPr lvl="1"/>
            <a:r>
              <a:rPr lang="en-US" dirty="0"/>
              <a:t>See the article on right sizing pumps at the link below for the details of how we made this field estimate</a:t>
            </a:r>
            <a:endParaRPr lang="en-US" sz="2000" dirty="0"/>
          </a:p>
          <a:p>
            <a:r>
              <a:rPr lang="en-US" sz="2000" dirty="0"/>
              <a:t>What our functional testing told us</a:t>
            </a:r>
          </a:p>
          <a:p>
            <a:pPr lvl="1"/>
            <a:r>
              <a:rPr lang="en-US" sz="2000" dirty="0"/>
              <a:t>To be seen!</a:t>
            </a:r>
            <a:endParaRPr lang="en-US" sz="2000" dirty="0">
              <a:hlinkClick r:id="rId3"/>
            </a:endParaRPr>
          </a:p>
        </p:txBody>
      </p:sp>
      <p:sp>
        <p:nvSpPr>
          <p:cNvPr id="8" name="Slide Number Placeholder 7"/>
          <p:cNvSpPr>
            <a:spLocks noGrp="1"/>
          </p:cNvSpPr>
          <p:nvPr>
            <p:ph type="sldNum" sz="quarter" idx="11"/>
          </p:nvPr>
        </p:nvSpPr>
        <p:spPr/>
        <p:txBody>
          <a:bodyPr/>
          <a:lstStyle/>
          <a:p>
            <a:fld id="{369C99F2-F4F5-4165-A471-CFB6917D0499}" type="slidenum">
              <a:rPr lang="en-US" smtClean="0"/>
              <a:pPr/>
              <a:t>2</a:t>
            </a:fld>
            <a:endParaRPr lang="en-US"/>
          </a:p>
        </p:txBody>
      </p:sp>
      <p:pic>
        <p:nvPicPr>
          <p:cNvPr id="519172" name="Picture 4" descr="CHW Pump">
            <a:hlinkClick r:id="rId4" action="ppaction://hlinkfile"/>
          </p:cNvPr>
          <p:cNvPicPr>
            <a:picLocks noChangeAspect="1" noChangeArrowheads="1"/>
          </p:cNvPicPr>
          <p:nvPr/>
        </p:nvPicPr>
        <p:blipFill>
          <a:blip r:embed="rId5" cstate="print"/>
          <a:srcRect/>
          <a:stretch>
            <a:fillRect/>
          </a:stretch>
        </p:blipFill>
        <p:spPr bwMode="auto">
          <a:xfrm>
            <a:off x="639763" y="1982788"/>
            <a:ext cx="2705100" cy="4041775"/>
          </a:xfrm>
          <a:prstGeom prst="rect">
            <a:avLst/>
          </a:prstGeom>
          <a:noFill/>
        </p:spPr>
      </p:pic>
      <p:sp>
        <p:nvSpPr>
          <p:cNvPr id="2" name="TextBox 1">
            <a:extLst>
              <a:ext uri="{FF2B5EF4-FFF2-40B4-BE49-F238E27FC236}">
                <a16:creationId xmlns:a16="http://schemas.microsoft.com/office/drawing/2014/main" id="{581F8AF7-02C6-4E48-A8E2-12D3DB87C870}"/>
              </a:ext>
            </a:extLst>
          </p:cNvPr>
          <p:cNvSpPr txBox="1"/>
          <p:nvPr/>
        </p:nvSpPr>
        <p:spPr>
          <a:xfrm>
            <a:off x="639763" y="6172200"/>
            <a:ext cx="7818437" cy="369332"/>
          </a:xfrm>
          <a:prstGeom prst="rect">
            <a:avLst/>
          </a:prstGeom>
          <a:noFill/>
        </p:spPr>
        <p:txBody>
          <a:bodyPr wrap="square" rtlCol="0">
            <a:spAutoFit/>
          </a:bodyPr>
          <a:lstStyle/>
          <a:p>
            <a:r>
              <a:rPr lang="en-US" dirty="0">
                <a:hlinkClick r:id="rId6"/>
              </a:rPr>
              <a:t>https://www.av8rdas.com/magazine-articles.html#RightSize</a:t>
            </a:r>
            <a:r>
              <a:rPr lang="en-US" dirty="0"/>
              <a:t> </a:t>
            </a:r>
          </a:p>
        </p:txBody>
      </p:sp>
    </p:spTree>
    <p:extLst>
      <p:ext uri="{BB962C8B-B14F-4D97-AF65-F5344CB8AC3E}">
        <p14:creationId xmlns:p14="http://schemas.microsoft.com/office/powerpoint/2010/main" val="3932157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19171">
                                            <p:txEl>
                                              <p:pRg st="0" end="0"/>
                                            </p:txEl>
                                          </p:spTgt>
                                        </p:tgtEl>
                                        <p:attrNameLst>
                                          <p:attrName>style.visibility</p:attrName>
                                        </p:attrNameLst>
                                      </p:cBhvr>
                                      <p:to>
                                        <p:strVal val="visible"/>
                                      </p:to>
                                    </p:set>
                                    <p:animEffect transition="in" filter="dissolve">
                                      <p:cBhvr>
                                        <p:cTn id="7" dur="500"/>
                                        <p:tgtEl>
                                          <p:spTgt spid="51917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19171">
                                            <p:txEl>
                                              <p:pRg st="1" end="1"/>
                                            </p:txEl>
                                          </p:spTgt>
                                        </p:tgtEl>
                                        <p:attrNameLst>
                                          <p:attrName>style.visibility</p:attrName>
                                        </p:attrNameLst>
                                      </p:cBhvr>
                                      <p:to>
                                        <p:strVal val="visible"/>
                                      </p:to>
                                    </p:set>
                                    <p:animEffect transition="in" filter="dissolve">
                                      <p:cBhvr>
                                        <p:cTn id="10" dur="500"/>
                                        <p:tgtEl>
                                          <p:spTgt spid="519171">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19171">
                                            <p:txEl>
                                              <p:pRg st="2" end="2"/>
                                            </p:txEl>
                                          </p:spTgt>
                                        </p:tgtEl>
                                        <p:attrNameLst>
                                          <p:attrName>style.visibility</p:attrName>
                                        </p:attrNameLst>
                                      </p:cBhvr>
                                      <p:to>
                                        <p:strVal val="visible"/>
                                      </p:to>
                                    </p:set>
                                    <p:animEffect transition="in" filter="dissolve">
                                      <p:cBhvr>
                                        <p:cTn id="13" dur="500"/>
                                        <p:tgtEl>
                                          <p:spTgt spid="519171">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19171">
                                            <p:txEl>
                                              <p:pRg st="3" end="3"/>
                                            </p:txEl>
                                          </p:spTgt>
                                        </p:tgtEl>
                                        <p:attrNameLst>
                                          <p:attrName>style.visibility</p:attrName>
                                        </p:attrNameLst>
                                      </p:cBhvr>
                                      <p:to>
                                        <p:strVal val="visible"/>
                                      </p:to>
                                    </p:set>
                                    <p:animEffect transition="in" filter="dissolve">
                                      <p:cBhvr>
                                        <p:cTn id="16" dur="500"/>
                                        <p:tgtEl>
                                          <p:spTgt spid="51917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19171">
                                            <p:txEl>
                                              <p:pRg st="4" end="4"/>
                                            </p:txEl>
                                          </p:spTgt>
                                        </p:tgtEl>
                                        <p:attrNameLst>
                                          <p:attrName>style.visibility</p:attrName>
                                        </p:attrNameLst>
                                      </p:cBhvr>
                                      <p:to>
                                        <p:strVal val="visible"/>
                                      </p:to>
                                    </p:set>
                                    <p:animEffect transition="in" filter="dissolve">
                                      <p:cBhvr>
                                        <p:cTn id="21" dur="500"/>
                                        <p:tgtEl>
                                          <p:spTgt spid="51917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519171">
                                            <p:txEl>
                                              <p:pRg st="5" end="5"/>
                                            </p:txEl>
                                          </p:spTgt>
                                        </p:tgtEl>
                                        <p:attrNameLst>
                                          <p:attrName>style.visibility</p:attrName>
                                        </p:attrNameLst>
                                      </p:cBhvr>
                                      <p:to>
                                        <p:strVal val="visible"/>
                                      </p:to>
                                    </p:set>
                                    <p:animEffect transition="in" filter="dissolve">
                                      <p:cBhvr>
                                        <p:cTn id="24" dur="500"/>
                                        <p:tgtEl>
                                          <p:spTgt spid="519171">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19171">
                                            <p:txEl>
                                              <p:pRg st="6" end="6"/>
                                            </p:txEl>
                                          </p:spTgt>
                                        </p:tgtEl>
                                        <p:attrNameLst>
                                          <p:attrName>style.visibility</p:attrName>
                                        </p:attrNameLst>
                                      </p:cBhvr>
                                      <p:to>
                                        <p:strVal val="visible"/>
                                      </p:to>
                                    </p:set>
                                    <p:animEffect transition="in" filter="dissolve">
                                      <p:cBhvr>
                                        <p:cTn id="27" dur="500"/>
                                        <p:tgtEl>
                                          <p:spTgt spid="51917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9171">
                                            <p:txEl>
                                              <p:pRg st="7" end="7"/>
                                            </p:txEl>
                                          </p:spTgt>
                                        </p:tgtEl>
                                        <p:attrNameLst>
                                          <p:attrName>style.visibility</p:attrName>
                                        </p:attrNameLst>
                                      </p:cBhvr>
                                      <p:to>
                                        <p:strVal val="visible"/>
                                      </p:to>
                                    </p:set>
                                    <p:animEffect transition="in" filter="dissolve">
                                      <p:cBhvr>
                                        <p:cTn id="32" dur="500"/>
                                        <p:tgtEl>
                                          <p:spTgt spid="519171">
                                            <p:txEl>
                                              <p:pRg st="7" end="7"/>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19171">
                                            <p:txEl>
                                              <p:pRg st="8" end="8"/>
                                            </p:txEl>
                                          </p:spTgt>
                                        </p:tgtEl>
                                        <p:attrNameLst>
                                          <p:attrName>style.visibility</p:attrName>
                                        </p:attrNameLst>
                                      </p:cBhvr>
                                      <p:to>
                                        <p:strVal val="visible"/>
                                      </p:to>
                                    </p:set>
                                    <p:animEffect transition="in" filter="dissolve">
                                      <p:cBhvr>
                                        <p:cTn id="35" dur="500"/>
                                        <p:tgtEl>
                                          <p:spTgt spid="519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t>What Operating Modes Should We Test?</a:t>
            </a:r>
          </a:p>
        </p:txBody>
      </p:sp>
      <p:graphicFrame>
        <p:nvGraphicFramePr>
          <p:cNvPr id="358403"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8403"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Slide Number Placeholder 25"/>
          <p:cNvSpPr>
            <a:spLocks noGrp="1"/>
          </p:cNvSpPr>
          <p:nvPr>
            <p:ph type="sldNum" sz="quarter" idx="11"/>
          </p:nvPr>
        </p:nvSpPr>
        <p:spPr/>
        <p:txBody>
          <a:bodyPr/>
          <a:lstStyle/>
          <a:p>
            <a:fld id="{5CB43DDD-38C5-4123-A73A-76C4DADD0D7A}" type="slidenum">
              <a:rPr lang="en-US" smtClean="0"/>
              <a:pPr/>
              <a:t>20</a:t>
            </a:fld>
            <a:endParaRPr lang="en-US"/>
          </a:p>
        </p:txBody>
      </p:sp>
      <p:pic>
        <p:nvPicPr>
          <p:cNvPr id="358404"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8405" name="AutoShape 5"/>
          <p:cNvSpPr>
            <a:spLocks noChangeAspect="1" noChangeArrowheads="1"/>
          </p:cNvSpPr>
          <p:nvPr/>
        </p:nvSpPr>
        <p:spPr bwMode="auto">
          <a:xfrm>
            <a:off x="5886450" y="4068763"/>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8406" name="Rectangle 6"/>
          <p:cNvSpPr>
            <a:spLocks noChangeArrowheads="1"/>
          </p:cNvSpPr>
          <p:nvPr/>
        </p:nvSpPr>
        <p:spPr bwMode="auto">
          <a:xfrm>
            <a:off x="4937125" y="3336925"/>
            <a:ext cx="92075" cy="6413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07"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8408" name="Rectangle 8"/>
          <p:cNvSpPr>
            <a:spLocks noChangeArrowheads="1"/>
          </p:cNvSpPr>
          <p:nvPr/>
        </p:nvSpPr>
        <p:spPr bwMode="auto">
          <a:xfrm>
            <a:off x="3244850" y="5303838"/>
            <a:ext cx="92075" cy="920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09" name="AutoShape 9"/>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8410" name="Text Box 10"/>
          <p:cNvSpPr txBox="1">
            <a:spLocks noChangeArrowheads="1"/>
          </p:cNvSpPr>
          <p:nvPr/>
        </p:nvSpPr>
        <p:spPr bwMode="auto">
          <a:xfrm>
            <a:off x="2835275" y="3703638"/>
            <a:ext cx="868363" cy="336550"/>
          </a:xfrm>
          <a:prstGeom prst="rect">
            <a:avLst/>
          </a:prstGeom>
          <a:solidFill>
            <a:srgbClr val="0000FF">
              <a:alpha val="50000"/>
            </a:srgbClr>
          </a:solidFill>
          <a:ln w="9525" algn="ctr">
            <a:noFill/>
            <a:miter lim="800000"/>
            <a:headEnd/>
            <a:tailEnd/>
          </a:ln>
          <a:effectLst/>
        </p:spPr>
        <p:txBody>
          <a:bodyPr wrap="none" anchor="ctr"/>
          <a:lstStyle/>
          <a:p>
            <a:pPr algn="ctr">
              <a:spcBef>
                <a:spcPct val="50000"/>
              </a:spcBef>
            </a:pPr>
            <a:r>
              <a:rPr lang="en-US" sz="1600" b="0">
                <a:latin typeface="Arial" charset="0"/>
              </a:rPr>
              <a:t>Closed</a:t>
            </a:r>
          </a:p>
        </p:txBody>
      </p:sp>
      <p:sp>
        <p:nvSpPr>
          <p:cNvPr id="358411" name="Rectangle 11"/>
          <p:cNvSpPr>
            <a:spLocks noChangeArrowheads="1"/>
          </p:cNvSpPr>
          <p:nvPr/>
        </p:nvSpPr>
        <p:spPr bwMode="auto">
          <a:xfrm rot="5400000">
            <a:off x="4685506" y="3086895"/>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2" name="Rectangle 12"/>
          <p:cNvSpPr>
            <a:spLocks noChangeArrowheads="1"/>
          </p:cNvSpPr>
          <p:nvPr/>
        </p:nvSpPr>
        <p:spPr bwMode="auto">
          <a:xfrm>
            <a:off x="4525963" y="3336925"/>
            <a:ext cx="90487" cy="4572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3" name="Rectangle 13"/>
          <p:cNvSpPr>
            <a:spLocks noChangeArrowheads="1"/>
          </p:cNvSpPr>
          <p:nvPr/>
        </p:nvSpPr>
        <p:spPr bwMode="auto">
          <a:xfrm rot="5400000">
            <a:off x="4685506" y="3634582"/>
            <a:ext cx="92075" cy="411162"/>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4" name="Rectangle 14"/>
          <p:cNvSpPr>
            <a:spLocks noChangeArrowheads="1"/>
          </p:cNvSpPr>
          <p:nvPr/>
        </p:nvSpPr>
        <p:spPr bwMode="auto">
          <a:xfrm>
            <a:off x="4937125" y="3154363"/>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5" name="Rectangle 15"/>
          <p:cNvSpPr>
            <a:spLocks noChangeArrowheads="1"/>
          </p:cNvSpPr>
          <p:nvPr/>
        </p:nvSpPr>
        <p:spPr bwMode="auto">
          <a:xfrm rot="5400000">
            <a:off x="4343400" y="3795713"/>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6" name="Rectangle 16"/>
          <p:cNvSpPr>
            <a:spLocks noChangeArrowheads="1"/>
          </p:cNvSpPr>
          <p:nvPr/>
        </p:nvSpPr>
        <p:spPr bwMode="auto">
          <a:xfrm rot="5400000">
            <a:off x="4343400" y="4572000"/>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7" name="Rectangle 17"/>
          <p:cNvSpPr>
            <a:spLocks noChangeArrowheads="1"/>
          </p:cNvSpPr>
          <p:nvPr/>
        </p:nvSpPr>
        <p:spPr bwMode="auto">
          <a:xfrm rot="5400000">
            <a:off x="3840956" y="4799807"/>
            <a:ext cx="90487" cy="10985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8" name="Rectangle 18"/>
          <p:cNvSpPr>
            <a:spLocks noChangeArrowheads="1"/>
          </p:cNvSpPr>
          <p:nvPr/>
        </p:nvSpPr>
        <p:spPr bwMode="auto">
          <a:xfrm>
            <a:off x="4343400" y="5257800"/>
            <a:ext cx="92075" cy="476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19" name="Rectangle 19"/>
          <p:cNvSpPr>
            <a:spLocks noChangeArrowheads="1"/>
          </p:cNvSpPr>
          <p:nvPr/>
        </p:nvSpPr>
        <p:spPr bwMode="auto">
          <a:xfrm>
            <a:off x="374967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20" name="Rectangle 20"/>
          <p:cNvSpPr>
            <a:spLocks noChangeArrowheads="1"/>
          </p:cNvSpPr>
          <p:nvPr/>
        </p:nvSpPr>
        <p:spPr bwMode="auto">
          <a:xfrm>
            <a:off x="493712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21" name="Rectangle 21"/>
          <p:cNvSpPr>
            <a:spLocks noChangeArrowheads="1"/>
          </p:cNvSpPr>
          <p:nvPr/>
        </p:nvSpPr>
        <p:spPr bwMode="auto">
          <a:xfrm>
            <a:off x="4343400" y="4206875"/>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8422" name="Text Box 22"/>
          <p:cNvSpPr txBox="1">
            <a:spLocks noChangeArrowheads="1"/>
          </p:cNvSpPr>
          <p:nvPr/>
        </p:nvSpPr>
        <p:spPr bwMode="auto">
          <a:xfrm>
            <a:off x="5257800" y="3382963"/>
            <a:ext cx="823913" cy="595312"/>
          </a:xfrm>
          <a:prstGeom prst="rect">
            <a:avLst/>
          </a:prstGeom>
          <a:solidFill>
            <a:srgbClr val="0000FF">
              <a:alpha val="50000"/>
            </a:srgbClr>
          </a:solidFill>
          <a:ln w="9525" algn="ctr">
            <a:noFill/>
            <a:miter lim="800000"/>
            <a:headEnd/>
            <a:tailEnd/>
          </a:ln>
          <a:effectLst/>
        </p:spPr>
        <p:txBody>
          <a:bodyPr anchor="ctr"/>
          <a:lstStyle/>
          <a:p>
            <a:pPr algn="ctr">
              <a:spcBef>
                <a:spcPct val="50000"/>
              </a:spcBef>
            </a:pPr>
            <a:r>
              <a:rPr lang="en-US" sz="1600" b="0">
                <a:latin typeface="Arial" charset="0"/>
              </a:rPr>
              <a:t>50% Open</a:t>
            </a:r>
          </a:p>
        </p:txBody>
      </p:sp>
      <p:sp>
        <p:nvSpPr>
          <p:cNvPr id="25" name="Rectangle 24"/>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2563637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r>
              <a:rPr lang="en-US"/>
              <a:t>What Operating Modes Should We Test?</a:t>
            </a:r>
          </a:p>
        </p:txBody>
      </p:sp>
      <p:graphicFrame>
        <p:nvGraphicFramePr>
          <p:cNvPr id="359427"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59427"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Slide Number Placeholder 21"/>
          <p:cNvSpPr>
            <a:spLocks noGrp="1"/>
          </p:cNvSpPr>
          <p:nvPr>
            <p:ph type="sldNum" sz="quarter" idx="11"/>
          </p:nvPr>
        </p:nvSpPr>
        <p:spPr/>
        <p:txBody>
          <a:bodyPr/>
          <a:lstStyle/>
          <a:p>
            <a:fld id="{5CB43DDD-38C5-4123-A73A-76C4DADD0D7A}" type="slidenum">
              <a:rPr lang="en-US" smtClean="0"/>
              <a:pPr/>
              <a:t>21</a:t>
            </a:fld>
            <a:endParaRPr lang="en-US"/>
          </a:p>
        </p:txBody>
      </p:sp>
      <p:pic>
        <p:nvPicPr>
          <p:cNvPr id="359428"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59429" name="AutoShape 5"/>
          <p:cNvSpPr>
            <a:spLocks noChangeAspect="1" noChangeArrowheads="1"/>
          </p:cNvSpPr>
          <p:nvPr/>
        </p:nvSpPr>
        <p:spPr bwMode="auto">
          <a:xfrm>
            <a:off x="5897563" y="4389438"/>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59430" name="Rectangle 6"/>
          <p:cNvSpPr>
            <a:spLocks noChangeArrowheads="1"/>
          </p:cNvSpPr>
          <p:nvPr/>
        </p:nvSpPr>
        <p:spPr bwMode="auto">
          <a:xfrm>
            <a:off x="4937125" y="3336925"/>
            <a:ext cx="92075" cy="6413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31"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9432" name="Rectangle 8"/>
          <p:cNvSpPr>
            <a:spLocks noChangeArrowheads="1"/>
          </p:cNvSpPr>
          <p:nvPr/>
        </p:nvSpPr>
        <p:spPr bwMode="auto">
          <a:xfrm>
            <a:off x="3244850" y="5303838"/>
            <a:ext cx="92075" cy="920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33" name="AutoShape 9"/>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59434" name="Text Box 10"/>
          <p:cNvSpPr txBox="1">
            <a:spLocks noChangeArrowheads="1"/>
          </p:cNvSpPr>
          <p:nvPr/>
        </p:nvSpPr>
        <p:spPr bwMode="auto">
          <a:xfrm>
            <a:off x="2835275" y="3703638"/>
            <a:ext cx="868363" cy="336550"/>
          </a:xfrm>
          <a:prstGeom prst="rect">
            <a:avLst/>
          </a:prstGeom>
          <a:solidFill>
            <a:srgbClr val="0000FF">
              <a:alpha val="50000"/>
            </a:srgbClr>
          </a:solidFill>
          <a:ln w="9525" algn="ctr">
            <a:noFill/>
            <a:miter lim="800000"/>
            <a:headEnd/>
            <a:tailEnd/>
          </a:ln>
          <a:effectLst/>
        </p:spPr>
        <p:txBody>
          <a:bodyPr wrap="none" anchor="ctr"/>
          <a:lstStyle/>
          <a:p>
            <a:pPr algn="ctr">
              <a:spcBef>
                <a:spcPct val="50000"/>
              </a:spcBef>
            </a:pPr>
            <a:r>
              <a:rPr lang="en-US" sz="1600" b="0">
                <a:latin typeface="Arial" charset="0"/>
              </a:rPr>
              <a:t>Closed</a:t>
            </a:r>
          </a:p>
        </p:txBody>
      </p:sp>
      <p:sp>
        <p:nvSpPr>
          <p:cNvPr id="359435" name="Rectangle 11"/>
          <p:cNvSpPr>
            <a:spLocks noChangeArrowheads="1"/>
          </p:cNvSpPr>
          <p:nvPr/>
        </p:nvSpPr>
        <p:spPr bwMode="auto">
          <a:xfrm>
            <a:off x="4937125" y="3154363"/>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36" name="Rectangle 12"/>
          <p:cNvSpPr>
            <a:spLocks noChangeArrowheads="1"/>
          </p:cNvSpPr>
          <p:nvPr/>
        </p:nvSpPr>
        <p:spPr bwMode="auto">
          <a:xfrm rot="5400000">
            <a:off x="4343400" y="3795713"/>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37" name="Rectangle 13"/>
          <p:cNvSpPr>
            <a:spLocks noChangeArrowheads="1"/>
          </p:cNvSpPr>
          <p:nvPr/>
        </p:nvSpPr>
        <p:spPr bwMode="auto">
          <a:xfrm rot="5400000">
            <a:off x="4343400" y="4572000"/>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38" name="Rectangle 14"/>
          <p:cNvSpPr>
            <a:spLocks noChangeArrowheads="1"/>
          </p:cNvSpPr>
          <p:nvPr/>
        </p:nvSpPr>
        <p:spPr bwMode="auto">
          <a:xfrm rot="5400000">
            <a:off x="3840956" y="4799807"/>
            <a:ext cx="90487" cy="10985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39" name="Rectangle 15"/>
          <p:cNvSpPr>
            <a:spLocks noChangeArrowheads="1"/>
          </p:cNvSpPr>
          <p:nvPr/>
        </p:nvSpPr>
        <p:spPr bwMode="auto">
          <a:xfrm>
            <a:off x="4343400" y="5257800"/>
            <a:ext cx="92075" cy="476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40" name="Rectangle 16"/>
          <p:cNvSpPr>
            <a:spLocks noChangeArrowheads="1"/>
          </p:cNvSpPr>
          <p:nvPr/>
        </p:nvSpPr>
        <p:spPr bwMode="auto">
          <a:xfrm>
            <a:off x="374967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41" name="Rectangle 17"/>
          <p:cNvSpPr>
            <a:spLocks noChangeArrowheads="1"/>
          </p:cNvSpPr>
          <p:nvPr/>
        </p:nvSpPr>
        <p:spPr bwMode="auto">
          <a:xfrm>
            <a:off x="493712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59442" name="Rectangle 18"/>
          <p:cNvSpPr>
            <a:spLocks noChangeArrowheads="1"/>
          </p:cNvSpPr>
          <p:nvPr/>
        </p:nvSpPr>
        <p:spPr bwMode="auto">
          <a:xfrm>
            <a:off x="4343400" y="4206875"/>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21" name="Rectangle 20"/>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1922955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What Operating Modes Should We Test?</a:t>
            </a:r>
          </a:p>
        </p:txBody>
      </p:sp>
      <p:graphicFrame>
        <p:nvGraphicFramePr>
          <p:cNvPr id="360451" name="Object 3"/>
          <p:cNvGraphicFramePr>
            <a:graphicFrameLocks noGrp="1" noChangeAspect="1"/>
          </p:cNvGraphicFramePr>
          <p:nvPr>
            <p:ph idx="1"/>
          </p:nvPr>
        </p:nvGraphicFramePr>
        <p:xfrm>
          <a:off x="576263" y="1746250"/>
          <a:ext cx="5118100" cy="404018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360451" name="Object 3"/>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576263" y="1746250"/>
                        <a:ext cx="5118100" cy="4040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lide Number Placeholder 23"/>
          <p:cNvSpPr>
            <a:spLocks noGrp="1"/>
          </p:cNvSpPr>
          <p:nvPr>
            <p:ph type="sldNum" sz="quarter" idx="11"/>
          </p:nvPr>
        </p:nvSpPr>
        <p:spPr/>
        <p:txBody>
          <a:bodyPr/>
          <a:lstStyle/>
          <a:p>
            <a:fld id="{5CB43DDD-38C5-4123-A73A-76C4DADD0D7A}" type="slidenum">
              <a:rPr lang="en-US" smtClean="0"/>
              <a:pPr/>
              <a:t>22</a:t>
            </a:fld>
            <a:endParaRPr lang="en-US"/>
          </a:p>
        </p:txBody>
      </p:sp>
      <p:pic>
        <p:nvPicPr>
          <p:cNvPr id="360452" name="Picture 4"/>
          <p:cNvPicPr>
            <a:picLocks noChangeAspect="1" noChangeArrowheads="1"/>
          </p:cNvPicPr>
          <p:nvPr/>
        </p:nvPicPr>
        <p:blipFill>
          <a:blip r:embed="rId5" cstate="print"/>
          <a:srcRect l="64917" t="12167" b="25261"/>
          <a:stretch>
            <a:fillRect/>
          </a:stretch>
        </p:blipFill>
        <p:spPr bwMode="auto">
          <a:xfrm>
            <a:off x="5957888" y="1681163"/>
            <a:ext cx="2811462" cy="3429000"/>
          </a:xfrm>
          <a:prstGeom prst="rect">
            <a:avLst/>
          </a:prstGeom>
          <a:noFill/>
          <a:ln w="9525">
            <a:noFill/>
            <a:miter lim="800000"/>
            <a:headEnd/>
            <a:tailEnd/>
          </a:ln>
          <a:effectLst/>
        </p:spPr>
      </p:pic>
      <p:sp>
        <p:nvSpPr>
          <p:cNvPr id="360453" name="AutoShape 5"/>
          <p:cNvSpPr>
            <a:spLocks noChangeAspect="1" noChangeArrowheads="1"/>
          </p:cNvSpPr>
          <p:nvPr/>
        </p:nvSpPr>
        <p:spPr bwMode="auto">
          <a:xfrm>
            <a:off x="5897563" y="4664075"/>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360454" name="Rectangle 6"/>
          <p:cNvSpPr>
            <a:spLocks noChangeArrowheads="1"/>
          </p:cNvSpPr>
          <p:nvPr/>
        </p:nvSpPr>
        <p:spPr bwMode="auto">
          <a:xfrm>
            <a:off x="4937125" y="3336925"/>
            <a:ext cx="92075" cy="6413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55" name="AutoShape 7"/>
          <p:cNvSpPr>
            <a:spLocks noChangeAspect="1" noChangeArrowheads="1"/>
          </p:cNvSpPr>
          <p:nvPr/>
        </p:nvSpPr>
        <p:spPr bwMode="auto">
          <a:xfrm rot="10800000">
            <a:off x="489267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60456" name="Rectangle 8"/>
          <p:cNvSpPr>
            <a:spLocks noChangeArrowheads="1"/>
          </p:cNvSpPr>
          <p:nvPr/>
        </p:nvSpPr>
        <p:spPr bwMode="auto">
          <a:xfrm>
            <a:off x="3244850" y="5303838"/>
            <a:ext cx="92075" cy="9207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57" name="AutoShape 9"/>
          <p:cNvSpPr>
            <a:spLocks noChangeAspect="1" noChangeArrowheads="1"/>
          </p:cNvSpPr>
          <p:nvPr/>
        </p:nvSpPr>
        <p:spPr bwMode="auto">
          <a:xfrm rot="10800000">
            <a:off x="3200400" y="5395913"/>
            <a:ext cx="188913" cy="163512"/>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60458" name="Rectangle 10"/>
          <p:cNvSpPr>
            <a:spLocks noChangeArrowheads="1"/>
          </p:cNvSpPr>
          <p:nvPr/>
        </p:nvSpPr>
        <p:spPr bwMode="auto">
          <a:xfrm>
            <a:off x="4937125" y="3154363"/>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59" name="Rectangle 11"/>
          <p:cNvSpPr>
            <a:spLocks noChangeArrowheads="1"/>
          </p:cNvSpPr>
          <p:nvPr/>
        </p:nvSpPr>
        <p:spPr bwMode="auto">
          <a:xfrm rot="5400000">
            <a:off x="4343400" y="3795713"/>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0" name="Rectangle 12"/>
          <p:cNvSpPr>
            <a:spLocks noChangeArrowheads="1"/>
          </p:cNvSpPr>
          <p:nvPr/>
        </p:nvSpPr>
        <p:spPr bwMode="auto">
          <a:xfrm rot="5400000">
            <a:off x="4343400" y="4572000"/>
            <a:ext cx="92075" cy="12795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1" name="Rectangle 13"/>
          <p:cNvSpPr>
            <a:spLocks noChangeArrowheads="1"/>
          </p:cNvSpPr>
          <p:nvPr/>
        </p:nvSpPr>
        <p:spPr bwMode="auto">
          <a:xfrm rot="5400000">
            <a:off x="3840956" y="4799807"/>
            <a:ext cx="90487" cy="10985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2" name="Rectangle 14"/>
          <p:cNvSpPr>
            <a:spLocks noChangeArrowheads="1"/>
          </p:cNvSpPr>
          <p:nvPr/>
        </p:nvSpPr>
        <p:spPr bwMode="auto">
          <a:xfrm>
            <a:off x="4343400" y="5257800"/>
            <a:ext cx="92075" cy="47625"/>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3" name="Rectangle 15"/>
          <p:cNvSpPr>
            <a:spLocks noChangeArrowheads="1"/>
          </p:cNvSpPr>
          <p:nvPr/>
        </p:nvSpPr>
        <p:spPr bwMode="auto">
          <a:xfrm>
            <a:off x="374967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4" name="Rectangle 16"/>
          <p:cNvSpPr>
            <a:spLocks noChangeArrowheads="1"/>
          </p:cNvSpPr>
          <p:nvPr/>
        </p:nvSpPr>
        <p:spPr bwMode="auto">
          <a:xfrm>
            <a:off x="4937125" y="4479925"/>
            <a:ext cx="92075" cy="68580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5" name="Rectangle 17"/>
          <p:cNvSpPr>
            <a:spLocks noChangeArrowheads="1"/>
          </p:cNvSpPr>
          <p:nvPr/>
        </p:nvSpPr>
        <p:spPr bwMode="auto">
          <a:xfrm>
            <a:off x="4343400" y="4206875"/>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6" name="Rectangle 18"/>
          <p:cNvSpPr>
            <a:spLocks noChangeArrowheads="1"/>
          </p:cNvSpPr>
          <p:nvPr/>
        </p:nvSpPr>
        <p:spPr bwMode="auto">
          <a:xfrm>
            <a:off x="3749675" y="3336925"/>
            <a:ext cx="92075" cy="6413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360467" name="AutoShape 19"/>
          <p:cNvSpPr>
            <a:spLocks noChangeAspect="1" noChangeArrowheads="1"/>
          </p:cNvSpPr>
          <p:nvPr/>
        </p:nvSpPr>
        <p:spPr bwMode="auto">
          <a:xfrm rot="10800000">
            <a:off x="3705225" y="3978275"/>
            <a:ext cx="188913" cy="163513"/>
          </a:xfrm>
          <a:prstGeom prst="triangle">
            <a:avLst>
              <a:gd name="adj" fmla="val 50000"/>
            </a:avLst>
          </a:prstGeom>
          <a:solidFill>
            <a:srgbClr val="0000FF">
              <a:alpha val="50000"/>
            </a:srgbClr>
          </a:solidFill>
          <a:ln w="9525">
            <a:noFill/>
            <a:miter lim="800000"/>
            <a:headEnd/>
            <a:tailEnd/>
          </a:ln>
          <a:effectLst/>
        </p:spPr>
        <p:txBody>
          <a:bodyPr wrap="none" anchor="ctr"/>
          <a:lstStyle/>
          <a:p>
            <a:endParaRPr lang="en-US"/>
          </a:p>
        </p:txBody>
      </p:sp>
      <p:sp>
        <p:nvSpPr>
          <p:cNvPr id="360468" name="Rectangle 20"/>
          <p:cNvSpPr>
            <a:spLocks noChangeArrowheads="1"/>
          </p:cNvSpPr>
          <p:nvPr/>
        </p:nvSpPr>
        <p:spPr bwMode="auto">
          <a:xfrm>
            <a:off x="3749675" y="3154363"/>
            <a:ext cx="92075" cy="184150"/>
          </a:xfrm>
          <a:prstGeom prst="rect">
            <a:avLst/>
          </a:prstGeom>
          <a:solidFill>
            <a:srgbClr val="0000FF">
              <a:alpha val="50000"/>
            </a:srgbClr>
          </a:solidFill>
          <a:ln w="9525">
            <a:noFill/>
            <a:miter lim="800000"/>
            <a:headEnd/>
            <a:tailEnd/>
          </a:ln>
          <a:effectLst/>
        </p:spPr>
        <p:txBody>
          <a:bodyPr wrap="none" anchor="ctr"/>
          <a:lstStyle/>
          <a:p>
            <a:endParaRPr lang="en-US"/>
          </a:p>
        </p:txBody>
      </p:sp>
      <p:sp>
        <p:nvSpPr>
          <p:cNvPr id="23" name="Rectangle 22"/>
          <p:cNvSpPr/>
          <p:nvPr/>
        </p:nvSpPr>
        <p:spPr bwMode="auto">
          <a:xfrm>
            <a:off x="554477" y="1721796"/>
            <a:ext cx="5058383" cy="38910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8057023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53EF-72BF-46FC-A78A-7FE99C41ED4A}"/>
              </a:ext>
            </a:extLst>
          </p:cNvPr>
          <p:cNvSpPr>
            <a:spLocks noGrp="1"/>
          </p:cNvSpPr>
          <p:nvPr>
            <p:ph type="title"/>
          </p:nvPr>
        </p:nvSpPr>
        <p:spPr/>
        <p:txBody>
          <a:bodyPr>
            <a:normAutofit/>
          </a:bodyPr>
          <a:lstStyle/>
          <a:p>
            <a:r>
              <a:rPr lang="en-US" dirty="0"/>
              <a:t>Performing the Test</a:t>
            </a:r>
            <a:br>
              <a:rPr lang="en-US" dirty="0"/>
            </a:br>
            <a:r>
              <a:rPr lang="en-US" sz="2700" dirty="0">
                <a:hlinkClick r:id="rId2"/>
              </a:rPr>
              <a:t>https://www.av8rdas.com/testing-a-pump.html</a:t>
            </a:r>
            <a:r>
              <a:rPr lang="en-US" sz="2700" dirty="0"/>
              <a:t> </a:t>
            </a:r>
          </a:p>
        </p:txBody>
      </p:sp>
      <p:pic>
        <p:nvPicPr>
          <p:cNvPr id="5" name="Content Placeholder 4">
            <a:extLst>
              <a:ext uri="{FF2B5EF4-FFF2-40B4-BE49-F238E27FC236}">
                <a16:creationId xmlns:a16="http://schemas.microsoft.com/office/drawing/2014/main" id="{12FF1AD6-C89C-4E4B-94D7-54305642DBD5}"/>
              </a:ext>
            </a:extLst>
          </p:cNvPr>
          <p:cNvPicPr>
            <a:picLocks noGrp="1" noChangeAspect="1"/>
          </p:cNvPicPr>
          <p:nvPr>
            <p:ph idx="1"/>
          </p:nvPr>
        </p:nvPicPr>
        <p:blipFill>
          <a:blip r:embed="rId3"/>
          <a:stretch>
            <a:fillRect/>
          </a:stretch>
        </p:blipFill>
        <p:spPr>
          <a:xfrm>
            <a:off x="0" y="1714500"/>
            <a:ext cx="9144000" cy="5143500"/>
          </a:xfrm>
          <a:prstGeom prst="rect">
            <a:avLst/>
          </a:prstGeom>
        </p:spPr>
      </p:pic>
      <p:sp>
        <p:nvSpPr>
          <p:cNvPr id="4" name="Slide Number Placeholder 3">
            <a:extLst>
              <a:ext uri="{FF2B5EF4-FFF2-40B4-BE49-F238E27FC236}">
                <a16:creationId xmlns:a16="http://schemas.microsoft.com/office/drawing/2014/main" id="{8FEF696F-DC65-4E39-A474-2929658EF42E}"/>
              </a:ext>
            </a:extLst>
          </p:cNvPr>
          <p:cNvSpPr>
            <a:spLocks noGrp="1"/>
          </p:cNvSpPr>
          <p:nvPr>
            <p:ph type="sldNum" sz="quarter" idx="11"/>
          </p:nvPr>
        </p:nvSpPr>
        <p:spPr/>
        <p:txBody>
          <a:bodyPr/>
          <a:lstStyle/>
          <a:p>
            <a:fld id="{AF3387F9-B242-47F6-9E9C-73A9614B6158}" type="slidenum">
              <a:rPr lang="en-US" smtClean="0"/>
              <a:pPr/>
              <a:t>23</a:t>
            </a:fld>
            <a:endParaRPr lang="en-US"/>
          </a:p>
        </p:txBody>
      </p:sp>
    </p:spTree>
    <p:extLst>
      <p:ext uri="{BB962C8B-B14F-4D97-AF65-F5344CB8AC3E}">
        <p14:creationId xmlns:p14="http://schemas.microsoft.com/office/powerpoint/2010/main" val="165670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Plotting Our Pump Test Results</a:t>
            </a:r>
          </a:p>
        </p:txBody>
      </p:sp>
      <p:sp>
        <p:nvSpPr>
          <p:cNvPr id="451587" name="Rectangle 3"/>
          <p:cNvSpPr>
            <a:spLocks noGrp="1" noChangeArrowheads="1"/>
          </p:cNvSpPr>
          <p:nvPr>
            <p:ph idx="1"/>
          </p:nvPr>
        </p:nvSpPr>
        <p:spPr/>
        <p:txBody>
          <a:bodyPr/>
          <a:lstStyle/>
          <a:p>
            <a:r>
              <a:rPr lang="en-US"/>
              <a:t>Test data</a:t>
            </a:r>
          </a:p>
          <a:p>
            <a:pPr lvl="1"/>
            <a:r>
              <a:rPr lang="en-US"/>
              <a:t>Shut off test</a:t>
            </a:r>
          </a:p>
          <a:p>
            <a:pPr lvl="2"/>
            <a:r>
              <a:rPr lang="en-US"/>
              <a:t>0 gpm</a:t>
            </a:r>
          </a:p>
          <a:p>
            <a:pPr lvl="2"/>
            <a:r>
              <a:rPr lang="en-US"/>
              <a:t>106.4 ft. w.c.</a:t>
            </a:r>
          </a:p>
          <a:p>
            <a:pPr lvl="1"/>
            <a:r>
              <a:rPr lang="en-US"/>
              <a:t>One pump, wide open</a:t>
            </a:r>
          </a:p>
          <a:p>
            <a:pPr lvl="2"/>
            <a:r>
              <a:rPr lang="en-US"/>
              <a:t>? gpm</a:t>
            </a:r>
          </a:p>
          <a:p>
            <a:pPr lvl="2"/>
            <a:r>
              <a:rPr lang="en-US"/>
              <a:t>93.9 ft. w.c.</a:t>
            </a:r>
          </a:p>
          <a:p>
            <a:pPr lvl="2"/>
            <a:endParaRPr lang="en-US"/>
          </a:p>
        </p:txBody>
      </p:sp>
      <p:sp>
        <p:nvSpPr>
          <p:cNvPr id="6" name="Slide Number Placeholder 5"/>
          <p:cNvSpPr>
            <a:spLocks noGrp="1"/>
          </p:cNvSpPr>
          <p:nvPr>
            <p:ph type="sldNum" sz="quarter" idx="11"/>
          </p:nvPr>
        </p:nvSpPr>
        <p:spPr/>
        <p:txBody>
          <a:bodyPr/>
          <a:lstStyle/>
          <a:p>
            <a:fld id="{5CB43DDD-38C5-4123-A73A-76C4DADD0D7A}" type="slidenum">
              <a:rPr lang="en-US" smtClean="0"/>
              <a:pPr/>
              <a:t>24</a:t>
            </a:fld>
            <a:endParaRPr lang="en-US"/>
          </a:p>
        </p:txBody>
      </p:sp>
    </p:spTree>
    <p:extLst>
      <p:ext uri="{BB962C8B-B14F-4D97-AF65-F5344CB8AC3E}">
        <p14:creationId xmlns:p14="http://schemas.microsoft.com/office/powerpoint/2010/main" val="36378721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7730" name="Picture 2" descr="1 1-2BC"/>
          <p:cNvPicPr>
            <a:picLocks noChangeAspect="1" noChangeArrowheads="1"/>
          </p:cNvPicPr>
          <p:nvPr/>
        </p:nvPicPr>
        <p:blipFill>
          <a:blip r:embed="rId3" cstate="print">
            <a:clrChange>
              <a:clrFrom>
                <a:srgbClr val="FFFFFF"/>
              </a:clrFrom>
              <a:clrTo>
                <a:srgbClr val="FFFFFF">
                  <a:alpha val="0"/>
                </a:srgbClr>
              </a:clrTo>
            </a:clrChange>
          </a:blip>
          <a:srcRect t="1578" r="1198"/>
          <a:stretch>
            <a:fillRect/>
          </a:stretch>
        </p:blipFill>
        <p:spPr bwMode="auto">
          <a:xfrm>
            <a:off x="0" y="277813"/>
            <a:ext cx="9144000" cy="6019800"/>
          </a:xfrm>
          <a:prstGeom prst="rect">
            <a:avLst/>
          </a:prstGeom>
          <a:noFill/>
        </p:spPr>
      </p:pic>
      <p:sp>
        <p:nvSpPr>
          <p:cNvPr id="457731" name="AutoShape 3"/>
          <p:cNvSpPr>
            <a:spLocks noChangeAspect="1" noChangeArrowheads="1"/>
          </p:cNvSpPr>
          <p:nvPr/>
        </p:nvSpPr>
        <p:spPr bwMode="auto">
          <a:xfrm rot="52601294">
            <a:off x="5964238" y="1763713"/>
            <a:ext cx="328612"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57732" name="Oval 4"/>
          <p:cNvSpPr>
            <a:spLocks noChangeAspect="1" noChangeArrowheads="1"/>
          </p:cNvSpPr>
          <p:nvPr/>
        </p:nvSpPr>
        <p:spPr bwMode="auto">
          <a:xfrm>
            <a:off x="5648325" y="1981200"/>
            <a:ext cx="209550" cy="209550"/>
          </a:xfrm>
          <a:prstGeom prst="ellipse">
            <a:avLst/>
          </a:prstGeom>
          <a:solidFill>
            <a:srgbClr val="FFFF00">
              <a:alpha val="50000"/>
            </a:srgbClr>
          </a:solidFill>
          <a:ln w="38100">
            <a:solidFill>
              <a:srgbClr val="FF0000"/>
            </a:solidFill>
            <a:round/>
            <a:headEnd/>
            <a:tailEnd/>
          </a:ln>
          <a:effectLst/>
        </p:spPr>
        <p:txBody>
          <a:bodyPr wrap="none" anchor="ctr"/>
          <a:lstStyle/>
          <a:p>
            <a:endParaRPr lang="en-US"/>
          </a:p>
        </p:txBody>
      </p:sp>
      <p:sp>
        <p:nvSpPr>
          <p:cNvPr id="457733" name="Text Box 5"/>
          <p:cNvSpPr txBox="1">
            <a:spLocks noChangeArrowheads="1"/>
          </p:cNvSpPr>
          <p:nvPr/>
        </p:nvSpPr>
        <p:spPr bwMode="auto">
          <a:xfrm>
            <a:off x="6381750" y="990600"/>
            <a:ext cx="2162175" cy="915988"/>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dirty="0">
                <a:solidFill>
                  <a:schemeClr val="bg1"/>
                </a:solidFill>
                <a:latin typeface="Arial" charset="0"/>
              </a:rPr>
              <a:t>Our test point is one point on the system curve</a:t>
            </a:r>
          </a:p>
        </p:txBody>
      </p:sp>
      <p:sp>
        <p:nvSpPr>
          <p:cNvPr id="457739" name="Freeform 11"/>
          <p:cNvSpPr>
            <a:spLocks/>
          </p:cNvSpPr>
          <p:nvPr/>
        </p:nvSpPr>
        <p:spPr bwMode="auto">
          <a:xfrm>
            <a:off x="1695450" y="1466850"/>
            <a:ext cx="4362450" cy="3590925"/>
          </a:xfrm>
          <a:custGeom>
            <a:avLst/>
            <a:gdLst/>
            <a:ahLst/>
            <a:cxnLst>
              <a:cxn ang="0">
                <a:pos x="0" y="2262"/>
              </a:cxn>
              <a:cxn ang="0">
                <a:pos x="468" y="2178"/>
              </a:cxn>
              <a:cxn ang="0">
                <a:pos x="1032" y="1956"/>
              </a:cxn>
              <a:cxn ang="0">
                <a:pos x="1542" y="1584"/>
              </a:cxn>
              <a:cxn ang="0">
                <a:pos x="2070" y="1044"/>
              </a:cxn>
              <a:cxn ang="0">
                <a:pos x="2550" y="390"/>
              </a:cxn>
              <a:cxn ang="0">
                <a:pos x="2748" y="0"/>
              </a:cxn>
            </a:cxnLst>
            <a:rect l="0" t="0" r="r" b="b"/>
            <a:pathLst>
              <a:path w="2748" h="2262">
                <a:moveTo>
                  <a:pt x="0" y="2262"/>
                </a:moveTo>
                <a:cubicBezTo>
                  <a:pt x="148" y="2245"/>
                  <a:pt x="296" y="2229"/>
                  <a:pt x="468" y="2178"/>
                </a:cubicBezTo>
                <a:cubicBezTo>
                  <a:pt x="640" y="2127"/>
                  <a:pt x="853" y="2055"/>
                  <a:pt x="1032" y="1956"/>
                </a:cubicBezTo>
                <a:cubicBezTo>
                  <a:pt x="1211" y="1857"/>
                  <a:pt x="1369" y="1736"/>
                  <a:pt x="1542" y="1584"/>
                </a:cubicBezTo>
                <a:cubicBezTo>
                  <a:pt x="1715" y="1432"/>
                  <a:pt x="1902" y="1243"/>
                  <a:pt x="2070" y="1044"/>
                </a:cubicBezTo>
                <a:cubicBezTo>
                  <a:pt x="2238" y="845"/>
                  <a:pt x="2437" y="564"/>
                  <a:pt x="2550" y="390"/>
                </a:cubicBezTo>
                <a:cubicBezTo>
                  <a:pt x="2663" y="216"/>
                  <a:pt x="2705" y="108"/>
                  <a:pt x="2748" y="0"/>
                </a:cubicBezTo>
              </a:path>
            </a:pathLst>
          </a:custGeom>
          <a:noFill/>
          <a:ln w="38100" cap="flat" cmpd="sng">
            <a:solidFill>
              <a:srgbClr val="FF0000"/>
            </a:solidFill>
            <a:prstDash val="solid"/>
            <a:round/>
            <a:headEnd/>
            <a:tailEnd/>
          </a:ln>
          <a:effectLst/>
        </p:spPr>
        <p:txBody>
          <a:bodyPr anchor="ctr"/>
          <a:lstStyle/>
          <a:p>
            <a:endParaRPr lang="en-US"/>
          </a:p>
        </p:txBody>
      </p:sp>
      <p:sp>
        <p:nvSpPr>
          <p:cNvPr id="9" name="Slide Number Placeholder 8"/>
          <p:cNvSpPr>
            <a:spLocks noGrp="1"/>
          </p:cNvSpPr>
          <p:nvPr>
            <p:ph type="sldNum" sz="quarter" idx="11"/>
          </p:nvPr>
        </p:nvSpPr>
        <p:spPr/>
        <p:txBody>
          <a:bodyPr/>
          <a:lstStyle/>
          <a:p>
            <a:fld id="{36EC3624-1D87-4E02-85C4-03A88315BCDB}" type="slidenum">
              <a:rPr lang="en-US" smtClean="0"/>
              <a:pPr/>
              <a:t>25</a:t>
            </a:fld>
            <a:endParaRPr lang="en-US"/>
          </a:p>
        </p:txBody>
      </p:sp>
    </p:spTree>
    <p:extLst>
      <p:ext uri="{BB962C8B-B14F-4D97-AF65-F5344CB8AC3E}">
        <p14:creationId xmlns:p14="http://schemas.microsoft.com/office/powerpoint/2010/main" val="2200054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57731"/>
                                        </p:tgtEl>
                                      </p:cBhvr>
                                    </p:animEffect>
                                    <p:set>
                                      <p:cBhvr>
                                        <p:cTn id="7" dur="1" fill="hold">
                                          <p:stCondLst>
                                            <p:cond delay="499"/>
                                          </p:stCondLst>
                                        </p:cTn>
                                        <p:tgtEl>
                                          <p:spTgt spid="45773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457733"/>
                                        </p:tgtEl>
                                      </p:cBhvr>
                                    </p:animEffect>
                                    <p:set>
                                      <p:cBhvr>
                                        <p:cTn id="10" dur="1" fill="hold">
                                          <p:stCondLst>
                                            <p:cond delay="499"/>
                                          </p:stCondLst>
                                        </p:cTn>
                                        <p:tgtEl>
                                          <p:spTgt spid="457733"/>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57739"/>
                                        </p:tgtEl>
                                        <p:attrNameLst>
                                          <p:attrName>style.visibility</p:attrName>
                                        </p:attrNameLst>
                                      </p:cBhvr>
                                      <p:to>
                                        <p:strVal val="visible"/>
                                      </p:to>
                                    </p:set>
                                    <p:animEffect transition="in" filter="wipe(left)">
                                      <p:cBhvr>
                                        <p:cTn id="14" dur="500"/>
                                        <p:tgtEl>
                                          <p:spTgt spid="457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animBg="1"/>
      <p:bldP spid="457733" grpId="0" animBg="1"/>
      <p:bldP spid="45773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9778" name="Picture 2" descr="1 1-2BC"/>
          <p:cNvPicPr>
            <a:picLocks noChangeAspect="1" noChangeArrowheads="1"/>
          </p:cNvPicPr>
          <p:nvPr/>
        </p:nvPicPr>
        <p:blipFill>
          <a:blip r:embed="rId3" cstate="print">
            <a:clrChange>
              <a:clrFrom>
                <a:srgbClr val="FFFFFF"/>
              </a:clrFrom>
              <a:clrTo>
                <a:srgbClr val="FFFFFF">
                  <a:alpha val="0"/>
                </a:srgbClr>
              </a:clrTo>
            </a:clrChange>
          </a:blip>
          <a:srcRect t="1578" r="1198"/>
          <a:stretch>
            <a:fillRect/>
          </a:stretch>
        </p:blipFill>
        <p:spPr bwMode="auto">
          <a:xfrm>
            <a:off x="0" y="277813"/>
            <a:ext cx="9144000" cy="6019800"/>
          </a:xfrm>
          <a:prstGeom prst="rect">
            <a:avLst/>
          </a:prstGeom>
          <a:noFill/>
        </p:spPr>
      </p:pic>
      <p:sp>
        <p:nvSpPr>
          <p:cNvPr id="459779" name="AutoShape 3"/>
          <p:cNvSpPr>
            <a:spLocks noChangeAspect="1" noChangeArrowheads="1"/>
          </p:cNvSpPr>
          <p:nvPr/>
        </p:nvSpPr>
        <p:spPr bwMode="auto">
          <a:xfrm rot="56272529">
            <a:off x="4954588" y="4992688"/>
            <a:ext cx="328612"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59780" name="Oval 4"/>
          <p:cNvSpPr>
            <a:spLocks noChangeAspect="1" noChangeArrowheads="1"/>
          </p:cNvSpPr>
          <p:nvPr/>
        </p:nvSpPr>
        <p:spPr bwMode="auto">
          <a:xfrm>
            <a:off x="4752975" y="3133725"/>
            <a:ext cx="209550" cy="209550"/>
          </a:xfrm>
          <a:prstGeom prst="ellipse">
            <a:avLst/>
          </a:prstGeom>
          <a:solidFill>
            <a:srgbClr val="FFFF00">
              <a:alpha val="50000"/>
            </a:srgbClr>
          </a:solidFill>
          <a:ln w="38100">
            <a:solidFill>
              <a:srgbClr val="FF0000"/>
            </a:solidFill>
            <a:round/>
            <a:headEnd/>
            <a:tailEnd/>
          </a:ln>
          <a:effectLst/>
        </p:spPr>
        <p:txBody>
          <a:bodyPr wrap="none" anchor="ctr"/>
          <a:lstStyle/>
          <a:p>
            <a:endParaRPr lang="en-US"/>
          </a:p>
        </p:txBody>
      </p:sp>
      <p:sp>
        <p:nvSpPr>
          <p:cNvPr id="459781" name="Text Box 5"/>
          <p:cNvSpPr txBox="1">
            <a:spLocks noChangeArrowheads="1"/>
          </p:cNvSpPr>
          <p:nvPr/>
        </p:nvSpPr>
        <p:spPr bwMode="auto">
          <a:xfrm>
            <a:off x="5502275" y="4832350"/>
            <a:ext cx="3373438" cy="1190625"/>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Projecting the required flow up to our system curve tells us the actual head required by the system at that flow rate</a:t>
            </a:r>
          </a:p>
        </p:txBody>
      </p:sp>
      <p:sp>
        <p:nvSpPr>
          <p:cNvPr id="459782" name="Freeform 6"/>
          <p:cNvSpPr>
            <a:spLocks/>
          </p:cNvSpPr>
          <p:nvPr/>
        </p:nvSpPr>
        <p:spPr bwMode="auto">
          <a:xfrm>
            <a:off x="1695450" y="1466850"/>
            <a:ext cx="4362450" cy="3590925"/>
          </a:xfrm>
          <a:custGeom>
            <a:avLst/>
            <a:gdLst/>
            <a:ahLst/>
            <a:cxnLst>
              <a:cxn ang="0">
                <a:pos x="0" y="2262"/>
              </a:cxn>
              <a:cxn ang="0">
                <a:pos x="468" y="2178"/>
              </a:cxn>
              <a:cxn ang="0">
                <a:pos x="1032" y="1956"/>
              </a:cxn>
              <a:cxn ang="0">
                <a:pos x="1542" y="1584"/>
              </a:cxn>
              <a:cxn ang="0">
                <a:pos x="2070" y="1044"/>
              </a:cxn>
              <a:cxn ang="0">
                <a:pos x="2550" y="390"/>
              </a:cxn>
              <a:cxn ang="0">
                <a:pos x="2748" y="0"/>
              </a:cxn>
            </a:cxnLst>
            <a:rect l="0" t="0" r="r" b="b"/>
            <a:pathLst>
              <a:path w="2748" h="2262">
                <a:moveTo>
                  <a:pt x="0" y="2262"/>
                </a:moveTo>
                <a:cubicBezTo>
                  <a:pt x="148" y="2245"/>
                  <a:pt x="296" y="2229"/>
                  <a:pt x="468" y="2178"/>
                </a:cubicBezTo>
                <a:cubicBezTo>
                  <a:pt x="640" y="2127"/>
                  <a:pt x="853" y="2055"/>
                  <a:pt x="1032" y="1956"/>
                </a:cubicBezTo>
                <a:cubicBezTo>
                  <a:pt x="1211" y="1857"/>
                  <a:pt x="1369" y="1736"/>
                  <a:pt x="1542" y="1584"/>
                </a:cubicBezTo>
                <a:cubicBezTo>
                  <a:pt x="1715" y="1432"/>
                  <a:pt x="1902" y="1243"/>
                  <a:pt x="2070" y="1044"/>
                </a:cubicBezTo>
                <a:cubicBezTo>
                  <a:pt x="2238" y="845"/>
                  <a:pt x="2437" y="564"/>
                  <a:pt x="2550" y="390"/>
                </a:cubicBezTo>
                <a:cubicBezTo>
                  <a:pt x="2663" y="216"/>
                  <a:pt x="2705" y="108"/>
                  <a:pt x="2748" y="0"/>
                </a:cubicBezTo>
              </a:path>
            </a:pathLst>
          </a:custGeom>
          <a:noFill/>
          <a:ln w="38100" cap="flat" cmpd="sng">
            <a:solidFill>
              <a:srgbClr val="FF0000"/>
            </a:solidFill>
            <a:prstDash val="solid"/>
            <a:round/>
            <a:headEnd/>
            <a:tailEnd/>
          </a:ln>
          <a:effectLst/>
        </p:spPr>
        <p:txBody>
          <a:bodyPr anchor="ctr"/>
          <a:lstStyle/>
          <a:p>
            <a:endParaRPr lang="en-US"/>
          </a:p>
        </p:txBody>
      </p:sp>
      <p:sp>
        <p:nvSpPr>
          <p:cNvPr id="459783" name="Line 7"/>
          <p:cNvSpPr>
            <a:spLocks noChangeShapeType="1"/>
          </p:cNvSpPr>
          <p:nvPr/>
        </p:nvSpPr>
        <p:spPr bwMode="auto">
          <a:xfrm rot="5400000" flipH="1">
            <a:off x="3263900" y="1655763"/>
            <a:ext cx="20638" cy="3148012"/>
          </a:xfrm>
          <a:prstGeom prst="line">
            <a:avLst/>
          </a:prstGeom>
          <a:noFill/>
          <a:ln w="38100">
            <a:solidFill>
              <a:srgbClr val="FF0000"/>
            </a:solidFill>
            <a:round/>
            <a:headEnd/>
            <a:tailEnd type="triangle" w="med" len="lg"/>
          </a:ln>
          <a:effectLst/>
        </p:spPr>
        <p:txBody>
          <a:bodyPr anchor="ctr"/>
          <a:lstStyle/>
          <a:p>
            <a:endParaRPr lang="en-US"/>
          </a:p>
        </p:txBody>
      </p:sp>
      <p:sp>
        <p:nvSpPr>
          <p:cNvPr id="459784" name="Line 8"/>
          <p:cNvSpPr>
            <a:spLocks noChangeShapeType="1"/>
          </p:cNvSpPr>
          <p:nvPr/>
        </p:nvSpPr>
        <p:spPr bwMode="auto">
          <a:xfrm rot="-10800000">
            <a:off x="4875213" y="3265488"/>
            <a:ext cx="4762" cy="1828800"/>
          </a:xfrm>
          <a:prstGeom prst="line">
            <a:avLst/>
          </a:prstGeom>
          <a:noFill/>
          <a:ln w="38100">
            <a:solidFill>
              <a:srgbClr val="FF0000"/>
            </a:solidFill>
            <a:round/>
            <a:headEnd/>
            <a:tailEnd type="triangle" w="med" len="lg"/>
          </a:ln>
          <a:effectLst/>
        </p:spPr>
        <p:txBody>
          <a:bodyPr anchor="ctr"/>
          <a:lstStyle/>
          <a:p>
            <a:endParaRPr lang="en-US"/>
          </a:p>
        </p:txBody>
      </p:sp>
      <p:sp>
        <p:nvSpPr>
          <p:cNvPr id="459785" name="Freeform 9"/>
          <p:cNvSpPr>
            <a:spLocks/>
          </p:cNvSpPr>
          <p:nvPr/>
        </p:nvSpPr>
        <p:spPr bwMode="auto">
          <a:xfrm>
            <a:off x="1704975" y="2828925"/>
            <a:ext cx="3990975" cy="771525"/>
          </a:xfrm>
          <a:custGeom>
            <a:avLst/>
            <a:gdLst/>
            <a:ahLst/>
            <a:cxnLst>
              <a:cxn ang="0">
                <a:pos x="0" y="0"/>
              </a:cxn>
              <a:cxn ang="0">
                <a:pos x="366" y="6"/>
              </a:cxn>
              <a:cxn ang="0">
                <a:pos x="810" y="30"/>
              </a:cxn>
              <a:cxn ang="0">
                <a:pos x="1248" y="84"/>
              </a:cxn>
              <a:cxn ang="0">
                <a:pos x="1716" y="186"/>
              </a:cxn>
              <a:cxn ang="0">
                <a:pos x="2010" y="264"/>
              </a:cxn>
              <a:cxn ang="0">
                <a:pos x="2514" y="486"/>
              </a:cxn>
            </a:cxnLst>
            <a:rect l="0" t="0" r="r" b="b"/>
            <a:pathLst>
              <a:path w="2514" h="486">
                <a:moveTo>
                  <a:pt x="0" y="0"/>
                </a:moveTo>
                <a:cubicBezTo>
                  <a:pt x="115" y="0"/>
                  <a:pt x="231" y="1"/>
                  <a:pt x="366" y="6"/>
                </a:cubicBezTo>
                <a:cubicBezTo>
                  <a:pt x="501" y="11"/>
                  <a:pt x="663" y="17"/>
                  <a:pt x="810" y="30"/>
                </a:cubicBezTo>
                <a:cubicBezTo>
                  <a:pt x="957" y="43"/>
                  <a:pt x="1097" y="58"/>
                  <a:pt x="1248" y="84"/>
                </a:cubicBezTo>
                <a:cubicBezTo>
                  <a:pt x="1399" y="110"/>
                  <a:pt x="1589" y="156"/>
                  <a:pt x="1716" y="186"/>
                </a:cubicBezTo>
                <a:cubicBezTo>
                  <a:pt x="1843" y="216"/>
                  <a:pt x="1877" y="214"/>
                  <a:pt x="2010" y="264"/>
                </a:cubicBezTo>
                <a:cubicBezTo>
                  <a:pt x="2143" y="314"/>
                  <a:pt x="2428" y="447"/>
                  <a:pt x="2514" y="486"/>
                </a:cubicBezTo>
              </a:path>
            </a:pathLst>
          </a:custGeom>
          <a:noFill/>
          <a:ln w="38100" cap="flat" cmpd="sng">
            <a:solidFill>
              <a:srgbClr val="0000FF"/>
            </a:solidFill>
            <a:prstDash val="solid"/>
            <a:round/>
            <a:headEnd/>
            <a:tailEnd/>
          </a:ln>
          <a:effectLst/>
        </p:spPr>
        <p:txBody>
          <a:bodyPr anchor="ctr"/>
          <a:lstStyle/>
          <a:p>
            <a:endParaRPr lang="en-US"/>
          </a:p>
        </p:txBody>
      </p:sp>
      <p:sp>
        <p:nvSpPr>
          <p:cNvPr id="459786" name="AutoShape 10"/>
          <p:cNvSpPr>
            <a:spLocks noChangeAspect="1" noChangeArrowheads="1"/>
          </p:cNvSpPr>
          <p:nvPr/>
        </p:nvSpPr>
        <p:spPr bwMode="auto">
          <a:xfrm rot="56272529">
            <a:off x="5049838" y="3086100"/>
            <a:ext cx="328612"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59787" name="Text Box 11"/>
          <p:cNvSpPr txBox="1">
            <a:spLocks noChangeArrowheads="1"/>
          </p:cNvSpPr>
          <p:nvPr/>
        </p:nvSpPr>
        <p:spPr bwMode="auto">
          <a:xfrm>
            <a:off x="5597525" y="2925763"/>
            <a:ext cx="3373438" cy="1739900"/>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dirty="0">
                <a:solidFill>
                  <a:schemeClr val="bg1"/>
                </a:solidFill>
                <a:latin typeface="Arial" charset="0"/>
              </a:rPr>
              <a:t>Sketching an impeller curve through the intersection of our system curve and the design point shows we could get what we need with a 7-5/8” or so impeller</a:t>
            </a:r>
          </a:p>
        </p:txBody>
      </p:sp>
      <p:sp>
        <p:nvSpPr>
          <p:cNvPr id="15" name="Slide Number Placeholder 14"/>
          <p:cNvSpPr>
            <a:spLocks noGrp="1"/>
          </p:cNvSpPr>
          <p:nvPr>
            <p:ph type="sldNum" sz="quarter" idx="11"/>
          </p:nvPr>
        </p:nvSpPr>
        <p:spPr/>
        <p:txBody>
          <a:bodyPr/>
          <a:lstStyle/>
          <a:p>
            <a:fld id="{36EC3624-1D87-4E02-85C4-03A88315BCDB}" type="slidenum">
              <a:rPr lang="en-US" smtClean="0"/>
              <a:pPr/>
              <a:t>26</a:t>
            </a:fld>
            <a:endParaRPr lang="en-US"/>
          </a:p>
        </p:txBody>
      </p:sp>
    </p:spTree>
    <p:extLst>
      <p:ext uri="{BB962C8B-B14F-4D97-AF65-F5344CB8AC3E}">
        <p14:creationId xmlns:p14="http://schemas.microsoft.com/office/powerpoint/2010/main" val="18184756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9784"/>
                                        </p:tgtEl>
                                        <p:attrNameLst>
                                          <p:attrName>style.visibility</p:attrName>
                                        </p:attrNameLst>
                                      </p:cBhvr>
                                      <p:to>
                                        <p:strVal val="visible"/>
                                      </p:to>
                                    </p:set>
                                    <p:animEffect transition="in" filter="wipe(down)">
                                      <p:cBhvr>
                                        <p:cTn id="7" dur="500"/>
                                        <p:tgtEl>
                                          <p:spTgt spid="45978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59783"/>
                                        </p:tgtEl>
                                        <p:attrNameLst>
                                          <p:attrName>style.visibility</p:attrName>
                                        </p:attrNameLst>
                                      </p:cBhvr>
                                      <p:to>
                                        <p:strVal val="visible"/>
                                      </p:to>
                                    </p:set>
                                    <p:animEffect transition="in" filter="wipe(right)">
                                      <p:cBhvr>
                                        <p:cTn id="11" dur="500"/>
                                        <p:tgtEl>
                                          <p:spTgt spid="45978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459781"/>
                                        </p:tgtEl>
                                      </p:cBhvr>
                                    </p:animEffect>
                                    <p:set>
                                      <p:cBhvr>
                                        <p:cTn id="16" dur="1" fill="hold">
                                          <p:stCondLst>
                                            <p:cond delay="499"/>
                                          </p:stCondLst>
                                        </p:cTn>
                                        <p:tgtEl>
                                          <p:spTgt spid="459781"/>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459779"/>
                                        </p:tgtEl>
                                      </p:cBhvr>
                                    </p:animEffect>
                                    <p:set>
                                      <p:cBhvr>
                                        <p:cTn id="19" dur="1" fill="hold">
                                          <p:stCondLst>
                                            <p:cond delay="499"/>
                                          </p:stCondLst>
                                        </p:cTn>
                                        <p:tgtEl>
                                          <p:spTgt spid="459779"/>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459787"/>
                                        </p:tgtEl>
                                        <p:attrNameLst>
                                          <p:attrName>style.visibility</p:attrName>
                                        </p:attrNameLst>
                                      </p:cBhvr>
                                      <p:to>
                                        <p:strVal val="visible"/>
                                      </p:to>
                                    </p:set>
                                    <p:animEffect transition="in" filter="dissolve">
                                      <p:cBhvr>
                                        <p:cTn id="22" dur="500"/>
                                        <p:tgtEl>
                                          <p:spTgt spid="45978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59786"/>
                                        </p:tgtEl>
                                        <p:attrNameLst>
                                          <p:attrName>style.visibility</p:attrName>
                                        </p:attrNameLst>
                                      </p:cBhvr>
                                      <p:to>
                                        <p:strVal val="visible"/>
                                      </p:to>
                                    </p:set>
                                    <p:animEffect transition="in" filter="dissolve">
                                      <p:cBhvr>
                                        <p:cTn id="25" dur="500"/>
                                        <p:tgtEl>
                                          <p:spTgt spid="45978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59785"/>
                                        </p:tgtEl>
                                        <p:attrNameLst>
                                          <p:attrName>style.visibility</p:attrName>
                                        </p:attrNameLst>
                                      </p:cBhvr>
                                      <p:to>
                                        <p:strVal val="visible"/>
                                      </p:to>
                                    </p:set>
                                    <p:animEffect transition="in" filter="wipe(left)">
                                      <p:cBhvr>
                                        <p:cTn id="29" dur="500"/>
                                        <p:tgtEl>
                                          <p:spTgt spid="459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animBg="1"/>
      <p:bldP spid="459781" grpId="0" animBg="1"/>
      <p:bldP spid="459783" grpId="0" animBg="1"/>
      <p:bldP spid="459784" grpId="0" animBg="1"/>
      <p:bldP spid="459785" grpId="0" animBg="1"/>
      <p:bldP spid="459786" grpId="0" animBg="1"/>
      <p:bldP spid="4597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descr="1 1-2BC"/>
          <p:cNvPicPr>
            <a:picLocks noChangeAspect="1" noChangeArrowheads="1"/>
          </p:cNvPicPr>
          <p:nvPr/>
        </p:nvPicPr>
        <p:blipFill>
          <a:blip r:embed="rId3" cstate="print">
            <a:clrChange>
              <a:clrFrom>
                <a:srgbClr val="FFFFFF"/>
              </a:clrFrom>
              <a:clrTo>
                <a:srgbClr val="FFFFFF">
                  <a:alpha val="0"/>
                </a:srgbClr>
              </a:clrTo>
            </a:clrChange>
          </a:blip>
          <a:srcRect t="1578" r="1198"/>
          <a:stretch>
            <a:fillRect/>
          </a:stretch>
        </p:blipFill>
        <p:spPr bwMode="auto">
          <a:xfrm>
            <a:off x="0" y="277813"/>
            <a:ext cx="9144000" cy="6019800"/>
          </a:xfrm>
          <a:prstGeom prst="rect">
            <a:avLst/>
          </a:prstGeom>
          <a:noFill/>
        </p:spPr>
      </p:pic>
      <p:sp>
        <p:nvSpPr>
          <p:cNvPr id="461827" name="Oval 3"/>
          <p:cNvSpPr>
            <a:spLocks noChangeAspect="1" noChangeArrowheads="1"/>
          </p:cNvSpPr>
          <p:nvPr/>
        </p:nvSpPr>
        <p:spPr bwMode="auto">
          <a:xfrm>
            <a:off x="4752975" y="3133725"/>
            <a:ext cx="209550" cy="209550"/>
          </a:xfrm>
          <a:prstGeom prst="ellipse">
            <a:avLst/>
          </a:prstGeom>
          <a:solidFill>
            <a:srgbClr val="FFFF00">
              <a:alpha val="50000"/>
            </a:srgbClr>
          </a:solidFill>
          <a:ln w="38100">
            <a:solidFill>
              <a:srgbClr val="FF0000"/>
            </a:solidFill>
            <a:round/>
            <a:headEnd/>
            <a:tailEnd/>
          </a:ln>
          <a:effectLst/>
        </p:spPr>
        <p:txBody>
          <a:bodyPr wrap="none" anchor="ctr"/>
          <a:lstStyle/>
          <a:p>
            <a:endParaRPr lang="en-US"/>
          </a:p>
        </p:txBody>
      </p:sp>
      <p:sp>
        <p:nvSpPr>
          <p:cNvPr id="461828" name="Freeform 4"/>
          <p:cNvSpPr>
            <a:spLocks/>
          </p:cNvSpPr>
          <p:nvPr/>
        </p:nvSpPr>
        <p:spPr bwMode="auto">
          <a:xfrm>
            <a:off x="1695450" y="1466850"/>
            <a:ext cx="4362450" cy="3590925"/>
          </a:xfrm>
          <a:custGeom>
            <a:avLst/>
            <a:gdLst/>
            <a:ahLst/>
            <a:cxnLst>
              <a:cxn ang="0">
                <a:pos x="0" y="2262"/>
              </a:cxn>
              <a:cxn ang="0">
                <a:pos x="468" y="2178"/>
              </a:cxn>
              <a:cxn ang="0">
                <a:pos x="1032" y="1956"/>
              </a:cxn>
              <a:cxn ang="0">
                <a:pos x="1542" y="1584"/>
              </a:cxn>
              <a:cxn ang="0">
                <a:pos x="2070" y="1044"/>
              </a:cxn>
              <a:cxn ang="0">
                <a:pos x="2550" y="390"/>
              </a:cxn>
              <a:cxn ang="0">
                <a:pos x="2748" y="0"/>
              </a:cxn>
            </a:cxnLst>
            <a:rect l="0" t="0" r="r" b="b"/>
            <a:pathLst>
              <a:path w="2748" h="2262">
                <a:moveTo>
                  <a:pt x="0" y="2262"/>
                </a:moveTo>
                <a:cubicBezTo>
                  <a:pt x="148" y="2245"/>
                  <a:pt x="296" y="2229"/>
                  <a:pt x="468" y="2178"/>
                </a:cubicBezTo>
                <a:cubicBezTo>
                  <a:pt x="640" y="2127"/>
                  <a:pt x="853" y="2055"/>
                  <a:pt x="1032" y="1956"/>
                </a:cubicBezTo>
                <a:cubicBezTo>
                  <a:pt x="1211" y="1857"/>
                  <a:pt x="1369" y="1736"/>
                  <a:pt x="1542" y="1584"/>
                </a:cubicBezTo>
                <a:cubicBezTo>
                  <a:pt x="1715" y="1432"/>
                  <a:pt x="1902" y="1243"/>
                  <a:pt x="2070" y="1044"/>
                </a:cubicBezTo>
                <a:cubicBezTo>
                  <a:pt x="2238" y="845"/>
                  <a:pt x="2437" y="564"/>
                  <a:pt x="2550" y="390"/>
                </a:cubicBezTo>
                <a:cubicBezTo>
                  <a:pt x="2663" y="216"/>
                  <a:pt x="2705" y="108"/>
                  <a:pt x="2748" y="0"/>
                </a:cubicBezTo>
              </a:path>
            </a:pathLst>
          </a:custGeom>
          <a:noFill/>
          <a:ln w="38100" cap="flat" cmpd="sng">
            <a:solidFill>
              <a:srgbClr val="FF0000"/>
            </a:solidFill>
            <a:prstDash val="solid"/>
            <a:round/>
            <a:headEnd/>
            <a:tailEnd/>
          </a:ln>
          <a:effectLst/>
        </p:spPr>
        <p:txBody>
          <a:bodyPr anchor="ctr"/>
          <a:lstStyle/>
          <a:p>
            <a:endParaRPr lang="en-US"/>
          </a:p>
        </p:txBody>
      </p:sp>
      <p:sp>
        <p:nvSpPr>
          <p:cNvPr id="461829" name="Freeform 5"/>
          <p:cNvSpPr>
            <a:spLocks/>
          </p:cNvSpPr>
          <p:nvPr/>
        </p:nvSpPr>
        <p:spPr bwMode="auto">
          <a:xfrm>
            <a:off x="1704975" y="2828925"/>
            <a:ext cx="3990975" cy="771525"/>
          </a:xfrm>
          <a:custGeom>
            <a:avLst/>
            <a:gdLst/>
            <a:ahLst/>
            <a:cxnLst>
              <a:cxn ang="0">
                <a:pos x="0" y="0"/>
              </a:cxn>
              <a:cxn ang="0">
                <a:pos x="366" y="6"/>
              </a:cxn>
              <a:cxn ang="0">
                <a:pos x="810" y="30"/>
              </a:cxn>
              <a:cxn ang="0">
                <a:pos x="1248" y="84"/>
              </a:cxn>
              <a:cxn ang="0">
                <a:pos x="1716" y="186"/>
              </a:cxn>
              <a:cxn ang="0">
                <a:pos x="2010" y="264"/>
              </a:cxn>
              <a:cxn ang="0">
                <a:pos x="2514" y="486"/>
              </a:cxn>
            </a:cxnLst>
            <a:rect l="0" t="0" r="r" b="b"/>
            <a:pathLst>
              <a:path w="2514" h="486">
                <a:moveTo>
                  <a:pt x="0" y="0"/>
                </a:moveTo>
                <a:cubicBezTo>
                  <a:pt x="115" y="0"/>
                  <a:pt x="231" y="1"/>
                  <a:pt x="366" y="6"/>
                </a:cubicBezTo>
                <a:cubicBezTo>
                  <a:pt x="501" y="11"/>
                  <a:pt x="663" y="17"/>
                  <a:pt x="810" y="30"/>
                </a:cubicBezTo>
                <a:cubicBezTo>
                  <a:pt x="957" y="43"/>
                  <a:pt x="1097" y="58"/>
                  <a:pt x="1248" y="84"/>
                </a:cubicBezTo>
                <a:cubicBezTo>
                  <a:pt x="1399" y="110"/>
                  <a:pt x="1589" y="156"/>
                  <a:pt x="1716" y="186"/>
                </a:cubicBezTo>
                <a:cubicBezTo>
                  <a:pt x="1843" y="216"/>
                  <a:pt x="1877" y="214"/>
                  <a:pt x="2010" y="264"/>
                </a:cubicBezTo>
                <a:cubicBezTo>
                  <a:pt x="2143" y="314"/>
                  <a:pt x="2428" y="447"/>
                  <a:pt x="2514" y="486"/>
                </a:cubicBezTo>
              </a:path>
            </a:pathLst>
          </a:custGeom>
          <a:noFill/>
          <a:ln w="38100" cap="flat" cmpd="sng">
            <a:solidFill>
              <a:srgbClr val="0000FF"/>
            </a:solidFill>
            <a:prstDash val="solid"/>
            <a:round/>
            <a:headEnd/>
            <a:tailEnd/>
          </a:ln>
          <a:effectLst/>
        </p:spPr>
        <p:txBody>
          <a:bodyPr anchor="ctr"/>
          <a:lstStyle/>
          <a:p>
            <a:endParaRPr lang="en-US"/>
          </a:p>
        </p:txBody>
      </p:sp>
      <p:sp>
        <p:nvSpPr>
          <p:cNvPr id="461830" name="Text Box 6"/>
          <p:cNvSpPr txBox="1">
            <a:spLocks noChangeArrowheads="1"/>
          </p:cNvSpPr>
          <p:nvPr/>
        </p:nvSpPr>
        <p:spPr bwMode="auto">
          <a:xfrm>
            <a:off x="4357688" y="4024313"/>
            <a:ext cx="4597400" cy="1879600"/>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dirty="0">
                <a:solidFill>
                  <a:schemeClr val="bg1"/>
                </a:solidFill>
                <a:latin typeface="Arial" charset="0"/>
              </a:rPr>
              <a:t>The pump affinity laws tell us we could also get what we need by a speed change:</a:t>
            </a:r>
          </a:p>
          <a:p>
            <a:pPr>
              <a:spcBef>
                <a:spcPct val="50000"/>
              </a:spcBef>
            </a:pPr>
            <a:r>
              <a:rPr lang="en-US" sz="1800" b="0" dirty="0">
                <a:solidFill>
                  <a:schemeClr val="bg1"/>
                </a:solidFill>
                <a:latin typeface="Arial" charset="0"/>
              </a:rPr>
              <a:t>Speed </a:t>
            </a:r>
            <a:r>
              <a:rPr lang="en-US" sz="1800" b="0" baseline="-25000" dirty="0">
                <a:solidFill>
                  <a:schemeClr val="bg1"/>
                </a:solidFill>
                <a:latin typeface="Arial" charset="0"/>
              </a:rPr>
              <a:t>New</a:t>
            </a:r>
            <a:r>
              <a:rPr lang="en-US" sz="1800" b="0" dirty="0">
                <a:solidFill>
                  <a:schemeClr val="bg1"/>
                </a:solidFill>
                <a:latin typeface="Arial" charset="0"/>
              </a:rPr>
              <a:t> = Speed </a:t>
            </a:r>
            <a:r>
              <a:rPr lang="en-US" sz="1800" b="0" baseline="-25000" dirty="0">
                <a:solidFill>
                  <a:schemeClr val="bg1"/>
                </a:solidFill>
                <a:latin typeface="Arial" charset="0"/>
              </a:rPr>
              <a:t>Old</a:t>
            </a:r>
            <a:r>
              <a:rPr lang="en-US" sz="1800" b="0" dirty="0">
                <a:solidFill>
                  <a:schemeClr val="bg1"/>
                </a:solidFill>
                <a:latin typeface="Arial" charset="0"/>
              </a:rPr>
              <a:t> x (</a:t>
            </a:r>
            <a:r>
              <a:rPr lang="en-US" sz="1800" b="0" dirty="0" err="1">
                <a:solidFill>
                  <a:schemeClr val="bg1"/>
                </a:solidFill>
                <a:latin typeface="Arial" charset="0"/>
              </a:rPr>
              <a:t>Flow</a:t>
            </a:r>
            <a:r>
              <a:rPr lang="en-US" sz="1800" b="0" baseline="-25000" dirty="0" err="1">
                <a:solidFill>
                  <a:schemeClr val="bg1"/>
                </a:solidFill>
                <a:latin typeface="Arial" charset="0"/>
              </a:rPr>
              <a:t>Ne</a:t>
            </a:r>
            <a:r>
              <a:rPr lang="en-US" sz="1800" b="0" dirty="0" err="1">
                <a:solidFill>
                  <a:schemeClr val="bg1"/>
                </a:solidFill>
                <a:latin typeface="Arial" charset="0"/>
              </a:rPr>
              <a:t>w</a:t>
            </a:r>
            <a:r>
              <a:rPr lang="en-US" sz="1800" b="0" dirty="0">
                <a:solidFill>
                  <a:schemeClr val="bg1"/>
                </a:solidFill>
                <a:latin typeface="Arial" charset="0"/>
              </a:rPr>
              <a:t>/</a:t>
            </a:r>
            <a:r>
              <a:rPr lang="en-US" sz="1800" b="0" dirty="0" err="1">
                <a:solidFill>
                  <a:schemeClr val="bg1"/>
                </a:solidFill>
                <a:latin typeface="Arial" charset="0"/>
              </a:rPr>
              <a:t>Flow</a:t>
            </a:r>
            <a:r>
              <a:rPr lang="en-US" sz="1800" b="0" baseline="-25000" dirty="0" err="1">
                <a:solidFill>
                  <a:schemeClr val="bg1"/>
                </a:solidFill>
                <a:latin typeface="Arial" charset="0"/>
              </a:rPr>
              <a:t>Old</a:t>
            </a:r>
            <a:r>
              <a:rPr lang="en-US" sz="1800" b="0" dirty="0">
                <a:solidFill>
                  <a:schemeClr val="bg1"/>
                </a:solidFill>
                <a:latin typeface="Arial" charset="0"/>
              </a:rPr>
              <a:t>)</a:t>
            </a:r>
          </a:p>
          <a:p>
            <a:pPr>
              <a:spcBef>
                <a:spcPct val="50000"/>
              </a:spcBef>
            </a:pPr>
            <a:r>
              <a:rPr lang="en-US" sz="1800" b="0" dirty="0">
                <a:solidFill>
                  <a:schemeClr val="bg1"/>
                </a:solidFill>
                <a:latin typeface="Arial" charset="0"/>
              </a:rPr>
              <a:t>Speed </a:t>
            </a:r>
            <a:r>
              <a:rPr lang="en-US" sz="1800" b="0" baseline="-25000" dirty="0">
                <a:solidFill>
                  <a:schemeClr val="bg1"/>
                </a:solidFill>
                <a:latin typeface="Arial" charset="0"/>
              </a:rPr>
              <a:t>New</a:t>
            </a:r>
            <a:r>
              <a:rPr lang="en-US" sz="1800" b="0" dirty="0">
                <a:solidFill>
                  <a:schemeClr val="bg1"/>
                </a:solidFill>
                <a:latin typeface="Arial" charset="0"/>
              </a:rPr>
              <a:t> =  1,344 rpm</a:t>
            </a:r>
          </a:p>
          <a:p>
            <a:pPr>
              <a:spcBef>
                <a:spcPct val="50000"/>
              </a:spcBef>
            </a:pPr>
            <a:endParaRPr lang="en-US" sz="1800" b="0" dirty="0">
              <a:solidFill>
                <a:schemeClr val="bg1"/>
              </a:solidFill>
              <a:latin typeface="Arial" charset="0"/>
            </a:endParaRPr>
          </a:p>
        </p:txBody>
      </p:sp>
      <p:sp>
        <p:nvSpPr>
          <p:cNvPr id="9" name="Slide Number Placeholder 8"/>
          <p:cNvSpPr>
            <a:spLocks noGrp="1"/>
          </p:cNvSpPr>
          <p:nvPr>
            <p:ph type="sldNum" sz="quarter" idx="11"/>
          </p:nvPr>
        </p:nvSpPr>
        <p:spPr/>
        <p:txBody>
          <a:bodyPr/>
          <a:lstStyle/>
          <a:p>
            <a:fld id="{36EC3624-1D87-4E02-85C4-03A88315BCDB}" type="slidenum">
              <a:rPr lang="en-US" smtClean="0"/>
              <a:pPr/>
              <a:t>27</a:t>
            </a:fld>
            <a:endParaRPr lang="en-US"/>
          </a:p>
        </p:txBody>
      </p:sp>
    </p:spTree>
    <p:extLst>
      <p:ext uri="{BB962C8B-B14F-4D97-AF65-F5344CB8AC3E}">
        <p14:creationId xmlns:p14="http://schemas.microsoft.com/office/powerpoint/2010/main" val="89416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4" name="Picture 2" descr="1 1-2BC"/>
          <p:cNvPicPr>
            <a:picLocks noChangeAspect="1" noChangeArrowheads="1"/>
          </p:cNvPicPr>
          <p:nvPr/>
        </p:nvPicPr>
        <p:blipFill>
          <a:blip r:embed="rId3" cstate="print">
            <a:clrChange>
              <a:clrFrom>
                <a:srgbClr val="FFFFFF"/>
              </a:clrFrom>
              <a:clrTo>
                <a:srgbClr val="FFFFFF">
                  <a:alpha val="0"/>
                </a:srgbClr>
              </a:clrTo>
            </a:clrChange>
          </a:blip>
          <a:srcRect t="1578" r="1198"/>
          <a:stretch>
            <a:fillRect/>
          </a:stretch>
        </p:blipFill>
        <p:spPr bwMode="auto">
          <a:xfrm>
            <a:off x="0" y="277813"/>
            <a:ext cx="9144000" cy="6019800"/>
          </a:xfrm>
          <a:prstGeom prst="rect">
            <a:avLst/>
          </a:prstGeom>
          <a:noFill/>
        </p:spPr>
      </p:pic>
      <p:sp>
        <p:nvSpPr>
          <p:cNvPr id="463875" name="Oval 3"/>
          <p:cNvSpPr>
            <a:spLocks noChangeAspect="1" noChangeArrowheads="1"/>
          </p:cNvSpPr>
          <p:nvPr/>
        </p:nvSpPr>
        <p:spPr bwMode="auto">
          <a:xfrm>
            <a:off x="4752975" y="1676400"/>
            <a:ext cx="209550" cy="209550"/>
          </a:xfrm>
          <a:prstGeom prst="ellipse">
            <a:avLst/>
          </a:prstGeom>
          <a:solidFill>
            <a:srgbClr val="FFFF00">
              <a:alpha val="50000"/>
            </a:srgbClr>
          </a:solidFill>
          <a:ln w="38100">
            <a:solidFill>
              <a:srgbClr val="FF0000"/>
            </a:solidFill>
            <a:round/>
            <a:headEnd/>
            <a:tailEnd/>
          </a:ln>
          <a:effectLst/>
        </p:spPr>
        <p:txBody>
          <a:bodyPr wrap="none" anchor="ctr"/>
          <a:lstStyle/>
          <a:p>
            <a:endParaRPr lang="en-US"/>
          </a:p>
        </p:txBody>
      </p:sp>
      <p:sp>
        <p:nvSpPr>
          <p:cNvPr id="463876" name="Line 4"/>
          <p:cNvSpPr>
            <a:spLocks noChangeShapeType="1"/>
          </p:cNvSpPr>
          <p:nvPr/>
        </p:nvSpPr>
        <p:spPr bwMode="auto">
          <a:xfrm rot="-10800000">
            <a:off x="4872038" y="1831975"/>
            <a:ext cx="7937" cy="3262313"/>
          </a:xfrm>
          <a:prstGeom prst="line">
            <a:avLst/>
          </a:prstGeom>
          <a:noFill/>
          <a:ln w="38100">
            <a:solidFill>
              <a:srgbClr val="FF0000"/>
            </a:solidFill>
            <a:round/>
            <a:headEnd/>
            <a:tailEnd type="triangle" w="med" len="lg"/>
          </a:ln>
          <a:effectLst/>
        </p:spPr>
        <p:txBody>
          <a:bodyPr anchor="ctr"/>
          <a:lstStyle/>
          <a:p>
            <a:endParaRPr lang="en-US"/>
          </a:p>
        </p:txBody>
      </p:sp>
      <p:sp>
        <p:nvSpPr>
          <p:cNvPr id="463877" name="AutoShape 5"/>
          <p:cNvSpPr>
            <a:spLocks noChangeAspect="1" noChangeArrowheads="1"/>
          </p:cNvSpPr>
          <p:nvPr/>
        </p:nvSpPr>
        <p:spPr bwMode="auto">
          <a:xfrm rot="56272529">
            <a:off x="4989513" y="1776413"/>
            <a:ext cx="328612"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63878" name="Text Box 6"/>
          <p:cNvSpPr txBox="1">
            <a:spLocks noChangeArrowheads="1"/>
          </p:cNvSpPr>
          <p:nvPr/>
        </p:nvSpPr>
        <p:spPr bwMode="auto">
          <a:xfrm>
            <a:off x="5470525" y="4024313"/>
            <a:ext cx="3484563" cy="1465262"/>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dirty="0">
                <a:solidFill>
                  <a:schemeClr val="bg1"/>
                </a:solidFill>
                <a:latin typeface="Arial" charset="0"/>
              </a:rPr>
              <a:t>We could also get what we need by throttling to design with the existing impeller, which would generate a new system curve through that operating point</a:t>
            </a:r>
          </a:p>
        </p:txBody>
      </p:sp>
      <p:sp>
        <p:nvSpPr>
          <p:cNvPr id="463879" name="Freeform 7"/>
          <p:cNvSpPr>
            <a:spLocks/>
          </p:cNvSpPr>
          <p:nvPr/>
        </p:nvSpPr>
        <p:spPr bwMode="auto">
          <a:xfrm>
            <a:off x="1681163" y="1792288"/>
            <a:ext cx="3162300" cy="3262312"/>
          </a:xfrm>
          <a:custGeom>
            <a:avLst/>
            <a:gdLst/>
            <a:ahLst/>
            <a:cxnLst>
              <a:cxn ang="0">
                <a:pos x="0" y="2055"/>
              </a:cxn>
              <a:cxn ang="0">
                <a:pos x="533" y="1907"/>
              </a:cxn>
              <a:cxn ang="0">
                <a:pos x="949" y="1588"/>
              </a:cxn>
              <a:cxn ang="0">
                <a:pos x="1517" y="871"/>
              </a:cxn>
              <a:cxn ang="0">
                <a:pos x="1992" y="0"/>
              </a:cxn>
            </a:cxnLst>
            <a:rect l="0" t="0" r="r" b="b"/>
            <a:pathLst>
              <a:path w="1992" h="2055">
                <a:moveTo>
                  <a:pt x="0" y="2055"/>
                </a:moveTo>
                <a:cubicBezTo>
                  <a:pt x="89" y="2030"/>
                  <a:pt x="375" y="1985"/>
                  <a:pt x="533" y="1907"/>
                </a:cubicBezTo>
                <a:cubicBezTo>
                  <a:pt x="691" y="1829"/>
                  <a:pt x="785" y="1761"/>
                  <a:pt x="949" y="1588"/>
                </a:cubicBezTo>
                <a:cubicBezTo>
                  <a:pt x="1113" y="1415"/>
                  <a:pt x="1343" y="1136"/>
                  <a:pt x="1517" y="871"/>
                </a:cubicBezTo>
                <a:cubicBezTo>
                  <a:pt x="1691" y="606"/>
                  <a:pt x="1893" y="181"/>
                  <a:pt x="1992" y="0"/>
                </a:cubicBezTo>
              </a:path>
            </a:pathLst>
          </a:custGeom>
          <a:noFill/>
          <a:ln w="38100" cap="flat" cmpd="sng">
            <a:solidFill>
              <a:srgbClr val="FF0000"/>
            </a:solidFill>
            <a:prstDash val="solid"/>
            <a:round/>
            <a:headEnd/>
            <a:tailEnd/>
          </a:ln>
          <a:effectLst/>
        </p:spPr>
        <p:txBody>
          <a:bodyPr anchor="ctr"/>
          <a:lstStyle/>
          <a:p>
            <a:endParaRPr lang="en-US"/>
          </a:p>
        </p:txBody>
      </p:sp>
      <p:sp>
        <p:nvSpPr>
          <p:cNvPr id="10" name="Slide Number Placeholder 9"/>
          <p:cNvSpPr>
            <a:spLocks noGrp="1"/>
          </p:cNvSpPr>
          <p:nvPr>
            <p:ph type="sldNum" sz="quarter" idx="11"/>
          </p:nvPr>
        </p:nvSpPr>
        <p:spPr/>
        <p:txBody>
          <a:bodyPr/>
          <a:lstStyle/>
          <a:p>
            <a:fld id="{36EC3624-1D87-4E02-85C4-03A88315BCDB}" type="slidenum">
              <a:rPr lang="en-US" smtClean="0"/>
              <a:pPr/>
              <a:t>28</a:t>
            </a:fld>
            <a:endParaRPr lang="en-US"/>
          </a:p>
        </p:txBody>
      </p:sp>
    </p:spTree>
    <p:extLst>
      <p:ext uri="{BB962C8B-B14F-4D97-AF65-F5344CB8AC3E}">
        <p14:creationId xmlns:p14="http://schemas.microsoft.com/office/powerpoint/2010/main" val="761038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3879"/>
                                        </p:tgtEl>
                                        <p:attrNameLst>
                                          <p:attrName>style.visibility</p:attrName>
                                        </p:attrNameLst>
                                      </p:cBhvr>
                                      <p:to>
                                        <p:strVal val="visible"/>
                                      </p:to>
                                    </p:set>
                                    <p:animEffect transition="in" filter="wipe(down)">
                                      <p:cBhvr>
                                        <p:cTn id="7" dur="500"/>
                                        <p:tgtEl>
                                          <p:spTgt spid="463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a:t>Our Options	</a:t>
            </a:r>
          </a:p>
        </p:txBody>
      </p:sp>
      <p:sp>
        <p:nvSpPr>
          <p:cNvPr id="465923" name="Rectangle 3"/>
          <p:cNvSpPr>
            <a:spLocks noGrp="1" noChangeArrowheads="1"/>
          </p:cNvSpPr>
          <p:nvPr>
            <p:ph sz="half" idx="1"/>
          </p:nvPr>
        </p:nvSpPr>
        <p:spPr/>
        <p:txBody>
          <a:bodyPr/>
          <a:lstStyle/>
          <a:p>
            <a:r>
              <a:rPr lang="en-US" sz="2000" dirty="0"/>
              <a:t>Throttling</a:t>
            </a:r>
            <a:r>
              <a:rPr lang="en-US" sz="2000" dirty="0">
                <a:solidFill>
                  <a:schemeClr val="bg1"/>
                </a:solidFill>
              </a:rPr>
              <a:t>   				                                </a:t>
            </a:r>
            <a:r>
              <a:rPr lang="en-US" sz="2000" dirty="0" err="1">
                <a:solidFill>
                  <a:schemeClr val="bg1"/>
                </a:solidFill>
              </a:rPr>
              <a:t>ssss</a:t>
            </a:r>
            <a:r>
              <a:rPr lang="en-US" sz="2000" dirty="0">
                <a:solidFill>
                  <a:schemeClr val="bg1"/>
                </a:solidFill>
              </a:rPr>
              <a:t>                                   </a:t>
            </a:r>
            <a:r>
              <a:rPr lang="en-US" sz="2000" dirty="0" err="1">
                <a:solidFill>
                  <a:schemeClr val="bg1"/>
                </a:solidFill>
              </a:rPr>
              <a:t>sss</a:t>
            </a:r>
            <a:endParaRPr lang="en-US" sz="2000" dirty="0">
              <a:solidFill>
                <a:schemeClr val="bg1"/>
              </a:solidFill>
            </a:endParaRPr>
          </a:p>
          <a:p>
            <a:r>
              <a:rPr lang="en-US" sz="2000" dirty="0">
                <a:solidFill>
                  <a:schemeClr val="tx2"/>
                </a:solidFill>
              </a:rPr>
              <a:t>Reduce speed with a motor change</a:t>
            </a:r>
          </a:p>
          <a:p>
            <a:r>
              <a:rPr lang="en-US" sz="2000" dirty="0">
                <a:solidFill>
                  <a:schemeClr val="hlink"/>
                </a:solidFill>
              </a:rPr>
              <a:t>Reduce speed with a VFD</a:t>
            </a:r>
            <a:r>
              <a:rPr lang="en-US" sz="2000" dirty="0">
                <a:solidFill>
                  <a:schemeClr val="bg1"/>
                </a:solidFill>
              </a:rPr>
              <a:t> 		 </a:t>
            </a:r>
            <a:r>
              <a:rPr lang="en-US" sz="2000" dirty="0" err="1">
                <a:solidFill>
                  <a:schemeClr val="bg1"/>
                </a:solidFill>
              </a:rPr>
              <a:t>SSSSSSSsssss</a:t>
            </a:r>
            <a:r>
              <a:rPr lang="en-US" sz="2000" dirty="0">
                <a:solidFill>
                  <a:schemeClr val="bg1"/>
                </a:solidFill>
              </a:rPr>
              <a:t>     SSSSSSS</a:t>
            </a:r>
          </a:p>
          <a:p>
            <a:r>
              <a:rPr lang="en-US" sz="2000" dirty="0">
                <a:solidFill>
                  <a:schemeClr val="folHlink"/>
                </a:solidFill>
              </a:rPr>
              <a:t>Trim the impeller</a:t>
            </a:r>
          </a:p>
        </p:txBody>
      </p:sp>
      <p:sp>
        <p:nvSpPr>
          <p:cNvPr id="465924" name="Rectangle 4"/>
          <p:cNvSpPr>
            <a:spLocks noGrp="1" noChangeArrowheads="1"/>
          </p:cNvSpPr>
          <p:nvPr>
            <p:ph sz="half" idx="2"/>
          </p:nvPr>
        </p:nvSpPr>
        <p:spPr/>
        <p:txBody>
          <a:bodyPr/>
          <a:lstStyle/>
          <a:p>
            <a:r>
              <a:rPr lang="en-US" sz="2000" dirty="0"/>
              <a:t>Quick, saves energy right away, but not as much as other options</a:t>
            </a:r>
          </a:p>
          <a:p>
            <a:r>
              <a:rPr lang="en-US" sz="2000" dirty="0">
                <a:solidFill>
                  <a:schemeClr val="tx2"/>
                </a:solidFill>
              </a:rPr>
              <a:t>Not possible</a:t>
            </a:r>
            <a:r>
              <a:rPr lang="en-US" sz="2000" dirty="0">
                <a:solidFill>
                  <a:srgbClr val="FFFFFF"/>
                </a:solidFill>
              </a:rPr>
              <a:t> 		            </a:t>
            </a:r>
            <a:r>
              <a:rPr lang="en-US" sz="2000" dirty="0" err="1">
                <a:solidFill>
                  <a:srgbClr val="FFFFFF"/>
                </a:solidFill>
              </a:rPr>
              <a:t>ssssssss</a:t>
            </a:r>
            <a:endParaRPr lang="en-US" sz="2000" dirty="0">
              <a:solidFill>
                <a:srgbClr val="FFFFFF"/>
              </a:solidFill>
            </a:endParaRPr>
          </a:p>
          <a:p>
            <a:r>
              <a:rPr lang="en-US" sz="2000" dirty="0">
                <a:solidFill>
                  <a:schemeClr val="hlink"/>
                </a:solidFill>
              </a:rPr>
              <a:t>Preserves pump efficiency, adds drive losses, adds complexity, adds cost</a:t>
            </a:r>
          </a:p>
          <a:p>
            <a:r>
              <a:rPr lang="en-US" sz="2000" dirty="0">
                <a:solidFill>
                  <a:schemeClr val="folHlink"/>
                </a:solidFill>
              </a:rPr>
              <a:t>Reduces pump efficiency, very persistent, lower cost, less complex</a:t>
            </a:r>
          </a:p>
        </p:txBody>
      </p:sp>
      <p:sp>
        <p:nvSpPr>
          <p:cNvPr id="9" name="Slide Number Placeholder 8"/>
          <p:cNvSpPr>
            <a:spLocks noGrp="1"/>
          </p:cNvSpPr>
          <p:nvPr>
            <p:ph type="sldNum" sz="quarter" idx="11"/>
          </p:nvPr>
        </p:nvSpPr>
        <p:spPr/>
        <p:txBody>
          <a:bodyPr/>
          <a:lstStyle/>
          <a:p>
            <a:fld id="{369C99F2-F4F5-4165-A471-CFB6917D0499}" type="slidenum">
              <a:rPr lang="en-US" smtClean="0"/>
              <a:pPr/>
              <a:t>29</a:t>
            </a:fld>
            <a:endParaRPr lang="en-US"/>
          </a:p>
        </p:txBody>
      </p:sp>
      <p:pic>
        <p:nvPicPr>
          <p:cNvPr id="465925" name="Picture 5" descr="MCWB01753_0000[1]"/>
          <p:cNvPicPr>
            <a:picLocks noChangeAspect="1" noChangeArrowheads="1"/>
          </p:cNvPicPr>
          <p:nvPr/>
        </p:nvPicPr>
        <p:blipFill>
          <a:blip r:embed="rId3" cstate="print"/>
          <a:srcRect/>
          <a:stretch>
            <a:fillRect/>
          </a:stretch>
        </p:blipFill>
        <p:spPr bwMode="auto">
          <a:xfrm>
            <a:off x="424873" y="3962400"/>
            <a:ext cx="2362200" cy="1003300"/>
          </a:xfrm>
          <a:prstGeom prst="rect">
            <a:avLst/>
          </a:prstGeom>
          <a:noFill/>
        </p:spPr>
      </p:pic>
    </p:spTree>
    <p:extLst>
      <p:ext uri="{BB962C8B-B14F-4D97-AF65-F5344CB8AC3E}">
        <p14:creationId xmlns:p14="http://schemas.microsoft.com/office/powerpoint/2010/main" val="27460263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animEffect transition="in" filter="dissolve">
                                      <p:cBhvr>
                                        <p:cTn id="7" dur="500"/>
                                        <p:tgtEl>
                                          <p:spTgt spid="465923">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65924">
                                            <p:txEl>
                                              <p:pRg st="0" end="0"/>
                                            </p:txEl>
                                          </p:spTgt>
                                        </p:tgtEl>
                                        <p:attrNameLst>
                                          <p:attrName>style.visibility</p:attrName>
                                        </p:attrNameLst>
                                      </p:cBhvr>
                                      <p:to>
                                        <p:strVal val="visible"/>
                                      </p:to>
                                    </p:set>
                                    <p:animEffect transition="in" filter="dissolve">
                                      <p:cBhvr>
                                        <p:cTn id="11" dur="500"/>
                                        <p:tgtEl>
                                          <p:spTgt spid="46592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465923">
                                            <p:txEl>
                                              <p:pRg st="1" end="1"/>
                                            </p:txEl>
                                          </p:spTgt>
                                        </p:tgtEl>
                                        <p:attrNameLst>
                                          <p:attrName>style.visibility</p:attrName>
                                        </p:attrNameLst>
                                      </p:cBhvr>
                                      <p:to>
                                        <p:strVal val="visible"/>
                                      </p:to>
                                    </p:set>
                                    <p:animEffect transition="in" filter="dissolve">
                                      <p:cBhvr>
                                        <p:cTn id="16" dur="500"/>
                                        <p:tgtEl>
                                          <p:spTgt spid="465923">
                                            <p:txEl>
                                              <p:pRg st="1" end="1"/>
                                            </p:txEl>
                                          </p:spTgt>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465924">
                                            <p:txEl>
                                              <p:pRg st="1" end="1"/>
                                            </p:txEl>
                                          </p:spTgt>
                                        </p:tgtEl>
                                        <p:attrNameLst>
                                          <p:attrName>style.visibility</p:attrName>
                                        </p:attrNameLst>
                                      </p:cBhvr>
                                      <p:to>
                                        <p:strVal val="visible"/>
                                      </p:to>
                                    </p:set>
                                    <p:animEffect transition="in" filter="dissolve">
                                      <p:cBhvr>
                                        <p:cTn id="20" dur="500"/>
                                        <p:tgtEl>
                                          <p:spTgt spid="46592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65923">
                                            <p:txEl>
                                              <p:pRg st="2" end="2"/>
                                            </p:txEl>
                                          </p:spTgt>
                                        </p:tgtEl>
                                        <p:attrNameLst>
                                          <p:attrName>style.visibility</p:attrName>
                                        </p:attrNameLst>
                                      </p:cBhvr>
                                      <p:to>
                                        <p:strVal val="visible"/>
                                      </p:to>
                                    </p:set>
                                    <p:animEffect transition="in" filter="dissolve">
                                      <p:cBhvr>
                                        <p:cTn id="25" dur="500"/>
                                        <p:tgtEl>
                                          <p:spTgt spid="465923">
                                            <p:txEl>
                                              <p:pRg st="2" end="2"/>
                                            </p:txEl>
                                          </p:spTgt>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465924">
                                            <p:txEl>
                                              <p:pRg st="2" end="2"/>
                                            </p:txEl>
                                          </p:spTgt>
                                        </p:tgtEl>
                                        <p:attrNameLst>
                                          <p:attrName>style.visibility</p:attrName>
                                        </p:attrNameLst>
                                      </p:cBhvr>
                                      <p:to>
                                        <p:strVal val="visible"/>
                                      </p:to>
                                    </p:set>
                                    <p:animEffect transition="in" filter="dissolve">
                                      <p:cBhvr>
                                        <p:cTn id="29" dur="500"/>
                                        <p:tgtEl>
                                          <p:spTgt spid="465924">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65923">
                                            <p:txEl>
                                              <p:pRg st="3" end="3"/>
                                            </p:txEl>
                                          </p:spTgt>
                                        </p:tgtEl>
                                        <p:attrNameLst>
                                          <p:attrName>style.visibility</p:attrName>
                                        </p:attrNameLst>
                                      </p:cBhvr>
                                      <p:to>
                                        <p:strVal val="visible"/>
                                      </p:to>
                                    </p:set>
                                    <p:animEffect transition="in" filter="dissolve">
                                      <p:cBhvr>
                                        <p:cTn id="34" dur="500"/>
                                        <p:tgtEl>
                                          <p:spTgt spid="465923">
                                            <p:txEl>
                                              <p:pRg st="3" end="3"/>
                                            </p:txEl>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465924">
                                            <p:txEl>
                                              <p:pRg st="3" end="3"/>
                                            </p:txEl>
                                          </p:spTgt>
                                        </p:tgtEl>
                                        <p:attrNameLst>
                                          <p:attrName>style.visibility</p:attrName>
                                        </p:attrNameLst>
                                      </p:cBhvr>
                                      <p:to>
                                        <p:strVal val="visible"/>
                                      </p:to>
                                    </p:set>
                                    <p:animEffect transition="in" filter="dissolve">
                                      <p:cBhvr>
                                        <p:cTn id="38" dur="500"/>
                                        <p:tgtEl>
                                          <p:spTgt spid="46592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65925"/>
                                        </p:tgtEl>
                                        <p:attrNameLst>
                                          <p:attrName>style.visibility</p:attrName>
                                        </p:attrNameLst>
                                      </p:cBhvr>
                                      <p:to>
                                        <p:strVal val="visible"/>
                                      </p:to>
                                    </p:set>
                                    <p:animEffect transition="in" filter="fade">
                                      <p:cBhvr>
                                        <p:cTn id="43" dur="500"/>
                                        <p:tgtEl>
                                          <p:spTgt spid="465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build="p"/>
      <p:bldP spid="46592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dirty="0"/>
              <a:t>Why Did We Need to Test the PEC Chilled Glycol System? </a:t>
            </a:r>
          </a:p>
        </p:txBody>
      </p:sp>
      <p:sp>
        <p:nvSpPr>
          <p:cNvPr id="519171" name="Rectangle 3"/>
          <p:cNvSpPr>
            <a:spLocks noGrp="1" noChangeArrowheads="1"/>
          </p:cNvSpPr>
          <p:nvPr>
            <p:ph sz="half" idx="1"/>
          </p:nvPr>
        </p:nvSpPr>
        <p:spPr>
          <a:xfrm>
            <a:off x="3597275" y="1981200"/>
            <a:ext cx="4860925" cy="4043363"/>
          </a:xfrm>
        </p:spPr>
        <p:txBody>
          <a:bodyPr>
            <a:normAutofit/>
          </a:bodyPr>
          <a:lstStyle/>
          <a:p>
            <a:r>
              <a:rPr lang="en-US" sz="2000" dirty="0"/>
              <a:t>What the designer anticipated</a:t>
            </a:r>
          </a:p>
          <a:p>
            <a:pPr lvl="1"/>
            <a:r>
              <a:rPr lang="en-US" sz="2000" dirty="0"/>
              <a:t>106 gpm at 110 ft.w.c</a:t>
            </a:r>
          </a:p>
          <a:p>
            <a:pPr lvl="1"/>
            <a:r>
              <a:rPr lang="en-US" sz="2000" dirty="0"/>
              <a:t>Both pumps run</a:t>
            </a:r>
          </a:p>
          <a:p>
            <a:pPr lvl="1"/>
            <a:r>
              <a:rPr lang="en-US" sz="2000" dirty="0"/>
              <a:t>53 gpm at 110 ft.w.c from each pump</a:t>
            </a:r>
          </a:p>
          <a:p>
            <a:r>
              <a:rPr lang="en-US" sz="2000" dirty="0"/>
              <a:t>What we anticipate</a:t>
            </a:r>
          </a:p>
          <a:p>
            <a:pPr lvl="1"/>
            <a:r>
              <a:rPr lang="en-US" sz="2000" dirty="0"/>
              <a:t>106 gpm at 42 – 69 ft.w.c.</a:t>
            </a:r>
          </a:p>
          <a:p>
            <a:pPr lvl="1"/>
            <a:r>
              <a:rPr lang="en-US" dirty="0"/>
              <a:t>See the article on right sizing pumps at the link below for the details of how we made this field estimate</a:t>
            </a:r>
            <a:endParaRPr lang="en-US" sz="2000" dirty="0"/>
          </a:p>
          <a:p>
            <a:r>
              <a:rPr lang="en-US" sz="2000" dirty="0"/>
              <a:t>What our functional testing told us</a:t>
            </a:r>
          </a:p>
          <a:p>
            <a:pPr lvl="1"/>
            <a:r>
              <a:rPr lang="en-US" sz="2000" dirty="0"/>
              <a:t>To be seen!</a:t>
            </a:r>
            <a:endParaRPr lang="en-US" sz="2000" dirty="0">
              <a:hlinkClick r:id="rId3"/>
            </a:endParaRPr>
          </a:p>
        </p:txBody>
      </p:sp>
      <p:sp>
        <p:nvSpPr>
          <p:cNvPr id="8" name="Slide Number Placeholder 7"/>
          <p:cNvSpPr>
            <a:spLocks noGrp="1"/>
          </p:cNvSpPr>
          <p:nvPr>
            <p:ph type="sldNum" sz="quarter" idx="11"/>
          </p:nvPr>
        </p:nvSpPr>
        <p:spPr/>
        <p:txBody>
          <a:bodyPr/>
          <a:lstStyle/>
          <a:p>
            <a:fld id="{369C99F2-F4F5-4165-A471-CFB6917D0499}" type="slidenum">
              <a:rPr lang="en-US" smtClean="0"/>
              <a:pPr/>
              <a:t>3</a:t>
            </a:fld>
            <a:endParaRPr lang="en-US"/>
          </a:p>
        </p:txBody>
      </p:sp>
      <p:pic>
        <p:nvPicPr>
          <p:cNvPr id="519172" name="Picture 4" descr="CHW Pump">
            <a:hlinkClick r:id="rId4" action="ppaction://hlinkfile"/>
          </p:cNvPr>
          <p:cNvPicPr>
            <a:picLocks noChangeAspect="1" noChangeArrowheads="1"/>
          </p:cNvPicPr>
          <p:nvPr/>
        </p:nvPicPr>
        <p:blipFill>
          <a:blip r:embed="rId5" cstate="print"/>
          <a:srcRect/>
          <a:stretch>
            <a:fillRect/>
          </a:stretch>
        </p:blipFill>
        <p:spPr bwMode="auto">
          <a:xfrm>
            <a:off x="639763" y="1982788"/>
            <a:ext cx="2705100" cy="4041775"/>
          </a:xfrm>
          <a:prstGeom prst="rect">
            <a:avLst/>
          </a:prstGeom>
          <a:noFill/>
        </p:spPr>
      </p:pic>
      <p:sp>
        <p:nvSpPr>
          <p:cNvPr id="2" name="TextBox 1">
            <a:extLst>
              <a:ext uri="{FF2B5EF4-FFF2-40B4-BE49-F238E27FC236}">
                <a16:creationId xmlns:a16="http://schemas.microsoft.com/office/drawing/2014/main" id="{581F8AF7-02C6-4E48-A8E2-12D3DB87C870}"/>
              </a:ext>
            </a:extLst>
          </p:cNvPr>
          <p:cNvSpPr txBox="1"/>
          <p:nvPr/>
        </p:nvSpPr>
        <p:spPr>
          <a:xfrm>
            <a:off x="639763" y="6172200"/>
            <a:ext cx="7818437" cy="369332"/>
          </a:xfrm>
          <a:prstGeom prst="rect">
            <a:avLst/>
          </a:prstGeom>
          <a:noFill/>
        </p:spPr>
        <p:txBody>
          <a:bodyPr wrap="square" rtlCol="0">
            <a:spAutoFit/>
          </a:bodyPr>
          <a:lstStyle/>
          <a:p>
            <a:r>
              <a:rPr lang="en-US" dirty="0">
                <a:hlinkClick r:id="rId6"/>
              </a:rPr>
              <a:t>https://www.av8rdas.com/magazine-articles.html#RightSize</a:t>
            </a:r>
            <a:r>
              <a:rPr lang="en-US" dirty="0"/>
              <a:t> </a:t>
            </a:r>
          </a:p>
        </p:txBody>
      </p:sp>
    </p:spTree>
    <p:extLst>
      <p:ext uri="{BB962C8B-B14F-4D97-AF65-F5344CB8AC3E}">
        <p14:creationId xmlns:p14="http://schemas.microsoft.com/office/powerpoint/2010/main" val="4118639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withEffect">
                                  <p:stCondLst>
                                    <p:cond delay="0"/>
                                  </p:stCondLst>
                                  <p:iterate type="lt">
                                    <p:tmPct val="4000"/>
                                  </p:iterate>
                                  <p:childTnLst>
                                    <p:set>
                                      <p:cBhvr override="childStyle">
                                        <p:cTn id="6" dur="500" fill="hold"/>
                                        <p:tgtEl>
                                          <p:spTgt spid="519171">
                                            <p:txEl>
                                              <p:pRg st="3" end="3"/>
                                            </p:txEl>
                                          </p:spTgt>
                                        </p:tgtEl>
                                        <p:attrNameLst>
                                          <p:attrName>style.color</p:attrName>
                                        </p:attrNameLst>
                                      </p:cBhvr>
                                      <p:to>
                                        <p:clrVal>
                                          <a:srgbClr val="009900"/>
                                        </p:clrVal>
                                      </p:to>
                                    </p:set>
                                    <p:set>
                                      <p:cBhvr>
                                        <p:cTn id="7" dur="500" fill="hold"/>
                                        <p:tgtEl>
                                          <p:spTgt spid="519171">
                                            <p:txEl>
                                              <p:pRg st="3" end="3"/>
                                            </p:txEl>
                                          </p:spTgt>
                                        </p:tgtEl>
                                        <p:attrNameLst>
                                          <p:attrName>fillcolor</p:attrName>
                                        </p:attrNameLst>
                                      </p:cBhvr>
                                      <p:to>
                                        <p:clrVal>
                                          <a:srgbClr val="009900"/>
                                        </p:clrVal>
                                      </p:to>
                                    </p:set>
                                    <p:set>
                                      <p:cBhvr>
                                        <p:cTn id="8" dur="500" fill="hold"/>
                                        <p:tgtEl>
                                          <p:spTgt spid="519171">
                                            <p:txEl>
                                              <p:pRg st="3" end="3"/>
                                            </p:txEl>
                                          </p:spTgt>
                                        </p:tgtEl>
                                        <p:attrNameLst>
                                          <p:attrName>fill.type</p:attrName>
                                        </p:attrNameLst>
                                      </p:cBhvr>
                                      <p:to>
                                        <p:strVal val="solid"/>
                                      </p:to>
                                    </p:set>
                                  </p:childTnLst>
                                </p:cTn>
                              </p:par>
                              <p:par>
                                <p:cTn id="9" presetID="16" presetClass="emph" presetSubtype="0" fill="hold" grpId="0" nodeType="withEffect">
                                  <p:stCondLst>
                                    <p:cond delay="0"/>
                                  </p:stCondLst>
                                  <p:iterate type="lt">
                                    <p:tmPct val="4000"/>
                                  </p:iterate>
                                  <p:childTnLst>
                                    <p:set>
                                      <p:cBhvr override="childStyle">
                                        <p:cTn id="10" dur="500" fill="hold"/>
                                        <p:tgtEl>
                                          <p:spTgt spid="519171">
                                            <p:txEl>
                                              <p:pRg st="5" end="5"/>
                                            </p:txEl>
                                          </p:spTgt>
                                        </p:tgtEl>
                                        <p:attrNameLst>
                                          <p:attrName>style.color</p:attrName>
                                        </p:attrNameLst>
                                      </p:cBhvr>
                                      <p:to>
                                        <p:clrVal>
                                          <a:srgbClr val="009900"/>
                                        </p:clrVal>
                                      </p:to>
                                    </p:set>
                                    <p:set>
                                      <p:cBhvr>
                                        <p:cTn id="11" dur="500" fill="hold"/>
                                        <p:tgtEl>
                                          <p:spTgt spid="519171">
                                            <p:txEl>
                                              <p:pRg st="5" end="5"/>
                                            </p:txEl>
                                          </p:spTgt>
                                        </p:tgtEl>
                                        <p:attrNameLst>
                                          <p:attrName>fillcolor</p:attrName>
                                        </p:attrNameLst>
                                      </p:cBhvr>
                                      <p:to>
                                        <p:clrVal>
                                          <a:srgbClr val="009900"/>
                                        </p:clrVal>
                                      </p:to>
                                    </p:set>
                                    <p:set>
                                      <p:cBhvr>
                                        <p:cTn id="12" dur="500" fill="hold"/>
                                        <p:tgtEl>
                                          <p:spTgt spid="519171">
                                            <p:txEl>
                                              <p:pRg st="5" end="5"/>
                                            </p:txEl>
                                          </p:spTgt>
                                        </p:tgtEl>
                                        <p:attrNameLst>
                                          <p:attrName>fill.type</p:attrName>
                                        </p:attrNameLst>
                                      </p:cBhvr>
                                      <p:to>
                                        <p:strVal val="solid"/>
                                      </p:to>
                                    </p:set>
                                  </p:childTnLst>
                                </p:cTn>
                              </p:par>
                              <p:par>
                                <p:cTn id="13" presetID="18" presetClass="emph" presetSubtype="0" fill="hold" nodeType="withEffect">
                                  <p:stCondLst>
                                    <p:cond delay="0"/>
                                  </p:stCondLst>
                                  <p:iterate type="lt">
                                    <p:tmPct val="4000"/>
                                  </p:iterate>
                                  <p:childTnLst>
                                    <p:set>
                                      <p:cBhvr override="childStyle">
                                        <p:cTn id="14" dur="500" fill="hold"/>
                                        <p:tgtEl>
                                          <p:spTgt spid="519171">
                                            <p:txEl>
                                              <p:pRg st="3" end="3"/>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519171">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1"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a:t>The Modification Process</a:t>
            </a:r>
          </a:p>
        </p:txBody>
      </p:sp>
      <p:sp>
        <p:nvSpPr>
          <p:cNvPr id="467971" name="Rectangle 3"/>
          <p:cNvSpPr>
            <a:spLocks noGrp="1" noChangeArrowheads="1"/>
          </p:cNvSpPr>
          <p:nvPr>
            <p:ph idx="1"/>
          </p:nvPr>
        </p:nvSpPr>
        <p:spPr/>
        <p:txBody>
          <a:bodyPr/>
          <a:lstStyle/>
          <a:p>
            <a:pPr>
              <a:buFontTx/>
              <a:buNone/>
            </a:pPr>
            <a:r>
              <a:rPr lang="en-US"/>
              <a:t>Taking the pump apart</a:t>
            </a:r>
          </a:p>
        </p:txBody>
      </p:sp>
      <p:sp>
        <p:nvSpPr>
          <p:cNvPr id="10" name="Slide Number Placeholder 9"/>
          <p:cNvSpPr>
            <a:spLocks noGrp="1"/>
          </p:cNvSpPr>
          <p:nvPr>
            <p:ph type="sldNum" sz="quarter" idx="10"/>
          </p:nvPr>
        </p:nvSpPr>
        <p:spPr/>
        <p:txBody>
          <a:bodyPr/>
          <a:lstStyle/>
          <a:p>
            <a:fld id="{5CB43DDD-38C5-4123-A73A-76C4DADD0D7A}" type="slidenum">
              <a:rPr lang="en-US" smtClean="0"/>
              <a:pPr/>
              <a:t>30</a:t>
            </a:fld>
            <a:endParaRPr lang="en-US"/>
          </a:p>
        </p:txBody>
      </p:sp>
      <p:pic>
        <p:nvPicPr>
          <p:cNvPr id="467972" name="Picture 4" descr="DSCN5264"/>
          <p:cNvPicPr>
            <a:picLocks noChangeAspect="1" noChangeArrowheads="1"/>
          </p:cNvPicPr>
          <p:nvPr/>
        </p:nvPicPr>
        <p:blipFill>
          <a:blip r:embed="rId3" cstate="print"/>
          <a:srcRect/>
          <a:stretch>
            <a:fillRect/>
          </a:stretch>
        </p:blipFill>
        <p:spPr bwMode="auto">
          <a:xfrm>
            <a:off x="1370013" y="2970213"/>
            <a:ext cx="4268787" cy="3201987"/>
          </a:xfrm>
          <a:prstGeom prst="rect">
            <a:avLst/>
          </a:prstGeom>
          <a:noFill/>
        </p:spPr>
      </p:pic>
      <p:sp>
        <p:nvSpPr>
          <p:cNvPr id="467973" name="Text Box 5"/>
          <p:cNvSpPr txBox="1">
            <a:spLocks noChangeArrowheads="1"/>
          </p:cNvSpPr>
          <p:nvPr/>
        </p:nvSpPr>
        <p:spPr bwMode="auto">
          <a:xfrm>
            <a:off x="1401763" y="5803900"/>
            <a:ext cx="4238625" cy="366713"/>
          </a:xfrm>
          <a:prstGeom prst="rect">
            <a:avLst/>
          </a:prstGeom>
          <a:solidFill>
            <a:schemeClr val="bg1">
              <a:lumMod val="50000"/>
              <a:alpha val="75000"/>
            </a:schemeClr>
          </a:solidFill>
          <a:ln w="9525" algn="ctr">
            <a:noFill/>
            <a:miter lim="800000"/>
            <a:headEnd/>
            <a:tailEnd/>
          </a:ln>
          <a:effectLst/>
        </p:spPr>
        <p:txBody>
          <a:bodyPr>
            <a:spAutoFit/>
          </a:bodyPr>
          <a:lstStyle/>
          <a:p>
            <a:pPr algn="ctr">
              <a:spcBef>
                <a:spcPct val="50000"/>
              </a:spcBef>
            </a:pPr>
            <a:r>
              <a:rPr lang="en-US" sz="1800" b="0">
                <a:solidFill>
                  <a:schemeClr val="bg1"/>
                </a:solidFill>
                <a:latin typeface="Arial" charset="0"/>
              </a:rPr>
              <a:t>Rear access</a:t>
            </a:r>
          </a:p>
        </p:txBody>
      </p:sp>
      <p:pic>
        <p:nvPicPr>
          <p:cNvPr id="467974" name="Picture 6" descr="PEC Pump impeller trim 06"/>
          <p:cNvPicPr>
            <a:picLocks noChangeAspect="1" noChangeArrowheads="1"/>
          </p:cNvPicPr>
          <p:nvPr/>
        </p:nvPicPr>
        <p:blipFill>
          <a:blip r:embed="rId4" cstate="print"/>
          <a:srcRect/>
          <a:stretch>
            <a:fillRect/>
          </a:stretch>
        </p:blipFill>
        <p:spPr bwMode="auto">
          <a:xfrm>
            <a:off x="5962650" y="936625"/>
            <a:ext cx="2801938" cy="2101850"/>
          </a:xfrm>
          <a:prstGeom prst="rect">
            <a:avLst/>
          </a:prstGeom>
          <a:noFill/>
        </p:spPr>
      </p:pic>
      <p:sp>
        <p:nvSpPr>
          <p:cNvPr id="467975" name="Text Box 7"/>
          <p:cNvSpPr txBox="1">
            <a:spLocks noChangeArrowheads="1"/>
          </p:cNvSpPr>
          <p:nvPr/>
        </p:nvSpPr>
        <p:spPr bwMode="auto">
          <a:xfrm>
            <a:off x="5954713" y="2676525"/>
            <a:ext cx="2792412" cy="366713"/>
          </a:xfrm>
          <a:prstGeom prst="rect">
            <a:avLst/>
          </a:prstGeom>
          <a:solidFill>
            <a:schemeClr val="bg1">
              <a:lumMod val="50000"/>
              <a:alpha val="75000"/>
            </a:schemeClr>
          </a:solidFill>
          <a:ln w="9525" algn="ctr">
            <a:noFill/>
            <a:miter lim="800000"/>
            <a:headEnd/>
            <a:tailEnd/>
          </a:ln>
          <a:effectLst/>
        </p:spPr>
        <p:txBody>
          <a:bodyPr>
            <a:spAutoFit/>
          </a:bodyPr>
          <a:lstStyle/>
          <a:p>
            <a:pPr algn="ctr">
              <a:spcBef>
                <a:spcPct val="50000"/>
              </a:spcBef>
            </a:pPr>
            <a:r>
              <a:rPr lang="en-US" sz="1800" b="0" dirty="0">
                <a:solidFill>
                  <a:schemeClr val="bg1"/>
                </a:solidFill>
                <a:latin typeface="Arial" charset="0"/>
              </a:rPr>
              <a:t>Motor shaft coupling hub</a:t>
            </a:r>
          </a:p>
        </p:txBody>
      </p:sp>
    </p:spTree>
    <p:extLst>
      <p:ext uri="{BB962C8B-B14F-4D97-AF65-F5344CB8AC3E}">
        <p14:creationId xmlns:p14="http://schemas.microsoft.com/office/powerpoint/2010/main" val="337089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r>
              <a:rPr lang="en-US"/>
              <a:t>The Modification Process</a:t>
            </a:r>
          </a:p>
        </p:txBody>
      </p:sp>
      <p:sp>
        <p:nvSpPr>
          <p:cNvPr id="470019" name="Rectangle 3"/>
          <p:cNvSpPr>
            <a:spLocks noGrp="1" noChangeArrowheads="1"/>
          </p:cNvSpPr>
          <p:nvPr>
            <p:ph idx="1"/>
          </p:nvPr>
        </p:nvSpPr>
        <p:spPr>
          <a:xfrm>
            <a:off x="685800" y="1981200"/>
            <a:ext cx="5394960" cy="4038600"/>
          </a:xfrm>
        </p:spPr>
        <p:txBody>
          <a:bodyPr/>
          <a:lstStyle/>
          <a:p>
            <a:pPr marL="0" indent="0">
              <a:buFontTx/>
              <a:buNone/>
            </a:pPr>
            <a:r>
              <a:rPr lang="en-US" dirty="0">
                <a:solidFill>
                  <a:schemeClr val="bg1"/>
                </a:solidFill>
              </a:rPr>
              <a:t>The untrimmed impeller and empty casing</a:t>
            </a:r>
          </a:p>
        </p:txBody>
      </p:sp>
      <p:sp>
        <p:nvSpPr>
          <p:cNvPr id="8" name="Slide Number Placeholder 7"/>
          <p:cNvSpPr>
            <a:spLocks noGrp="1"/>
          </p:cNvSpPr>
          <p:nvPr>
            <p:ph type="sldNum" sz="quarter" idx="10"/>
          </p:nvPr>
        </p:nvSpPr>
        <p:spPr/>
        <p:txBody>
          <a:bodyPr/>
          <a:lstStyle/>
          <a:p>
            <a:fld id="{5CB43DDD-38C5-4123-A73A-76C4DADD0D7A}" type="slidenum">
              <a:rPr lang="en-US" smtClean="0"/>
              <a:pPr/>
              <a:t>31</a:t>
            </a:fld>
            <a:endParaRPr lang="en-US"/>
          </a:p>
        </p:txBody>
      </p:sp>
      <p:pic>
        <p:nvPicPr>
          <p:cNvPr id="470020" name="Picture 4" descr="DSCN5301"/>
          <p:cNvPicPr>
            <a:picLocks noChangeAspect="1" noChangeArrowheads="1"/>
          </p:cNvPicPr>
          <p:nvPr/>
        </p:nvPicPr>
        <p:blipFill>
          <a:blip r:embed="rId3" cstate="print"/>
          <a:srcRect/>
          <a:stretch>
            <a:fillRect/>
          </a:stretch>
        </p:blipFill>
        <p:spPr bwMode="auto">
          <a:xfrm>
            <a:off x="6056313" y="1250950"/>
            <a:ext cx="2632075" cy="1973263"/>
          </a:xfrm>
          <a:prstGeom prst="rect">
            <a:avLst/>
          </a:prstGeom>
          <a:noFill/>
        </p:spPr>
      </p:pic>
      <p:pic>
        <p:nvPicPr>
          <p:cNvPr id="470021" name="Picture 5" descr="PEC Pump impeller trim 02"/>
          <p:cNvPicPr>
            <a:picLocks noChangeAspect="1" noChangeArrowheads="1"/>
          </p:cNvPicPr>
          <p:nvPr/>
        </p:nvPicPr>
        <p:blipFill>
          <a:blip r:embed="rId4" cstate="print"/>
          <a:srcRect/>
          <a:stretch>
            <a:fillRect/>
          </a:stretch>
        </p:blipFill>
        <p:spPr bwMode="auto">
          <a:xfrm>
            <a:off x="1370013" y="2970213"/>
            <a:ext cx="4268787" cy="3200400"/>
          </a:xfrm>
          <a:prstGeom prst="rect">
            <a:avLst/>
          </a:prstGeom>
          <a:noFill/>
        </p:spPr>
      </p:pic>
    </p:spTree>
    <p:extLst>
      <p:ext uri="{BB962C8B-B14F-4D97-AF65-F5344CB8AC3E}">
        <p14:creationId xmlns:p14="http://schemas.microsoft.com/office/powerpoint/2010/main" val="739201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lstStyle/>
          <a:p>
            <a:r>
              <a:rPr lang="en-US"/>
              <a:t>The Modification Process</a:t>
            </a:r>
          </a:p>
        </p:txBody>
      </p:sp>
      <p:sp>
        <p:nvSpPr>
          <p:cNvPr id="472067" name="Rectangle 3"/>
          <p:cNvSpPr>
            <a:spLocks noGrp="1" noChangeArrowheads="1"/>
          </p:cNvSpPr>
          <p:nvPr>
            <p:ph idx="1"/>
          </p:nvPr>
        </p:nvSpPr>
        <p:spPr>
          <a:xfrm>
            <a:off x="685800" y="1981200"/>
            <a:ext cx="5349240" cy="4038600"/>
          </a:xfrm>
        </p:spPr>
        <p:txBody>
          <a:bodyPr/>
          <a:lstStyle/>
          <a:p>
            <a:pPr marL="0" indent="0">
              <a:lnSpc>
                <a:spcPct val="90000"/>
              </a:lnSpc>
              <a:buFontTx/>
              <a:buNone/>
            </a:pPr>
            <a:r>
              <a:rPr lang="en-US" dirty="0"/>
              <a:t>The trimmed impeller ready for re-installation along with a new seal</a:t>
            </a:r>
          </a:p>
        </p:txBody>
      </p:sp>
      <p:sp>
        <p:nvSpPr>
          <p:cNvPr id="17" name="Slide Number Placeholder 16"/>
          <p:cNvSpPr>
            <a:spLocks noGrp="1"/>
          </p:cNvSpPr>
          <p:nvPr>
            <p:ph type="sldNum" sz="quarter" idx="10"/>
          </p:nvPr>
        </p:nvSpPr>
        <p:spPr/>
        <p:txBody>
          <a:bodyPr/>
          <a:lstStyle/>
          <a:p>
            <a:fld id="{5CB43DDD-38C5-4123-A73A-76C4DADD0D7A}" type="slidenum">
              <a:rPr lang="en-US" smtClean="0"/>
              <a:pPr/>
              <a:t>32</a:t>
            </a:fld>
            <a:endParaRPr lang="en-US"/>
          </a:p>
        </p:txBody>
      </p:sp>
      <p:pic>
        <p:nvPicPr>
          <p:cNvPr id="472068" name="Picture 4" descr="DSCN5320"/>
          <p:cNvPicPr>
            <a:picLocks noChangeAspect="1" noChangeArrowheads="1"/>
          </p:cNvPicPr>
          <p:nvPr/>
        </p:nvPicPr>
        <p:blipFill>
          <a:blip r:embed="rId3" cstate="print"/>
          <a:srcRect l="30620" t="35631" r="6342" b="19534"/>
          <a:stretch>
            <a:fillRect/>
          </a:stretch>
        </p:blipFill>
        <p:spPr bwMode="auto">
          <a:xfrm>
            <a:off x="4492625" y="3551238"/>
            <a:ext cx="2541588" cy="2409825"/>
          </a:xfrm>
          <a:prstGeom prst="rect">
            <a:avLst/>
          </a:prstGeom>
          <a:noFill/>
        </p:spPr>
      </p:pic>
      <p:pic>
        <p:nvPicPr>
          <p:cNvPr id="472069" name="Picture 5" descr="DSCN5301"/>
          <p:cNvPicPr>
            <a:picLocks noChangeAspect="1" noChangeArrowheads="1"/>
          </p:cNvPicPr>
          <p:nvPr/>
        </p:nvPicPr>
        <p:blipFill>
          <a:blip r:embed="rId4" cstate="print"/>
          <a:srcRect/>
          <a:stretch>
            <a:fillRect/>
          </a:stretch>
        </p:blipFill>
        <p:spPr bwMode="auto">
          <a:xfrm>
            <a:off x="6056313" y="1250950"/>
            <a:ext cx="2632075" cy="1973263"/>
          </a:xfrm>
          <a:prstGeom prst="rect">
            <a:avLst/>
          </a:prstGeom>
          <a:noFill/>
        </p:spPr>
      </p:pic>
      <p:sp>
        <p:nvSpPr>
          <p:cNvPr id="472070" name="Line 6"/>
          <p:cNvSpPr>
            <a:spLocks noChangeShapeType="1"/>
          </p:cNvSpPr>
          <p:nvPr/>
        </p:nvSpPr>
        <p:spPr bwMode="auto">
          <a:xfrm flipH="1" flipV="1">
            <a:off x="6667500" y="2211388"/>
            <a:ext cx="776288" cy="225425"/>
          </a:xfrm>
          <a:prstGeom prst="line">
            <a:avLst/>
          </a:prstGeom>
          <a:noFill/>
          <a:ln w="28575">
            <a:solidFill>
              <a:srgbClr val="FF0000"/>
            </a:solidFill>
            <a:round/>
            <a:headEnd type="triangle" w="lg" len="lg"/>
            <a:tailEnd type="triangle" w="lg" len="lg"/>
          </a:ln>
          <a:effectLst/>
        </p:spPr>
        <p:txBody>
          <a:bodyPr anchor="ctr"/>
          <a:lstStyle/>
          <a:p>
            <a:endParaRPr lang="en-US"/>
          </a:p>
        </p:txBody>
      </p:sp>
      <p:sp>
        <p:nvSpPr>
          <p:cNvPr id="472071" name="Freeform 7"/>
          <p:cNvSpPr>
            <a:spLocks/>
          </p:cNvSpPr>
          <p:nvPr/>
        </p:nvSpPr>
        <p:spPr bwMode="auto">
          <a:xfrm>
            <a:off x="4986338" y="4205288"/>
            <a:ext cx="588962" cy="1182687"/>
          </a:xfrm>
          <a:custGeom>
            <a:avLst/>
            <a:gdLst/>
            <a:ahLst/>
            <a:cxnLst>
              <a:cxn ang="0">
                <a:pos x="3" y="68"/>
              </a:cxn>
              <a:cxn ang="0">
                <a:pos x="21" y="45"/>
              </a:cxn>
              <a:cxn ang="0">
                <a:pos x="59" y="18"/>
              </a:cxn>
              <a:cxn ang="0">
                <a:pos x="93" y="5"/>
              </a:cxn>
              <a:cxn ang="0">
                <a:pos x="137" y="2"/>
              </a:cxn>
              <a:cxn ang="0">
                <a:pos x="188" y="17"/>
              </a:cxn>
              <a:cxn ang="0">
                <a:pos x="234" y="44"/>
              </a:cxn>
              <a:cxn ang="0">
                <a:pos x="291" y="107"/>
              </a:cxn>
              <a:cxn ang="0">
                <a:pos x="333" y="183"/>
              </a:cxn>
              <a:cxn ang="0">
                <a:pos x="362" y="291"/>
              </a:cxn>
              <a:cxn ang="0">
                <a:pos x="371" y="395"/>
              </a:cxn>
              <a:cxn ang="0">
                <a:pos x="363" y="501"/>
              </a:cxn>
              <a:cxn ang="0">
                <a:pos x="341" y="581"/>
              </a:cxn>
              <a:cxn ang="0">
                <a:pos x="312" y="636"/>
              </a:cxn>
              <a:cxn ang="0">
                <a:pos x="273" y="684"/>
              </a:cxn>
              <a:cxn ang="0">
                <a:pos x="225" y="726"/>
              </a:cxn>
              <a:cxn ang="0">
                <a:pos x="150" y="744"/>
              </a:cxn>
              <a:cxn ang="0">
                <a:pos x="98" y="734"/>
              </a:cxn>
              <a:cxn ang="0">
                <a:pos x="60" y="714"/>
              </a:cxn>
              <a:cxn ang="0">
                <a:pos x="29" y="690"/>
              </a:cxn>
              <a:cxn ang="0">
                <a:pos x="71" y="711"/>
              </a:cxn>
              <a:cxn ang="0">
                <a:pos x="114" y="722"/>
              </a:cxn>
              <a:cxn ang="0">
                <a:pos x="167" y="711"/>
              </a:cxn>
              <a:cxn ang="0">
                <a:pos x="206" y="687"/>
              </a:cxn>
              <a:cxn ang="0">
                <a:pos x="231" y="656"/>
              </a:cxn>
              <a:cxn ang="0">
                <a:pos x="264" y="618"/>
              </a:cxn>
              <a:cxn ang="0">
                <a:pos x="287" y="570"/>
              </a:cxn>
              <a:cxn ang="0">
                <a:pos x="303" y="527"/>
              </a:cxn>
              <a:cxn ang="0">
                <a:pos x="314" y="456"/>
              </a:cxn>
              <a:cxn ang="0">
                <a:pos x="314" y="380"/>
              </a:cxn>
              <a:cxn ang="0">
                <a:pos x="299" y="261"/>
              </a:cxn>
              <a:cxn ang="0">
                <a:pos x="266" y="171"/>
              </a:cxn>
              <a:cxn ang="0">
                <a:pos x="207" y="92"/>
              </a:cxn>
              <a:cxn ang="0">
                <a:pos x="164" y="59"/>
              </a:cxn>
              <a:cxn ang="0">
                <a:pos x="102" y="47"/>
              </a:cxn>
              <a:cxn ang="0">
                <a:pos x="48" y="50"/>
              </a:cxn>
              <a:cxn ang="0">
                <a:pos x="3" y="68"/>
              </a:cxn>
            </a:cxnLst>
            <a:rect l="0" t="0" r="r" b="b"/>
            <a:pathLst>
              <a:path w="371" h="745">
                <a:moveTo>
                  <a:pt x="3" y="68"/>
                </a:moveTo>
                <a:cubicBezTo>
                  <a:pt x="0" y="66"/>
                  <a:pt x="12" y="53"/>
                  <a:pt x="21" y="45"/>
                </a:cubicBezTo>
                <a:cubicBezTo>
                  <a:pt x="30" y="37"/>
                  <a:pt x="47" y="25"/>
                  <a:pt x="59" y="18"/>
                </a:cubicBezTo>
                <a:cubicBezTo>
                  <a:pt x="71" y="11"/>
                  <a:pt x="80" y="8"/>
                  <a:pt x="93" y="5"/>
                </a:cubicBezTo>
                <a:cubicBezTo>
                  <a:pt x="106" y="2"/>
                  <a:pt x="121" y="0"/>
                  <a:pt x="137" y="2"/>
                </a:cubicBezTo>
                <a:cubicBezTo>
                  <a:pt x="153" y="4"/>
                  <a:pt x="172" y="10"/>
                  <a:pt x="188" y="17"/>
                </a:cubicBezTo>
                <a:cubicBezTo>
                  <a:pt x="204" y="24"/>
                  <a:pt x="217" y="29"/>
                  <a:pt x="234" y="44"/>
                </a:cubicBezTo>
                <a:cubicBezTo>
                  <a:pt x="251" y="59"/>
                  <a:pt x="275" y="84"/>
                  <a:pt x="291" y="107"/>
                </a:cubicBezTo>
                <a:cubicBezTo>
                  <a:pt x="307" y="130"/>
                  <a:pt x="321" y="152"/>
                  <a:pt x="333" y="183"/>
                </a:cubicBezTo>
                <a:cubicBezTo>
                  <a:pt x="345" y="214"/>
                  <a:pt x="356" y="256"/>
                  <a:pt x="362" y="291"/>
                </a:cubicBezTo>
                <a:cubicBezTo>
                  <a:pt x="368" y="326"/>
                  <a:pt x="371" y="360"/>
                  <a:pt x="371" y="395"/>
                </a:cubicBezTo>
                <a:cubicBezTo>
                  <a:pt x="371" y="430"/>
                  <a:pt x="368" y="470"/>
                  <a:pt x="363" y="501"/>
                </a:cubicBezTo>
                <a:cubicBezTo>
                  <a:pt x="358" y="532"/>
                  <a:pt x="349" y="559"/>
                  <a:pt x="341" y="581"/>
                </a:cubicBezTo>
                <a:cubicBezTo>
                  <a:pt x="333" y="603"/>
                  <a:pt x="323" y="619"/>
                  <a:pt x="312" y="636"/>
                </a:cubicBezTo>
                <a:cubicBezTo>
                  <a:pt x="301" y="653"/>
                  <a:pt x="287" y="669"/>
                  <a:pt x="273" y="684"/>
                </a:cubicBezTo>
                <a:cubicBezTo>
                  <a:pt x="259" y="699"/>
                  <a:pt x="245" y="716"/>
                  <a:pt x="225" y="726"/>
                </a:cubicBezTo>
                <a:cubicBezTo>
                  <a:pt x="205" y="736"/>
                  <a:pt x="171" y="743"/>
                  <a:pt x="150" y="744"/>
                </a:cubicBezTo>
                <a:cubicBezTo>
                  <a:pt x="129" y="745"/>
                  <a:pt x="113" y="739"/>
                  <a:pt x="98" y="734"/>
                </a:cubicBezTo>
                <a:cubicBezTo>
                  <a:pt x="83" y="729"/>
                  <a:pt x="72" y="721"/>
                  <a:pt x="60" y="714"/>
                </a:cubicBezTo>
                <a:cubicBezTo>
                  <a:pt x="48" y="707"/>
                  <a:pt x="27" y="690"/>
                  <a:pt x="29" y="690"/>
                </a:cubicBezTo>
                <a:cubicBezTo>
                  <a:pt x="31" y="690"/>
                  <a:pt x="57" y="706"/>
                  <a:pt x="71" y="711"/>
                </a:cubicBezTo>
                <a:cubicBezTo>
                  <a:pt x="85" y="716"/>
                  <a:pt x="98" y="722"/>
                  <a:pt x="114" y="722"/>
                </a:cubicBezTo>
                <a:cubicBezTo>
                  <a:pt x="130" y="722"/>
                  <a:pt x="152" y="717"/>
                  <a:pt x="167" y="711"/>
                </a:cubicBezTo>
                <a:cubicBezTo>
                  <a:pt x="182" y="705"/>
                  <a:pt x="195" y="696"/>
                  <a:pt x="206" y="687"/>
                </a:cubicBezTo>
                <a:cubicBezTo>
                  <a:pt x="217" y="678"/>
                  <a:pt x="221" y="667"/>
                  <a:pt x="231" y="656"/>
                </a:cubicBezTo>
                <a:cubicBezTo>
                  <a:pt x="241" y="645"/>
                  <a:pt x="255" y="632"/>
                  <a:pt x="264" y="618"/>
                </a:cubicBezTo>
                <a:cubicBezTo>
                  <a:pt x="273" y="604"/>
                  <a:pt x="281" y="585"/>
                  <a:pt x="287" y="570"/>
                </a:cubicBezTo>
                <a:cubicBezTo>
                  <a:pt x="293" y="555"/>
                  <a:pt x="299" y="546"/>
                  <a:pt x="303" y="527"/>
                </a:cubicBezTo>
                <a:cubicBezTo>
                  <a:pt x="307" y="508"/>
                  <a:pt x="312" y="480"/>
                  <a:pt x="314" y="456"/>
                </a:cubicBezTo>
                <a:cubicBezTo>
                  <a:pt x="316" y="432"/>
                  <a:pt x="316" y="412"/>
                  <a:pt x="314" y="380"/>
                </a:cubicBezTo>
                <a:cubicBezTo>
                  <a:pt x="312" y="348"/>
                  <a:pt x="307" y="296"/>
                  <a:pt x="299" y="261"/>
                </a:cubicBezTo>
                <a:cubicBezTo>
                  <a:pt x="291" y="226"/>
                  <a:pt x="281" y="199"/>
                  <a:pt x="266" y="171"/>
                </a:cubicBezTo>
                <a:cubicBezTo>
                  <a:pt x="251" y="143"/>
                  <a:pt x="224" y="111"/>
                  <a:pt x="207" y="92"/>
                </a:cubicBezTo>
                <a:cubicBezTo>
                  <a:pt x="190" y="73"/>
                  <a:pt x="182" y="67"/>
                  <a:pt x="164" y="59"/>
                </a:cubicBezTo>
                <a:cubicBezTo>
                  <a:pt x="146" y="51"/>
                  <a:pt x="121" y="49"/>
                  <a:pt x="102" y="47"/>
                </a:cubicBezTo>
                <a:cubicBezTo>
                  <a:pt x="83" y="45"/>
                  <a:pt x="64" y="47"/>
                  <a:pt x="48" y="50"/>
                </a:cubicBezTo>
                <a:cubicBezTo>
                  <a:pt x="32" y="53"/>
                  <a:pt x="12" y="64"/>
                  <a:pt x="3" y="68"/>
                </a:cubicBezTo>
                <a:close/>
              </a:path>
            </a:pathLst>
          </a:custGeom>
          <a:solidFill>
            <a:srgbClr val="FFFF00">
              <a:alpha val="50000"/>
            </a:srgbClr>
          </a:solidFill>
          <a:ln w="9525" cap="flat" cmpd="sng">
            <a:noFill/>
            <a:prstDash val="solid"/>
            <a:round/>
            <a:headEnd/>
            <a:tailEnd/>
          </a:ln>
          <a:effectLst/>
        </p:spPr>
        <p:txBody>
          <a:bodyPr anchor="ctr"/>
          <a:lstStyle/>
          <a:p>
            <a:endParaRPr lang="en-US"/>
          </a:p>
        </p:txBody>
      </p:sp>
      <p:sp>
        <p:nvSpPr>
          <p:cNvPr id="472072" name="Line 8"/>
          <p:cNvSpPr>
            <a:spLocks noChangeShapeType="1"/>
          </p:cNvSpPr>
          <p:nvPr/>
        </p:nvSpPr>
        <p:spPr bwMode="auto">
          <a:xfrm flipH="1" flipV="1">
            <a:off x="4786313" y="4719638"/>
            <a:ext cx="776287" cy="225425"/>
          </a:xfrm>
          <a:prstGeom prst="line">
            <a:avLst/>
          </a:prstGeom>
          <a:noFill/>
          <a:ln w="28575">
            <a:solidFill>
              <a:srgbClr val="FF0000"/>
            </a:solidFill>
            <a:round/>
            <a:headEnd type="triangle" w="lg" len="lg"/>
            <a:tailEnd type="triangle" w="lg" len="lg"/>
          </a:ln>
          <a:effectLst/>
        </p:spPr>
        <p:txBody>
          <a:bodyPr anchor="ctr"/>
          <a:lstStyle/>
          <a:p>
            <a:endParaRPr lang="en-US"/>
          </a:p>
        </p:txBody>
      </p:sp>
      <p:sp>
        <p:nvSpPr>
          <p:cNvPr id="472073" name="Freeform 9"/>
          <p:cNvSpPr>
            <a:spLocks/>
          </p:cNvSpPr>
          <p:nvPr/>
        </p:nvSpPr>
        <p:spPr bwMode="auto">
          <a:xfrm>
            <a:off x="4786313" y="4725988"/>
            <a:ext cx="608012" cy="173037"/>
          </a:xfrm>
          <a:custGeom>
            <a:avLst/>
            <a:gdLst/>
            <a:ahLst/>
            <a:cxnLst>
              <a:cxn ang="0">
                <a:pos x="383" y="109"/>
              </a:cxn>
              <a:cxn ang="0">
                <a:pos x="0" y="0"/>
              </a:cxn>
            </a:cxnLst>
            <a:rect l="0" t="0" r="r" b="b"/>
            <a:pathLst>
              <a:path w="383" h="109">
                <a:moveTo>
                  <a:pt x="383" y="109"/>
                </a:moveTo>
                <a:lnTo>
                  <a:pt x="0" y="0"/>
                </a:lnTo>
              </a:path>
            </a:pathLst>
          </a:custGeom>
          <a:noFill/>
          <a:ln w="28575" cap="flat" cmpd="sng">
            <a:solidFill>
              <a:srgbClr val="FF0000"/>
            </a:solidFill>
            <a:prstDash val="solid"/>
            <a:round/>
            <a:headEnd type="triangle" w="lg" len="lg"/>
            <a:tailEnd type="triangle" w="lg" len="lg"/>
          </a:ln>
          <a:effectLst/>
        </p:spPr>
        <p:txBody>
          <a:bodyPr anchor="ctr"/>
          <a:lstStyle/>
          <a:p>
            <a:endParaRPr lang="en-US"/>
          </a:p>
        </p:txBody>
      </p:sp>
      <p:sp>
        <p:nvSpPr>
          <p:cNvPr id="472074" name="Freeform 10"/>
          <p:cNvSpPr>
            <a:spLocks/>
          </p:cNvSpPr>
          <p:nvPr/>
        </p:nvSpPr>
        <p:spPr bwMode="auto">
          <a:xfrm>
            <a:off x="7056438" y="1681163"/>
            <a:ext cx="506412" cy="1055687"/>
          </a:xfrm>
          <a:custGeom>
            <a:avLst/>
            <a:gdLst/>
            <a:ahLst/>
            <a:cxnLst>
              <a:cxn ang="0">
                <a:pos x="0" y="3"/>
              </a:cxn>
              <a:cxn ang="0">
                <a:pos x="51" y="23"/>
              </a:cxn>
              <a:cxn ang="0">
                <a:pos x="100" y="53"/>
              </a:cxn>
              <a:cxn ang="0">
                <a:pos x="156" y="99"/>
              </a:cxn>
              <a:cxn ang="0">
                <a:pos x="213" y="173"/>
              </a:cxn>
              <a:cxn ang="0">
                <a:pos x="250" y="258"/>
              </a:cxn>
              <a:cxn ang="0">
                <a:pos x="280" y="363"/>
              </a:cxn>
              <a:cxn ang="0">
                <a:pos x="285" y="444"/>
              </a:cxn>
              <a:cxn ang="0">
                <a:pos x="276" y="519"/>
              </a:cxn>
              <a:cxn ang="0">
                <a:pos x="258" y="579"/>
              </a:cxn>
              <a:cxn ang="0">
                <a:pos x="229" y="626"/>
              </a:cxn>
              <a:cxn ang="0">
                <a:pos x="204" y="647"/>
              </a:cxn>
              <a:cxn ang="0">
                <a:pos x="174" y="665"/>
              </a:cxn>
              <a:cxn ang="0">
                <a:pos x="226" y="644"/>
              </a:cxn>
              <a:cxn ang="0">
                <a:pos x="267" y="603"/>
              </a:cxn>
              <a:cxn ang="0">
                <a:pos x="300" y="534"/>
              </a:cxn>
              <a:cxn ang="0">
                <a:pos x="318" y="417"/>
              </a:cxn>
              <a:cxn ang="0">
                <a:pos x="306" y="317"/>
              </a:cxn>
              <a:cxn ang="0">
                <a:pos x="288" y="246"/>
              </a:cxn>
              <a:cxn ang="0">
                <a:pos x="267" y="198"/>
              </a:cxn>
              <a:cxn ang="0">
                <a:pos x="237" y="144"/>
              </a:cxn>
              <a:cxn ang="0">
                <a:pos x="193" y="93"/>
              </a:cxn>
              <a:cxn ang="0">
                <a:pos x="144" y="48"/>
              </a:cxn>
              <a:cxn ang="0">
                <a:pos x="91" y="15"/>
              </a:cxn>
              <a:cxn ang="0">
                <a:pos x="58" y="5"/>
              </a:cxn>
              <a:cxn ang="0">
                <a:pos x="15" y="0"/>
              </a:cxn>
              <a:cxn ang="0">
                <a:pos x="0" y="3"/>
              </a:cxn>
            </a:cxnLst>
            <a:rect l="0" t="0" r="r" b="b"/>
            <a:pathLst>
              <a:path w="319" h="665">
                <a:moveTo>
                  <a:pt x="0" y="3"/>
                </a:moveTo>
                <a:cubicBezTo>
                  <a:pt x="17" y="9"/>
                  <a:pt x="34" y="15"/>
                  <a:pt x="51" y="23"/>
                </a:cubicBezTo>
                <a:cubicBezTo>
                  <a:pt x="68" y="31"/>
                  <a:pt x="83" y="40"/>
                  <a:pt x="100" y="53"/>
                </a:cubicBezTo>
                <a:cubicBezTo>
                  <a:pt x="117" y="66"/>
                  <a:pt x="137" y="79"/>
                  <a:pt x="156" y="99"/>
                </a:cubicBezTo>
                <a:cubicBezTo>
                  <a:pt x="175" y="119"/>
                  <a:pt x="197" y="146"/>
                  <a:pt x="213" y="173"/>
                </a:cubicBezTo>
                <a:cubicBezTo>
                  <a:pt x="229" y="200"/>
                  <a:pt x="239" y="226"/>
                  <a:pt x="250" y="258"/>
                </a:cubicBezTo>
                <a:cubicBezTo>
                  <a:pt x="261" y="290"/>
                  <a:pt x="274" y="332"/>
                  <a:pt x="280" y="363"/>
                </a:cubicBezTo>
                <a:cubicBezTo>
                  <a:pt x="286" y="394"/>
                  <a:pt x="286" y="418"/>
                  <a:pt x="285" y="444"/>
                </a:cubicBezTo>
                <a:cubicBezTo>
                  <a:pt x="284" y="470"/>
                  <a:pt x="280" y="497"/>
                  <a:pt x="276" y="519"/>
                </a:cubicBezTo>
                <a:cubicBezTo>
                  <a:pt x="272" y="541"/>
                  <a:pt x="266" y="561"/>
                  <a:pt x="258" y="579"/>
                </a:cubicBezTo>
                <a:cubicBezTo>
                  <a:pt x="250" y="597"/>
                  <a:pt x="238" y="615"/>
                  <a:pt x="229" y="626"/>
                </a:cubicBezTo>
                <a:cubicBezTo>
                  <a:pt x="220" y="637"/>
                  <a:pt x="213" y="641"/>
                  <a:pt x="204" y="647"/>
                </a:cubicBezTo>
                <a:cubicBezTo>
                  <a:pt x="195" y="653"/>
                  <a:pt x="170" y="665"/>
                  <a:pt x="174" y="665"/>
                </a:cubicBezTo>
                <a:cubicBezTo>
                  <a:pt x="178" y="665"/>
                  <a:pt x="211" y="654"/>
                  <a:pt x="226" y="644"/>
                </a:cubicBezTo>
                <a:cubicBezTo>
                  <a:pt x="241" y="634"/>
                  <a:pt x="255" y="621"/>
                  <a:pt x="267" y="603"/>
                </a:cubicBezTo>
                <a:cubicBezTo>
                  <a:pt x="279" y="585"/>
                  <a:pt x="292" y="565"/>
                  <a:pt x="300" y="534"/>
                </a:cubicBezTo>
                <a:cubicBezTo>
                  <a:pt x="308" y="503"/>
                  <a:pt x="317" y="453"/>
                  <a:pt x="318" y="417"/>
                </a:cubicBezTo>
                <a:cubicBezTo>
                  <a:pt x="319" y="381"/>
                  <a:pt x="311" y="345"/>
                  <a:pt x="306" y="317"/>
                </a:cubicBezTo>
                <a:cubicBezTo>
                  <a:pt x="301" y="289"/>
                  <a:pt x="294" y="266"/>
                  <a:pt x="288" y="246"/>
                </a:cubicBezTo>
                <a:cubicBezTo>
                  <a:pt x="282" y="226"/>
                  <a:pt x="275" y="215"/>
                  <a:pt x="267" y="198"/>
                </a:cubicBezTo>
                <a:cubicBezTo>
                  <a:pt x="259" y="181"/>
                  <a:pt x="249" y="161"/>
                  <a:pt x="237" y="144"/>
                </a:cubicBezTo>
                <a:cubicBezTo>
                  <a:pt x="225" y="127"/>
                  <a:pt x="208" y="109"/>
                  <a:pt x="193" y="93"/>
                </a:cubicBezTo>
                <a:cubicBezTo>
                  <a:pt x="178" y="77"/>
                  <a:pt x="161" y="61"/>
                  <a:pt x="144" y="48"/>
                </a:cubicBezTo>
                <a:cubicBezTo>
                  <a:pt x="127" y="35"/>
                  <a:pt x="105" y="22"/>
                  <a:pt x="91" y="15"/>
                </a:cubicBezTo>
                <a:cubicBezTo>
                  <a:pt x="77" y="8"/>
                  <a:pt x="71" y="7"/>
                  <a:pt x="58" y="5"/>
                </a:cubicBezTo>
                <a:cubicBezTo>
                  <a:pt x="45" y="3"/>
                  <a:pt x="25" y="0"/>
                  <a:pt x="15" y="0"/>
                </a:cubicBezTo>
                <a:cubicBezTo>
                  <a:pt x="5" y="0"/>
                  <a:pt x="0" y="3"/>
                  <a:pt x="0" y="3"/>
                </a:cubicBezTo>
                <a:close/>
              </a:path>
            </a:pathLst>
          </a:custGeom>
          <a:solidFill>
            <a:srgbClr val="FFFF00">
              <a:alpha val="50000"/>
            </a:srgbClr>
          </a:solidFill>
          <a:ln w="9525" cap="flat" cmpd="sng">
            <a:noFill/>
            <a:prstDash val="solid"/>
            <a:round/>
            <a:headEnd type="none" w="med" len="med"/>
            <a:tailEnd type="none" w="med" len="med"/>
          </a:ln>
          <a:effectLst/>
        </p:spPr>
        <p:txBody>
          <a:bodyPr anchor="ctr"/>
          <a:lstStyle/>
          <a:p>
            <a:endParaRPr lang="en-US"/>
          </a:p>
        </p:txBody>
      </p:sp>
      <p:pic>
        <p:nvPicPr>
          <p:cNvPr id="472075" name="Picture 11" descr="PEC Pump impeller trim 15"/>
          <p:cNvPicPr>
            <a:picLocks noChangeAspect="1" noChangeArrowheads="1"/>
          </p:cNvPicPr>
          <p:nvPr/>
        </p:nvPicPr>
        <p:blipFill>
          <a:blip r:embed="rId5" cstate="print"/>
          <a:srcRect/>
          <a:stretch>
            <a:fillRect/>
          </a:stretch>
        </p:blipFill>
        <p:spPr bwMode="auto">
          <a:xfrm>
            <a:off x="790575" y="3709988"/>
            <a:ext cx="3043238" cy="2282825"/>
          </a:xfrm>
          <a:prstGeom prst="rect">
            <a:avLst/>
          </a:prstGeom>
          <a:noFill/>
        </p:spPr>
      </p:pic>
      <p:sp>
        <p:nvSpPr>
          <p:cNvPr id="472076" name="Text Box 12"/>
          <p:cNvSpPr txBox="1">
            <a:spLocks noChangeArrowheads="1"/>
          </p:cNvSpPr>
          <p:nvPr/>
        </p:nvSpPr>
        <p:spPr bwMode="auto">
          <a:xfrm>
            <a:off x="6049963" y="2876550"/>
            <a:ext cx="2633662" cy="366713"/>
          </a:xfrm>
          <a:prstGeom prst="rect">
            <a:avLst/>
          </a:prstGeom>
          <a:solidFill>
            <a:schemeClr val="bg1">
              <a:lumMod val="50000"/>
              <a:alpha val="75000"/>
            </a:schemeClr>
          </a:solidFill>
          <a:ln w="9525" algn="ctr">
            <a:noFill/>
            <a:miter lim="800000"/>
            <a:headEnd/>
            <a:tailEnd/>
          </a:ln>
          <a:effectLst/>
        </p:spPr>
        <p:txBody>
          <a:bodyPr>
            <a:spAutoFit/>
          </a:bodyPr>
          <a:lstStyle/>
          <a:p>
            <a:pPr algn="ctr">
              <a:spcBef>
                <a:spcPct val="50000"/>
              </a:spcBef>
            </a:pPr>
            <a:r>
              <a:rPr lang="en-US" sz="1800" b="0">
                <a:solidFill>
                  <a:schemeClr val="bg1"/>
                </a:solidFill>
                <a:latin typeface="Arial" charset="0"/>
              </a:rPr>
              <a:t>Before trimming</a:t>
            </a:r>
          </a:p>
        </p:txBody>
      </p:sp>
      <p:sp>
        <p:nvSpPr>
          <p:cNvPr id="472077" name="Text Box 13"/>
          <p:cNvSpPr txBox="1">
            <a:spLocks noChangeArrowheads="1"/>
          </p:cNvSpPr>
          <p:nvPr/>
        </p:nvSpPr>
        <p:spPr bwMode="auto">
          <a:xfrm>
            <a:off x="4435475" y="5611813"/>
            <a:ext cx="2633663" cy="366712"/>
          </a:xfrm>
          <a:prstGeom prst="rect">
            <a:avLst/>
          </a:prstGeom>
          <a:solidFill>
            <a:schemeClr val="bg1">
              <a:lumMod val="50000"/>
              <a:alpha val="75000"/>
            </a:schemeClr>
          </a:solidFill>
          <a:ln w="9525" algn="ctr">
            <a:noFill/>
            <a:miter lim="800000"/>
            <a:headEnd/>
            <a:tailEnd/>
          </a:ln>
          <a:effectLst/>
        </p:spPr>
        <p:txBody>
          <a:bodyPr>
            <a:spAutoFit/>
          </a:bodyPr>
          <a:lstStyle/>
          <a:p>
            <a:pPr algn="ctr">
              <a:spcBef>
                <a:spcPct val="50000"/>
              </a:spcBef>
            </a:pPr>
            <a:r>
              <a:rPr lang="en-US" sz="1800" b="0">
                <a:solidFill>
                  <a:schemeClr val="bg1"/>
                </a:solidFill>
                <a:latin typeface="Arial" charset="0"/>
              </a:rPr>
              <a:t>After trimming</a:t>
            </a:r>
          </a:p>
        </p:txBody>
      </p:sp>
      <p:sp>
        <p:nvSpPr>
          <p:cNvPr id="472078" name="Text Box 14"/>
          <p:cNvSpPr txBox="1">
            <a:spLocks noChangeArrowheads="1"/>
          </p:cNvSpPr>
          <p:nvPr/>
        </p:nvSpPr>
        <p:spPr bwMode="auto">
          <a:xfrm>
            <a:off x="808038" y="5629275"/>
            <a:ext cx="3028950" cy="366713"/>
          </a:xfrm>
          <a:prstGeom prst="rect">
            <a:avLst/>
          </a:prstGeom>
          <a:solidFill>
            <a:schemeClr val="bg1">
              <a:lumMod val="50000"/>
              <a:alpha val="75000"/>
            </a:schemeClr>
          </a:solidFill>
          <a:ln w="9525" algn="ctr">
            <a:noFill/>
            <a:miter lim="800000"/>
            <a:headEnd/>
            <a:tailEnd/>
          </a:ln>
          <a:effectLst/>
        </p:spPr>
        <p:txBody>
          <a:bodyPr>
            <a:spAutoFit/>
          </a:bodyPr>
          <a:lstStyle/>
          <a:p>
            <a:pPr algn="ctr">
              <a:spcBef>
                <a:spcPct val="50000"/>
              </a:spcBef>
            </a:pPr>
            <a:r>
              <a:rPr lang="en-US" sz="1800" b="0" dirty="0">
                <a:solidFill>
                  <a:schemeClr val="bg1"/>
                </a:solidFill>
                <a:latin typeface="Arial" charset="0"/>
              </a:rPr>
              <a:t>The mechanical seal</a:t>
            </a:r>
          </a:p>
        </p:txBody>
      </p:sp>
    </p:spTree>
    <p:extLst>
      <p:ext uri="{BB962C8B-B14F-4D97-AF65-F5344CB8AC3E}">
        <p14:creationId xmlns:p14="http://schemas.microsoft.com/office/powerpoint/2010/main" val="3468883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7207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72070"/>
                                        </p:tgtEl>
                                        <p:attrNameLst>
                                          <p:attrName>style.visibility</p:attrName>
                                        </p:attrNameLst>
                                      </p:cBhvr>
                                      <p:to>
                                        <p:strVal val="visible"/>
                                      </p:to>
                                    </p:set>
                                    <p:animEffect transition="in" filter="wipe(left)">
                                      <p:cBhvr>
                                        <p:cTn id="11" dur="500"/>
                                        <p:tgtEl>
                                          <p:spTgt spid="472070"/>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grpId="1" nodeType="clickEffect">
                                  <p:stCondLst>
                                    <p:cond delay="0"/>
                                  </p:stCondLst>
                                  <p:childTnLst>
                                    <p:animMotion origin="layout" path="M 0.21111 -0.36389 C 0.19514 -0.36435 0.17934 -0.36458 0.15903 -0.35463 C 0.13872 -0.34467 0.10729 -0.32754 0.08889 -0.30463 C 0.07049 -0.28171 0.05903 -0.24791 0.04861 -0.21759 C 0.0382 -0.18726 0.03455 -0.15949 0.02639 -0.12314 C 0.01823 -0.0868 0.00313 -0.01875 -2.5E-6 -4.07407E-6 " pathEditMode="relative" ptsTypes="aaaaaA">
                                      <p:cBhvr>
                                        <p:cTn id="15" dur="2000" fill="hold"/>
                                        <p:tgtEl>
                                          <p:spTgt spid="472072"/>
                                        </p:tgtEl>
                                        <p:attrNameLst>
                                          <p:attrName>ppt_x</p:attrName>
                                          <p:attrName>ppt_y</p:attrName>
                                        </p:attrNameLst>
                                      </p:cBhvr>
                                    </p:animMotion>
                                  </p:childTnLst>
                                </p:cTn>
                              </p:par>
                              <p:par>
                                <p:cTn id="16" presetID="1" presetClass="entr" presetSubtype="0" fill="hold" grpId="2" nodeType="withEffect">
                                  <p:stCondLst>
                                    <p:cond delay="0"/>
                                  </p:stCondLst>
                                  <p:childTnLst>
                                    <p:set>
                                      <p:cBhvr>
                                        <p:cTn id="17" dur="1" fill="hold">
                                          <p:stCondLst>
                                            <p:cond delay="0"/>
                                          </p:stCondLst>
                                        </p:cTn>
                                        <p:tgtEl>
                                          <p:spTgt spid="47207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3" nodeType="clickEffect">
                                  <p:stCondLst>
                                    <p:cond delay="0"/>
                                  </p:stCondLst>
                                  <p:childTnLst>
                                    <p:animEffect transition="out" filter="wipe(right)">
                                      <p:cBhvr>
                                        <p:cTn id="21" dur="1000"/>
                                        <p:tgtEl>
                                          <p:spTgt spid="472072"/>
                                        </p:tgtEl>
                                      </p:cBhvr>
                                    </p:animEffect>
                                    <p:set>
                                      <p:cBhvr>
                                        <p:cTn id="22" dur="1" fill="hold">
                                          <p:stCondLst>
                                            <p:cond delay="999"/>
                                          </p:stCondLst>
                                        </p:cTn>
                                        <p:tgtEl>
                                          <p:spTgt spid="472072"/>
                                        </p:tgtEl>
                                        <p:attrNameLst>
                                          <p:attrName>style.visibility</p:attrName>
                                        </p:attrNameLst>
                                      </p:cBhvr>
                                      <p:to>
                                        <p:strVal val="hidden"/>
                                      </p:to>
                                    </p:se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472073"/>
                                        </p:tgtEl>
                                        <p:attrNameLst>
                                          <p:attrName>style.visibility</p:attrName>
                                        </p:attrNameLst>
                                      </p:cBhvr>
                                      <p:to>
                                        <p:strVal val="visible"/>
                                      </p:to>
                                    </p:set>
                                    <p:animEffect transition="in" filter="wipe(left)">
                                      <p:cBhvr>
                                        <p:cTn id="26" dur="1000"/>
                                        <p:tgtEl>
                                          <p:spTgt spid="47207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72071"/>
                                        </p:tgtEl>
                                        <p:attrNameLst>
                                          <p:attrName>style.visibility</p:attrName>
                                        </p:attrNameLst>
                                      </p:cBhvr>
                                      <p:to>
                                        <p:strVal val="visible"/>
                                      </p:to>
                                    </p:set>
                                    <p:animEffect transition="in" filter="dissolve">
                                      <p:cBhvr>
                                        <p:cTn id="31" dur="500"/>
                                        <p:tgtEl>
                                          <p:spTgt spid="472071"/>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472074"/>
                                        </p:tgtEl>
                                        <p:attrNameLst>
                                          <p:attrName>style.visibility</p:attrName>
                                        </p:attrNameLst>
                                      </p:cBhvr>
                                      <p:to>
                                        <p:strVal val="visible"/>
                                      </p:to>
                                    </p:set>
                                    <p:animEffect transition="in" filter="dissolve">
                                      <p:cBhvr>
                                        <p:cTn id="35" dur="500"/>
                                        <p:tgtEl>
                                          <p:spTgt spid="472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70" grpId="0" animBg="1"/>
      <p:bldP spid="472071" grpId="0" animBg="1"/>
      <p:bldP spid="472072" grpId="0" animBg="1"/>
      <p:bldP spid="472072" grpId="1" animBg="1"/>
      <p:bldP spid="472072" grpId="2" animBg="1"/>
      <p:bldP spid="472072" grpId="3" animBg="1"/>
      <p:bldP spid="472073" grpId="0" animBg="1"/>
      <p:bldP spid="47207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The Modification Process</a:t>
            </a:r>
          </a:p>
        </p:txBody>
      </p:sp>
      <p:sp>
        <p:nvSpPr>
          <p:cNvPr id="474115" name="Rectangle 3"/>
          <p:cNvSpPr>
            <a:spLocks noGrp="1" noChangeArrowheads="1"/>
          </p:cNvSpPr>
          <p:nvPr>
            <p:ph idx="1"/>
          </p:nvPr>
        </p:nvSpPr>
        <p:spPr>
          <a:xfrm>
            <a:off x="685800" y="1981200"/>
            <a:ext cx="5394960" cy="4038600"/>
          </a:xfrm>
        </p:spPr>
        <p:txBody>
          <a:bodyPr/>
          <a:lstStyle/>
          <a:p>
            <a:pPr marL="0" indent="0">
              <a:buFontTx/>
              <a:buNone/>
            </a:pPr>
            <a:r>
              <a:rPr lang="en-US" dirty="0"/>
              <a:t>The re-assembled pump with the base grouted and motor aligned</a:t>
            </a:r>
          </a:p>
        </p:txBody>
      </p:sp>
      <p:sp>
        <p:nvSpPr>
          <p:cNvPr id="9" name="Slide Number Placeholder 8"/>
          <p:cNvSpPr>
            <a:spLocks noGrp="1"/>
          </p:cNvSpPr>
          <p:nvPr>
            <p:ph type="sldNum" sz="quarter" idx="10"/>
          </p:nvPr>
        </p:nvSpPr>
        <p:spPr/>
        <p:txBody>
          <a:bodyPr/>
          <a:lstStyle/>
          <a:p>
            <a:fld id="{5CB43DDD-38C5-4123-A73A-76C4DADD0D7A}" type="slidenum">
              <a:rPr lang="en-US" smtClean="0"/>
              <a:pPr/>
              <a:t>33</a:t>
            </a:fld>
            <a:endParaRPr lang="en-US"/>
          </a:p>
        </p:txBody>
      </p:sp>
      <p:pic>
        <p:nvPicPr>
          <p:cNvPr id="474116" name="Picture 4" descr="DSCF2719"/>
          <p:cNvPicPr>
            <a:picLocks noChangeAspect="1" noChangeArrowheads="1"/>
          </p:cNvPicPr>
          <p:nvPr/>
        </p:nvPicPr>
        <p:blipFill>
          <a:blip r:embed="rId3" cstate="print">
            <a:lum bright="30000" contrast="30000"/>
          </a:blip>
          <a:srcRect/>
          <a:stretch>
            <a:fillRect/>
          </a:stretch>
        </p:blipFill>
        <p:spPr bwMode="auto">
          <a:xfrm>
            <a:off x="1370013" y="2970213"/>
            <a:ext cx="4268787" cy="3200400"/>
          </a:xfrm>
          <a:prstGeom prst="rect">
            <a:avLst/>
          </a:prstGeom>
          <a:noFill/>
        </p:spPr>
      </p:pic>
      <p:pic>
        <p:nvPicPr>
          <p:cNvPr id="474117" name="Picture 5" descr="DSCF2718 - end 03-13-06"/>
          <p:cNvPicPr>
            <a:picLocks noChangeAspect="1" noChangeArrowheads="1"/>
          </p:cNvPicPr>
          <p:nvPr/>
        </p:nvPicPr>
        <p:blipFill>
          <a:blip r:embed="rId4" cstate="print"/>
          <a:srcRect/>
          <a:stretch>
            <a:fillRect/>
          </a:stretch>
        </p:blipFill>
        <p:spPr bwMode="auto">
          <a:xfrm>
            <a:off x="6102350" y="1149350"/>
            <a:ext cx="2439988" cy="1830388"/>
          </a:xfrm>
          <a:prstGeom prst="rect">
            <a:avLst/>
          </a:prstGeom>
          <a:noFill/>
        </p:spPr>
      </p:pic>
      <p:sp>
        <p:nvSpPr>
          <p:cNvPr id="474118" name="Oval 6"/>
          <p:cNvSpPr>
            <a:spLocks noChangeAspect="1" noChangeArrowheads="1"/>
          </p:cNvSpPr>
          <p:nvPr/>
        </p:nvSpPr>
        <p:spPr bwMode="auto">
          <a:xfrm>
            <a:off x="6945313" y="2062163"/>
            <a:ext cx="914400" cy="914400"/>
          </a:xfrm>
          <a:prstGeom prst="ellipse">
            <a:avLst/>
          </a:prstGeom>
          <a:solidFill>
            <a:srgbClr val="FFFF00">
              <a:alpha val="25000"/>
            </a:srgbClr>
          </a:solidFill>
          <a:ln w="38100">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607799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4118"/>
                                        </p:tgtEl>
                                        <p:attrNameLst>
                                          <p:attrName>style.visibility</p:attrName>
                                        </p:attrNameLst>
                                      </p:cBhvr>
                                      <p:to>
                                        <p:strVal val="visible"/>
                                      </p:to>
                                    </p:set>
                                    <p:animEffect transition="in" filter="dissolve">
                                      <p:cBhvr>
                                        <p:cTn id="7" dur="500"/>
                                        <p:tgtEl>
                                          <p:spTgt spid="474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p:txBody>
          <a:bodyPr/>
          <a:lstStyle/>
          <a:p>
            <a:r>
              <a:rPr lang="en-US"/>
              <a:t>Plotting Our Pump Test Results</a:t>
            </a:r>
          </a:p>
        </p:txBody>
      </p:sp>
      <p:sp>
        <p:nvSpPr>
          <p:cNvPr id="476163" name="Rectangle 3"/>
          <p:cNvSpPr>
            <a:spLocks noGrp="1" noChangeArrowheads="1"/>
          </p:cNvSpPr>
          <p:nvPr>
            <p:ph idx="1"/>
          </p:nvPr>
        </p:nvSpPr>
        <p:spPr>
          <a:xfrm>
            <a:off x="685800" y="1981200"/>
            <a:ext cx="4160520" cy="4038600"/>
          </a:xfrm>
        </p:spPr>
        <p:txBody>
          <a:bodyPr/>
          <a:lstStyle/>
          <a:p>
            <a:pPr>
              <a:lnSpc>
                <a:spcPct val="90000"/>
              </a:lnSpc>
            </a:pPr>
            <a:r>
              <a:rPr lang="en-US" dirty="0"/>
              <a:t>Data from the modified pump</a:t>
            </a:r>
          </a:p>
          <a:p>
            <a:pPr lvl="1">
              <a:lnSpc>
                <a:spcPct val="90000"/>
              </a:lnSpc>
            </a:pPr>
            <a:r>
              <a:rPr lang="en-US" dirty="0"/>
              <a:t>Shut off test</a:t>
            </a:r>
          </a:p>
          <a:p>
            <a:pPr lvl="2">
              <a:lnSpc>
                <a:spcPct val="90000"/>
              </a:lnSpc>
            </a:pPr>
            <a:r>
              <a:rPr lang="en-US" dirty="0"/>
              <a:t>0 gpm</a:t>
            </a:r>
          </a:p>
          <a:p>
            <a:pPr lvl="2">
              <a:lnSpc>
                <a:spcPct val="90000"/>
              </a:lnSpc>
            </a:pPr>
            <a:r>
              <a:rPr lang="en-US" dirty="0"/>
              <a:t>70.2 ft. </a:t>
            </a:r>
            <a:r>
              <a:rPr lang="en-US" dirty="0" err="1"/>
              <a:t>w.c</a:t>
            </a:r>
            <a:r>
              <a:rPr lang="en-US" dirty="0"/>
              <a:t>.</a:t>
            </a:r>
          </a:p>
          <a:p>
            <a:pPr lvl="2">
              <a:lnSpc>
                <a:spcPct val="90000"/>
              </a:lnSpc>
            </a:pPr>
            <a:r>
              <a:rPr lang="en-US" dirty="0"/>
              <a:t>1 kW</a:t>
            </a:r>
          </a:p>
          <a:p>
            <a:pPr lvl="1">
              <a:lnSpc>
                <a:spcPct val="90000"/>
              </a:lnSpc>
            </a:pPr>
            <a:r>
              <a:rPr lang="en-US" dirty="0"/>
              <a:t>One pump, wide open</a:t>
            </a:r>
          </a:p>
          <a:p>
            <a:pPr lvl="2">
              <a:lnSpc>
                <a:spcPct val="90000"/>
              </a:lnSpc>
            </a:pPr>
            <a:r>
              <a:rPr lang="en-US" dirty="0"/>
              <a:t>? gpm</a:t>
            </a:r>
          </a:p>
          <a:p>
            <a:pPr lvl="2">
              <a:lnSpc>
                <a:spcPct val="90000"/>
              </a:lnSpc>
            </a:pPr>
            <a:r>
              <a:rPr lang="en-US" dirty="0"/>
              <a:t>58.7 ft. </a:t>
            </a:r>
            <a:r>
              <a:rPr lang="en-US" dirty="0" err="1"/>
              <a:t>w.c</a:t>
            </a:r>
            <a:r>
              <a:rPr lang="en-US" dirty="0"/>
              <a:t>.</a:t>
            </a:r>
          </a:p>
          <a:p>
            <a:pPr lvl="2">
              <a:lnSpc>
                <a:spcPct val="90000"/>
              </a:lnSpc>
            </a:pPr>
            <a:r>
              <a:rPr lang="en-US" dirty="0"/>
              <a:t>2.1 kW</a:t>
            </a:r>
          </a:p>
        </p:txBody>
      </p:sp>
      <p:sp>
        <p:nvSpPr>
          <p:cNvPr id="7" name="Slide Number Placeholder 6"/>
          <p:cNvSpPr>
            <a:spLocks noGrp="1"/>
          </p:cNvSpPr>
          <p:nvPr>
            <p:ph type="sldNum" sz="quarter" idx="10"/>
          </p:nvPr>
        </p:nvSpPr>
        <p:spPr/>
        <p:txBody>
          <a:bodyPr/>
          <a:lstStyle/>
          <a:p>
            <a:fld id="{5CB43DDD-38C5-4123-A73A-76C4DADD0D7A}" type="slidenum">
              <a:rPr lang="en-US" smtClean="0"/>
              <a:pPr/>
              <a:t>34</a:t>
            </a:fld>
            <a:endParaRPr lang="en-US"/>
          </a:p>
        </p:txBody>
      </p:sp>
      <p:pic>
        <p:nvPicPr>
          <p:cNvPr id="476164" name="Picture 4" descr="PEC Pump impeller trim 13"/>
          <p:cNvPicPr>
            <a:picLocks noChangeAspect="1" noChangeArrowheads="1"/>
          </p:cNvPicPr>
          <p:nvPr/>
        </p:nvPicPr>
        <p:blipFill>
          <a:blip r:embed="rId3" cstate="print">
            <a:lum bright="20000" contrast="20000"/>
          </a:blip>
          <a:srcRect l="18945" r="9450" b="14461"/>
          <a:stretch>
            <a:fillRect/>
          </a:stretch>
        </p:blipFill>
        <p:spPr bwMode="auto">
          <a:xfrm>
            <a:off x="4911725" y="2111375"/>
            <a:ext cx="3927475" cy="3517900"/>
          </a:xfrm>
          <a:prstGeom prst="rect">
            <a:avLst/>
          </a:prstGeom>
          <a:noFill/>
        </p:spPr>
      </p:pic>
    </p:spTree>
    <p:extLst>
      <p:ext uri="{BB962C8B-B14F-4D97-AF65-F5344CB8AC3E}">
        <p14:creationId xmlns:p14="http://schemas.microsoft.com/office/powerpoint/2010/main" val="3709388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210" name="Picture 2" descr="1 1-2BC"/>
          <p:cNvPicPr>
            <a:picLocks noChangeAspect="1" noChangeArrowheads="1"/>
          </p:cNvPicPr>
          <p:nvPr/>
        </p:nvPicPr>
        <p:blipFill>
          <a:blip r:embed="rId3" cstate="print">
            <a:clrChange>
              <a:clrFrom>
                <a:srgbClr val="FFFFFF"/>
              </a:clrFrom>
              <a:clrTo>
                <a:srgbClr val="FFFFFF">
                  <a:alpha val="0"/>
                </a:srgbClr>
              </a:clrTo>
            </a:clrChange>
          </a:blip>
          <a:srcRect t="1578" r="1198"/>
          <a:stretch>
            <a:fillRect/>
          </a:stretch>
        </p:blipFill>
        <p:spPr bwMode="auto">
          <a:xfrm>
            <a:off x="0" y="277813"/>
            <a:ext cx="9144000" cy="6019800"/>
          </a:xfrm>
          <a:prstGeom prst="rect">
            <a:avLst/>
          </a:prstGeom>
          <a:noFill/>
        </p:spPr>
      </p:pic>
      <p:sp>
        <p:nvSpPr>
          <p:cNvPr id="478211" name="Line 3"/>
          <p:cNvSpPr>
            <a:spLocks noChangeShapeType="1"/>
          </p:cNvSpPr>
          <p:nvPr/>
        </p:nvSpPr>
        <p:spPr bwMode="auto">
          <a:xfrm flipV="1">
            <a:off x="1685925" y="2828925"/>
            <a:ext cx="6350" cy="2219325"/>
          </a:xfrm>
          <a:prstGeom prst="line">
            <a:avLst/>
          </a:prstGeom>
          <a:noFill/>
          <a:ln w="38100">
            <a:solidFill>
              <a:srgbClr val="FF0000"/>
            </a:solidFill>
            <a:round/>
            <a:headEnd/>
            <a:tailEnd type="triangle" w="med" len="lg"/>
          </a:ln>
          <a:effectLst/>
        </p:spPr>
        <p:txBody>
          <a:bodyPr anchor="ctr"/>
          <a:lstStyle/>
          <a:p>
            <a:endParaRPr lang="en-US"/>
          </a:p>
        </p:txBody>
      </p:sp>
      <p:sp>
        <p:nvSpPr>
          <p:cNvPr id="478212" name="AutoShape 4"/>
          <p:cNvSpPr>
            <a:spLocks noChangeAspect="1" noChangeArrowheads="1"/>
          </p:cNvSpPr>
          <p:nvPr/>
        </p:nvSpPr>
        <p:spPr bwMode="auto">
          <a:xfrm rot="13808287">
            <a:off x="1724820" y="5047456"/>
            <a:ext cx="328612"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78213" name="Text Box 5"/>
          <p:cNvSpPr txBox="1">
            <a:spLocks noChangeArrowheads="1"/>
          </p:cNvSpPr>
          <p:nvPr/>
        </p:nvSpPr>
        <p:spPr bwMode="auto">
          <a:xfrm>
            <a:off x="2228850" y="5257800"/>
            <a:ext cx="5695950" cy="366713"/>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Shut off test forces a known flow condition of 0 gpm</a:t>
            </a:r>
          </a:p>
        </p:txBody>
      </p:sp>
      <p:sp>
        <p:nvSpPr>
          <p:cNvPr id="478214" name="AutoShape 6"/>
          <p:cNvSpPr>
            <a:spLocks noChangeAspect="1" noChangeArrowheads="1"/>
          </p:cNvSpPr>
          <p:nvPr/>
        </p:nvSpPr>
        <p:spPr bwMode="auto">
          <a:xfrm rot="35121251">
            <a:off x="2035969" y="2902744"/>
            <a:ext cx="328613"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78215" name="Text Box 7"/>
          <p:cNvSpPr txBox="1">
            <a:spLocks noChangeArrowheads="1"/>
          </p:cNvSpPr>
          <p:nvPr/>
        </p:nvSpPr>
        <p:spPr bwMode="auto">
          <a:xfrm>
            <a:off x="2387600" y="3313113"/>
            <a:ext cx="5695950" cy="366712"/>
          </a:xfrm>
          <a:prstGeom prst="rect">
            <a:avLst/>
          </a:prstGeom>
          <a:solidFill>
            <a:schemeClr val="bg1">
              <a:lumMod val="50000"/>
              <a:alpha val="75000"/>
            </a:schemeClr>
          </a:solidFill>
          <a:ln w="9525">
            <a:noFill/>
            <a:miter lim="800000"/>
            <a:headEnd/>
            <a:tailEnd/>
          </a:ln>
          <a:effectLst/>
        </p:spPr>
        <p:txBody>
          <a:bodyPr>
            <a:spAutoFit/>
          </a:bodyPr>
          <a:lstStyle/>
          <a:p>
            <a:pPr>
              <a:spcBef>
                <a:spcPct val="50000"/>
              </a:spcBef>
            </a:pPr>
            <a:r>
              <a:rPr lang="en-US" sz="1800" b="0">
                <a:solidFill>
                  <a:schemeClr val="bg1"/>
                </a:solidFill>
                <a:latin typeface="Arial" charset="0"/>
              </a:rPr>
              <a:t>The head produced matches a 7-3/4” impeller curve</a:t>
            </a:r>
          </a:p>
        </p:txBody>
      </p:sp>
      <p:sp>
        <p:nvSpPr>
          <p:cNvPr id="10" name="Slide Number Placeholder 9"/>
          <p:cNvSpPr>
            <a:spLocks noGrp="1"/>
          </p:cNvSpPr>
          <p:nvPr>
            <p:ph type="sldNum" sz="quarter" idx="11"/>
          </p:nvPr>
        </p:nvSpPr>
        <p:spPr/>
        <p:txBody>
          <a:bodyPr/>
          <a:lstStyle/>
          <a:p>
            <a:fld id="{36EC3624-1D87-4E02-85C4-03A88315BCDB}" type="slidenum">
              <a:rPr lang="en-US" smtClean="0"/>
              <a:pPr/>
              <a:t>35</a:t>
            </a:fld>
            <a:endParaRPr lang="en-US"/>
          </a:p>
        </p:txBody>
      </p:sp>
    </p:spTree>
    <p:extLst>
      <p:ext uri="{BB962C8B-B14F-4D97-AF65-F5344CB8AC3E}">
        <p14:creationId xmlns:p14="http://schemas.microsoft.com/office/powerpoint/2010/main" val="1622715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78212"/>
                                        </p:tgtEl>
                                        <p:attrNameLst>
                                          <p:attrName>style.visibility</p:attrName>
                                        </p:attrNameLst>
                                      </p:cBhvr>
                                      <p:to>
                                        <p:strVal val="visible"/>
                                      </p:to>
                                    </p:set>
                                    <p:animEffect transition="in" filter="dissolve">
                                      <p:cBhvr>
                                        <p:cTn id="7" dur="500"/>
                                        <p:tgtEl>
                                          <p:spTgt spid="4782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8213"/>
                                        </p:tgtEl>
                                        <p:attrNameLst>
                                          <p:attrName>style.visibility</p:attrName>
                                        </p:attrNameLst>
                                      </p:cBhvr>
                                      <p:to>
                                        <p:strVal val="visible"/>
                                      </p:to>
                                    </p:set>
                                    <p:animEffect transition="in" filter="dissolve">
                                      <p:cBhvr>
                                        <p:cTn id="10" dur="500"/>
                                        <p:tgtEl>
                                          <p:spTgt spid="47821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78212"/>
                                        </p:tgtEl>
                                      </p:cBhvr>
                                    </p:animEffect>
                                    <p:set>
                                      <p:cBhvr>
                                        <p:cTn id="15" dur="1" fill="hold">
                                          <p:stCondLst>
                                            <p:cond delay="499"/>
                                          </p:stCondLst>
                                        </p:cTn>
                                        <p:tgtEl>
                                          <p:spTgt spid="478212"/>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478213"/>
                                        </p:tgtEl>
                                      </p:cBhvr>
                                    </p:animEffect>
                                    <p:set>
                                      <p:cBhvr>
                                        <p:cTn id="18" dur="1" fill="hold">
                                          <p:stCondLst>
                                            <p:cond delay="499"/>
                                          </p:stCondLst>
                                        </p:cTn>
                                        <p:tgtEl>
                                          <p:spTgt spid="478213"/>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478211"/>
                                        </p:tgtEl>
                                        <p:attrNameLst>
                                          <p:attrName>style.visibility</p:attrName>
                                        </p:attrNameLst>
                                      </p:cBhvr>
                                      <p:to>
                                        <p:strVal val="visible"/>
                                      </p:to>
                                    </p:set>
                                    <p:animEffect transition="in" filter="wipe(down)">
                                      <p:cBhvr>
                                        <p:cTn id="21" dur="500"/>
                                        <p:tgtEl>
                                          <p:spTgt spid="478211"/>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478214"/>
                                        </p:tgtEl>
                                        <p:attrNameLst>
                                          <p:attrName>style.visibility</p:attrName>
                                        </p:attrNameLst>
                                      </p:cBhvr>
                                      <p:to>
                                        <p:strVal val="visible"/>
                                      </p:to>
                                    </p:set>
                                    <p:animEffect transition="in" filter="dissolve">
                                      <p:cBhvr>
                                        <p:cTn id="25" dur="500"/>
                                        <p:tgtEl>
                                          <p:spTgt spid="47821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78215"/>
                                        </p:tgtEl>
                                        <p:attrNameLst>
                                          <p:attrName>style.visibility</p:attrName>
                                        </p:attrNameLst>
                                      </p:cBhvr>
                                      <p:to>
                                        <p:strVal val="visible"/>
                                      </p:to>
                                    </p:set>
                                    <p:animEffect transition="in" filter="dissolve">
                                      <p:cBhvr>
                                        <p:cTn id="28" dur="500"/>
                                        <p:tgtEl>
                                          <p:spTgt spid="47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animBg="1"/>
      <p:bldP spid="478212" grpId="0" animBg="1"/>
      <p:bldP spid="478212" grpId="1" animBg="1"/>
      <p:bldP spid="478213" grpId="0" animBg="1"/>
      <p:bldP spid="478213" grpId="1" animBg="1"/>
      <p:bldP spid="478214" grpId="0" animBg="1"/>
      <p:bldP spid="4782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0258" name="Picture 2" descr="1 1-2BC"/>
          <p:cNvPicPr>
            <a:picLocks noChangeAspect="1" noChangeArrowheads="1"/>
          </p:cNvPicPr>
          <p:nvPr/>
        </p:nvPicPr>
        <p:blipFill>
          <a:blip r:embed="rId3" cstate="print">
            <a:clrChange>
              <a:clrFrom>
                <a:srgbClr val="FFFFFF"/>
              </a:clrFrom>
              <a:clrTo>
                <a:srgbClr val="FFFFFF">
                  <a:alpha val="0"/>
                </a:srgbClr>
              </a:clrTo>
            </a:clrChange>
          </a:blip>
          <a:srcRect t="1578" r="1198"/>
          <a:stretch>
            <a:fillRect/>
          </a:stretch>
        </p:blipFill>
        <p:spPr bwMode="auto">
          <a:xfrm>
            <a:off x="0" y="277813"/>
            <a:ext cx="9144000" cy="6019800"/>
          </a:xfrm>
          <a:prstGeom prst="rect">
            <a:avLst/>
          </a:prstGeom>
          <a:noFill/>
        </p:spPr>
      </p:pic>
      <p:sp>
        <p:nvSpPr>
          <p:cNvPr id="480259" name="AutoShape 3"/>
          <p:cNvSpPr>
            <a:spLocks noChangeAspect="1" noChangeArrowheads="1"/>
          </p:cNvSpPr>
          <p:nvPr/>
        </p:nvSpPr>
        <p:spPr bwMode="auto">
          <a:xfrm rot="13808287">
            <a:off x="1724820" y="2869406"/>
            <a:ext cx="328612"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80260" name="Text Box 4"/>
          <p:cNvSpPr txBox="1">
            <a:spLocks noChangeArrowheads="1"/>
          </p:cNvSpPr>
          <p:nvPr/>
        </p:nvSpPr>
        <p:spPr bwMode="auto">
          <a:xfrm>
            <a:off x="2105025" y="3335338"/>
            <a:ext cx="2325688" cy="1190625"/>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“Eye-ball” the new impeller curve through the shut-off head test point</a:t>
            </a:r>
          </a:p>
        </p:txBody>
      </p:sp>
      <p:sp>
        <p:nvSpPr>
          <p:cNvPr id="480261" name="Oval 5"/>
          <p:cNvSpPr>
            <a:spLocks noChangeAspect="1" noChangeArrowheads="1"/>
          </p:cNvSpPr>
          <p:nvPr/>
        </p:nvSpPr>
        <p:spPr bwMode="auto">
          <a:xfrm>
            <a:off x="1593850" y="2717800"/>
            <a:ext cx="209550" cy="209550"/>
          </a:xfrm>
          <a:prstGeom prst="ellipse">
            <a:avLst/>
          </a:prstGeom>
          <a:solidFill>
            <a:srgbClr val="FFFF00">
              <a:alpha val="50000"/>
            </a:srgbClr>
          </a:solidFill>
          <a:ln w="38100">
            <a:solidFill>
              <a:srgbClr val="FF0000"/>
            </a:solidFill>
            <a:round/>
            <a:headEnd/>
            <a:tailEnd/>
          </a:ln>
          <a:effectLst/>
        </p:spPr>
        <p:txBody>
          <a:bodyPr wrap="none" anchor="ctr"/>
          <a:lstStyle/>
          <a:p>
            <a:endParaRPr lang="en-US"/>
          </a:p>
        </p:txBody>
      </p:sp>
      <p:sp>
        <p:nvSpPr>
          <p:cNvPr id="480262" name="Freeform 6"/>
          <p:cNvSpPr>
            <a:spLocks/>
          </p:cNvSpPr>
          <p:nvPr/>
        </p:nvSpPr>
        <p:spPr bwMode="auto">
          <a:xfrm>
            <a:off x="1701800" y="2813050"/>
            <a:ext cx="4248150" cy="957263"/>
          </a:xfrm>
          <a:custGeom>
            <a:avLst/>
            <a:gdLst/>
            <a:ahLst/>
            <a:cxnLst>
              <a:cxn ang="0">
                <a:pos x="0" y="4"/>
              </a:cxn>
              <a:cxn ang="0">
                <a:pos x="188" y="0"/>
              </a:cxn>
              <a:cxn ang="0">
                <a:pos x="372" y="4"/>
              </a:cxn>
              <a:cxn ang="0">
                <a:pos x="564" y="12"/>
              </a:cxn>
              <a:cxn ang="0">
                <a:pos x="1132" y="64"/>
              </a:cxn>
              <a:cxn ang="0">
                <a:pos x="1556" y="140"/>
              </a:cxn>
              <a:cxn ang="0">
                <a:pos x="1908" y="236"/>
              </a:cxn>
              <a:cxn ang="0">
                <a:pos x="2264" y="380"/>
              </a:cxn>
              <a:cxn ang="0">
                <a:pos x="2616" y="572"/>
              </a:cxn>
              <a:cxn ang="0">
                <a:pos x="2624" y="568"/>
              </a:cxn>
            </a:cxnLst>
            <a:rect l="0" t="0" r="r" b="b"/>
            <a:pathLst>
              <a:path w="2676" h="603">
                <a:moveTo>
                  <a:pt x="0" y="4"/>
                </a:moveTo>
                <a:cubicBezTo>
                  <a:pt x="63" y="2"/>
                  <a:pt x="126" y="0"/>
                  <a:pt x="188" y="0"/>
                </a:cubicBezTo>
                <a:cubicBezTo>
                  <a:pt x="250" y="0"/>
                  <a:pt x="309" y="2"/>
                  <a:pt x="372" y="4"/>
                </a:cubicBezTo>
                <a:cubicBezTo>
                  <a:pt x="435" y="6"/>
                  <a:pt x="437" y="2"/>
                  <a:pt x="564" y="12"/>
                </a:cubicBezTo>
                <a:cubicBezTo>
                  <a:pt x="691" y="22"/>
                  <a:pt x="967" y="43"/>
                  <a:pt x="1132" y="64"/>
                </a:cubicBezTo>
                <a:cubicBezTo>
                  <a:pt x="1297" y="85"/>
                  <a:pt x="1427" y="111"/>
                  <a:pt x="1556" y="140"/>
                </a:cubicBezTo>
                <a:cubicBezTo>
                  <a:pt x="1685" y="169"/>
                  <a:pt x="1790" y="196"/>
                  <a:pt x="1908" y="236"/>
                </a:cubicBezTo>
                <a:cubicBezTo>
                  <a:pt x="2026" y="276"/>
                  <a:pt x="2146" y="324"/>
                  <a:pt x="2264" y="380"/>
                </a:cubicBezTo>
                <a:cubicBezTo>
                  <a:pt x="2382" y="436"/>
                  <a:pt x="2556" y="541"/>
                  <a:pt x="2616" y="572"/>
                </a:cubicBezTo>
                <a:cubicBezTo>
                  <a:pt x="2676" y="603"/>
                  <a:pt x="2622" y="569"/>
                  <a:pt x="2624" y="568"/>
                </a:cubicBezTo>
              </a:path>
            </a:pathLst>
          </a:custGeom>
          <a:noFill/>
          <a:ln w="38100" cap="flat" cmpd="sng">
            <a:solidFill>
              <a:srgbClr val="FF6600"/>
            </a:solidFill>
            <a:prstDash val="solid"/>
            <a:round/>
            <a:headEnd/>
            <a:tailEnd/>
          </a:ln>
          <a:effectLst/>
        </p:spPr>
        <p:txBody>
          <a:bodyPr anchor="ctr"/>
          <a:lstStyle/>
          <a:p>
            <a:endParaRPr lang="en-US"/>
          </a:p>
        </p:txBody>
      </p:sp>
      <p:sp>
        <p:nvSpPr>
          <p:cNvPr id="9" name="Slide Number Placeholder 8"/>
          <p:cNvSpPr>
            <a:spLocks noGrp="1"/>
          </p:cNvSpPr>
          <p:nvPr>
            <p:ph type="sldNum" sz="quarter" idx="11"/>
          </p:nvPr>
        </p:nvSpPr>
        <p:spPr/>
        <p:txBody>
          <a:bodyPr/>
          <a:lstStyle/>
          <a:p>
            <a:fld id="{36EC3624-1D87-4E02-85C4-03A88315BCDB}" type="slidenum">
              <a:rPr lang="en-US" smtClean="0"/>
              <a:pPr/>
              <a:t>36</a:t>
            </a:fld>
            <a:endParaRPr lang="en-US"/>
          </a:p>
        </p:txBody>
      </p:sp>
    </p:spTree>
    <p:extLst>
      <p:ext uri="{BB962C8B-B14F-4D97-AF65-F5344CB8AC3E}">
        <p14:creationId xmlns:p14="http://schemas.microsoft.com/office/powerpoint/2010/main" val="1207072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0261"/>
                                        </p:tgtEl>
                                        <p:attrNameLst>
                                          <p:attrName>style.visibility</p:attrName>
                                        </p:attrNameLst>
                                      </p:cBhvr>
                                      <p:to>
                                        <p:strVal val="visible"/>
                                      </p:to>
                                    </p:set>
                                    <p:animEffect transition="in" filter="dissolve">
                                      <p:cBhvr>
                                        <p:cTn id="7" dur="500"/>
                                        <p:tgtEl>
                                          <p:spTgt spid="48026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80259"/>
                                        </p:tgtEl>
                                        <p:attrNameLst>
                                          <p:attrName>style.visibility</p:attrName>
                                        </p:attrNameLst>
                                      </p:cBhvr>
                                      <p:to>
                                        <p:strVal val="visible"/>
                                      </p:to>
                                    </p:set>
                                    <p:animEffect transition="in" filter="dissolve">
                                      <p:cBhvr>
                                        <p:cTn id="11" dur="500"/>
                                        <p:tgtEl>
                                          <p:spTgt spid="480259"/>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480260"/>
                                        </p:tgtEl>
                                        <p:attrNameLst>
                                          <p:attrName>style.visibility</p:attrName>
                                        </p:attrNameLst>
                                      </p:cBhvr>
                                      <p:to>
                                        <p:strVal val="visible"/>
                                      </p:to>
                                    </p:set>
                                    <p:animEffect transition="in" filter="dissolve">
                                      <p:cBhvr>
                                        <p:cTn id="14" dur="500"/>
                                        <p:tgtEl>
                                          <p:spTgt spid="480260"/>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80262"/>
                                        </p:tgtEl>
                                        <p:attrNameLst>
                                          <p:attrName>style.visibility</p:attrName>
                                        </p:attrNameLst>
                                      </p:cBhvr>
                                      <p:to>
                                        <p:strVal val="visible"/>
                                      </p:to>
                                    </p:set>
                                    <p:animEffect transition="in" filter="wipe(left)">
                                      <p:cBhvr>
                                        <p:cTn id="18" dur="500"/>
                                        <p:tgtEl>
                                          <p:spTgt spid="48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animBg="1"/>
      <p:bldP spid="480260" grpId="0" animBg="1"/>
      <p:bldP spid="480261" grpId="0" animBg="1"/>
      <p:bldP spid="48026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306" name="Picture 2" descr="1 1-2BC"/>
          <p:cNvPicPr>
            <a:picLocks noChangeAspect="1" noChangeArrowheads="1"/>
          </p:cNvPicPr>
          <p:nvPr/>
        </p:nvPicPr>
        <p:blipFill>
          <a:blip r:embed="rId3" cstate="print">
            <a:clrChange>
              <a:clrFrom>
                <a:srgbClr val="FFFFFF"/>
              </a:clrFrom>
              <a:clrTo>
                <a:srgbClr val="FFFFFF">
                  <a:alpha val="0"/>
                </a:srgbClr>
              </a:clrTo>
            </a:clrChange>
          </a:blip>
          <a:srcRect t="1578" r="1198"/>
          <a:stretch>
            <a:fillRect/>
          </a:stretch>
        </p:blipFill>
        <p:spPr bwMode="auto">
          <a:xfrm>
            <a:off x="0" y="277813"/>
            <a:ext cx="9144000" cy="6019800"/>
          </a:xfrm>
          <a:prstGeom prst="rect">
            <a:avLst/>
          </a:prstGeom>
          <a:noFill/>
        </p:spPr>
      </p:pic>
      <p:sp>
        <p:nvSpPr>
          <p:cNvPr id="482307" name="Freeform 3"/>
          <p:cNvSpPr>
            <a:spLocks/>
          </p:cNvSpPr>
          <p:nvPr/>
        </p:nvSpPr>
        <p:spPr bwMode="auto">
          <a:xfrm>
            <a:off x="1701800" y="2813050"/>
            <a:ext cx="4248150" cy="957263"/>
          </a:xfrm>
          <a:custGeom>
            <a:avLst/>
            <a:gdLst/>
            <a:ahLst/>
            <a:cxnLst>
              <a:cxn ang="0">
                <a:pos x="0" y="4"/>
              </a:cxn>
              <a:cxn ang="0">
                <a:pos x="188" y="0"/>
              </a:cxn>
              <a:cxn ang="0">
                <a:pos x="372" y="4"/>
              </a:cxn>
              <a:cxn ang="0">
                <a:pos x="564" y="12"/>
              </a:cxn>
              <a:cxn ang="0">
                <a:pos x="1132" y="64"/>
              </a:cxn>
              <a:cxn ang="0">
                <a:pos x="1556" y="140"/>
              </a:cxn>
              <a:cxn ang="0">
                <a:pos x="1908" y="236"/>
              </a:cxn>
              <a:cxn ang="0">
                <a:pos x="2264" y="380"/>
              </a:cxn>
              <a:cxn ang="0">
                <a:pos x="2616" y="572"/>
              </a:cxn>
              <a:cxn ang="0">
                <a:pos x="2624" y="568"/>
              </a:cxn>
            </a:cxnLst>
            <a:rect l="0" t="0" r="r" b="b"/>
            <a:pathLst>
              <a:path w="2676" h="603">
                <a:moveTo>
                  <a:pt x="0" y="4"/>
                </a:moveTo>
                <a:cubicBezTo>
                  <a:pt x="63" y="2"/>
                  <a:pt x="126" y="0"/>
                  <a:pt x="188" y="0"/>
                </a:cubicBezTo>
                <a:cubicBezTo>
                  <a:pt x="250" y="0"/>
                  <a:pt x="309" y="2"/>
                  <a:pt x="372" y="4"/>
                </a:cubicBezTo>
                <a:cubicBezTo>
                  <a:pt x="435" y="6"/>
                  <a:pt x="437" y="2"/>
                  <a:pt x="564" y="12"/>
                </a:cubicBezTo>
                <a:cubicBezTo>
                  <a:pt x="691" y="22"/>
                  <a:pt x="967" y="43"/>
                  <a:pt x="1132" y="64"/>
                </a:cubicBezTo>
                <a:cubicBezTo>
                  <a:pt x="1297" y="85"/>
                  <a:pt x="1427" y="111"/>
                  <a:pt x="1556" y="140"/>
                </a:cubicBezTo>
                <a:cubicBezTo>
                  <a:pt x="1685" y="169"/>
                  <a:pt x="1790" y="196"/>
                  <a:pt x="1908" y="236"/>
                </a:cubicBezTo>
                <a:cubicBezTo>
                  <a:pt x="2026" y="276"/>
                  <a:pt x="2146" y="324"/>
                  <a:pt x="2264" y="380"/>
                </a:cubicBezTo>
                <a:cubicBezTo>
                  <a:pt x="2382" y="436"/>
                  <a:pt x="2556" y="541"/>
                  <a:pt x="2616" y="572"/>
                </a:cubicBezTo>
                <a:cubicBezTo>
                  <a:pt x="2676" y="603"/>
                  <a:pt x="2622" y="569"/>
                  <a:pt x="2624" y="568"/>
                </a:cubicBezTo>
              </a:path>
            </a:pathLst>
          </a:custGeom>
          <a:noFill/>
          <a:ln w="38100" cap="flat" cmpd="sng">
            <a:solidFill>
              <a:srgbClr val="FF6600"/>
            </a:solidFill>
            <a:prstDash val="solid"/>
            <a:round/>
            <a:headEnd/>
            <a:tailEnd/>
          </a:ln>
          <a:effectLst/>
        </p:spPr>
        <p:txBody>
          <a:bodyPr anchor="ctr"/>
          <a:lstStyle/>
          <a:p>
            <a:endParaRPr lang="en-US"/>
          </a:p>
        </p:txBody>
      </p:sp>
      <p:sp>
        <p:nvSpPr>
          <p:cNvPr id="482308" name="Line 4"/>
          <p:cNvSpPr>
            <a:spLocks noChangeShapeType="1"/>
          </p:cNvSpPr>
          <p:nvPr/>
        </p:nvSpPr>
        <p:spPr bwMode="auto">
          <a:xfrm rot="5400000" flipV="1">
            <a:off x="3246438" y="1654175"/>
            <a:ext cx="7938" cy="3113087"/>
          </a:xfrm>
          <a:prstGeom prst="line">
            <a:avLst/>
          </a:prstGeom>
          <a:noFill/>
          <a:ln w="38100">
            <a:solidFill>
              <a:srgbClr val="FF0000"/>
            </a:solidFill>
            <a:round/>
            <a:headEnd/>
            <a:tailEnd type="triangle" w="med" len="lg"/>
          </a:ln>
          <a:effectLst/>
        </p:spPr>
        <p:txBody>
          <a:bodyPr anchor="ctr"/>
          <a:lstStyle/>
          <a:p>
            <a:endParaRPr lang="en-US"/>
          </a:p>
        </p:txBody>
      </p:sp>
      <p:sp>
        <p:nvSpPr>
          <p:cNvPr id="482309" name="AutoShape 5"/>
          <p:cNvSpPr>
            <a:spLocks noChangeAspect="1" noChangeArrowheads="1"/>
          </p:cNvSpPr>
          <p:nvPr/>
        </p:nvSpPr>
        <p:spPr bwMode="auto">
          <a:xfrm rot="29421694">
            <a:off x="1666081" y="2813844"/>
            <a:ext cx="328613"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82310" name="Text Box 6"/>
          <p:cNvSpPr txBox="1">
            <a:spLocks noChangeArrowheads="1"/>
          </p:cNvSpPr>
          <p:nvPr/>
        </p:nvSpPr>
        <p:spPr bwMode="auto">
          <a:xfrm>
            <a:off x="2354263" y="2146300"/>
            <a:ext cx="5695950" cy="641350"/>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With the pump running wide open, we read about 59 ft.w.c. of head</a:t>
            </a:r>
          </a:p>
        </p:txBody>
      </p:sp>
      <p:sp>
        <p:nvSpPr>
          <p:cNvPr id="482311" name="Line 7"/>
          <p:cNvSpPr>
            <a:spLocks noChangeShapeType="1"/>
          </p:cNvSpPr>
          <p:nvPr/>
        </p:nvSpPr>
        <p:spPr bwMode="auto">
          <a:xfrm rot="10800000" flipV="1">
            <a:off x="4808538" y="3216275"/>
            <a:ext cx="4762" cy="1863725"/>
          </a:xfrm>
          <a:prstGeom prst="line">
            <a:avLst/>
          </a:prstGeom>
          <a:noFill/>
          <a:ln w="38100">
            <a:solidFill>
              <a:srgbClr val="FF0000"/>
            </a:solidFill>
            <a:round/>
            <a:headEnd/>
            <a:tailEnd type="triangle" w="med" len="lg"/>
          </a:ln>
          <a:effectLst/>
        </p:spPr>
        <p:txBody>
          <a:bodyPr anchor="ctr"/>
          <a:lstStyle/>
          <a:p>
            <a:endParaRPr lang="en-US"/>
          </a:p>
        </p:txBody>
      </p:sp>
      <p:sp>
        <p:nvSpPr>
          <p:cNvPr id="482312" name="AutoShape 8"/>
          <p:cNvSpPr>
            <a:spLocks noChangeAspect="1" noChangeArrowheads="1"/>
          </p:cNvSpPr>
          <p:nvPr/>
        </p:nvSpPr>
        <p:spPr bwMode="auto">
          <a:xfrm rot="40154308">
            <a:off x="4253706" y="3309144"/>
            <a:ext cx="328613"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82313" name="Text Box 9"/>
          <p:cNvSpPr txBox="1">
            <a:spLocks noChangeArrowheads="1"/>
          </p:cNvSpPr>
          <p:nvPr/>
        </p:nvSpPr>
        <p:spPr bwMode="auto">
          <a:xfrm>
            <a:off x="396875" y="3708400"/>
            <a:ext cx="3781425" cy="2014538"/>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dirty="0">
                <a:solidFill>
                  <a:schemeClr val="bg1"/>
                </a:solidFill>
                <a:latin typeface="Arial" charset="0"/>
              </a:rPr>
              <a:t>Projecting our measured head over to the impeller curve we have, and then projecting down from that point indicates about 105 – 110 </a:t>
            </a:r>
            <a:r>
              <a:rPr lang="en-US" sz="1800" b="0" dirty="0" err="1">
                <a:solidFill>
                  <a:schemeClr val="bg1"/>
                </a:solidFill>
                <a:latin typeface="Arial" charset="0"/>
              </a:rPr>
              <a:t>gpm</a:t>
            </a:r>
            <a:r>
              <a:rPr lang="en-US" sz="1800" b="0" dirty="0">
                <a:solidFill>
                  <a:schemeClr val="bg1"/>
                </a:solidFill>
                <a:latin typeface="Arial" charset="0"/>
              </a:rPr>
              <a:t> of flow and 2.6 – 2.7 </a:t>
            </a:r>
            <a:r>
              <a:rPr lang="en-US" sz="1800" b="0" dirty="0" err="1">
                <a:solidFill>
                  <a:schemeClr val="bg1"/>
                </a:solidFill>
                <a:latin typeface="Arial" charset="0"/>
              </a:rPr>
              <a:t>bhp</a:t>
            </a:r>
            <a:r>
              <a:rPr lang="en-US" sz="1800" b="0" dirty="0">
                <a:solidFill>
                  <a:schemeClr val="bg1"/>
                </a:solidFill>
                <a:latin typeface="Arial" charset="0"/>
              </a:rPr>
              <a:t>.  At .746 kW/hp this equates to 1.9 – 2.0 kW vs. the 2.1kW we read.</a:t>
            </a:r>
          </a:p>
        </p:txBody>
      </p:sp>
      <p:sp>
        <p:nvSpPr>
          <p:cNvPr id="482314" name="AutoShape 10"/>
          <p:cNvSpPr>
            <a:spLocks noChangeAspect="1" noChangeArrowheads="1"/>
          </p:cNvSpPr>
          <p:nvPr/>
        </p:nvSpPr>
        <p:spPr bwMode="auto">
          <a:xfrm rot="42552158">
            <a:off x="4286250" y="4816475"/>
            <a:ext cx="328613" cy="485775"/>
          </a:xfrm>
          <a:prstGeom prst="rightArrow">
            <a:avLst>
              <a:gd name="adj1" fmla="val 49676"/>
              <a:gd name="adj2" fmla="val 61352"/>
            </a:avLst>
          </a:prstGeom>
          <a:solidFill>
            <a:srgbClr val="FF0000"/>
          </a:solidFill>
          <a:ln w="25400">
            <a:solidFill>
              <a:schemeClr val="tx1"/>
            </a:solidFill>
            <a:miter lim="800000"/>
            <a:headEnd/>
            <a:tailEnd/>
          </a:ln>
          <a:effectLst/>
        </p:spPr>
        <p:txBody>
          <a:bodyPr wrap="none" anchor="ctr"/>
          <a:lstStyle/>
          <a:p>
            <a:endParaRPr lang="en-US"/>
          </a:p>
        </p:txBody>
      </p:sp>
      <p:sp>
        <p:nvSpPr>
          <p:cNvPr id="482315" name="Oval 11"/>
          <p:cNvSpPr>
            <a:spLocks noChangeAspect="1" noChangeArrowheads="1"/>
          </p:cNvSpPr>
          <p:nvPr/>
        </p:nvSpPr>
        <p:spPr bwMode="auto">
          <a:xfrm>
            <a:off x="4670425" y="3140075"/>
            <a:ext cx="209550" cy="209550"/>
          </a:xfrm>
          <a:prstGeom prst="ellipse">
            <a:avLst/>
          </a:prstGeom>
          <a:solidFill>
            <a:srgbClr val="FFFF00">
              <a:alpha val="50000"/>
            </a:srgbClr>
          </a:solidFill>
          <a:ln w="38100">
            <a:solidFill>
              <a:srgbClr val="FF0000"/>
            </a:solidFill>
            <a:round/>
            <a:headEnd/>
            <a:tailEnd/>
          </a:ln>
          <a:effectLst/>
        </p:spPr>
        <p:txBody>
          <a:bodyPr wrap="none" anchor="ctr"/>
          <a:lstStyle/>
          <a:p>
            <a:endParaRPr lang="en-US"/>
          </a:p>
        </p:txBody>
      </p:sp>
      <p:sp>
        <p:nvSpPr>
          <p:cNvPr id="482316" name="Text Box 12"/>
          <p:cNvSpPr txBox="1">
            <a:spLocks noChangeArrowheads="1"/>
          </p:cNvSpPr>
          <p:nvPr/>
        </p:nvSpPr>
        <p:spPr bwMode="auto">
          <a:xfrm>
            <a:off x="5048250" y="3408363"/>
            <a:ext cx="2414588" cy="366712"/>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Our target = 106 gpm</a:t>
            </a:r>
          </a:p>
        </p:txBody>
      </p:sp>
      <p:sp>
        <p:nvSpPr>
          <p:cNvPr id="16" name="Slide Number Placeholder 15"/>
          <p:cNvSpPr>
            <a:spLocks noGrp="1"/>
          </p:cNvSpPr>
          <p:nvPr>
            <p:ph type="sldNum" sz="quarter" idx="11"/>
          </p:nvPr>
        </p:nvSpPr>
        <p:spPr/>
        <p:txBody>
          <a:bodyPr/>
          <a:lstStyle/>
          <a:p>
            <a:fld id="{36EC3624-1D87-4E02-85C4-03A88315BCDB}" type="slidenum">
              <a:rPr lang="en-US" smtClean="0"/>
              <a:pPr/>
              <a:t>37</a:t>
            </a:fld>
            <a:endParaRPr lang="en-US"/>
          </a:p>
        </p:txBody>
      </p:sp>
    </p:spTree>
    <p:extLst>
      <p:ext uri="{BB962C8B-B14F-4D97-AF65-F5344CB8AC3E}">
        <p14:creationId xmlns:p14="http://schemas.microsoft.com/office/powerpoint/2010/main" val="2327902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82309"/>
                                        </p:tgtEl>
                                        <p:attrNameLst>
                                          <p:attrName>style.visibility</p:attrName>
                                        </p:attrNameLst>
                                      </p:cBhvr>
                                      <p:to>
                                        <p:strVal val="visible"/>
                                      </p:to>
                                    </p:set>
                                    <p:animEffect transition="in" filter="dissolve">
                                      <p:cBhvr>
                                        <p:cTn id="7" dur="500"/>
                                        <p:tgtEl>
                                          <p:spTgt spid="48230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2310"/>
                                        </p:tgtEl>
                                        <p:attrNameLst>
                                          <p:attrName>style.visibility</p:attrName>
                                        </p:attrNameLst>
                                      </p:cBhvr>
                                      <p:to>
                                        <p:strVal val="visible"/>
                                      </p:to>
                                    </p:set>
                                    <p:animEffect transition="in" filter="dissolve">
                                      <p:cBhvr>
                                        <p:cTn id="10" dur="500"/>
                                        <p:tgtEl>
                                          <p:spTgt spid="4823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482309"/>
                                        </p:tgtEl>
                                      </p:cBhvr>
                                    </p:animEffect>
                                    <p:set>
                                      <p:cBhvr>
                                        <p:cTn id="15" dur="1" fill="hold">
                                          <p:stCondLst>
                                            <p:cond delay="499"/>
                                          </p:stCondLst>
                                        </p:cTn>
                                        <p:tgtEl>
                                          <p:spTgt spid="482309"/>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482310"/>
                                        </p:tgtEl>
                                      </p:cBhvr>
                                    </p:animEffect>
                                    <p:set>
                                      <p:cBhvr>
                                        <p:cTn id="18" dur="1" fill="hold">
                                          <p:stCondLst>
                                            <p:cond delay="499"/>
                                          </p:stCondLst>
                                        </p:cTn>
                                        <p:tgtEl>
                                          <p:spTgt spid="482310"/>
                                        </p:tgtEl>
                                        <p:attrNameLst>
                                          <p:attrName>style.visibility</p:attrName>
                                        </p:attrNameLst>
                                      </p:cBhvr>
                                      <p:to>
                                        <p:strVal val="hidden"/>
                                      </p:to>
                                    </p:se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482308"/>
                                        </p:tgtEl>
                                        <p:attrNameLst>
                                          <p:attrName>style.visibility</p:attrName>
                                        </p:attrNameLst>
                                      </p:cBhvr>
                                      <p:to>
                                        <p:strVal val="visible"/>
                                      </p:to>
                                    </p:set>
                                    <p:animEffect transition="in" filter="wipe(left)">
                                      <p:cBhvr>
                                        <p:cTn id="22" dur="500"/>
                                        <p:tgtEl>
                                          <p:spTgt spid="48230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82313"/>
                                        </p:tgtEl>
                                        <p:attrNameLst>
                                          <p:attrName>style.visibility</p:attrName>
                                        </p:attrNameLst>
                                      </p:cBhvr>
                                      <p:to>
                                        <p:strVal val="visible"/>
                                      </p:to>
                                    </p:set>
                                    <p:animEffect transition="in" filter="dissolve">
                                      <p:cBhvr>
                                        <p:cTn id="25" dur="500"/>
                                        <p:tgtEl>
                                          <p:spTgt spid="482313"/>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482312"/>
                                        </p:tgtEl>
                                        <p:attrNameLst>
                                          <p:attrName>style.visibility</p:attrName>
                                        </p:attrNameLst>
                                      </p:cBhvr>
                                      <p:to>
                                        <p:strVal val="visible"/>
                                      </p:to>
                                    </p:set>
                                    <p:animEffect transition="in" filter="dissolve">
                                      <p:cBhvr>
                                        <p:cTn id="29" dur="500"/>
                                        <p:tgtEl>
                                          <p:spTgt spid="482312"/>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482311"/>
                                        </p:tgtEl>
                                        <p:attrNameLst>
                                          <p:attrName>style.visibility</p:attrName>
                                        </p:attrNameLst>
                                      </p:cBhvr>
                                      <p:to>
                                        <p:strVal val="visible"/>
                                      </p:to>
                                    </p:set>
                                    <p:animEffect transition="in" filter="wipe(up)">
                                      <p:cBhvr>
                                        <p:cTn id="33" dur="500"/>
                                        <p:tgtEl>
                                          <p:spTgt spid="482311"/>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482314"/>
                                        </p:tgtEl>
                                        <p:attrNameLst>
                                          <p:attrName>style.visibility</p:attrName>
                                        </p:attrNameLst>
                                      </p:cBhvr>
                                      <p:to>
                                        <p:strVal val="visible"/>
                                      </p:to>
                                    </p:set>
                                    <p:animEffect transition="in" filter="dissolve">
                                      <p:cBhvr>
                                        <p:cTn id="37" dur="500"/>
                                        <p:tgtEl>
                                          <p:spTgt spid="4823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82315"/>
                                        </p:tgtEl>
                                        <p:attrNameLst>
                                          <p:attrName>style.visibility</p:attrName>
                                        </p:attrNameLst>
                                      </p:cBhvr>
                                      <p:to>
                                        <p:strVal val="visible"/>
                                      </p:to>
                                    </p:set>
                                    <p:animEffect transition="in" filter="dissolve">
                                      <p:cBhvr>
                                        <p:cTn id="42" dur="500"/>
                                        <p:tgtEl>
                                          <p:spTgt spid="48231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82316"/>
                                        </p:tgtEl>
                                        <p:attrNameLst>
                                          <p:attrName>style.visibility</p:attrName>
                                        </p:attrNameLst>
                                      </p:cBhvr>
                                      <p:to>
                                        <p:strVal val="visible"/>
                                      </p:to>
                                    </p:set>
                                    <p:animEffect transition="in" filter="dissolve">
                                      <p:cBhvr>
                                        <p:cTn id="45" dur="500"/>
                                        <p:tgtEl>
                                          <p:spTgt spid="482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08" grpId="0" animBg="1"/>
      <p:bldP spid="482309" grpId="0" animBg="1"/>
      <p:bldP spid="482309" grpId="1" animBg="1"/>
      <p:bldP spid="482310" grpId="0" animBg="1"/>
      <p:bldP spid="482310" grpId="1" animBg="1"/>
      <p:bldP spid="482311" grpId="0" animBg="1"/>
      <p:bldP spid="482312" grpId="0" animBg="1"/>
      <p:bldP spid="482313" grpId="0" animBg="1"/>
      <p:bldP spid="482314" grpId="0" animBg="1"/>
      <p:bldP spid="482315" grpId="0" animBg="1"/>
      <p:bldP spid="4823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7" name="Rectangle 5"/>
          <p:cNvSpPr>
            <a:spLocks noGrp="1" noChangeArrowheads="1"/>
          </p:cNvSpPr>
          <p:nvPr>
            <p:ph type="title"/>
          </p:nvPr>
        </p:nvSpPr>
        <p:spPr/>
        <p:txBody>
          <a:bodyPr/>
          <a:lstStyle/>
          <a:p>
            <a:r>
              <a:rPr lang="en-US"/>
              <a:t>Another Interesting Result</a:t>
            </a:r>
          </a:p>
        </p:txBody>
      </p:sp>
      <p:sp>
        <p:nvSpPr>
          <p:cNvPr id="9" name="Slide Number Placeholder 8"/>
          <p:cNvSpPr>
            <a:spLocks noGrp="1"/>
          </p:cNvSpPr>
          <p:nvPr>
            <p:ph type="sldNum" sz="quarter" idx="11"/>
          </p:nvPr>
        </p:nvSpPr>
        <p:spPr/>
        <p:txBody>
          <a:bodyPr/>
          <a:lstStyle/>
          <a:p>
            <a:fld id="{25BD5916-C48B-4174-8152-EC52EA00518C}" type="slidenum">
              <a:rPr lang="en-US" smtClean="0"/>
              <a:pPr/>
              <a:t>38</a:t>
            </a:fld>
            <a:endParaRPr lang="en-US"/>
          </a:p>
        </p:txBody>
      </p:sp>
      <p:pic>
        <p:nvPicPr>
          <p:cNvPr id="484354" name="Picture 2" descr="1 1-2BC"/>
          <p:cNvPicPr>
            <a:picLocks noChangeAspect="1" noChangeArrowheads="1"/>
          </p:cNvPicPr>
          <p:nvPr/>
        </p:nvPicPr>
        <p:blipFill>
          <a:blip r:embed="rId3" cstate="print">
            <a:clrChange>
              <a:clrFrom>
                <a:srgbClr val="FFFFFF"/>
              </a:clrFrom>
              <a:clrTo>
                <a:srgbClr val="FFFFFF">
                  <a:alpha val="0"/>
                </a:srgbClr>
              </a:clrTo>
            </a:clrChange>
          </a:blip>
          <a:srcRect t="1636" r="1216"/>
          <a:stretch>
            <a:fillRect/>
          </a:stretch>
        </p:blipFill>
        <p:spPr bwMode="auto">
          <a:xfrm>
            <a:off x="28575" y="1539875"/>
            <a:ext cx="7046913" cy="4638675"/>
          </a:xfrm>
          <a:prstGeom prst="rect">
            <a:avLst/>
          </a:prstGeom>
          <a:noFill/>
        </p:spPr>
      </p:pic>
      <p:sp>
        <p:nvSpPr>
          <p:cNvPr id="484355" name="Freeform 3"/>
          <p:cNvSpPr>
            <a:spLocks noChangeAspect="1"/>
          </p:cNvSpPr>
          <p:nvPr/>
        </p:nvSpPr>
        <p:spPr bwMode="auto">
          <a:xfrm>
            <a:off x="1339850" y="3492500"/>
            <a:ext cx="3275013" cy="738188"/>
          </a:xfrm>
          <a:custGeom>
            <a:avLst/>
            <a:gdLst/>
            <a:ahLst/>
            <a:cxnLst>
              <a:cxn ang="0">
                <a:pos x="0" y="4"/>
              </a:cxn>
              <a:cxn ang="0">
                <a:pos x="188" y="0"/>
              </a:cxn>
              <a:cxn ang="0">
                <a:pos x="372" y="4"/>
              </a:cxn>
              <a:cxn ang="0">
                <a:pos x="564" y="12"/>
              </a:cxn>
              <a:cxn ang="0">
                <a:pos x="1132" y="64"/>
              </a:cxn>
              <a:cxn ang="0">
                <a:pos x="1556" y="140"/>
              </a:cxn>
              <a:cxn ang="0">
                <a:pos x="1908" y="236"/>
              </a:cxn>
              <a:cxn ang="0">
                <a:pos x="2264" y="380"/>
              </a:cxn>
              <a:cxn ang="0">
                <a:pos x="2616" y="572"/>
              </a:cxn>
              <a:cxn ang="0">
                <a:pos x="2624" y="568"/>
              </a:cxn>
            </a:cxnLst>
            <a:rect l="0" t="0" r="r" b="b"/>
            <a:pathLst>
              <a:path w="2676" h="603">
                <a:moveTo>
                  <a:pt x="0" y="4"/>
                </a:moveTo>
                <a:cubicBezTo>
                  <a:pt x="63" y="2"/>
                  <a:pt x="126" y="0"/>
                  <a:pt x="188" y="0"/>
                </a:cubicBezTo>
                <a:cubicBezTo>
                  <a:pt x="250" y="0"/>
                  <a:pt x="309" y="2"/>
                  <a:pt x="372" y="4"/>
                </a:cubicBezTo>
                <a:cubicBezTo>
                  <a:pt x="435" y="6"/>
                  <a:pt x="437" y="2"/>
                  <a:pt x="564" y="12"/>
                </a:cubicBezTo>
                <a:cubicBezTo>
                  <a:pt x="691" y="22"/>
                  <a:pt x="967" y="43"/>
                  <a:pt x="1132" y="64"/>
                </a:cubicBezTo>
                <a:cubicBezTo>
                  <a:pt x="1297" y="85"/>
                  <a:pt x="1427" y="111"/>
                  <a:pt x="1556" y="140"/>
                </a:cubicBezTo>
                <a:cubicBezTo>
                  <a:pt x="1685" y="169"/>
                  <a:pt x="1790" y="196"/>
                  <a:pt x="1908" y="236"/>
                </a:cubicBezTo>
                <a:cubicBezTo>
                  <a:pt x="2026" y="276"/>
                  <a:pt x="2146" y="324"/>
                  <a:pt x="2264" y="380"/>
                </a:cubicBezTo>
                <a:cubicBezTo>
                  <a:pt x="2382" y="436"/>
                  <a:pt x="2556" y="541"/>
                  <a:pt x="2616" y="572"/>
                </a:cubicBezTo>
                <a:cubicBezTo>
                  <a:pt x="2676" y="603"/>
                  <a:pt x="2622" y="569"/>
                  <a:pt x="2624" y="568"/>
                </a:cubicBezTo>
              </a:path>
            </a:pathLst>
          </a:custGeom>
          <a:noFill/>
          <a:ln w="38100" cap="flat" cmpd="sng">
            <a:solidFill>
              <a:srgbClr val="FF6600"/>
            </a:solidFill>
            <a:prstDash val="solid"/>
            <a:round/>
            <a:headEnd/>
            <a:tailEnd/>
          </a:ln>
          <a:effectLst/>
        </p:spPr>
        <p:txBody>
          <a:bodyPr anchor="ctr"/>
          <a:lstStyle/>
          <a:p>
            <a:endParaRPr lang="en-US"/>
          </a:p>
        </p:txBody>
      </p:sp>
      <p:sp>
        <p:nvSpPr>
          <p:cNvPr id="484356" name="Freeform 4"/>
          <p:cNvSpPr>
            <a:spLocks noChangeAspect="1"/>
          </p:cNvSpPr>
          <p:nvPr/>
        </p:nvSpPr>
        <p:spPr bwMode="auto">
          <a:xfrm>
            <a:off x="1350963" y="2519363"/>
            <a:ext cx="4243387" cy="1101725"/>
          </a:xfrm>
          <a:custGeom>
            <a:avLst/>
            <a:gdLst/>
            <a:ahLst/>
            <a:cxnLst>
              <a:cxn ang="0">
                <a:pos x="0" y="3"/>
              </a:cxn>
              <a:cxn ang="0">
                <a:pos x="171" y="0"/>
              </a:cxn>
              <a:cxn ang="0">
                <a:pos x="339" y="3"/>
              </a:cxn>
              <a:cxn ang="0">
                <a:pos x="495" y="6"/>
              </a:cxn>
              <a:cxn ang="0">
                <a:pos x="606" y="15"/>
              </a:cxn>
              <a:cxn ang="0">
                <a:pos x="726" y="30"/>
              </a:cxn>
              <a:cxn ang="0">
                <a:pos x="840" y="48"/>
              </a:cxn>
              <a:cxn ang="0">
                <a:pos x="966" y="72"/>
              </a:cxn>
              <a:cxn ang="0">
                <a:pos x="1062" y="96"/>
              </a:cxn>
              <a:cxn ang="0">
                <a:pos x="1209" y="132"/>
              </a:cxn>
              <a:cxn ang="0">
                <a:pos x="1335" y="180"/>
              </a:cxn>
              <a:cxn ang="0">
                <a:pos x="1458" y="252"/>
              </a:cxn>
              <a:cxn ang="0">
                <a:pos x="1575" y="330"/>
              </a:cxn>
              <a:cxn ang="0">
                <a:pos x="1734" y="450"/>
              </a:cxn>
            </a:cxnLst>
            <a:rect l="0" t="0" r="r" b="b"/>
            <a:pathLst>
              <a:path w="1734" h="450">
                <a:moveTo>
                  <a:pt x="0" y="3"/>
                </a:moveTo>
                <a:cubicBezTo>
                  <a:pt x="57" y="1"/>
                  <a:pt x="115" y="0"/>
                  <a:pt x="171" y="0"/>
                </a:cubicBezTo>
                <a:cubicBezTo>
                  <a:pt x="227" y="0"/>
                  <a:pt x="285" y="2"/>
                  <a:pt x="339" y="3"/>
                </a:cubicBezTo>
                <a:cubicBezTo>
                  <a:pt x="393" y="4"/>
                  <a:pt x="451" y="4"/>
                  <a:pt x="495" y="6"/>
                </a:cubicBezTo>
                <a:cubicBezTo>
                  <a:pt x="539" y="8"/>
                  <a:pt x="568" y="11"/>
                  <a:pt x="606" y="15"/>
                </a:cubicBezTo>
                <a:cubicBezTo>
                  <a:pt x="644" y="19"/>
                  <a:pt x="687" y="25"/>
                  <a:pt x="726" y="30"/>
                </a:cubicBezTo>
                <a:cubicBezTo>
                  <a:pt x="765" y="35"/>
                  <a:pt x="800" y="41"/>
                  <a:pt x="840" y="48"/>
                </a:cubicBezTo>
                <a:cubicBezTo>
                  <a:pt x="880" y="55"/>
                  <a:pt x="929" y="64"/>
                  <a:pt x="966" y="72"/>
                </a:cubicBezTo>
                <a:cubicBezTo>
                  <a:pt x="1003" y="80"/>
                  <a:pt x="1022" y="86"/>
                  <a:pt x="1062" y="96"/>
                </a:cubicBezTo>
                <a:cubicBezTo>
                  <a:pt x="1102" y="106"/>
                  <a:pt x="1164" y="118"/>
                  <a:pt x="1209" y="132"/>
                </a:cubicBezTo>
                <a:cubicBezTo>
                  <a:pt x="1254" y="146"/>
                  <a:pt x="1294" y="160"/>
                  <a:pt x="1335" y="180"/>
                </a:cubicBezTo>
                <a:cubicBezTo>
                  <a:pt x="1376" y="200"/>
                  <a:pt x="1418" y="227"/>
                  <a:pt x="1458" y="252"/>
                </a:cubicBezTo>
                <a:cubicBezTo>
                  <a:pt x="1498" y="277"/>
                  <a:pt x="1529" y="297"/>
                  <a:pt x="1575" y="330"/>
                </a:cubicBezTo>
                <a:cubicBezTo>
                  <a:pt x="1621" y="363"/>
                  <a:pt x="1677" y="406"/>
                  <a:pt x="1734" y="450"/>
                </a:cubicBezTo>
              </a:path>
            </a:pathLst>
          </a:custGeom>
          <a:noFill/>
          <a:ln w="38100" cap="flat" cmpd="sng">
            <a:solidFill>
              <a:schemeClr val="hlink"/>
            </a:solidFill>
            <a:prstDash val="solid"/>
            <a:round/>
            <a:headEnd type="none" w="med" len="med"/>
            <a:tailEnd type="none" w="med" len="med"/>
          </a:ln>
          <a:effectLst/>
        </p:spPr>
        <p:txBody>
          <a:bodyPr anchor="ctr"/>
          <a:lstStyle/>
          <a:p>
            <a:endParaRPr lang="en-US"/>
          </a:p>
        </p:txBody>
      </p:sp>
    </p:spTree>
    <p:extLst>
      <p:ext uri="{BB962C8B-B14F-4D97-AF65-F5344CB8AC3E}">
        <p14:creationId xmlns:p14="http://schemas.microsoft.com/office/powerpoint/2010/main" val="2734234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501" name="Rectangle 5"/>
          <p:cNvSpPr>
            <a:spLocks noGrp="1" noChangeArrowheads="1"/>
          </p:cNvSpPr>
          <p:nvPr>
            <p:ph type="title"/>
          </p:nvPr>
        </p:nvSpPr>
        <p:spPr/>
        <p:txBody>
          <a:bodyPr/>
          <a:lstStyle/>
          <a:p>
            <a:r>
              <a:rPr lang="en-US"/>
              <a:t>Another Interesting Result</a:t>
            </a:r>
          </a:p>
        </p:txBody>
      </p:sp>
      <p:sp>
        <p:nvSpPr>
          <p:cNvPr id="18" name="Slide Number Placeholder 17"/>
          <p:cNvSpPr>
            <a:spLocks noGrp="1"/>
          </p:cNvSpPr>
          <p:nvPr>
            <p:ph type="sldNum" sz="quarter" idx="11"/>
          </p:nvPr>
        </p:nvSpPr>
        <p:spPr/>
        <p:txBody>
          <a:bodyPr/>
          <a:lstStyle/>
          <a:p>
            <a:fld id="{25BD5916-C48B-4174-8152-EC52EA00518C}" type="slidenum">
              <a:rPr lang="en-US" smtClean="0"/>
              <a:pPr/>
              <a:t>39</a:t>
            </a:fld>
            <a:endParaRPr lang="en-US"/>
          </a:p>
        </p:txBody>
      </p:sp>
      <p:pic>
        <p:nvPicPr>
          <p:cNvPr id="490498" name="Picture 2" descr="1 1-2BC"/>
          <p:cNvPicPr>
            <a:picLocks noChangeAspect="1" noChangeArrowheads="1"/>
          </p:cNvPicPr>
          <p:nvPr/>
        </p:nvPicPr>
        <p:blipFill>
          <a:blip r:embed="rId3" cstate="print">
            <a:clrChange>
              <a:clrFrom>
                <a:srgbClr val="FFFFFF"/>
              </a:clrFrom>
              <a:clrTo>
                <a:srgbClr val="FFFFFF">
                  <a:alpha val="0"/>
                </a:srgbClr>
              </a:clrTo>
            </a:clrChange>
          </a:blip>
          <a:srcRect t="1636" r="1216"/>
          <a:stretch>
            <a:fillRect/>
          </a:stretch>
        </p:blipFill>
        <p:spPr bwMode="auto">
          <a:xfrm>
            <a:off x="28575" y="1539875"/>
            <a:ext cx="7046913" cy="4638675"/>
          </a:xfrm>
          <a:prstGeom prst="rect">
            <a:avLst/>
          </a:prstGeom>
          <a:noFill/>
        </p:spPr>
      </p:pic>
      <p:sp>
        <p:nvSpPr>
          <p:cNvPr id="490499" name="Freeform 3"/>
          <p:cNvSpPr>
            <a:spLocks noChangeAspect="1"/>
          </p:cNvSpPr>
          <p:nvPr/>
        </p:nvSpPr>
        <p:spPr bwMode="auto">
          <a:xfrm>
            <a:off x="1339850" y="3492500"/>
            <a:ext cx="3275013" cy="738188"/>
          </a:xfrm>
          <a:custGeom>
            <a:avLst/>
            <a:gdLst/>
            <a:ahLst/>
            <a:cxnLst>
              <a:cxn ang="0">
                <a:pos x="0" y="4"/>
              </a:cxn>
              <a:cxn ang="0">
                <a:pos x="188" y="0"/>
              </a:cxn>
              <a:cxn ang="0">
                <a:pos x="372" y="4"/>
              </a:cxn>
              <a:cxn ang="0">
                <a:pos x="564" y="12"/>
              </a:cxn>
              <a:cxn ang="0">
                <a:pos x="1132" y="64"/>
              </a:cxn>
              <a:cxn ang="0">
                <a:pos x="1556" y="140"/>
              </a:cxn>
              <a:cxn ang="0">
                <a:pos x="1908" y="236"/>
              </a:cxn>
              <a:cxn ang="0">
                <a:pos x="2264" y="380"/>
              </a:cxn>
              <a:cxn ang="0">
                <a:pos x="2616" y="572"/>
              </a:cxn>
              <a:cxn ang="0">
                <a:pos x="2624" y="568"/>
              </a:cxn>
            </a:cxnLst>
            <a:rect l="0" t="0" r="r" b="b"/>
            <a:pathLst>
              <a:path w="2676" h="603">
                <a:moveTo>
                  <a:pt x="0" y="4"/>
                </a:moveTo>
                <a:cubicBezTo>
                  <a:pt x="63" y="2"/>
                  <a:pt x="126" y="0"/>
                  <a:pt x="188" y="0"/>
                </a:cubicBezTo>
                <a:cubicBezTo>
                  <a:pt x="250" y="0"/>
                  <a:pt x="309" y="2"/>
                  <a:pt x="372" y="4"/>
                </a:cubicBezTo>
                <a:cubicBezTo>
                  <a:pt x="435" y="6"/>
                  <a:pt x="437" y="2"/>
                  <a:pt x="564" y="12"/>
                </a:cubicBezTo>
                <a:cubicBezTo>
                  <a:pt x="691" y="22"/>
                  <a:pt x="967" y="43"/>
                  <a:pt x="1132" y="64"/>
                </a:cubicBezTo>
                <a:cubicBezTo>
                  <a:pt x="1297" y="85"/>
                  <a:pt x="1427" y="111"/>
                  <a:pt x="1556" y="140"/>
                </a:cubicBezTo>
                <a:cubicBezTo>
                  <a:pt x="1685" y="169"/>
                  <a:pt x="1790" y="196"/>
                  <a:pt x="1908" y="236"/>
                </a:cubicBezTo>
                <a:cubicBezTo>
                  <a:pt x="2026" y="276"/>
                  <a:pt x="2146" y="324"/>
                  <a:pt x="2264" y="380"/>
                </a:cubicBezTo>
                <a:cubicBezTo>
                  <a:pt x="2382" y="436"/>
                  <a:pt x="2556" y="541"/>
                  <a:pt x="2616" y="572"/>
                </a:cubicBezTo>
                <a:cubicBezTo>
                  <a:pt x="2676" y="603"/>
                  <a:pt x="2622" y="569"/>
                  <a:pt x="2624" y="568"/>
                </a:cubicBezTo>
              </a:path>
            </a:pathLst>
          </a:custGeom>
          <a:noFill/>
          <a:ln w="38100" cap="flat" cmpd="sng">
            <a:solidFill>
              <a:srgbClr val="FF6600"/>
            </a:solidFill>
            <a:prstDash val="solid"/>
            <a:round/>
            <a:headEnd/>
            <a:tailEnd/>
          </a:ln>
          <a:effectLst/>
        </p:spPr>
        <p:txBody>
          <a:bodyPr anchor="ctr"/>
          <a:lstStyle/>
          <a:p>
            <a:endParaRPr lang="en-US"/>
          </a:p>
        </p:txBody>
      </p:sp>
      <p:sp>
        <p:nvSpPr>
          <p:cNvPr id="490500" name="Freeform 4"/>
          <p:cNvSpPr>
            <a:spLocks noChangeAspect="1"/>
          </p:cNvSpPr>
          <p:nvPr/>
        </p:nvSpPr>
        <p:spPr bwMode="auto">
          <a:xfrm>
            <a:off x="1350963" y="2519363"/>
            <a:ext cx="4097337" cy="981075"/>
          </a:xfrm>
          <a:custGeom>
            <a:avLst/>
            <a:gdLst/>
            <a:ahLst/>
            <a:cxnLst>
              <a:cxn ang="0">
                <a:pos x="0" y="5"/>
              </a:cxn>
              <a:cxn ang="0">
                <a:pos x="264" y="0"/>
              </a:cxn>
              <a:cxn ang="0">
                <a:pos x="523" y="5"/>
              </a:cxn>
              <a:cxn ang="0">
                <a:pos x="763" y="9"/>
              </a:cxn>
              <a:cxn ang="0">
                <a:pos x="934" y="23"/>
              </a:cxn>
              <a:cxn ang="0">
                <a:pos x="1119" y="46"/>
              </a:cxn>
              <a:cxn ang="0">
                <a:pos x="1295" y="74"/>
              </a:cxn>
              <a:cxn ang="0">
                <a:pos x="1489" y="111"/>
              </a:cxn>
              <a:cxn ang="0">
                <a:pos x="1637" y="148"/>
              </a:cxn>
              <a:cxn ang="0">
                <a:pos x="1864" y="204"/>
              </a:cxn>
              <a:cxn ang="0">
                <a:pos x="2058" y="278"/>
              </a:cxn>
              <a:cxn ang="0">
                <a:pos x="2248" y="389"/>
              </a:cxn>
              <a:cxn ang="0">
                <a:pos x="2428" y="509"/>
              </a:cxn>
              <a:cxn ang="0">
                <a:pos x="2581" y="618"/>
              </a:cxn>
            </a:cxnLst>
            <a:rect l="0" t="0" r="r" b="b"/>
            <a:pathLst>
              <a:path w="2581" h="618">
                <a:moveTo>
                  <a:pt x="0" y="5"/>
                </a:moveTo>
                <a:cubicBezTo>
                  <a:pt x="88" y="2"/>
                  <a:pt x="177" y="0"/>
                  <a:pt x="264" y="0"/>
                </a:cubicBezTo>
                <a:cubicBezTo>
                  <a:pt x="350" y="0"/>
                  <a:pt x="439" y="3"/>
                  <a:pt x="523" y="5"/>
                </a:cubicBezTo>
                <a:cubicBezTo>
                  <a:pt x="606" y="6"/>
                  <a:pt x="695" y="6"/>
                  <a:pt x="763" y="9"/>
                </a:cubicBezTo>
                <a:cubicBezTo>
                  <a:pt x="831" y="12"/>
                  <a:pt x="876" y="17"/>
                  <a:pt x="934" y="23"/>
                </a:cubicBezTo>
                <a:cubicBezTo>
                  <a:pt x="993" y="29"/>
                  <a:pt x="1059" y="39"/>
                  <a:pt x="1119" y="46"/>
                </a:cubicBezTo>
                <a:cubicBezTo>
                  <a:pt x="1179" y="54"/>
                  <a:pt x="1233" y="63"/>
                  <a:pt x="1295" y="74"/>
                </a:cubicBezTo>
                <a:cubicBezTo>
                  <a:pt x="1357" y="85"/>
                  <a:pt x="1432" y="99"/>
                  <a:pt x="1489" y="111"/>
                </a:cubicBezTo>
                <a:cubicBezTo>
                  <a:pt x="1546" y="123"/>
                  <a:pt x="1575" y="133"/>
                  <a:pt x="1637" y="148"/>
                </a:cubicBezTo>
                <a:cubicBezTo>
                  <a:pt x="1699" y="163"/>
                  <a:pt x="1794" y="182"/>
                  <a:pt x="1864" y="204"/>
                </a:cubicBezTo>
                <a:cubicBezTo>
                  <a:pt x="1933" y="225"/>
                  <a:pt x="1995" y="247"/>
                  <a:pt x="2058" y="278"/>
                </a:cubicBezTo>
                <a:cubicBezTo>
                  <a:pt x="2121" y="308"/>
                  <a:pt x="2186" y="350"/>
                  <a:pt x="2248" y="389"/>
                </a:cubicBezTo>
                <a:cubicBezTo>
                  <a:pt x="2309" y="427"/>
                  <a:pt x="2372" y="471"/>
                  <a:pt x="2428" y="509"/>
                </a:cubicBezTo>
                <a:cubicBezTo>
                  <a:pt x="2484" y="547"/>
                  <a:pt x="2549" y="595"/>
                  <a:pt x="2581" y="618"/>
                </a:cubicBezTo>
              </a:path>
            </a:pathLst>
          </a:custGeom>
          <a:noFill/>
          <a:ln w="38100" cap="flat" cmpd="sng">
            <a:solidFill>
              <a:schemeClr val="hlink"/>
            </a:solidFill>
            <a:prstDash val="solid"/>
            <a:round/>
            <a:headEnd type="none" w="med" len="med"/>
            <a:tailEnd type="none" w="med" len="med"/>
          </a:ln>
          <a:effectLst/>
        </p:spPr>
        <p:txBody>
          <a:bodyPr anchor="ctr"/>
          <a:lstStyle/>
          <a:p>
            <a:endParaRPr lang="en-US"/>
          </a:p>
        </p:txBody>
      </p:sp>
      <p:sp>
        <p:nvSpPr>
          <p:cNvPr id="490502" name="Freeform 6"/>
          <p:cNvSpPr>
            <a:spLocks noChangeAspect="1"/>
          </p:cNvSpPr>
          <p:nvPr/>
        </p:nvSpPr>
        <p:spPr bwMode="auto">
          <a:xfrm>
            <a:off x="1343025" y="2447925"/>
            <a:ext cx="3363913" cy="2768600"/>
          </a:xfrm>
          <a:custGeom>
            <a:avLst/>
            <a:gdLst/>
            <a:ahLst/>
            <a:cxnLst>
              <a:cxn ang="0">
                <a:pos x="0" y="2262"/>
              </a:cxn>
              <a:cxn ang="0">
                <a:pos x="468" y="2178"/>
              </a:cxn>
              <a:cxn ang="0">
                <a:pos x="1032" y="1956"/>
              </a:cxn>
              <a:cxn ang="0">
                <a:pos x="1542" y="1584"/>
              </a:cxn>
              <a:cxn ang="0">
                <a:pos x="2070" y="1044"/>
              </a:cxn>
              <a:cxn ang="0">
                <a:pos x="2550" y="390"/>
              </a:cxn>
              <a:cxn ang="0">
                <a:pos x="2748" y="0"/>
              </a:cxn>
            </a:cxnLst>
            <a:rect l="0" t="0" r="r" b="b"/>
            <a:pathLst>
              <a:path w="2748" h="2262">
                <a:moveTo>
                  <a:pt x="0" y="2262"/>
                </a:moveTo>
                <a:cubicBezTo>
                  <a:pt x="148" y="2245"/>
                  <a:pt x="296" y="2229"/>
                  <a:pt x="468" y="2178"/>
                </a:cubicBezTo>
                <a:cubicBezTo>
                  <a:pt x="640" y="2127"/>
                  <a:pt x="853" y="2055"/>
                  <a:pt x="1032" y="1956"/>
                </a:cubicBezTo>
                <a:cubicBezTo>
                  <a:pt x="1211" y="1857"/>
                  <a:pt x="1369" y="1736"/>
                  <a:pt x="1542" y="1584"/>
                </a:cubicBezTo>
                <a:cubicBezTo>
                  <a:pt x="1715" y="1432"/>
                  <a:pt x="1902" y="1243"/>
                  <a:pt x="2070" y="1044"/>
                </a:cubicBezTo>
                <a:cubicBezTo>
                  <a:pt x="2238" y="845"/>
                  <a:pt x="2437" y="564"/>
                  <a:pt x="2550" y="390"/>
                </a:cubicBezTo>
                <a:cubicBezTo>
                  <a:pt x="2663" y="216"/>
                  <a:pt x="2705" y="108"/>
                  <a:pt x="2748" y="0"/>
                </a:cubicBezTo>
              </a:path>
            </a:pathLst>
          </a:custGeom>
          <a:noFill/>
          <a:ln w="38100" cap="flat" cmpd="sng">
            <a:solidFill>
              <a:srgbClr val="FF0000"/>
            </a:solidFill>
            <a:prstDash val="solid"/>
            <a:round/>
            <a:headEnd/>
            <a:tailEnd/>
          </a:ln>
          <a:effectLst/>
        </p:spPr>
        <p:txBody>
          <a:bodyPr anchor="ctr"/>
          <a:lstStyle/>
          <a:p>
            <a:endParaRPr lang="en-US"/>
          </a:p>
        </p:txBody>
      </p:sp>
      <p:sp>
        <p:nvSpPr>
          <p:cNvPr id="490503" name="Freeform 7"/>
          <p:cNvSpPr>
            <a:spLocks noChangeAspect="1"/>
          </p:cNvSpPr>
          <p:nvPr/>
        </p:nvSpPr>
        <p:spPr bwMode="auto">
          <a:xfrm>
            <a:off x="5426075" y="3492500"/>
            <a:ext cx="3275013" cy="738188"/>
          </a:xfrm>
          <a:custGeom>
            <a:avLst/>
            <a:gdLst/>
            <a:ahLst/>
            <a:cxnLst>
              <a:cxn ang="0">
                <a:pos x="0" y="4"/>
              </a:cxn>
              <a:cxn ang="0">
                <a:pos x="188" y="0"/>
              </a:cxn>
              <a:cxn ang="0">
                <a:pos x="372" y="4"/>
              </a:cxn>
              <a:cxn ang="0">
                <a:pos x="564" y="12"/>
              </a:cxn>
              <a:cxn ang="0">
                <a:pos x="1132" y="64"/>
              </a:cxn>
              <a:cxn ang="0">
                <a:pos x="1556" y="140"/>
              </a:cxn>
              <a:cxn ang="0">
                <a:pos x="1908" y="236"/>
              </a:cxn>
              <a:cxn ang="0">
                <a:pos x="2264" y="380"/>
              </a:cxn>
              <a:cxn ang="0">
                <a:pos x="2616" y="572"/>
              </a:cxn>
              <a:cxn ang="0">
                <a:pos x="2624" y="568"/>
              </a:cxn>
            </a:cxnLst>
            <a:rect l="0" t="0" r="r" b="b"/>
            <a:pathLst>
              <a:path w="2676" h="603">
                <a:moveTo>
                  <a:pt x="0" y="4"/>
                </a:moveTo>
                <a:cubicBezTo>
                  <a:pt x="63" y="2"/>
                  <a:pt x="126" y="0"/>
                  <a:pt x="188" y="0"/>
                </a:cubicBezTo>
                <a:cubicBezTo>
                  <a:pt x="250" y="0"/>
                  <a:pt x="309" y="2"/>
                  <a:pt x="372" y="4"/>
                </a:cubicBezTo>
                <a:cubicBezTo>
                  <a:pt x="435" y="6"/>
                  <a:pt x="437" y="2"/>
                  <a:pt x="564" y="12"/>
                </a:cubicBezTo>
                <a:cubicBezTo>
                  <a:pt x="691" y="22"/>
                  <a:pt x="967" y="43"/>
                  <a:pt x="1132" y="64"/>
                </a:cubicBezTo>
                <a:cubicBezTo>
                  <a:pt x="1297" y="85"/>
                  <a:pt x="1427" y="111"/>
                  <a:pt x="1556" y="140"/>
                </a:cubicBezTo>
                <a:cubicBezTo>
                  <a:pt x="1685" y="169"/>
                  <a:pt x="1790" y="196"/>
                  <a:pt x="1908" y="236"/>
                </a:cubicBezTo>
                <a:cubicBezTo>
                  <a:pt x="2026" y="276"/>
                  <a:pt x="2146" y="324"/>
                  <a:pt x="2264" y="380"/>
                </a:cubicBezTo>
                <a:cubicBezTo>
                  <a:pt x="2382" y="436"/>
                  <a:pt x="2556" y="541"/>
                  <a:pt x="2616" y="572"/>
                </a:cubicBezTo>
                <a:cubicBezTo>
                  <a:pt x="2676" y="603"/>
                  <a:pt x="2622" y="569"/>
                  <a:pt x="2624" y="568"/>
                </a:cubicBezTo>
              </a:path>
            </a:pathLst>
          </a:custGeom>
          <a:noFill/>
          <a:ln w="38100" cap="flat" cmpd="sng">
            <a:solidFill>
              <a:srgbClr val="000099"/>
            </a:solidFill>
            <a:prstDash val="solid"/>
            <a:round/>
            <a:headEnd/>
            <a:tailEnd/>
          </a:ln>
          <a:effectLst/>
        </p:spPr>
        <p:txBody>
          <a:bodyPr anchor="ctr"/>
          <a:lstStyle/>
          <a:p>
            <a:endParaRPr lang="en-US"/>
          </a:p>
        </p:txBody>
      </p:sp>
      <p:sp>
        <p:nvSpPr>
          <p:cNvPr id="490504" name="Oval 8"/>
          <p:cNvSpPr>
            <a:spLocks noChangeAspect="1" noChangeArrowheads="1"/>
          </p:cNvSpPr>
          <p:nvPr/>
        </p:nvSpPr>
        <p:spPr bwMode="auto">
          <a:xfrm>
            <a:off x="4389438" y="2840038"/>
            <a:ext cx="142875" cy="142875"/>
          </a:xfrm>
          <a:prstGeom prst="ellipse">
            <a:avLst/>
          </a:prstGeom>
          <a:solidFill>
            <a:schemeClr val="hlink">
              <a:alpha val="50000"/>
            </a:schemeClr>
          </a:solidFill>
          <a:ln w="38100">
            <a:solidFill>
              <a:schemeClr val="hlink"/>
            </a:solidFill>
            <a:round/>
            <a:headEnd/>
            <a:tailEnd/>
          </a:ln>
          <a:effectLst/>
        </p:spPr>
        <p:txBody>
          <a:bodyPr wrap="none" anchor="ctr"/>
          <a:lstStyle/>
          <a:p>
            <a:endParaRPr lang="en-US"/>
          </a:p>
        </p:txBody>
      </p:sp>
      <p:sp>
        <p:nvSpPr>
          <p:cNvPr id="490505" name="Text Box 9"/>
          <p:cNvSpPr txBox="1">
            <a:spLocks noChangeArrowheads="1"/>
          </p:cNvSpPr>
          <p:nvPr/>
        </p:nvSpPr>
        <p:spPr bwMode="auto">
          <a:xfrm>
            <a:off x="257175" y="3783013"/>
            <a:ext cx="2368550" cy="915987"/>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The system curve was unchanged by the impeller trim </a:t>
            </a:r>
          </a:p>
        </p:txBody>
      </p:sp>
      <p:sp>
        <p:nvSpPr>
          <p:cNvPr id="490506" name="AutoShape 10"/>
          <p:cNvSpPr>
            <a:spLocks noChangeAspect="1" noChangeArrowheads="1"/>
          </p:cNvSpPr>
          <p:nvPr/>
        </p:nvSpPr>
        <p:spPr bwMode="auto">
          <a:xfrm rot="475037">
            <a:off x="4164013" y="2716213"/>
            <a:ext cx="155575" cy="230187"/>
          </a:xfrm>
          <a:prstGeom prst="rightArrow">
            <a:avLst>
              <a:gd name="adj1" fmla="val 49676"/>
              <a:gd name="adj2" fmla="val 61352"/>
            </a:avLst>
          </a:prstGeom>
          <a:solidFill>
            <a:schemeClr val="hlink"/>
          </a:solidFill>
          <a:ln w="25400">
            <a:solidFill>
              <a:schemeClr val="tx1"/>
            </a:solidFill>
            <a:miter lim="800000"/>
            <a:headEnd/>
            <a:tailEnd/>
          </a:ln>
          <a:effectLst/>
        </p:spPr>
        <p:txBody>
          <a:bodyPr wrap="none" anchor="ctr"/>
          <a:lstStyle/>
          <a:p>
            <a:endParaRPr lang="en-US"/>
          </a:p>
        </p:txBody>
      </p:sp>
      <p:sp>
        <p:nvSpPr>
          <p:cNvPr id="490507" name="Text Box 11"/>
          <p:cNvSpPr txBox="1">
            <a:spLocks noChangeArrowheads="1"/>
          </p:cNvSpPr>
          <p:nvPr/>
        </p:nvSpPr>
        <p:spPr bwMode="auto">
          <a:xfrm>
            <a:off x="5464175" y="1920875"/>
            <a:ext cx="3021013" cy="1465263"/>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With a smaller impeller, P2 can contribute nothing to the system flow until the head required drops below about 70 ft.w.c.</a:t>
            </a:r>
          </a:p>
        </p:txBody>
      </p:sp>
      <p:sp>
        <p:nvSpPr>
          <p:cNvPr id="490508" name="Oval 12"/>
          <p:cNvSpPr>
            <a:spLocks noChangeAspect="1" noChangeArrowheads="1"/>
          </p:cNvSpPr>
          <p:nvPr/>
        </p:nvSpPr>
        <p:spPr bwMode="auto">
          <a:xfrm>
            <a:off x="3708400" y="3754438"/>
            <a:ext cx="142875" cy="142875"/>
          </a:xfrm>
          <a:prstGeom prst="ellipse">
            <a:avLst/>
          </a:prstGeom>
          <a:solidFill>
            <a:srgbClr val="FF9900">
              <a:alpha val="50000"/>
            </a:srgbClr>
          </a:solidFill>
          <a:ln w="38100">
            <a:solidFill>
              <a:srgbClr val="FF9900"/>
            </a:solidFill>
            <a:round/>
            <a:headEnd/>
            <a:tailEnd/>
          </a:ln>
          <a:effectLst/>
        </p:spPr>
        <p:txBody>
          <a:bodyPr wrap="none" anchor="ctr"/>
          <a:lstStyle/>
          <a:p>
            <a:endParaRPr lang="en-US"/>
          </a:p>
        </p:txBody>
      </p:sp>
      <p:sp>
        <p:nvSpPr>
          <p:cNvPr id="490509" name="AutoShape 13"/>
          <p:cNvSpPr>
            <a:spLocks noChangeAspect="1" noChangeArrowheads="1"/>
          </p:cNvSpPr>
          <p:nvPr/>
        </p:nvSpPr>
        <p:spPr bwMode="auto">
          <a:xfrm rot="13808287">
            <a:off x="3744119" y="3926682"/>
            <a:ext cx="155575" cy="230187"/>
          </a:xfrm>
          <a:prstGeom prst="rightArrow">
            <a:avLst>
              <a:gd name="adj1" fmla="val 49676"/>
              <a:gd name="adj2" fmla="val 61352"/>
            </a:avLst>
          </a:prstGeom>
          <a:solidFill>
            <a:srgbClr val="FF9900"/>
          </a:solidFill>
          <a:ln w="25400">
            <a:solidFill>
              <a:schemeClr val="tx1"/>
            </a:solidFill>
            <a:miter lim="800000"/>
            <a:headEnd/>
            <a:tailEnd/>
          </a:ln>
          <a:effectLst/>
        </p:spPr>
        <p:txBody>
          <a:bodyPr wrap="none" anchor="ctr"/>
          <a:lstStyle/>
          <a:p>
            <a:endParaRPr lang="en-US"/>
          </a:p>
        </p:txBody>
      </p:sp>
      <p:sp>
        <p:nvSpPr>
          <p:cNvPr id="490510" name="Text Box 14"/>
          <p:cNvSpPr txBox="1">
            <a:spLocks noChangeArrowheads="1"/>
          </p:cNvSpPr>
          <p:nvPr/>
        </p:nvSpPr>
        <p:spPr bwMode="auto">
          <a:xfrm>
            <a:off x="3935413" y="4189413"/>
            <a:ext cx="3192462" cy="915987"/>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dirty="0">
                <a:solidFill>
                  <a:schemeClr val="bg1"/>
                </a:solidFill>
                <a:latin typeface="Arial" charset="0"/>
              </a:rPr>
              <a:t>With P2 running alone, we get the performance targeted by the modification </a:t>
            </a:r>
          </a:p>
        </p:txBody>
      </p:sp>
      <p:sp>
        <p:nvSpPr>
          <p:cNvPr id="490511" name="Text Box 15"/>
          <p:cNvSpPr txBox="1">
            <a:spLocks noChangeArrowheads="1"/>
          </p:cNvSpPr>
          <p:nvPr/>
        </p:nvSpPr>
        <p:spPr bwMode="auto">
          <a:xfrm>
            <a:off x="185738" y="1446213"/>
            <a:ext cx="3863975" cy="2014537"/>
          </a:xfrm>
          <a:prstGeom prst="rect">
            <a:avLst/>
          </a:prstGeom>
          <a:solidFill>
            <a:schemeClr val="bg1">
              <a:lumMod val="50000"/>
              <a:alpha val="75000"/>
            </a:schemeClr>
          </a:solidFill>
          <a:ln w="9525" algn="ctr">
            <a:noFill/>
            <a:miter lim="800000"/>
            <a:headEnd/>
            <a:tailEnd/>
          </a:ln>
          <a:effectLst/>
        </p:spPr>
        <p:txBody>
          <a:bodyPr>
            <a:spAutoFit/>
          </a:bodyPr>
          <a:lstStyle/>
          <a:p>
            <a:pPr>
              <a:spcBef>
                <a:spcPct val="50000"/>
              </a:spcBef>
            </a:pPr>
            <a:r>
              <a:rPr lang="en-US" sz="1800" b="0">
                <a:solidFill>
                  <a:schemeClr val="bg1"/>
                </a:solidFill>
                <a:latin typeface="Arial" charset="0"/>
              </a:rPr>
              <a:t>If P1 is started, the operating point shifts to the point where the system curve intersects the combined pump operating curve.  The head at this point is above the shut-off head for P2, so it produces no flow, even though it is operating </a:t>
            </a:r>
          </a:p>
        </p:txBody>
      </p:sp>
    </p:spTree>
    <p:extLst>
      <p:ext uri="{BB962C8B-B14F-4D97-AF65-F5344CB8AC3E}">
        <p14:creationId xmlns:p14="http://schemas.microsoft.com/office/powerpoint/2010/main" val="3975542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490500"/>
                                        </p:tgtEl>
                                        <p:attrNameLst>
                                          <p:attrName>stroke.color</p:attrName>
                                        </p:attrNameLst>
                                      </p:cBhvr>
                                      <p:to>
                                        <a:srgbClr val="000099"/>
                                      </p:to>
                                    </p:animClr>
                                    <p:set>
                                      <p:cBhvr>
                                        <p:cTn id="7" dur="2000" fill="hold"/>
                                        <p:tgtEl>
                                          <p:spTgt spid="490500"/>
                                        </p:tgtEl>
                                        <p:attrNameLst>
                                          <p:attrName>stroke.on</p:attrName>
                                        </p:attrNameLst>
                                      </p:cBhvr>
                                      <p:to>
                                        <p:strVal val="true"/>
                                      </p:to>
                                    </p:se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90503"/>
                                        </p:tgtEl>
                                        <p:attrNameLst>
                                          <p:attrName>style.visibility</p:attrName>
                                        </p:attrNameLst>
                                      </p:cBhvr>
                                      <p:to>
                                        <p:strVal val="visible"/>
                                      </p:to>
                                    </p:set>
                                    <p:animEffect transition="in" filter="wipe(left)">
                                      <p:cBhvr>
                                        <p:cTn id="11" dur="500"/>
                                        <p:tgtEl>
                                          <p:spTgt spid="490503"/>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490507"/>
                                        </p:tgtEl>
                                        <p:attrNameLst>
                                          <p:attrName>style.visibility</p:attrName>
                                        </p:attrNameLst>
                                      </p:cBhvr>
                                      <p:to>
                                        <p:strVal val="visible"/>
                                      </p:to>
                                    </p:set>
                                    <p:animEffect transition="in" filter="dissolve">
                                      <p:cBhvr>
                                        <p:cTn id="15" dur="500"/>
                                        <p:tgtEl>
                                          <p:spTgt spid="49050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490507"/>
                                        </p:tgtEl>
                                      </p:cBhvr>
                                    </p:animEffect>
                                    <p:set>
                                      <p:cBhvr>
                                        <p:cTn id="20" dur="1" fill="hold">
                                          <p:stCondLst>
                                            <p:cond delay="499"/>
                                          </p:stCondLst>
                                        </p:cTn>
                                        <p:tgtEl>
                                          <p:spTgt spid="490507"/>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490502"/>
                                        </p:tgtEl>
                                        <p:attrNameLst>
                                          <p:attrName>style.visibility</p:attrName>
                                        </p:attrNameLst>
                                      </p:cBhvr>
                                      <p:to>
                                        <p:strVal val="visible"/>
                                      </p:to>
                                    </p:set>
                                    <p:animEffect transition="in" filter="wipe(left)">
                                      <p:cBhvr>
                                        <p:cTn id="23" dur="500"/>
                                        <p:tgtEl>
                                          <p:spTgt spid="49050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90505"/>
                                        </p:tgtEl>
                                        <p:attrNameLst>
                                          <p:attrName>style.visibility</p:attrName>
                                        </p:attrNameLst>
                                      </p:cBhvr>
                                      <p:to>
                                        <p:strVal val="visible"/>
                                      </p:to>
                                    </p:set>
                                    <p:animEffect transition="in" filter="dissolve">
                                      <p:cBhvr>
                                        <p:cTn id="26" dur="500"/>
                                        <p:tgtEl>
                                          <p:spTgt spid="49050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xit" presetSubtype="0" fill="hold" grpId="1" nodeType="clickEffect">
                                  <p:stCondLst>
                                    <p:cond delay="0"/>
                                  </p:stCondLst>
                                  <p:childTnLst>
                                    <p:animEffect transition="out" filter="dissolve">
                                      <p:cBhvr>
                                        <p:cTn id="30" dur="500"/>
                                        <p:tgtEl>
                                          <p:spTgt spid="490505"/>
                                        </p:tgtEl>
                                      </p:cBhvr>
                                    </p:animEffect>
                                    <p:set>
                                      <p:cBhvr>
                                        <p:cTn id="31" dur="1" fill="hold">
                                          <p:stCondLst>
                                            <p:cond delay="499"/>
                                          </p:stCondLst>
                                        </p:cTn>
                                        <p:tgtEl>
                                          <p:spTgt spid="490505"/>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490508"/>
                                        </p:tgtEl>
                                        <p:attrNameLst>
                                          <p:attrName>style.visibility</p:attrName>
                                        </p:attrNameLst>
                                      </p:cBhvr>
                                      <p:to>
                                        <p:strVal val="visible"/>
                                      </p:to>
                                    </p:set>
                                    <p:animEffect transition="in" filter="dissolve">
                                      <p:cBhvr>
                                        <p:cTn id="34" dur="500"/>
                                        <p:tgtEl>
                                          <p:spTgt spid="49050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90509"/>
                                        </p:tgtEl>
                                        <p:attrNameLst>
                                          <p:attrName>style.visibility</p:attrName>
                                        </p:attrNameLst>
                                      </p:cBhvr>
                                      <p:to>
                                        <p:strVal val="visible"/>
                                      </p:to>
                                    </p:set>
                                    <p:animEffect transition="in" filter="dissolve">
                                      <p:cBhvr>
                                        <p:cTn id="37" dur="500"/>
                                        <p:tgtEl>
                                          <p:spTgt spid="490509"/>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0510"/>
                                        </p:tgtEl>
                                        <p:attrNameLst>
                                          <p:attrName>style.visibility</p:attrName>
                                        </p:attrNameLst>
                                      </p:cBhvr>
                                      <p:to>
                                        <p:strVal val="visible"/>
                                      </p:to>
                                    </p:set>
                                    <p:animEffect transition="in" filter="dissolve">
                                      <p:cBhvr>
                                        <p:cTn id="40" dur="500"/>
                                        <p:tgtEl>
                                          <p:spTgt spid="490510"/>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490510"/>
                                        </p:tgtEl>
                                      </p:cBhvr>
                                    </p:animEffect>
                                    <p:set>
                                      <p:cBhvr>
                                        <p:cTn id="45" dur="1" fill="hold">
                                          <p:stCondLst>
                                            <p:cond delay="499"/>
                                          </p:stCondLst>
                                        </p:cTn>
                                        <p:tgtEl>
                                          <p:spTgt spid="490510"/>
                                        </p:tgtEl>
                                        <p:attrNameLst>
                                          <p:attrName>style.visibility</p:attrName>
                                        </p:attrNameLst>
                                      </p:cBhvr>
                                      <p:to>
                                        <p:strVal val="hidden"/>
                                      </p:to>
                                    </p:set>
                                  </p:childTnLst>
                                </p:cTn>
                              </p:par>
                              <p:par>
                                <p:cTn id="46" presetID="9" presetClass="entr" presetSubtype="0" fill="hold" grpId="0" nodeType="withEffect">
                                  <p:stCondLst>
                                    <p:cond delay="0"/>
                                  </p:stCondLst>
                                  <p:childTnLst>
                                    <p:set>
                                      <p:cBhvr>
                                        <p:cTn id="47" dur="1" fill="hold">
                                          <p:stCondLst>
                                            <p:cond delay="0"/>
                                          </p:stCondLst>
                                        </p:cTn>
                                        <p:tgtEl>
                                          <p:spTgt spid="490504"/>
                                        </p:tgtEl>
                                        <p:attrNameLst>
                                          <p:attrName>style.visibility</p:attrName>
                                        </p:attrNameLst>
                                      </p:cBhvr>
                                      <p:to>
                                        <p:strVal val="visible"/>
                                      </p:to>
                                    </p:set>
                                    <p:animEffect transition="in" filter="dissolve">
                                      <p:cBhvr>
                                        <p:cTn id="48" dur="500"/>
                                        <p:tgtEl>
                                          <p:spTgt spid="490504"/>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90506"/>
                                        </p:tgtEl>
                                        <p:attrNameLst>
                                          <p:attrName>style.visibility</p:attrName>
                                        </p:attrNameLst>
                                      </p:cBhvr>
                                      <p:to>
                                        <p:strVal val="visible"/>
                                      </p:to>
                                    </p:set>
                                    <p:animEffect transition="in" filter="dissolve">
                                      <p:cBhvr>
                                        <p:cTn id="51" dur="500"/>
                                        <p:tgtEl>
                                          <p:spTgt spid="49050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490511"/>
                                        </p:tgtEl>
                                        <p:attrNameLst>
                                          <p:attrName>style.visibility</p:attrName>
                                        </p:attrNameLst>
                                      </p:cBhvr>
                                      <p:to>
                                        <p:strVal val="visible"/>
                                      </p:to>
                                    </p:set>
                                    <p:animEffect transition="in" filter="dissolve">
                                      <p:cBhvr>
                                        <p:cTn id="54" dur="500"/>
                                        <p:tgtEl>
                                          <p:spTgt spid="490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2" grpId="0" animBg="1"/>
      <p:bldP spid="490503" grpId="0" animBg="1"/>
      <p:bldP spid="490504" grpId="0" animBg="1"/>
      <p:bldP spid="490505" grpId="0" animBg="1"/>
      <p:bldP spid="490505" grpId="1" animBg="1"/>
      <p:bldP spid="490506" grpId="0" animBg="1"/>
      <p:bldP spid="490507" grpId="0" animBg="1"/>
      <p:bldP spid="490507" grpId="1" animBg="1"/>
      <p:bldP spid="490508" grpId="0" animBg="1"/>
      <p:bldP spid="490509" grpId="0" animBg="1"/>
      <p:bldP spid="490510" grpId="0" animBg="1"/>
      <p:bldP spid="490510" grpId="1" animBg="1"/>
      <p:bldP spid="4905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dirty="0"/>
              <a:t>Why Did We Need to Test the PEC Chilled Glycol System? </a:t>
            </a:r>
          </a:p>
        </p:txBody>
      </p:sp>
      <p:sp>
        <p:nvSpPr>
          <p:cNvPr id="8" name="Slide Number Placeholder 7"/>
          <p:cNvSpPr>
            <a:spLocks noGrp="1"/>
          </p:cNvSpPr>
          <p:nvPr>
            <p:ph type="sldNum" sz="quarter" idx="11"/>
          </p:nvPr>
        </p:nvSpPr>
        <p:spPr/>
        <p:txBody>
          <a:bodyPr/>
          <a:lstStyle/>
          <a:p>
            <a:fld id="{25BD5916-C48B-4174-8152-EC52EA00518C}" type="slidenum">
              <a:rPr lang="en-US" smtClean="0"/>
              <a:pPr/>
              <a:t>4</a:t>
            </a:fld>
            <a:endParaRPr lang="en-US"/>
          </a:p>
        </p:txBody>
      </p:sp>
      <p:pic>
        <p:nvPicPr>
          <p:cNvPr id="134152" name="Picture 8"/>
          <p:cNvPicPr>
            <a:picLocks noChangeAspect="1" noChangeArrowheads="1"/>
          </p:cNvPicPr>
          <p:nvPr/>
        </p:nvPicPr>
        <p:blipFill>
          <a:blip r:embed="rId3" cstate="print"/>
          <a:srcRect t="10399"/>
          <a:stretch>
            <a:fillRect/>
          </a:stretch>
        </p:blipFill>
        <p:spPr bwMode="auto">
          <a:xfrm>
            <a:off x="871538" y="1792288"/>
            <a:ext cx="7613650" cy="4664075"/>
          </a:xfrm>
          <a:prstGeom prst="rect">
            <a:avLst/>
          </a:prstGeom>
          <a:noFill/>
          <a:ln w="9525">
            <a:noFill/>
            <a:miter lim="800000"/>
            <a:headEnd/>
            <a:tailEnd/>
          </a:ln>
          <a:effectLst/>
        </p:spPr>
      </p:pic>
      <p:sp>
        <p:nvSpPr>
          <p:cNvPr id="134153" name="AutoShape 9"/>
          <p:cNvSpPr>
            <a:spLocks noChangeAspect="1" noChangeArrowheads="1"/>
          </p:cNvSpPr>
          <p:nvPr/>
        </p:nvSpPr>
        <p:spPr bwMode="auto">
          <a:xfrm rot="-12735466">
            <a:off x="3124200" y="4779963"/>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134154" name="Text Box 10"/>
          <p:cNvSpPr txBox="1">
            <a:spLocks noChangeArrowheads="1"/>
          </p:cNvSpPr>
          <p:nvPr/>
        </p:nvSpPr>
        <p:spPr bwMode="auto">
          <a:xfrm>
            <a:off x="3457575" y="4276725"/>
            <a:ext cx="4902200" cy="641350"/>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Trending shows evidence of flow variation and instability in a constant flow system</a:t>
            </a:r>
          </a:p>
        </p:txBody>
      </p:sp>
    </p:spTree>
    <p:extLst>
      <p:ext uri="{BB962C8B-B14F-4D97-AF65-F5344CB8AC3E}">
        <p14:creationId xmlns:p14="http://schemas.microsoft.com/office/powerpoint/2010/main" val="4053251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dissolve">
                                      <p:cBhvr>
                                        <p:cTn id="7" dur="500"/>
                                        <p:tgtEl>
                                          <p:spTgt spid="134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154"/>
                                        </p:tgtEl>
                                        <p:attrNameLst>
                                          <p:attrName>style.visibility</p:attrName>
                                        </p:attrNameLst>
                                      </p:cBhvr>
                                      <p:to>
                                        <p:strVal val="visible"/>
                                      </p:to>
                                    </p:set>
                                    <p:animEffect transition="in" filter="dissolve">
                                      <p:cBhvr>
                                        <p:cTn id="11" dur="5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3" grpId="0" animBg="1"/>
      <p:bldP spid="1341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a:xfrm>
            <a:off x="660400" y="495300"/>
            <a:ext cx="7772400" cy="774700"/>
          </a:xfrm>
        </p:spPr>
        <p:txBody>
          <a:bodyPr/>
          <a:lstStyle/>
          <a:p>
            <a:r>
              <a:rPr lang="en-US"/>
              <a:t>Component Interactions</a:t>
            </a:r>
          </a:p>
        </p:txBody>
      </p:sp>
      <p:sp>
        <p:nvSpPr>
          <p:cNvPr id="13" name="Slide Number Placeholder 12"/>
          <p:cNvSpPr>
            <a:spLocks noGrp="1"/>
          </p:cNvSpPr>
          <p:nvPr>
            <p:ph type="sldNum" sz="quarter" idx="11"/>
          </p:nvPr>
        </p:nvSpPr>
        <p:spPr/>
        <p:txBody>
          <a:bodyPr/>
          <a:lstStyle/>
          <a:p>
            <a:fld id="{25BD5916-C48B-4174-8152-EC52EA00518C}" type="slidenum">
              <a:rPr lang="en-US" smtClean="0"/>
              <a:pPr/>
              <a:t>40</a:t>
            </a:fld>
            <a:endParaRPr lang="en-US"/>
          </a:p>
        </p:txBody>
      </p:sp>
      <p:pic>
        <p:nvPicPr>
          <p:cNvPr id="492547" name="Picture 3"/>
          <p:cNvPicPr>
            <a:picLocks noChangeAspect="1" noChangeArrowheads="1"/>
          </p:cNvPicPr>
          <p:nvPr/>
        </p:nvPicPr>
        <p:blipFill>
          <a:blip r:embed="rId3" cstate="print"/>
          <a:srcRect/>
          <a:stretch>
            <a:fillRect/>
          </a:stretch>
        </p:blipFill>
        <p:spPr bwMode="auto">
          <a:xfrm>
            <a:off x="298450" y="1016000"/>
            <a:ext cx="8013700" cy="5480050"/>
          </a:xfrm>
          <a:prstGeom prst="rect">
            <a:avLst/>
          </a:prstGeom>
          <a:noFill/>
          <a:ln w="9525">
            <a:noFill/>
            <a:miter lim="800000"/>
            <a:headEnd/>
            <a:tailEnd/>
          </a:ln>
          <a:effectLst/>
        </p:spPr>
      </p:pic>
      <p:sp>
        <p:nvSpPr>
          <p:cNvPr id="492548" name="Oval 4"/>
          <p:cNvSpPr>
            <a:spLocks noChangeAspect="1" noChangeArrowheads="1"/>
          </p:cNvSpPr>
          <p:nvPr/>
        </p:nvSpPr>
        <p:spPr bwMode="auto">
          <a:xfrm>
            <a:off x="3054350" y="2079625"/>
            <a:ext cx="752475" cy="3000375"/>
          </a:xfrm>
          <a:prstGeom prst="ellipse">
            <a:avLst/>
          </a:prstGeom>
          <a:noFill/>
          <a:ln w="38100">
            <a:solidFill>
              <a:srgbClr val="FF0000"/>
            </a:solidFill>
            <a:round/>
            <a:headEnd/>
            <a:tailEnd/>
          </a:ln>
          <a:effectLst/>
        </p:spPr>
        <p:txBody>
          <a:bodyPr wrap="none" anchor="ctr"/>
          <a:lstStyle/>
          <a:p>
            <a:endParaRPr lang="en-US"/>
          </a:p>
        </p:txBody>
      </p:sp>
      <p:sp>
        <p:nvSpPr>
          <p:cNvPr id="492549" name="Oval 5"/>
          <p:cNvSpPr>
            <a:spLocks noChangeAspect="1" noChangeArrowheads="1"/>
          </p:cNvSpPr>
          <p:nvPr/>
        </p:nvSpPr>
        <p:spPr bwMode="auto">
          <a:xfrm rot="5400000">
            <a:off x="6534150" y="2359025"/>
            <a:ext cx="752475" cy="3000375"/>
          </a:xfrm>
          <a:prstGeom prst="ellipse">
            <a:avLst/>
          </a:prstGeom>
          <a:noFill/>
          <a:ln w="38100">
            <a:solidFill>
              <a:srgbClr val="FF0000"/>
            </a:solidFill>
            <a:round/>
            <a:headEnd/>
            <a:tailEnd/>
          </a:ln>
          <a:effectLst/>
        </p:spPr>
        <p:txBody>
          <a:bodyPr wrap="none" anchor="ctr"/>
          <a:lstStyle/>
          <a:p>
            <a:endParaRPr lang="en-US"/>
          </a:p>
        </p:txBody>
      </p:sp>
      <p:sp>
        <p:nvSpPr>
          <p:cNvPr id="492550" name="Oval 6"/>
          <p:cNvSpPr>
            <a:spLocks noChangeAspect="1" noChangeArrowheads="1"/>
          </p:cNvSpPr>
          <p:nvPr/>
        </p:nvSpPr>
        <p:spPr bwMode="auto">
          <a:xfrm rot="5400000">
            <a:off x="1949450" y="2898775"/>
            <a:ext cx="752475" cy="1920875"/>
          </a:xfrm>
          <a:prstGeom prst="ellipse">
            <a:avLst/>
          </a:prstGeom>
          <a:noFill/>
          <a:ln w="38100">
            <a:solidFill>
              <a:srgbClr val="FF0000"/>
            </a:solidFill>
            <a:round/>
            <a:headEnd/>
            <a:tailEnd/>
          </a:ln>
          <a:effectLst/>
        </p:spPr>
        <p:txBody>
          <a:bodyPr wrap="none" anchor="ctr"/>
          <a:lstStyle/>
          <a:p>
            <a:endParaRPr lang="en-US"/>
          </a:p>
        </p:txBody>
      </p:sp>
      <p:sp>
        <p:nvSpPr>
          <p:cNvPr id="492551" name="Oval 7"/>
          <p:cNvSpPr>
            <a:spLocks noChangeAspect="1" noChangeArrowheads="1"/>
          </p:cNvSpPr>
          <p:nvPr/>
        </p:nvSpPr>
        <p:spPr bwMode="auto">
          <a:xfrm rot="5400000">
            <a:off x="1816100" y="1368425"/>
            <a:ext cx="1019175" cy="1920875"/>
          </a:xfrm>
          <a:prstGeom prst="ellipse">
            <a:avLst/>
          </a:prstGeom>
          <a:noFill/>
          <a:ln w="38100">
            <a:solidFill>
              <a:srgbClr val="FF0000"/>
            </a:solidFill>
            <a:round/>
            <a:headEnd/>
            <a:tailEnd/>
          </a:ln>
          <a:effectLst/>
        </p:spPr>
        <p:txBody>
          <a:bodyPr wrap="none" anchor="ctr"/>
          <a:lstStyle/>
          <a:p>
            <a:endParaRPr lang="en-US"/>
          </a:p>
        </p:txBody>
      </p:sp>
      <p:sp>
        <p:nvSpPr>
          <p:cNvPr id="492552" name="Oval 8"/>
          <p:cNvSpPr>
            <a:spLocks noChangeAspect="1" noChangeArrowheads="1"/>
          </p:cNvSpPr>
          <p:nvPr/>
        </p:nvSpPr>
        <p:spPr bwMode="auto">
          <a:xfrm rot="5400000">
            <a:off x="2076450" y="3698875"/>
            <a:ext cx="498475" cy="1920875"/>
          </a:xfrm>
          <a:prstGeom prst="ellipse">
            <a:avLst/>
          </a:prstGeom>
          <a:noFill/>
          <a:ln w="38100">
            <a:solidFill>
              <a:srgbClr val="FF0000"/>
            </a:solidFill>
            <a:round/>
            <a:headEnd/>
            <a:tailEnd/>
          </a:ln>
          <a:effectLst/>
        </p:spPr>
        <p:txBody>
          <a:bodyPr wrap="none" anchor="ctr"/>
          <a:lstStyle/>
          <a:p>
            <a:endParaRPr lang="en-US"/>
          </a:p>
        </p:txBody>
      </p:sp>
      <p:sp>
        <p:nvSpPr>
          <p:cNvPr id="492553" name="Oval 9"/>
          <p:cNvSpPr>
            <a:spLocks noChangeAspect="1" noChangeArrowheads="1"/>
          </p:cNvSpPr>
          <p:nvPr/>
        </p:nvSpPr>
        <p:spPr bwMode="auto">
          <a:xfrm rot="5400000">
            <a:off x="3790950" y="3800475"/>
            <a:ext cx="498475" cy="1920875"/>
          </a:xfrm>
          <a:prstGeom prst="ellipse">
            <a:avLst/>
          </a:prstGeom>
          <a:noFill/>
          <a:ln w="38100">
            <a:solidFill>
              <a:srgbClr val="FF0000"/>
            </a:solidFill>
            <a:round/>
            <a:headEnd/>
            <a:tailEnd/>
          </a:ln>
          <a:effectLst/>
        </p:spPr>
        <p:txBody>
          <a:bodyPr wrap="none" anchor="ctr"/>
          <a:lstStyle/>
          <a:p>
            <a:endParaRPr lang="en-US"/>
          </a:p>
        </p:txBody>
      </p:sp>
    </p:spTree>
    <p:extLst>
      <p:ext uri="{BB962C8B-B14F-4D97-AF65-F5344CB8AC3E}">
        <p14:creationId xmlns:p14="http://schemas.microsoft.com/office/powerpoint/2010/main" val="14126409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2552"/>
                                        </p:tgtEl>
                                        <p:attrNameLst>
                                          <p:attrName>style.visibility</p:attrName>
                                        </p:attrNameLst>
                                      </p:cBhvr>
                                      <p:to>
                                        <p:strVal val="visible"/>
                                      </p:to>
                                    </p:set>
                                    <p:animEffect transition="in" filter="fade">
                                      <p:cBhvr>
                                        <p:cTn id="7" dur="500"/>
                                        <p:tgtEl>
                                          <p:spTgt spid="4925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2550"/>
                                        </p:tgtEl>
                                        <p:attrNameLst>
                                          <p:attrName>style.visibility</p:attrName>
                                        </p:attrNameLst>
                                      </p:cBhvr>
                                      <p:to>
                                        <p:strVal val="visible"/>
                                      </p:to>
                                    </p:set>
                                    <p:animEffect transition="in" filter="fade">
                                      <p:cBhvr>
                                        <p:cTn id="11" dur="500"/>
                                        <p:tgtEl>
                                          <p:spTgt spid="49255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2551"/>
                                        </p:tgtEl>
                                        <p:attrNameLst>
                                          <p:attrName>style.visibility</p:attrName>
                                        </p:attrNameLst>
                                      </p:cBhvr>
                                      <p:to>
                                        <p:strVal val="visible"/>
                                      </p:to>
                                    </p:set>
                                    <p:animEffect transition="in" filter="fade">
                                      <p:cBhvr>
                                        <p:cTn id="15" dur="500"/>
                                        <p:tgtEl>
                                          <p:spTgt spid="4925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1000"/>
                                        <p:tgtEl>
                                          <p:spTgt spid="492552"/>
                                        </p:tgtEl>
                                      </p:cBhvr>
                                    </p:animEffect>
                                    <p:set>
                                      <p:cBhvr>
                                        <p:cTn id="20" dur="1" fill="hold">
                                          <p:stCondLst>
                                            <p:cond delay="999"/>
                                          </p:stCondLst>
                                        </p:cTn>
                                        <p:tgtEl>
                                          <p:spTgt spid="492552"/>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1000"/>
                                        <p:tgtEl>
                                          <p:spTgt spid="492550"/>
                                        </p:tgtEl>
                                      </p:cBhvr>
                                    </p:animEffect>
                                    <p:set>
                                      <p:cBhvr>
                                        <p:cTn id="23" dur="1" fill="hold">
                                          <p:stCondLst>
                                            <p:cond delay="999"/>
                                          </p:stCondLst>
                                        </p:cTn>
                                        <p:tgtEl>
                                          <p:spTgt spid="492550"/>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492551"/>
                                        </p:tgtEl>
                                      </p:cBhvr>
                                    </p:animEffect>
                                    <p:set>
                                      <p:cBhvr>
                                        <p:cTn id="26" dur="1" fill="hold">
                                          <p:stCondLst>
                                            <p:cond delay="999"/>
                                          </p:stCondLst>
                                        </p:cTn>
                                        <p:tgtEl>
                                          <p:spTgt spid="492551"/>
                                        </p:tgtEl>
                                        <p:attrNameLst>
                                          <p:attrName>style.visibility</p:attrName>
                                        </p:attrNameLst>
                                      </p:cBhvr>
                                      <p:to>
                                        <p:strVal val="hidden"/>
                                      </p:to>
                                    </p:se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92548"/>
                                        </p:tgtEl>
                                        <p:attrNameLst>
                                          <p:attrName>style.visibility</p:attrName>
                                        </p:attrNameLst>
                                      </p:cBhvr>
                                      <p:to>
                                        <p:strVal val="visible"/>
                                      </p:to>
                                    </p:set>
                                    <p:animEffect transition="in" filter="fade">
                                      <p:cBhvr>
                                        <p:cTn id="30" dur="1000"/>
                                        <p:tgtEl>
                                          <p:spTgt spid="4925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92549"/>
                                        </p:tgtEl>
                                        <p:attrNameLst>
                                          <p:attrName>style.visibility</p:attrName>
                                        </p:attrNameLst>
                                      </p:cBhvr>
                                      <p:to>
                                        <p:strVal val="visible"/>
                                      </p:to>
                                    </p:set>
                                    <p:animEffect transition="in" filter="fade">
                                      <p:cBhvr>
                                        <p:cTn id="33" dur="1000"/>
                                        <p:tgtEl>
                                          <p:spTgt spid="49254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1000"/>
                                        <p:tgtEl>
                                          <p:spTgt spid="492548"/>
                                        </p:tgtEl>
                                      </p:cBhvr>
                                    </p:animEffect>
                                    <p:set>
                                      <p:cBhvr>
                                        <p:cTn id="38" dur="1" fill="hold">
                                          <p:stCondLst>
                                            <p:cond delay="999"/>
                                          </p:stCondLst>
                                        </p:cTn>
                                        <p:tgtEl>
                                          <p:spTgt spid="49254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1000"/>
                                        <p:tgtEl>
                                          <p:spTgt spid="492549"/>
                                        </p:tgtEl>
                                      </p:cBhvr>
                                    </p:animEffect>
                                    <p:set>
                                      <p:cBhvr>
                                        <p:cTn id="41" dur="1" fill="hold">
                                          <p:stCondLst>
                                            <p:cond delay="999"/>
                                          </p:stCondLst>
                                        </p:cTn>
                                        <p:tgtEl>
                                          <p:spTgt spid="492549"/>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492553"/>
                                        </p:tgtEl>
                                        <p:attrNameLst>
                                          <p:attrName>style.visibility</p:attrName>
                                        </p:attrNameLst>
                                      </p:cBhvr>
                                      <p:to>
                                        <p:strVal val="visible"/>
                                      </p:to>
                                    </p:set>
                                    <p:animEffect transition="in" filter="fade">
                                      <p:cBhvr>
                                        <p:cTn id="44" dur="2000"/>
                                        <p:tgtEl>
                                          <p:spTgt spid="492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8" grpId="0" animBg="1"/>
      <p:bldP spid="492548" grpId="1" animBg="1"/>
      <p:bldP spid="492549" grpId="0" animBg="1"/>
      <p:bldP spid="492549" grpId="1" animBg="1"/>
      <p:bldP spid="492550" grpId="0" animBg="1"/>
      <p:bldP spid="492550" grpId="1" animBg="1"/>
      <p:bldP spid="492551" grpId="0" animBg="1"/>
      <p:bldP spid="492551" grpId="1" animBg="1"/>
      <p:bldP spid="492552" grpId="0" animBg="1"/>
      <p:bldP spid="492552" grpId="1" animBg="1"/>
      <p:bldP spid="4925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8038" y="1960563"/>
            <a:ext cx="7223125" cy="2803525"/>
            <a:chOff x="220" y="871"/>
            <a:chExt cx="5321" cy="2248"/>
          </a:xfrm>
        </p:grpSpPr>
        <p:pic>
          <p:nvPicPr>
            <p:cNvPr id="8195" name="Picture 3" descr="Monty Python Hand"/>
            <p:cNvPicPr>
              <a:picLocks noChangeAspect="1" noChangeArrowheads="1"/>
            </p:cNvPicPr>
            <p:nvPr/>
          </p:nvPicPr>
          <p:blipFill>
            <a:blip r:embed="rId4" cstate="print"/>
            <a:srcRect/>
            <a:stretch>
              <a:fillRect/>
            </a:stretch>
          </p:blipFill>
          <p:spPr bwMode="auto">
            <a:xfrm>
              <a:off x="220" y="1519"/>
              <a:ext cx="1942" cy="1083"/>
            </a:xfrm>
            <a:prstGeom prst="rect">
              <a:avLst/>
            </a:prstGeom>
            <a:noFill/>
          </p:spPr>
        </p:pic>
        <p:grpSp>
          <p:nvGrpSpPr>
            <p:cNvPr id="3" name="Group 4"/>
            <p:cNvGrpSpPr>
              <a:grpSpLocks/>
            </p:cNvGrpSpPr>
            <p:nvPr/>
          </p:nvGrpSpPr>
          <p:grpSpPr bwMode="auto">
            <a:xfrm>
              <a:off x="2188" y="871"/>
              <a:ext cx="3353" cy="2248"/>
              <a:chOff x="2674" y="1399"/>
              <a:chExt cx="2791" cy="1323"/>
            </a:xfrm>
          </p:grpSpPr>
          <p:sp>
            <p:nvSpPr>
              <p:cNvPr id="8197" name="Rectangle 5"/>
              <p:cNvSpPr>
                <a:spLocks noChangeArrowheads="1"/>
              </p:cNvSpPr>
              <p:nvPr/>
            </p:nvSpPr>
            <p:spPr bwMode="auto">
              <a:xfrm>
                <a:off x="2674" y="1399"/>
                <a:ext cx="2791" cy="1323"/>
              </a:xfrm>
              <a:prstGeom prst="rect">
                <a:avLst/>
              </a:prstGeom>
              <a:solidFill>
                <a:srgbClr val="FF0000"/>
              </a:solidFill>
              <a:ln w="9525">
                <a:noFill/>
                <a:miter lim="800000"/>
                <a:headEnd/>
                <a:tailEnd/>
              </a:ln>
              <a:effectLst/>
            </p:spPr>
            <p:txBody>
              <a:bodyPr wrap="none" anchor="ctr"/>
              <a:lstStyle/>
              <a:p>
                <a:endParaRPr lang="en-US"/>
              </a:p>
            </p:txBody>
          </p:sp>
          <p:sp>
            <p:nvSpPr>
              <p:cNvPr id="8198" name="Rectangle 6"/>
              <p:cNvSpPr>
                <a:spLocks noChangeArrowheads="1"/>
              </p:cNvSpPr>
              <p:nvPr/>
            </p:nvSpPr>
            <p:spPr bwMode="auto">
              <a:xfrm>
                <a:off x="2757" y="1474"/>
                <a:ext cx="2633" cy="1187"/>
              </a:xfrm>
              <a:prstGeom prst="rect">
                <a:avLst/>
              </a:prstGeom>
              <a:gradFill rotWithShape="1">
                <a:gsLst>
                  <a:gs pos="0">
                    <a:srgbClr val="FF9900"/>
                  </a:gs>
                  <a:gs pos="100000">
                    <a:srgbClr val="FF0000"/>
                  </a:gs>
                </a:gsLst>
                <a:lin ang="5400000" scaled="1"/>
              </a:gradFill>
              <a:ln w="38100">
                <a:solidFill>
                  <a:schemeClr val="bg1"/>
                </a:solidFill>
                <a:miter lim="800000"/>
                <a:headEnd/>
                <a:tailEnd/>
              </a:ln>
              <a:effectLst/>
            </p:spPr>
            <p:txBody>
              <a:bodyPr wrap="none" anchor="ctr"/>
              <a:lstStyle/>
              <a:p>
                <a:endParaRPr lang="en-US"/>
              </a:p>
            </p:txBody>
          </p:sp>
          <p:grpSp>
            <p:nvGrpSpPr>
              <p:cNvPr id="4" name="Group 7"/>
              <p:cNvGrpSpPr>
                <a:grpSpLocks/>
              </p:cNvGrpSpPr>
              <p:nvPr/>
            </p:nvGrpSpPr>
            <p:grpSpPr bwMode="auto">
              <a:xfrm>
                <a:off x="2874" y="1584"/>
                <a:ext cx="2405" cy="983"/>
                <a:chOff x="1777" y="1844"/>
                <a:chExt cx="3544" cy="983"/>
              </a:xfrm>
            </p:grpSpPr>
            <p:sp>
              <p:nvSpPr>
                <p:cNvPr id="8200" name="WordArt 8"/>
                <p:cNvSpPr>
                  <a:spLocks noChangeArrowheads="1" noChangeShapeType="1" noTextEdit="1"/>
                </p:cNvSpPr>
                <p:nvPr/>
              </p:nvSpPr>
              <p:spPr bwMode="auto">
                <a:xfrm>
                  <a:off x="1789" y="1844"/>
                  <a:ext cx="3492" cy="550"/>
                </a:xfrm>
                <a:prstGeom prst="rect">
                  <a:avLst/>
                </a:prstGeom>
              </p:spPr>
              <p:txBody>
                <a:bodyPr wrap="none" fromWordArt="1">
                  <a:prstTxWarp prst="textDeflateBottom">
                    <a:avLst>
                      <a:gd name="adj" fmla="val 29454"/>
                    </a:avLst>
                  </a:prstTxWarp>
                </a:bodyPr>
                <a:lstStyle/>
                <a:p>
                  <a:pPr algn="ctr"/>
                  <a:r>
                    <a:rPr lang="en-US" sz="3600" kern="10">
                      <a:ln w="9525">
                        <a:solidFill>
                          <a:srgbClr val="000000"/>
                        </a:solidFill>
                        <a:round/>
                        <a:headEnd/>
                        <a:tailEnd/>
                      </a:ln>
                      <a:solidFill>
                        <a:srgbClr val="FFFFFF"/>
                      </a:solidFill>
                      <a:latin typeface="Elephant"/>
                    </a:rPr>
                    <a:t>Thanks For Attending!</a:t>
                  </a:r>
                </a:p>
              </p:txBody>
            </p:sp>
            <p:sp>
              <p:nvSpPr>
                <p:cNvPr id="8201" name="WordArt 9"/>
                <p:cNvSpPr>
                  <a:spLocks noChangeArrowheads="1" noChangeShapeType="1" noTextEdit="1"/>
                </p:cNvSpPr>
                <p:nvPr/>
              </p:nvSpPr>
              <p:spPr bwMode="auto">
                <a:xfrm>
                  <a:off x="1777" y="2092"/>
                  <a:ext cx="3544" cy="735"/>
                </a:xfrm>
                <a:prstGeom prst="rect">
                  <a:avLst/>
                </a:prstGeom>
              </p:spPr>
              <p:txBody>
                <a:bodyPr wrap="none" fromWordArt="1">
                  <a:prstTxWarp prst="textInflateTop">
                    <a:avLst>
                      <a:gd name="adj" fmla="val 48389"/>
                    </a:avLst>
                  </a:prstTxWarp>
                </a:bodyPr>
                <a:lstStyle/>
                <a:p>
                  <a:pPr algn="ctr"/>
                  <a:r>
                    <a:rPr lang="en-US" sz="3600" kern="10">
                      <a:ln w="9525">
                        <a:solidFill>
                          <a:srgbClr val="000000"/>
                        </a:solidFill>
                        <a:round/>
                        <a:headEnd/>
                        <a:tailEnd/>
                      </a:ln>
                      <a:solidFill>
                        <a:srgbClr val="FFFFFF"/>
                      </a:solidFill>
                      <a:latin typeface="Elephant"/>
                    </a:rPr>
                    <a:t>The End</a:t>
                  </a:r>
                </a:p>
              </p:txBody>
            </p:sp>
          </p:grpSp>
        </p:grpSp>
      </p:grpSp>
      <p:sp>
        <p:nvSpPr>
          <p:cNvPr id="8202" name="Rectangle 10"/>
          <p:cNvSpPr>
            <a:spLocks noGrp="1" noChangeArrowheads="1"/>
          </p:cNvSpPr>
          <p:nvPr>
            <p:ph type="title"/>
          </p:nvPr>
        </p:nvSpPr>
        <p:spPr/>
        <p:txBody>
          <a:bodyPr/>
          <a:lstStyle/>
          <a:p>
            <a:endParaRPr lang="en-US"/>
          </a:p>
        </p:txBody>
      </p:sp>
      <p:sp>
        <p:nvSpPr>
          <p:cNvPr id="8203" name="Rectangle 11"/>
          <p:cNvSpPr>
            <a:spLocks noGrp="1" noChangeArrowheads="1"/>
          </p:cNvSpPr>
          <p:nvPr>
            <p:ph idx="1"/>
          </p:nvPr>
        </p:nvSpPr>
        <p:spPr/>
        <p:txBody>
          <a:bodyPr/>
          <a:lstStyle/>
          <a:p>
            <a:endParaRPr lang="en-US"/>
          </a:p>
        </p:txBody>
      </p:sp>
      <p:pic>
        <p:nvPicPr>
          <p:cNvPr id="8204" name="Picture 12" descr="MCj03402060000[1]"/>
          <p:cNvPicPr>
            <a:picLocks noChangeArrowheads="1"/>
          </p:cNvPicPr>
          <p:nvPr/>
        </p:nvPicPr>
        <p:blipFill>
          <a:blip r:embed="rId5" cstate="print"/>
          <a:srcRect/>
          <a:stretch>
            <a:fillRect/>
          </a:stretch>
        </p:blipFill>
        <p:spPr bwMode="auto">
          <a:xfrm flipH="1">
            <a:off x="165100" y="263525"/>
            <a:ext cx="4570413" cy="5942013"/>
          </a:xfrm>
          <a:prstGeom prst="rect">
            <a:avLst/>
          </a:prstGeom>
          <a:noFill/>
        </p:spPr>
      </p:pic>
      <p:pic>
        <p:nvPicPr>
          <p:cNvPr id="8205" name="Picture 13" descr="MCj03402060000[1]"/>
          <p:cNvPicPr>
            <a:picLocks noChangeArrowheads="1"/>
          </p:cNvPicPr>
          <p:nvPr/>
        </p:nvPicPr>
        <p:blipFill>
          <a:blip r:embed="rId6" cstate="print"/>
          <a:srcRect/>
          <a:stretch>
            <a:fillRect/>
          </a:stretch>
        </p:blipFill>
        <p:spPr bwMode="auto">
          <a:xfrm>
            <a:off x="4259263" y="263525"/>
            <a:ext cx="4570412" cy="5942013"/>
          </a:xfrm>
          <a:prstGeom prst="rect">
            <a:avLst/>
          </a:prstGeom>
          <a:noFill/>
        </p:spPr>
      </p:pic>
      <p:pic>
        <p:nvPicPr>
          <p:cNvPr id="8206" name="Picture 14" descr="MCEN00343_0000[1]"/>
          <p:cNvPicPr>
            <a:picLocks noChangeArrowheads="1"/>
          </p:cNvPicPr>
          <p:nvPr/>
        </p:nvPicPr>
        <p:blipFill>
          <a:blip r:embed="rId7" cstate="print"/>
          <a:srcRect/>
          <a:stretch>
            <a:fillRect/>
          </a:stretch>
        </p:blipFill>
        <p:spPr bwMode="auto">
          <a:xfrm flipH="1">
            <a:off x="4573588" y="0"/>
            <a:ext cx="4570412" cy="5942013"/>
          </a:xfrm>
          <a:prstGeom prst="rect">
            <a:avLst/>
          </a:prstGeom>
          <a:noFill/>
          <a:ln w="9525" algn="ctr">
            <a:noFill/>
            <a:miter lim="800000"/>
            <a:headEnd/>
            <a:tailEnd/>
          </a:ln>
          <a:effectLst/>
        </p:spPr>
      </p:pic>
      <p:pic>
        <p:nvPicPr>
          <p:cNvPr id="8207" name="Picture 15" descr="MCEN00343_0000[1]"/>
          <p:cNvPicPr>
            <a:picLocks noChangeArrowheads="1"/>
          </p:cNvPicPr>
          <p:nvPr/>
        </p:nvPicPr>
        <p:blipFill>
          <a:blip r:embed="rId8" cstate="print"/>
          <a:srcRect/>
          <a:stretch>
            <a:fillRect/>
          </a:stretch>
        </p:blipFill>
        <p:spPr bwMode="auto">
          <a:xfrm>
            <a:off x="0" y="0"/>
            <a:ext cx="4570413" cy="5942013"/>
          </a:xfrm>
          <a:prstGeom prst="rect">
            <a:avLst/>
          </a:prstGeom>
          <a:noFill/>
          <a:ln w="9525" algn="ctr">
            <a:noFill/>
            <a:miter lim="800000"/>
            <a:headEnd/>
            <a:tailEnd/>
          </a:ln>
          <a:effectLst/>
        </p:spPr>
      </p:pic>
      <p:sp>
        <p:nvSpPr>
          <p:cNvPr id="5" name="Slide Number Placeholder 4">
            <a:extLst>
              <a:ext uri="{FF2B5EF4-FFF2-40B4-BE49-F238E27FC236}">
                <a16:creationId xmlns:a16="http://schemas.microsoft.com/office/drawing/2014/main" id="{9C4F1DBF-B95E-4455-BD96-94C041894E95}"/>
              </a:ext>
            </a:extLst>
          </p:cNvPr>
          <p:cNvSpPr>
            <a:spLocks noGrp="1"/>
          </p:cNvSpPr>
          <p:nvPr>
            <p:ph type="sldNum" sz="quarter" idx="11"/>
          </p:nvPr>
        </p:nvSpPr>
        <p:spPr/>
        <p:txBody>
          <a:bodyPr/>
          <a:lstStyle/>
          <a:p>
            <a:fld id="{AF3387F9-B242-47F6-9E9C-73A9614B6158}" type="slidenum">
              <a:rPr lang="en-US" smtClean="0"/>
              <a:pPr/>
              <a:t>41</a:t>
            </a:fld>
            <a:endParaRPr lang="en-US"/>
          </a:p>
        </p:txBody>
      </p:sp>
    </p:spTree>
    <p:extLst>
      <p:ext uri="{BB962C8B-B14F-4D97-AF65-F5344CB8AC3E}">
        <p14:creationId xmlns:p14="http://schemas.microsoft.com/office/powerpoint/2010/main" val="3360518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m-python.wav"/>
                                        </p:tgtEl>
                                      </p:cMediaNode>
                                    </p:audio>
                                  </p:subTnLst>
                                </p:cTn>
                              </p:par>
                            </p:childTnLst>
                          </p:cTn>
                        </p:par>
                        <p:par>
                          <p:cTn id="7" fill="hold">
                            <p:stCondLst>
                              <p:cond delay="0"/>
                            </p:stCondLst>
                            <p:childTnLst>
                              <p:par>
                                <p:cTn id="8" presetID="2" presetClass="exit" presetSubtype="2" fill="hold" nodeType="afterEffect">
                                  <p:stCondLst>
                                    <p:cond delay="1000"/>
                                  </p:stCondLst>
                                  <p:childTnLst>
                                    <p:anim calcmode="lin" valueType="num">
                                      <p:cBhvr additive="base">
                                        <p:cTn id="9" dur="3000"/>
                                        <p:tgtEl>
                                          <p:spTgt spid="2"/>
                                        </p:tgtEl>
                                        <p:attrNameLst>
                                          <p:attrName>ppt_x</p:attrName>
                                        </p:attrNameLst>
                                      </p:cBhvr>
                                      <p:tavLst>
                                        <p:tav tm="0">
                                          <p:val>
                                            <p:strVal val="ppt_x"/>
                                          </p:val>
                                        </p:tav>
                                        <p:tav tm="100000">
                                          <p:val>
                                            <p:strVal val="1+ppt_w/2"/>
                                          </p:val>
                                        </p:tav>
                                      </p:tavLst>
                                    </p:anim>
                                    <p:anim calcmode="lin" valueType="num">
                                      <p:cBhvr additive="base">
                                        <p:cTn id="10" dur="3000"/>
                                        <p:tgtEl>
                                          <p:spTgt spid="2"/>
                                        </p:tgtEl>
                                        <p:attrNameLst>
                                          <p:attrName>ppt_y</p:attrName>
                                        </p:attrNameLst>
                                      </p:cBhvr>
                                      <p:tavLst>
                                        <p:tav tm="0">
                                          <p:val>
                                            <p:strVal val="ppt_y"/>
                                          </p:val>
                                        </p:tav>
                                        <p:tav tm="100000">
                                          <p:val>
                                            <p:strVal val="ppt_y"/>
                                          </p:val>
                                        </p:tav>
                                      </p:tavLst>
                                    </p:anim>
                                    <p:set>
                                      <p:cBhvr>
                                        <p:cTn id="11" dur="1" fill="hold">
                                          <p:stCondLst>
                                            <p:cond delay="2999"/>
                                          </p:stCondLst>
                                        </p:cTn>
                                        <p:tgtEl>
                                          <p:spTgt spid="2"/>
                                        </p:tgtEl>
                                        <p:attrNameLst>
                                          <p:attrName>style.visibility</p:attrName>
                                        </p:attrNameLst>
                                      </p:cBhvr>
                                      <p:to>
                                        <p:strVal val="hidden"/>
                                      </p:to>
                                    </p:set>
                                  </p:childTnLst>
                                </p:cTn>
                              </p:par>
                              <p:par>
                                <p:cTn id="12" presetID="2" presetClass="entr" presetSubtype="8" fill="hold" nodeType="withEffect">
                                  <p:stCondLst>
                                    <p:cond delay="0"/>
                                  </p:stCondLst>
                                  <p:childTnLst>
                                    <p:set>
                                      <p:cBhvr>
                                        <p:cTn id="13" dur="1" fill="hold">
                                          <p:stCondLst>
                                            <p:cond delay="0"/>
                                          </p:stCondLst>
                                        </p:cTn>
                                        <p:tgtEl>
                                          <p:spTgt spid="8204"/>
                                        </p:tgtEl>
                                        <p:attrNameLst>
                                          <p:attrName>style.visibility</p:attrName>
                                        </p:attrNameLst>
                                      </p:cBhvr>
                                      <p:to>
                                        <p:strVal val="visible"/>
                                      </p:to>
                                    </p:set>
                                    <p:anim calcmode="lin" valueType="num">
                                      <p:cBhvr additive="base">
                                        <p:cTn id="14" dur="5000" fill="hold"/>
                                        <p:tgtEl>
                                          <p:spTgt spid="8204"/>
                                        </p:tgtEl>
                                        <p:attrNameLst>
                                          <p:attrName>ppt_x</p:attrName>
                                        </p:attrNameLst>
                                      </p:cBhvr>
                                      <p:tavLst>
                                        <p:tav tm="0">
                                          <p:val>
                                            <p:strVal val="0-#ppt_w/2"/>
                                          </p:val>
                                        </p:tav>
                                        <p:tav tm="100000">
                                          <p:val>
                                            <p:strVal val="#ppt_x"/>
                                          </p:val>
                                        </p:tav>
                                      </p:tavLst>
                                    </p:anim>
                                    <p:anim calcmode="lin" valueType="num">
                                      <p:cBhvr additive="base">
                                        <p:cTn id="15" dur="5000" fill="hold"/>
                                        <p:tgtEl>
                                          <p:spTgt spid="8204"/>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8205"/>
                                        </p:tgtEl>
                                        <p:attrNameLst>
                                          <p:attrName>style.visibility</p:attrName>
                                        </p:attrNameLst>
                                      </p:cBhvr>
                                      <p:to>
                                        <p:strVal val="visible"/>
                                      </p:to>
                                    </p:set>
                                    <p:anim calcmode="lin" valueType="num">
                                      <p:cBhvr additive="base">
                                        <p:cTn id="18" dur="5000" fill="hold"/>
                                        <p:tgtEl>
                                          <p:spTgt spid="8205"/>
                                        </p:tgtEl>
                                        <p:attrNameLst>
                                          <p:attrName>ppt_x</p:attrName>
                                        </p:attrNameLst>
                                      </p:cBhvr>
                                      <p:tavLst>
                                        <p:tav tm="0">
                                          <p:val>
                                            <p:strVal val="1+#ppt_w/2"/>
                                          </p:val>
                                        </p:tav>
                                        <p:tav tm="100000">
                                          <p:val>
                                            <p:strVal val="#ppt_x"/>
                                          </p:val>
                                        </p:tav>
                                      </p:tavLst>
                                    </p:anim>
                                    <p:anim calcmode="lin" valueType="num">
                                      <p:cBhvr additive="base">
                                        <p:cTn id="19" dur="5000" fill="hold"/>
                                        <p:tgtEl>
                                          <p:spTgt spid="82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tabLst>
                <a:tab pos="7543800" algn="r"/>
              </a:tabLst>
            </a:pPr>
            <a:r>
              <a:rPr lang="en-US"/>
              <a:t>Flow Instability Appears to Trigger Temperature Control Instability</a:t>
            </a:r>
            <a:endParaRPr lang="en-US" i="1"/>
          </a:p>
        </p:txBody>
      </p:sp>
      <p:sp>
        <p:nvSpPr>
          <p:cNvPr id="7" name="Slide Number Placeholder 6"/>
          <p:cNvSpPr>
            <a:spLocks noGrp="1"/>
          </p:cNvSpPr>
          <p:nvPr>
            <p:ph type="sldNum" sz="quarter" idx="11"/>
          </p:nvPr>
        </p:nvSpPr>
        <p:spPr/>
        <p:txBody>
          <a:bodyPr/>
          <a:lstStyle/>
          <a:p>
            <a:fld id="{25BD5916-C48B-4174-8152-EC52EA00518C}" type="slidenum">
              <a:rPr lang="en-US" smtClean="0"/>
              <a:pPr/>
              <a:t>5</a:t>
            </a:fld>
            <a:endParaRPr lang="en-US"/>
          </a:p>
        </p:txBody>
      </p:sp>
      <p:pic>
        <p:nvPicPr>
          <p:cNvPr id="137219" name="Picture 3"/>
          <p:cNvPicPr>
            <a:picLocks noChangeAspect="1" noChangeArrowheads="1"/>
          </p:cNvPicPr>
          <p:nvPr/>
        </p:nvPicPr>
        <p:blipFill>
          <a:blip r:embed="rId3" cstate="print"/>
          <a:srcRect t="10399"/>
          <a:stretch>
            <a:fillRect/>
          </a:stretch>
        </p:blipFill>
        <p:spPr bwMode="auto">
          <a:xfrm>
            <a:off x="871538" y="1792288"/>
            <a:ext cx="7613650" cy="4664075"/>
          </a:xfrm>
          <a:prstGeom prst="rect">
            <a:avLst/>
          </a:prstGeom>
          <a:noFill/>
          <a:ln w="9525">
            <a:noFill/>
            <a:miter lim="800000"/>
            <a:headEnd/>
            <a:tailEnd/>
          </a:ln>
          <a:effectLst/>
        </p:spPr>
      </p:pic>
      <p:sp>
        <p:nvSpPr>
          <p:cNvPr id="137220" name="AutoShape 4"/>
          <p:cNvSpPr>
            <a:spLocks noChangeAspect="1" noChangeArrowheads="1"/>
          </p:cNvSpPr>
          <p:nvPr/>
        </p:nvSpPr>
        <p:spPr bwMode="auto">
          <a:xfrm rot="-12735466">
            <a:off x="3009900" y="3200400"/>
            <a:ext cx="234950" cy="31432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905702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Effect transition="in" filter="dissolve">
                                      <p:cBhvr>
                                        <p:cTn id="7" dur="500"/>
                                        <p:tgtEl>
                                          <p:spTgt spid="137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p:txBody>
          <a:bodyPr/>
          <a:lstStyle/>
          <a:p>
            <a:r>
              <a:rPr lang="en-US"/>
              <a:t>What Could Cause Flow Variation in a Constant Volume System?</a:t>
            </a:r>
          </a:p>
        </p:txBody>
      </p:sp>
      <p:sp>
        <p:nvSpPr>
          <p:cNvPr id="19" name="Slide Number Placeholder 18"/>
          <p:cNvSpPr>
            <a:spLocks noGrp="1"/>
          </p:cNvSpPr>
          <p:nvPr>
            <p:ph type="sldNum" sz="quarter" idx="11"/>
          </p:nvPr>
        </p:nvSpPr>
        <p:spPr/>
        <p:txBody>
          <a:bodyPr/>
          <a:lstStyle/>
          <a:p>
            <a:fld id="{25BD5916-C48B-4174-8152-EC52EA00518C}" type="slidenum">
              <a:rPr lang="en-US" smtClean="0"/>
              <a:pPr/>
              <a:t>6</a:t>
            </a:fld>
            <a:endParaRPr lang="en-US"/>
          </a:p>
        </p:txBody>
      </p:sp>
      <p:graphicFrame>
        <p:nvGraphicFramePr>
          <p:cNvPr id="289796" name="Object 4"/>
          <p:cNvGraphicFramePr>
            <a:graphicFrameLocks noChangeAspect="1"/>
          </p:cNvGraphicFramePr>
          <p:nvPr/>
        </p:nvGraphicFramePr>
        <p:xfrm>
          <a:off x="1243013" y="1800225"/>
          <a:ext cx="5938837" cy="4527550"/>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289796" name="Object 4"/>
                      <p:cNvPicPr>
                        <a:picLocks noChangeAspect="1" noChangeArrowheads="1"/>
                      </p:cNvPicPr>
                      <p:nvPr/>
                    </p:nvPicPr>
                    <p:blipFill>
                      <a:blip r:embed="rId4">
                        <a:extLst>
                          <a:ext uri="{28A0092B-C50C-407E-A947-70E740481C1C}">
                            <a14:useLocalDpi xmlns:a14="http://schemas.microsoft.com/office/drawing/2010/main" val="0"/>
                          </a:ext>
                        </a:extLst>
                      </a:blip>
                      <a:srcRect l="3145" t="4933" r="3145" b="4553"/>
                      <a:stretch>
                        <a:fillRect/>
                      </a:stretch>
                    </p:blipFill>
                    <p:spPr bwMode="auto">
                      <a:xfrm>
                        <a:off x="1243013" y="1800225"/>
                        <a:ext cx="5938837" cy="452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9824" name="Group 32"/>
          <p:cNvGrpSpPr>
            <a:grpSpLocks/>
          </p:cNvGrpSpPr>
          <p:nvPr/>
        </p:nvGrpSpPr>
        <p:grpSpPr bwMode="auto">
          <a:xfrm>
            <a:off x="6748463" y="3635375"/>
            <a:ext cx="1809750" cy="671513"/>
            <a:chOff x="4251" y="2290"/>
            <a:chExt cx="1140" cy="423"/>
          </a:xfrm>
        </p:grpSpPr>
        <p:sp>
          <p:nvSpPr>
            <p:cNvPr id="289820" name="AutoShape 28"/>
            <p:cNvSpPr>
              <a:spLocks noChangeAspect="1" noChangeArrowheads="1"/>
            </p:cNvSpPr>
            <p:nvPr/>
          </p:nvSpPr>
          <p:spPr bwMode="auto">
            <a:xfrm rot="9324363">
              <a:off x="4251" y="2423"/>
              <a:ext cx="217" cy="290"/>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289822" name="Text Box 30"/>
            <p:cNvSpPr txBox="1">
              <a:spLocks noChangeArrowheads="1"/>
            </p:cNvSpPr>
            <p:nvPr/>
          </p:nvSpPr>
          <p:spPr bwMode="auto">
            <a:xfrm>
              <a:off x="4523" y="2290"/>
              <a:ext cx="868" cy="404"/>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Three-way valve</a:t>
              </a:r>
            </a:p>
          </p:txBody>
        </p:sp>
      </p:grpSp>
      <p:grpSp>
        <p:nvGrpSpPr>
          <p:cNvPr id="289825" name="Group 33"/>
          <p:cNvGrpSpPr>
            <a:grpSpLocks/>
          </p:cNvGrpSpPr>
          <p:nvPr/>
        </p:nvGrpSpPr>
        <p:grpSpPr bwMode="auto">
          <a:xfrm>
            <a:off x="4002088" y="3040063"/>
            <a:ext cx="1831975" cy="1190625"/>
            <a:chOff x="2521" y="1915"/>
            <a:chExt cx="1154" cy="750"/>
          </a:xfrm>
        </p:grpSpPr>
        <p:sp>
          <p:nvSpPr>
            <p:cNvPr id="289821" name="AutoShape 29"/>
            <p:cNvSpPr>
              <a:spLocks noChangeAspect="1" noChangeArrowheads="1"/>
            </p:cNvSpPr>
            <p:nvPr/>
          </p:nvSpPr>
          <p:spPr bwMode="auto">
            <a:xfrm rot="1589880">
              <a:off x="3458" y="2221"/>
              <a:ext cx="217" cy="290"/>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289823" name="Text Box 31"/>
            <p:cNvSpPr txBox="1">
              <a:spLocks noChangeArrowheads="1"/>
            </p:cNvSpPr>
            <p:nvPr/>
          </p:nvSpPr>
          <p:spPr bwMode="auto">
            <a:xfrm>
              <a:off x="2521" y="1915"/>
              <a:ext cx="868" cy="750"/>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Bypass with no balance valve</a:t>
              </a:r>
            </a:p>
          </p:txBody>
        </p:sp>
      </p:grpSp>
      <p:grpSp>
        <p:nvGrpSpPr>
          <p:cNvPr id="289832" name="Group 40"/>
          <p:cNvGrpSpPr>
            <a:grpSpLocks/>
          </p:cNvGrpSpPr>
          <p:nvPr/>
        </p:nvGrpSpPr>
        <p:grpSpPr bwMode="auto">
          <a:xfrm>
            <a:off x="4541838" y="5749925"/>
            <a:ext cx="1890712" cy="641350"/>
            <a:chOff x="2861" y="3622"/>
            <a:chExt cx="1191" cy="404"/>
          </a:xfrm>
        </p:grpSpPr>
        <p:sp>
          <p:nvSpPr>
            <p:cNvPr id="289827" name="AutoShape 35"/>
            <p:cNvSpPr>
              <a:spLocks noChangeAspect="1" noChangeArrowheads="1"/>
            </p:cNvSpPr>
            <p:nvPr/>
          </p:nvSpPr>
          <p:spPr bwMode="auto">
            <a:xfrm rot="12606957">
              <a:off x="2861" y="3668"/>
              <a:ext cx="217" cy="290"/>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289828" name="Text Box 36"/>
            <p:cNvSpPr txBox="1">
              <a:spLocks noChangeArrowheads="1"/>
            </p:cNvSpPr>
            <p:nvPr/>
          </p:nvSpPr>
          <p:spPr bwMode="auto">
            <a:xfrm>
              <a:off x="3184" y="3622"/>
              <a:ext cx="868" cy="404"/>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Three-way valve</a:t>
              </a:r>
            </a:p>
          </p:txBody>
        </p:sp>
      </p:grpSp>
      <p:grpSp>
        <p:nvGrpSpPr>
          <p:cNvPr id="289829" name="Group 37"/>
          <p:cNvGrpSpPr>
            <a:grpSpLocks/>
          </p:cNvGrpSpPr>
          <p:nvPr/>
        </p:nvGrpSpPr>
        <p:grpSpPr bwMode="auto">
          <a:xfrm>
            <a:off x="2481263" y="4387850"/>
            <a:ext cx="1831975" cy="1190625"/>
            <a:chOff x="2521" y="1915"/>
            <a:chExt cx="1154" cy="750"/>
          </a:xfrm>
        </p:grpSpPr>
        <p:sp>
          <p:nvSpPr>
            <p:cNvPr id="289830" name="AutoShape 38"/>
            <p:cNvSpPr>
              <a:spLocks noChangeAspect="1" noChangeArrowheads="1"/>
            </p:cNvSpPr>
            <p:nvPr/>
          </p:nvSpPr>
          <p:spPr bwMode="auto">
            <a:xfrm rot="1589880">
              <a:off x="3458" y="2221"/>
              <a:ext cx="217" cy="290"/>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289831" name="Text Box 39"/>
            <p:cNvSpPr txBox="1">
              <a:spLocks noChangeArrowheads="1"/>
            </p:cNvSpPr>
            <p:nvPr/>
          </p:nvSpPr>
          <p:spPr bwMode="auto">
            <a:xfrm>
              <a:off x="2521" y="1915"/>
              <a:ext cx="868" cy="750"/>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Bypass with no balance valve</a:t>
              </a:r>
            </a:p>
          </p:txBody>
        </p:sp>
      </p:grpSp>
      <p:sp>
        <p:nvSpPr>
          <p:cNvPr id="18" name="Rectangle 17"/>
          <p:cNvSpPr/>
          <p:nvPr/>
        </p:nvSpPr>
        <p:spPr bwMode="auto">
          <a:xfrm>
            <a:off x="1128409" y="1721796"/>
            <a:ext cx="6468893" cy="43774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533585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9824"/>
                                        </p:tgtEl>
                                        <p:attrNameLst>
                                          <p:attrName>style.visibility</p:attrName>
                                        </p:attrNameLst>
                                      </p:cBhvr>
                                      <p:to>
                                        <p:strVal val="visible"/>
                                      </p:to>
                                    </p:set>
                                    <p:animEffect transition="in" filter="dissolve">
                                      <p:cBhvr>
                                        <p:cTn id="7" dur="500"/>
                                        <p:tgtEl>
                                          <p:spTgt spid="2898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89825"/>
                                        </p:tgtEl>
                                        <p:attrNameLst>
                                          <p:attrName>style.visibility</p:attrName>
                                        </p:attrNameLst>
                                      </p:cBhvr>
                                      <p:to>
                                        <p:strVal val="visible"/>
                                      </p:to>
                                    </p:set>
                                    <p:animEffect transition="in" filter="dissolve">
                                      <p:cBhvr>
                                        <p:cTn id="11" dur="500"/>
                                        <p:tgtEl>
                                          <p:spTgt spid="28982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89832"/>
                                        </p:tgtEl>
                                        <p:attrNameLst>
                                          <p:attrName>style.visibility</p:attrName>
                                        </p:attrNameLst>
                                      </p:cBhvr>
                                      <p:to>
                                        <p:strVal val="visible"/>
                                      </p:to>
                                    </p:set>
                                    <p:animEffect transition="in" filter="dissolve">
                                      <p:cBhvr>
                                        <p:cTn id="16" dur="500"/>
                                        <p:tgtEl>
                                          <p:spTgt spid="289832"/>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89829"/>
                                        </p:tgtEl>
                                        <p:attrNameLst>
                                          <p:attrName>style.visibility</p:attrName>
                                        </p:attrNameLst>
                                      </p:cBhvr>
                                      <p:to>
                                        <p:strVal val="visible"/>
                                      </p:to>
                                    </p:set>
                                    <p:animEffect transition="in" filter="dissolve">
                                      <p:cBhvr>
                                        <p:cTn id="20" dur="500"/>
                                        <p:tgtEl>
                                          <p:spTgt spid="289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What Could Cause Flow Variation in a Constant Volume System?</a:t>
            </a:r>
          </a:p>
        </p:txBody>
      </p:sp>
      <p:sp>
        <p:nvSpPr>
          <p:cNvPr id="22" name="Slide Number Placeholder 21"/>
          <p:cNvSpPr>
            <a:spLocks noGrp="1"/>
          </p:cNvSpPr>
          <p:nvPr>
            <p:ph type="sldNum" sz="quarter" idx="11"/>
          </p:nvPr>
        </p:nvSpPr>
        <p:spPr/>
        <p:txBody>
          <a:bodyPr/>
          <a:lstStyle/>
          <a:p>
            <a:fld id="{25BD5916-C48B-4174-8152-EC52EA00518C}" type="slidenum">
              <a:rPr lang="en-US" smtClean="0"/>
              <a:pPr/>
              <a:t>7</a:t>
            </a:fld>
            <a:endParaRPr lang="en-US"/>
          </a:p>
        </p:txBody>
      </p:sp>
      <p:graphicFrame>
        <p:nvGraphicFramePr>
          <p:cNvPr id="283651" name="Object 3"/>
          <p:cNvGraphicFramePr>
            <a:graphicFrameLocks noChangeAspect="1"/>
          </p:cNvGraphicFramePr>
          <p:nvPr/>
        </p:nvGraphicFramePr>
        <p:xfrm>
          <a:off x="1517650" y="1911350"/>
          <a:ext cx="6170613" cy="424973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283651" name="Object 3"/>
                      <p:cNvPicPr>
                        <a:picLocks noChangeAspect="1" noChangeArrowheads="1"/>
                      </p:cNvPicPr>
                      <p:nvPr/>
                    </p:nvPicPr>
                    <p:blipFill>
                      <a:blip r:embed="rId4">
                        <a:extLst>
                          <a:ext uri="{28A0092B-C50C-407E-A947-70E740481C1C}">
                            <a14:useLocalDpi xmlns:a14="http://schemas.microsoft.com/office/drawing/2010/main" val="0"/>
                          </a:ext>
                        </a:extLst>
                      </a:blip>
                      <a:srcRect l="70090" t="35858" r="3145" b="40790"/>
                      <a:stretch>
                        <a:fillRect/>
                      </a:stretch>
                    </p:blipFill>
                    <p:spPr bwMode="auto">
                      <a:xfrm>
                        <a:off x="1517650" y="1911350"/>
                        <a:ext cx="6170613"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3652" name="Picture 4" descr="Roof 16 cooling coil connections 02"/>
          <p:cNvPicPr>
            <a:picLocks noChangeAspect="1" noChangeArrowheads="1"/>
          </p:cNvPicPr>
          <p:nvPr/>
        </p:nvPicPr>
        <p:blipFill>
          <a:blip r:embed="rId5" cstate="print"/>
          <a:srcRect l="37476"/>
          <a:stretch>
            <a:fillRect/>
          </a:stretch>
        </p:blipFill>
        <p:spPr bwMode="auto">
          <a:xfrm>
            <a:off x="381000" y="1828800"/>
            <a:ext cx="2413000" cy="2895600"/>
          </a:xfrm>
          <a:prstGeom prst="rect">
            <a:avLst/>
          </a:prstGeom>
          <a:noFill/>
        </p:spPr>
      </p:pic>
      <p:sp>
        <p:nvSpPr>
          <p:cNvPr id="283653" name="AutoShape 5"/>
          <p:cNvSpPr>
            <a:spLocks noChangeArrowheads="1"/>
          </p:cNvSpPr>
          <p:nvPr/>
        </p:nvSpPr>
        <p:spPr bwMode="auto">
          <a:xfrm rot="26868757">
            <a:off x="796132" y="2794794"/>
            <a:ext cx="2386012" cy="419100"/>
          </a:xfrm>
          <a:custGeom>
            <a:avLst/>
            <a:gdLst>
              <a:gd name="G0" fmla="+- 1164 0 0"/>
              <a:gd name="G1" fmla="+- 21600 0 1164"/>
              <a:gd name="G2" fmla="*/ 1164 1 2"/>
              <a:gd name="G3" fmla="+- 21600 0 G2"/>
              <a:gd name="G4" fmla="+/ 1164 21600 2"/>
              <a:gd name="G5" fmla="+/ G1 0 2"/>
              <a:gd name="G6" fmla="*/ 21600 21600 1164"/>
              <a:gd name="G7" fmla="*/ G6 1 2"/>
              <a:gd name="G8" fmla="+- 21600 0 G7"/>
              <a:gd name="G9" fmla="*/ 21600 1 2"/>
              <a:gd name="G10" fmla="+- 1164 0 G9"/>
              <a:gd name="G11" fmla="?: G10 G8 0"/>
              <a:gd name="G12" fmla="?: G10 G7 21600"/>
              <a:gd name="T0" fmla="*/ 21018 w 21600"/>
              <a:gd name="T1" fmla="*/ 10800 h 21600"/>
              <a:gd name="T2" fmla="*/ 10800 w 21600"/>
              <a:gd name="T3" fmla="*/ 21600 h 21600"/>
              <a:gd name="T4" fmla="*/ 582 w 21600"/>
              <a:gd name="T5" fmla="*/ 10800 h 21600"/>
              <a:gd name="T6" fmla="*/ 10800 w 21600"/>
              <a:gd name="T7" fmla="*/ 0 h 21600"/>
              <a:gd name="T8" fmla="*/ 2382 w 21600"/>
              <a:gd name="T9" fmla="*/ 2382 h 21600"/>
              <a:gd name="T10" fmla="*/ 19218 w 21600"/>
              <a:gd name="T11" fmla="*/ 19218 h 21600"/>
            </a:gdLst>
            <a:ahLst/>
            <a:cxnLst>
              <a:cxn ang="0">
                <a:pos x="T0" y="T1"/>
              </a:cxn>
              <a:cxn ang="0">
                <a:pos x="T2" y="T3"/>
              </a:cxn>
              <a:cxn ang="0">
                <a:pos x="T4" y="T5"/>
              </a:cxn>
              <a:cxn ang="0">
                <a:pos x="T6" y="T7"/>
              </a:cxn>
            </a:cxnLst>
            <a:rect l="T8" t="T9" r="T10" b="T11"/>
            <a:pathLst>
              <a:path w="21600" h="21600">
                <a:moveTo>
                  <a:pt x="0" y="0"/>
                </a:moveTo>
                <a:lnTo>
                  <a:pt x="1164" y="21600"/>
                </a:lnTo>
                <a:lnTo>
                  <a:pt x="20436" y="21600"/>
                </a:lnTo>
                <a:lnTo>
                  <a:pt x="21600" y="0"/>
                </a:lnTo>
                <a:close/>
              </a:path>
            </a:pathLst>
          </a:custGeom>
          <a:solidFill>
            <a:srgbClr val="FFFF00">
              <a:alpha val="25000"/>
            </a:srgbClr>
          </a:solidFill>
          <a:ln w="38100">
            <a:solidFill>
              <a:srgbClr val="FF0000"/>
            </a:solidFill>
            <a:miter lim="800000"/>
            <a:headEnd/>
            <a:tailEnd/>
          </a:ln>
          <a:effectLst/>
        </p:spPr>
        <p:txBody>
          <a:bodyPr wrap="none" anchor="ctr"/>
          <a:lstStyle/>
          <a:p>
            <a:endParaRPr lang="en-US"/>
          </a:p>
        </p:txBody>
      </p:sp>
      <p:sp>
        <p:nvSpPr>
          <p:cNvPr id="283654" name="Rectangle 6"/>
          <p:cNvSpPr>
            <a:spLocks noChangeArrowheads="1"/>
          </p:cNvSpPr>
          <p:nvPr/>
        </p:nvSpPr>
        <p:spPr bwMode="auto">
          <a:xfrm>
            <a:off x="3670300" y="2841625"/>
            <a:ext cx="1989138" cy="1260475"/>
          </a:xfrm>
          <a:prstGeom prst="rect">
            <a:avLst/>
          </a:prstGeom>
          <a:solidFill>
            <a:srgbClr val="FFFF00">
              <a:alpha val="25000"/>
            </a:srgbClr>
          </a:solidFill>
          <a:ln w="38100" algn="ctr">
            <a:solidFill>
              <a:srgbClr val="FF0000"/>
            </a:solidFill>
            <a:miter lim="800000"/>
            <a:headEnd/>
            <a:tailEnd/>
          </a:ln>
          <a:effectLst/>
        </p:spPr>
        <p:txBody>
          <a:bodyPr wrap="none" anchor="ctr"/>
          <a:lstStyle/>
          <a:p>
            <a:endParaRPr lang="en-US"/>
          </a:p>
        </p:txBody>
      </p:sp>
      <p:sp>
        <p:nvSpPr>
          <p:cNvPr id="283655" name="Oval 7"/>
          <p:cNvSpPr>
            <a:spLocks noChangeAspect="1" noChangeArrowheads="1"/>
          </p:cNvSpPr>
          <p:nvPr/>
        </p:nvSpPr>
        <p:spPr bwMode="auto">
          <a:xfrm>
            <a:off x="1322388" y="3559175"/>
            <a:ext cx="617537" cy="617538"/>
          </a:xfrm>
          <a:prstGeom prst="ellipse">
            <a:avLst/>
          </a:prstGeom>
          <a:solidFill>
            <a:srgbClr val="FFFF00">
              <a:alpha val="25000"/>
            </a:srgbClr>
          </a:solidFill>
          <a:ln w="38100" algn="ctr">
            <a:solidFill>
              <a:srgbClr val="FF0000"/>
            </a:solidFill>
            <a:round/>
            <a:headEnd/>
            <a:tailEnd/>
          </a:ln>
          <a:effectLst/>
        </p:spPr>
        <p:txBody>
          <a:bodyPr wrap="none" anchor="ctr"/>
          <a:lstStyle/>
          <a:p>
            <a:endParaRPr lang="en-US"/>
          </a:p>
        </p:txBody>
      </p:sp>
      <p:sp>
        <p:nvSpPr>
          <p:cNvPr id="283656" name="Oval 8"/>
          <p:cNvSpPr>
            <a:spLocks noChangeAspect="1" noChangeArrowheads="1"/>
          </p:cNvSpPr>
          <p:nvPr/>
        </p:nvSpPr>
        <p:spPr bwMode="auto">
          <a:xfrm>
            <a:off x="4032250" y="4281488"/>
            <a:ext cx="1271588" cy="1271587"/>
          </a:xfrm>
          <a:prstGeom prst="ellipse">
            <a:avLst/>
          </a:prstGeom>
          <a:solidFill>
            <a:srgbClr val="FFFF00">
              <a:alpha val="25000"/>
            </a:srgbClr>
          </a:solidFill>
          <a:ln w="38100" algn="ctr">
            <a:solidFill>
              <a:srgbClr val="FF0000"/>
            </a:solidFill>
            <a:round/>
            <a:headEnd/>
            <a:tailEnd/>
          </a:ln>
          <a:effectLst/>
        </p:spPr>
        <p:txBody>
          <a:bodyPr wrap="none" anchor="ctr"/>
          <a:lstStyle/>
          <a:p>
            <a:endParaRPr lang="en-US"/>
          </a:p>
        </p:txBody>
      </p:sp>
      <p:pic>
        <p:nvPicPr>
          <p:cNvPr id="283657" name="Picture 9" descr="Coil header 01"/>
          <p:cNvPicPr>
            <a:picLocks noChangeAspect="1" noChangeArrowheads="1"/>
          </p:cNvPicPr>
          <p:nvPr/>
        </p:nvPicPr>
        <p:blipFill>
          <a:blip r:embed="rId6" cstate="print"/>
          <a:srcRect/>
          <a:stretch>
            <a:fillRect/>
          </a:stretch>
        </p:blipFill>
        <p:spPr bwMode="auto">
          <a:xfrm>
            <a:off x="6203950" y="1370013"/>
            <a:ext cx="2679700" cy="3571875"/>
          </a:xfrm>
          <a:prstGeom prst="rect">
            <a:avLst/>
          </a:prstGeom>
          <a:noFill/>
        </p:spPr>
      </p:pic>
      <p:sp>
        <p:nvSpPr>
          <p:cNvPr id="283658" name="AutoShape 10"/>
          <p:cNvSpPr>
            <a:spLocks noChangeAspect="1" noChangeArrowheads="1"/>
          </p:cNvSpPr>
          <p:nvPr/>
        </p:nvSpPr>
        <p:spPr bwMode="auto">
          <a:xfrm rot="2064869">
            <a:off x="7708900" y="3435350"/>
            <a:ext cx="344488" cy="46037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283659" name="Text Box 11"/>
          <p:cNvSpPr txBox="1">
            <a:spLocks noChangeArrowheads="1"/>
          </p:cNvSpPr>
          <p:nvPr/>
        </p:nvSpPr>
        <p:spPr bwMode="auto">
          <a:xfrm>
            <a:off x="6286500" y="2916238"/>
            <a:ext cx="1344613" cy="641350"/>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Supply piping</a:t>
            </a:r>
          </a:p>
        </p:txBody>
      </p:sp>
      <p:sp>
        <p:nvSpPr>
          <p:cNvPr id="283660" name="AutoShape 12"/>
          <p:cNvSpPr>
            <a:spLocks noChangeAspect="1" noChangeArrowheads="1"/>
          </p:cNvSpPr>
          <p:nvPr/>
        </p:nvSpPr>
        <p:spPr bwMode="auto">
          <a:xfrm rot="7226468">
            <a:off x="7492207" y="1696244"/>
            <a:ext cx="344487" cy="46037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283661" name="Text Box 13"/>
          <p:cNvSpPr txBox="1">
            <a:spLocks noChangeArrowheads="1"/>
          </p:cNvSpPr>
          <p:nvPr/>
        </p:nvSpPr>
        <p:spPr bwMode="auto">
          <a:xfrm>
            <a:off x="7821613" y="1325563"/>
            <a:ext cx="1171575" cy="366712"/>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Header</a:t>
            </a:r>
          </a:p>
        </p:txBody>
      </p:sp>
      <p:sp>
        <p:nvSpPr>
          <p:cNvPr id="283662" name="AutoShape 14"/>
          <p:cNvSpPr>
            <a:spLocks noChangeAspect="1" noChangeArrowheads="1"/>
          </p:cNvSpPr>
          <p:nvPr/>
        </p:nvSpPr>
        <p:spPr bwMode="auto">
          <a:xfrm rot="14935280">
            <a:off x="7125494" y="4826794"/>
            <a:ext cx="344487" cy="460375"/>
          </a:xfrm>
          <a:prstGeom prst="rightArrow">
            <a:avLst>
              <a:gd name="adj1" fmla="val 49676"/>
              <a:gd name="adj2" fmla="val 58954"/>
            </a:avLst>
          </a:prstGeom>
          <a:solidFill>
            <a:srgbClr val="FF0000"/>
          </a:solidFill>
          <a:ln w="25400">
            <a:solidFill>
              <a:schemeClr val="tx1"/>
            </a:solidFill>
            <a:miter lim="800000"/>
            <a:headEnd/>
            <a:tailEnd/>
          </a:ln>
          <a:effectLst/>
        </p:spPr>
        <p:txBody>
          <a:bodyPr wrap="none" anchor="ctr"/>
          <a:lstStyle/>
          <a:p>
            <a:endParaRPr lang="en-US"/>
          </a:p>
        </p:txBody>
      </p:sp>
      <p:sp>
        <p:nvSpPr>
          <p:cNvPr id="283663" name="Text Box 15"/>
          <p:cNvSpPr txBox="1">
            <a:spLocks noChangeArrowheads="1"/>
          </p:cNvSpPr>
          <p:nvPr/>
        </p:nvSpPr>
        <p:spPr bwMode="auto">
          <a:xfrm>
            <a:off x="7443788" y="5272088"/>
            <a:ext cx="1171575" cy="641350"/>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Tubes; 1 per row</a:t>
            </a:r>
          </a:p>
        </p:txBody>
      </p:sp>
      <p:sp>
        <p:nvSpPr>
          <p:cNvPr id="283664" name="Oval 16"/>
          <p:cNvSpPr>
            <a:spLocks noChangeAspect="1" noChangeArrowheads="1"/>
          </p:cNvSpPr>
          <p:nvPr/>
        </p:nvSpPr>
        <p:spPr bwMode="auto">
          <a:xfrm>
            <a:off x="4478338" y="2127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3665" name="Oval 17"/>
          <p:cNvSpPr>
            <a:spLocks noChangeAspect="1" noChangeArrowheads="1"/>
          </p:cNvSpPr>
          <p:nvPr/>
        </p:nvSpPr>
        <p:spPr bwMode="auto">
          <a:xfrm>
            <a:off x="4503738" y="5430838"/>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
        <p:nvSpPr>
          <p:cNvPr id="283666" name="Oval 18"/>
          <p:cNvSpPr>
            <a:spLocks noChangeAspect="1" noChangeArrowheads="1"/>
          </p:cNvSpPr>
          <p:nvPr/>
        </p:nvSpPr>
        <p:spPr bwMode="auto">
          <a:xfrm>
            <a:off x="1004888" y="4067175"/>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3667" name="Oval 19"/>
          <p:cNvSpPr>
            <a:spLocks noChangeAspect="1" noChangeArrowheads="1"/>
          </p:cNvSpPr>
          <p:nvPr/>
        </p:nvSpPr>
        <p:spPr bwMode="auto">
          <a:xfrm>
            <a:off x="1004888" y="3651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Tree>
    <p:extLst>
      <p:ext uri="{BB962C8B-B14F-4D97-AF65-F5344CB8AC3E}">
        <p14:creationId xmlns:p14="http://schemas.microsoft.com/office/powerpoint/2010/main" val="3171480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3652"/>
                                        </p:tgtEl>
                                        <p:attrNameLst>
                                          <p:attrName>style.visibility</p:attrName>
                                        </p:attrNameLst>
                                      </p:cBhvr>
                                      <p:to>
                                        <p:strVal val="visible"/>
                                      </p:to>
                                    </p:set>
                                    <p:animEffect transition="in" filter="dissolve">
                                      <p:cBhvr>
                                        <p:cTn id="7" dur="500"/>
                                        <p:tgtEl>
                                          <p:spTgt spid="2836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3664"/>
                                        </p:tgtEl>
                                        <p:attrNameLst>
                                          <p:attrName>style.visibility</p:attrName>
                                        </p:attrNameLst>
                                      </p:cBhvr>
                                      <p:to>
                                        <p:strVal val="visible"/>
                                      </p:to>
                                    </p:set>
                                    <p:animEffect transition="in" filter="dissolve">
                                      <p:cBhvr>
                                        <p:cTn id="12" dur="500"/>
                                        <p:tgtEl>
                                          <p:spTgt spid="28366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83666"/>
                                        </p:tgtEl>
                                        <p:attrNameLst>
                                          <p:attrName>style.visibility</p:attrName>
                                        </p:attrNameLst>
                                      </p:cBhvr>
                                      <p:to>
                                        <p:strVal val="visible"/>
                                      </p:to>
                                    </p:set>
                                    <p:animEffect transition="in" filter="dissolve">
                                      <p:cBhvr>
                                        <p:cTn id="16" dur="500"/>
                                        <p:tgtEl>
                                          <p:spTgt spid="28366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83665"/>
                                        </p:tgtEl>
                                        <p:attrNameLst>
                                          <p:attrName>style.visibility</p:attrName>
                                        </p:attrNameLst>
                                      </p:cBhvr>
                                      <p:to>
                                        <p:strVal val="visible"/>
                                      </p:to>
                                    </p:set>
                                    <p:animEffect transition="in" filter="dissolve">
                                      <p:cBhvr>
                                        <p:cTn id="21" dur="500"/>
                                        <p:tgtEl>
                                          <p:spTgt spid="283665"/>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83667"/>
                                        </p:tgtEl>
                                        <p:attrNameLst>
                                          <p:attrName>style.visibility</p:attrName>
                                        </p:attrNameLst>
                                      </p:cBhvr>
                                      <p:to>
                                        <p:strVal val="visible"/>
                                      </p:to>
                                    </p:set>
                                    <p:animEffect transition="in" filter="dissolve">
                                      <p:cBhvr>
                                        <p:cTn id="25" dur="500"/>
                                        <p:tgtEl>
                                          <p:spTgt spid="28366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83656"/>
                                        </p:tgtEl>
                                        <p:attrNameLst>
                                          <p:attrName>style.visibility</p:attrName>
                                        </p:attrNameLst>
                                      </p:cBhvr>
                                      <p:to>
                                        <p:strVal val="visible"/>
                                      </p:to>
                                    </p:set>
                                    <p:animEffect transition="in" filter="dissolve">
                                      <p:cBhvr>
                                        <p:cTn id="30" dur="500"/>
                                        <p:tgtEl>
                                          <p:spTgt spid="283656"/>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83655"/>
                                        </p:tgtEl>
                                        <p:attrNameLst>
                                          <p:attrName>style.visibility</p:attrName>
                                        </p:attrNameLst>
                                      </p:cBhvr>
                                      <p:to>
                                        <p:strVal val="visible"/>
                                      </p:to>
                                    </p:set>
                                    <p:animEffect transition="in" filter="dissolve">
                                      <p:cBhvr>
                                        <p:cTn id="34" dur="500"/>
                                        <p:tgtEl>
                                          <p:spTgt spid="28365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83654"/>
                                        </p:tgtEl>
                                        <p:attrNameLst>
                                          <p:attrName>style.visibility</p:attrName>
                                        </p:attrNameLst>
                                      </p:cBhvr>
                                      <p:to>
                                        <p:strVal val="visible"/>
                                      </p:to>
                                    </p:set>
                                    <p:animEffect transition="in" filter="dissolve">
                                      <p:cBhvr>
                                        <p:cTn id="39" dur="500"/>
                                        <p:tgtEl>
                                          <p:spTgt spid="283654"/>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283653"/>
                                        </p:tgtEl>
                                        <p:attrNameLst>
                                          <p:attrName>style.visibility</p:attrName>
                                        </p:attrNameLst>
                                      </p:cBhvr>
                                      <p:to>
                                        <p:strVal val="visible"/>
                                      </p:to>
                                    </p:set>
                                    <p:animEffect transition="in" filter="dissolve">
                                      <p:cBhvr>
                                        <p:cTn id="43" dur="500"/>
                                        <p:tgtEl>
                                          <p:spTgt spid="28365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283652"/>
                                        </p:tgtEl>
                                      </p:cBhvr>
                                    </p:animEffect>
                                    <p:set>
                                      <p:cBhvr>
                                        <p:cTn id="48" dur="1" fill="hold">
                                          <p:stCondLst>
                                            <p:cond delay="499"/>
                                          </p:stCondLst>
                                        </p:cTn>
                                        <p:tgtEl>
                                          <p:spTgt spid="283652"/>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283653"/>
                                        </p:tgtEl>
                                      </p:cBhvr>
                                    </p:animEffect>
                                    <p:set>
                                      <p:cBhvr>
                                        <p:cTn id="51" dur="1" fill="hold">
                                          <p:stCondLst>
                                            <p:cond delay="499"/>
                                          </p:stCondLst>
                                        </p:cTn>
                                        <p:tgtEl>
                                          <p:spTgt spid="283653"/>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3655"/>
                                        </p:tgtEl>
                                      </p:cBhvr>
                                    </p:animEffect>
                                    <p:set>
                                      <p:cBhvr>
                                        <p:cTn id="54" dur="1" fill="hold">
                                          <p:stCondLst>
                                            <p:cond delay="499"/>
                                          </p:stCondLst>
                                        </p:cTn>
                                        <p:tgtEl>
                                          <p:spTgt spid="28365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283667"/>
                                        </p:tgtEl>
                                      </p:cBhvr>
                                    </p:animEffect>
                                    <p:set>
                                      <p:cBhvr>
                                        <p:cTn id="57" dur="1" fill="hold">
                                          <p:stCondLst>
                                            <p:cond delay="499"/>
                                          </p:stCondLst>
                                        </p:cTn>
                                        <p:tgtEl>
                                          <p:spTgt spid="283667"/>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83654"/>
                                        </p:tgtEl>
                                      </p:cBhvr>
                                    </p:animEffect>
                                    <p:set>
                                      <p:cBhvr>
                                        <p:cTn id="60" dur="1" fill="hold">
                                          <p:stCondLst>
                                            <p:cond delay="499"/>
                                          </p:stCondLst>
                                        </p:cTn>
                                        <p:tgtEl>
                                          <p:spTgt spid="28365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83656"/>
                                        </p:tgtEl>
                                      </p:cBhvr>
                                    </p:animEffect>
                                    <p:set>
                                      <p:cBhvr>
                                        <p:cTn id="63" dur="1" fill="hold">
                                          <p:stCondLst>
                                            <p:cond delay="499"/>
                                          </p:stCondLst>
                                        </p:cTn>
                                        <p:tgtEl>
                                          <p:spTgt spid="28365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283666"/>
                                        </p:tgtEl>
                                      </p:cBhvr>
                                    </p:animEffect>
                                    <p:set>
                                      <p:cBhvr>
                                        <p:cTn id="66" dur="1" fill="hold">
                                          <p:stCondLst>
                                            <p:cond delay="499"/>
                                          </p:stCondLst>
                                        </p:cTn>
                                        <p:tgtEl>
                                          <p:spTgt spid="283666"/>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83665"/>
                                        </p:tgtEl>
                                      </p:cBhvr>
                                    </p:animEffect>
                                    <p:set>
                                      <p:cBhvr>
                                        <p:cTn id="69" dur="1" fill="hold">
                                          <p:stCondLst>
                                            <p:cond delay="499"/>
                                          </p:stCondLst>
                                        </p:cTn>
                                        <p:tgtEl>
                                          <p:spTgt spid="28366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83664"/>
                                        </p:tgtEl>
                                      </p:cBhvr>
                                    </p:animEffect>
                                    <p:set>
                                      <p:cBhvr>
                                        <p:cTn id="72" dur="1" fill="hold">
                                          <p:stCondLst>
                                            <p:cond delay="499"/>
                                          </p:stCondLst>
                                        </p:cTn>
                                        <p:tgtEl>
                                          <p:spTgt spid="283664"/>
                                        </p:tgtEl>
                                        <p:attrNameLst>
                                          <p:attrName>style.visibility</p:attrName>
                                        </p:attrNameLst>
                                      </p:cBhvr>
                                      <p:to>
                                        <p:strVal val="hidden"/>
                                      </p:to>
                                    </p:set>
                                  </p:childTnLst>
                                </p:cTn>
                              </p:par>
                              <p:par>
                                <p:cTn id="73" presetID="9" presetClass="entr" presetSubtype="0" fill="hold" nodeType="withEffect">
                                  <p:stCondLst>
                                    <p:cond delay="0"/>
                                  </p:stCondLst>
                                  <p:childTnLst>
                                    <p:set>
                                      <p:cBhvr>
                                        <p:cTn id="74" dur="1" fill="hold">
                                          <p:stCondLst>
                                            <p:cond delay="0"/>
                                          </p:stCondLst>
                                        </p:cTn>
                                        <p:tgtEl>
                                          <p:spTgt spid="283657"/>
                                        </p:tgtEl>
                                        <p:attrNameLst>
                                          <p:attrName>style.visibility</p:attrName>
                                        </p:attrNameLst>
                                      </p:cBhvr>
                                      <p:to>
                                        <p:strVal val="visible"/>
                                      </p:to>
                                    </p:set>
                                    <p:animEffect transition="in" filter="dissolve">
                                      <p:cBhvr>
                                        <p:cTn id="75" dur="500"/>
                                        <p:tgtEl>
                                          <p:spTgt spid="283657"/>
                                        </p:tgtEl>
                                      </p:cBhvr>
                                    </p:animEffect>
                                  </p:childTnLst>
                                </p:cTn>
                              </p:par>
                            </p:childTnLst>
                          </p:cTn>
                        </p:par>
                        <p:par>
                          <p:cTn id="76" fill="hold">
                            <p:stCondLst>
                              <p:cond delay="500"/>
                            </p:stCondLst>
                            <p:childTnLst>
                              <p:par>
                                <p:cTn id="77" presetID="9" presetClass="entr" presetSubtype="0" fill="hold" grpId="0" nodeType="afterEffect">
                                  <p:stCondLst>
                                    <p:cond delay="0"/>
                                  </p:stCondLst>
                                  <p:childTnLst>
                                    <p:set>
                                      <p:cBhvr>
                                        <p:cTn id="78" dur="1" fill="hold">
                                          <p:stCondLst>
                                            <p:cond delay="0"/>
                                          </p:stCondLst>
                                        </p:cTn>
                                        <p:tgtEl>
                                          <p:spTgt spid="283659"/>
                                        </p:tgtEl>
                                        <p:attrNameLst>
                                          <p:attrName>style.visibility</p:attrName>
                                        </p:attrNameLst>
                                      </p:cBhvr>
                                      <p:to>
                                        <p:strVal val="visible"/>
                                      </p:to>
                                    </p:set>
                                    <p:animEffect transition="in" filter="dissolve">
                                      <p:cBhvr>
                                        <p:cTn id="79" dur="500"/>
                                        <p:tgtEl>
                                          <p:spTgt spid="283659"/>
                                        </p:tgtEl>
                                      </p:cBhvr>
                                    </p:animEffect>
                                  </p:childTnLst>
                                </p:cTn>
                              </p:par>
                            </p:childTnLst>
                          </p:cTn>
                        </p:par>
                        <p:par>
                          <p:cTn id="80" fill="hold">
                            <p:stCondLst>
                              <p:cond delay="1000"/>
                            </p:stCondLst>
                            <p:childTnLst>
                              <p:par>
                                <p:cTn id="81" presetID="9" presetClass="entr" presetSubtype="0" fill="hold" grpId="0" nodeType="afterEffect">
                                  <p:stCondLst>
                                    <p:cond delay="0"/>
                                  </p:stCondLst>
                                  <p:childTnLst>
                                    <p:set>
                                      <p:cBhvr>
                                        <p:cTn id="82" dur="1" fill="hold">
                                          <p:stCondLst>
                                            <p:cond delay="0"/>
                                          </p:stCondLst>
                                        </p:cTn>
                                        <p:tgtEl>
                                          <p:spTgt spid="283658"/>
                                        </p:tgtEl>
                                        <p:attrNameLst>
                                          <p:attrName>style.visibility</p:attrName>
                                        </p:attrNameLst>
                                      </p:cBhvr>
                                      <p:to>
                                        <p:strVal val="visible"/>
                                      </p:to>
                                    </p:set>
                                    <p:animEffect transition="in" filter="dissolve">
                                      <p:cBhvr>
                                        <p:cTn id="83" dur="500"/>
                                        <p:tgtEl>
                                          <p:spTgt spid="283658"/>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83660"/>
                                        </p:tgtEl>
                                        <p:attrNameLst>
                                          <p:attrName>style.visibility</p:attrName>
                                        </p:attrNameLst>
                                      </p:cBhvr>
                                      <p:to>
                                        <p:strVal val="visible"/>
                                      </p:to>
                                    </p:set>
                                    <p:animEffect transition="in" filter="dissolve">
                                      <p:cBhvr>
                                        <p:cTn id="88" dur="500"/>
                                        <p:tgtEl>
                                          <p:spTgt spid="283660"/>
                                        </p:tgtEl>
                                      </p:cBhvr>
                                    </p:animEffect>
                                  </p:childTnLst>
                                </p:cTn>
                              </p:par>
                            </p:childTnLst>
                          </p:cTn>
                        </p:par>
                        <p:par>
                          <p:cTn id="89" fill="hold">
                            <p:stCondLst>
                              <p:cond delay="500"/>
                            </p:stCondLst>
                            <p:childTnLst>
                              <p:par>
                                <p:cTn id="90" presetID="9" presetClass="entr" presetSubtype="0" fill="hold" grpId="0" nodeType="afterEffect">
                                  <p:stCondLst>
                                    <p:cond delay="0"/>
                                  </p:stCondLst>
                                  <p:childTnLst>
                                    <p:set>
                                      <p:cBhvr>
                                        <p:cTn id="91" dur="1" fill="hold">
                                          <p:stCondLst>
                                            <p:cond delay="0"/>
                                          </p:stCondLst>
                                        </p:cTn>
                                        <p:tgtEl>
                                          <p:spTgt spid="283661"/>
                                        </p:tgtEl>
                                        <p:attrNameLst>
                                          <p:attrName>style.visibility</p:attrName>
                                        </p:attrNameLst>
                                      </p:cBhvr>
                                      <p:to>
                                        <p:strVal val="visible"/>
                                      </p:to>
                                    </p:set>
                                    <p:animEffect transition="in" filter="dissolve">
                                      <p:cBhvr>
                                        <p:cTn id="92" dur="500"/>
                                        <p:tgtEl>
                                          <p:spTgt spid="283661"/>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283662"/>
                                        </p:tgtEl>
                                        <p:attrNameLst>
                                          <p:attrName>style.visibility</p:attrName>
                                        </p:attrNameLst>
                                      </p:cBhvr>
                                      <p:to>
                                        <p:strVal val="visible"/>
                                      </p:to>
                                    </p:set>
                                    <p:animEffect transition="in" filter="dissolve">
                                      <p:cBhvr>
                                        <p:cTn id="97" dur="500"/>
                                        <p:tgtEl>
                                          <p:spTgt spid="283662"/>
                                        </p:tgtEl>
                                      </p:cBhvr>
                                    </p:animEffect>
                                  </p:childTnLst>
                                </p:cTn>
                              </p:par>
                            </p:childTnLst>
                          </p:cTn>
                        </p:par>
                        <p:par>
                          <p:cTn id="98" fill="hold">
                            <p:stCondLst>
                              <p:cond delay="500"/>
                            </p:stCondLst>
                            <p:childTnLst>
                              <p:par>
                                <p:cTn id="99" presetID="9" presetClass="entr" presetSubtype="0" fill="hold" grpId="0" nodeType="afterEffect">
                                  <p:stCondLst>
                                    <p:cond delay="0"/>
                                  </p:stCondLst>
                                  <p:childTnLst>
                                    <p:set>
                                      <p:cBhvr>
                                        <p:cTn id="100" dur="1" fill="hold">
                                          <p:stCondLst>
                                            <p:cond delay="0"/>
                                          </p:stCondLst>
                                        </p:cTn>
                                        <p:tgtEl>
                                          <p:spTgt spid="283663"/>
                                        </p:tgtEl>
                                        <p:attrNameLst>
                                          <p:attrName>style.visibility</p:attrName>
                                        </p:attrNameLst>
                                      </p:cBhvr>
                                      <p:to>
                                        <p:strVal val="visible"/>
                                      </p:to>
                                    </p:set>
                                    <p:animEffect transition="in" filter="dissolve">
                                      <p:cBhvr>
                                        <p:cTn id="101" dur="500"/>
                                        <p:tgtEl>
                                          <p:spTgt spid="283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3" grpId="0" animBg="1"/>
      <p:bldP spid="283653" grpId="1" animBg="1"/>
      <p:bldP spid="283654" grpId="0" animBg="1"/>
      <p:bldP spid="283654" grpId="1" animBg="1"/>
      <p:bldP spid="283655" grpId="0" animBg="1"/>
      <p:bldP spid="283655" grpId="1" animBg="1"/>
      <p:bldP spid="283656" grpId="0" animBg="1"/>
      <p:bldP spid="283656" grpId="1" animBg="1"/>
      <p:bldP spid="283658" grpId="0" animBg="1"/>
      <p:bldP spid="283659" grpId="0" animBg="1"/>
      <p:bldP spid="283660" grpId="0" animBg="1"/>
      <p:bldP spid="283661" grpId="0" animBg="1"/>
      <p:bldP spid="283662" grpId="0" animBg="1"/>
      <p:bldP spid="283663" grpId="0" animBg="1"/>
      <p:bldP spid="283664" grpId="0" animBg="1"/>
      <p:bldP spid="283664" grpId="1" animBg="1"/>
      <p:bldP spid="283665" grpId="0" animBg="1"/>
      <p:bldP spid="283665" grpId="1" animBg="1"/>
      <p:bldP spid="283666" grpId="0" animBg="1"/>
      <p:bldP spid="283666" grpId="1" animBg="1"/>
      <p:bldP spid="283667" grpId="0" animBg="1"/>
      <p:bldP spid="28366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en-US"/>
              <a:t>What Could Cause Flow Variation in a Constant Volume System?</a:t>
            </a:r>
          </a:p>
        </p:txBody>
      </p:sp>
      <p:sp>
        <p:nvSpPr>
          <p:cNvPr id="43" name="Slide Number Placeholder 42"/>
          <p:cNvSpPr>
            <a:spLocks noGrp="1"/>
          </p:cNvSpPr>
          <p:nvPr>
            <p:ph type="sldNum" sz="quarter" idx="11"/>
          </p:nvPr>
        </p:nvSpPr>
        <p:spPr/>
        <p:txBody>
          <a:bodyPr/>
          <a:lstStyle/>
          <a:p>
            <a:fld id="{25BD5916-C48B-4174-8152-EC52EA00518C}" type="slidenum">
              <a:rPr lang="en-US" smtClean="0"/>
              <a:pPr/>
              <a:t>8</a:t>
            </a:fld>
            <a:endParaRPr lang="en-US"/>
          </a:p>
        </p:txBody>
      </p:sp>
      <p:graphicFrame>
        <p:nvGraphicFramePr>
          <p:cNvPr id="284675" name="Object 3"/>
          <p:cNvGraphicFramePr>
            <a:graphicFrameLocks noChangeAspect="1"/>
          </p:cNvGraphicFramePr>
          <p:nvPr/>
        </p:nvGraphicFramePr>
        <p:xfrm>
          <a:off x="1517650" y="1911350"/>
          <a:ext cx="6170613" cy="424973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284675" name="Object 3"/>
                      <p:cNvPicPr>
                        <a:picLocks noChangeAspect="1" noChangeArrowheads="1"/>
                      </p:cNvPicPr>
                      <p:nvPr/>
                    </p:nvPicPr>
                    <p:blipFill>
                      <a:blip r:embed="rId4">
                        <a:extLst>
                          <a:ext uri="{28A0092B-C50C-407E-A947-70E740481C1C}">
                            <a14:useLocalDpi xmlns:a14="http://schemas.microsoft.com/office/drawing/2010/main" val="0"/>
                          </a:ext>
                        </a:extLst>
                      </a:blip>
                      <a:srcRect l="70090" t="35858" r="3145" b="40790"/>
                      <a:stretch>
                        <a:fillRect/>
                      </a:stretch>
                    </p:blipFill>
                    <p:spPr bwMode="auto">
                      <a:xfrm>
                        <a:off x="1517650" y="1911350"/>
                        <a:ext cx="6170613"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4676" name="Picture 4" descr="Coil header 01"/>
          <p:cNvPicPr>
            <a:picLocks noChangeAspect="1" noChangeArrowheads="1"/>
          </p:cNvPicPr>
          <p:nvPr/>
        </p:nvPicPr>
        <p:blipFill>
          <a:blip r:embed="rId5" cstate="print"/>
          <a:srcRect l="26520" t="17551" r="50880" b="59535"/>
          <a:stretch>
            <a:fillRect/>
          </a:stretch>
        </p:blipFill>
        <p:spPr bwMode="auto">
          <a:xfrm>
            <a:off x="6205538" y="1370013"/>
            <a:ext cx="2644775" cy="3573462"/>
          </a:xfrm>
          <a:prstGeom prst="rect">
            <a:avLst/>
          </a:prstGeom>
          <a:noFill/>
        </p:spPr>
      </p:pic>
      <p:sp>
        <p:nvSpPr>
          <p:cNvPr id="284677" name="Text Box 5"/>
          <p:cNvSpPr txBox="1">
            <a:spLocks noChangeArrowheads="1"/>
          </p:cNvSpPr>
          <p:nvPr/>
        </p:nvSpPr>
        <p:spPr bwMode="auto">
          <a:xfrm>
            <a:off x="5910263" y="4443413"/>
            <a:ext cx="2952750" cy="641350"/>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Multi-pass serpentine path through the coil fins</a:t>
            </a:r>
          </a:p>
        </p:txBody>
      </p:sp>
      <p:sp>
        <p:nvSpPr>
          <p:cNvPr id="284678" name="Line 6"/>
          <p:cNvSpPr>
            <a:spLocks noChangeShapeType="1"/>
          </p:cNvSpPr>
          <p:nvPr/>
        </p:nvSpPr>
        <p:spPr bwMode="auto">
          <a:xfrm flipH="1">
            <a:off x="6372225" y="3781425"/>
            <a:ext cx="557213" cy="47625"/>
          </a:xfrm>
          <a:prstGeom prst="line">
            <a:avLst/>
          </a:prstGeom>
          <a:noFill/>
          <a:ln w="57150">
            <a:solidFill>
              <a:srgbClr val="FF0000"/>
            </a:solidFill>
            <a:round/>
            <a:headEnd/>
            <a:tailEnd/>
          </a:ln>
          <a:effectLst/>
        </p:spPr>
        <p:txBody>
          <a:bodyPr anchor="ctr"/>
          <a:lstStyle/>
          <a:p>
            <a:endParaRPr lang="en-US"/>
          </a:p>
        </p:txBody>
      </p:sp>
      <p:sp>
        <p:nvSpPr>
          <p:cNvPr id="284679" name="Line 7"/>
          <p:cNvSpPr>
            <a:spLocks noChangeShapeType="1"/>
          </p:cNvSpPr>
          <p:nvPr/>
        </p:nvSpPr>
        <p:spPr bwMode="auto">
          <a:xfrm flipH="1">
            <a:off x="6381750" y="2900363"/>
            <a:ext cx="557213" cy="47625"/>
          </a:xfrm>
          <a:prstGeom prst="line">
            <a:avLst/>
          </a:prstGeom>
          <a:noFill/>
          <a:ln w="57150">
            <a:solidFill>
              <a:srgbClr val="FF0000"/>
            </a:solidFill>
            <a:round/>
            <a:headEnd/>
            <a:tailEnd/>
          </a:ln>
          <a:effectLst/>
        </p:spPr>
        <p:txBody>
          <a:bodyPr anchor="ctr"/>
          <a:lstStyle/>
          <a:p>
            <a:endParaRPr lang="en-US"/>
          </a:p>
        </p:txBody>
      </p:sp>
      <p:sp>
        <p:nvSpPr>
          <p:cNvPr id="284680" name="Freeform 8"/>
          <p:cNvSpPr>
            <a:spLocks/>
          </p:cNvSpPr>
          <p:nvPr/>
        </p:nvSpPr>
        <p:spPr bwMode="auto">
          <a:xfrm>
            <a:off x="5894388" y="2143125"/>
            <a:ext cx="487362" cy="541338"/>
          </a:xfrm>
          <a:custGeom>
            <a:avLst/>
            <a:gdLst/>
            <a:ahLst/>
            <a:cxnLst>
              <a:cxn ang="0">
                <a:pos x="307" y="336"/>
              </a:cxn>
              <a:cxn ang="0">
                <a:pos x="148" y="336"/>
              </a:cxn>
              <a:cxn ang="0">
                <a:pos x="64" y="303"/>
              </a:cxn>
              <a:cxn ang="0">
                <a:pos x="4" y="192"/>
              </a:cxn>
              <a:cxn ang="0">
                <a:pos x="37" y="75"/>
              </a:cxn>
              <a:cxn ang="0">
                <a:pos x="148" y="21"/>
              </a:cxn>
              <a:cxn ang="0">
                <a:pos x="295" y="0"/>
              </a:cxn>
            </a:cxnLst>
            <a:rect l="0" t="0" r="r" b="b"/>
            <a:pathLst>
              <a:path w="307" h="341">
                <a:moveTo>
                  <a:pt x="307" y="336"/>
                </a:moveTo>
                <a:cubicBezTo>
                  <a:pt x="281" y="336"/>
                  <a:pt x="188" y="341"/>
                  <a:pt x="148" y="336"/>
                </a:cubicBezTo>
                <a:cubicBezTo>
                  <a:pt x="108" y="331"/>
                  <a:pt x="88" y="327"/>
                  <a:pt x="64" y="303"/>
                </a:cubicBezTo>
                <a:cubicBezTo>
                  <a:pt x="40" y="279"/>
                  <a:pt x="8" y="230"/>
                  <a:pt x="4" y="192"/>
                </a:cubicBezTo>
                <a:cubicBezTo>
                  <a:pt x="0" y="154"/>
                  <a:pt x="13" y="104"/>
                  <a:pt x="37" y="75"/>
                </a:cubicBezTo>
                <a:cubicBezTo>
                  <a:pt x="61" y="46"/>
                  <a:pt x="105" y="33"/>
                  <a:pt x="148" y="21"/>
                </a:cubicBezTo>
                <a:cubicBezTo>
                  <a:pt x="191" y="9"/>
                  <a:pt x="265" y="4"/>
                  <a:pt x="295" y="0"/>
                </a:cubicBezTo>
              </a:path>
            </a:pathLst>
          </a:custGeom>
          <a:noFill/>
          <a:ln w="57150" cap="flat" cmpd="sng">
            <a:solidFill>
              <a:srgbClr val="FF0000"/>
            </a:solidFill>
            <a:prstDash val="solid"/>
            <a:round/>
            <a:headEnd/>
            <a:tailEnd/>
          </a:ln>
          <a:effectLst/>
        </p:spPr>
        <p:txBody>
          <a:bodyPr anchor="ctr"/>
          <a:lstStyle/>
          <a:p>
            <a:endParaRPr lang="en-US"/>
          </a:p>
        </p:txBody>
      </p:sp>
      <p:sp>
        <p:nvSpPr>
          <p:cNvPr id="284681" name="Freeform 9"/>
          <p:cNvSpPr>
            <a:spLocks/>
          </p:cNvSpPr>
          <p:nvPr/>
        </p:nvSpPr>
        <p:spPr bwMode="auto">
          <a:xfrm>
            <a:off x="6915150" y="3419475"/>
            <a:ext cx="728663" cy="361950"/>
          </a:xfrm>
          <a:custGeom>
            <a:avLst/>
            <a:gdLst/>
            <a:ahLst/>
            <a:cxnLst>
              <a:cxn ang="0">
                <a:pos x="0" y="228"/>
              </a:cxn>
              <a:cxn ang="0">
                <a:pos x="165" y="210"/>
              </a:cxn>
              <a:cxn ang="0">
                <a:pos x="270" y="186"/>
              </a:cxn>
              <a:cxn ang="0">
                <a:pos x="399" y="129"/>
              </a:cxn>
              <a:cxn ang="0">
                <a:pos x="447" y="69"/>
              </a:cxn>
              <a:cxn ang="0">
                <a:pos x="456" y="24"/>
              </a:cxn>
              <a:cxn ang="0">
                <a:pos x="429" y="3"/>
              </a:cxn>
              <a:cxn ang="0">
                <a:pos x="309" y="6"/>
              </a:cxn>
              <a:cxn ang="0">
                <a:pos x="183" y="18"/>
              </a:cxn>
            </a:cxnLst>
            <a:rect l="0" t="0" r="r" b="b"/>
            <a:pathLst>
              <a:path w="459" h="228">
                <a:moveTo>
                  <a:pt x="0" y="228"/>
                </a:moveTo>
                <a:cubicBezTo>
                  <a:pt x="27" y="226"/>
                  <a:pt x="120" y="217"/>
                  <a:pt x="165" y="210"/>
                </a:cubicBezTo>
                <a:cubicBezTo>
                  <a:pt x="210" y="203"/>
                  <a:pt x="231" y="199"/>
                  <a:pt x="270" y="186"/>
                </a:cubicBezTo>
                <a:cubicBezTo>
                  <a:pt x="309" y="173"/>
                  <a:pt x="369" y="149"/>
                  <a:pt x="399" y="129"/>
                </a:cubicBezTo>
                <a:cubicBezTo>
                  <a:pt x="429" y="109"/>
                  <a:pt x="438" y="86"/>
                  <a:pt x="447" y="69"/>
                </a:cubicBezTo>
                <a:cubicBezTo>
                  <a:pt x="456" y="52"/>
                  <a:pt x="459" y="35"/>
                  <a:pt x="456" y="24"/>
                </a:cubicBezTo>
                <a:cubicBezTo>
                  <a:pt x="453" y="13"/>
                  <a:pt x="453" y="6"/>
                  <a:pt x="429" y="3"/>
                </a:cubicBezTo>
                <a:cubicBezTo>
                  <a:pt x="405" y="0"/>
                  <a:pt x="350" y="4"/>
                  <a:pt x="309" y="6"/>
                </a:cubicBezTo>
                <a:cubicBezTo>
                  <a:pt x="268" y="8"/>
                  <a:pt x="209" y="16"/>
                  <a:pt x="183" y="18"/>
                </a:cubicBezTo>
              </a:path>
            </a:pathLst>
          </a:custGeom>
          <a:noFill/>
          <a:ln w="57150" cap="flat" cmpd="sng">
            <a:solidFill>
              <a:srgbClr val="FF0000"/>
            </a:solidFill>
            <a:prstDash val="solid"/>
            <a:round/>
            <a:headEnd/>
            <a:tailEnd/>
          </a:ln>
          <a:effectLst/>
        </p:spPr>
        <p:txBody>
          <a:bodyPr anchor="ctr"/>
          <a:lstStyle/>
          <a:p>
            <a:endParaRPr lang="en-US"/>
          </a:p>
        </p:txBody>
      </p:sp>
      <p:sp>
        <p:nvSpPr>
          <p:cNvPr id="284682" name="Freeform 10"/>
          <p:cNvSpPr>
            <a:spLocks/>
          </p:cNvSpPr>
          <p:nvPr/>
        </p:nvSpPr>
        <p:spPr bwMode="auto">
          <a:xfrm>
            <a:off x="6938963" y="2576513"/>
            <a:ext cx="684212" cy="323850"/>
          </a:xfrm>
          <a:custGeom>
            <a:avLst/>
            <a:gdLst/>
            <a:ahLst/>
            <a:cxnLst>
              <a:cxn ang="0">
                <a:pos x="0" y="204"/>
              </a:cxn>
              <a:cxn ang="0">
                <a:pos x="162" y="189"/>
              </a:cxn>
              <a:cxn ang="0">
                <a:pos x="267" y="165"/>
              </a:cxn>
              <a:cxn ang="0">
                <a:pos x="348" y="132"/>
              </a:cxn>
              <a:cxn ang="0">
                <a:pos x="420" y="78"/>
              </a:cxn>
              <a:cxn ang="0">
                <a:pos x="414" y="12"/>
              </a:cxn>
              <a:cxn ang="0">
                <a:pos x="315" y="6"/>
              </a:cxn>
              <a:cxn ang="0">
                <a:pos x="144" y="21"/>
              </a:cxn>
            </a:cxnLst>
            <a:rect l="0" t="0" r="r" b="b"/>
            <a:pathLst>
              <a:path w="431" h="204">
                <a:moveTo>
                  <a:pt x="0" y="204"/>
                </a:moveTo>
                <a:cubicBezTo>
                  <a:pt x="27" y="201"/>
                  <a:pt x="117" y="195"/>
                  <a:pt x="162" y="189"/>
                </a:cubicBezTo>
                <a:cubicBezTo>
                  <a:pt x="207" y="183"/>
                  <a:pt x="236" y="175"/>
                  <a:pt x="267" y="165"/>
                </a:cubicBezTo>
                <a:cubicBezTo>
                  <a:pt x="298" y="155"/>
                  <a:pt x="323" y="146"/>
                  <a:pt x="348" y="132"/>
                </a:cubicBezTo>
                <a:cubicBezTo>
                  <a:pt x="373" y="118"/>
                  <a:pt x="409" y="98"/>
                  <a:pt x="420" y="78"/>
                </a:cubicBezTo>
                <a:cubicBezTo>
                  <a:pt x="431" y="58"/>
                  <a:pt x="431" y="24"/>
                  <a:pt x="414" y="12"/>
                </a:cubicBezTo>
                <a:cubicBezTo>
                  <a:pt x="397" y="0"/>
                  <a:pt x="360" y="5"/>
                  <a:pt x="315" y="6"/>
                </a:cubicBezTo>
                <a:cubicBezTo>
                  <a:pt x="270" y="7"/>
                  <a:pt x="180" y="18"/>
                  <a:pt x="144" y="21"/>
                </a:cubicBezTo>
              </a:path>
            </a:pathLst>
          </a:custGeom>
          <a:noFill/>
          <a:ln w="57150" cap="flat" cmpd="sng">
            <a:solidFill>
              <a:srgbClr val="FF0000"/>
            </a:solidFill>
            <a:prstDash val="solid"/>
            <a:round/>
            <a:headEnd/>
            <a:tailEnd/>
          </a:ln>
          <a:effectLst/>
        </p:spPr>
        <p:txBody>
          <a:bodyPr anchor="ctr"/>
          <a:lstStyle/>
          <a:p>
            <a:endParaRPr lang="en-US"/>
          </a:p>
        </p:txBody>
      </p:sp>
      <p:grpSp>
        <p:nvGrpSpPr>
          <p:cNvPr id="284683" name="Group 11"/>
          <p:cNvGrpSpPr>
            <a:grpSpLocks/>
          </p:cNvGrpSpPr>
          <p:nvPr/>
        </p:nvGrpSpPr>
        <p:grpSpPr bwMode="auto">
          <a:xfrm>
            <a:off x="6381750" y="4095750"/>
            <a:ext cx="1352550" cy="200025"/>
            <a:chOff x="4020" y="2580"/>
            <a:chExt cx="852" cy="126"/>
          </a:xfrm>
        </p:grpSpPr>
        <p:sp>
          <p:nvSpPr>
            <p:cNvPr id="284684" name="Line 12"/>
            <p:cNvSpPr>
              <a:spLocks noChangeShapeType="1"/>
            </p:cNvSpPr>
            <p:nvPr/>
          </p:nvSpPr>
          <p:spPr bwMode="auto">
            <a:xfrm flipH="1">
              <a:off x="4020" y="2580"/>
              <a:ext cx="852" cy="75"/>
            </a:xfrm>
            <a:prstGeom prst="line">
              <a:avLst/>
            </a:prstGeom>
            <a:noFill/>
            <a:ln w="57150">
              <a:solidFill>
                <a:srgbClr val="FF0000"/>
              </a:solidFill>
              <a:round/>
              <a:headEnd/>
              <a:tailEnd/>
            </a:ln>
            <a:effectLst/>
          </p:spPr>
          <p:txBody>
            <a:bodyPr anchor="ctr"/>
            <a:lstStyle/>
            <a:p>
              <a:endParaRPr lang="en-US"/>
            </a:p>
          </p:txBody>
        </p:sp>
        <p:grpSp>
          <p:nvGrpSpPr>
            <p:cNvPr id="284685" name="Group 13"/>
            <p:cNvGrpSpPr>
              <a:grpSpLocks/>
            </p:cNvGrpSpPr>
            <p:nvPr/>
          </p:nvGrpSpPr>
          <p:grpSpPr bwMode="auto">
            <a:xfrm>
              <a:off x="4026" y="2584"/>
              <a:ext cx="105" cy="122"/>
              <a:chOff x="4026" y="2584"/>
              <a:chExt cx="105" cy="122"/>
            </a:xfrm>
          </p:grpSpPr>
          <p:sp>
            <p:nvSpPr>
              <p:cNvPr id="284686" name="Line 14"/>
              <p:cNvSpPr>
                <a:spLocks noChangeShapeType="1"/>
              </p:cNvSpPr>
              <p:nvPr/>
            </p:nvSpPr>
            <p:spPr bwMode="auto">
              <a:xfrm flipV="1">
                <a:off x="4026" y="2584"/>
                <a:ext cx="87" cy="71"/>
              </a:xfrm>
              <a:prstGeom prst="line">
                <a:avLst/>
              </a:prstGeom>
              <a:noFill/>
              <a:ln w="57150">
                <a:solidFill>
                  <a:srgbClr val="FF0000"/>
                </a:solidFill>
                <a:round/>
                <a:headEnd/>
                <a:tailEnd/>
              </a:ln>
              <a:effectLst/>
            </p:spPr>
            <p:txBody>
              <a:bodyPr anchor="ctr"/>
              <a:lstStyle/>
              <a:p>
                <a:endParaRPr lang="en-US"/>
              </a:p>
            </p:txBody>
          </p:sp>
          <p:sp>
            <p:nvSpPr>
              <p:cNvPr id="284687" name="Line 15"/>
              <p:cNvSpPr>
                <a:spLocks noChangeShapeType="1"/>
              </p:cNvSpPr>
              <p:nvPr/>
            </p:nvSpPr>
            <p:spPr bwMode="auto">
              <a:xfrm>
                <a:off x="4026" y="2655"/>
                <a:ext cx="105" cy="51"/>
              </a:xfrm>
              <a:prstGeom prst="line">
                <a:avLst/>
              </a:prstGeom>
              <a:noFill/>
              <a:ln w="57150">
                <a:solidFill>
                  <a:srgbClr val="FF0000"/>
                </a:solidFill>
                <a:round/>
                <a:headEnd/>
                <a:tailEnd/>
              </a:ln>
              <a:effectLst/>
            </p:spPr>
            <p:txBody>
              <a:bodyPr anchor="ctr"/>
              <a:lstStyle/>
              <a:p>
                <a:endParaRPr lang="en-US"/>
              </a:p>
            </p:txBody>
          </p:sp>
        </p:grpSp>
      </p:grpSp>
      <p:grpSp>
        <p:nvGrpSpPr>
          <p:cNvPr id="284688" name="Group 16"/>
          <p:cNvGrpSpPr>
            <a:grpSpLocks/>
          </p:cNvGrpSpPr>
          <p:nvPr/>
        </p:nvGrpSpPr>
        <p:grpSpPr bwMode="auto">
          <a:xfrm>
            <a:off x="6381750" y="3402013"/>
            <a:ext cx="833438" cy="193675"/>
            <a:chOff x="4020" y="2143"/>
            <a:chExt cx="525" cy="122"/>
          </a:xfrm>
        </p:grpSpPr>
        <p:sp>
          <p:nvSpPr>
            <p:cNvPr id="284689" name="Line 17"/>
            <p:cNvSpPr>
              <a:spLocks noChangeShapeType="1"/>
            </p:cNvSpPr>
            <p:nvPr/>
          </p:nvSpPr>
          <p:spPr bwMode="auto">
            <a:xfrm flipH="1">
              <a:off x="4020" y="2172"/>
              <a:ext cx="525" cy="42"/>
            </a:xfrm>
            <a:prstGeom prst="line">
              <a:avLst/>
            </a:prstGeom>
            <a:noFill/>
            <a:ln w="57150">
              <a:solidFill>
                <a:srgbClr val="FF0000"/>
              </a:solidFill>
              <a:round/>
              <a:headEnd/>
              <a:tailEnd/>
            </a:ln>
            <a:effectLst/>
          </p:spPr>
          <p:txBody>
            <a:bodyPr anchor="ctr"/>
            <a:lstStyle/>
            <a:p>
              <a:endParaRPr lang="en-US"/>
            </a:p>
          </p:txBody>
        </p:sp>
        <p:grpSp>
          <p:nvGrpSpPr>
            <p:cNvPr id="284690" name="Group 18"/>
            <p:cNvGrpSpPr>
              <a:grpSpLocks/>
            </p:cNvGrpSpPr>
            <p:nvPr/>
          </p:nvGrpSpPr>
          <p:grpSpPr bwMode="auto">
            <a:xfrm>
              <a:off x="4023" y="2143"/>
              <a:ext cx="105" cy="122"/>
              <a:chOff x="4026" y="2584"/>
              <a:chExt cx="105" cy="122"/>
            </a:xfrm>
          </p:grpSpPr>
          <p:sp>
            <p:nvSpPr>
              <p:cNvPr id="284691" name="Line 19"/>
              <p:cNvSpPr>
                <a:spLocks noChangeShapeType="1"/>
              </p:cNvSpPr>
              <p:nvPr/>
            </p:nvSpPr>
            <p:spPr bwMode="auto">
              <a:xfrm flipV="1">
                <a:off x="4026" y="2584"/>
                <a:ext cx="87" cy="71"/>
              </a:xfrm>
              <a:prstGeom prst="line">
                <a:avLst/>
              </a:prstGeom>
              <a:noFill/>
              <a:ln w="57150">
                <a:solidFill>
                  <a:srgbClr val="FF0000"/>
                </a:solidFill>
                <a:round/>
                <a:headEnd/>
                <a:tailEnd/>
              </a:ln>
              <a:effectLst/>
            </p:spPr>
            <p:txBody>
              <a:bodyPr anchor="ctr"/>
              <a:lstStyle/>
              <a:p>
                <a:endParaRPr lang="en-US"/>
              </a:p>
            </p:txBody>
          </p:sp>
          <p:sp>
            <p:nvSpPr>
              <p:cNvPr id="284692" name="Line 20"/>
              <p:cNvSpPr>
                <a:spLocks noChangeShapeType="1"/>
              </p:cNvSpPr>
              <p:nvPr/>
            </p:nvSpPr>
            <p:spPr bwMode="auto">
              <a:xfrm>
                <a:off x="4026" y="2655"/>
                <a:ext cx="105" cy="51"/>
              </a:xfrm>
              <a:prstGeom prst="line">
                <a:avLst/>
              </a:prstGeom>
              <a:noFill/>
              <a:ln w="57150">
                <a:solidFill>
                  <a:srgbClr val="FF0000"/>
                </a:solidFill>
                <a:round/>
                <a:headEnd/>
                <a:tailEnd/>
              </a:ln>
              <a:effectLst/>
            </p:spPr>
            <p:txBody>
              <a:bodyPr anchor="ctr"/>
              <a:lstStyle/>
              <a:p>
                <a:endParaRPr lang="en-US"/>
              </a:p>
            </p:txBody>
          </p:sp>
        </p:grpSp>
      </p:grpSp>
      <p:grpSp>
        <p:nvGrpSpPr>
          <p:cNvPr id="284693" name="Group 21"/>
          <p:cNvGrpSpPr>
            <a:grpSpLocks/>
          </p:cNvGrpSpPr>
          <p:nvPr/>
        </p:nvGrpSpPr>
        <p:grpSpPr bwMode="auto">
          <a:xfrm>
            <a:off x="6381750" y="2568575"/>
            <a:ext cx="790575" cy="193675"/>
            <a:chOff x="4020" y="1618"/>
            <a:chExt cx="498" cy="122"/>
          </a:xfrm>
        </p:grpSpPr>
        <p:sp>
          <p:nvSpPr>
            <p:cNvPr id="284694" name="Line 22"/>
            <p:cNvSpPr>
              <a:spLocks noChangeShapeType="1"/>
            </p:cNvSpPr>
            <p:nvPr/>
          </p:nvSpPr>
          <p:spPr bwMode="auto">
            <a:xfrm flipH="1">
              <a:off x="4020" y="1644"/>
              <a:ext cx="498" cy="42"/>
            </a:xfrm>
            <a:prstGeom prst="line">
              <a:avLst/>
            </a:prstGeom>
            <a:noFill/>
            <a:ln w="57150">
              <a:solidFill>
                <a:srgbClr val="FF0000"/>
              </a:solidFill>
              <a:round/>
              <a:headEnd/>
              <a:tailEnd/>
            </a:ln>
            <a:effectLst/>
          </p:spPr>
          <p:txBody>
            <a:bodyPr anchor="ctr"/>
            <a:lstStyle/>
            <a:p>
              <a:endParaRPr lang="en-US"/>
            </a:p>
          </p:txBody>
        </p:sp>
        <p:grpSp>
          <p:nvGrpSpPr>
            <p:cNvPr id="284695" name="Group 23"/>
            <p:cNvGrpSpPr>
              <a:grpSpLocks/>
            </p:cNvGrpSpPr>
            <p:nvPr/>
          </p:nvGrpSpPr>
          <p:grpSpPr bwMode="auto">
            <a:xfrm>
              <a:off x="4020" y="1618"/>
              <a:ext cx="105" cy="122"/>
              <a:chOff x="4026" y="2584"/>
              <a:chExt cx="105" cy="122"/>
            </a:xfrm>
          </p:grpSpPr>
          <p:sp>
            <p:nvSpPr>
              <p:cNvPr id="284696" name="Line 24"/>
              <p:cNvSpPr>
                <a:spLocks noChangeShapeType="1"/>
              </p:cNvSpPr>
              <p:nvPr/>
            </p:nvSpPr>
            <p:spPr bwMode="auto">
              <a:xfrm flipV="1">
                <a:off x="4026" y="2584"/>
                <a:ext cx="87" cy="71"/>
              </a:xfrm>
              <a:prstGeom prst="line">
                <a:avLst/>
              </a:prstGeom>
              <a:noFill/>
              <a:ln w="57150">
                <a:solidFill>
                  <a:srgbClr val="FF0000"/>
                </a:solidFill>
                <a:round/>
                <a:headEnd/>
                <a:tailEnd/>
              </a:ln>
              <a:effectLst/>
            </p:spPr>
            <p:txBody>
              <a:bodyPr anchor="ctr"/>
              <a:lstStyle/>
              <a:p>
                <a:endParaRPr lang="en-US"/>
              </a:p>
            </p:txBody>
          </p:sp>
          <p:sp>
            <p:nvSpPr>
              <p:cNvPr id="284697" name="Line 25"/>
              <p:cNvSpPr>
                <a:spLocks noChangeShapeType="1"/>
              </p:cNvSpPr>
              <p:nvPr/>
            </p:nvSpPr>
            <p:spPr bwMode="auto">
              <a:xfrm>
                <a:off x="4026" y="2655"/>
                <a:ext cx="105" cy="51"/>
              </a:xfrm>
              <a:prstGeom prst="line">
                <a:avLst/>
              </a:prstGeom>
              <a:noFill/>
              <a:ln w="57150">
                <a:solidFill>
                  <a:srgbClr val="FF0000"/>
                </a:solidFill>
                <a:round/>
                <a:headEnd/>
                <a:tailEnd/>
              </a:ln>
              <a:effectLst/>
            </p:spPr>
            <p:txBody>
              <a:bodyPr anchor="ctr"/>
              <a:lstStyle/>
              <a:p>
                <a:endParaRPr lang="en-US"/>
              </a:p>
            </p:txBody>
          </p:sp>
        </p:grpSp>
      </p:grpSp>
      <p:grpSp>
        <p:nvGrpSpPr>
          <p:cNvPr id="284698" name="Group 26"/>
          <p:cNvGrpSpPr>
            <a:grpSpLocks/>
          </p:cNvGrpSpPr>
          <p:nvPr/>
        </p:nvGrpSpPr>
        <p:grpSpPr bwMode="auto">
          <a:xfrm>
            <a:off x="5899150" y="2873375"/>
            <a:ext cx="515938" cy="649288"/>
            <a:chOff x="3716" y="1810"/>
            <a:chExt cx="325" cy="409"/>
          </a:xfrm>
        </p:grpSpPr>
        <p:sp>
          <p:nvSpPr>
            <p:cNvPr id="284699" name="Freeform 27"/>
            <p:cNvSpPr>
              <a:spLocks/>
            </p:cNvSpPr>
            <p:nvPr/>
          </p:nvSpPr>
          <p:spPr bwMode="auto">
            <a:xfrm>
              <a:off x="3716" y="1854"/>
              <a:ext cx="310" cy="365"/>
            </a:xfrm>
            <a:custGeom>
              <a:avLst/>
              <a:gdLst/>
              <a:ahLst/>
              <a:cxnLst>
                <a:cxn ang="0">
                  <a:pos x="307" y="360"/>
                </a:cxn>
                <a:cxn ang="0">
                  <a:pos x="148" y="360"/>
                </a:cxn>
                <a:cxn ang="0">
                  <a:pos x="64" y="327"/>
                </a:cxn>
                <a:cxn ang="0">
                  <a:pos x="4" y="216"/>
                </a:cxn>
                <a:cxn ang="0">
                  <a:pos x="37" y="99"/>
                </a:cxn>
                <a:cxn ang="0">
                  <a:pos x="148" y="33"/>
                </a:cxn>
                <a:cxn ang="0">
                  <a:pos x="310" y="0"/>
                </a:cxn>
              </a:cxnLst>
              <a:rect l="0" t="0" r="r" b="b"/>
              <a:pathLst>
                <a:path w="310" h="365">
                  <a:moveTo>
                    <a:pt x="307" y="360"/>
                  </a:moveTo>
                  <a:cubicBezTo>
                    <a:pt x="281" y="360"/>
                    <a:pt x="188" y="365"/>
                    <a:pt x="148" y="360"/>
                  </a:cubicBezTo>
                  <a:cubicBezTo>
                    <a:pt x="108" y="355"/>
                    <a:pt x="88" y="351"/>
                    <a:pt x="64" y="327"/>
                  </a:cubicBezTo>
                  <a:cubicBezTo>
                    <a:pt x="40" y="303"/>
                    <a:pt x="8" y="254"/>
                    <a:pt x="4" y="216"/>
                  </a:cubicBezTo>
                  <a:cubicBezTo>
                    <a:pt x="0" y="178"/>
                    <a:pt x="13" y="129"/>
                    <a:pt x="37" y="99"/>
                  </a:cubicBezTo>
                  <a:cubicBezTo>
                    <a:pt x="61" y="69"/>
                    <a:pt x="103" y="50"/>
                    <a:pt x="148" y="33"/>
                  </a:cubicBezTo>
                  <a:cubicBezTo>
                    <a:pt x="193" y="16"/>
                    <a:pt x="276" y="7"/>
                    <a:pt x="310" y="0"/>
                  </a:cubicBezTo>
                </a:path>
              </a:pathLst>
            </a:custGeom>
            <a:noFill/>
            <a:ln w="57150" cap="flat" cmpd="sng">
              <a:solidFill>
                <a:srgbClr val="FF0000"/>
              </a:solidFill>
              <a:prstDash val="solid"/>
              <a:round/>
              <a:headEnd/>
              <a:tailEnd/>
            </a:ln>
            <a:effectLst/>
          </p:spPr>
          <p:txBody>
            <a:bodyPr anchor="ctr"/>
            <a:lstStyle/>
            <a:p>
              <a:endParaRPr lang="en-US"/>
            </a:p>
          </p:txBody>
        </p:sp>
        <p:grpSp>
          <p:nvGrpSpPr>
            <p:cNvPr id="284700" name="Group 28"/>
            <p:cNvGrpSpPr>
              <a:grpSpLocks/>
            </p:cNvGrpSpPr>
            <p:nvPr/>
          </p:nvGrpSpPr>
          <p:grpSpPr bwMode="auto">
            <a:xfrm rot="10344506">
              <a:off x="3936" y="1810"/>
              <a:ext cx="105" cy="122"/>
              <a:chOff x="4026" y="2584"/>
              <a:chExt cx="105" cy="122"/>
            </a:xfrm>
          </p:grpSpPr>
          <p:sp>
            <p:nvSpPr>
              <p:cNvPr id="284701" name="Line 29"/>
              <p:cNvSpPr>
                <a:spLocks noChangeShapeType="1"/>
              </p:cNvSpPr>
              <p:nvPr/>
            </p:nvSpPr>
            <p:spPr bwMode="auto">
              <a:xfrm flipV="1">
                <a:off x="4026" y="2584"/>
                <a:ext cx="87" cy="71"/>
              </a:xfrm>
              <a:prstGeom prst="line">
                <a:avLst/>
              </a:prstGeom>
              <a:noFill/>
              <a:ln w="57150">
                <a:solidFill>
                  <a:srgbClr val="FF0000"/>
                </a:solidFill>
                <a:round/>
                <a:headEnd/>
                <a:tailEnd/>
              </a:ln>
              <a:effectLst/>
            </p:spPr>
            <p:txBody>
              <a:bodyPr anchor="ctr"/>
              <a:lstStyle/>
              <a:p>
                <a:endParaRPr lang="en-US"/>
              </a:p>
            </p:txBody>
          </p:sp>
          <p:sp>
            <p:nvSpPr>
              <p:cNvPr id="284702" name="Line 30"/>
              <p:cNvSpPr>
                <a:spLocks noChangeShapeType="1"/>
              </p:cNvSpPr>
              <p:nvPr/>
            </p:nvSpPr>
            <p:spPr bwMode="auto">
              <a:xfrm>
                <a:off x="4026" y="2655"/>
                <a:ext cx="105" cy="51"/>
              </a:xfrm>
              <a:prstGeom prst="line">
                <a:avLst/>
              </a:prstGeom>
              <a:noFill/>
              <a:ln w="57150">
                <a:solidFill>
                  <a:srgbClr val="FF0000"/>
                </a:solidFill>
                <a:round/>
                <a:headEnd/>
                <a:tailEnd/>
              </a:ln>
              <a:effectLst/>
            </p:spPr>
            <p:txBody>
              <a:bodyPr anchor="ctr"/>
              <a:lstStyle/>
              <a:p>
                <a:endParaRPr lang="en-US"/>
              </a:p>
            </p:txBody>
          </p:sp>
        </p:grpSp>
      </p:grpSp>
      <p:grpSp>
        <p:nvGrpSpPr>
          <p:cNvPr id="284703" name="Group 31"/>
          <p:cNvGrpSpPr>
            <a:grpSpLocks/>
          </p:cNvGrpSpPr>
          <p:nvPr/>
        </p:nvGrpSpPr>
        <p:grpSpPr bwMode="auto">
          <a:xfrm>
            <a:off x="6357938" y="2025650"/>
            <a:ext cx="557212" cy="193675"/>
            <a:chOff x="4005" y="1276"/>
            <a:chExt cx="351" cy="122"/>
          </a:xfrm>
        </p:grpSpPr>
        <p:sp>
          <p:nvSpPr>
            <p:cNvPr id="284704" name="Line 32"/>
            <p:cNvSpPr>
              <a:spLocks noChangeShapeType="1"/>
            </p:cNvSpPr>
            <p:nvPr/>
          </p:nvSpPr>
          <p:spPr bwMode="auto">
            <a:xfrm flipH="1">
              <a:off x="4005" y="1320"/>
              <a:ext cx="351" cy="30"/>
            </a:xfrm>
            <a:prstGeom prst="line">
              <a:avLst/>
            </a:prstGeom>
            <a:noFill/>
            <a:ln w="57150">
              <a:solidFill>
                <a:srgbClr val="FF0000"/>
              </a:solidFill>
              <a:round/>
              <a:headEnd/>
              <a:tailEnd/>
            </a:ln>
            <a:effectLst/>
          </p:spPr>
          <p:txBody>
            <a:bodyPr anchor="ctr"/>
            <a:lstStyle/>
            <a:p>
              <a:endParaRPr lang="en-US"/>
            </a:p>
          </p:txBody>
        </p:sp>
        <p:grpSp>
          <p:nvGrpSpPr>
            <p:cNvPr id="284705" name="Group 33"/>
            <p:cNvGrpSpPr>
              <a:grpSpLocks/>
            </p:cNvGrpSpPr>
            <p:nvPr/>
          </p:nvGrpSpPr>
          <p:grpSpPr bwMode="auto">
            <a:xfrm rot="10344506">
              <a:off x="4242" y="1276"/>
              <a:ext cx="105" cy="122"/>
              <a:chOff x="4026" y="2584"/>
              <a:chExt cx="105" cy="122"/>
            </a:xfrm>
          </p:grpSpPr>
          <p:sp>
            <p:nvSpPr>
              <p:cNvPr id="284706" name="Line 34"/>
              <p:cNvSpPr>
                <a:spLocks noChangeShapeType="1"/>
              </p:cNvSpPr>
              <p:nvPr/>
            </p:nvSpPr>
            <p:spPr bwMode="auto">
              <a:xfrm flipV="1">
                <a:off x="4026" y="2584"/>
                <a:ext cx="87" cy="71"/>
              </a:xfrm>
              <a:prstGeom prst="line">
                <a:avLst/>
              </a:prstGeom>
              <a:noFill/>
              <a:ln w="57150">
                <a:solidFill>
                  <a:srgbClr val="FF0000"/>
                </a:solidFill>
                <a:round/>
                <a:headEnd/>
                <a:tailEnd/>
              </a:ln>
              <a:effectLst/>
            </p:spPr>
            <p:txBody>
              <a:bodyPr anchor="ctr"/>
              <a:lstStyle/>
              <a:p>
                <a:endParaRPr lang="en-US"/>
              </a:p>
            </p:txBody>
          </p:sp>
          <p:sp>
            <p:nvSpPr>
              <p:cNvPr id="284707" name="Line 35"/>
              <p:cNvSpPr>
                <a:spLocks noChangeShapeType="1"/>
              </p:cNvSpPr>
              <p:nvPr/>
            </p:nvSpPr>
            <p:spPr bwMode="auto">
              <a:xfrm>
                <a:off x="4026" y="2655"/>
                <a:ext cx="105" cy="51"/>
              </a:xfrm>
              <a:prstGeom prst="line">
                <a:avLst/>
              </a:prstGeom>
              <a:noFill/>
              <a:ln w="57150">
                <a:solidFill>
                  <a:srgbClr val="FF0000"/>
                </a:solidFill>
                <a:round/>
                <a:headEnd/>
                <a:tailEnd/>
              </a:ln>
              <a:effectLst/>
            </p:spPr>
            <p:txBody>
              <a:bodyPr anchor="ctr"/>
              <a:lstStyle/>
              <a:p>
                <a:endParaRPr lang="en-US"/>
              </a:p>
            </p:txBody>
          </p:sp>
        </p:grpSp>
      </p:grpSp>
      <p:grpSp>
        <p:nvGrpSpPr>
          <p:cNvPr id="284708" name="Group 36"/>
          <p:cNvGrpSpPr>
            <a:grpSpLocks/>
          </p:cNvGrpSpPr>
          <p:nvPr/>
        </p:nvGrpSpPr>
        <p:grpSpPr bwMode="auto">
          <a:xfrm>
            <a:off x="5903913" y="3749675"/>
            <a:ext cx="525462" cy="479425"/>
            <a:chOff x="3719" y="2362"/>
            <a:chExt cx="331" cy="302"/>
          </a:xfrm>
        </p:grpSpPr>
        <p:sp>
          <p:nvSpPr>
            <p:cNvPr id="284709" name="Freeform 37"/>
            <p:cNvSpPr>
              <a:spLocks/>
            </p:cNvSpPr>
            <p:nvPr/>
          </p:nvSpPr>
          <p:spPr bwMode="auto">
            <a:xfrm>
              <a:off x="3719" y="2412"/>
              <a:ext cx="301" cy="252"/>
            </a:xfrm>
            <a:custGeom>
              <a:avLst/>
              <a:gdLst/>
              <a:ahLst/>
              <a:cxnLst>
                <a:cxn ang="0">
                  <a:pos x="301" y="243"/>
                </a:cxn>
                <a:cxn ang="0">
                  <a:pos x="148" y="249"/>
                </a:cxn>
                <a:cxn ang="0">
                  <a:pos x="67" y="231"/>
                </a:cxn>
                <a:cxn ang="0">
                  <a:pos x="4" y="168"/>
                </a:cxn>
                <a:cxn ang="0">
                  <a:pos x="43" y="57"/>
                </a:cxn>
                <a:cxn ang="0">
                  <a:pos x="166" y="15"/>
                </a:cxn>
                <a:cxn ang="0">
                  <a:pos x="298" y="0"/>
                </a:cxn>
              </a:cxnLst>
              <a:rect l="0" t="0" r="r" b="b"/>
              <a:pathLst>
                <a:path w="301" h="252">
                  <a:moveTo>
                    <a:pt x="301" y="243"/>
                  </a:moveTo>
                  <a:cubicBezTo>
                    <a:pt x="249" y="252"/>
                    <a:pt x="187" y="251"/>
                    <a:pt x="148" y="249"/>
                  </a:cubicBezTo>
                  <a:cubicBezTo>
                    <a:pt x="109" y="247"/>
                    <a:pt x="91" y="244"/>
                    <a:pt x="67" y="231"/>
                  </a:cubicBezTo>
                  <a:cubicBezTo>
                    <a:pt x="43" y="218"/>
                    <a:pt x="8" y="197"/>
                    <a:pt x="4" y="168"/>
                  </a:cubicBezTo>
                  <a:cubicBezTo>
                    <a:pt x="0" y="139"/>
                    <a:pt x="16" y="82"/>
                    <a:pt x="43" y="57"/>
                  </a:cubicBezTo>
                  <a:cubicBezTo>
                    <a:pt x="70" y="32"/>
                    <a:pt x="124" y="24"/>
                    <a:pt x="166" y="15"/>
                  </a:cubicBezTo>
                  <a:cubicBezTo>
                    <a:pt x="208" y="6"/>
                    <a:pt x="271" y="3"/>
                    <a:pt x="298" y="0"/>
                  </a:cubicBezTo>
                </a:path>
              </a:pathLst>
            </a:custGeom>
            <a:noFill/>
            <a:ln w="57150" cap="flat" cmpd="sng">
              <a:solidFill>
                <a:srgbClr val="FF0000"/>
              </a:solidFill>
              <a:prstDash val="solid"/>
              <a:round/>
              <a:headEnd/>
              <a:tailEnd/>
            </a:ln>
            <a:effectLst/>
          </p:spPr>
          <p:txBody>
            <a:bodyPr anchor="ctr"/>
            <a:lstStyle/>
            <a:p>
              <a:endParaRPr lang="en-US"/>
            </a:p>
          </p:txBody>
        </p:sp>
        <p:grpSp>
          <p:nvGrpSpPr>
            <p:cNvPr id="284710" name="Group 38"/>
            <p:cNvGrpSpPr>
              <a:grpSpLocks/>
            </p:cNvGrpSpPr>
            <p:nvPr/>
          </p:nvGrpSpPr>
          <p:grpSpPr bwMode="auto">
            <a:xfrm rot="10344506">
              <a:off x="3945" y="2362"/>
              <a:ext cx="105" cy="122"/>
              <a:chOff x="4026" y="2584"/>
              <a:chExt cx="105" cy="122"/>
            </a:xfrm>
          </p:grpSpPr>
          <p:sp>
            <p:nvSpPr>
              <p:cNvPr id="284711" name="Line 39"/>
              <p:cNvSpPr>
                <a:spLocks noChangeShapeType="1"/>
              </p:cNvSpPr>
              <p:nvPr/>
            </p:nvSpPr>
            <p:spPr bwMode="auto">
              <a:xfrm flipV="1">
                <a:off x="4026" y="2584"/>
                <a:ext cx="87" cy="71"/>
              </a:xfrm>
              <a:prstGeom prst="line">
                <a:avLst/>
              </a:prstGeom>
              <a:noFill/>
              <a:ln w="57150">
                <a:solidFill>
                  <a:srgbClr val="FF0000"/>
                </a:solidFill>
                <a:round/>
                <a:headEnd/>
                <a:tailEnd/>
              </a:ln>
              <a:effectLst/>
            </p:spPr>
            <p:txBody>
              <a:bodyPr anchor="ctr"/>
              <a:lstStyle/>
              <a:p>
                <a:endParaRPr lang="en-US"/>
              </a:p>
            </p:txBody>
          </p:sp>
          <p:sp>
            <p:nvSpPr>
              <p:cNvPr id="284712" name="Line 40"/>
              <p:cNvSpPr>
                <a:spLocks noChangeShapeType="1"/>
              </p:cNvSpPr>
              <p:nvPr/>
            </p:nvSpPr>
            <p:spPr bwMode="auto">
              <a:xfrm>
                <a:off x="4026" y="2655"/>
                <a:ext cx="105" cy="51"/>
              </a:xfrm>
              <a:prstGeom prst="line">
                <a:avLst/>
              </a:prstGeom>
              <a:noFill/>
              <a:ln w="57150">
                <a:solidFill>
                  <a:srgbClr val="FF0000"/>
                </a:solidFill>
                <a:round/>
                <a:headEnd/>
                <a:tailEnd/>
              </a:ln>
              <a:effectLst/>
            </p:spPr>
            <p:txBody>
              <a:bodyPr anchor="ctr"/>
              <a:lstStyle/>
              <a:p>
                <a:endParaRPr lang="en-US"/>
              </a:p>
            </p:txBody>
          </p:sp>
        </p:grpSp>
      </p:grpSp>
    </p:spTree>
    <p:extLst>
      <p:ext uri="{BB962C8B-B14F-4D97-AF65-F5344CB8AC3E}">
        <p14:creationId xmlns:p14="http://schemas.microsoft.com/office/powerpoint/2010/main" val="484509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4677"/>
                                        </p:tgtEl>
                                        <p:attrNameLst>
                                          <p:attrName>style.visibility</p:attrName>
                                        </p:attrNameLst>
                                      </p:cBhvr>
                                      <p:to>
                                        <p:strVal val="visible"/>
                                      </p:to>
                                    </p:set>
                                    <p:animEffect transition="in" filter="dissolve">
                                      <p:cBhvr>
                                        <p:cTn id="7" dur="500"/>
                                        <p:tgtEl>
                                          <p:spTgt spid="284677"/>
                                        </p:tgtEl>
                                      </p:cBhvr>
                                    </p:animEffect>
                                  </p:childTnLst>
                                </p:cTn>
                              </p:par>
                              <p:par>
                                <p:cTn id="8" presetID="22" presetClass="entr" presetSubtype="2" fill="hold" nodeType="withEffect">
                                  <p:stCondLst>
                                    <p:cond delay="0"/>
                                  </p:stCondLst>
                                  <p:childTnLst>
                                    <p:set>
                                      <p:cBhvr>
                                        <p:cTn id="9" dur="1" fill="hold">
                                          <p:stCondLst>
                                            <p:cond delay="0"/>
                                          </p:stCondLst>
                                        </p:cTn>
                                        <p:tgtEl>
                                          <p:spTgt spid="284683"/>
                                        </p:tgtEl>
                                        <p:attrNameLst>
                                          <p:attrName>style.visibility</p:attrName>
                                        </p:attrNameLst>
                                      </p:cBhvr>
                                      <p:to>
                                        <p:strVal val="visible"/>
                                      </p:to>
                                    </p:set>
                                    <p:animEffect transition="in" filter="wipe(right)">
                                      <p:cBhvr>
                                        <p:cTn id="10" dur="500"/>
                                        <p:tgtEl>
                                          <p:spTgt spid="28468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84708"/>
                                        </p:tgtEl>
                                        <p:attrNameLst>
                                          <p:attrName>style.visibility</p:attrName>
                                        </p:attrNameLst>
                                      </p:cBhvr>
                                      <p:to>
                                        <p:strVal val="visible"/>
                                      </p:to>
                                    </p:set>
                                    <p:animEffect transition="in" filter="wipe(down)">
                                      <p:cBhvr>
                                        <p:cTn id="14" dur="500"/>
                                        <p:tgtEl>
                                          <p:spTgt spid="28470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84678"/>
                                        </p:tgtEl>
                                        <p:attrNameLst>
                                          <p:attrName>style.visibility</p:attrName>
                                        </p:attrNameLst>
                                      </p:cBhvr>
                                      <p:to>
                                        <p:strVal val="visible"/>
                                      </p:to>
                                    </p:set>
                                    <p:animEffect transition="in" filter="wipe(left)">
                                      <p:cBhvr>
                                        <p:cTn id="18" dur="500"/>
                                        <p:tgtEl>
                                          <p:spTgt spid="284678"/>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284681"/>
                                        </p:tgtEl>
                                        <p:attrNameLst>
                                          <p:attrName>style.visibility</p:attrName>
                                        </p:attrNameLst>
                                      </p:cBhvr>
                                      <p:to>
                                        <p:strVal val="visible"/>
                                      </p:to>
                                    </p:set>
                                    <p:animEffect transition="in" filter="wipe(down)">
                                      <p:cBhvr>
                                        <p:cTn id="22" dur="500"/>
                                        <p:tgtEl>
                                          <p:spTgt spid="284681"/>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284688"/>
                                        </p:tgtEl>
                                        <p:attrNameLst>
                                          <p:attrName>style.visibility</p:attrName>
                                        </p:attrNameLst>
                                      </p:cBhvr>
                                      <p:to>
                                        <p:strVal val="visible"/>
                                      </p:to>
                                    </p:set>
                                    <p:animEffect transition="in" filter="wipe(right)">
                                      <p:cBhvr>
                                        <p:cTn id="26" dur="500"/>
                                        <p:tgtEl>
                                          <p:spTgt spid="284688"/>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284698"/>
                                        </p:tgtEl>
                                        <p:attrNameLst>
                                          <p:attrName>style.visibility</p:attrName>
                                        </p:attrNameLst>
                                      </p:cBhvr>
                                      <p:to>
                                        <p:strVal val="visible"/>
                                      </p:to>
                                    </p:set>
                                    <p:animEffect transition="in" filter="wipe(down)">
                                      <p:cBhvr>
                                        <p:cTn id="30" dur="500"/>
                                        <p:tgtEl>
                                          <p:spTgt spid="284698"/>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84679"/>
                                        </p:tgtEl>
                                        <p:attrNameLst>
                                          <p:attrName>style.visibility</p:attrName>
                                        </p:attrNameLst>
                                      </p:cBhvr>
                                      <p:to>
                                        <p:strVal val="visible"/>
                                      </p:to>
                                    </p:set>
                                    <p:animEffect transition="in" filter="wipe(left)">
                                      <p:cBhvr>
                                        <p:cTn id="34" dur="500"/>
                                        <p:tgtEl>
                                          <p:spTgt spid="284679"/>
                                        </p:tgtEl>
                                      </p:cBhvr>
                                    </p:animEffect>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84682"/>
                                        </p:tgtEl>
                                        <p:attrNameLst>
                                          <p:attrName>style.visibility</p:attrName>
                                        </p:attrNameLst>
                                      </p:cBhvr>
                                      <p:to>
                                        <p:strVal val="visible"/>
                                      </p:to>
                                    </p:set>
                                    <p:animEffect transition="in" filter="wipe(down)">
                                      <p:cBhvr>
                                        <p:cTn id="38" dur="500"/>
                                        <p:tgtEl>
                                          <p:spTgt spid="284682"/>
                                        </p:tgtEl>
                                      </p:cBhvr>
                                    </p:animEffect>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284693"/>
                                        </p:tgtEl>
                                        <p:attrNameLst>
                                          <p:attrName>style.visibility</p:attrName>
                                        </p:attrNameLst>
                                      </p:cBhvr>
                                      <p:to>
                                        <p:strVal val="visible"/>
                                      </p:to>
                                    </p:set>
                                    <p:animEffect transition="in" filter="wipe(right)">
                                      <p:cBhvr>
                                        <p:cTn id="42" dur="500"/>
                                        <p:tgtEl>
                                          <p:spTgt spid="284693"/>
                                        </p:tgtEl>
                                      </p:cBhvr>
                                    </p:animEffect>
                                  </p:childTnLst>
                                </p:cTn>
                              </p:par>
                            </p:childTnLst>
                          </p:cTn>
                        </p:par>
                        <p:par>
                          <p:cTn id="43" fill="hold">
                            <p:stCondLst>
                              <p:cond delay="4500"/>
                            </p:stCondLst>
                            <p:childTnLst>
                              <p:par>
                                <p:cTn id="44" presetID="22" presetClass="entr" presetSubtype="4" fill="hold" grpId="0" nodeType="afterEffect">
                                  <p:stCondLst>
                                    <p:cond delay="0"/>
                                  </p:stCondLst>
                                  <p:childTnLst>
                                    <p:set>
                                      <p:cBhvr>
                                        <p:cTn id="45" dur="1" fill="hold">
                                          <p:stCondLst>
                                            <p:cond delay="0"/>
                                          </p:stCondLst>
                                        </p:cTn>
                                        <p:tgtEl>
                                          <p:spTgt spid="284680"/>
                                        </p:tgtEl>
                                        <p:attrNameLst>
                                          <p:attrName>style.visibility</p:attrName>
                                        </p:attrNameLst>
                                      </p:cBhvr>
                                      <p:to>
                                        <p:strVal val="visible"/>
                                      </p:to>
                                    </p:set>
                                    <p:animEffect transition="in" filter="wipe(down)">
                                      <p:cBhvr>
                                        <p:cTn id="46" dur="500"/>
                                        <p:tgtEl>
                                          <p:spTgt spid="284680"/>
                                        </p:tgtEl>
                                      </p:cBhvr>
                                    </p:animEffect>
                                  </p:childTnLst>
                                </p:cTn>
                              </p:par>
                            </p:childTnLst>
                          </p:cTn>
                        </p:par>
                        <p:par>
                          <p:cTn id="47" fill="hold">
                            <p:stCondLst>
                              <p:cond delay="5000"/>
                            </p:stCondLst>
                            <p:childTnLst>
                              <p:par>
                                <p:cTn id="48" presetID="22" presetClass="entr" presetSubtype="8" fill="hold" nodeType="afterEffect">
                                  <p:stCondLst>
                                    <p:cond delay="0"/>
                                  </p:stCondLst>
                                  <p:childTnLst>
                                    <p:set>
                                      <p:cBhvr>
                                        <p:cTn id="49" dur="1" fill="hold">
                                          <p:stCondLst>
                                            <p:cond delay="0"/>
                                          </p:stCondLst>
                                        </p:cTn>
                                        <p:tgtEl>
                                          <p:spTgt spid="284703"/>
                                        </p:tgtEl>
                                        <p:attrNameLst>
                                          <p:attrName>style.visibility</p:attrName>
                                        </p:attrNameLst>
                                      </p:cBhvr>
                                      <p:to>
                                        <p:strVal val="visible"/>
                                      </p:to>
                                    </p:set>
                                    <p:animEffect transition="in" filter="wipe(left)">
                                      <p:cBhvr>
                                        <p:cTn id="50" dur="500"/>
                                        <p:tgtEl>
                                          <p:spTgt spid="284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7" grpId="0" animBg="1"/>
      <p:bldP spid="284678" grpId="0" animBg="1"/>
      <p:bldP spid="284679" grpId="0" animBg="1"/>
      <p:bldP spid="284680" grpId="0" animBg="1"/>
      <p:bldP spid="284681" grpId="0" animBg="1"/>
      <p:bldP spid="2846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n-US"/>
              <a:t>What Could Cause Flow Variation in a Constant Volume System?</a:t>
            </a:r>
          </a:p>
        </p:txBody>
      </p:sp>
      <p:sp>
        <p:nvSpPr>
          <p:cNvPr id="21" name="Slide Number Placeholder 20"/>
          <p:cNvSpPr>
            <a:spLocks noGrp="1"/>
          </p:cNvSpPr>
          <p:nvPr>
            <p:ph type="sldNum" sz="quarter" idx="11"/>
          </p:nvPr>
        </p:nvSpPr>
        <p:spPr/>
        <p:txBody>
          <a:bodyPr/>
          <a:lstStyle/>
          <a:p>
            <a:fld id="{25BD5916-C48B-4174-8152-EC52EA00518C}" type="slidenum">
              <a:rPr lang="en-US" smtClean="0"/>
              <a:pPr/>
              <a:t>9</a:t>
            </a:fld>
            <a:endParaRPr lang="en-US"/>
          </a:p>
        </p:txBody>
      </p:sp>
      <p:graphicFrame>
        <p:nvGraphicFramePr>
          <p:cNvPr id="285699" name="Object 3"/>
          <p:cNvGraphicFramePr>
            <a:graphicFrameLocks noChangeAspect="1"/>
          </p:cNvGraphicFramePr>
          <p:nvPr/>
        </p:nvGraphicFramePr>
        <p:xfrm>
          <a:off x="1547813" y="1927225"/>
          <a:ext cx="6170612" cy="4249738"/>
        </p:xfrm>
        <a:graphic>
          <a:graphicData uri="http://schemas.openxmlformats.org/presentationml/2006/ole">
            <mc:AlternateContent xmlns:mc="http://schemas.openxmlformats.org/markup-compatibility/2006">
              <mc:Choice xmlns:v="urn:schemas-microsoft-com:vml" Requires="v">
                <p:oleObj name="Drawing" r:id="rId3" imgW="6105600" imgH="4819680" progId="">
                  <p:embed/>
                </p:oleObj>
              </mc:Choice>
              <mc:Fallback>
                <p:oleObj name="Drawing" r:id="rId3" imgW="6105600" imgH="4819680" progId="">
                  <p:embed/>
                  <p:pic>
                    <p:nvPicPr>
                      <p:cNvPr id="285699" name="Object 3"/>
                      <p:cNvPicPr>
                        <a:picLocks noChangeAspect="1" noChangeArrowheads="1"/>
                      </p:cNvPicPr>
                      <p:nvPr/>
                    </p:nvPicPr>
                    <p:blipFill>
                      <a:blip r:embed="rId4">
                        <a:extLst>
                          <a:ext uri="{28A0092B-C50C-407E-A947-70E740481C1C}">
                            <a14:useLocalDpi xmlns:a14="http://schemas.microsoft.com/office/drawing/2010/main" val="0"/>
                          </a:ext>
                        </a:extLst>
                      </a:blip>
                      <a:srcRect l="70090" t="35858" r="3145" b="40790"/>
                      <a:stretch>
                        <a:fillRect/>
                      </a:stretch>
                    </p:blipFill>
                    <p:spPr bwMode="auto">
                      <a:xfrm>
                        <a:off x="1547813" y="1927225"/>
                        <a:ext cx="6170612" cy="424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5700" name="Picture 4" descr="Roof 16 cooling coil connections 02"/>
          <p:cNvPicPr>
            <a:picLocks noChangeAspect="1" noChangeArrowheads="1"/>
          </p:cNvPicPr>
          <p:nvPr/>
        </p:nvPicPr>
        <p:blipFill>
          <a:blip r:embed="rId5" cstate="print"/>
          <a:srcRect l="37476"/>
          <a:stretch>
            <a:fillRect/>
          </a:stretch>
        </p:blipFill>
        <p:spPr bwMode="auto">
          <a:xfrm>
            <a:off x="381000" y="1828800"/>
            <a:ext cx="2413000" cy="2895600"/>
          </a:xfrm>
          <a:prstGeom prst="rect">
            <a:avLst/>
          </a:prstGeom>
          <a:noFill/>
        </p:spPr>
      </p:pic>
      <p:sp>
        <p:nvSpPr>
          <p:cNvPr id="285701" name="Oval 5"/>
          <p:cNvSpPr>
            <a:spLocks noChangeAspect="1" noChangeArrowheads="1"/>
          </p:cNvSpPr>
          <p:nvPr/>
        </p:nvSpPr>
        <p:spPr bwMode="auto">
          <a:xfrm>
            <a:off x="1004888" y="4067175"/>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5702" name="Oval 6"/>
          <p:cNvSpPr>
            <a:spLocks noChangeAspect="1" noChangeArrowheads="1"/>
          </p:cNvSpPr>
          <p:nvPr/>
        </p:nvSpPr>
        <p:spPr bwMode="auto">
          <a:xfrm>
            <a:off x="1004888" y="3651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
        <p:nvSpPr>
          <p:cNvPr id="285703" name="Oval 7"/>
          <p:cNvSpPr>
            <a:spLocks noChangeAspect="1" noChangeArrowheads="1"/>
          </p:cNvSpPr>
          <p:nvPr/>
        </p:nvSpPr>
        <p:spPr bwMode="auto">
          <a:xfrm>
            <a:off x="4524375" y="2127250"/>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A</a:t>
            </a:r>
          </a:p>
        </p:txBody>
      </p:sp>
      <p:sp>
        <p:nvSpPr>
          <p:cNvPr id="285704" name="Oval 8"/>
          <p:cNvSpPr>
            <a:spLocks noChangeAspect="1" noChangeArrowheads="1"/>
          </p:cNvSpPr>
          <p:nvPr/>
        </p:nvSpPr>
        <p:spPr bwMode="auto">
          <a:xfrm>
            <a:off x="4524375" y="5430838"/>
            <a:ext cx="368300" cy="368300"/>
          </a:xfrm>
          <a:prstGeom prst="ellipse">
            <a:avLst/>
          </a:prstGeom>
          <a:solidFill>
            <a:srgbClr val="FFFF00"/>
          </a:solidFill>
          <a:ln w="38100" algn="ctr">
            <a:solidFill>
              <a:srgbClr val="FF0000"/>
            </a:solidFill>
            <a:round/>
            <a:headEnd/>
            <a:tailEnd/>
          </a:ln>
          <a:effectLst/>
        </p:spPr>
        <p:txBody>
          <a:bodyPr wrap="none" anchor="ctr"/>
          <a:lstStyle/>
          <a:p>
            <a:pPr algn="ctr"/>
            <a:r>
              <a:rPr lang="en-US" sz="2000">
                <a:latin typeface="Arial" charset="0"/>
              </a:rPr>
              <a:t>B</a:t>
            </a:r>
          </a:p>
        </p:txBody>
      </p:sp>
      <p:sp>
        <p:nvSpPr>
          <p:cNvPr id="285705" name="Rectangle 9"/>
          <p:cNvSpPr>
            <a:spLocks noChangeArrowheads="1"/>
          </p:cNvSpPr>
          <p:nvPr/>
        </p:nvSpPr>
        <p:spPr bwMode="auto">
          <a:xfrm>
            <a:off x="2925763" y="2560638"/>
            <a:ext cx="1646237" cy="182562"/>
          </a:xfrm>
          <a:prstGeom prst="rect">
            <a:avLst/>
          </a:prstGeom>
          <a:gradFill rotWithShape="1">
            <a:gsLst>
              <a:gs pos="0">
                <a:srgbClr val="0000FF">
                  <a:gamma/>
                  <a:tint val="91373"/>
                  <a:invGamma/>
                  <a:alpha val="85001"/>
                </a:srgbClr>
              </a:gs>
              <a:gs pos="100000">
                <a:srgbClr val="0000FF"/>
              </a:gs>
            </a:gsLst>
            <a:lin ang="0" scaled="1"/>
          </a:gradFill>
          <a:ln w="9525">
            <a:noFill/>
            <a:miter lim="800000"/>
            <a:headEnd/>
            <a:tailEnd/>
          </a:ln>
          <a:effectLst/>
        </p:spPr>
        <p:txBody>
          <a:bodyPr wrap="none" anchor="ctr"/>
          <a:lstStyle/>
          <a:p>
            <a:endParaRPr lang="en-US"/>
          </a:p>
        </p:txBody>
      </p:sp>
      <p:sp>
        <p:nvSpPr>
          <p:cNvPr id="285706" name="Rectangle 10"/>
          <p:cNvSpPr>
            <a:spLocks noChangeArrowheads="1"/>
          </p:cNvSpPr>
          <p:nvPr/>
        </p:nvSpPr>
        <p:spPr bwMode="auto">
          <a:xfrm>
            <a:off x="2925763" y="2743200"/>
            <a:ext cx="182562" cy="2103438"/>
          </a:xfrm>
          <a:prstGeom prst="rect">
            <a:avLst/>
          </a:prstGeom>
          <a:gradFill rotWithShape="1">
            <a:gsLst>
              <a:gs pos="0">
                <a:srgbClr val="0000FF">
                  <a:alpha val="85001"/>
                </a:srgbClr>
              </a:gs>
              <a:gs pos="100000">
                <a:srgbClr val="0000FF">
                  <a:gamma/>
                  <a:tint val="91373"/>
                  <a:invGamma/>
                  <a:alpha val="70000"/>
                </a:srgbClr>
              </a:gs>
            </a:gsLst>
            <a:lin ang="5400000" scaled="1"/>
          </a:gradFill>
          <a:ln w="9525">
            <a:noFill/>
            <a:miter lim="800000"/>
            <a:headEnd/>
            <a:tailEnd/>
          </a:ln>
          <a:effectLst/>
        </p:spPr>
        <p:txBody>
          <a:bodyPr wrap="none" anchor="ctr"/>
          <a:lstStyle/>
          <a:p>
            <a:endParaRPr lang="en-US"/>
          </a:p>
        </p:txBody>
      </p:sp>
      <p:sp>
        <p:nvSpPr>
          <p:cNvPr id="285707" name="Rectangle 11"/>
          <p:cNvSpPr>
            <a:spLocks noChangeArrowheads="1"/>
          </p:cNvSpPr>
          <p:nvPr/>
        </p:nvSpPr>
        <p:spPr bwMode="auto">
          <a:xfrm>
            <a:off x="2925763" y="4846638"/>
            <a:ext cx="1646237" cy="182562"/>
          </a:xfrm>
          <a:prstGeom prst="rect">
            <a:avLst/>
          </a:prstGeom>
          <a:gradFill rotWithShape="1">
            <a:gsLst>
              <a:gs pos="0">
                <a:srgbClr val="0000FF">
                  <a:alpha val="70000"/>
                </a:srgbClr>
              </a:gs>
              <a:gs pos="100000">
                <a:srgbClr val="0000FF">
                  <a:gamma/>
                  <a:tint val="91373"/>
                  <a:invGamma/>
                  <a:alpha val="55000"/>
                </a:srgbClr>
              </a:gs>
            </a:gsLst>
            <a:lin ang="0" scaled="1"/>
          </a:gradFill>
          <a:ln w="9525">
            <a:noFill/>
            <a:miter lim="800000"/>
            <a:headEnd/>
            <a:tailEnd/>
          </a:ln>
          <a:effectLst/>
        </p:spPr>
        <p:txBody>
          <a:bodyPr wrap="none" anchor="ctr"/>
          <a:lstStyle/>
          <a:p>
            <a:endParaRPr lang="en-US"/>
          </a:p>
        </p:txBody>
      </p:sp>
      <p:sp>
        <p:nvSpPr>
          <p:cNvPr id="285708" name="Line 12"/>
          <p:cNvSpPr>
            <a:spLocks noChangeShapeType="1"/>
          </p:cNvSpPr>
          <p:nvPr/>
        </p:nvSpPr>
        <p:spPr bwMode="auto">
          <a:xfrm>
            <a:off x="1460500" y="4327525"/>
            <a:ext cx="119063" cy="33338"/>
          </a:xfrm>
          <a:prstGeom prst="line">
            <a:avLst/>
          </a:prstGeom>
          <a:noFill/>
          <a:ln w="57150">
            <a:solidFill>
              <a:srgbClr val="0000FF"/>
            </a:solidFill>
            <a:round/>
            <a:headEnd/>
            <a:tailEnd/>
          </a:ln>
          <a:effectLst/>
        </p:spPr>
        <p:txBody>
          <a:bodyPr anchor="ctr"/>
          <a:lstStyle/>
          <a:p>
            <a:endParaRPr lang="en-US"/>
          </a:p>
        </p:txBody>
      </p:sp>
      <p:grpSp>
        <p:nvGrpSpPr>
          <p:cNvPr id="285709" name="Group 13"/>
          <p:cNvGrpSpPr>
            <a:grpSpLocks/>
          </p:cNvGrpSpPr>
          <p:nvPr/>
        </p:nvGrpSpPr>
        <p:grpSpPr bwMode="auto">
          <a:xfrm>
            <a:off x="1436688" y="3871913"/>
            <a:ext cx="133350" cy="166687"/>
            <a:chOff x="905" y="2439"/>
            <a:chExt cx="84" cy="105"/>
          </a:xfrm>
        </p:grpSpPr>
        <p:sp>
          <p:nvSpPr>
            <p:cNvPr id="285710" name="Line 14"/>
            <p:cNvSpPr>
              <a:spLocks noChangeShapeType="1"/>
            </p:cNvSpPr>
            <p:nvPr/>
          </p:nvSpPr>
          <p:spPr bwMode="auto">
            <a:xfrm flipV="1">
              <a:off x="905" y="2439"/>
              <a:ext cx="75" cy="48"/>
            </a:xfrm>
            <a:prstGeom prst="line">
              <a:avLst/>
            </a:prstGeom>
            <a:noFill/>
            <a:ln w="57150">
              <a:solidFill>
                <a:srgbClr val="0000FF"/>
              </a:solidFill>
              <a:round/>
              <a:headEnd/>
              <a:tailEnd/>
            </a:ln>
            <a:effectLst/>
          </p:spPr>
          <p:txBody>
            <a:bodyPr anchor="ctr"/>
            <a:lstStyle/>
            <a:p>
              <a:endParaRPr lang="en-US"/>
            </a:p>
          </p:txBody>
        </p:sp>
        <p:sp>
          <p:nvSpPr>
            <p:cNvPr id="285711" name="Line 15"/>
            <p:cNvSpPr>
              <a:spLocks noChangeShapeType="1"/>
            </p:cNvSpPr>
            <p:nvPr/>
          </p:nvSpPr>
          <p:spPr bwMode="auto">
            <a:xfrm>
              <a:off x="905" y="2486"/>
              <a:ext cx="60" cy="58"/>
            </a:xfrm>
            <a:prstGeom prst="line">
              <a:avLst/>
            </a:prstGeom>
            <a:noFill/>
            <a:ln w="57150">
              <a:solidFill>
                <a:srgbClr val="0000FF"/>
              </a:solidFill>
              <a:round/>
              <a:headEnd/>
              <a:tailEnd/>
            </a:ln>
            <a:effectLst/>
          </p:spPr>
          <p:txBody>
            <a:bodyPr anchor="ctr"/>
            <a:lstStyle/>
            <a:p>
              <a:endParaRPr lang="en-US"/>
            </a:p>
          </p:txBody>
        </p:sp>
        <p:sp>
          <p:nvSpPr>
            <p:cNvPr id="285712" name="Line 16"/>
            <p:cNvSpPr>
              <a:spLocks noChangeShapeType="1"/>
            </p:cNvSpPr>
            <p:nvPr/>
          </p:nvSpPr>
          <p:spPr bwMode="auto">
            <a:xfrm>
              <a:off x="911" y="2486"/>
              <a:ext cx="78" cy="16"/>
            </a:xfrm>
            <a:prstGeom prst="line">
              <a:avLst/>
            </a:prstGeom>
            <a:noFill/>
            <a:ln w="57150">
              <a:solidFill>
                <a:srgbClr val="0000FF"/>
              </a:solidFill>
              <a:round/>
              <a:headEnd/>
              <a:tailEnd/>
            </a:ln>
            <a:effectLst/>
          </p:spPr>
          <p:txBody>
            <a:bodyPr anchor="ctr"/>
            <a:lstStyle/>
            <a:p>
              <a:endParaRPr lang="en-US"/>
            </a:p>
          </p:txBody>
        </p:sp>
      </p:grpSp>
      <p:sp>
        <p:nvSpPr>
          <p:cNvPr id="285713" name="Freeform 17"/>
          <p:cNvSpPr>
            <a:spLocks/>
          </p:cNvSpPr>
          <p:nvPr/>
        </p:nvSpPr>
        <p:spPr bwMode="auto">
          <a:xfrm>
            <a:off x="1566863" y="3971925"/>
            <a:ext cx="85725" cy="395288"/>
          </a:xfrm>
          <a:custGeom>
            <a:avLst/>
            <a:gdLst/>
            <a:ahLst/>
            <a:cxnLst>
              <a:cxn ang="0">
                <a:pos x="6" y="243"/>
              </a:cxn>
              <a:cxn ang="0">
                <a:pos x="30" y="248"/>
              </a:cxn>
              <a:cxn ang="0">
                <a:pos x="50" y="236"/>
              </a:cxn>
              <a:cxn ang="0">
                <a:pos x="54" y="192"/>
              </a:cxn>
              <a:cxn ang="0">
                <a:pos x="50" y="42"/>
              </a:cxn>
              <a:cxn ang="0">
                <a:pos x="33" y="11"/>
              </a:cxn>
              <a:cxn ang="0">
                <a:pos x="0" y="0"/>
              </a:cxn>
            </a:cxnLst>
            <a:rect l="0" t="0" r="r" b="b"/>
            <a:pathLst>
              <a:path w="54" h="249">
                <a:moveTo>
                  <a:pt x="6" y="243"/>
                </a:moveTo>
                <a:cubicBezTo>
                  <a:pt x="14" y="246"/>
                  <a:pt x="23" y="249"/>
                  <a:pt x="30" y="248"/>
                </a:cubicBezTo>
                <a:cubicBezTo>
                  <a:pt x="37" y="247"/>
                  <a:pt x="46" y="245"/>
                  <a:pt x="50" y="236"/>
                </a:cubicBezTo>
                <a:cubicBezTo>
                  <a:pt x="54" y="227"/>
                  <a:pt x="54" y="224"/>
                  <a:pt x="54" y="192"/>
                </a:cubicBezTo>
                <a:cubicBezTo>
                  <a:pt x="54" y="160"/>
                  <a:pt x="53" y="72"/>
                  <a:pt x="50" y="42"/>
                </a:cubicBezTo>
                <a:cubicBezTo>
                  <a:pt x="47" y="12"/>
                  <a:pt x="41" y="18"/>
                  <a:pt x="33" y="11"/>
                </a:cubicBezTo>
                <a:cubicBezTo>
                  <a:pt x="25" y="4"/>
                  <a:pt x="7" y="2"/>
                  <a:pt x="0" y="0"/>
                </a:cubicBezTo>
              </a:path>
            </a:pathLst>
          </a:custGeom>
          <a:noFill/>
          <a:ln w="57150" cap="flat" cmpd="sng">
            <a:solidFill>
              <a:srgbClr val="0000FF"/>
            </a:solidFill>
            <a:prstDash val="solid"/>
            <a:round/>
            <a:headEnd type="none" w="med" len="med"/>
            <a:tailEnd type="none" w="med" len="med"/>
          </a:ln>
          <a:effectLst/>
        </p:spPr>
        <p:txBody>
          <a:bodyPr anchor="ctr"/>
          <a:lstStyle/>
          <a:p>
            <a:endParaRPr lang="en-US"/>
          </a:p>
        </p:txBody>
      </p:sp>
      <p:sp>
        <p:nvSpPr>
          <p:cNvPr id="285714" name="Text Box 18"/>
          <p:cNvSpPr txBox="1">
            <a:spLocks noChangeArrowheads="1"/>
          </p:cNvSpPr>
          <p:nvPr/>
        </p:nvSpPr>
        <p:spPr bwMode="auto">
          <a:xfrm>
            <a:off x="5910263" y="3319463"/>
            <a:ext cx="2952750" cy="366712"/>
          </a:xfrm>
          <a:prstGeom prst="rect">
            <a:avLst/>
          </a:prstGeom>
          <a:solidFill>
            <a:schemeClr val="bg1">
              <a:alpha val="75000"/>
            </a:schemeClr>
          </a:solidFill>
          <a:ln w="9525" algn="ctr">
            <a:noFill/>
            <a:miter lim="800000"/>
            <a:headEnd/>
            <a:tailEnd/>
          </a:ln>
          <a:effectLst/>
        </p:spPr>
        <p:txBody>
          <a:bodyPr>
            <a:spAutoFit/>
          </a:bodyPr>
          <a:lstStyle/>
          <a:p>
            <a:pPr algn="ctr">
              <a:spcBef>
                <a:spcPct val="50000"/>
              </a:spcBef>
            </a:pPr>
            <a:r>
              <a:rPr lang="en-US" sz="1800" b="0">
                <a:latin typeface="Arial" charset="0"/>
              </a:rPr>
              <a:t>No cooling and Ice Making</a:t>
            </a:r>
          </a:p>
        </p:txBody>
      </p:sp>
    </p:spTree>
    <p:extLst>
      <p:ext uri="{BB962C8B-B14F-4D97-AF65-F5344CB8AC3E}">
        <p14:creationId xmlns:p14="http://schemas.microsoft.com/office/powerpoint/2010/main" val="3023214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5714"/>
                                        </p:tgtEl>
                                        <p:attrNameLst>
                                          <p:attrName>style.visibility</p:attrName>
                                        </p:attrNameLst>
                                      </p:cBhvr>
                                      <p:to>
                                        <p:strVal val="visible"/>
                                      </p:to>
                                    </p:set>
                                    <p:animEffect transition="in" filter="dissolve">
                                      <p:cBhvr>
                                        <p:cTn id="7" dur="500"/>
                                        <p:tgtEl>
                                          <p:spTgt spid="2857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5705"/>
                                        </p:tgtEl>
                                        <p:attrNameLst>
                                          <p:attrName>style.visibility</p:attrName>
                                        </p:attrNameLst>
                                      </p:cBhvr>
                                      <p:to>
                                        <p:strVal val="visible"/>
                                      </p:to>
                                    </p:set>
                                    <p:animEffect transition="in" filter="wipe(right)">
                                      <p:cBhvr>
                                        <p:cTn id="11" dur="500"/>
                                        <p:tgtEl>
                                          <p:spTgt spid="28570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85706"/>
                                        </p:tgtEl>
                                        <p:attrNameLst>
                                          <p:attrName>style.visibility</p:attrName>
                                        </p:attrNameLst>
                                      </p:cBhvr>
                                      <p:to>
                                        <p:strVal val="visible"/>
                                      </p:to>
                                    </p:set>
                                    <p:animEffect transition="in" filter="wipe(up)">
                                      <p:cBhvr>
                                        <p:cTn id="15" dur="500"/>
                                        <p:tgtEl>
                                          <p:spTgt spid="28570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5707"/>
                                        </p:tgtEl>
                                        <p:attrNameLst>
                                          <p:attrName>style.visibility</p:attrName>
                                        </p:attrNameLst>
                                      </p:cBhvr>
                                      <p:to>
                                        <p:strVal val="visible"/>
                                      </p:to>
                                    </p:set>
                                    <p:animEffect transition="in" filter="wipe(left)">
                                      <p:cBhvr>
                                        <p:cTn id="19" dur="500"/>
                                        <p:tgtEl>
                                          <p:spTgt spid="28570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85708"/>
                                        </p:tgtEl>
                                        <p:attrNameLst>
                                          <p:attrName>style.visibility</p:attrName>
                                        </p:attrNameLst>
                                      </p:cBhvr>
                                      <p:to>
                                        <p:strVal val="visible"/>
                                      </p:to>
                                    </p:set>
                                    <p:animEffect transition="in" filter="wipe(left)">
                                      <p:cBhvr>
                                        <p:cTn id="24" dur="500"/>
                                        <p:tgtEl>
                                          <p:spTgt spid="28570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5713"/>
                                        </p:tgtEl>
                                        <p:attrNameLst>
                                          <p:attrName>style.visibility</p:attrName>
                                        </p:attrNameLst>
                                      </p:cBhvr>
                                      <p:to>
                                        <p:strVal val="visible"/>
                                      </p:to>
                                    </p:set>
                                    <p:animEffect transition="in" filter="wipe(down)">
                                      <p:cBhvr>
                                        <p:cTn id="27" dur="500"/>
                                        <p:tgtEl>
                                          <p:spTgt spid="285713"/>
                                        </p:tgtEl>
                                      </p:cBhvr>
                                    </p:animEffect>
                                  </p:childTnLst>
                                </p:cTn>
                              </p:par>
                              <p:par>
                                <p:cTn id="28" presetID="22" presetClass="entr" presetSubtype="2" fill="hold" nodeType="withEffect">
                                  <p:stCondLst>
                                    <p:cond delay="0"/>
                                  </p:stCondLst>
                                  <p:childTnLst>
                                    <p:set>
                                      <p:cBhvr>
                                        <p:cTn id="29" dur="1" fill="hold">
                                          <p:stCondLst>
                                            <p:cond delay="0"/>
                                          </p:stCondLst>
                                        </p:cTn>
                                        <p:tgtEl>
                                          <p:spTgt spid="285709"/>
                                        </p:tgtEl>
                                        <p:attrNameLst>
                                          <p:attrName>style.visibility</p:attrName>
                                        </p:attrNameLst>
                                      </p:cBhvr>
                                      <p:to>
                                        <p:strVal val="visible"/>
                                      </p:to>
                                    </p:set>
                                    <p:animEffect transition="in" filter="wipe(right)">
                                      <p:cBhvr>
                                        <p:cTn id="30" dur="500"/>
                                        <p:tgtEl>
                                          <p:spTgt spid="285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5" grpId="0" animBg="1"/>
      <p:bldP spid="285706" grpId="0" animBg="1"/>
      <p:bldP spid="285707" grpId="0" animBg="1"/>
      <p:bldP spid="285708" grpId="0" animBg="1"/>
      <p:bldP spid="285713" grpId="0" animBg="1"/>
      <p:bldP spid="2857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DE SMUD Wht v1">
  <a:themeElements>
    <a:clrScheme name="Custom 143">
      <a:dk1>
        <a:sysClr val="windowText" lastClr="000000"/>
      </a:dk1>
      <a:lt1>
        <a:sysClr val="window" lastClr="FFFFFF"/>
      </a:lt1>
      <a:dk2>
        <a:srgbClr val="F4862C"/>
      </a:dk2>
      <a:lt2>
        <a:srgbClr val="F69F1E"/>
      </a:lt2>
      <a:accent1>
        <a:srgbClr val="00B0F0"/>
      </a:accent1>
      <a:accent2>
        <a:srgbClr val="FFFFFF"/>
      </a:accent2>
      <a:accent3>
        <a:srgbClr val="00B050"/>
      </a:accent3>
      <a:accent4>
        <a:srgbClr val="9933FF"/>
      </a:accent4>
      <a:accent5>
        <a:srgbClr val="FF0000"/>
      </a:accent5>
      <a:accent6>
        <a:srgbClr val="000000"/>
      </a:accent6>
      <a:hlink>
        <a:srgbClr val="00B0F0"/>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FDE PEC v15 Black</Template>
  <TotalTime>5153</TotalTime>
  <Words>1179</Words>
  <Application>Microsoft Office PowerPoint</Application>
  <PresentationFormat>On-screen Show (4:3)</PresentationFormat>
  <Paragraphs>237</Paragraphs>
  <Slides>41</Slides>
  <Notes>39</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52" baseType="lpstr">
      <vt:lpstr>Arial</vt:lpstr>
      <vt:lpstr>Arial Narrow</vt:lpstr>
      <vt:lpstr>Calibri</vt:lpstr>
      <vt:lpstr>Calibri Light</vt:lpstr>
      <vt:lpstr>din</vt:lpstr>
      <vt:lpstr>DIN-Medium</vt:lpstr>
      <vt:lpstr>DIN-Regular</vt:lpstr>
      <vt:lpstr>Elephant</vt:lpstr>
      <vt:lpstr>Office Theme</vt:lpstr>
      <vt:lpstr>FDE SMUD Wht v1</vt:lpstr>
      <vt:lpstr>Drawing</vt:lpstr>
      <vt:lpstr>Existing Building Commissioning Workshop: Series 16, Session 5</vt:lpstr>
      <vt:lpstr>Design Intent vs. Our Intent</vt:lpstr>
      <vt:lpstr>Why Did We Need to Test the PEC Chilled Glycol System? </vt:lpstr>
      <vt:lpstr>Why Did We Need to Test the PEC Chilled Glycol System? </vt:lpstr>
      <vt:lpstr>Flow Instability Appears to Trigger Temperature Control Instability</vt:lpstr>
      <vt:lpstr>What Could Cause Flow Variation in a Constant Volume System?</vt:lpstr>
      <vt:lpstr>What Could Cause Flow Variation in a Constant Volume System?</vt:lpstr>
      <vt:lpstr>What Could Cause Flow Variation in a Constant Volume System?</vt:lpstr>
      <vt:lpstr>What Could Cause Flow Variation in a Constant Volume System?</vt:lpstr>
      <vt:lpstr>What Could Cause Flow Variation in a Constant Volume System?</vt:lpstr>
      <vt:lpstr>What Could Cause Flow Variation in a Constant Volume System?</vt:lpstr>
      <vt:lpstr>Assessing System Performance</vt:lpstr>
      <vt:lpstr>Our Test Procedure</vt:lpstr>
      <vt:lpstr>What Operating Modes Should We Test?</vt:lpstr>
      <vt:lpstr>What Operating Modes Should We Test?</vt:lpstr>
      <vt:lpstr>What Operating Modes Should We Test?</vt:lpstr>
      <vt:lpstr>What Operating Modes Should We Test?</vt:lpstr>
      <vt:lpstr>What Operating Modes Should We Test?</vt:lpstr>
      <vt:lpstr>What Operating Modes Should We Test?</vt:lpstr>
      <vt:lpstr>What Operating Modes Should We Test?</vt:lpstr>
      <vt:lpstr>What Operating Modes Should We Test?</vt:lpstr>
      <vt:lpstr>What Operating Modes Should We Test?</vt:lpstr>
      <vt:lpstr>Performing the Test https://www.av8rdas.com/testing-a-pump.html </vt:lpstr>
      <vt:lpstr>Plotting Our Pump Test Results</vt:lpstr>
      <vt:lpstr>PowerPoint Presentation</vt:lpstr>
      <vt:lpstr>PowerPoint Presentation</vt:lpstr>
      <vt:lpstr>PowerPoint Presentation</vt:lpstr>
      <vt:lpstr>PowerPoint Presentation</vt:lpstr>
      <vt:lpstr>Our Options </vt:lpstr>
      <vt:lpstr>The Modification Process</vt:lpstr>
      <vt:lpstr>The Modification Process</vt:lpstr>
      <vt:lpstr>The Modification Process</vt:lpstr>
      <vt:lpstr>The Modification Process</vt:lpstr>
      <vt:lpstr>Plotting Our Pump Test Results</vt:lpstr>
      <vt:lpstr>PowerPoint Presentation</vt:lpstr>
      <vt:lpstr>PowerPoint Presentation</vt:lpstr>
      <vt:lpstr>PowerPoint Presentation</vt:lpstr>
      <vt:lpstr>Another Interesting Result</vt:lpstr>
      <vt:lpstr>Another Interesting Result</vt:lpstr>
      <vt:lpstr>Component Interactions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VAV Systems</dc:title>
  <dc:creator>David Sellers</dc:creator>
  <cp:lastModifiedBy>David Sellers</cp:lastModifiedBy>
  <cp:revision>201</cp:revision>
  <dcterms:created xsi:type="dcterms:W3CDTF">2013-02-26T16:32:36Z</dcterms:created>
  <dcterms:modified xsi:type="dcterms:W3CDTF">2020-12-10T15:12:04Z</dcterms:modified>
</cp:coreProperties>
</file>