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6" r:id="rId1"/>
  </p:sldMasterIdLst>
  <p:notesMasterIdLst>
    <p:notesMasterId r:id="rId28"/>
  </p:notesMasterIdLst>
  <p:sldIdLst>
    <p:sldId id="256" r:id="rId2"/>
    <p:sldId id="280"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81" r:id="rId17"/>
    <p:sldId id="282" r:id="rId18"/>
    <p:sldId id="271" r:id="rId19"/>
    <p:sldId id="272" r:id="rId20"/>
    <p:sldId id="273" r:id="rId21"/>
    <p:sldId id="274" r:id="rId22"/>
    <p:sldId id="275" r:id="rId23"/>
    <p:sldId id="276" r:id="rId24"/>
    <p:sldId id="277" r:id="rId25"/>
    <p:sldId id="278" r:id="rId26"/>
    <p:sldId id="279"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100"/>
    <a:srgbClr val="9966FF"/>
    <a:srgbClr val="008F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99" autoAdjust="0"/>
    <p:restoredTop sz="89449" autoAdjust="0"/>
  </p:normalViewPr>
  <p:slideViewPr>
    <p:cSldViewPr snapToObjects="1" showGuides="1">
      <p:cViewPr varScale="1">
        <p:scale>
          <a:sx n="86" d="100"/>
          <a:sy n="86" d="100"/>
        </p:scale>
        <p:origin x="216" y="344"/>
      </p:cViewPr>
      <p:guideLst>
        <p:guide orient="horz" pos="2160"/>
        <p:guide pos="2880"/>
      </p:guideLst>
    </p:cSldViewPr>
  </p:slideViewPr>
  <p:notesTextViewPr>
    <p:cViewPr>
      <p:scale>
        <a:sx n="1" d="1"/>
        <a:sy n="1" d="1"/>
      </p:scale>
      <p:origin x="0" y="0"/>
    </p:cViewPr>
  </p:notesTextViewPr>
  <p:sorterViewPr>
    <p:cViewPr>
      <p:scale>
        <a:sx n="100" d="100"/>
        <a:sy n="100" d="100"/>
      </p:scale>
      <p:origin x="0" y="396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41BA9E-1171-4165-A481-77C66EB18561}" type="datetimeFigureOut">
              <a:rPr lang="en-US" smtClean="0"/>
              <a:t>10/2/18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736FBA-0C09-4CF4-942D-A0EEA4E32234}" type="slidenum">
              <a:rPr lang="en-US" smtClean="0"/>
              <a:t>‹#›</a:t>
            </a:fld>
            <a:endParaRPr lang="en-US"/>
          </a:p>
        </p:txBody>
      </p:sp>
    </p:spTree>
    <p:extLst>
      <p:ext uri="{BB962C8B-B14F-4D97-AF65-F5344CB8AC3E}">
        <p14:creationId xmlns:p14="http://schemas.microsoft.com/office/powerpoint/2010/main" val="3408061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F6F4BA-769F-47E8-85E8-109C1B158508}" type="slidenum">
              <a:rPr lang="en-US"/>
              <a:pPr/>
              <a:t>2</a:t>
            </a:fld>
            <a:endParaRPr lang="en-US"/>
          </a:p>
        </p:txBody>
      </p:sp>
      <p:sp>
        <p:nvSpPr>
          <p:cNvPr id="557058" name="Rectangle 2"/>
          <p:cNvSpPr>
            <a:spLocks noGrp="1" noRot="1" noChangeAspect="1" noChangeArrowheads="1" noTextEdit="1"/>
          </p:cNvSpPr>
          <p:nvPr>
            <p:ph type="sldImg"/>
          </p:nvPr>
        </p:nvSpPr>
        <p:spPr>
          <a:xfrm>
            <a:off x="939800" y="379413"/>
            <a:ext cx="4978400" cy="3733800"/>
          </a:xfrm>
          <a:ln/>
        </p:spPr>
      </p:sp>
      <p:sp>
        <p:nvSpPr>
          <p:cNvPr id="557059" name="Rectangle 3"/>
          <p:cNvSpPr>
            <a:spLocks noGrp="1" noChangeArrowheads="1"/>
          </p:cNvSpPr>
          <p:nvPr>
            <p:ph type="body" idx="1"/>
          </p:nvPr>
        </p:nvSpPr>
        <p:spPr>
          <a:xfrm>
            <a:off x="684217" y="4343402"/>
            <a:ext cx="5487987" cy="4535488"/>
          </a:xfrm>
        </p:spPr>
        <p:txBody>
          <a:bodyPr/>
          <a:lstStyle/>
          <a:p>
            <a:r>
              <a:rPr lang="en-US"/>
              <a:t>H	F	</a:t>
            </a:r>
          </a:p>
          <a:p>
            <a:r>
              <a:rPr lang="en-US" dirty="0"/>
              <a:t>7.84	8.00	</a:t>
            </a:r>
          </a:p>
          <a:p>
            <a:r>
              <a:rPr lang="en-US" dirty="0"/>
              <a:t>6.00	7.00	</a:t>
            </a:r>
          </a:p>
          <a:p>
            <a:r>
              <a:rPr lang="en-US" dirty="0"/>
              <a:t>3.06	5.00	</a:t>
            </a:r>
          </a:p>
          <a:p>
            <a:r>
              <a:rPr lang="en-US" dirty="0"/>
              <a:t>1.10	3.00	</a:t>
            </a:r>
          </a:p>
          <a:p>
            <a:r>
              <a:rPr lang="en-US" dirty="0"/>
              <a:t>0.49	2.00	</a:t>
            </a:r>
          </a:p>
          <a:p>
            <a:r>
              <a:rPr lang="en-US" dirty="0"/>
              <a:t>0.12	1.00	</a:t>
            </a:r>
          </a:p>
          <a:p>
            <a:r>
              <a:rPr lang="en-US" dirty="0"/>
              <a:t>0.00	0.00	</a:t>
            </a:r>
          </a:p>
          <a:p>
            <a:endParaRPr lang="en-US" dirty="0"/>
          </a:p>
          <a:p>
            <a:endParaRPr lang="en-US" dirty="0"/>
          </a:p>
        </p:txBody>
      </p:sp>
    </p:spTree>
    <p:extLst>
      <p:ext uri="{BB962C8B-B14F-4D97-AF65-F5344CB8AC3E}">
        <p14:creationId xmlns:p14="http://schemas.microsoft.com/office/powerpoint/2010/main" val="759188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20E490-0A77-43FA-A875-2508E599BF0F}" type="slidenum">
              <a:rPr lang="en-US" smtClean="0"/>
              <a:pPr/>
              <a:t>3</a:t>
            </a:fld>
            <a:endParaRPr lang="en-US"/>
          </a:p>
        </p:txBody>
      </p:sp>
    </p:spTree>
    <p:extLst>
      <p:ext uri="{BB962C8B-B14F-4D97-AF65-F5344CB8AC3E}">
        <p14:creationId xmlns:p14="http://schemas.microsoft.com/office/powerpoint/2010/main" val="3553113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20E490-0A77-43FA-A875-2508E599BF0F}" type="slidenum">
              <a:rPr lang="en-US" smtClean="0"/>
              <a:pPr/>
              <a:t>4</a:t>
            </a:fld>
            <a:endParaRPr lang="en-US"/>
          </a:p>
        </p:txBody>
      </p:sp>
    </p:spTree>
    <p:extLst>
      <p:ext uri="{BB962C8B-B14F-4D97-AF65-F5344CB8AC3E}">
        <p14:creationId xmlns:p14="http://schemas.microsoft.com/office/powerpoint/2010/main" val="2523388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20E490-0A77-43FA-A875-2508E599BF0F}" type="slidenum">
              <a:rPr lang="en-US" smtClean="0"/>
              <a:pPr/>
              <a:t>5</a:t>
            </a:fld>
            <a:endParaRPr lang="en-US"/>
          </a:p>
        </p:txBody>
      </p:sp>
    </p:spTree>
    <p:extLst>
      <p:ext uri="{BB962C8B-B14F-4D97-AF65-F5344CB8AC3E}">
        <p14:creationId xmlns:p14="http://schemas.microsoft.com/office/powerpoint/2010/main" val="3064975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324600" y="5334000"/>
            <a:ext cx="2286000" cy="1066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0946" name="Rectangle 2"/>
          <p:cNvSpPr>
            <a:spLocks noGrp="1" noChangeArrowheads="1"/>
          </p:cNvSpPr>
          <p:nvPr>
            <p:ph type="ctrTitle"/>
          </p:nvPr>
        </p:nvSpPr>
        <p:spPr>
          <a:xfrm>
            <a:off x="239713" y="1635125"/>
            <a:ext cx="7772400" cy="2038350"/>
          </a:xfrm>
        </p:spPr>
        <p:txBody>
          <a:bodyPr/>
          <a:lstStyle>
            <a:lvl1pPr>
              <a:defRPr b="1" i="1">
                <a:solidFill>
                  <a:schemeClr val="tx1"/>
                </a:solidFill>
              </a:defRPr>
            </a:lvl1pPr>
          </a:lstStyle>
          <a:p>
            <a:r>
              <a:rPr lang="en-US" dirty="0"/>
              <a:t>Click to edit Master title style</a:t>
            </a:r>
          </a:p>
        </p:txBody>
      </p:sp>
      <p:sp>
        <p:nvSpPr>
          <p:cNvPr id="1490948" name="Rectangle 4"/>
          <p:cNvSpPr>
            <a:spLocks noGrp="1" noChangeArrowheads="1"/>
          </p:cNvSpPr>
          <p:nvPr>
            <p:ph type="subTitle" sz="quarter" idx="1"/>
          </p:nvPr>
        </p:nvSpPr>
        <p:spPr>
          <a:xfrm>
            <a:off x="239713" y="3779838"/>
            <a:ext cx="7769225" cy="1489075"/>
          </a:xfrm>
        </p:spPr>
        <p:txBody>
          <a:bodyPr/>
          <a:lstStyle>
            <a:lvl1pPr marL="0" indent="0">
              <a:buFontTx/>
              <a:buNone/>
              <a:defRPr i="1">
                <a:solidFill>
                  <a:srgbClr val="9A0102"/>
                </a:solidFill>
              </a:defRPr>
            </a:lvl1pPr>
          </a:lstStyle>
          <a:p>
            <a:r>
              <a:rPr lang="en-US"/>
              <a:t>Click to edit Master subtitle style</a:t>
            </a:r>
          </a:p>
        </p:txBody>
      </p:sp>
      <p:pic>
        <p:nvPicPr>
          <p:cNvPr id="7" name="Picture 8" descr="2t.jpg                                                         00340C0AMacintosh HD                   BA577892:"/>
          <p:cNvPicPr>
            <a:picLocks noChangeAspect="1" noChangeArrowheads="1"/>
          </p:cNvPicPr>
          <p:nvPr/>
        </p:nvPicPr>
        <p:blipFill>
          <a:blip r:embed="rId3" cstate="print"/>
          <a:srcRect b="78769"/>
          <a:stretch>
            <a:fillRect/>
          </a:stretch>
        </p:blipFill>
        <p:spPr bwMode="auto">
          <a:xfrm>
            <a:off x="-19050" y="-14288"/>
            <a:ext cx="9182100" cy="1462088"/>
          </a:xfrm>
          <a:prstGeom prst="rect">
            <a:avLst/>
          </a:prstGeom>
          <a:noFill/>
          <a:ln w="9525">
            <a:noFill/>
            <a:miter lim="800000"/>
            <a:headEnd/>
            <a:tailEnd/>
          </a:ln>
        </p:spPr>
      </p:pic>
      <p:sp>
        <p:nvSpPr>
          <p:cNvPr id="8" name="Rectangle 3"/>
          <p:cNvSpPr>
            <a:spLocks noChangeArrowheads="1"/>
          </p:cNvSpPr>
          <p:nvPr/>
        </p:nvSpPr>
        <p:spPr bwMode="auto">
          <a:xfrm>
            <a:off x="239713" y="5292725"/>
            <a:ext cx="7769225" cy="1271977"/>
          </a:xfrm>
          <a:prstGeom prst="rect">
            <a:avLst/>
          </a:prstGeom>
          <a:noFill/>
          <a:ln w="9525">
            <a:noFill/>
            <a:miter lim="800000"/>
            <a:headEnd/>
            <a:tailEnd/>
          </a:ln>
          <a:effectLst/>
        </p:spPr>
        <p:txBody>
          <a:bodyPr anchor="ctr"/>
          <a:lstStyle/>
          <a:p>
            <a:pPr eaLnBrk="1" hangingPunct="1">
              <a:spcBef>
                <a:spcPts val="600"/>
              </a:spcBef>
            </a:pPr>
            <a:r>
              <a:rPr lang="en-US" sz="1800" dirty="0">
                <a:solidFill>
                  <a:srgbClr val="AA2526"/>
                </a:solidFill>
                <a:latin typeface="+mn-lt"/>
              </a:rPr>
              <a:t>Presented By:</a:t>
            </a:r>
            <a:br>
              <a:rPr lang="en-US" sz="1800" dirty="0">
                <a:solidFill>
                  <a:srgbClr val="AA2526"/>
                </a:solidFill>
                <a:latin typeface="+mn-lt"/>
              </a:rPr>
            </a:br>
            <a:r>
              <a:rPr lang="en-US" sz="1800" dirty="0">
                <a:solidFill>
                  <a:srgbClr val="AA2526"/>
                </a:solidFill>
                <a:latin typeface="+mn-lt"/>
              </a:rPr>
              <a:t>David Sellers, Senior Engineer</a:t>
            </a:r>
            <a:br>
              <a:rPr lang="en-US" sz="1800" dirty="0">
                <a:solidFill>
                  <a:srgbClr val="AA2526"/>
                </a:solidFill>
                <a:latin typeface="+mn-lt"/>
              </a:rPr>
            </a:br>
            <a:r>
              <a:rPr lang="en-US" sz="1800" dirty="0">
                <a:solidFill>
                  <a:srgbClr val="AA2526"/>
                </a:solidFill>
                <a:latin typeface="+mn-lt"/>
              </a:rPr>
              <a:t>Facility Dynamics Engineering</a:t>
            </a:r>
          </a:p>
        </p:txBody>
      </p:sp>
      <p:pic>
        <p:nvPicPr>
          <p:cNvPr id="10" name="Picture 8" descr="2t.jpg                                                         00340C0AMacintosh HD                   BA577892:"/>
          <p:cNvPicPr>
            <a:picLocks noChangeAspect="1" noChangeArrowheads="1"/>
          </p:cNvPicPr>
          <p:nvPr userDrawn="1"/>
        </p:nvPicPr>
        <p:blipFill>
          <a:blip r:embed="rId3" cstate="print"/>
          <a:srcRect b="78769"/>
          <a:stretch>
            <a:fillRect/>
          </a:stretch>
        </p:blipFill>
        <p:spPr bwMode="auto">
          <a:xfrm>
            <a:off x="-19050" y="-14288"/>
            <a:ext cx="9182100" cy="1462088"/>
          </a:xfrm>
          <a:prstGeom prst="rect">
            <a:avLst/>
          </a:prstGeom>
          <a:noFill/>
          <a:ln w="9525">
            <a:noFill/>
            <a:miter lim="800000"/>
            <a:headEnd/>
            <a:tailEnd/>
          </a:ln>
        </p:spPr>
      </p:pic>
    </p:spTree>
    <p:extLst>
      <p:ext uri="{BB962C8B-B14F-4D97-AF65-F5344CB8AC3E}">
        <p14:creationId xmlns:p14="http://schemas.microsoft.com/office/powerpoint/2010/main" val="155737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rgbClr val="FFA100"/>
                </a:solidFill>
              </a:defRPr>
            </a:lvl2pPr>
            <a:lvl3pPr>
              <a:defRPr>
                <a:solidFill>
                  <a:srgbClr val="FFA100"/>
                </a:solidFill>
              </a:defRPr>
            </a:lvl3pPr>
            <a:lvl4pPr>
              <a:defRPr>
                <a:solidFill>
                  <a:srgbClr val="FFA100"/>
                </a:solidFill>
              </a:defRPr>
            </a:lvl4pPr>
            <a:lvl5pPr>
              <a:defRPr>
                <a:solidFill>
                  <a:srgbClr val="FFA1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r>
              <a:rPr lang="en-US" dirty="0"/>
              <a:t>Tab 18-1 - Pump Interactions and the Affinity Laws</a:t>
            </a:r>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39107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Agenda Item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dirty="0"/>
              <a:t>Tab 18-1 - Pump Interactions and the Affinity Laws</a:t>
            </a:r>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755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0"/>
          </p:nvPr>
        </p:nvSpPr>
        <p:spPr/>
        <p:txBody>
          <a:bodyPr/>
          <a:lstStyle/>
          <a:p>
            <a:r>
              <a:rPr lang="en-US" dirty="0"/>
              <a:t>Tab 18-1 - Pump Interactions and the Affinity Laws</a:t>
            </a:r>
          </a:p>
        </p:txBody>
      </p:sp>
      <p:sp>
        <p:nvSpPr>
          <p:cNvPr id="7" name="Slide Number Placeholder 6"/>
          <p:cNvSpPr>
            <a:spLocks noGrp="1"/>
          </p:cNvSpPr>
          <p:nvPr>
            <p:ph type="sldNum" sz="quarter" idx="11"/>
          </p:nvPr>
        </p:nvSpPr>
        <p:spPr/>
        <p:txBody>
          <a:bodyPr/>
          <a:lstStyle/>
          <a:p>
            <a:fld id="{E347D01F-1A12-4043-9E52-C5C412E1DD77}" type="slidenum">
              <a:rPr lang="en-US" smtClean="0"/>
              <a:pPr/>
              <a:t>‹#›</a:t>
            </a:fld>
            <a:endParaRPr lang="en-US"/>
          </a:p>
        </p:txBody>
      </p:sp>
    </p:spTree>
    <p:extLst>
      <p:ext uri="{BB962C8B-B14F-4D97-AF65-F5344CB8AC3E}">
        <p14:creationId xmlns:p14="http://schemas.microsoft.com/office/powerpoint/2010/main" val="251056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0"/>
          </p:nvPr>
        </p:nvSpPr>
        <p:spPr/>
        <p:txBody>
          <a:bodyPr/>
          <a:lstStyle/>
          <a:p>
            <a:r>
              <a:rPr lang="en-US" dirty="0"/>
              <a:t>Tab 18-1 - Pump Interactions and the Affinity Laws</a:t>
            </a:r>
          </a:p>
        </p:txBody>
      </p:sp>
      <p:sp>
        <p:nvSpPr>
          <p:cNvPr id="9" name="Slide Number Placeholder 8"/>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6323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0"/>
          </p:nvPr>
        </p:nvSpPr>
        <p:spPr/>
        <p:txBody>
          <a:bodyPr/>
          <a:lstStyle/>
          <a:p>
            <a:r>
              <a:rPr lang="en-US" dirty="0"/>
              <a:t>Tab 18-1 - Pump Interactions and the Affinity Laws</a:t>
            </a:r>
          </a:p>
        </p:txBody>
      </p:sp>
      <p:sp>
        <p:nvSpPr>
          <p:cNvPr id="5" name="Slide Number Placeholder 4"/>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383507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Tab 18-1 - Pump Interactions and the Affinity Laws</a:t>
            </a:r>
          </a:p>
        </p:txBody>
      </p:sp>
      <p:sp>
        <p:nvSpPr>
          <p:cNvPr id="4" name="Slide Number Placeholder 3"/>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1994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Slide">
    <p:bg>
      <p:bgPr>
        <a:gradFill>
          <a:gsLst>
            <a:gs pos="48000">
              <a:schemeClr val="bg1"/>
            </a:gs>
            <a:gs pos="80000">
              <a:schemeClr val="tx1"/>
            </a:gs>
          </a:gsLst>
          <a:lin ang="5400000" scaled="0"/>
        </a:gradFill>
        <a:effectLst/>
      </p:bgPr>
    </p:bg>
    <p:spTree>
      <p:nvGrpSpPr>
        <p:cNvPr id="1" name=""/>
        <p:cNvGrpSpPr/>
        <p:nvPr/>
      </p:nvGrpSpPr>
      <p:grpSpPr>
        <a:xfrm>
          <a:off x="0" y="0"/>
          <a:ext cx="0" cy="0"/>
          <a:chOff x="0" y="0"/>
          <a:chExt cx="0" cy="0"/>
        </a:xfrm>
      </p:grpSpPr>
      <p:sp>
        <p:nvSpPr>
          <p:cNvPr id="9" name="TextBox 8"/>
          <p:cNvSpPr txBox="1"/>
          <p:nvPr userDrawn="1"/>
        </p:nvSpPr>
        <p:spPr>
          <a:xfrm>
            <a:off x="2514600" y="4191000"/>
            <a:ext cx="6477000" cy="1569660"/>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Questions?</a:t>
            </a:r>
          </a:p>
          <a:p>
            <a:endParaRPr lang="en-US" sz="3600" b="1" dirty="0">
              <a:solidFill>
                <a:schemeClr val="bg1"/>
              </a:solidFill>
              <a:latin typeface="Arial" pitchFamily="34" charset="0"/>
              <a:ea typeface="ヒラギノ角ゴ Pro W3"/>
              <a:cs typeface="ヒラギノ角ゴ Pro W3"/>
            </a:endParaRPr>
          </a:p>
          <a:p>
            <a:r>
              <a:rPr lang="en-US" sz="2400" b="1" dirty="0">
                <a:solidFill>
                  <a:schemeClr val="bg1"/>
                </a:solidFill>
                <a:latin typeface="Arial" pitchFamily="34" charset="0"/>
                <a:ea typeface="ヒラギノ角ゴ Pro W3"/>
                <a:cs typeface="ヒラギノ角ゴ Pro W3"/>
              </a:rPr>
              <a:t>Thank you for participating!</a:t>
            </a:r>
            <a:endParaRPr lang="en-US" sz="2400" b="1" dirty="0"/>
          </a:p>
        </p:txBody>
      </p:sp>
      <p:sp>
        <p:nvSpPr>
          <p:cNvPr id="11" name="TextBox 10"/>
          <p:cNvSpPr txBox="1"/>
          <p:nvPr userDrawn="1"/>
        </p:nvSpPr>
        <p:spPr>
          <a:xfrm>
            <a:off x="2514600" y="5969913"/>
            <a:ext cx="6477000" cy="430887"/>
          </a:xfrm>
          <a:prstGeom prst="rect">
            <a:avLst/>
          </a:prstGeom>
          <a:noFill/>
        </p:spPr>
        <p:txBody>
          <a:bodyPr wrap="square" rtlCol="0">
            <a:spAutoFit/>
          </a:bodyPr>
          <a:lstStyle/>
          <a:p>
            <a:pPr marL="0" indent="0"/>
            <a:r>
              <a:rPr lang="en-US" sz="2200" b="1" dirty="0">
                <a:solidFill>
                  <a:schemeClr val="tx2"/>
                </a:solidFill>
                <a:latin typeface="Arial" pitchFamily="34" charset="0"/>
                <a:ea typeface="ヒラギノ角ゴ Pro W3"/>
                <a:cs typeface="ヒラギノ角ゴ Pro W3"/>
              </a:rPr>
              <a:t>Visit our</a:t>
            </a:r>
            <a:r>
              <a:rPr lang="en-US" sz="2200" b="1" baseline="0" dirty="0">
                <a:solidFill>
                  <a:schemeClr val="tx2"/>
                </a:solidFill>
                <a:latin typeface="Arial" pitchFamily="34" charset="0"/>
                <a:ea typeface="ヒラギノ角ゴ Pro W3"/>
                <a:cs typeface="ヒラギノ角ゴ Pro W3"/>
              </a:rPr>
              <a:t> website at www.FacilityDynamics.com</a:t>
            </a:r>
            <a:endParaRPr lang="en-US" sz="2200" b="1" dirty="0">
              <a:solidFill>
                <a:schemeClr val="tx2"/>
              </a:solidFill>
              <a:latin typeface="Arial" pitchFamily="34" charset="0"/>
              <a:ea typeface="ヒラギノ角ゴ Pro W3"/>
              <a:cs typeface="ヒラギノ角ゴ Pro W3"/>
            </a:endParaRPr>
          </a:p>
        </p:txBody>
      </p:sp>
      <p:grpSp>
        <p:nvGrpSpPr>
          <p:cNvPr id="5" name="Group 4"/>
          <p:cNvGrpSpPr/>
          <p:nvPr userDrawn="1"/>
        </p:nvGrpSpPr>
        <p:grpSpPr>
          <a:xfrm>
            <a:off x="820944" y="-355600"/>
            <a:ext cx="8094456" cy="3790904"/>
            <a:chOff x="820944" y="-355600"/>
            <a:chExt cx="8094456" cy="3790904"/>
          </a:xfrm>
        </p:grpSpPr>
        <p:sp>
          <p:nvSpPr>
            <p:cNvPr id="6" name="Rectangle 5"/>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6202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4731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3260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1790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0319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8848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7377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5906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930058" y="1064566"/>
              <a:ext cx="7333661" cy="1991577"/>
              <a:chOff x="930058" y="1064566"/>
              <a:chExt cx="7333661" cy="1991577"/>
            </a:xfrm>
          </p:grpSpPr>
          <p:cxnSp>
            <p:nvCxnSpPr>
              <p:cNvPr id="36" name="Straight Connector 35"/>
              <p:cNvCxnSpPr/>
              <p:nvPr/>
            </p:nvCxnSpPr>
            <p:spPr>
              <a:xfrm>
                <a:off x="3331921" y="1875542"/>
                <a:ext cx="4931798" cy="0"/>
              </a:xfrm>
              <a:prstGeom prst="line">
                <a:avLst/>
              </a:prstGeom>
              <a:noFill/>
              <a:ln w="152400" cap="rnd">
                <a:gradFill flip="none" rotWithShape="1">
                  <a:gsLst>
                    <a:gs pos="0">
                      <a:srgbClr val="008FFC"/>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37" name="Freeform 36"/>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89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8173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losing Slide">
    <p:bg>
      <p:bgPr>
        <a:solidFill>
          <a:schemeClr val="tx1"/>
        </a:solidFill>
        <a:effectLst/>
      </p:bgPr>
    </p:bg>
    <p:spTree>
      <p:nvGrpSpPr>
        <p:cNvPr id="1" name=""/>
        <p:cNvGrpSpPr/>
        <p:nvPr/>
      </p:nvGrpSpPr>
      <p:grpSpPr>
        <a:xfrm>
          <a:off x="0" y="0"/>
          <a:ext cx="0" cy="0"/>
          <a:chOff x="0" y="0"/>
          <a:chExt cx="0" cy="0"/>
        </a:xfrm>
      </p:grpSpPr>
      <p:sp>
        <p:nvSpPr>
          <p:cNvPr id="9" name="TextBox 8"/>
          <p:cNvSpPr txBox="1"/>
          <p:nvPr userDrawn="1"/>
        </p:nvSpPr>
        <p:spPr>
          <a:xfrm>
            <a:off x="2514600" y="4191000"/>
            <a:ext cx="6477000" cy="1569660"/>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Questions?</a:t>
            </a:r>
          </a:p>
          <a:p>
            <a:endParaRPr lang="en-US" sz="3600" b="1" dirty="0">
              <a:solidFill>
                <a:schemeClr val="bg1"/>
              </a:solidFill>
              <a:latin typeface="Arial" pitchFamily="34" charset="0"/>
              <a:ea typeface="ヒラギノ角ゴ Pro W3"/>
              <a:cs typeface="ヒラギノ角ゴ Pro W3"/>
            </a:endParaRPr>
          </a:p>
          <a:p>
            <a:r>
              <a:rPr lang="en-US" sz="2400" b="1" dirty="0">
                <a:solidFill>
                  <a:schemeClr val="bg1"/>
                </a:solidFill>
                <a:latin typeface="Arial" pitchFamily="34" charset="0"/>
                <a:ea typeface="ヒラギノ角ゴ Pro W3"/>
                <a:cs typeface="ヒラギノ角ゴ Pro W3"/>
              </a:rPr>
              <a:t>Thank you for participating!</a:t>
            </a:r>
            <a:endParaRPr lang="en-US" sz="2400" b="1" dirty="0"/>
          </a:p>
        </p:txBody>
      </p:sp>
      <p:sp>
        <p:nvSpPr>
          <p:cNvPr id="11" name="TextBox 10"/>
          <p:cNvSpPr txBox="1"/>
          <p:nvPr userDrawn="1"/>
        </p:nvSpPr>
        <p:spPr>
          <a:xfrm>
            <a:off x="2514600" y="5969913"/>
            <a:ext cx="6477000" cy="430887"/>
          </a:xfrm>
          <a:prstGeom prst="rect">
            <a:avLst/>
          </a:prstGeom>
          <a:noFill/>
        </p:spPr>
        <p:txBody>
          <a:bodyPr wrap="square" rtlCol="0">
            <a:spAutoFit/>
          </a:bodyPr>
          <a:lstStyle/>
          <a:p>
            <a:pPr marL="0" indent="0"/>
            <a:r>
              <a:rPr lang="en-US" sz="2200" b="1" dirty="0">
                <a:solidFill>
                  <a:schemeClr val="tx2"/>
                </a:solidFill>
                <a:latin typeface="Arial" pitchFamily="34" charset="0"/>
                <a:ea typeface="ヒラギノ角ゴ Pro W3"/>
                <a:cs typeface="ヒラギノ角ゴ Pro W3"/>
              </a:rPr>
              <a:t>Visit our</a:t>
            </a:r>
            <a:r>
              <a:rPr lang="en-US" sz="2200" b="1" baseline="0" dirty="0">
                <a:solidFill>
                  <a:schemeClr val="tx2"/>
                </a:solidFill>
                <a:latin typeface="Arial" pitchFamily="34" charset="0"/>
                <a:ea typeface="ヒラギノ角ゴ Pro W3"/>
                <a:cs typeface="ヒラギノ角ゴ Pro W3"/>
              </a:rPr>
              <a:t> website at www.FacilityDynamics.com</a:t>
            </a:r>
            <a:endParaRPr lang="en-US" sz="2200" b="1" dirty="0">
              <a:solidFill>
                <a:schemeClr val="tx2"/>
              </a:solidFill>
              <a:latin typeface="Arial" pitchFamily="34" charset="0"/>
              <a:ea typeface="ヒラギノ角ゴ Pro W3"/>
              <a:cs typeface="ヒラギノ角ゴ Pro W3"/>
            </a:endParaRPr>
          </a:p>
        </p:txBody>
      </p:sp>
      <p:grpSp>
        <p:nvGrpSpPr>
          <p:cNvPr id="5" name="Group 4"/>
          <p:cNvGrpSpPr/>
          <p:nvPr userDrawn="1"/>
        </p:nvGrpSpPr>
        <p:grpSpPr>
          <a:xfrm>
            <a:off x="820944" y="-215900"/>
            <a:ext cx="8096046" cy="3790904"/>
            <a:chOff x="820944" y="-355600"/>
            <a:chExt cx="8096046" cy="3790904"/>
          </a:xfrm>
        </p:grpSpPr>
        <p:sp>
          <p:nvSpPr>
            <p:cNvPr id="6" name="Rectangle 5"/>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6361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4890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3419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1949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0478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9007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7536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6065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930058" y="1064566"/>
              <a:ext cx="7333661" cy="1991577"/>
              <a:chOff x="930058" y="1064566"/>
              <a:chExt cx="7333661" cy="1991577"/>
            </a:xfrm>
          </p:grpSpPr>
          <p:cxnSp>
            <p:nvCxnSpPr>
              <p:cNvPr id="36" name="Straight Connector 35"/>
              <p:cNvCxnSpPr/>
              <p:nvPr/>
            </p:nvCxnSpPr>
            <p:spPr>
              <a:xfrm>
                <a:off x="3331921" y="1875542"/>
                <a:ext cx="4931798" cy="0"/>
              </a:xfrm>
              <a:prstGeom prst="line">
                <a:avLst/>
              </a:prstGeom>
              <a:noFill/>
              <a:ln w="152400" cap="rnd">
                <a:gradFill flip="none" rotWithShape="1">
                  <a:gsLst>
                    <a:gs pos="0">
                      <a:srgbClr val="008FFC"/>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37" name="Freeform 36"/>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37648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6451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xfrm>
            <a:off x="457200" y="6554788"/>
            <a:ext cx="2128838" cy="263525"/>
          </a:xfrm>
          <a:prstGeom prst="rect">
            <a:avLst/>
          </a:prstGeom>
          <a:ln/>
        </p:spPr>
        <p:txBody>
          <a:bodyPr/>
          <a:lstStyle>
            <a:lvl1pPr>
              <a:defRPr/>
            </a:lvl1pPr>
          </a:lstStyle>
          <a:p>
            <a:pPr>
              <a:defRPr/>
            </a:pPr>
            <a:endParaRPr lang="en-US"/>
          </a:p>
        </p:txBody>
      </p:sp>
      <p:sp>
        <p:nvSpPr>
          <p:cNvPr id="3" name="Rectangle 4"/>
          <p:cNvSpPr>
            <a:spLocks noGrp="1" noChangeArrowheads="1"/>
          </p:cNvSpPr>
          <p:nvPr>
            <p:ph type="ftr" idx="11"/>
          </p:nvPr>
        </p:nvSpPr>
        <p:spPr>
          <a:xfrm>
            <a:off x="3127375" y="6494463"/>
            <a:ext cx="2897188" cy="323850"/>
          </a:xfrm>
          <a:prstGeom prst="rect">
            <a:avLst/>
          </a:prstGeom>
          <a:ln/>
        </p:spPr>
        <p:txBody>
          <a:bodyPr/>
          <a:lstStyle>
            <a:lvl1pPr>
              <a:defRPr/>
            </a:lvl1pPr>
          </a:lstStyle>
          <a:p>
            <a:pPr>
              <a:defRPr/>
            </a:pPr>
            <a:r>
              <a:rPr lang="en-US" dirty="0"/>
              <a:t>Tab 18-1 - Pump Interactions and the Affinity Laws</a:t>
            </a:r>
          </a:p>
        </p:txBody>
      </p:sp>
      <p:grpSp>
        <p:nvGrpSpPr>
          <p:cNvPr id="4" name="Group 3"/>
          <p:cNvGrpSpPr/>
          <p:nvPr userDrawn="1"/>
        </p:nvGrpSpPr>
        <p:grpSpPr>
          <a:xfrm>
            <a:off x="5638800" y="1840942"/>
            <a:ext cx="2510977" cy="2822573"/>
            <a:chOff x="2287247" y="3237204"/>
            <a:chExt cx="2510977" cy="2822573"/>
          </a:xfrm>
        </p:grpSpPr>
        <p:sp>
          <p:nvSpPr>
            <p:cNvPr id="5" name="Rectangle 4"/>
            <p:cNvSpPr/>
            <p:nvPr/>
          </p:nvSpPr>
          <p:spPr>
            <a:xfrm>
              <a:off x="2409278" y="4502123"/>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63583" y="4307178"/>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721759" y="3701387"/>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47453" y="3911573"/>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369137" y="3237204"/>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671402" y="4307178"/>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40043" y="3420627"/>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50720" y="4498312"/>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2428328"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613620"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98912"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984204"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169496"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354788"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540080"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25372"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10664"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5956"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281248"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287247" y="500995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87247" y="519283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287247" y="537571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287247" y="5558591"/>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287247" y="5741471"/>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287247" y="5924351"/>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3050845" y="4750794"/>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2396361" y="3939818"/>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userDrawn="1"/>
        </p:nvGrpSpPr>
        <p:grpSpPr>
          <a:xfrm>
            <a:off x="2847748" y="2962298"/>
            <a:ext cx="2510977" cy="3102269"/>
            <a:chOff x="2847748" y="2962298"/>
            <a:chExt cx="2510977" cy="3102269"/>
          </a:xfrm>
        </p:grpSpPr>
        <p:grpSp>
          <p:nvGrpSpPr>
            <p:cNvPr id="62" name="Group 61"/>
            <p:cNvGrpSpPr/>
            <p:nvPr/>
          </p:nvGrpSpPr>
          <p:grpSpPr>
            <a:xfrm>
              <a:off x="2847748" y="3224304"/>
              <a:ext cx="2127462" cy="2822573"/>
              <a:chOff x="2847748" y="3224304"/>
              <a:chExt cx="2127462" cy="2822573"/>
            </a:xfrm>
          </p:grpSpPr>
          <p:sp>
            <p:nvSpPr>
              <p:cNvPr id="65" name="Rectangle 64"/>
              <p:cNvSpPr/>
              <p:nvPr/>
            </p:nvSpPr>
            <p:spPr>
              <a:xfrm>
                <a:off x="2969779" y="4489223"/>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124084" y="4294278"/>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3282260" y="3688487"/>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3607954" y="3898673"/>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929638" y="3224304"/>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231903" y="4294278"/>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400544" y="3407727"/>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4711221" y="4485412"/>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p:nvPr/>
            </p:nvCxnSpPr>
            <p:spPr>
              <a:xfrm>
                <a:off x="2988829"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174121"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359413"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544705"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29997"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915289"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100581"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285873"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471165"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656457"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841749"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2847748" y="499705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2847748" y="517993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2847748" y="536281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2847748" y="5545691"/>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2847748" y="5728571"/>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2847748" y="5911451"/>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sp>
          <p:nvSpPr>
            <p:cNvPr id="63" name="Freeform 62"/>
            <p:cNvSpPr/>
            <p:nvPr/>
          </p:nvSpPr>
          <p:spPr>
            <a:xfrm>
              <a:off x="3646070" y="2962298"/>
              <a:ext cx="1217879" cy="2842905"/>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 name="connsiteX0" fmla="*/ 0 w 1171183"/>
                <a:gd name="connsiteY0" fmla="*/ 31546 h 1067309"/>
                <a:gd name="connsiteX1" fmla="*/ 103339 w 1171183"/>
                <a:gd name="connsiteY1" fmla="*/ 231 h 1067309"/>
                <a:gd name="connsiteX2" fmla="*/ 181627 w 1171183"/>
                <a:gd name="connsiteY2" fmla="*/ 22151 h 1067309"/>
                <a:gd name="connsiteX3" fmla="*/ 256783 w 1171183"/>
                <a:gd name="connsiteY3" fmla="*/ 103570 h 1067309"/>
                <a:gd name="connsiteX4" fmla="*/ 310019 w 1171183"/>
                <a:gd name="connsiteY4" fmla="*/ 300855 h 1067309"/>
                <a:gd name="connsiteX5" fmla="*/ 416490 w 1171183"/>
                <a:gd name="connsiteY5" fmla="*/ 795633 h 1067309"/>
                <a:gd name="connsiteX6" fmla="*/ 522961 w 1171183"/>
                <a:gd name="connsiteY6" fmla="*/ 970998 h 1067309"/>
                <a:gd name="connsiteX7" fmla="*/ 635696 w 1171183"/>
                <a:gd name="connsiteY7" fmla="*/ 1052417 h 1067309"/>
                <a:gd name="connsiteX8" fmla="*/ 786008 w 1171183"/>
                <a:gd name="connsiteY8" fmla="*/ 1055548 h 1067309"/>
                <a:gd name="connsiteX9" fmla="*/ 908137 w 1171183"/>
                <a:gd name="connsiteY9" fmla="*/ 930288 h 1067309"/>
                <a:gd name="connsiteX10" fmla="*/ 1008345 w 1171183"/>
                <a:gd name="connsiteY10" fmla="*/ 660979 h 1067309"/>
                <a:gd name="connsiteX11" fmla="*/ 1070975 w 1171183"/>
                <a:gd name="connsiteY11" fmla="*/ 407326 h 1067309"/>
                <a:gd name="connsiteX12" fmla="*/ 1171183 w 1171183"/>
                <a:gd name="connsiteY12" fmla="*/ 156806 h 1067309"/>
                <a:gd name="connsiteX0" fmla="*/ 0 w 1578807"/>
                <a:gd name="connsiteY0" fmla="*/ 14567 h 1069609"/>
                <a:gd name="connsiteX1" fmla="*/ 510963 w 1578807"/>
                <a:gd name="connsiteY1" fmla="*/ 2531 h 1069609"/>
                <a:gd name="connsiteX2" fmla="*/ 589251 w 1578807"/>
                <a:gd name="connsiteY2" fmla="*/ 24451 h 1069609"/>
                <a:gd name="connsiteX3" fmla="*/ 664407 w 1578807"/>
                <a:gd name="connsiteY3" fmla="*/ 105870 h 1069609"/>
                <a:gd name="connsiteX4" fmla="*/ 717643 w 1578807"/>
                <a:gd name="connsiteY4" fmla="*/ 303155 h 1069609"/>
                <a:gd name="connsiteX5" fmla="*/ 824114 w 1578807"/>
                <a:gd name="connsiteY5" fmla="*/ 797933 h 1069609"/>
                <a:gd name="connsiteX6" fmla="*/ 930585 w 1578807"/>
                <a:gd name="connsiteY6" fmla="*/ 973298 h 1069609"/>
                <a:gd name="connsiteX7" fmla="*/ 1043320 w 1578807"/>
                <a:gd name="connsiteY7" fmla="*/ 1054717 h 1069609"/>
                <a:gd name="connsiteX8" fmla="*/ 1193632 w 1578807"/>
                <a:gd name="connsiteY8" fmla="*/ 1057848 h 1069609"/>
                <a:gd name="connsiteX9" fmla="*/ 1315761 w 1578807"/>
                <a:gd name="connsiteY9" fmla="*/ 932588 h 1069609"/>
                <a:gd name="connsiteX10" fmla="*/ 1415969 w 1578807"/>
                <a:gd name="connsiteY10" fmla="*/ 663279 h 1069609"/>
                <a:gd name="connsiteX11" fmla="*/ 1478599 w 1578807"/>
                <a:gd name="connsiteY11" fmla="*/ 409626 h 1069609"/>
                <a:gd name="connsiteX12" fmla="*/ 1578807 w 1578807"/>
                <a:gd name="connsiteY12" fmla="*/ 159106 h 1069609"/>
                <a:gd name="connsiteX0" fmla="*/ 0 w 1578807"/>
                <a:gd name="connsiteY0" fmla="*/ 14567 h 1069609"/>
                <a:gd name="connsiteX1" fmla="*/ 510963 w 1578807"/>
                <a:gd name="connsiteY1" fmla="*/ 2531 h 1069609"/>
                <a:gd name="connsiteX2" fmla="*/ 589251 w 1578807"/>
                <a:gd name="connsiteY2" fmla="*/ 24451 h 1069609"/>
                <a:gd name="connsiteX3" fmla="*/ 664407 w 1578807"/>
                <a:gd name="connsiteY3" fmla="*/ 105870 h 1069609"/>
                <a:gd name="connsiteX4" fmla="*/ 717643 w 1578807"/>
                <a:gd name="connsiteY4" fmla="*/ 303155 h 1069609"/>
                <a:gd name="connsiteX5" fmla="*/ 824114 w 1578807"/>
                <a:gd name="connsiteY5" fmla="*/ 797933 h 1069609"/>
                <a:gd name="connsiteX6" fmla="*/ 930585 w 1578807"/>
                <a:gd name="connsiteY6" fmla="*/ 973298 h 1069609"/>
                <a:gd name="connsiteX7" fmla="*/ 1043320 w 1578807"/>
                <a:gd name="connsiteY7" fmla="*/ 1054717 h 1069609"/>
                <a:gd name="connsiteX8" fmla="*/ 1193632 w 1578807"/>
                <a:gd name="connsiteY8" fmla="*/ 1057848 h 1069609"/>
                <a:gd name="connsiteX9" fmla="*/ 1315761 w 1578807"/>
                <a:gd name="connsiteY9" fmla="*/ 932588 h 1069609"/>
                <a:gd name="connsiteX10" fmla="*/ 1415969 w 1578807"/>
                <a:gd name="connsiteY10" fmla="*/ 663279 h 1069609"/>
                <a:gd name="connsiteX11" fmla="*/ 1478599 w 1578807"/>
                <a:gd name="connsiteY11" fmla="*/ 409626 h 1069609"/>
                <a:gd name="connsiteX12" fmla="*/ 1578807 w 1578807"/>
                <a:gd name="connsiteY12" fmla="*/ 159106 h 1069609"/>
                <a:gd name="connsiteX0" fmla="*/ 0 w 1578807"/>
                <a:gd name="connsiteY0" fmla="*/ 12036 h 1067078"/>
                <a:gd name="connsiteX1" fmla="*/ 510963 w 1578807"/>
                <a:gd name="connsiteY1" fmla="*/ 0 h 1067078"/>
                <a:gd name="connsiteX2" fmla="*/ 589251 w 1578807"/>
                <a:gd name="connsiteY2" fmla="*/ 21920 h 1067078"/>
                <a:gd name="connsiteX3" fmla="*/ 664407 w 1578807"/>
                <a:gd name="connsiteY3" fmla="*/ 103339 h 1067078"/>
                <a:gd name="connsiteX4" fmla="*/ 717643 w 1578807"/>
                <a:gd name="connsiteY4" fmla="*/ 300624 h 1067078"/>
                <a:gd name="connsiteX5" fmla="*/ 824114 w 1578807"/>
                <a:gd name="connsiteY5" fmla="*/ 795402 h 1067078"/>
                <a:gd name="connsiteX6" fmla="*/ 930585 w 1578807"/>
                <a:gd name="connsiteY6" fmla="*/ 970767 h 1067078"/>
                <a:gd name="connsiteX7" fmla="*/ 1043320 w 1578807"/>
                <a:gd name="connsiteY7" fmla="*/ 1052186 h 1067078"/>
                <a:gd name="connsiteX8" fmla="*/ 1193632 w 1578807"/>
                <a:gd name="connsiteY8" fmla="*/ 1055317 h 1067078"/>
                <a:gd name="connsiteX9" fmla="*/ 1315761 w 1578807"/>
                <a:gd name="connsiteY9" fmla="*/ 930057 h 1067078"/>
                <a:gd name="connsiteX10" fmla="*/ 1415969 w 1578807"/>
                <a:gd name="connsiteY10" fmla="*/ 660748 h 1067078"/>
                <a:gd name="connsiteX11" fmla="*/ 1478599 w 1578807"/>
                <a:gd name="connsiteY11" fmla="*/ 407095 h 1067078"/>
                <a:gd name="connsiteX12" fmla="*/ 1578807 w 1578807"/>
                <a:gd name="connsiteY12" fmla="*/ 156575 h 1067078"/>
                <a:gd name="connsiteX0" fmla="*/ 0 w 1578807"/>
                <a:gd name="connsiteY0" fmla="*/ 13248 h 1068290"/>
                <a:gd name="connsiteX1" fmla="*/ 510963 w 1578807"/>
                <a:gd name="connsiteY1" fmla="*/ 1212 h 1068290"/>
                <a:gd name="connsiteX2" fmla="*/ 605776 w 1578807"/>
                <a:gd name="connsiteY2" fmla="*/ 12115 h 1068290"/>
                <a:gd name="connsiteX3" fmla="*/ 664407 w 1578807"/>
                <a:gd name="connsiteY3" fmla="*/ 104551 h 1068290"/>
                <a:gd name="connsiteX4" fmla="*/ 717643 w 1578807"/>
                <a:gd name="connsiteY4" fmla="*/ 301836 h 1068290"/>
                <a:gd name="connsiteX5" fmla="*/ 824114 w 1578807"/>
                <a:gd name="connsiteY5" fmla="*/ 796614 h 1068290"/>
                <a:gd name="connsiteX6" fmla="*/ 930585 w 1578807"/>
                <a:gd name="connsiteY6" fmla="*/ 971979 h 1068290"/>
                <a:gd name="connsiteX7" fmla="*/ 1043320 w 1578807"/>
                <a:gd name="connsiteY7" fmla="*/ 1053398 h 1068290"/>
                <a:gd name="connsiteX8" fmla="*/ 1193632 w 1578807"/>
                <a:gd name="connsiteY8" fmla="*/ 1056529 h 1068290"/>
                <a:gd name="connsiteX9" fmla="*/ 1315761 w 1578807"/>
                <a:gd name="connsiteY9" fmla="*/ 931269 h 1068290"/>
                <a:gd name="connsiteX10" fmla="*/ 1415969 w 1578807"/>
                <a:gd name="connsiteY10" fmla="*/ 661960 h 1068290"/>
                <a:gd name="connsiteX11" fmla="*/ 1478599 w 1578807"/>
                <a:gd name="connsiteY11" fmla="*/ 408307 h 1068290"/>
                <a:gd name="connsiteX12" fmla="*/ 1578807 w 1578807"/>
                <a:gd name="connsiteY12" fmla="*/ 157787 h 1068290"/>
                <a:gd name="connsiteX0" fmla="*/ 0 w 1578807"/>
                <a:gd name="connsiteY0" fmla="*/ 17655 h 1072697"/>
                <a:gd name="connsiteX1" fmla="*/ 420074 w 1578807"/>
                <a:gd name="connsiteY1" fmla="*/ 110 h 1072697"/>
                <a:gd name="connsiteX2" fmla="*/ 605776 w 1578807"/>
                <a:gd name="connsiteY2" fmla="*/ 16522 h 1072697"/>
                <a:gd name="connsiteX3" fmla="*/ 664407 w 1578807"/>
                <a:gd name="connsiteY3" fmla="*/ 108958 h 1072697"/>
                <a:gd name="connsiteX4" fmla="*/ 717643 w 1578807"/>
                <a:gd name="connsiteY4" fmla="*/ 306243 h 1072697"/>
                <a:gd name="connsiteX5" fmla="*/ 824114 w 1578807"/>
                <a:gd name="connsiteY5" fmla="*/ 801021 h 1072697"/>
                <a:gd name="connsiteX6" fmla="*/ 930585 w 1578807"/>
                <a:gd name="connsiteY6" fmla="*/ 976386 h 1072697"/>
                <a:gd name="connsiteX7" fmla="*/ 1043320 w 1578807"/>
                <a:gd name="connsiteY7" fmla="*/ 1057805 h 1072697"/>
                <a:gd name="connsiteX8" fmla="*/ 1193632 w 1578807"/>
                <a:gd name="connsiteY8" fmla="*/ 1060936 h 1072697"/>
                <a:gd name="connsiteX9" fmla="*/ 1315761 w 1578807"/>
                <a:gd name="connsiteY9" fmla="*/ 935676 h 1072697"/>
                <a:gd name="connsiteX10" fmla="*/ 1415969 w 1578807"/>
                <a:gd name="connsiteY10" fmla="*/ 666367 h 1072697"/>
                <a:gd name="connsiteX11" fmla="*/ 1478599 w 1578807"/>
                <a:gd name="connsiteY11" fmla="*/ 412714 h 1072697"/>
                <a:gd name="connsiteX12" fmla="*/ 1578807 w 1578807"/>
                <a:gd name="connsiteY12" fmla="*/ 162194 h 1072697"/>
                <a:gd name="connsiteX0" fmla="*/ 0 w 1581561"/>
                <a:gd name="connsiteY0" fmla="*/ 6528 h 1072587"/>
                <a:gd name="connsiteX1" fmla="*/ 422828 w 1581561"/>
                <a:gd name="connsiteY1" fmla="*/ 0 h 1072587"/>
                <a:gd name="connsiteX2" fmla="*/ 608530 w 1581561"/>
                <a:gd name="connsiteY2" fmla="*/ 16412 h 1072587"/>
                <a:gd name="connsiteX3" fmla="*/ 667161 w 1581561"/>
                <a:gd name="connsiteY3" fmla="*/ 108848 h 1072587"/>
                <a:gd name="connsiteX4" fmla="*/ 720397 w 1581561"/>
                <a:gd name="connsiteY4" fmla="*/ 306133 h 1072587"/>
                <a:gd name="connsiteX5" fmla="*/ 826868 w 1581561"/>
                <a:gd name="connsiteY5" fmla="*/ 800911 h 1072587"/>
                <a:gd name="connsiteX6" fmla="*/ 933339 w 1581561"/>
                <a:gd name="connsiteY6" fmla="*/ 976276 h 1072587"/>
                <a:gd name="connsiteX7" fmla="*/ 1046074 w 1581561"/>
                <a:gd name="connsiteY7" fmla="*/ 1057695 h 1072587"/>
                <a:gd name="connsiteX8" fmla="*/ 1196386 w 1581561"/>
                <a:gd name="connsiteY8" fmla="*/ 1060826 h 1072587"/>
                <a:gd name="connsiteX9" fmla="*/ 1318515 w 1581561"/>
                <a:gd name="connsiteY9" fmla="*/ 935566 h 1072587"/>
                <a:gd name="connsiteX10" fmla="*/ 1418723 w 1581561"/>
                <a:gd name="connsiteY10" fmla="*/ 666257 h 1072587"/>
                <a:gd name="connsiteX11" fmla="*/ 1481353 w 1581561"/>
                <a:gd name="connsiteY11" fmla="*/ 412604 h 1072587"/>
                <a:gd name="connsiteX12" fmla="*/ 1581561 w 1581561"/>
                <a:gd name="connsiteY12" fmla="*/ 162084 h 1072587"/>
                <a:gd name="connsiteX0" fmla="*/ 0 w 1581561"/>
                <a:gd name="connsiteY0" fmla="*/ 6528 h 1072587"/>
                <a:gd name="connsiteX1" fmla="*/ 422828 w 1581561"/>
                <a:gd name="connsiteY1" fmla="*/ 0 h 1072587"/>
                <a:gd name="connsiteX2" fmla="*/ 608530 w 1581561"/>
                <a:gd name="connsiteY2" fmla="*/ 16412 h 1072587"/>
                <a:gd name="connsiteX3" fmla="*/ 667161 w 1581561"/>
                <a:gd name="connsiteY3" fmla="*/ 108848 h 1072587"/>
                <a:gd name="connsiteX4" fmla="*/ 720397 w 1581561"/>
                <a:gd name="connsiteY4" fmla="*/ 306133 h 1072587"/>
                <a:gd name="connsiteX5" fmla="*/ 826868 w 1581561"/>
                <a:gd name="connsiteY5" fmla="*/ 800911 h 1072587"/>
                <a:gd name="connsiteX6" fmla="*/ 933339 w 1581561"/>
                <a:gd name="connsiteY6" fmla="*/ 976276 h 1072587"/>
                <a:gd name="connsiteX7" fmla="*/ 1046074 w 1581561"/>
                <a:gd name="connsiteY7" fmla="*/ 1057695 h 1072587"/>
                <a:gd name="connsiteX8" fmla="*/ 1196386 w 1581561"/>
                <a:gd name="connsiteY8" fmla="*/ 1060826 h 1072587"/>
                <a:gd name="connsiteX9" fmla="*/ 1318515 w 1581561"/>
                <a:gd name="connsiteY9" fmla="*/ 935566 h 1072587"/>
                <a:gd name="connsiteX10" fmla="*/ 1418723 w 1581561"/>
                <a:gd name="connsiteY10" fmla="*/ 666257 h 1072587"/>
                <a:gd name="connsiteX11" fmla="*/ 1481353 w 1581561"/>
                <a:gd name="connsiteY11" fmla="*/ 412604 h 1072587"/>
                <a:gd name="connsiteX12" fmla="*/ 1581561 w 1581561"/>
                <a:gd name="connsiteY12" fmla="*/ 162084 h 1072587"/>
                <a:gd name="connsiteX0" fmla="*/ 0 w 1581561"/>
                <a:gd name="connsiteY0" fmla="*/ 0 h 1066059"/>
                <a:gd name="connsiteX1" fmla="*/ 608530 w 1581561"/>
                <a:gd name="connsiteY1" fmla="*/ 9884 h 1066059"/>
                <a:gd name="connsiteX2" fmla="*/ 667161 w 1581561"/>
                <a:gd name="connsiteY2" fmla="*/ 102320 h 1066059"/>
                <a:gd name="connsiteX3" fmla="*/ 720397 w 1581561"/>
                <a:gd name="connsiteY3" fmla="*/ 299605 h 1066059"/>
                <a:gd name="connsiteX4" fmla="*/ 826868 w 1581561"/>
                <a:gd name="connsiteY4" fmla="*/ 794383 h 1066059"/>
                <a:gd name="connsiteX5" fmla="*/ 933339 w 1581561"/>
                <a:gd name="connsiteY5" fmla="*/ 969748 h 1066059"/>
                <a:gd name="connsiteX6" fmla="*/ 1046074 w 1581561"/>
                <a:gd name="connsiteY6" fmla="*/ 1051167 h 1066059"/>
                <a:gd name="connsiteX7" fmla="*/ 1196386 w 1581561"/>
                <a:gd name="connsiteY7" fmla="*/ 1054298 h 1066059"/>
                <a:gd name="connsiteX8" fmla="*/ 1318515 w 1581561"/>
                <a:gd name="connsiteY8" fmla="*/ 929038 h 1066059"/>
                <a:gd name="connsiteX9" fmla="*/ 1418723 w 1581561"/>
                <a:gd name="connsiteY9" fmla="*/ 659729 h 1066059"/>
                <a:gd name="connsiteX10" fmla="*/ 1481353 w 1581561"/>
                <a:gd name="connsiteY10" fmla="*/ 406076 h 1066059"/>
                <a:gd name="connsiteX11" fmla="*/ 1581561 w 1581561"/>
                <a:gd name="connsiteY11" fmla="*/ 155556 h 1066059"/>
                <a:gd name="connsiteX0" fmla="*/ 0 w 1581561"/>
                <a:gd name="connsiteY0" fmla="*/ 0 h 1066059"/>
                <a:gd name="connsiteX1" fmla="*/ 608530 w 1581561"/>
                <a:gd name="connsiteY1" fmla="*/ 9884 h 1066059"/>
                <a:gd name="connsiteX2" fmla="*/ 667161 w 1581561"/>
                <a:gd name="connsiteY2" fmla="*/ 102320 h 1066059"/>
                <a:gd name="connsiteX3" fmla="*/ 720397 w 1581561"/>
                <a:gd name="connsiteY3" fmla="*/ 299605 h 1066059"/>
                <a:gd name="connsiteX4" fmla="*/ 826868 w 1581561"/>
                <a:gd name="connsiteY4" fmla="*/ 794383 h 1066059"/>
                <a:gd name="connsiteX5" fmla="*/ 933339 w 1581561"/>
                <a:gd name="connsiteY5" fmla="*/ 969748 h 1066059"/>
                <a:gd name="connsiteX6" fmla="*/ 1046074 w 1581561"/>
                <a:gd name="connsiteY6" fmla="*/ 1051167 h 1066059"/>
                <a:gd name="connsiteX7" fmla="*/ 1196386 w 1581561"/>
                <a:gd name="connsiteY7" fmla="*/ 1054298 h 1066059"/>
                <a:gd name="connsiteX8" fmla="*/ 1318515 w 1581561"/>
                <a:gd name="connsiteY8" fmla="*/ 929038 h 1066059"/>
                <a:gd name="connsiteX9" fmla="*/ 1418723 w 1581561"/>
                <a:gd name="connsiteY9" fmla="*/ 659729 h 1066059"/>
                <a:gd name="connsiteX10" fmla="*/ 1481353 w 1581561"/>
                <a:gd name="connsiteY10" fmla="*/ 406076 h 1066059"/>
                <a:gd name="connsiteX11" fmla="*/ 1581561 w 1581561"/>
                <a:gd name="connsiteY11" fmla="*/ 155556 h 1066059"/>
                <a:gd name="connsiteX0" fmla="*/ 0 w 1581561"/>
                <a:gd name="connsiteY0" fmla="*/ 0 h 1066059"/>
                <a:gd name="connsiteX1" fmla="*/ 667161 w 1581561"/>
                <a:gd name="connsiteY1" fmla="*/ 102320 h 1066059"/>
                <a:gd name="connsiteX2" fmla="*/ 720397 w 1581561"/>
                <a:gd name="connsiteY2" fmla="*/ 299605 h 1066059"/>
                <a:gd name="connsiteX3" fmla="*/ 826868 w 1581561"/>
                <a:gd name="connsiteY3" fmla="*/ 794383 h 1066059"/>
                <a:gd name="connsiteX4" fmla="*/ 933339 w 1581561"/>
                <a:gd name="connsiteY4" fmla="*/ 969748 h 1066059"/>
                <a:gd name="connsiteX5" fmla="*/ 1046074 w 1581561"/>
                <a:gd name="connsiteY5" fmla="*/ 1051167 h 1066059"/>
                <a:gd name="connsiteX6" fmla="*/ 1196386 w 1581561"/>
                <a:gd name="connsiteY6" fmla="*/ 1054298 h 1066059"/>
                <a:gd name="connsiteX7" fmla="*/ 1318515 w 1581561"/>
                <a:gd name="connsiteY7" fmla="*/ 929038 h 1066059"/>
                <a:gd name="connsiteX8" fmla="*/ 1418723 w 1581561"/>
                <a:gd name="connsiteY8" fmla="*/ 659729 h 1066059"/>
                <a:gd name="connsiteX9" fmla="*/ 1481353 w 1581561"/>
                <a:gd name="connsiteY9" fmla="*/ 406076 h 1066059"/>
                <a:gd name="connsiteX10" fmla="*/ 1581561 w 1581561"/>
                <a:gd name="connsiteY10" fmla="*/ 155556 h 1066059"/>
                <a:gd name="connsiteX0" fmla="*/ 0 w 1113970"/>
                <a:gd name="connsiteY0" fmla="*/ 0 h 2250623"/>
                <a:gd name="connsiteX1" fmla="*/ 199570 w 1113970"/>
                <a:gd name="connsiteY1" fmla="*/ 1286884 h 2250623"/>
                <a:gd name="connsiteX2" fmla="*/ 252806 w 1113970"/>
                <a:gd name="connsiteY2" fmla="*/ 1484169 h 2250623"/>
                <a:gd name="connsiteX3" fmla="*/ 359277 w 1113970"/>
                <a:gd name="connsiteY3" fmla="*/ 1978947 h 2250623"/>
                <a:gd name="connsiteX4" fmla="*/ 465748 w 1113970"/>
                <a:gd name="connsiteY4" fmla="*/ 2154312 h 2250623"/>
                <a:gd name="connsiteX5" fmla="*/ 578483 w 1113970"/>
                <a:gd name="connsiteY5" fmla="*/ 2235731 h 2250623"/>
                <a:gd name="connsiteX6" fmla="*/ 728795 w 1113970"/>
                <a:gd name="connsiteY6" fmla="*/ 2238862 h 2250623"/>
                <a:gd name="connsiteX7" fmla="*/ 850924 w 1113970"/>
                <a:gd name="connsiteY7" fmla="*/ 2113602 h 2250623"/>
                <a:gd name="connsiteX8" fmla="*/ 951132 w 1113970"/>
                <a:gd name="connsiteY8" fmla="*/ 1844293 h 2250623"/>
                <a:gd name="connsiteX9" fmla="*/ 1013762 w 1113970"/>
                <a:gd name="connsiteY9" fmla="*/ 1590640 h 2250623"/>
                <a:gd name="connsiteX10" fmla="*/ 1113970 w 1113970"/>
                <a:gd name="connsiteY10" fmla="*/ 1340120 h 2250623"/>
                <a:gd name="connsiteX0" fmla="*/ 0 w 1113970"/>
                <a:gd name="connsiteY0" fmla="*/ 0 h 2250623"/>
                <a:gd name="connsiteX1" fmla="*/ 199570 w 1113970"/>
                <a:gd name="connsiteY1" fmla="*/ 1286884 h 2250623"/>
                <a:gd name="connsiteX2" fmla="*/ 252806 w 1113970"/>
                <a:gd name="connsiteY2" fmla="*/ 1484169 h 2250623"/>
                <a:gd name="connsiteX3" fmla="*/ 359277 w 1113970"/>
                <a:gd name="connsiteY3" fmla="*/ 1978947 h 2250623"/>
                <a:gd name="connsiteX4" fmla="*/ 465748 w 1113970"/>
                <a:gd name="connsiteY4" fmla="*/ 2154312 h 2250623"/>
                <a:gd name="connsiteX5" fmla="*/ 578483 w 1113970"/>
                <a:gd name="connsiteY5" fmla="*/ 2235731 h 2250623"/>
                <a:gd name="connsiteX6" fmla="*/ 728795 w 1113970"/>
                <a:gd name="connsiteY6" fmla="*/ 2238862 h 2250623"/>
                <a:gd name="connsiteX7" fmla="*/ 850924 w 1113970"/>
                <a:gd name="connsiteY7" fmla="*/ 2113602 h 2250623"/>
                <a:gd name="connsiteX8" fmla="*/ 951132 w 1113970"/>
                <a:gd name="connsiteY8" fmla="*/ 1844293 h 2250623"/>
                <a:gd name="connsiteX9" fmla="*/ 1013762 w 1113970"/>
                <a:gd name="connsiteY9" fmla="*/ 1590640 h 2250623"/>
                <a:gd name="connsiteX10" fmla="*/ 1113970 w 1113970"/>
                <a:gd name="connsiteY10" fmla="*/ 1340120 h 2250623"/>
                <a:gd name="connsiteX0" fmla="*/ 0 w 1113970"/>
                <a:gd name="connsiteY0" fmla="*/ 0 h 2250623"/>
                <a:gd name="connsiteX1" fmla="*/ 199570 w 1113970"/>
                <a:gd name="connsiteY1" fmla="*/ 1286884 h 2250623"/>
                <a:gd name="connsiteX2" fmla="*/ 252806 w 1113970"/>
                <a:gd name="connsiteY2" fmla="*/ 1484169 h 2250623"/>
                <a:gd name="connsiteX3" fmla="*/ 359277 w 1113970"/>
                <a:gd name="connsiteY3" fmla="*/ 1978947 h 2250623"/>
                <a:gd name="connsiteX4" fmla="*/ 465748 w 1113970"/>
                <a:gd name="connsiteY4" fmla="*/ 2154312 h 2250623"/>
                <a:gd name="connsiteX5" fmla="*/ 578483 w 1113970"/>
                <a:gd name="connsiteY5" fmla="*/ 2235731 h 2250623"/>
                <a:gd name="connsiteX6" fmla="*/ 728795 w 1113970"/>
                <a:gd name="connsiteY6" fmla="*/ 2238862 h 2250623"/>
                <a:gd name="connsiteX7" fmla="*/ 850924 w 1113970"/>
                <a:gd name="connsiteY7" fmla="*/ 2113602 h 2250623"/>
                <a:gd name="connsiteX8" fmla="*/ 951132 w 1113970"/>
                <a:gd name="connsiteY8" fmla="*/ 1844293 h 2250623"/>
                <a:gd name="connsiteX9" fmla="*/ 1013762 w 1113970"/>
                <a:gd name="connsiteY9" fmla="*/ 1590640 h 2250623"/>
                <a:gd name="connsiteX10" fmla="*/ 1113970 w 1113970"/>
                <a:gd name="connsiteY10" fmla="*/ 1340120 h 2250623"/>
                <a:gd name="connsiteX0" fmla="*/ 0 w 1113970"/>
                <a:gd name="connsiteY0" fmla="*/ 0 h 2250623"/>
                <a:gd name="connsiteX1" fmla="*/ 199570 w 1113970"/>
                <a:gd name="connsiteY1" fmla="*/ 1286884 h 2250623"/>
                <a:gd name="connsiteX2" fmla="*/ 359277 w 1113970"/>
                <a:gd name="connsiteY2" fmla="*/ 1978947 h 2250623"/>
                <a:gd name="connsiteX3" fmla="*/ 465748 w 1113970"/>
                <a:gd name="connsiteY3" fmla="*/ 2154312 h 2250623"/>
                <a:gd name="connsiteX4" fmla="*/ 578483 w 1113970"/>
                <a:gd name="connsiteY4" fmla="*/ 2235731 h 2250623"/>
                <a:gd name="connsiteX5" fmla="*/ 728795 w 1113970"/>
                <a:gd name="connsiteY5" fmla="*/ 2238862 h 2250623"/>
                <a:gd name="connsiteX6" fmla="*/ 850924 w 1113970"/>
                <a:gd name="connsiteY6" fmla="*/ 2113602 h 2250623"/>
                <a:gd name="connsiteX7" fmla="*/ 951132 w 1113970"/>
                <a:gd name="connsiteY7" fmla="*/ 1844293 h 2250623"/>
                <a:gd name="connsiteX8" fmla="*/ 1013762 w 1113970"/>
                <a:gd name="connsiteY8" fmla="*/ 1590640 h 2250623"/>
                <a:gd name="connsiteX9" fmla="*/ 1113970 w 1113970"/>
                <a:gd name="connsiteY9" fmla="*/ 1340120 h 2250623"/>
                <a:gd name="connsiteX0" fmla="*/ 0 w 1217879"/>
                <a:gd name="connsiteY0" fmla="*/ 0 h 2842905"/>
                <a:gd name="connsiteX1" fmla="*/ 303479 w 1217879"/>
                <a:gd name="connsiteY1" fmla="*/ 1879166 h 2842905"/>
                <a:gd name="connsiteX2" fmla="*/ 463186 w 1217879"/>
                <a:gd name="connsiteY2" fmla="*/ 2571229 h 2842905"/>
                <a:gd name="connsiteX3" fmla="*/ 569657 w 1217879"/>
                <a:gd name="connsiteY3" fmla="*/ 2746594 h 2842905"/>
                <a:gd name="connsiteX4" fmla="*/ 682392 w 1217879"/>
                <a:gd name="connsiteY4" fmla="*/ 2828013 h 2842905"/>
                <a:gd name="connsiteX5" fmla="*/ 832704 w 1217879"/>
                <a:gd name="connsiteY5" fmla="*/ 2831144 h 2842905"/>
                <a:gd name="connsiteX6" fmla="*/ 954833 w 1217879"/>
                <a:gd name="connsiteY6" fmla="*/ 2705884 h 2842905"/>
                <a:gd name="connsiteX7" fmla="*/ 1055041 w 1217879"/>
                <a:gd name="connsiteY7" fmla="*/ 2436575 h 2842905"/>
                <a:gd name="connsiteX8" fmla="*/ 1117671 w 1217879"/>
                <a:gd name="connsiteY8" fmla="*/ 2182922 h 2842905"/>
                <a:gd name="connsiteX9" fmla="*/ 1217879 w 1217879"/>
                <a:gd name="connsiteY9" fmla="*/ 1932402 h 284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879" h="2842905">
                  <a:moveTo>
                    <a:pt x="0" y="0"/>
                  </a:moveTo>
                  <a:cubicBezTo>
                    <a:pt x="128868" y="938116"/>
                    <a:pt x="226281" y="1450628"/>
                    <a:pt x="303479" y="1879166"/>
                  </a:cubicBezTo>
                  <a:cubicBezTo>
                    <a:pt x="380677" y="2307704"/>
                    <a:pt x="418823" y="2426658"/>
                    <a:pt x="463186" y="2571229"/>
                  </a:cubicBezTo>
                  <a:cubicBezTo>
                    <a:pt x="507549" y="2715800"/>
                    <a:pt x="533123" y="2703797"/>
                    <a:pt x="569657" y="2746594"/>
                  </a:cubicBezTo>
                  <a:cubicBezTo>
                    <a:pt x="606191" y="2789391"/>
                    <a:pt x="638551" y="2813921"/>
                    <a:pt x="682392" y="2828013"/>
                  </a:cubicBezTo>
                  <a:cubicBezTo>
                    <a:pt x="726233" y="2842105"/>
                    <a:pt x="787297" y="2851499"/>
                    <a:pt x="832704" y="2831144"/>
                  </a:cubicBezTo>
                  <a:cubicBezTo>
                    <a:pt x="878111" y="2810789"/>
                    <a:pt x="917777" y="2771646"/>
                    <a:pt x="954833" y="2705884"/>
                  </a:cubicBezTo>
                  <a:cubicBezTo>
                    <a:pt x="991889" y="2640123"/>
                    <a:pt x="1027901" y="2523735"/>
                    <a:pt x="1055041" y="2436575"/>
                  </a:cubicBezTo>
                  <a:cubicBezTo>
                    <a:pt x="1082181" y="2349415"/>
                    <a:pt x="1090531" y="2266951"/>
                    <a:pt x="1117671" y="2182922"/>
                  </a:cubicBezTo>
                  <a:cubicBezTo>
                    <a:pt x="1144811" y="2098893"/>
                    <a:pt x="1169340" y="1987203"/>
                    <a:pt x="1217879" y="1932402"/>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3284692" y="3926919"/>
              <a:ext cx="2074033" cy="2137648"/>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101239"/>
                <a:gd name="connsiteY0" fmla="*/ 1083647 h 1083647"/>
                <a:gd name="connsiteX1" fmla="*/ 212943 w 2101239"/>
                <a:gd name="connsiteY1" fmla="*/ 1049200 h 1083647"/>
                <a:gd name="connsiteX2" fmla="*/ 363255 w 2101239"/>
                <a:gd name="connsiteY2" fmla="*/ 920808 h 1083647"/>
                <a:gd name="connsiteX3" fmla="*/ 441544 w 2101239"/>
                <a:gd name="connsiteY3" fmla="*/ 638973 h 1083647"/>
                <a:gd name="connsiteX4" fmla="*/ 529225 w 2101239"/>
                <a:gd name="connsiteY4" fmla="*/ 269455 h 1083647"/>
                <a:gd name="connsiteX5" fmla="*/ 638828 w 2101239"/>
                <a:gd name="connsiteY5" fmla="*/ 75301 h 1083647"/>
                <a:gd name="connsiteX6" fmla="*/ 789140 w 2101239"/>
                <a:gd name="connsiteY6" fmla="*/ 146 h 1083647"/>
                <a:gd name="connsiteX7" fmla="*/ 920663 w 2101239"/>
                <a:gd name="connsiteY7" fmla="*/ 90960 h 1083647"/>
                <a:gd name="connsiteX8" fmla="*/ 1036528 w 2101239"/>
                <a:gd name="connsiteY8" fmla="*/ 354006 h 1083647"/>
                <a:gd name="connsiteX9" fmla="*/ 1174316 w 2101239"/>
                <a:gd name="connsiteY9" fmla="*/ 754838 h 1083647"/>
                <a:gd name="connsiteX10" fmla="*/ 1315232 w 2101239"/>
                <a:gd name="connsiteY10" fmla="*/ 999097 h 1083647"/>
                <a:gd name="connsiteX11" fmla="*/ 1484334 w 2101239"/>
                <a:gd name="connsiteY11" fmla="*/ 1061726 h 1083647"/>
                <a:gd name="connsiteX12" fmla="*/ 1578282 w 2101239"/>
                <a:gd name="connsiteY12" fmla="*/ 1005357 h 1083647"/>
                <a:gd name="connsiteX13" fmla="*/ 1678488 w 2101239"/>
                <a:gd name="connsiteY13" fmla="*/ 858178 h 1083647"/>
                <a:gd name="connsiteX14" fmla="*/ 1797485 w 2101239"/>
                <a:gd name="connsiteY14" fmla="*/ 817469 h 1083647"/>
                <a:gd name="connsiteX15" fmla="*/ 2101239 w 2101239"/>
                <a:gd name="connsiteY15" fmla="*/ 814336 h 1083647"/>
                <a:gd name="connsiteX0" fmla="*/ 0 w 2101239"/>
                <a:gd name="connsiteY0" fmla="*/ 1083647 h 1083647"/>
                <a:gd name="connsiteX1" fmla="*/ 212943 w 2101239"/>
                <a:gd name="connsiteY1" fmla="*/ 1049200 h 1083647"/>
                <a:gd name="connsiteX2" fmla="*/ 363255 w 2101239"/>
                <a:gd name="connsiteY2" fmla="*/ 920808 h 1083647"/>
                <a:gd name="connsiteX3" fmla="*/ 441544 w 2101239"/>
                <a:gd name="connsiteY3" fmla="*/ 638973 h 1083647"/>
                <a:gd name="connsiteX4" fmla="*/ 529225 w 2101239"/>
                <a:gd name="connsiteY4" fmla="*/ 269455 h 1083647"/>
                <a:gd name="connsiteX5" fmla="*/ 638828 w 2101239"/>
                <a:gd name="connsiteY5" fmla="*/ 75301 h 1083647"/>
                <a:gd name="connsiteX6" fmla="*/ 789140 w 2101239"/>
                <a:gd name="connsiteY6" fmla="*/ 146 h 1083647"/>
                <a:gd name="connsiteX7" fmla="*/ 920663 w 2101239"/>
                <a:gd name="connsiteY7" fmla="*/ 90960 h 1083647"/>
                <a:gd name="connsiteX8" fmla="*/ 1036528 w 2101239"/>
                <a:gd name="connsiteY8" fmla="*/ 354006 h 1083647"/>
                <a:gd name="connsiteX9" fmla="*/ 1174316 w 2101239"/>
                <a:gd name="connsiteY9" fmla="*/ 754838 h 1083647"/>
                <a:gd name="connsiteX10" fmla="*/ 1315232 w 2101239"/>
                <a:gd name="connsiteY10" fmla="*/ 999097 h 1083647"/>
                <a:gd name="connsiteX11" fmla="*/ 1484334 w 2101239"/>
                <a:gd name="connsiteY11" fmla="*/ 1061726 h 1083647"/>
                <a:gd name="connsiteX12" fmla="*/ 1578282 w 2101239"/>
                <a:gd name="connsiteY12" fmla="*/ 1005357 h 1083647"/>
                <a:gd name="connsiteX13" fmla="*/ 1678488 w 2101239"/>
                <a:gd name="connsiteY13" fmla="*/ 858178 h 1083647"/>
                <a:gd name="connsiteX14" fmla="*/ 1797485 w 2101239"/>
                <a:gd name="connsiteY14" fmla="*/ 817469 h 1083647"/>
                <a:gd name="connsiteX15" fmla="*/ 2101239 w 2101239"/>
                <a:gd name="connsiteY15" fmla="*/ 814336 h 1083647"/>
                <a:gd name="connsiteX0" fmla="*/ 0 w 1888296"/>
                <a:gd name="connsiteY0" fmla="*/ 1049200 h 1061759"/>
                <a:gd name="connsiteX1" fmla="*/ 150312 w 1888296"/>
                <a:gd name="connsiteY1" fmla="*/ 920808 h 1061759"/>
                <a:gd name="connsiteX2" fmla="*/ 228601 w 1888296"/>
                <a:gd name="connsiteY2" fmla="*/ 638973 h 1061759"/>
                <a:gd name="connsiteX3" fmla="*/ 316282 w 1888296"/>
                <a:gd name="connsiteY3" fmla="*/ 269455 h 1061759"/>
                <a:gd name="connsiteX4" fmla="*/ 425885 w 1888296"/>
                <a:gd name="connsiteY4" fmla="*/ 75301 h 1061759"/>
                <a:gd name="connsiteX5" fmla="*/ 576197 w 1888296"/>
                <a:gd name="connsiteY5" fmla="*/ 146 h 1061759"/>
                <a:gd name="connsiteX6" fmla="*/ 707720 w 1888296"/>
                <a:gd name="connsiteY6" fmla="*/ 90960 h 1061759"/>
                <a:gd name="connsiteX7" fmla="*/ 823585 w 1888296"/>
                <a:gd name="connsiteY7" fmla="*/ 354006 h 1061759"/>
                <a:gd name="connsiteX8" fmla="*/ 961373 w 1888296"/>
                <a:gd name="connsiteY8" fmla="*/ 754838 h 1061759"/>
                <a:gd name="connsiteX9" fmla="*/ 1102289 w 1888296"/>
                <a:gd name="connsiteY9" fmla="*/ 999097 h 1061759"/>
                <a:gd name="connsiteX10" fmla="*/ 1271391 w 1888296"/>
                <a:gd name="connsiteY10" fmla="*/ 1061726 h 1061759"/>
                <a:gd name="connsiteX11" fmla="*/ 1365339 w 1888296"/>
                <a:gd name="connsiteY11" fmla="*/ 1005357 h 1061759"/>
                <a:gd name="connsiteX12" fmla="*/ 1465545 w 1888296"/>
                <a:gd name="connsiteY12" fmla="*/ 858178 h 1061759"/>
                <a:gd name="connsiteX13" fmla="*/ 1584542 w 1888296"/>
                <a:gd name="connsiteY13" fmla="*/ 817469 h 1061759"/>
                <a:gd name="connsiteX14" fmla="*/ 1888296 w 1888296"/>
                <a:gd name="connsiteY14" fmla="*/ 814336 h 1061759"/>
                <a:gd name="connsiteX0" fmla="*/ 0 w 2074033"/>
                <a:gd name="connsiteY0" fmla="*/ 1992175 h 1992175"/>
                <a:gd name="connsiteX1" fmla="*/ 336049 w 2074033"/>
                <a:gd name="connsiteY1" fmla="*/ 920808 h 1992175"/>
                <a:gd name="connsiteX2" fmla="*/ 414338 w 2074033"/>
                <a:gd name="connsiteY2" fmla="*/ 638973 h 1992175"/>
                <a:gd name="connsiteX3" fmla="*/ 502019 w 2074033"/>
                <a:gd name="connsiteY3" fmla="*/ 269455 h 1992175"/>
                <a:gd name="connsiteX4" fmla="*/ 611622 w 2074033"/>
                <a:gd name="connsiteY4" fmla="*/ 75301 h 1992175"/>
                <a:gd name="connsiteX5" fmla="*/ 761934 w 2074033"/>
                <a:gd name="connsiteY5" fmla="*/ 146 h 1992175"/>
                <a:gd name="connsiteX6" fmla="*/ 893457 w 2074033"/>
                <a:gd name="connsiteY6" fmla="*/ 90960 h 1992175"/>
                <a:gd name="connsiteX7" fmla="*/ 1009322 w 2074033"/>
                <a:gd name="connsiteY7" fmla="*/ 354006 h 1992175"/>
                <a:gd name="connsiteX8" fmla="*/ 1147110 w 2074033"/>
                <a:gd name="connsiteY8" fmla="*/ 754838 h 1992175"/>
                <a:gd name="connsiteX9" fmla="*/ 1288026 w 2074033"/>
                <a:gd name="connsiteY9" fmla="*/ 999097 h 1992175"/>
                <a:gd name="connsiteX10" fmla="*/ 1457128 w 2074033"/>
                <a:gd name="connsiteY10" fmla="*/ 1061726 h 1992175"/>
                <a:gd name="connsiteX11" fmla="*/ 1551076 w 2074033"/>
                <a:gd name="connsiteY11" fmla="*/ 1005357 h 1992175"/>
                <a:gd name="connsiteX12" fmla="*/ 1651282 w 2074033"/>
                <a:gd name="connsiteY12" fmla="*/ 858178 h 1992175"/>
                <a:gd name="connsiteX13" fmla="*/ 1770279 w 2074033"/>
                <a:gd name="connsiteY13" fmla="*/ 817469 h 1992175"/>
                <a:gd name="connsiteX14" fmla="*/ 2074033 w 2074033"/>
                <a:gd name="connsiteY14" fmla="*/ 814336 h 1992175"/>
                <a:gd name="connsiteX0" fmla="*/ 311 w 2074344"/>
                <a:gd name="connsiteY0" fmla="*/ 1992175 h 2024227"/>
                <a:gd name="connsiteX1" fmla="*/ 336360 w 2074344"/>
                <a:gd name="connsiteY1" fmla="*/ 920808 h 2024227"/>
                <a:gd name="connsiteX2" fmla="*/ 414649 w 2074344"/>
                <a:gd name="connsiteY2" fmla="*/ 638973 h 2024227"/>
                <a:gd name="connsiteX3" fmla="*/ 502330 w 2074344"/>
                <a:gd name="connsiteY3" fmla="*/ 269455 h 2024227"/>
                <a:gd name="connsiteX4" fmla="*/ 611933 w 2074344"/>
                <a:gd name="connsiteY4" fmla="*/ 75301 h 2024227"/>
                <a:gd name="connsiteX5" fmla="*/ 762245 w 2074344"/>
                <a:gd name="connsiteY5" fmla="*/ 146 h 2024227"/>
                <a:gd name="connsiteX6" fmla="*/ 893768 w 2074344"/>
                <a:gd name="connsiteY6" fmla="*/ 90960 h 2024227"/>
                <a:gd name="connsiteX7" fmla="*/ 1009633 w 2074344"/>
                <a:gd name="connsiteY7" fmla="*/ 354006 h 2024227"/>
                <a:gd name="connsiteX8" fmla="*/ 1147421 w 2074344"/>
                <a:gd name="connsiteY8" fmla="*/ 754838 h 2024227"/>
                <a:gd name="connsiteX9" fmla="*/ 1288337 w 2074344"/>
                <a:gd name="connsiteY9" fmla="*/ 999097 h 2024227"/>
                <a:gd name="connsiteX10" fmla="*/ 1457439 w 2074344"/>
                <a:gd name="connsiteY10" fmla="*/ 1061726 h 2024227"/>
                <a:gd name="connsiteX11" fmla="*/ 1551387 w 2074344"/>
                <a:gd name="connsiteY11" fmla="*/ 1005357 h 2024227"/>
                <a:gd name="connsiteX12" fmla="*/ 1651593 w 2074344"/>
                <a:gd name="connsiteY12" fmla="*/ 858178 h 2024227"/>
                <a:gd name="connsiteX13" fmla="*/ 1770590 w 2074344"/>
                <a:gd name="connsiteY13" fmla="*/ 817469 h 2024227"/>
                <a:gd name="connsiteX14" fmla="*/ 2074344 w 2074344"/>
                <a:gd name="connsiteY14" fmla="*/ 814336 h 2024227"/>
                <a:gd name="connsiteX0" fmla="*/ 0 w 2074033"/>
                <a:gd name="connsiteY0" fmla="*/ 1992175 h 1992175"/>
                <a:gd name="connsiteX1" fmla="*/ 336049 w 2074033"/>
                <a:gd name="connsiteY1" fmla="*/ 920808 h 1992175"/>
                <a:gd name="connsiteX2" fmla="*/ 414338 w 2074033"/>
                <a:gd name="connsiteY2" fmla="*/ 638973 h 1992175"/>
                <a:gd name="connsiteX3" fmla="*/ 502019 w 2074033"/>
                <a:gd name="connsiteY3" fmla="*/ 269455 h 1992175"/>
                <a:gd name="connsiteX4" fmla="*/ 611622 w 2074033"/>
                <a:gd name="connsiteY4" fmla="*/ 75301 h 1992175"/>
                <a:gd name="connsiteX5" fmla="*/ 761934 w 2074033"/>
                <a:gd name="connsiteY5" fmla="*/ 146 h 1992175"/>
                <a:gd name="connsiteX6" fmla="*/ 893457 w 2074033"/>
                <a:gd name="connsiteY6" fmla="*/ 90960 h 1992175"/>
                <a:gd name="connsiteX7" fmla="*/ 1009322 w 2074033"/>
                <a:gd name="connsiteY7" fmla="*/ 354006 h 1992175"/>
                <a:gd name="connsiteX8" fmla="*/ 1147110 w 2074033"/>
                <a:gd name="connsiteY8" fmla="*/ 754838 h 1992175"/>
                <a:gd name="connsiteX9" fmla="*/ 1288026 w 2074033"/>
                <a:gd name="connsiteY9" fmla="*/ 999097 h 1992175"/>
                <a:gd name="connsiteX10" fmla="*/ 1457128 w 2074033"/>
                <a:gd name="connsiteY10" fmla="*/ 1061726 h 1992175"/>
                <a:gd name="connsiteX11" fmla="*/ 1551076 w 2074033"/>
                <a:gd name="connsiteY11" fmla="*/ 1005357 h 1992175"/>
                <a:gd name="connsiteX12" fmla="*/ 1651282 w 2074033"/>
                <a:gd name="connsiteY12" fmla="*/ 858178 h 1992175"/>
                <a:gd name="connsiteX13" fmla="*/ 1770279 w 2074033"/>
                <a:gd name="connsiteY13" fmla="*/ 817469 h 1992175"/>
                <a:gd name="connsiteX14" fmla="*/ 2074033 w 2074033"/>
                <a:gd name="connsiteY14" fmla="*/ 814336 h 1992175"/>
                <a:gd name="connsiteX0" fmla="*/ 0 w 2074033"/>
                <a:gd name="connsiteY0" fmla="*/ 2106475 h 2106475"/>
                <a:gd name="connsiteX1" fmla="*/ 336049 w 2074033"/>
                <a:gd name="connsiteY1" fmla="*/ 920808 h 2106475"/>
                <a:gd name="connsiteX2" fmla="*/ 414338 w 2074033"/>
                <a:gd name="connsiteY2" fmla="*/ 638973 h 2106475"/>
                <a:gd name="connsiteX3" fmla="*/ 502019 w 2074033"/>
                <a:gd name="connsiteY3" fmla="*/ 269455 h 2106475"/>
                <a:gd name="connsiteX4" fmla="*/ 611622 w 2074033"/>
                <a:gd name="connsiteY4" fmla="*/ 75301 h 2106475"/>
                <a:gd name="connsiteX5" fmla="*/ 761934 w 2074033"/>
                <a:gd name="connsiteY5" fmla="*/ 146 h 2106475"/>
                <a:gd name="connsiteX6" fmla="*/ 893457 w 2074033"/>
                <a:gd name="connsiteY6" fmla="*/ 90960 h 2106475"/>
                <a:gd name="connsiteX7" fmla="*/ 1009322 w 2074033"/>
                <a:gd name="connsiteY7" fmla="*/ 354006 h 2106475"/>
                <a:gd name="connsiteX8" fmla="*/ 1147110 w 2074033"/>
                <a:gd name="connsiteY8" fmla="*/ 754838 h 2106475"/>
                <a:gd name="connsiteX9" fmla="*/ 1288026 w 2074033"/>
                <a:gd name="connsiteY9" fmla="*/ 999097 h 2106475"/>
                <a:gd name="connsiteX10" fmla="*/ 1457128 w 2074033"/>
                <a:gd name="connsiteY10" fmla="*/ 1061726 h 2106475"/>
                <a:gd name="connsiteX11" fmla="*/ 1551076 w 2074033"/>
                <a:gd name="connsiteY11" fmla="*/ 1005357 h 2106475"/>
                <a:gd name="connsiteX12" fmla="*/ 1651282 w 2074033"/>
                <a:gd name="connsiteY12" fmla="*/ 858178 h 2106475"/>
                <a:gd name="connsiteX13" fmla="*/ 1770279 w 2074033"/>
                <a:gd name="connsiteY13" fmla="*/ 817469 h 2106475"/>
                <a:gd name="connsiteX14" fmla="*/ 2074033 w 2074033"/>
                <a:gd name="connsiteY14" fmla="*/ 814336 h 2106475"/>
                <a:gd name="connsiteX0" fmla="*/ 0 w 2074033"/>
                <a:gd name="connsiteY0" fmla="*/ 2106475 h 2106475"/>
                <a:gd name="connsiteX1" fmla="*/ 336049 w 2074033"/>
                <a:gd name="connsiteY1" fmla="*/ 920808 h 2106475"/>
                <a:gd name="connsiteX2" fmla="*/ 414338 w 2074033"/>
                <a:gd name="connsiteY2" fmla="*/ 638973 h 2106475"/>
                <a:gd name="connsiteX3" fmla="*/ 502019 w 2074033"/>
                <a:gd name="connsiteY3" fmla="*/ 269455 h 2106475"/>
                <a:gd name="connsiteX4" fmla="*/ 611622 w 2074033"/>
                <a:gd name="connsiteY4" fmla="*/ 75301 h 2106475"/>
                <a:gd name="connsiteX5" fmla="*/ 761934 w 2074033"/>
                <a:gd name="connsiteY5" fmla="*/ 146 h 2106475"/>
                <a:gd name="connsiteX6" fmla="*/ 893457 w 2074033"/>
                <a:gd name="connsiteY6" fmla="*/ 90960 h 2106475"/>
                <a:gd name="connsiteX7" fmla="*/ 1009322 w 2074033"/>
                <a:gd name="connsiteY7" fmla="*/ 354006 h 2106475"/>
                <a:gd name="connsiteX8" fmla="*/ 1147110 w 2074033"/>
                <a:gd name="connsiteY8" fmla="*/ 754838 h 2106475"/>
                <a:gd name="connsiteX9" fmla="*/ 1288026 w 2074033"/>
                <a:gd name="connsiteY9" fmla="*/ 999097 h 2106475"/>
                <a:gd name="connsiteX10" fmla="*/ 1457128 w 2074033"/>
                <a:gd name="connsiteY10" fmla="*/ 1061726 h 2106475"/>
                <a:gd name="connsiteX11" fmla="*/ 1551076 w 2074033"/>
                <a:gd name="connsiteY11" fmla="*/ 1005357 h 2106475"/>
                <a:gd name="connsiteX12" fmla="*/ 1651282 w 2074033"/>
                <a:gd name="connsiteY12" fmla="*/ 858178 h 2106475"/>
                <a:gd name="connsiteX13" fmla="*/ 1770279 w 2074033"/>
                <a:gd name="connsiteY13" fmla="*/ 817469 h 2106475"/>
                <a:gd name="connsiteX14" fmla="*/ 2074033 w 2074033"/>
                <a:gd name="connsiteY14" fmla="*/ 814336 h 2106475"/>
                <a:gd name="connsiteX0" fmla="*/ 0 w 2074033"/>
                <a:gd name="connsiteY0" fmla="*/ 2106475 h 2106475"/>
                <a:gd name="connsiteX1" fmla="*/ 336049 w 2074033"/>
                <a:gd name="connsiteY1" fmla="*/ 920808 h 2106475"/>
                <a:gd name="connsiteX2" fmla="*/ 414338 w 2074033"/>
                <a:gd name="connsiteY2" fmla="*/ 638973 h 2106475"/>
                <a:gd name="connsiteX3" fmla="*/ 502019 w 2074033"/>
                <a:gd name="connsiteY3" fmla="*/ 269455 h 2106475"/>
                <a:gd name="connsiteX4" fmla="*/ 611622 w 2074033"/>
                <a:gd name="connsiteY4" fmla="*/ 75301 h 2106475"/>
                <a:gd name="connsiteX5" fmla="*/ 761934 w 2074033"/>
                <a:gd name="connsiteY5" fmla="*/ 146 h 2106475"/>
                <a:gd name="connsiteX6" fmla="*/ 893457 w 2074033"/>
                <a:gd name="connsiteY6" fmla="*/ 90960 h 2106475"/>
                <a:gd name="connsiteX7" fmla="*/ 1009322 w 2074033"/>
                <a:gd name="connsiteY7" fmla="*/ 354006 h 2106475"/>
                <a:gd name="connsiteX8" fmla="*/ 1147110 w 2074033"/>
                <a:gd name="connsiteY8" fmla="*/ 754838 h 2106475"/>
                <a:gd name="connsiteX9" fmla="*/ 1288026 w 2074033"/>
                <a:gd name="connsiteY9" fmla="*/ 999097 h 2106475"/>
                <a:gd name="connsiteX10" fmla="*/ 1457128 w 2074033"/>
                <a:gd name="connsiteY10" fmla="*/ 1061726 h 2106475"/>
                <a:gd name="connsiteX11" fmla="*/ 1551076 w 2074033"/>
                <a:gd name="connsiteY11" fmla="*/ 1005357 h 2106475"/>
                <a:gd name="connsiteX12" fmla="*/ 1651282 w 2074033"/>
                <a:gd name="connsiteY12" fmla="*/ 858178 h 2106475"/>
                <a:gd name="connsiteX13" fmla="*/ 1770279 w 2074033"/>
                <a:gd name="connsiteY13" fmla="*/ 817469 h 2106475"/>
                <a:gd name="connsiteX14" fmla="*/ 2074033 w 2074033"/>
                <a:gd name="connsiteY14" fmla="*/ 814336 h 2106475"/>
                <a:gd name="connsiteX0" fmla="*/ 0 w 2074033"/>
                <a:gd name="connsiteY0" fmla="*/ 2106475 h 2106475"/>
                <a:gd name="connsiteX1" fmla="*/ 336049 w 2074033"/>
                <a:gd name="connsiteY1" fmla="*/ 920808 h 2106475"/>
                <a:gd name="connsiteX2" fmla="*/ 414338 w 2074033"/>
                <a:gd name="connsiteY2" fmla="*/ 638973 h 2106475"/>
                <a:gd name="connsiteX3" fmla="*/ 502019 w 2074033"/>
                <a:gd name="connsiteY3" fmla="*/ 269455 h 2106475"/>
                <a:gd name="connsiteX4" fmla="*/ 611622 w 2074033"/>
                <a:gd name="connsiteY4" fmla="*/ 75301 h 2106475"/>
                <a:gd name="connsiteX5" fmla="*/ 761934 w 2074033"/>
                <a:gd name="connsiteY5" fmla="*/ 146 h 2106475"/>
                <a:gd name="connsiteX6" fmla="*/ 893457 w 2074033"/>
                <a:gd name="connsiteY6" fmla="*/ 90960 h 2106475"/>
                <a:gd name="connsiteX7" fmla="*/ 1009322 w 2074033"/>
                <a:gd name="connsiteY7" fmla="*/ 354006 h 2106475"/>
                <a:gd name="connsiteX8" fmla="*/ 1147110 w 2074033"/>
                <a:gd name="connsiteY8" fmla="*/ 754838 h 2106475"/>
                <a:gd name="connsiteX9" fmla="*/ 1288026 w 2074033"/>
                <a:gd name="connsiteY9" fmla="*/ 999097 h 2106475"/>
                <a:gd name="connsiteX10" fmla="*/ 1457128 w 2074033"/>
                <a:gd name="connsiteY10" fmla="*/ 1061726 h 2106475"/>
                <a:gd name="connsiteX11" fmla="*/ 1551076 w 2074033"/>
                <a:gd name="connsiteY11" fmla="*/ 1005357 h 2106475"/>
                <a:gd name="connsiteX12" fmla="*/ 1651282 w 2074033"/>
                <a:gd name="connsiteY12" fmla="*/ 858178 h 2106475"/>
                <a:gd name="connsiteX13" fmla="*/ 1770279 w 2074033"/>
                <a:gd name="connsiteY13" fmla="*/ 817469 h 2106475"/>
                <a:gd name="connsiteX14" fmla="*/ 2074033 w 2074033"/>
                <a:gd name="connsiteY14" fmla="*/ 814336 h 2106475"/>
                <a:gd name="connsiteX0" fmla="*/ 0 w 2074033"/>
                <a:gd name="connsiteY0" fmla="*/ 2137648 h 2137648"/>
                <a:gd name="connsiteX1" fmla="*/ 336049 w 2074033"/>
                <a:gd name="connsiteY1" fmla="*/ 920808 h 2137648"/>
                <a:gd name="connsiteX2" fmla="*/ 414338 w 2074033"/>
                <a:gd name="connsiteY2" fmla="*/ 638973 h 2137648"/>
                <a:gd name="connsiteX3" fmla="*/ 502019 w 2074033"/>
                <a:gd name="connsiteY3" fmla="*/ 269455 h 2137648"/>
                <a:gd name="connsiteX4" fmla="*/ 611622 w 2074033"/>
                <a:gd name="connsiteY4" fmla="*/ 75301 h 2137648"/>
                <a:gd name="connsiteX5" fmla="*/ 761934 w 2074033"/>
                <a:gd name="connsiteY5" fmla="*/ 146 h 2137648"/>
                <a:gd name="connsiteX6" fmla="*/ 893457 w 2074033"/>
                <a:gd name="connsiteY6" fmla="*/ 90960 h 2137648"/>
                <a:gd name="connsiteX7" fmla="*/ 1009322 w 2074033"/>
                <a:gd name="connsiteY7" fmla="*/ 354006 h 2137648"/>
                <a:gd name="connsiteX8" fmla="*/ 1147110 w 2074033"/>
                <a:gd name="connsiteY8" fmla="*/ 754838 h 2137648"/>
                <a:gd name="connsiteX9" fmla="*/ 1288026 w 2074033"/>
                <a:gd name="connsiteY9" fmla="*/ 999097 h 2137648"/>
                <a:gd name="connsiteX10" fmla="*/ 1457128 w 2074033"/>
                <a:gd name="connsiteY10" fmla="*/ 1061726 h 2137648"/>
                <a:gd name="connsiteX11" fmla="*/ 1551076 w 2074033"/>
                <a:gd name="connsiteY11" fmla="*/ 1005357 h 2137648"/>
                <a:gd name="connsiteX12" fmla="*/ 1651282 w 2074033"/>
                <a:gd name="connsiteY12" fmla="*/ 858178 h 2137648"/>
                <a:gd name="connsiteX13" fmla="*/ 1770279 w 2074033"/>
                <a:gd name="connsiteY13" fmla="*/ 817469 h 2137648"/>
                <a:gd name="connsiteX14" fmla="*/ 2074033 w 2074033"/>
                <a:gd name="connsiteY14"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4033" h="2137648">
                  <a:moveTo>
                    <a:pt x="0" y="2137648"/>
                  </a:moveTo>
                  <a:cubicBezTo>
                    <a:pt x="346093" y="921415"/>
                    <a:pt x="330668" y="950338"/>
                    <a:pt x="414338" y="638973"/>
                  </a:cubicBezTo>
                  <a:cubicBezTo>
                    <a:pt x="498008" y="327608"/>
                    <a:pt x="469138" y="363400"/>
                    <a:pt x="502019" y="269455"/>
                  </a:cubicBezTo>
                  <a:cubicBezTo>
                    <a:pt x="534900" y="175510"/>
                    <a:pt x="568303" y="120186"/>
                    <a:pt x="611622" y="75301"/>
                  </a:cubicBezTo>
                  <a:cubicBezTo>
                    <a:pt x="654941" y="30416"/>
                    <a:pt x="714962" y="-2464"/>
                    <a:pt x="761934" y="146"/>
                  </a:cubicBezTo>
                  <a:cubicBezTo>
                    <a:pt x="808907" y="2756"/>
                    <a:pt x="852226" y="31983"/>
                    <a:pt x="893457" y="90960"/>
                  </a:cubicBezTo>
                  <a:cubicBezTo>
                    <a:pt x="934688" y="149937"/>
                    <a:pt x="967047" y="243360"/>
                    <a:pt x="1009322" y="354006"/>
                  </a:cubicBezTo>
                  <a:cubicBezTo>
                    <a:pt x="1051597" y="464652"/>
                    <a:pt x="1100659" y="647323"/>
                    <a:pt x="1147110" y="754838"/>
                  </a:cubicBezTo>
                  <a:cubicBezTo>
                    <a:pt x="1193561" y="862353"/>
                    <a:pt x="1236356" y="947949"/>
                    <a:pt x="1288026" y="999097"/>
                  </a:cubicBezTo>
                  <a:cubicBezTo>
                    <a:pt x="1339696" y="1050245"/>
                    <a:pt x="1413286" y="1060683"/>
                    <a:pt x="1457128" y="1061726"/>
                  </a:cubicBezTo>
                  <a:cubicBezTo>
                    <a:pt x="1500970" y="1062769"/>
                    <a:pt x="1518717" y="1039282"/>
                    <a:pt x="1551076" y="1005357"/>
                  </a:cubicBezTo>
                  <a:cubicBezTo>
                    <a:pt x="1583435" y="971432"/>
                    <a:pt x="1617358" y="886883"/>
                    <a:pt x="1651282" y="858178"/>
                  </a:cubicBezTo>
                  <a:cubicBezTo>
                    <a:pt x="1685206" y="829473"/>
                    <a:pt x="1716522" y="823732"/>
                    <a:pt x="1770279" y="817469"/>
                  </a:cubicBezTo>
                  <a:cubicBezTo>
                    <a:pt x="1824036" y="811206"/>
                    <a:pt x="1874660" y="813293"/>
                    <a:pt x="2074033" y="814336"/>
                  </a:cubicBezTo>
                </a:path>
              </a:pathLst>
            </a:custGeom>
            <a:noFill/>
            <a:ln w="1524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396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nterview Closing Slides">
    <p:bg>
      <p:bgPr>
        <a:blipFill dpi="0" rotWithShape="1">
          <a:blip r:embed="rId2">
            <a:alphaModFix amt="58000"/>
            <a:lum/>
          </a:blip>
          <a:srcRect/>
          <a:stretch>
            <a:fillRect l="-8000" r="-8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239713" y="228600"/>
            <a:ext cx="7772400" cy="2066925"/>
          </a:xfrm>
        </p:spPr>
        <p:txBody>
          <a:bodyPr/>
          <a:lstStyle>
            <a:lvl1pPr>
              <a:defRPr b="0" i="0" cap="none" baseline="0">
                <a:solidFill>
                  <a:schemeClr val="tx1"/>
                </a:solidFill>
              </a:defRPr>
            </a:lvl1pPr>
          </a:lstStyle>
          <a:p>
            <a:r>
              <a:rPr lang="en-US" dirty="0"/>
              <a:t>Thank You For Inviting Us</a:t>
            </a:r>
          </a:p>
        </p:txBody>
      </p:sp>
      <p:pic>
        <p:nvPicPr>
          <p:cNvPr id="7" name="Picture 6"/>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24600" y="5541168"/>
            <a:ext cx="2415548" cy="915988"/>
          </a:xfrm>
          <a:prstGeom prst="rect">
            <a:avLst/>
          </a:prstGeom>
        </p:spPr>
      </p:pic>
    </p:spTree>
    <p:extLst>
      <p:ext uri="{BB962C8B-B14F-4D97-AF65-F5344CB8AC3E}">
        <p14:creationId xmlns:p14="http://schemas.microsoft.com/office/powerpoint/2010/main" val="5106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DE Logo Title Slide - White">
    <p:bg>
      <p:bgPr>
        <a:gradFill>
          <a:gsLst>
            <a:gs pos="48000">
              <a:schemeClr val="bg1"/>
            </a:gs>
            <a:gs pos="80000">
              <a:schemeClr val="tx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3770376"/>
            <a:ext cx="7772400" cy="801624"/>
          </a:xfrm>
        </p:spPr>
        <p:txBody>
          <a:bodyPr>
            <a:noAutofit/>
          </a:bodyPr>
          <a:lstStyle>
            <a:lvl1pPr>
              <a:defRPr sz="5300" b="1" baseline="0">
                <a:solidFill>
                  <a:schemeClr val="bg1"/>
                </a:solidFill>
              </a:defRPr>
            </a:lvl1pPr>
          </a:lstStyle>
          <a:p>
            <a:r>
              <a:rPr lang="en-US" dirty="0"/>
              <a:t>Click to edit Title</a:t>
            </a:r>
          </a:p>
        </p:txBody>
      </p:sp>
      <p:sp>
        <p:nvSpPr>
          <p:cNvPr id="8" name="Text Placeholder 7"/>
          <p:cNvSpPr>
            <a:spLocks noGrp="1"/>
          </p:cNvSpPr>
          <p:nvPr>
            <p:ph type="body" sz="quarter" idx="10" hasCustomPrompt="1"/>
          </p:nvPr>
        </p:nvSpPr>
        <p:spPr>
          <a:xfrm>
            <a:off x="838200" y="4572000"/>
            <a:ext cx="7772400" cy="685800"/>
          </a:xfrm>
        </p:spPr>
        <p:txBody>
          <a:bodyPr>
            <a:normAutofit/>
          </a:bodyPr>
          <a:lstStyle>
            <a:lvl1pPr>
              <a:defRPr sz="3300" b="0" baseline="0">
                <a:solidFill>
                  <a:schemeClr val="bg1"/>
                </a:solidFill>
              </a:defRPr>
            </a:lvl1pPr>
          </a:lstStyle>
          <a:p>
            <a:pPr lvl="0"/>
            <a:r>
              <a:rPr lang="en-US" dirty="0"/>
              <a:t>Click to edit Subtitle</a:t>
            </a:r>
          </a:p>
        </p:txBody>
      </p:sp>
      <p:sp>
        <p:nvSpPr>
          <p:cNvPr id="12" name="TextBox 11"/>
          <p:cNvSpPr txBox="1"/>
          <p:nvPr/>
        </p:nvSpPr>
        <p:spPr>
          <a:xfrm>
            <a:off x="4023360" y="5307568"/>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Presented By:</a:t>
            </a:r>
          </a:p>
        </p:txBody>
      </p:sp>
      <p:sp>
        <p:nvSpPr>
          <p:cNvPr id="14" name="Text Placeholder 13"/>
          <p:cNvSpPr>
            <a:spLocks noGrp="1"/>
          </p:cNvSpPr>
          <p:nvPr>
            <p:ph type="body" sz="quarter" idx="12" hasCustomPrompt="1"/>
          </p:nvPr>
        </p:nvSpPr>
        <p:spPr>
          <a:xfrm>
            <a:off x="4023360" y="5711190"/>
            <a:ext cx="5069713" cy="365760"/>
          </a:xfrm>
        </p:spPr>
        <p:txBody>
          <a:bodyPr>
            <a:noAutofit/>
          </a:bodyPr>
          <a:lstStyle>
            <a:lvl1pPr>
              <a:defRPr sz="1800" baseline="0">
                <a:solidFill>
                  <a:schemeClr val="bg1"/>
                </a:solidFill>
              </a:defRPr>
            </a:lvl1pPr>
          </a:lstStyle>
          <a:p>
            <a:pPr lvl="0"/>
            <a:r>
              <a:rPr lang="en-US" dirty="0"/>
              <a:t>Click to edit Presenter Name</a:t>
            </a:r>
          </a:p>
        </p:txBody>
      </p:sp>
      <p:sp>
        <p:nvSpPr>
          <p:cNvPr id="15" name="Text Placeholder 13"/>
          <p:cNvSpPr>
            <a:spLocks noGrp="1"/>
          </p:cNvSpPr>
          <p:nvPr>
            <p:ph type="body" sz="quarter" idx="13" hasCustomPrompt="1"/>
          </p:nvPr>
        </p:nvSpPr>
        <p:spPr>
          <a:xfrm>
            <a:off x="4023360" y="6111240"/>
            <a:ext cx="5069713" cy="365760"/>
          </a:xfrm>
        </p:spPr>
        <p:txBody>
          <a:bodyPr>
            <a:noAutofit/>
          </a:bodyPr>
          <a:lstStyle>
            <a:lvl1pPr>
              <a:defRPr sz="1800" baseline="0">
                <a:solidFill>
                  <a:schemeClr val="bg1"/>
                </a:solidFill>
              </a:defRPr>
            </a:lvl1pPr>
          </a:lstStyle>
          <a:p>
            <a:pPr lvl="0"/>
            <a:r>
              <a:rPr lang="en-US" dirty="0"/>
              <a:t>Click to edit Presenter Title</a:t>
            </a:r>
          </a:p>
        </p:txBody>
      </p:sp>
      <p:sp>
        <p:nvSpPr>
          <p:cNvPr id="17" name="Text Placeholder 13"/>
          <p:cNvSpPr>
            <a:spLocks noGrp="1"/>
          </p:cNvSpPr>
          <p:nvPr>
            <p:ph type="body" sz="quarter" idx="15" hasCustomPrompt="1"/>
          </p:nvPr>
        </p:nvSpPr>
        <p:spPr>
          <a:xfrm>
            <a:off x="4023360" y="6492240"/>
            <a:ext cx="5069713" cy="365760"/>
          </a:xfrm>
        </p:spPr>
        <p:txBody>
          <a:bodyPr>
            <a:noAutofit/>
          </a:bodyPr>
          <a:lstStyle>
            <a:lvl1pPr>
              <a:defRPr sz="1800" baseline="0">
                <a:solidFill>
                  <a:schemeClr val="bg1"/>
                </a:solidFill>
              </a:defRPr>
            </a:lvl1pPr>
          </a:lstStyle>
          <a:p>
            <a:pPr lvl="0"/>
            <a:r>
              <a:rPr lang="en-US" dirty="0"/>
              <a:t>Click to edit Presentation Date</a:t>
            </a:r>
          </a:p>
        </p:txBody>
      </p:sp>
      <p:grpSp>
        <p:nvGrpSpPr>
          <p:cNvPr id="9" name="Group 8"/>
          <p:cNvGrpSpPr/>
          <p:nvPr userDrawn="1"/>
        </p:nvGrpSpPr>
        <p:grpSpPr>
          <a:xfrm>
            <a:off x="820944" y="-355600"/>
            <a:ext cx="8094456" cy="3790904"/>
            <a:chOff x="820944" y="-355600"/>
            <a:chExt cx="8094456" cy="3790904"/>
          </a:xfrm>
        </p:grpSpPr>
        <p:sp>
          <p:nvSpPr>
            <p:cNvPr id="10" name="Rectangle 9"/>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96202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4731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3260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51790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70319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848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07377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5906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930058" y="1064566"/>
              <a:ext cx="7333661" cy="1991577"/>
              <a:chOff x="930058" y="1064566"/>
              <a:chExt cx="7333661" cy="1991577"/>
            </a:xfrm>
          </p:grpSpPr>
          <p:cxnSp>
            <p:nvCxnSpPr>
              <p:cNvPr id="41" name="Straight Connector 40"/>
              <p:cNvCxnSpPr/>
              <p:nvPr/>
            </p:nvCxnSpPr>
            <p:spPr>
              <a:xfrm>
                <a:off x="3331921" y="1875542"/>
                <a:ext cx="4931798" cy="0"/>
              </a:xfrm>
              <a:prstGeom prst="line">
                <a:avLst/>
              </a:prstGeom>
              <a:noFill/>
              <a:ln w="152400" cap="rnd">
                <a:gradFill flip="none" rotWithShape="1">
                  <a:gsLst>
                    <a:gs pos="0">
                      <a:srgbClr val="008FFC"/>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42" name="Freeform 41"/>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89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88772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6" name="Content Placeholder 2"/>
          <p:cNvSpPr>
            <a:spLocks noGrp="1"/>
          </p:cNvSpPr>
          <p:nvPr>
            <p:ph idx="1"/>
          </p:nvPr>
        </p:nvSpPr>
        <p:spPr>
          <a:xfrm>
            <a:off x="685800" y="1981200"/>
            <a:ext cx="7772400" cy="4038600"/>
          </a:xfrm>
        </p:spPr>
        <p:txBody>
          <a:bodyPr/>
          <a:lstStyle>
            <a:lvl1pPr>
              <a:defRPr>
                <a:solidFill>
                  <a:schemeClr val="bg1"/>
                </a:solidFill>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2"/>
          <p:cNvSpPr>
            <a:spLocks noGrp="1"/>
          </p:cNvSpPr>
          <p:nvPr>
            <p:ph type="sldNum" sz="quarter" idx="10"/>
          </p:nvPr>
        </p:nvSpPr>
        <p:spPr/>
        <p:txBody>
          <a:bodyPr/>
          <a:lstStyle>
            <a:lvl1pPr>
              <a:defRPr>
                <a:solidFill>
                  <a:schemeClr val="bg1"/>
                </a:solidFill>
              </a:defRPr>
            </a:lvl1pPr>
          </a:lstStyle>
          <a:p>
            <a:fld id="{56398E72-190A-4A67-A631-793961E1BCA1}" type="slidenum">
              <a:rPr lang="en-US" smtClean="0"/>
              <a:pPr/>
              <a:t>‹#›</a:t>
            </a:fld>
            <a:endParaRPr lang="en-US"/>
          </a:p>
        </p:txBody>
      </p:sp>
      <p:sp>
        <p:nvSpPr>
          <p:cNvPr id="5" name="Footer Placeholder 4"/>
          <p:cNvSpPr>
            <a:spLocks noGrp="1"/>
          </p:cNvSpPr>
          <p:nvPr>
            <p:ph type="ftr" sz="quarter" idx="11"/>
          </p:nvPr>
        </p:nvSpPr>
        <p:spPr/>
        <p:txBody>
          <a:bodyPr/>
          <a:lstStyle>
            <a:lvl1pPr marL="0" algn="l" defTabSz="914400" rtl="0" eaLnBrk="1" latinLnBrk="0" hangingPunct="1">
              <a:defRPr lang="en-US" sz="1200" b="0" kern="1200" cap="small" baseline="0">
                <a:solidFill>
                  <a:schemeClr val="bg1"/>
                </a:solidFill>
                <a:latin typeface="+mn-lt"/>
                <a:ea typeface="+mn-ea"/>
                <a:cs typeface="+mn-cs"/>
              </a:defRPr>
            </a:lvl1pPr>
          </a:lstStyle>
          <a:p>
            <a:pPr>
              <a:defRPr/>
            </a:pPr>
            <a:r>
              <a:rPr lang="en-US" dirty="0"/>
              <a:t>Tab 18-1 - Pump Interactions and the Affinity Laws</a:t>
            </a:r>
            <a:endParaRPr dirty="0"/>
          </a:p>
        </p:txBody>
      </p:sp>
    </p:spTree>
    <p:extLst>
      <p:ext uri="{BB962C8B-B14F-4D97-AF65-F5344CB8AC3E}">
        <p14:creationId xmlns:p14="http://schemas.microsoft.com/office/powerpoint/2010/main" val="70845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DE Logo Title Slide - Black">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820944" y="501652"/>
            <a:ext cx="7442775" cy="2822573"/>
            <a:chOff x="820944" y="501652"/>
            <a:chExt cx="7442775" cy="2822573"/>
          </a:xfrm>
        </p:grpSpPr>
        <p:sp>
          <p:nvSpPr>
            <p:cNvPr id="50" name="Rectangle 49"/>
            <p:cNvSpPr/>
            <p:nvPr/>
          </p:nvSpPr>
          <p:spPr>
            <a:xfrm>
              <a:off x="942975" y="17665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097280" y="15716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255456" y="9658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581150" y="11760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902834" y="5016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05099" y="15716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373740" y="6850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684417" y="17627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a:off x="963615"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148907"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334199"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519491"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704783"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890075"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075367"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260659"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444361"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629653"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814945"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820944" y="22743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820944" y="24572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820944" y="26401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820944" y="28230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820944" y="30059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820944" y="31887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930058" y="1204266"/>
              <a:ext cx="7333661" cy="1991577"/>
              <a:chOff x="930058" y="1064566"/>
              <a:chExt cx="7333661" cy="1991577"/>
            </a:xfrm>
          </p:grpSpPr>
          <p:cxnSp>
            <p:nvCxnSpPr>
              <p:cNvPr id="77" name="Straight Connector 76"/>
              <p:cNvCxnSpPr/>
              <p:nvPr/>
            </p:nvCxnSpPr>
            <p:spPr>
              <a:xfrm>
                <a:off x="3331921" y="1875542"/>
                <a:ext cx="4931798" cy="0"/>
              </a:xfrm>
              <a:prstGeom prst="line">
                <a:avLst/>
              </a:prstGeom>
              <a:noFill/>
              <a:ln w="152400" cap="rnd">
                <a:gradFill flip="none" rotWithShape="1">
                  <a:gsLst>
                    <a:gs pos="0">
                      <a:schemeClr val="accent1"/>
                    </a:gs>
                    <a:gs pos="100000">
                      <a:srgbClr val="008FFC"/>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78" name="Freeform 77"/>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76"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376488" y="-2159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hasCustomPrompt="1"/>
          </p:nvPr>
        </p:nvSpPr>
        <p:spPr>
          <a:xfrm>
            <a:off x="841248" y="3770376"/>
            <a:ext cx="7772400" cy="801624"/>
          </a:xfrm>
        </p:spPr>
        <p:txBody>
          <a:bodyPr>
            <a:noAutofit/>
          </a:bodyPr>
          <a:lstStyle>
            <a:lvl1pPr>
              <a:defRPr sz="5300" b="1" baseline="0">
                <a:solidFill>
                  <a:schemeClr val="bg1"/>
                </a:solidFill>
              </a:defRPr>
            </a:lvl1pPr>
          </a:lstStyle>
          <a:p>
            <a:r>
              <a:rPr lang="en-US" dirty="0"/>
              <a:t>Click to edit Title</a:t>
            </a:r>
          </a:p>
        </p:txBody>
      </p:sp>
      <p:sp>
        <p:nvSpPr>
          <p:cNvPr id="8" name="Text Placeholder 7"/>
          <p:cNvSpPr>
            <a:spLocks noGrp="1"/>
          </p:cNvSpPr>
          <p:nvPr>
            <p:ph type="body" sz="quarter" idx="10" hasCustomPrompt="1"/>
          </p:nvPr>
        </p:nvSpPr>
        <p:spPr>
          <a:xfrm>
            <a:off x="838200" y="4572000"/>
            <a:ext cx="7772400" cy="685800"/>
          </a:xfrm>
        </p:spPr>
        <p:txBody>
          <a:bodyPr>
            <a:normAutofit/>
          </a:bodyPr>
          <a:lstStyle>
            <a:lvl1pPr>
              <a:defRPr sz="3300" b="0" baseline="0">
                <a:solidFill>
                  <a:schemeClr val="bg1"/>
                </a:solidFill>
              </a:defRPr>
            </a:lvl1pPr>
          </a:lstStyle>
          <a:p>
            <a:pPr lvl="0"/>
            <a:r>
              <a:rPr lang="en-US" dirty="0"/>
              <a:t>Click to edit Subtitle</a:t>
            </a:r>
          </a:p>
        </p:txBody>
      </p:sp>
      <p:sp>
        <p:nvSpPr>
          <p:cNvPr id="12" name="TextBox 11"/>
          <p:cNvSpPr txBox="1"/>
          <p:nvPr/>
        </p:nvSpPr>
        <p:spPr>
          <a:xfrm>
            <a:off x="4023360" y="5307568"/>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Presented By:</a:t>
            </a:r>
          </a:p>
        </p:txBody>
      </p:sp>
      <p:sp>
        <p:nvSpPr>
          <p:cNvPr id="14" name="Text Placeholder 13"/>
          <p:cNvSpPr>
            <a:spLocks noGrp="1"/>
          </p:cNvSpPr>
          <p:nvPr>
            <p:ph type="body" sz="quarter" idx="12" hasCustomPrompt="1"/>
          </p:nvPr>
        </p:nvSpPr>
        <p:spPr>
          <a:xfrm>
            <a:off x="4023360" y="5711190"/>
            <a:ext cx="5069713" cy="365760"/>
          </a:xfrm>
        </p:spPr>
        <p:txBody>
          <a:bodyPr>
            <a:noAutofit/>
          </a:bodyPr>
          <a:lstStyle>
            <a:lvl1pPr>
              <a:defRPr sz="1800" baseline="0">
                <a:solidFill>
                  <a:schemeClr val="bg1"/>
                </a:solidFill>
              </a:defRPr>
            </a:lvl1pPr>
          </a:lstStyle>
          <a:p>
            <a:pPr lvl="0"/>
            <a:r>
              <a:rPr lang="en-US" dirty="0"/>
              <a:t>Click to edit Presenter Name</a:t>
            </a:r>
          </a:p>
        </p:txBody>
      </p:sp>
      <p:sp>
        <p:nvSpPr>
          <p:cNvPr id="15" name="Text Placeholder 13"/>
          <p:cNvSpPr>
            <a:spLocks noGrp="1"/>
          </p:cNvSpPr>
          <p:nvPr>
            <p:ph type="body" sz="quarter" idx="13" hasCustomPrompt="1"/>
          </p:nvPr>
        </p:nvSpPr>
        <p:spPr>
          <a:xfrm>
            <a:off x="4023360" y="6111240"/>
            <a:ext cx="5069713" cy="365760"/>
          </a:xfrm>
        </p:spPr>
        <p:txBody>
          <a:bodyPr>
            <a:noAutofit/>
          </a:bodyPr>
          <a:lstStyle>
            <a:lvl1pPr>
              <a:defRPr sz="1800" baseline="0">
                <a:solidFill>
                  <a:schemeClr val="bg1"/>
                </a:solidFill>
              </a:defRPr>
            </a:lvl1pPr>
          </a:lstStyle>
          <a:p>
            <a:pPr lvl="0"/>
            <a:r>
              <a:rPr lang="en-US" dirty="0"/>
              <a:t>Click to edit Presenter Title</a:t>
            </a:r>
          </a:p>
        </p:txBody>
      </p:sp>
      <p:sp>
        <p:nvSpPr>
          <p:cNvPr id="17" name="Text Placeholder 13"/>
          <p:cNvSpPr>
            <a:spLocks noGrp="1"/>
          </p:cNvSpPr>
          <p:nvPr>
            <p:ph type="body" sz="quarter" idx="15" hasCustomPrompt="1"/>
          </p:nvPr>
        </p:nvSpPr>
        <p:spPr>
          <a:xfrm>
            <a:off x="4023360" y="6492240"/>
            <a:ext cx="5069713" cy="365760"/>
          </a:xfrm>
        </p:spPr>
        <p:txBody>
          <a:bodyPr>
            <a:noAutofit/>
          </a:bodyPr>
          <a:lstStyle>
            <a:lvl1pPr>
              <a:defRPr sz="1800" baseline="0">
                <a:solidFill>
                  <a:schemeClr val="bg1"/>
                </a:solidFill>
              </a:defRPr>
            </a:lvl1pPr>
          </a:lstStyle>
          <a:p>
            <a:pPr lvl="0"/>
            <a:r>
              <a:rPr lang="en-US" dirty="0"/>
              <a:t>Click to edit Presentation Date</a:t>
            </a:r>
          </a:p>
        </p:txBody>
      </p:sp>
    </p:spTree>
    <p:extLst>
      <p:ext uri="{BB962C8B-B14F-4D97-AF65-F5344CB8AC3E}">
        <p14:creationId xmlns:p14="http://schemas.microsoft.com/office/powerpoint/2010/main" val="316394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rview Title Slide">
    <p:bg>
      <p:bgPr>
        <a:blipFill dpi="0" rotWithShape="1">
          <a:blip r:embed="rId2">
            <a:alphaModFix amt="58000"/>
            <a:lum/>
          </a:blip>
          <a:srcRect/>
          <a:stretch>
            <a:fillRect l="-8000" r="-8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239713" y="861788"/>
            <a:ext cx="7772400" cy="731520"/>
          </a:xfrm>
        </p:spPr>
        <p:txBody>
          <a:bodyPr/>
          <a:lstStyle>
            <a:lvl1pPr>
              <a:defRPr sz="3200" b="1" i="1" baseline="0">
                <a:solidFill>
                  <a:schemeClr val="tx1"/>
                </a:solidFill>
              </a:defRPr>
            </a:lvl1pPr>
          </a:lstStyle>
          <a:p>
            <a:r>
              <a:rPr lang="en-US" dirty="0"/>
              <a:t>Click to edit Project Type</a:t>
            </a:r>
          </a:p>
        </p:txBody>
      </p:sp>
      <p:sp>
        <p:nvSpPr>
          <p:cNvPr id="5" name="Rectangle 7"/>
          <p:cNvSpPr>
            <a:spLocks noChangeArrowheads="1"/>
          </p:cNvSpPr>
          <p:nvPr userDrawn="1"/>
        </p:nvSpPr>
        <p:spPr bwMode="auto">
          <a:xfrm>
            <a:off x="239713" y="4800601"/>
            <a:ext cx="1970087" cy="365760"/>
          </a:xfrm>
          <a:prstGeom prst="rect">
            <a:avLst/>
          </a:prstGeom>
          <a:noFill/>
          <a:ln w="9525">
            <a:noFill/>
            <a:miter lim="800000"/>
            <a:headEnd/>
            <a:tailEnd/>
          </a:ln>
          <a:effectLst/>
        </p:spPr>
        <p:txBody>
          <a:bodyPr anchor="ctr"/>
          <a:lstStyle/>
          <a:p>
            <a:pPr marL="344488" indent="-344488" eaLnBrk="1" hangingPunct="1"/>
            <a:r>
              <a:rPr lang="en-US" sz="1800" dirty="0">
                <a:solidFill>
                  <a:schemeClr val="tx1"/>
                </a:solidFill>
                <a:latin typeface="+mn-lt"/>
              </a:rPr>
              <a:t>Presented By:</a:t>
            </a:r>
          </a:p>
        </p:txBody>
      </p:sp>
      <p:sp>
        <p:nvSpPr>
          <p:cNvPr id="3" name="Text Placeholder 2"/>
          <p:cNvSpPr>
            <a:spLocks noGrp="1"/>
          </p:cNvSpPr>
          <p:nvPr>
            <p:ph type="body" sz="quarter" idx="10" hasCustomPrompt="1"/>
          </p:nvPr>
        </p:nvSpPr>
        <p:spPr>
          <a:xfrm>
            <a:off x="239713" y="5166361"/>
            <a:ext cx="2743200" cy="1097280"/>
          </a:xfrm>
        </p:spPr>
        <p:txBody>
          <a:bodyPr/>
          <a:lstStyle>
            <a:lvl1pPr marL="0" indent="0" algn="l" defTabSz="914400" rtl="0" eaLnBrk="1" latinLnBrk="0" hangingPunct="1">
              <a:buNone/>
              <a:defRPr lang="en-US" sz="1800" kern="1200" dirty="0" smtClean="0">
                <a:solidFill>
                  <a:schemeClr val="tx1"/>
                </a:solidFill>
                <a:latin typeface="+mn-lt"/>
                <a:ea typeface="+mn-ea"/>
                <a:cs typeface="+mn-cs"/>
              </a:defRPr>
            </a:lvl1pPr>
            <a:lvl2pPr marL="344488" indent="-344488" algn="l" defTabSz="914400" rtl="0" eaLnBrk="1" latinLnBrk="0" hangingPunct="1">
              <a:defRPr lang="en-US" sz="1800" kern="1200" dirty="0" smtClean="0">
                <a:solidFill>
                  <a:schemeClr val="tx1"/>
                </a:solidFill>
                <a:latin typeface="+mn-lt"/>
                <a:ea typeface="+mn-ea"/>
                <a:cs typeface="+mn-cs"/>
              </a:defRPr>
            </a:lvl2pPr>
            <a:lvl3pPr marL="344488" indent="-344488" algn="l" defTabSz="914400" rtl="0" eaLnBrk="1" latinLnBrk="0" hangingPunct="1">
              <a:defRPr lang="en-US" sz="1800" kern="1200" dirty="0" smtClean="0">
                <a:solidFill>
                  <a:schemeClr val="tx1"/>
                </a:solidFill>
                <a:latin typeface="+mn-lt"/>
                <a:ea typeface="+mn-ea"/>
                <a:cs typeface="+mn-cs"/>
              </a:defRPr>
            </a:lvl3pPr>
            <a:lvl4pPr marL="344488" indent="-344488" algn="l" defTabSz="914400" rtl="0" eaLnBrk="1" latinLnBrk="0" hangingPunct="1">
              <a:defRPr lang="en-US" sz="1800" kern="1200" dirty="0" smtClean="0">
                <a:solidFill>
                  <a:schemeClr val="tx1"/>
                </a:solidFill>
                <a:latin typeface="+mn-lt"/>
                <a:ea typeface="+mn-ea"/>
                <a:cs typeface="+mn-cs"/>
              </a:defRPr>
            </a:lvl4pPr>
            <a:lvl5pPr marL="344488" indent="-344488" algn="l" defTabSz="914400" rtl="0" eaLnBrk="1" latinLnBrk="0" hangingPunct="1">
              <a:defRPr lang="en-US" sz="1800" kern="1200" dirty="0">
                <a:solidFill>
                  <a:schemeClr val="tx1"/>
                </a:solidFill>
                <a:latin typeface="+mn-lt"/>
                <a:ea typeface="+mn-ea"/>
                <a:cs typeface="+mn-cs"/>
              </a:defRPr>
            </a:lvl5pPr>
          </a:lstStyle>
          <a:p>
            <a:pPr lvl="0"/>
            <a:r>
              <a:rPr lang="en-US" dirty="0"/>
              <a:t>Click to enter interview team members</a:t>
            </a:r>
          </a:p>
        </p:txBody>
      </p:sp>
      <p:sp>
        <p:nvSpPr>
          <p:cNvPr id="10" name="Text Placeholder 2"/>
          <p:cNvSpPr>
            <a:spLocks noGrp="1"/>
          </p:cNvSpPr>
          <p:nvPr>
            <p:ph type="body" sz="quarter" idx="11" hasCustomPrompt="1"/>
          </p:nvPr>
        </p:nvSpPr>
        <p:spPr>
          <a:xfrm>
            <a:off x="239713" y="6274276"/>
            <a:ext cx="2743200" cy="365760"/>
          </a:xfrm>
        </p:spPr>
        <p:txBody>
          <a:bodyPr/>
          <a:lstStyle>
            <a:lvl1pPr marL="0" indent="0" algn="l" defTabSz="914400" rtl="0" eaLnBrk="1" latinLnBrk="0" hangingPunct="1">
              <a:buNone/>
              <a:defRPr lang="en-US" sz="1800" kern="1200" dirty="0" smtClean="0">
                <a:solidFill>
                  <a:schemeClr val="tx1"/>
                </a:solidFill>
                <a:latin typeface="+mn-lt"/>
                <a:ea typeface="+mn-ea"/>
                <a:cs typeface="+mn-cs"/>
              </a:defRPr>
            </a:lvl1pPr>
            <a:lvl2pPr marL="344488" indent="-344488" algn="l" defTabSz="914400" rtl="0" eaLnBrk="1" latinLnBrk="0" hangingPunct="1">
              <a:defRPr lang="en-US" sz="1800" kern="1200" dirty="0" smtClean="0">
                <a:solidFill>
                  <a:schemeClr val="tx1"/>
                </a:solidFill>
                <a:latin typeface="+mn-lt"/>
                <a:ea typeface="+mn-ea"/>
                <a:cs typeface="+mn-cs"/>
              </a:defRPr>
            </a:lvl2pPr>
            <a:lvl3pPr marL="344488" indent="-344488" algn="l" defTabSz="914400" rtl="0" eaLnBrk="1" latinLnBrk="0" hangingPunct="1">
              <a:defRPr lang="en-US" sz="1800" kern="1200" dirty="0" smtClean="0">
                <a:solidFill>
                  <a:schemeClr val="tx1"/>
                </a:solidFill>
                <a:latin typeface="+mn-lt"/>
                <a:ea typeface="+mn-ea"/>
                <a:cs typeface="+mn-cs"/>
              </a:defRPr>
            </a:lvl3pPr>
            <a:lvl4pPr marL="344488" indent="-344488" algn="l" defTabSz="914400" rtl="0" eaLnBrk="1" latinLnBrk="0" hangingPunct="1">
              <a:defRPr lang="en-US" sz="1800" kern="1200" dirty="0" smtClean="0">
                <a:solidFill>
                  <a:schemeClr val="tx1"/>
                </a:solidFill>
                <a:latin typeface="+mn-lt"/>
                <a:ea typeface="+mn-ea"/>
                <a:cs typeface="+mn-cs"/>
              </a:defRPr>
            </a:lvl4pPr>
            <a:lvl5pPr marL="344488" indent="-344488" algn="l" defTabSz="914400" rtl="0" eaLnBrk="1" latinLnBrk="0" hangingPunct="1">
              <a:defRPr lang="en-US" sz="1800" kern="1200" dirty="0">
                <a:solidFill>
                  <a:schemeClr val="tx1"/>
                </a:solidFill>
                <a:latin typeface="+mn-lt"/>
                <a:ea typeface="+mn-ea"/>
                <a:cs typeface="+mn-cs"/>
              </a:defRPr>
            </a:lvl5pPr>
          </a:lstStyle>
          <a:p>
            <a:pPr lvl="0"/>
            <a:r>
              <a:rPr lang="en-US" dirty="0"/>
              <a:t>Click to enter date</a:t>
            </a:r>
          </a:p>
        </p:txBody>
      </p:sp>
      <p:sp>
        <p:nvSpPr>
          <p:cNvPr id="8" name="Rectangle 7"/>
          <p:cNvSpPr>
            <a:spLocks noChangeArrowheads="1"/>
          </p:cNvSpPr>
          <p:nvPr userDrawn="1"/>
        </p:nvSpPr>
        <p:spPr bwMode="auto">
          <a:xfrm>
            <a:off x="239713" y="1634544"/>
            <a:ext cx="1970087" cy="365760"/>
          </a:xfrm>
          <a:prstGeom prst="rect">
            <a:avLst/>
          </a:prstGeom>
          <a:noFill/>
          <a:ln w="9525">
            <a:noFill/>
            <a:miter lim="800000"/>
            <a:headEnd/>
            <a:tailEnd/>
          </a:ln>
          <a:effectLst/>
        </p:spPr>
        <p:txBody>
          <a:bodyPr anchor="ctr"/>
          <a:lstStyle/>
          <a:p>
            <a:pPr marL="344488" indent="-344488" eaLnBrk="1" hangingPunct="1"/>
            <a:r>
              <a:rPr lang="en-US" sz="1800" i="1" dirty="0">
                <a:solidFill>
                  <a:schemeClr val="tx1"/>
                </a:solidFill>
                <a:latin typeface="+mn-lt"/>
              </a:rPr>
              <a:t>For</a:t>
            </a:r>
          </a:p>
        </p:txBody>
      </p:sp>
      <p:sp>
        <p:nvSpPr>
          <p:cNvPr id="6" name="Text Placeholder 5"/>
          <p:cNvSpPr>
            <a:spLocks noGrp="1"/>
          </p:cNvSpPr>
          <p:nvPr>
            <p:ph type="body" sz="quarter" idx="12" hasCustomPrompt="1"/>
          </p:nvPr>
        </p:nvSpPr>
        <p:spPr>
          <a:xfrm>
            <a:off x="325906" y="2133600"/>
            <a:ext cx="7772400" cy="731520"/>
          </a:xfrm>
        </p:spPr>
        <p:txBody>
          <a:bodyPr>
            <a:normAutofit/>
          </a:bodyPr>
          <a:lstStyle>
            <a:lvl1pPr algn="l" defTabSz="914400" rtl="0" eaLnBrk="1" latinLnBrk="0" hangingPunct="1">
              <a:spcBef>
                <a:spcPct val="0"/>
              </a:spcBef>
              <a:buNone/>
              <a:defRPr lang="en-US" sz="3200" b="1" i="1" kern="1200" baseline="0" dirty="0">
                <a:solidFill>
                  <a:schemeClr val="tx1"/>
                </a:solidFill>
                <a:latin typeface="Arial" pitchFamily="34" charset="0"/>
                <a:ea typeface="+mj-ea"/>
                <a:cs typeface="Arial" pitchFamily="34" charset="0"/>
              </a:defRPr>
            </a:lvl1pPr>
          </a:lstStyle>
          <a:p>
            <a:pPr lvl="0"/>
            <a:r>
              <a:rPr lang="en-US" dirty="0"/>
              <a:t>Click to edit Project Name</a:t>
            </a: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56387" y="5484166"/>
            <a:ext cx="2487613" cy="116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1502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ample Disclaim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Disclaimer</a:t>
            </a:r>
          </a:p>
        </p:txBody>
      </p:sp>
      <p:sp>
        <p:nvSpPr>
          <p:cNvPr id="5" name="Footer Placeholder 4"/>
          <p:cNvSpPr>
            <a:spLocks noGrp="1"/>
          </p:cNvSpPr>
          <p:nvPr>
            <p:ph type="ftr" sz="quarter" idx="10"/>
          </p:nvPr>
        </p:nvSpPr>
        <p:spPr/>
        <p:txBody>
          <a:bodyPr/>
          <a:lstStyle/>
          <a:p>
            <a:r>
              <a:rPr lang="en-US" dirty="0"/>
              <a:t>Tab 18-1 - Pump Interactions and the Affinity Laws</a:t>
            </a:r>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9" name="TextBox 8"/>
          <p:cNvSpPr txBox="1"/>
          <p:nvPr userDrawn="1"/>
        </p:nvSpPr>
        <p:spPr>
          <a:xfrm>
            <a:off x="457200" y="1600200"/>
            <a:ext cx="8229600" cy="4870564"/>
          </a:xfrm>
          <a:prstGeom prst="rect">
            <a:avLst/>
          </a:prstGeom>
          <a:noFill/>
        </p:spPr>
        <p:txBody>
          <a:bodyPr wrap="square" rtlCol="0">
            <a:spAutoFit/>
          </a:bodyPr>
          <a:lstStyle/>
          <a:p>
            <a:pPr lvl="0">
              <a:lnSpc>
                <a:spcPct val="150000"/>
              </a:lnSpc>
              <a:spcBef>
                <a:spcPts val="900"/>
              </a:spcBef>
            </a:pPr>
            <a:r>
              <a:rPr lang="en-US" sz="1500" b="1" dirty="0">
                <a:solidFill>
                  <a:schemeClr val="bg1"/>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a:t>
            </a:r>
            <a:r>
              <a:rPr lang="en-US" sz="1500" b="1" dirty="0">
                <a:solidFill>
                  <a:schemeClr val="accent4"/>
                </a:solidFill>
                <a:latin typeface="Arial" pitchFamily="34" charset="0"/>
                <a:cs typeface="Arial" pitchFamily="34" charset="0"/>
              </a:rPr>
              <a:t>Pacific Gas and Electric Company (PG&amp;E)</a:t>
            </a:r>
            <a:r>
              <a:rPr lang="en-US" sz="1500" b="1" dirty="0">
                <a:solidFill>
                  <a:schemeClr val="bg1"/>
                </a:solidFill>
                <a:latin typeface="Arial" pitchFamily="34" charset="0"/>
                <a:cs typeface="Arial" pitchFamily="34" charset="0"/>
              </a:rPr>
              <a:t> nor any of its employees and agents: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Represents that its use would not infringe any privately owned rights, including, but not limited to, patents, trademarks, or copyrights. </a:t>
            </a:r>
          </a:p>
          <a:p>
            <a:endParaRPr lang="en-US" dirty="0">
              <a:solidFill>
                <a:schemeClr val="bg1"/>
              </a:solidFill>
            </a:endParaRPr>
          </a:p>
        </p:txBody>
      </p:sp>
      <p:sp>
        <p:nvSpPr>
          <p:cNvPr id="10" name="TextBox 9"/>
          <p:cNvSpPr txBox="1"/>
          <p:nvPr userDrawn="1"/>
        </p:nvSpPr>
        <p:spPr>
          <a:xfrm>
            <a:off x="2743200" y="274638"/>
            <a:ext cx="5943600" cy="1323439"/>
          </a:xfrm>
          <a:prstGeom prst="rect">
            <a:avLst/>
          </a:prstGeom>
          <a:noFill/>
        </p:spPr>
        <p:txBody>
          <a:bodyPr wrap="square" rtlCol="0">
            <a:spAutoFit/>
          </a:bodyPr>
          <a:lstStyle/>
          <a:p>
            <a:r>
              <a:rPr lang="en-US" sz="1600" dirty="0">
                <a:solidFill>
                  <a:schemeClr val="accent4"/>
                </a:solidFill>
                <a:latin typeface="Arial" pitchFamily="34" charset="0"/>
                <a:cs typeface="Arial" pitchFamily="34" charset="0"/>
              </a:rPr>
              <a:t>Some clients require a disclaimer.</a:t>
            </a:r>
            <a:r>
              <a:rPr lang="en-US" sz="1600" baseline="0" dirty="0">
                <a:solidFill>
                  <a:schemeClr val="accent4"/>
                </a:solidFill>
                <a:latin typeface="Arial" pitchFamily="34" charset="0"/>
                <a:cs typeface="Arial" pitchFamily="34" charset="0"/>
              </a:rPr>
              <a:t>  This slide is an example that can be edited to provide that by going to “View” then “Title Slide” and then editing this layout by deleting this box and changing the red company name as required  and formatting the color to white.</a:t>
            </a:r>
            <a:endParaRPr lang="en-US" sz="1600" dirty="0">
              <a:solidFill>
                <a:schemeClr val="accent4"/>
              </a:solidFill>
              <a:latin typeface="Arial" pitchFamily="34" charset="0"/>
              <a:cs typeface="Arial" pitchFamily="34" charset="0"/>
            </a:endParaRPr>
          </a:p>
        </p:txBody>
      </p:sp>
    </p:spTree>
    <p:extLst>
      <p:ext uri="{BB962C8B-B14F-4D97-AF65-F5344CB8AC3E}">
        <p14:creationId xmlns:p14="http://schemas.microsoft.com/office/powerpoint/2010/main" val="272468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ample Copyright Notic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Copyright Materials</a:t>
            </a:r>
          </a:p>
        </p:txBody>
      </p:sp>
      <p:sp>
        <p:nvSpPr>
          <p:cNvPr id="5" name="Footer Placeholder 4"/>
          <p:cNvSpPr>
            <a:spLocks noGrp="1"/>
          </p:cNvSpPr>
          <p:nvPr>
            <p:ph type="ftr" sz="quarter" idx="10"/>
          </p:nvPr>
        </p:nvSpPr>
        <p:spPr/>
        <p:txBody>
          <a:bodyPr/>
          <a:lstStyle/>
          <a:p>
            <a:r>
              <a:rPr lang="en-US" dirty="0"/>
              <a:t>Tab 18-1 - Pump Interactions and the Affinity Laws</a:t>
            </a:r>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9" name="TextBox 8"/>
          <p:cNvSpPr txBox="1"/>
          <p:nvPr userDrawn="1"/>
        </p:nvSpPr>
        <p:spPr>
          <a:xfrm>
            <a:off x="457200" y="1600200"/>
            <a:ext cx="8229600" cy="2123658"/>
          </a:xfrm>
          <a:prstGeom prst="rect">
            <a:avLst/>
          </a:prstGeom>
          <a:noFill/>
        </p:spPr>
        <p:txBody>
          <a:bodyPr wrap="square" rtlCol="0">
            <a:spAutoFit/>
          </a:bodyPr>
          <a:lstStyle/>
          <a:p>
            <a:pPr lvl="0">
              <a:lnSpc>
                <a:spcPct val="150000"/>
              </a:lnSpc>
              <a:spcBef>
                <a:spcPts val="900"/>
              </a:spcBef>
            </a:pPr>
            <a:r>
              <a:rPr lang="en-US" sz="1800" b="1" dirty="0">
                <a:solidFill>
                  <a:schemeClr val="bg1"/>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p>
          <a:p>
            <a:endParaRPr lang="en-US" sz="2400" dirty="0">
              <a:solidFill>
                <a:schemeClr val="bg1"/>
              </a:solidFill>
            </a:endParaRPr>
          </a:p>
        </p:txBody>
      </p:sp>
      <p:sp>
        <p:nvSpPr>
          <p:cNvPr id="10" name="TextBox 9"/>
          <p:cNvSpPr txBox="1"/>
          <p:nvPr userDrawn="1"/>
        </p:nvSpPr>
        <p:spPr>
          <a:xfrm>
            <a:off x="533400" y="3581400"/>
            <a:ext cx="8153400" cy="2062103"/>
          </a:xfrm>
          <a:prstGeom prst="rect">
            <a:avLst/>
          </a:prstGeom>
          <a:noFill/>
        </p:spPr>
        <p:txBody>
          <a:bodyPr wrap="square" rtlCol="0">
            <a:spAutoFit/>
          </a:bodyPr>
          <a:lstStyle/>
          <a:p>
            <a:r>
              <a:rPr lang="en-US" sz="1600" dirty="0">
                <a:solidFill>
                  <a:schemeClr val="accent4"/>
                </a:solidFill>
                <a:latin typeface="Arial" pitchFamily="34" charset="0"/>
                <a:cs typeface="Arial" pitchFamily="34" charset="0"/>
              </a:rPr>
              <a:t>Some clients require a copyright notice.  Or, we may want to copyright</a:t>
            </a:r>
            <a:r>
              <a:rPr lang="en-US" sz="1600" baseline="0" dirty="0">
                <a:solidFill>
                  <a:schemeClr val="accent4"/>
                </a:solidFill>
                <a:latin typeface="Arial" pitchFamily="34" charset="0"/>
                <a:cs typeface="Arial" pitchFamily="34" charset="0"/>
              </a:rPr>
              <a:t> the materials as ours.  This slide provides such notice.  To eliminate this text box, go to </a:t>
            </a:r>
            <a:br>
              <a:rPr lang="en-US" sz="1600" baseline="0" dirty="0">
                <a:solidFill>
                  <a:schemeClr val="accent4"/>
                </a:solidFill>
                <a:latin typeface="Arial" pitchFamily="34" charset="0"/>
                <a:cs typeface="Arial" pitchFamily="34" charset="0"/>
              </a:rPr>
            </a:br>
            <a:r>
              <a:rPr lang="en-US" sz="1600" baseline="0" dirty="0">
                <a:solidFill>
                  <a:schemeClr val="accent4"/>
                </a:solidFill>
                <a:latin typeface="Arial" pitchFamily="34" charset="0"/>
                <a:cs typeface="Arial" pitchFamily="34" charset="0"/>
              </a:rPr>
              <a:t>“View” then “Slide Master” and delete it from the lay out slide.</a:t>
            </a:r>
          </a:p>
          <a:p>
            <a:endParaRPr lang="en-US" sz="1600" baseline="0" dirty="0">
              <a:solidFill>
                <a:schemeClr val="accent4"/>
              </a:solidFill>
              <a:latin typeface="Arial" pitchFamily="34" charset="0"/>
              <a:cs typeface="Arial" pitchFamily="34" charset="0"/>
            </a:endParaRPr>
          </a:p>
          <a:p>
            <a:r>
              <a:rPr lang="en-US" sz="1600" baseline="0" dirty="0">
                <a:solidFill>
                  <a:schemeClr val="accent4"/>
                </a:solidFill>
                <a:latin typeface="Arial" pitchFamily="34" charset="0"/>
                <a:cs typeface="Arial" pitchFamily="34" charset="0"/>
              </a:rPr>
              <a:t>You can also add © FDE &lt;Current Year&gt; into the footer for each slide.  Do this by going to “Insert” then “Header and Footer” and making appropriate edits.   The little copy right symbol is available from the Insert menu also by clicking on the “Symbol” button (the one with the omega sign on it).</a:t>
            </a:r>
            <a:endParaRPr lang="en-US" sz="1600" dirty="0">
              <a:solidFill>
                <a:schemeClr val="accent4"/>
              </a:solidFill>
              <a:latin typeface="Arial" pitchFamily="34" charset="0"/>
              <a:cs typeface="Arial" pitchFamily="34" charset="0"/>
            </a:endParaRPr>
          </a:p>
        </p:txBody>
      </p:sp>
    </p:spTree>
    <p:extLst>
      <p:ext uri="{BB962C8B-B14F-4D97-AF65-F5344CB8AC3E}">
        <p14:creationId xmlns:p14="http://schemas.microsoft.com/office/powerpoint/2010/main" val="41719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Learning Objectives">
    <p:bg>
      <p:bgPr>
        <a:solidFill>
          <a:schemeClr val="tx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dirty="0"/>
              <a:t>Tab 18-1 - Pump Interactions and the Affinity Laws</a:t>
            </a:r>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solidFill>
                  <a:srgbClr val="FFA100"/>
                </a:solidFill>
              </a:rPr>
              <a:t>Learning Objectives</a:t>
            </a:r>
          </a:p>
        </p:txBody>
      </p:sp>
      <p:sp>
        <p:nvSpPr>
          <p:cNvPr id="2" name="TextBox 1"/>
          <p:cNvSpPr txBox="1"/>
          <p:nvPr userDrawn="1"/>
        </p:nvSpPr>
        <p:spPr>
          <a:xfrm>
            <a:off x="457200" y="1600200"/>
            <a:ext cx="5814412" cy="461665"/>
          </a:xfrm>
          <a:prstGeom prst="rect">
            <a:avLst/>
          </a:prstGeom>
          <a:noFill/>
        </p:spPr>
        <p:txBody>
          <a:bodyPr wrap="none" rtlCol="0">
            <a:spAutoFit/>
          </a:bodyPr>
          <a:lstStyle/>
          <a:p>
            <a:pPr lvl="0"/>
            <a:r>
              <a:rPr lang="en-US" sz="2400" b="0" kern="1200" baseline="0" dirty="0">
                <a:solidFill>
                  <a:schemeClr val="bg1"/>
                </a:solidFill>
                <a:latin typeface="Arial" pitchFamily="34" charset="0"/>
                <a:ea typeface="+mn-ea"/>
                <a:cs typeface="Arial" pitchFamily="34" charset="0"/>
              </a:rPr>
              <a:t>After completing this course, you should:</a:t>
            </a:r>
          </a:p>
        </p:txBody>
      </p:sp>
      <p:sp>
        <p:nvSpPr>
          <p:cNvPr id="8" name="Text Placeholder 7"/>
          <p:cNvSpPr>
            <a:spLocks noGrp="1"/>
          </p:cNvSpPr>
          <p:nvPr>
            <p:ph type="body" sz="quarter" idx="12" hasCustomPrompt="1"/>
          </p:nvPr>
        </p:nvSpPr>
        <p:spPr>
          <a:xfrm>
            <a:off x="457200" y="2286000"/>
            <a:ext cx="7636625" cy="4015105"/>
          </a:xfrm>
          <a:ln>
            <a:noFill/>
          </a:ln>
        </p:spPr>
        <p:txBody>
          <a:bodyPr/>
          <a:lstStyle>
            <a:lvl2pPr marL="465138" indent="-457200">
              <a:buFont typeface="+mj-lt"/>
              <a:buAutoNum type="arabicPeriod"/>
              <a:defRPr baseline="0">
                <a:solidFill>
                  <a:srgbClr val="FFA100"/>
                </a:solidFill>
              </a:defRPr>
            </a:lvl2pPr>
            <a:lvl3pPr>
              <a:defRPr lang="en-US" sz="1800" kern="1200" baseline="0" dirty="0">
                <a:solidFill>
                  <a:schemeClr val="accent4"/>
                </a:solidFill>
                <a:latin typeface="Arial" pitchFamily="34" charset="0"/>
                <a:ea typeface="+mn-ea"/>
                <a:cs typeface="Arial" pitchFamily="34" charset="0"/>
              </a:defRPr>
            </a:lvl3pPr>
          </a:lstStyle>
          <a:p>
            <a:pPr lvl="1"/>
            <a:r>
              <a:rPr lang="en-US" dirty="0"/>
              <a:t>Click here to enter learning objectives</a:t>
            </a:r>
          </a:p>
          <a:p>
            <a:pPr lvl="2"/>
            <a:endParaRPr lang="en-US" dirty="0"/>
          </a:p>
        </p:txBody>
      </p:sp>
      <p:sp>
        <p:nvSpPr>
          <p:cNvPr id="10" name="Text Placeholder 9"/>
          <p:cNvSpPr>
            <a:spLocks noGrp="1"/>
          </p:cNvSpPr>
          <p:nvPr>
            <p:ph type="body" sz="quarter" idx="13" hasCustomPrompt="1"/>
          </p:nvPr>
        </p:nvSpPr>
        <p:spPr>
          <a:xfrm>
            <a:off x="573579" y="3421351"/>
            <a:ext cx="7351222" cy="1760249"/>
          </a:xfrm>
          <a:ln>
            <a:noFill/>
          </a:ln>
        </p:spPr>
        <p:txBody>
          <a:bodyPr>
            <a:noAutofit/>
          </a:bodyPr>
          <a:lstStyle>
            <a:lvl3pPr marL="346075" indent="0" algn="l" defTabSz="914400" rtl="0" eaLnBrk="1" latinLnBrk="0" hangingPunct="1">
              <a:spcBef>
                <a:spcPct val="20000"/>
              </a:spcBef>
              <a:buFont typeface="+mj-lt"/>
              <a:buNone/>
              <a:defRPr lang="en-US" sz="1800" kern="1200" baseline="0" dirty="0">
                <a:solidFill>
                  <a:srgbClr val="FF0000"/>
                </a:solidFill>
                <a:latin typeface="Arial" pitchFamily="34" charset="0"/>
                <a:ea typeface="+mn-ea"/>
                <a:cs typeface="Arial" pitchFamily="34" charset="0"/>
              </a:defRPr>
            </a:lvl3pPr>
          </a:lstStyle>
          <a:p>
            <a:pPr marL="346075" lvl="2" indent="0" algn="l" defTabSz="914400" rtl="0" eaLnBrk="1" latinLnBrk="0" hangingPunct="1">
              <a:spcBef>
                <a:spcPct val="20000"/>
              </a:spcBef>
              <a:buFont typeface="+mj-lt"/>
              <a:buNone/>
            </a:pPr>
            <a:r>
              <a:rPr lang="en-US" dirty="0"/>
              <a:t>Where courses are offered for credits, you often have to state the learning objectives at the beginning of the slide set.  Typically 4-6 objectives are required.</a:t>
            </a:r>
          </a:p>
          <a:p>
            <a:pPr marL="346075" lvl="2" indent="0" algn="l" defTabSz="914400" rtl="0" eaLnBrk="1" latinLnBrk="0" hangingPunct="1">
              <a:spcBef>
                <a:spcPct val="20000"/>
              </a:spcBef>
              <a:buFont typeface="+mj-lt"/>
              <a:buNone/>
            </a:pPr>
            <a:r>
              <a:rPr lang="en-US" dirty="0"/>
              <a:t>Usually this is a good starting point for organizing your presentation anyway and it helps set up the class and sets expectations.</a:t>
            </a:r>
          </a:p>
        </p:txBody>
      </p:sp>
    </p:spTree>
    <p:extLst>
      <p:ext uri="{BB962C8B-B14F-4D97-AF65-F5344CB8AC3E}">
        <p14:creationId xmlns:p14="http://schemas.microsoft.com/office/powerpoint/2010/main" val="315072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Learning Objectives">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457200" indent="-457200">
              <a:buFont typeface="Arial" pitchFamily="34" charset="0"/>
              <a:buChar char="•"/>
              <a:defRPr baseline="0">
                <a:solidFill>
                  <a:schemeClr val="bg1"/>
                </a:solidFill>
              </a:defRPr>
            </a:lvl1pPr>
            <a:lvl2pPr marL="465138" indent="-457200">
              <a:buFont typeface="+mj-lt"/>
              <a:buAutoNum type="arabicPeriod"/>
              <a:defRPr baseline="0"/>
            </a:lvl2pPr>
            <a:lvl3pPr marL="803275" indent="-457200">
              <a:buFont typeface="+mj-lt"/>
              <a:buAutoNum type="arabicPeriod"/>
              <a:defRPr lang="en-US" sz="1800" kern="1200" baseline="0" dirty="0" smtClean="0">
                <a:solidFill>
                  <a:schemeClr val="accent4"/>
                </a:solidFill>
                <a:latin typeface="Arial" pitchFamily="34" charset="0"/>
                <a:ea typeface="+mn-ea"/>
                <a:cs typeface="Arial" pitchFamily="34" charset="0"/>
              </a:defRPr>
            </a:lvl3pPr>
            <a:lvl4pPr marL="1143000" indent="-457200">
              <a:buFont typeface="+mj-lt"/>
              <a:buAutoNum type="arabicPeriod"/>
              <a:defRPr/>
            </a:lvl4pPr>
            <a:lvl5pPr marL="1482725" indent="-457200">
              <a:buFont typeface="+mj-lt"/>
              <a:buAutoNum type="arabicPeriod"/>
              <a:defRPr/>
            </a:lvl5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a:p>
            <a:pPr lvl="0"/>
            <a:r>
              <a:rPr lang="en-US" dirty="0"/>
              <a:t>Topic 6</a:t>
            </a:r>
          </a:p>
          <a:p>
            <a:pPr marL="346075" lvl="2" indent="0" algn="l" defTabSz="914400" rtl="0" eaLnBrk="1" latinLnBrk="0" hangingPunct="1">
              <a:spcBef>
                <a:spcPct val="20000"/>
              </a:spcBef>
              <a:buFont typeface="+mj-lt"/>
              <a:buNone/>
            </a:pPr>
            <a:endParaRPr lang="en-US" dirty="0"/>
          </a:p>
          <a:p>
            <a:pPr marL="346075" lvl="2" indent="0" algn="l" defTabSz="914400" rtl="0" eaLnBrk="1" latinLnBrk="0" hangingPunct="1">
              <a:spcBef>
                <a:spcPct val="20000"/>
              </a:spcBef>
              <a:buFont typeface="+mj-lt"/>
              <a:buNone/>
            </a:pPr>
            <a:r>
              <a:rPr lang="en-US" dirty="0"/>
              <a:t>Providing an agenda is also required by some clients.  This is also a good organizing tool for putting your presentation together and is also a good way to help the students understand how the learning objectives tie into the plan for the day.  If you include time targets, this also helps you manage your time.</a:t>
            </a:r>
          </a:p>
          <a:p>
            <a:pPr lvl="0"/>
            <a:endParaRPr lang="en-US" dirty="0"/>
          </a:p>
        </p:txBody>
      </p:sp>
      <p:sp>
        <p:nvSpPr>
          <p:cNvPr id="5" name="Footer Placeholder 4"/>
          <p:cNvSpPr>
            <a:spLocks noGrp="1"/>
          </p:cNvSpPr>
          <p:nvPr>
            <p:ph type="ftr" sz="quarter" idx="10"/>
          </p:nvPr>
        </p:nvSpPr>
        <p:spPr/>
        <p:txBody>
          <a:bodyPr/>
          <a:lstStyle/>
          <a:p>
            <a:r>
              <a:rPr lang="en-US" dirty="0"/>
              <a:t>Tab 18-1 - Pump Interactions and the Affinity Laws</a:t>
            </a:r>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solidFill>
                  <a:srgbClr val="FFA100"/>
                </a:solidFill>
              </a:rPr>
              <a:t>Agenda</a:t>
            </a:r>
          </a:p>
        </p:txBody>
      </p:sp>
    </p:spTree>
    <p:extLst>
      <p:ext uri="{BB962C8B-B14F-4D97-AF65-F5344CB8AC3E}">
        <p14:creationId xmlns:p14="http://schemas.microsoft.com/office/powerpoint/2010/main" val="19470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Background">
    <p:bg>
      <p:bgPr>
        <a:solidFill>
          <a:schemeClr val="tx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dirty="0"/>
              <a:t>Tab 18-1 - Pump Interactions and the Affinity Laws</a:t>
            </a:r>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solidFill>
                  <a:srgbClr val="FFA100"/>
                </a:solidFill>
              </a:rPr>
              <a:t>Agenda</a:t>
            </a:r>
          </a:p>
        </p:txBody>
      </p:sp>
    </p:spTree>
    <p:extLst>
      <p:ext uri="{BB962C8B-B14F-4D97-AF65-F5344CB8AC3E}">
        <p14:creationId xmlns:p14="http://schemas.microsoft.com/office/powerpoint/2010/main" val="426906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524000" y="6629400"/>
            <a:ext cx="6096000" cy="228600"/>
          </a:xfrm>
          <a:prstGeom prst="rect">
            <a:avLst/>
          </a:prstGeom>
        </p:spPr>
        <p:txBody>
          <a:bodyPr vert="horz" lIns="91440" tIns="45720" rIns="91440" bIns="45720" rtlCol="0" anchor="ctr"/>
          <a:lstStyle>
            <a:lvl1pPr algn="ctr">
              <a:defRPr sz="1200" cap="small" baseline="0">
                <a:solidFill>
                  <a:schemeClr val="tx1">
                    <a:tint val="75000"/>
                  </a:schemeClr>
                </a:solidFill>
                <a:latin typeface="Arial" pitchFamily="34" charset="0"/>
                <a:cs typeface="Arial" pitchFamily="34" charset="0"/>
              </a:defRPr>
            </a:lvl1pPr>
          </a:lstStyle>
          <a:p>
            <a:r>
              <a:rPr lang="en-US" dirty="0"/>
              <a:t>Tab 18-1 - Pump Interactions and the Affinity Laws</a:t>
            </a:r>
          </a:p>
        </p:txBody>
      </p:sp>
      <p:sp>
        <p:nvSpPr>
          <p:cNvPr id="6" name="Slide Number Placeholder 5"/>
          <p:cNvSpPr>
            <a:spLocks noGrp="1"/>
          </p:cNvSpPr>
          <p:nvPr>
            <p:ph type="sldNum" sz="quarter" idx="4"/>
          </p:nvPr>
        </p:nvSpPr>
        <p:spPr>
          <a:xfrm>
            <a:off x="7620000" y="6629400"/>
            <a:ext cx="1524000" cy="228600"/>
          </a:xfrm>
          <a:prstGeom prst="rect">
            <a:avLst/>
          </a:prstGeom>
        </p:spPr>
        <p:txBody>
          <a:bodyPr vert="horz" lIns="91440" tIns="45720" rIns="91440" bIns="45720" rtlCol="0" anchor="ctr"/>
          <a:lstStyle>
            <a:lvl1pPr algn="r">
              <a:defRPr lang="en-US" sz="1200" cap="small" baseline="0" smtClean="0">
                <a:solidFill>
                  <a:schemeClr val="tx1">
                    <a:tint val="75000"/>
                  </a:schemeClr>
                </a:solidFill>
                <a:latin typeface="Arial" pitchFamily="34" charset="0"/>
                <a:cs typeface="Arial" pitchFamily="34" charset="0"/>
              </a:defRPr>
            </a:lvl1pPr>
          </a:lstStyle>
          <a:p>
            <a:fld id="{A9320731-3B2C-4107-8664-CAD7BE973DC8}" type="slidenum">
              <a:rPr lang="en-US" smtClean="0"/>
              <a:pPr/>
              <a:t>‹#›</a:t>
            </a:fld>
            <a:endParaRPr lang="en-US"/>
          </a:p>
        </p:txBody>
      </p:sp>
    </p:spTree>
    <p:extLst>
      <p:ext uri="{BB962C8B-B14F-4D97-AF65-F5344CB8AC3E}">
        <p14:creationId xmlns:p14="http://schemas.microsoft.com/office/powerpoint/2010/main" val="3197250252"/>
      </p:ext>
    </p:extLst>
  </p:cSld>
  <p:clrMap bg1="lt1" tx1="dk1" bg2="lt2" tx2="dk2" accent1="accent1" accent2="accent2" accent3="accent3" accent4="accent4" accent5="accent5" accent6="accent6" hlink="hlink" folHlink="folHlink"/>
  <p:sldLayoutIdLst>
    <p:sldLayoutId id="2147483751" r:id="rId1"/>
    <p:sldLayoutId id="2147483707" r:id="rId2"/>
    <p:sldLayoutId id="2147483747" r:id="rId3"/>
    <p:sldLayoutId id="2147483745" r:id="rId4"/>
    <p:sldLayoutId id="2147483739" r:id="rId5"/>
    <p:sldLayoutId id="2147483740" r:id="rId6"/>
    <p:sldLayoutId id="2147483749" r:id="rId7"/>
    <p:sldLayoutId id="2147483742" r:id="rId8"/>
    <p:sldLayoutId id="2147483744" r:id="rId9"/>
    <p:sldLayoutId id="2147483713" r:id="rId10"/>
    <p:sldLayoutId id="2147483714" r:id="rId11"/>
    <p:sldLayoutId id="2147483715" r:id="rId12"/>
    <p:sldLayoutId id="2147483716" r:id="rId13"/>
    <p:sldLayoutId id="2147483717" r:id="rId14"/>
    <p:sldLayoutId id="2147483718" r:id="rId15"/>
    <p:sldLayoutId id="2147483719" r:id="rId16"/>
    <p:sldLayoutId id="2147483748" r:id="rId17"/>
    <p:sldLayoutId id="2147483750" r:id="rId18"/>
    <p:sldLayoutId id="2147483746" r:id="rId19"/>
    <p:sldLayoutId id="2147483752"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rgbClr val="FFA100"/>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rgbClr val="FFA100"/>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rgbClr val="FFA100"/>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rgbClr val="FFA1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xml"/><Relationship Id="rId1" Type="http://schemas.openxmlformats.org/officeDocument/2006/relationships/vmlDrawing" Target="../drawings/vmlDrawing1.vml"/><Relationship Id="rId4" Type="http://schemas.openxmlformats.org/officeDocument/2006/relationships/image" Target="../media/image17.wmf"/></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Central Plants</a:t>
            </a:r>
          </a:p>
        </p:txBody>
      </p:sp>
      <p:sp>
        <p:nvSpPr>
          <p:cNvPr id="8" name="Subtitle 7"/>
          <p:cNvSpPr>
            <a:spLocks noGrp="1"/>
          </p:cNvSpPr>
          <p:nvPr>
            <p:ph type="subTitle" sz="quarter" idx="1"/>
          </p:nvPr>
        </p:nvSpPr>
        <p:spPr/>
        <p:txBody>
          <a:bodyPr/>
          <a:lstStyle/>
          <a:p>
            <a:r>
              <a:rPr lang="en-US"/>
              <a:t>Tab 18-1</a:t>
            </a:r>
            <a:endParaRPr lang="en-US" dirty="0"/>
          </a:p>
          <a:p>
            <a:r>
              <a:rPr lang="en-US" dirty="0"/>
              <a:t>Pump Interactions and the Affinity Laws</a:t>
            </a:r>
          </a:p>
          <a:p>
            <a:endParaRPr lang="en-US" dirty="0"/>
          </a:p>
        </p:txBody>
      </p:sp>
    </p:spTree>
    <p:extLst>
      <p:ext uri="{BB962C8B-B14F-4D97-AF65-F5344CB8AC3E}">
        <p14:creationId xmlns:p14="http://schemas.microsoft.com/office/powerpoint/2010/main" val="171818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Motor Efficiency Changed</a:t>
            </a:r>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020" y="1569949"/>
            <a:ext cx="6029961" cy="466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flipV="1">
            <a:off x="4495800" y="3215640"/>
            <a:ext cx="0" cy="250698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467350" y="3215640"/>
            <a:ext cx="0" cy="250698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67350" y="4004310"/>
            <a:ext cx="1085850" cy="369332"/>
          </a:xfrm>
          <a:prstGeom prst="rect">
            <a:avLst/>
          </a:prstGeom>
          <a:noFill/>
        </p:spPr>
        <p:txBody>
          <a:bodyPr wrap="square" rtlCol="0">
            <a:spAutoFit/>
          </a:bodyPr>
          <a:lstStyle/>
          <a:p>
            <a:r>
              <a:rPr lang="en-US" dirty="0">
                <a:solidFill>
                  <a:srgbClr val="0000FF"/>
                </a:solidFill>
              </a:rPr>
              <a:t>33.1 </a:t>
            </a:r>
            <a:r>
              <a:rPr lang="en-US" dirty="0" err="1">
                <a:solidFill>
                  <a:srgbClr val="0000FF"/>
                </a:solidFill>
              </a:rPr>
              <a:t>bhp</a:t>
            </a:r>
            <a:endParaRPr lang="en-US" dirty="0">
              <a:solidFill>
                <a:srgbClr val="0000FF"/>
              </a:solidFill>
            </a:endParaRPr>
          </a:p>
        </p:txBody>
      </p:sp>
      <p:sp>
        <p:nvSpPr>
          <p:cNvPr id="12" name="TextBox 11"/>
          <p:cNvSpPr txBox="1"/>
          <p:nvPr/>
        </p:nvSpPr>
        <p:spPr>
          <a:xfrm>
            <a:off x="3409950" y="3717003"/>
            <a:ext cx="1085850" cy="369332"/>
          </a:xfrm>
          <a:prstGeom prst="rect">
            <a:avLst/>
          </a:prstGeom>
          <a:noFill/>
        </p:spPr>
        <p:txBody>
          <a:bodyPr wrap="square" rtlCol="0">
            <a:spAutoFit/>
          </a:bodyPr>
          <a:lstStyle/>
          <a:p>
            <a:r>
              <a:rPr lang="en-US" dirty="0">
                <a:solidFill>
                  <a:srgbClr val="FF0000"/>
                </a:solidFill>
              </a:rPr>
              <a:t>19.8 </a:t>
            </a:r>
            <a:r>
              <a:rPr lang="en-US" dirty="0" err="1">
                <a:solidFill>
                  <a:srgbClr val="FF0000"/>
                </a:solidFill>
              </a:rPr>
              <a:t>bhp</a:t>
            </a:r>
            <a:endParaRPr lang="en-US" dirty="0">
              <a:solidFill>
                <a:srgbClr val="FF0000"/>
              </a:solidFill>
            </a:endParaRPr>
          </a:p>
        </p:txBody>
      </p:sp>
      <p:sp>
        <p:nvSpPr>
          <p:cNvPr id="3" name="Footer Placeholder 2"/>
          <p:cNvSpPr>
            <a:spLocks noGrp="1"/>
          </p:cNvSpPr>
          <p:nvPr>
            <p:ph type="ftr" sz="quarter" idx="10"/>
          </p:nvPr>
        </p:nvSpPr>
        <p:spPr/>
        <p:txBody>
          <a:bodyPr/>
          <a:lstStyle/>
          <a:p>
            <a:r>
              <a:rPr lang="en-US" dirty="0"/>
              <a:t>Tab 18-1 - Pump Interactions and the Affinity Laws</a:t>
            </a:r>
          </a:p>
        </p:txBody>
      </p:sp>
      <p:sp>
        <p:nvSpPr>
          <p:cNvPr id="4" name="Slide Number Placeholder 3"/>
          <p:cNvSpPr>
            <a:spLocks noGrp="1"/>
          </p:cNvSpPr>
          <p:nvPr>
            <p:ph type="sldNum" sz="quarter" idx="11"/>
          </p:nvPr>
        </p:nvSpPr>
        <p:spPr/>
        <p:txBody>
          <a:bodyPr/>
          <a:lstStyle/>
          <a:p>
            <a:fld id="{A9320731-3B2C-4107-8664-CAD7BE973DC8}" type="slidenum">
              <a:rPr lang="en-US" smtClean="0"/>
              <a:pPr/>
              <a:t>10</a:t>
            </a:fld>
            <a:endParaRPr lang="en-US"/>
          </a:p>
        </p:txBody>
      </p:sp>
    </p:spTree>
    <p:extLst>
      <p:ext uri="{BB962C8B-B14F-4D97-AF65-F5344CB8AC3E}">
        <p14:creationId xmlns:p14="http://schemas.microsoft.com/office/powerpoint/2010/main" val="316890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Drive Efficiency Changed</a:t>
            </a:r>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899" y="1569949"/>
            <a:ext cx="6426203" cy="466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0"/>
          </p:nvPr>
        </p:nvSpPr>
        <p:spPr/>
        <p:txBody>
          <a:bodyPr/>
          <a:lstStyle/>
          <a:p>
            <a:r>
              <a:rPr lang="en-US" dirty="0"/>
              <a:t>Tab 18-1 - Pump Interactions and the Affinity Laws</a:t>
            </a:r>
          </a:p>
        </p:txBody>
      </p:sp>
      <p:sp>
        <p:nvSpPr>
          <p:cNvPr id="4" name="Slide Number Placeholder 3"/>
          <p:cNvSpPr>
            <a:spLocks noGrp="1"/>
          </p:cNvSpPr>
          <p:nvPr>
            <p:ph type="sldNum" sz="quarter" idx="11"/>
          </p:nvPr>
        </p:nvSpPr>
        <p:spPr/>
        <p:txBody>
          <a:bodyPr/>
          <a:lstStyle/>
          <a:p>
            <a:fld id="{A9320731-3B2C-4107-8664-CAD7BE973DC8}" type="slidenum">
              <a:rPr lang="en-US" smtClean="0"/>
              <a:pPr/>
              <a:t>11</a:t>
            </a:fld>
            <a:endParaRPr lang="en-US"/>
          </a:p>
        </p:txBody>
      </p:sp>
    </p:spTree>
    <p:extLst>
      <p:ext uri="{BB962C8B-B14F-4D97-AF65-F5344CB8AC3E}">
        <p14:creationId xmlns:p14="http://schemas.microsoft.com/office/powerpoint/2010/main" val="289030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6195" y="0"/>
            <a:ext cx="4087805" cy="6858000"/>
          </a:xfrm>
          <a:prstGeom prst="rect">
            <a:avLst/>
          </a:prstGeom>
          <a:solidFill>
            <a:schemeClr val="bg1"/>
          </a:solidFill>
          <a:ln>
            <a:noFill/>
          </a:ln>
          <a:effectLst/>
        </p:spPr>
      </p:pic>
      <p:sp>
        <p:nvSpPr>
          <p:cNvPr id="2" name="Title 1"/>
          <p:cNvSpPr>
            <a:spLocks noGrp="1"/>
          </p:cNvSpPr>
          <p:nvPr>
            <p:ph type="title"/>
          </p:nvPr>
        </p:nvSpPr>
        <p:spPr>
          <a:xfrm>
            <a:off x="685800" y="609600"/>
            <a:ext cx="3962400" cy="1143000"/>
          </a:xfrm>
        </p:spPr>
        <p:txBody>
          <a:bodyPr>
            <a:normAutofit/>
          </a:bodyPr>
          <a:lstStyle/>
          <a:p>
            <a:r>
              <a:rPr lang="en-US" dirty="0"/>
              <a:t>The Fluid Mechanics Changed</a:t>
            </a:r>
          </a:p>
        </p:txBody>
      </p:sp>
      <p:sp>
        <p:nvSpPr>
          <p:cNvPr id="6" name="Content Placeholder 5"/>
          <p:cNvSpPr>
            <a:spLocks noGrp="1"/>
          </p:cNvSpPr>
          <p:nvPr>
            <p:ph sz="half" idx="1"/>
          </p:nvPr>
        </p:nvSpPr>
        <p:spPr>
          <a:xfrm>
            <a:off x="685800" y="1783098"/>
            <a:ext cx="3810000" cy="4038600"/>
          </a:xfrm>
        </p:spPr>
        <p:txBody>
          <a:bodyPr/>
          <a:lstStyle/>
          <a:p>
            <a:r>
              <a:rPr lang="en-US" dirty="0"/>
              <a:t>One Pump</a:t>
            </a:r>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744" t="11605" r="20641" b="19473"/>
          <a:stretch/>
        </p:blipFill>
        <p:spPr bwMode="auto">
          <a:xfrm rot="5400000">
            <a:off x="160018" y="2904684"/>
            <a:ext cx="3107497" cy="2360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p:nvCxnSpPr>
        <p:spPr>
          <a:xfrm flipV="1">
            <a:off x="1295400" y="2133600"/>
            <a:ext cx="0" cy="3657600"/>
          </a:xfrm>
          <a:prstGeom prst="line">
            <a:avLst/>
          </a:prstGeom>
          <a:ln w="152400">
            <a:solidFill>
              <a:srgbClr val="009900"/>
            </a:solidFill>
            <a:tailEnd type="arrow" w="lg" len="med"/>
          </a:ln>
        </p:spPr>
        <p:style>
          <a:lnRef idx="1">
            <a:schemeClr val="accent1"/>
          </a:lnRef>
          <a:fillRef idx="0">
            <a:schemeClr val="accent1"/>
          </a:fillRef>
          <a:effectRef idx="0">
            <a:schemeClr val="accent1"/>
          </a:effectRef>
          <a:fontRef idx="minor">
            <a:schemeClr val="tx1"/>
          </a:fontRef>
        </p:style>
      </p:cxnSp>
      <p:sp>
        <p:nvSpPr>
          <p:cNvPr id="12" name="Right Arrow 11"/>
          <p:cNvSpPr>
            <a:spLocks noChangeAspect="1"/>
          </p:cNvSpPr>
          <p:nvPr/>
        </p:nvSpPr>
        <p:spPr>
          <a:xfrm rot="8348233">
            <a:off x="7542196" y="3463971"/>
            <a:ext cx="274320" cy="274320"/>
          </a:xfrm>
          <a:prstGeom prst="rightArrow">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a:spLocks noChangeAspect="1"/>
          </p:cNvSpPr>
          <p:nvPr/>
        </p:nvSpPr>
        <p:spPr>
          <a:xfrm rot="8348233">
            <a:off x="5847508" y="4014055"/>
            <a:ext cx="274320" cy="274320"/>
          </a:xfrm>
          <a:prstGeom prst="rightArrow">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0"/>
          </p:nvPr>
        </p:nvSpPr>
        <p:spPr/>
        <p:txBody>
          <a:bodyPr/>
          <a:lstStyle/>
          <a:p>
            <a:r>
              <a:rPr lang="en-US" dirty="0"/>
              <a:t>Tab 18-1 - Pump Interactions and the Affinity Laws</a:t>
            </a:r>
          </a:p>
        </p:txBody>
      </p:sp>
      <p:sp>
        <p:nvSpPr>
          <p:cNvPr id="8" name="Slide Number Placeholder 7"/>
          <p:cNvSpPr>
            <a:spLocks noGrp="1"/>
          </p:cNvSpPr>
          <p:nvPr>
            <p:ph type="sldNum" sz="quarter" idx="11"/>
          </p:nvPr>
        </p:nvSpPr>
        <p:spPr/>
        <p:txBody>
          <a:bodyPr/>
          <a:lstStyle/>
          <a:p>
            <a:fld id="{E347D01F-1A12-4043-9E52-C5C412E1DD77}" type="slidenum">
              <a:rPr lang="en-US" smtClean="0"/>
              <a:pPr/>
              <a:t>12</a:t>
            </a:fld>
            <a:endParaRPr lang="en-US"/>
          </a:p>
        </p:txBody>
      </p:sp>
    </p:spTree>
    <p:extLst>
      <p:ext uri="{BB962C8B-B14F-4D97-AF65-F5344CB8AC3E}">
        <p14:creationId xmlns:p14="http://schemas.microsoft.com/office/powerpoint/2010/main" val="178956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6195" y="0"/>
            <a:ext cx="4087805" cy="6858000"/>
          </a:xfrm>
          <a:prstGeom prst="rect">
            <a:avLst/>
          </a:prstGeom>
          <a:solidFill>
            <a:schemeClr val="bg1"/>
          </a:solidFill>
          <a:ln>
            <a:noFill/>
          </a:ln>
          <a:effectLst/>
        </p:spPr>
      </p:pic>
      <p:sp>
        <p:nvSpPr>
          <p:cNvPr id="2" name="Title 1"/>
          <p:cNvSpPr>
            <a:spLocks noGrp="1"/>
          </p:cNvSpPr>
          <p:nvPr>
            <p:ph type="title"/>
          </p:nvPr>
        </p:nvSpPr>
        <p:spPr>
          <a:xfrm>
            <a:off x="685800" y="609600"/>
            <a:ext cx="3886200" cy="1143000"/>
          </a:xfrm>
        </p:spPr>
        <p:txBody>
          <a:bodyPr>
            <a:normAutofit/>
          </a:bodyPr>
          <a:lstStyle/>
          <a:p>
            <a:r>
              <a:rPr lang="en-US" dirty="0"/>
              <a:t>The Fluid Mechanics Changed</a:t>
            </a:r>
          </a:p>
        </p:txBody>
      </p:sp>
      <p:sp>
        <p:nvSpPr>
          <p:cNvPr id="6" name="Content Placeholder 5"/>
          <p:cNvSpPr>
            <a:spLocks noGrp="1"/>
          </p:cNvSpPr>
          <p:nvPr>
            <p:ph sz="half" idx="1"/>
          </p:nvPr>
        </p:nvSpPr>
        <p:spPr>
          <a:xfrm>
            <a:off x="685800" y="1783098"/>
            <a:ext cx="3810000" cy="4038600"/>
          </a:xfrm>
        </p:spPr>
        <p:txBody>
          <a:bodyPr/>
          <a:lstStyle/>
          <a:p>
            <a:r>
              <a:rPr lang="en-US" dirty="0"/>
              <a:t>One Pump</a:t>
            </a:r>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744" t="11605" r="20641" b="19473"/>
          <a:stretch/>
        </p:blipFill>
        <p:spPr bwMode="auto">
          <a:xfrm rot="5400000">
            <a:off x="160018" y="2904684"/>
            <a:ext cx="3107497" cy="2360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p:nvCxnSpPr>
        <p:spPr>
          <a:xfrm flipV="1">
            <a:off x="1295400" y="2133600"/>
            <a:ext cx="0" cy="3657600"/>
          </a:xfrm>
          <a:prstGeom prst="line">
            <a:avLst/>
          </a:prstGeom>
          <a:ln w="152400">
            <a:solidFill>
              <a:srgbClr val="FF0000"/>
            </a:solidFill>
            <a:tailEnd type="arrow" w="lg" len="med"/>
          </a:ln>
        </p:spPr>
        <p:style>
          <a:lnRef idx="1">
            <a:schemeClr val="accent1"/>
          </a:lnRef>
          <a:fillRef idx="0">
            <a:schemeClr val="accent1"/>
          </a:fillRef>
          <a:effectRef idx="0">
            <a:schemeClr val="accent1"/>
          </a:effectRef>
          <a:fontRef idx="minor">
            <a:schemeClr val="tx1"/>
          </a:fontRef>
        </p:style>
      </p:cxnSp>
      <p:sp>
        <p:nvSpPr>
          <p:cNvPr id="12" name="Right Arrow 11"/>
          <p:cNvSpPr>
            <a:spLocks noChangeAspect="1"/>
          </p:cNvSpPr>
          <p:nvPr/>
        </p:nvSpPr>
        <p:spPr>
          <a:xfrm rot="8348233">
            <a:off x="7398941" y="1785967"/>
            <a:ext cx="274320" cy="27432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a:spLocks noChangeAspect="1"/>
          </p:cNvSpPr>
          <p:nvPr/>
        </p:nvSpPr>
        <p:spPr>
          <a:xfrm rot="8348233">
            <a:off x="5898842" y="1785969"/>
            <a:ext cx="274320" cy="27432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1300817" y="2148840"/>
            <a:ext cx="1863007" cy="2087057"/>
          </a:xfrm>
          <a:custGeom>
            <a:avLst/>
            <a:gdLst>
              <a:gd name="connsiteX0" fmla="*/ 1888097 w 1888097"/>
              <a:gd name="connsiteY0" fmla="*/ 1984248 h 1986473"/>
              <a:gd name="connsiteX1" fmla="*/ 571361 w 1888097"/>
              <a:gd name="connsiteY1" fmla="*/ 1819656 h 1986473"/>
              <a:gd name="connsiteX2" fmla="*/ 50153 w 1888097"/>
              <a:gd name="connsiteY2" fmla="*/ 923544 h 1986473"/>
              <a:gd name="connsiteX3" fmla="*/ 50153 w 1888097"/>
              <a:gd name="connsiteY3" fmla="*/ 0 h 1986473"/>
              <a:gd name="connsiteX0" fmla="*/ 1897162 w 1897162"/>
              <a:gd name="connsiteY0" fmla="*/ 2084832 h 2087057"/>
              <a:gd name="connsiteX1" fmla="*/ 580426 w 1897162"/>
              <a:gd name="connsiteY1" fmla="*/ 1920240 h 2087057"/>
              <a:gd name="connsiteX2" fmla="*/ 59218 w 1897162"/>
              <a:gd name="connsiteY2" fmla="*/ 1024128 h 2087057"/>
              <a:gd name="connsiteX3" fmla="*/ 40930 w 1897162"/>
              <a:gd name="connsiteY3" fmla="*/ 0 h 2087057"/>
              <a:gd name="connsiteX0" fmla="*/ 1882649 w 1882649"/>
              <a:gd name="connsiteY0" fmla="*/ 2084832 h 2087057"/>
              <a:gd name="connsiteX1" fmla="*/ 565913 w 1882649"/>
              <a:gd name="connsiteY1" fmla="*/ 1920240 h 2087057"/>
              <a:gd name="connsiteX2" fmla="*/ 44705 w 1882649"/>
              <a:gd name="connsiteY2" fmla="*/ 1024128 h 2087057"/>
              <a:gd name="connsiteX3" fmla="*/ 26417 w 1882649"/>
              <a:gd name="connsiteY3" fmla="*/ 0 h 2087057"/>
              <a:gd name="connsiteX0" fmla="*/ 1863007 w 1863007"/>
              <a:gd name="connsiteY0" fmla="*/ 2084832 h 2087057"/>
              <a:gd name="connsiteX1" fmla="*/ 546271 w 1863007"/>
              <a:gd name="connsiteY1" fmla="*/ 1920240 h 2087057"/>
              <a:gd name="connsiteX2" fmla="*/ 25063 w 1863007"/>
              <a:gd name="connsiteY2" fmla="*/ 1024128 h 2087057"/>
              <a:gd name="connsiteX3" fmla="*/ 6775 w 1863007"/>
              <a:gd name="connsiteY3" fmla="*/ 0 h 2087057"/>
            </a:gdLst>
            <a:ahLst/>
            <a:cxnLst>
              <a:cxn ang="0">
                <a:pos x="connsiteX0" y="connsiteY0"/>
              </a:cxn>
              <a:cxn ang="0">
                <a:pos x="connsiteX1" y="connsiteY1"/>
              </a:cxn>
              <a:cxn ang="0">
                <a:pos x="connsiteX2" y="connsiteY2"/>
              </a:cxn>
              <a:cxn ang="0">
                <a:pos x="connsiteX3" y="connsiteY3"/>
              </a:cxn>
            </a:cxnLst>
            <a:rect l="l" t="t" r="r" b="b"/>
            <a:pathLst>
              <a:path w="1863007" h="2087057">
                <a:moveTo>
                  <a:pt x="1863007" y="2084832"/>
                </a:moveTo>
                <a:cubicBezTo>
                  <a:pt x="1357801" y="2090928"/>
                  <a:pt x="852595" y="2097024"/>
                  <a:pt x="546271" y="1920240"/>
                </a:cubicBezTo>
                <a:cubicBezTo>
                  <a:pt x="239947" y="1743456"/>
                  <a:pt x="69259" y="1353312"/>
                  <a:pt x="25063" y="1024128"/>
                </a:cubicBezTo>
                <a:cubicBezTo>
                  <a:pt x="-19133" y="694944"/>
                  <a:pt x="9061" y="310134"/>
                  <a:pt x="6775" y="0"/>
                </a:cubicBezTo>
              </a:path>
            </a:pathLst>
          </a:custGeom>
          <a:ln w="152400">
            <a:solidFill>
              <a:srgbClr val="FF0000"/>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Connector 7"/>
          <p:cNvCxnSpPr/>
          <p:nvPr/>
        </p:nvCxnSpPr>
        <p:spPr>
          <a:xfrm flipV="1">
            <a:off x="7342632" y="1618329"/>
            <a:ext cx="0" cy="271592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842535" y="2133598"/>
            <a:ext cx="2158465" cy="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10"/>
          </p:nvPr>
        </p:nvSpPr>
        <p:spPr/>
        <p:txBody>
          <a:bodyPr/>
          <a:lstStyle/>
          <a:p>
            <a:r>
              <a:rPr lang="en-US" dirty="0"/>
              <a:t>Tab 18-1 - Pump Interactions and the Affinity Laws</a:t>
            </a:r>
          </a:p>
        </p:txBody>
      </p:sp>
      <p:sp>
        <p:nvSpPr>
          <p:cNvPr id="15" name="Slide Number Placeholder 14"/>
          <p:cNvSpPr>
            <a:spLocks noGrp="1"/>
          </p:cNvSpPr>
          <p:nvPr>
            <p:ph type="sldNum" sz="quarter" idx="11"/>
          </p:nvPr>
        </p:nvSpPr>
        <p:spPr/>
        <p:txBody>
          <a:bodyPr/>
          <a:lstStyle/>
          <a:p>
            <a:fld id="{E347D01F-1A12-4043-9E52-C5C412E1DD77}" type="slidenum">
              <a:rPr lang="en-US" smtClean="0"/>
              <a:pPr/>
              <a:t>13</a:t>
            </a:fld>
            <a:endParaRPr lang="en-US"/>
          </a:p>
        </p:txBody>
      </p:sp>
    </p:spTree>
    <p:extLst>
      <p:ext uri="{BB962C8B-B14F-4D97-AF65-F5344CB8AC3E}">
        <p14:creationId xmlns:p14="http://schemas.microsoft.com/office/powerpoint/2010/main" val="30525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Bottom Line</a:t>
            </a:r>
            <a:r>
              <a:rPr lang="en-US" sz="2400" dirty="0"/>
              <a:t> </a:t>
            </a:r>
            <a:br>
              <a:rPr lang="en-US" sz="2400" dirty="0"/>
            </a:br>
            <a:r>
              <a:rPr lang="en-US" sz="2400" dirty="0"/>
              <a:t>You’re Still Doing the Same Amount of Work</a:t>
            </a:r>
            <a:endParaRPr lang="en-US" dirty="0"/>
          </a:p>
        </p:txBody>
      </p:sp>
      <p:sp>
        <p:nvSpPr>
          <p:cNvPr id="7" name="Content Placeholder 6"/>
          <p:cNvSpPr>
            <a:spLocks noGrp="1"/>
          </p:cNvSpPr>
          <p:nvPr>
            <p:ph idx="1"/>
          </p:nvPr>
        </p:nvSpPr>
        <p:spPr/>
        <p:txBody>
          <a:bodyPr/>
          <a:lstStyle/>
          <a:p>
            <a:pPr marL="0" indent="0" algn="r">
              <a:buNone/>
            </a:pPr>
            <a:r>
              <a:rPr lang="en-US" i="1" dirty="0"/>
              <a:t>But probably not as efficiently</a:t>
            </a:r>
          </a:p>
        </p:txBody>
      </p:sp>
      <p:graphicFrame>
        <p:nvGraphicFramePr>
          <p:cNvPr id="6" name="Object 5"/>
          <p:cNvGraphicFramePr>
            <a:graphicFrameLocks noGrp="1" noChangeAspect="1"/>
          </p:cNvGraphicFramePr>
          <p:nvPr>
            <p:extLst>
              <p:ext uri="{D42A27DB-BD31-4B8C-83A1-F6EECF244321}">
                <p14:modId xmlns:p14="http://schemas.microsoft.com/office/powerpoint/2010/main" val="1970353596"/>
              </p:ext>
            </p:extLst>
          </p:nvPr>
        </p:nvGraphicFramePr>
        <p:xfrm>
          <a:off x="2042798" y="2565365"/>
          <a:ext cx="4642165" cy="4064000"/>
        </p:xfrm>
        <a:graphic>
          <a:graphicData uri="http://schemas.openxmlformats.org/presentationml/2006/ole">
            <mc:AlternateContent xmlns:mc="http://schemas.openxmlformats.org/markup-compatibility/2006">
              <mc:Choice xmlns:v="urn:schemas-microsoft-com:vml" Requires="v">
                <p:oleObj spid="_x0000_s5133" name="Equation" r:id="rId3" imgW="3365280" imgH="2946240" progId="Equation.3">
                  <p:embed/>
                </p:oleObj>
              </mc:Choice>
              <mc:Fallback>
                <p:oleObj name="Equation" r:id="rId3" imgW="3365280" imgH="2946240" progId="Equation.3">
                  <p:embed/>
                  <p:pic>
                    <p:nvPicPr>
                      <p:cNvPr id="0" name=""/>
                      <p:cNvPicPr>
                        <a:picLocks noGrp="1" noChangeAspect="1"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2042798" y="2565365"/>
                        <a:ext cx="4642165" cy="4064000"/>
                      </a:xfrm>
                      <a:prstGeom prst="rect">
                        <a:avLst/>
                      </a:prstGeom>
                      <a:noFill/>
                      <a:ln>
                        <a:noFill/>
                      </a:ln>
                    </p:spPr>
                  </p:pic>
                </p:oleObj>
              </mc:Fallback>
            </mc:AlternateContent>
          </a:graphicData>
        </a:graphic>
      </p:graphicFrame>
      <p:sp>
        <p:nvSpPr>
          <p:cNvPr id="3" name="Footer Placeholder 2"/>
          <p:cNvSpPr>
            <a:spLocks noGrp="1"/>
          </p:cNvSpPr>
          <p:nvPr>
            <p:ph type="ftr" sz="quarter" idx="10"/>
          </p:nvPr>
        </p:nvSpPr>
        <p:spPr/>
        <p:txBody>
          <a:bodyPr/>
          <a:lstStyle/>
          <a:p>
            <a:r>
              <a:rPr lang="en-US" dirty="0"/>
              <a:t>Tab 18-1 - Pump Interactions and the Affinity Laws</a:t>
            </a:r>
          </a:p>
        </p:txBody>
      </p:sp>
      <p:sp>
        <p:nvSpPr>
          <p:cNvPr id="4" name="Slide Number Placeholder 3"/>
          <p:cNvSpPr>
            <a:spLocks noGrp="1"/>
          </p:cNvSpPr>
          <p:nvPr>
            <p:ph type="sldNum" sz="quarter" idx="11"/>
          </p:nvPr>
        </p:nvSpPr>
        <p:spPr/>
        <p:txBody>
          <a:bodyPr/>
          <a:lstStyle/>
          <a:p>
            <a:fld id="{A9320731-3B2C-4107-8664-CAD7BE973DC8}" type="slidenum">
              <a:rPr lang="en-US" smtClean="0"/>
              <a:pPr/>
              <a:t>14</a:t>
            </a:fld>
            <a:endParaRPr lang="en-US"/>
          </a:p>
        </p:txBody>
      </p:sp>
    </p:spTree>
    <p:extLst>
      <p:ext uri="{BB962C8B-B14F-4D97-AF65-F5344CB8AC3E}">
        <p14:creationId xmlns:p14="http://schemas.microsoft.com/office/powerpoint/2010/main" val="206014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DSellers\Documents\Technical Pictures\Marriott - Marina San Diego Pictures\05-19-05 Investigation visit\Cooling towers from abo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solidFill>
            <a:schemeClr val="tx1">
              <a:alpha val="50000"/>
            </a:schemeClr>
          </a:solidFill>
          <a:effectLst>
            <a:softEdge rad="63500"/>
          </a:effectLst>
        </p:spPr>
        <p:txBody>
          <a:bodyPr/>
          <a:lstStyle/>
          <a:p>
            <a:r>
              <a:rPr lang="en-US" dirty="0">
                <a:solidFill>
                  <a:schemeClr val="bg1"/>
                </a:solidFill>
              </a:rPr>
              <a:t>What About Running Two Tower Fans at Half Speed vs. One at Full Speed?</a:t>
            </a:r>
          </a:p>
        </p:txBody>
      </p:sp>
      <p:sp>
        <p:nvSpPr>
          <p:cNvPr id="2" name="Footer Placeholder 1"/>
          <p:cNvSpPr>
            <a:spLocks noGrp="1"/>
          </p:cNvSpPr>
          <p:nvPr>
            <p:ph type="ftr" sz="quarter" idx="10"/>
          </p:nvPr>
        </p:nvSpPr>
        <p:spPr/>
        <p:txBody>
          <a:bodyPr/>
          <a:lstStyle/>
          <a:p>
            <a:r>
              <a:rPr lang="en-US" dirty="0"/>
              <a:t>Tab 18-1 - Pump Interactions and the Affinity Laws</a:t>
            </a:r>
          </a:p>
        </p:txBody>
      </p:sp>
      <p:sp>
        <p:nvSpPr>
          <p:cNvPr id="3" name="Slide Number Placeholder 2"/>
          <p:cNvSpPr>
            <a:spLocks noGrp="1"/>
          </p:cNvSpPr>
          <p:nvPr>
            <p:ph type="sldNum" sz="quarter" idx="11"/>
          </p:nvPr>
        </p:nvSpPr>
        <p:spPr/>
        <p:txBody>
          <a:bodyPr/>
          <a:lstStyle/>
          <a:p>
            <a:fld id="{A9320731-3B2C-4107-8664-CAD7BE973DC8}" type="slidenum">
              <a:rPr lang="en-US" smtClean="0"/>
              <a:pPr/>
              <a:t>15</a:t>
            </a:fld>
            <a:endParaRPr lang="en-US"/>
          </a:p>
        </p:txBody>
      </p:sp>
    </p:spTree>
    <p:extLst>
      <p:ext uri="{BB962C8B-B14F-4D97-AF65-F5344CB8AC3E}">
        <p14:creationId xmlns:p14="http://schemas.microsoft.com/office/powerpoint/2010/main" val="158251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604" y="0"/>
            <a:ext cx="9120792" cy="6858000"/>
          </a:xfrm>
          <a:prstGeom prst="rect">
            <a:avLst/>
          </a:prstGeom>
        </p:spPr>
      </p:pic>
      <p:sp>
        <p:nvSpPr>
          <p:cNvPr id="7" name="Title 6"/>
          <p:cNvSpPr>
            <a:spLocks noGrp="1"/>
          </p:cNvSpPr>
          <p:nvPr>
            <p:ph type="title"/>
          </p:nvPr>
        </p:nvSpPr>
        <p:spPr>
          <a:solidFill>
            <a:schemeClr val="tx1">
              <a:alpha val="50000"/>
            </a:schemeClr>
          </a:solidFill>
          <a:effectLst>
            <a:softEdge rad="63500"/>
          </a:effectLst>
        </p:spPr>
        <p:txBody>
          <a:bodyPr/>
          <a:lstStyle/>
          <a:p>
            <a:r>
              <a:rPr lang="en-US" dirty="0">
                <a:solidFill>
                  <a:schemeClr val="bg1"/>
                </a:solidFill>
              </a:rPr>
              <a:t>Same Question for These Towers?</a:t>
            </a:r>
          </a:p>
        </p:txBody>
      </p:sp>
      <p:sp>
        <p:nvSpPr>
          <p:cNvPr id="2" name="Footer Placeholder 1"/>
          <p:cNvSpPr>
            <a:spLocks noGrp="1"/>
          </p:cNvSpPr>
          <p:nvPr>
            <p:ph type="ftr" sz="quarter" idx="10"/>
          </p:nvPr>
        </p:nvSpPr>
        <p:spPr/>
        <p:txBody>
          <a:bodyPr/>
          <a:lstStyle/>
          <a:p>
            <a:r>
              <a:rPr lang="en-US" dirty="0"/>
              <a:t>Tab 18-1 - Pump Interactions and the Affinity Laws</a:t>
            </a:r>
          </a:p>
        </p:txBody>
      </p:sp>
      <p:sp>
        <p:nvSpPr>
          <p:cNvPr id="3" name="Slide Number Placeholder 2"/>
          <p:cNvSpPr>
            <a:spLocks noGrp="1"/>
          </p:cNvSpPr>
          <p:nvPr>
            <p:ph type="sldNum" sz="quarter" idx="11"/>
          </p:nvPr>
        </p:nvSpPr>
        <p:spPr/>
        <p:txBody>
          <a:bodyPr/>
          <a:lstStyle/>
          <a:p>
            <a:fld id="{A9320731-3B2C-4107-8664-CAD7BE973DC8}" type="slidenum">
              <a:rPr lang="en-US" smtClean="0"/>
              <a:pPr/>
              <a:t>16</a:t>
            </a:fld>
            <a:endParaRPr lang="en-US"/>
          </a:p>
        </p:txBody>
      </p:sp>
    </p:spTree>
    <p:extLst>
      <p:ext uri="{BB962C8B-B14F-4D97-AF65-F5344CB8AC3E}">
        <p14:creationId xmlns:p14="http://schemas.microsoft.com/office/powerpoint/2010/main" val="86628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solidFill>
            <a:schemeClr val="tx1">
              <a:alpha val="50000"/>
            </a:schemeClr>
          </a:solidFill>
          <a:effectLst>
            <a:softEdge rad="63500"/>
          </a:effectLst>
        </p:spPr>
        <p:txBody>
          <a:bodyPr/>
          <a:lstStyle/>
          <a:p>
            <a:r>
              <a:rPr lang="en-US" dirty="0">
                <a:solidFill>
                  <a:schemeClr val="bg1"/>
                </a:solidFill>
              </a:rPr>
              <a:t>Same Question for These Towers?</a:t>
            </a:r>
          </a:p>
        </p:txBody>
      </p:sp>
      <p:sp>
        <p:nvSpPr>
          <p:cNvPr id="2" name="Footer Placeholder 1"/>
          <p:cNvSpPr>
            <a:spLocks noGrp="1"/>
          </p:cNvSpPr>
          <p:nvPr>
            <p:ph type="ftr" sz="quarter" idx="10"/>
          </p:nvPr>
        </p:nvSpPr>
        <p:spPr/>
        <p:txBody>
          <a:bodyPr/>
          <a:lstStyle/>
          <a:p>
            <a:r>
              <a:rPr lang="en-US" dirty="0"/>
              <a:t>Tab 18-1 - Pump Interactions and the Affinity Laws</a:t>
            </a:r>
          </a:p>
        </p:txBody>
      </p:sp>
      <p:sp>
        <p:nvSpPr>
          <p:cNvPr id="3" name="Slide Number Placeholder 2"/>
          <p:cNvSpPr>
            <a:spLocks noGrp="1"/>
          </p:cNvSpPr>
          <p:nvPr>
            <p:ph type="sldNum" sz="quarter" idx="11"/>
          </p:nvPr>
        </p:nvSpPr>
        <p:spPr/>
        <p:txBody>
          <a:bodyPr/>
          <a:lstStyle/>
          <a:p>
            <a:fld id="{A9320731-3B2C-4107-8664-CAD7BE973DC8}" type="slidenum">
              <a:rPr lang="en-US" smtClean="0"/>
              <a:pPr/>
              <a:t>17</a:t>
            </a:fld>
            <a:endParaRPr lang="en-US"/>
          </a:p>
        </p:txBody>
      </p:sp>
      <p:pic>
        <p:nvPicPr>
          <p:cNvPr id="5" name="Picture 4"/>
          <p:cNvPicPr>
            <a:picLocks noChangeAspect="1"/>
          </p:cNvPicPr>
          <p:nvPr/>
        </p:nvPicPr>
        <p:blipFill>
          <a:blip r:embed="rId2"/>
          <a:stretch>
            <a:fillRect/>
          </a:stretch>
        </p:blipFill>
        <p:spPr>
          <a:xfrm>
            <a:off x="593507" y="1219200"/>
            <a:ext cx="4130893" cy="5120640"/>
          </a:xfrm>
          <a:prstGeom prst="rect">
            <a:avLst/>
          </a:prstGeom>
        </p:spPr>
      </p:pic>
      <p:pic>
        <p:nvPicPr>
          <p:cNvPr id="6" name="Picture 5"/>
          <p:cNvPicPr>
            <a:picLocks noChangeAspect="1"/>
          </p:cNvPicPr>
          <p:nvPr/>
        </p:nvPicPr>
        <p:blipFill>
          <a:blip r:embed="rId3"/>
          <a:stretch>
            <a:fillRect/>
          </a:stretch>
        </p:blipFill>
        <p:spPr>
          <a:xfrm>
            <a:off x="4876800" y="1219200"/>
            <a:ext cx="3840480" cy="5120640"/>
          </a:xfrm>
          <a:prstGeom prst="rect">
            <a:avLst/>
          </a:prstGeom>
        </p:spPr>
      </p:pic>
    </p:spTree>
    <p:extLst>
      <p:ext uri="{BB962C8B-B14F-4D97-AF65-F5344CB8AC3E}">
        <p14:creationId xmlns:p14="http://schemas.microsoft.com/office/powerpoint/2010/main" val="53424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Different Size Parallel Pumps</a:t>
            </a:r>
          </a:p>
        </p:txBody>
      </p:sp>
      <p:sp>
        <p:nvSpPr>
          <p:cNvPr id="7" name="Content Placeholder 6"/>
          <p:cNvSpPr>
            <a:spLocks noGrp="1"/>
          </p:cNvSpPr>
          <p:nvPr>
            <p:ph idx="1"/>
          </p:nvPr>
        </p:nvSpPr>
        <p:spPr>
          <a:xfrm>
            <a:off x="457200" y="1324948"/>
            <a:ext cx="8229600" cy="615819"/>
          </a:xfrm>
        </p:spPr>
        <p:txBody>
          <a:bodyPr/>
          <a:lstStyle/>
          <a:p>
            <a:r>
              <a:rPr lang="en-US" dirty="0"/>
              <a:t>System Dynamics can be Complex as Pumps Interact</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51185"/>
            <a:ext cx="9144000" cy="480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00106" y="2057007"/>
            <a:ext cx="3362519" cy="923330"/>
          </a:xfrm>
          <a:prstGeom prst="rect">
            <a:avLst/>
          </a:prstGeom>
          <a:solidFill>
            <a:schemeClr val="bg1">
              <a:alpha val="75000"/>
            </a:schemeClr>
          </a:solidFill>
          <a:effectLst>
            <a:outerShdw blurRad="50800" dist="38100" dir="2700000" algn="tl" rotWithShape="0">
              <a:prstClr val="black">
                <a:alpha val="40000"/>
              </a:prstClr>
            </a:outerShdw>
          </a:effectLst>
        </p:spPr>
        <p:txBody>
          <a:bodyPr wrap="square" rtlCol="0">
            <a:spAutoFit/>
          </a:bodyPr>
          <a:lstStyle/>
          <a:p>
            <a:r>
              <a:rPr lang="en-US" dirty="0"/>
              <a:t>The combined curve for different pumps in parallel can have an odd shape</a:t>
            </a:r>
          </a:p>
        </p:txBody>
      </p:sp>
      <p:sp>
        <p:nvSpPr>
          <p:cNvPr id="3" name="Right Arrow 2"/>
          <p:cNvSpPr>
            <a:spLocks noChangeAspect="1"/>
          </p:cNvSpPr>
          <p:nvPr/>
        </p:nvSpPr>
        <p:spPr>
          <a:xfrm rot="8451055">
            <a:off x="1594214" y="2506979"/>
            <a:ext cx="365760" cy="365760"/>
          </a:xfrm>
          <a:prstGeom prst="rightArrow">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a:spLocks noChangeAspect="1"/>
          </p:cNvSpPr>
          <p:nvPr/>
        </p:nvSpPr>
        <p:spPr>
          <a:xfrm rot="7454877">
            <a:off x="2365737" y="3180622"/>
            <a:ext cx="365760" cy="365760"/>
          </a:xfrm>
          <a:prstGeom prst="rightArrow">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a:spLocks noChangeAspect="1"/>
          </p:cNvSpPr>
          <p:nvPr/>
        </p:nvSpPr>
        <p:spPr>
          <a:xfrm rot="6309233">
            <a:off x="4474845" y="4342087"/>
            <a:ext cx="365760" cy="365760"/>
          </a:xfrm>
          <a:prstGeom prst="rightArrow">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0"/>
          </p:nvPr>
        </p:nvSpPr>
        <p:spPr/>
        <p:txBody>
          <a:bodyPr/>
          <a:lstStyle/>
          <a:p>
            <a:r>
              <a:rPr lang="en-US" dirty="0"/>
              <a:t>Tab 18-1 - Pump Interactions and the Affinity Laws</a:t>
            </a:r>
          </a:p>
        </p:txBody>
      </p:sp>
      <p:sp>
        <p:nvSpPr>
          <p:cNvPr id="6" name="Slide Number Placeholder 5"/>
          <p:cNvSpPr>
            <a:spLocks noGrp="1"/>
          </p:cNvSpPr>
          <p:nvPr>
            <p:ph type="sldNum" sz="quarter" idx="11"/>
          </p:nvPr>
        </p:nvSpPr>
        <p:spPr/>
        <p:txBody>
          <a:bodyPr/>
          <a:lstStyle/>
          <a:p>
            <a:fld id="{A9320731-3B2C-4107-8664-CAD7BE973DC8}" type="slidenum">
              <a:rPr lang="en-US" smtClean="0"/>
              <a:pPr/>
              <a:t>18</a:t>
            </a:fld>
            <a:endParaRPr lang="en-US"/>
          </a:p>
        </p:txBody>
      </p:sp>
    </p:spTree>
    <p:extLst>
      <p:ext uri="{BB962C8B-B14F-4D97-AF65-F5344CB8AC3E}">
        <p14:creationId xmlns:p14="http://schemas.microsoft.com/office/powerpoint/2010/main" val="80694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Different Size Parallel Pumps</a:t>
            </a:r>
          </a:p>
        </p:txBody>
      </p:sp>
      <p:sp>
        <p:nvSpPr>
          <p:cNvPr id="7" name="Content Placeholder 6"/>
          <p:cNvSpPr>
            <a:spLocks noGrp="1"/>
          </p:cNvSpPr>
          <p:nvPr>
            <p:ph idx="1"/>
          </p:nvPr>
        </p:nvSpPr>
        <p:spPr>
          <a:xfrm>
            <a:off x="457200" y="1324948"/>
            <a:ext cx="8229600" cy="615819"/>
          </a:xfrm>
        </p:spPr>
        <p:txBody>
          <a:bodyPr/>
          <a:lstStyle/>
          <a:p>
            <a:r>
              <a:rPr lang="en-US" dirty="0"/>
              <a:t>System Dynamics can be Complex as Pumps Interact</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51185"/>
            <a:ext cx="9144000" cy="480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00106" y="1812696"/>
            <a:ext cx="3772094" cy="1754326"/>
          </a:xfrm>
          <a:prstGeom prst="rect">
            <a:avLst/>
          </a:prstGeom>
          <a:solidFill>
            <a:schemeClr val="bg1">
              <a:alpha val="75000"/>
            </a:schemeClr>
          </a:solidFill>
          <a:effectLst>
            <a:outerShdw blurRad="50800" dist="38100" dir="2700000" algn="tl" rotWithShape="0">
              <a:prstClr val="black">
                <a:alpha val="40000"/>
              </a:prstClr>
            </a:outerShdw>
          </a:effectLst>
        </p:spPr>
        <p:txBody>
          <a:bodyPr wrap="square" rtlCol="0">
            <a:spAutoFit/>
          </a:bodyPr>
          <a:lstStyle/>
          <a:p>
            <a:r>
              <a:rPr lang="en-US" dirty="0"/>
              <a:t>Odd shapes can lead to odd events</a:t>
            </a:r>
          </a:p>
          <a:p>
            <a:pPr marL="285750" indent="-285750">
              <a:buFont typeface="Arial" panose="020B0604020202020204" pitchFamily="34" charset="0"/>
              <a:buChar char="•"/>
            </a:pPr>
            <a:r>
              <a:rPr lang="en-US" dirty="0"/>
              <a:t>The absorber and centrifugal pumps can “dead head” the modular chiller pump in some operating modes</a:t>
            </a:r>
          </a:p>
        </p:txBody>
      </p:sp>
      <p:sp>
        <p:nvSpPr>
          <p:cNvPr id="10" name="Right Arrow 9"/>
          <p:cNvSpPr>
            <a:spLocks noChangeAspect="1"/>
          </p:cNvSpPr>
          <p:nvPr/>
        </p:nvSpPr>
        <p:spPr>
          <a:xfrm rot="18847630">
            <a:off x="182374" y="3878589"/>
            <a:ext cx="365760" cy="365760"/>
          </a:xfrm>
          <a:prstGeom prst="rightArrow">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503855" y="3746881"/>
            <a:ext cx="3069771" cy="0"/>
          </a:xfrm>
          <a:prstGeom prst="line">
            <a:avLst/>
          </a:prstGeom>
          <a:ln w="38100">
            <a:solidFill>
              <a:srgbClr val="FF0000"/>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582125" y="2611835"/>
            <a:ext cx="2132741" cy="1115311"/>
          </a:xfrm>
          <a:custGeom>
            <a:avLst/>
            <a:gdLst>
              <a:gd name="connsiteX0" fmla="*/ 2132741 w 2132741"/>
              <a:gd name="connsiteY0" fmla="*/ 1115311 h 1115311"/>
              <a:gd name="connsiteX1" fmla="*/ 1741224 w 2132741"/>
              <a:gd name="connsiteY1" fmla="*/ 1038038 h 1115311"/>
              <a:gd name="connsiteX2" fmla="*/ 1537738 w 2132741"/>
              <a:gd name="connsiteY2" fmla="*/ 795915 h 1115311"/>
              <a:gd name="connsiteX3" fmla="*/ 1210614 w 2132741"/>
              <a:gd name="connsiteY3" fmla="*/ 484246 h 1115311"/>
              <a:gd name="connsiteX4" fmla="*/ 788187 w 2132741"/>
              <a:gd name="connsiteY4" fmla="*/ 229244 h 1115311"/>
              <a:gd name="connsiteX5" fmla="*/ 311669 w 2132741"/>
              <a:gd name="connsiteY5" fmla="*/ 72122 h 1115311"/>
              <a:gd name="connsiteX6" fmla="*/ 0 w 2132741"/>
              <a:gd name="connsiteY6" fmla="*/ 0 h 1115311"/>
              <a:gd name="connsiteX0" fmla="*/ 2132741 w 2132741"/>
              <a:gd name="connsiteY0" fmla="*/ 1115311 h 1115311"/>
              <a:gd name="connsiteX1" fmla="*/ 1741224 w 2132741"/>
              <a:gd name="connsiteY1" fmla="*/ 1038038 h 1115311"/>
              <a:gd name="connsiteX2" fmla="*/ 1537738 w 2132741"/>
              <a:gd name="connsiteY2" fmla="*/ 795915 h 1115311"/>
              <a:gd name="connsiteX3" fmla="*/ 1210614 w 2132741"/>
              <a:gd name="connsiteY3" fmla="*/ 484246 h 1115311"/>
              <a:gd name="connsiteX4" fmla="*/ 788187 w 2132741"/>
              <a:gd name="connsiteY4" fmla="*/ 229244 h 1115311"/>
              <a:gd name="connsiteX5" fmla="*/ 311669 w 2132741"/>
              <a:gd name="connsiteY5" fmla="*/ 72122 h 1115311"/>
              <a:gd name="connsiteX6" fmla="*/ 0 w 2132741"/>
              <a:gd name="connsiteY6" fmla="*/ 0 h 1115311"/>
              <a:gd name="connsiteX0" fmla="*/ 2132741 w 2132741"/>
              <a:gd name="connsiteY0" fmla="*/ 1115311 h 1115311"/>
              <a:gd name="connsiteX1" fmla="*/ 1741224 w 2132741"/>
              <a:gd name="connsiteY1" fmla="*/ 1038038 h 1115311"/>
              <a:gd name="connsiteX2" fmla="*/ 1537738 w 2132741"/>
              <a:gd name="connsiteY2" fmla="*/ 795915 h 1115311"/>
              <a:gd name="connsiteX3" fmla="*/ 1210614 w 2132741"/>
              <a:gd name="connsiteY3" fmla="*/ 484246 h 1115311"/>
              <a:gd name="connsiteX4" fmla="*/ 788187 w 2132741"/>
              <a:gd name="connsiteY4" fmla="*/ 229244 h 1115311"/>
              <a:gd name="connsiteX5" fmla="*/ 311669 w 2132741"/>
              <a:gd name="connsiteY5" fmla="*/ 72122 h 1115311"/>
              <a:gd name="connsiteX6" fmla="*/ 0 w 2132741"/>
              <a:gd name="connsiteY6" fmla="*/ 0 h 1115311"/>
              <a:gd name="connsiteX0" fmla="*/ 2132741 w 2132741"/>
              <a:gd name="connsiteY0" fmla="*/ 1115311 h 1115311"/>
              <a:gd name="connsiteX1" fmla="*/ 1741224 w 2132741"/>
              <a:gd name="connsiteY1" fmla="*/ 1038038 h 1115311"/>
              <a:gd name="connsiteX2" fmla="*/ 1537738 w 2132741"/>
              <a:gd name="connsiteY2" fmla="*/ 795915 h 1115311"/>
              <a:gd name="connsiteX3" fmla="*/ 1210614 w 2132741"/>
              <a:gd name="connsiteY3" fmla="*/ 484246 h 1115311"/>
              <a:gd name="connsiteX4" fmla="*/ 788187 w 2132741"/>
              <a:gd name="connsiteY4" fmla="*/ 229244 h 1115311"/>
              <a:gd name="connsiteX5" fmla="*/ 311669 w 2132741"/>
              <a:gd name="connsiteY5" fmla="*/ 72122 h 1115311"/>
              <a:gd name="connsiteX6" fmla="*/ 0 w 2132741"/>
              <a:gd name="connsiteY6" fmla="*/ 0 h 111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741" h="1115311">
                <a:moveTo>
                  <a:pt x="2132741" y="1115311"/>
                </a:moveTo>
                <a:cubicBezTo>
                  <a:pt x="1986566" y="1103291"/>
                  <a:pt x="1920240" y="1065513"/>
                  <a:pt x="1741224" y="1038038"/>
                </a:cubicBezTo>
                <a:cubicBezTo>
                  <a:pt x="1649784" y="922986"/>
                  <a:pt x="1626173" y="888214"/>
                  <a:pt x="1537738" y="795915"/>
                </a:cubicBezTo>
                <a:cubicBezTo>
                  <a:pt x="1449303" y="703616"/>
                  <a:pt x="1335539" y="578691"/>
                  <a:pt x="1210614" y="484246"/>
                </a:cubicBezTo>
                <a:cubicBezTo>
                  <a:pt x="1085689" y="389801"/>
                  <a:pt x="938011" y="297931"/>
                  <a:pt x="788187" y="229244"/>
                </a:cubicBezTo>
                <a:cubicBezTo>
                  <a:pt x="638363" y="160557"/>
                  <a:pt x="443033" y="110329"/>
                  <a:pt x="311669" y="72122"/>
                </a:cubicBezTo>
                <a:cubicBezTo>
                  <a:pt x="180304" y="33915"/>
                  <a:pt x="90152" y="16957"/>
                  <a:pt x="0" y="0"/>
                </a:cubicBezTo>
              </a:path>
            </a:pathLst>
          </a:custGeom>
          <a:noFill/>
          <a:ln w="127000" cap="rnd">
            <a:solidFill>
              <a:srgbClr val="FFFF0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0"/>
          </p:nvPr>
        </p:nvSpPr>
        <p:spPr/>
        <p:txBody>
          <a:bodyPr/>
          <a:lstStyle/>
          <a:p>
            <a:r>
              <a:rPr lang="en-US" dirty="0"/>
              <a:t>Tab 18-1 - Pump Interactions and the Affinity Laws</a:t>
            </a:r>
          </a:p>
        </p:txBody>
      </p:sp>
      <p:sp>
        <p:nvSpPr>
          <p:cNvPr id="6" name="Slide Number Placeholder 5"/>
          <p:cNvSpPr>
            <a:spLocks noGrp="1"/>
          </p:cNvSpPr>
          <p:nvPr>
            <p:ph type="sldNum" sz="quarter" idx="11"/>
          </p:nvPr>
        </p:nvSpPr>
        <p:spPr/>
        <p:txBody>
          <a:bodyPr/>
          <a:lstStyle/>
          <a:p>
            <a:fld id="{A9320731-3B2C-4107-8664-CAD7BE973DC8}" type="slidenum">
              <a:rPr lang="en-US" smtClean="0"/>
              <a:pPr/>
              <a:t>19</a:t>
            </a:fld>
            <a:endParaRPr lang="en-US"/>
          </a:p>
        </p:txBody>
      </p:sp>
    </p:spTree>
    <p:extLst>
      <p:ext uri="{BB962C8B-B14F-4D97-AF65-F5344CB8AC3E}">
        <p14:creationId xmlns:p14="http://schemas.microsoft.com/office/powerpoint/2010/main" val="398895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42" name="Line 10"/>
          <p:cNvSpPr>
            <a:spLocks noChangeShapeType="1"/>
          </p:cNvSpPr>
          <p:nvPr/>
        </p:nvSpPr>
        <p:spPr bwMode="auto">
          <a:xfrm>
            <a:off x="406712" y="2283143"/>
            <a:ext cx="8586216" cy="0"/>
          </a:xfrm>
          <a:prstGeom prst="line">
            <a:avLst/>
          </a:prstGeom>
          <a:noFill/>
          <a:ln w="12700">
            <a:solidFill>
              <a:schemeClr val="bg1"/>
            </a:solidFill>
            <a:prstDash val="sysDot"/>
            <a:round/>
            <a:headEnd/>
            <a:tailEnd/>
          </a:ln>
          <a:effectLst/>
        </p:spPr>
        <p:txBody>
          <a:bodyPr anchor="ctr"/>
          <a:lstStyle/>
          <a:p>
            <a:endParaRPr lang="en-US"/>
          </a:p>
        </p:txBody>
      </p:sp>
      <p:sp>
        <p:nvSpPr>
          <p:cNvPr id="556043" name="Line 11"/>
          <p:cNvSpPr>
            <a:spLocks noChangeShapeType="1"/>
          </p:cNvSpPr>
          <p:nvPr/>
        </p:nvSpPr>
        <p:spPr bwMode="auto">
          <a:xfrm>
            <a:off x="406713" y="2661285"/>
            <a:ext cx="8586216" cy="0"/>
          </a:xfrm>
          <a:prstGeom prst="line">
            <a:avLst/>
          </a:prstGeom>
          <a:noFill/>
          <a:ln w="12700">
            <a:solidFill>
              <a:schemeClr val="bg1"/>
            </a:solidFill>
            <a:prstDash val="sysDot"/>
            <a:round/>
            <a:headEnd/>
            <a:tailEnd/>
          </a:ln>
          <a:effectLst/>
        </p:spPr>
        <p:txBody>
          <a:bodyPr anchor="ctr"/>
          <a:lstStyle/>
          <a:p>
            <a:endParaRPr lang="en-US"/>
          </a:p>
        </p:txBody>
      </p:sp>
      <p:sp>
        <p:nvSpPr>
          <p:cNvPr id="556044" name="Line 12"/>
          <p:cNvSpPr>
            <a:spLocks noChangeShapeType="1"/>
          </p:cNvSpPr>
          <p:nvPr/>
        </p:nvSpPr>
        <p:spPr bwMode="auto">
          <a:xfrm>
            <a:off x="406713" y="3038475"/>
            <a:ext cx="8586216" cy="0"/>
          </a:xfrm>
          <a:prstGeom prst="line">
            <a:avLst/>
          </a:prstGeom>
          <a:noFill/>
          <a:ln w="12700">
            <a:solidFill>
              <a:schemeClr val="bg1"/>
            </a:solidFill>
            <a:prstDash val="sysDot"/>
            <a:round/>
            <a:headEnd/>
            <a:tailEnd/>
          </a:ln>
          <a:effectLst/>
        </p:spPr>
        <p:txBody>
          <a:bodyPr anchor="ctr"/>
          <a:lstStyle/>
          <a:p>
            <a:endParaRPr lang="en-US"/>
          </a:p>
        </p:txBody>
      </p:sp>
      <p:sp>
        <p:nvSpPr>
          <p:cNvPr id="556045" name="Line 13"/>
          <p:cNvSpPr>
            <a:spLocks noChangeShapeType="1"/>
          </p:cNvSpPr>
          <p:nvPr/>
        </p:nvSpPr>
        <p:spPr bwMode="auto">
          <a:xfrm>
            <a:off x="406713" y="3416618"/>
            <a:ext cx="8586216" cy="0"/>
          </a:xfrm>
          <a:prstGeom prst="line">
            <a:avLst/>
          </a:prstGeom>
          <a:noFill/>
          <a:ln w="12700">
            <a:solidFill>
              <a:schemeClr val="bg1"/>
            </a:solidFill>
            <a:prstDash val="sysDot"/>
            <a:round/>
            <a:headEnd/>
            <a:tailEnd/>
          </a:ln>
          <a:effectLst/>
        </p:spPr>
        <p:txBody>
          <a:bodyPr anchor="ctr"/>
          <a:lstStyle/>
          <a:p>
            <a:endParaRPr lang="en-US"/>
          </a:p>
        </p:txBody>
      </p:sp>
      <p:sp>
        <p:nvSpPr>
          <p:cNvPr id="556046" name="Line 14"/>
          <p:cNvSpPr>
            <a:spLocks noChangeShapeType="1"/>
          </p:cNvSpPr>
          <p:nvPr/>
        </p:nvSpPr>
        <p:spPr bwMode="auto">
          <a:xfrm>
            <a:off x="406713" y="3793808"/>
            <a:ext cx="8586216" cy="0"/>
          </a:xfrm>
          <a:prstGeom prst="line">
            <a:avLst/>
          </a:prstGeom>
          <a:noFill/>
          <a:ln w="12700">
            <a:solidFill>
              <a:schemeClr val="bg1"/>
            </a:solidFill>
            <a:prstDash val="sysDot"/>
            <a:round/>
            <a:headEnd/>
            <a:tailEnd/>
          </a:ln>
          <a:effectLst/>
        </p:spPr>
        <p:txBody>
          <a:bodyPr anchor="ctr"/>
          <a:lstStyle/>
          <a:p>
            <a:endParaRPr lang="en-US"/>
          </a:p>
        </p:txBody>
      </p:sp>
      <p:sp>
        <p:nvSpPr>
          <p:cNvPr id="556047" name="Line 15"/>
          <p:cNvSpPr>
            <a:spLocks noChangeShapeType="1"/>
          </p:cNvSpPr>
          <p:nvPr/>
        </p:nvSpPr>
        <p:spPr bwMode="auto">
          <a:xfrm>
            <a:off x="406713" y="4171950"/>
            <a:ext cx="8586216" cy="0"/>
          </a:xfrm>
          <a:prstGeom prst="line">
            <a:avLst/>
          </a:prstGeom>
          <a:noFill/>
          <a:ln w="12700">
            <a:solidFill>
              <a:schemeClr val="bg1"/>
            </a:solidFill>
            <a:prstDash val="sysDot"/>
            <a:round/>
            <a:headEnd/>
            <a:tailEnd/>
          </a:ln>
          <a:effectLst/>
        </p:spPr>
        <p:txBody>
          <a:bodyPr anchor="ctr"/>
          <a:lstStyle/>
          <a:p>
            <a:endParaRPr lang="en-US"/>
          </a:p>
        </p:txBody>
      </p:sp>
      <p:sp>
        <p:nvSpPr>
          <p:cNvPr id="556048" name="Line 16"/>
          <p:cNvSpPr>
            <a:spLocks noChangeShapeType="1"/>
          </p:cNvSpPr>
          <p:nvPr/>
        </p:nvSpPr>
        <p:spPr bwMode="auto">
          <a:xfrm>
            <a:off x="406713" y="4549140"/>
            <a:ext cx="8586216" cy="0"/>
          </a:xfrm>
          <a:prstGeom prst="line">
            <a:avLst/>
          </a:prstGeom>
          <a:noFill/>
          <a:ln w="12700">
            <a:solidFill>
              <a:schemeClr val="bg1"/>
            </a:solidFill>
            <a:prstDash val="sysDot"/>
            <a:round/>
            <a:headEnd/>
            <a:tailEnd/>
          </a:ln>
          <a:effectLst/>
        </p:spPr>
        <p:txBody>
          <a:bodyPr anchor="ctr"/>
          <a:lstStyle/>
          <a:p>
            <a:endParaRPr lang="en-US"/>
          </a:p>
        </p:txBody>
      </p:sp>
      <p:sp>
        <p:nvSpPr>
          <p:cNvPr id="556049" name="Line 17"/>
          <p:cNvSpPr>
            <a:spLocks noChangeShapeType="1"/>
          </p:cNvSpPr>
          <p:nvPr/>
        </p:nvSpPr>
        <p:spPr bwMode="auto">
          <a:xfrm>
            <a:off x="406711" y="1905953"/>
            <a:ext cx="8586216" cy="0"/>
          </a:xfrm>
          <a:prstGeom prst="line">
            <a:avLst/>
          </a:prstGeom>
          <a:noFill/>
          <a:ln w="12700">
            <a:solidFill>
              <a:schemeClr val="bg1"/>
            </a:solidFill>
            <a:prstDash val="sysDot"/>
            <a:round/>
            <a:headEnd/>
            <a:tailEnd/>
          </a:ln>
          <a:effectLst/>
        </p:spPr>
        <p:txBody>
          <a:bodyPr anchor="ctr"/>
          <a:lstStyle/>
          <a:p>
            <a:endParaRPr lang="en-US"/>
          </a:p>
        </p:txBody>
      </p:sp>
      <p:sp>
        <p:nvSpPr>
          <p:cNvPr id="556050" name="Line 18"/>
          <p:cNvSpPr>
            <a:spLocks noChangeShapeType="1"/>
          </p:cNvSpPr>
          <p:nvPr/>
        </p:nvSpPr>
        <p:spPr bwMode="auto">
          <a:xfrm>
            <a:off x="783903" y="1905953"/>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556051" name="Line 19"/>
          <p:cNvSpPr>
            <a:spLocks noChangeShapeType="1"/>
          </p:cNvSpPr>
          <p:nvPr/>
        </p:nvSpPr>
        <p:spPr bwMode="auto">
          <a:xfrm>
            <a:off x="1162045" y="1905953"/>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556052" name="Line 20"/>
          <p:cNvSpPr>
            <a:spLocks noChangeShapeType="1"/>
          </p:cNvSpPr>
          <p:nvPr/>
        </p:nvSpPr>
        <p:spPr bwMode="auto">
          <a:xfrm>
            <a:off x="1539235" y="1905953"/>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556053" name="Line 21"/>
          <p:cNvSpPr>
            <a:spLocks noChangeShapeType="1"/>
          </p:cNvSpPr>
          <p:nvPr/>
        </p:nvSpPr>
        <p:spPr bwMode="auto">
          <a:xfrm>
            <a:off x="1917378" y="1905953"/>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556054" name="Line 22"/>
          <p:cNvSpPr>
            <a:spLocks noChangeShapeType="1"/>
          </p:cNvSpPr>
          <p:nvPr/>
        </p:nvSpPr>
        <p:spPr bwMode="auto">
          <a:xfrm>
            <a:off x="2294568" y="1905953"/>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556055" name="Line 23"/>
          <p:cNvSpPr>
            <a:spLocks noChangeShapeType="1"/>
          </p:cNvSpPr>
          <p:nvPr/>
        </p:nvSpPr>
        <p:spPr bwMode="auto">
          <a:xfrm>
            <a:off x="2672710" y="1905953"/>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556056" name="Line 24"/>
          <p:cNvSpPr>
            <a:spLocks noChangeShapeType="1"/>
          </p:cNvSpPr>
          <p:nvPr/>
        </p:nvSpPr>
        <p:spPr bwMode="auto">
          <a:xfrm>
            <a:off x="3049900" y="1905953"/>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556057" name="Line 25"/>
          <p:cNvSpPr>
            <a:spLocks noChangeShapeType="1"/>
          </p:cNvSpPr>
          <p:nvPr/>
        </p:nvSpPr>
        <p:spPr bwMode="auto">
          <a:xfrm>
            <a:off x="3428043" y="1905953"/>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556058" name="Line 26"/>
          <p:cNvSpPr>
            <a:spLocks noChangeShapeType="1"/>
          </p:cNvSpPr>
          <p:nvPr/>
        </p:nvSpPr>
        <p:spPr bwMode="auto">
          <a:xfrm>
            <a:off x="3821425" y="1909763"/>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556059" name="Line 27"/>
          <p:cNvSpPr>
            <a:spLocks noChangeShapeType="1"/>
          </p:cNvSpPr>
          <p:nvPr/>
        </p:nvSpPr>
        <p:spPr bwMode="auto">
          <a:xfrm>
            <a:off x="4197663" y="1905000"/>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556060" name="Line 28"/>
          <p:cNvSpPr>
            <a:spLocks noChangeShapeType="1"/>
          </p:cNvSpPr>
          <p:nvPr/>
        </p:nvSpPr>
        <p:spPr bwMode="auto">
          <a:xfrm>
            <a:off x="4582473" y="1909763"/>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63" name="Line 21"/>
          <p:cNvSpPr>
            <a:spLocks noChangeShapeType="1"/>
          </p:cNvSpPr>
          <p:nvPr/>
        </p:nvSpPr>
        <p:spPr bwMode="auto">
          <a:xfrm>
            <a:off x="4972045" y="1914525"/>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65" name="Line 22"/>
          <p:cNvSpPr>
            <a:spLocks noChangeShapeType="1"/>
          </p:cNvSpPr>
          <p:nvPr/>
        </p:nvSpPr>
        <p:spPr bwMode="auto">
          <a:xfrm>
            <a:off x="5349235" y="1914525"/>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66" name="Line 23"/>
          <p:cNvSpPr>
            <a:spLocks noChangeShapeType="1"/>
          </p:cNvSpPr>
          <p:nvPr/>
        </p:nvSpPr>
        <p:spPr bwMode="auto">
          <a:xfrm>
            <a:off x="5727377" y="1914525"/>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67" name="Line 24"/>
          <p:cNvSpPr>
            <a:spLocks noChangeShapeType="1"/>
          </p:cNvSpPr>
          <p:nvPr/>
        </p:nvSpPr>
        <p:spPr bwMode="auto">
          <a:xfrm>
            <a:off x="6104567" y="1914525"/>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68" name="Line 25"/>
          <p:cNvSpPr>
            <a:spLocks noChangeShapeType="1"/>
          </p:cNvSpPr>
          <p:nvPr/>
        </p:nvSpPr>
        <p:spPr bwMode="auto">
          <a:xfrm>
            <a:off x="6482710" y="1914525"/>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69" name="Line 26"/>
          <p:cNvSpPr>
            <a:spLocks noChangeShapeType="1"/>
          </p:cNvSpPr>
          <p:nvPr/>
        </p:nvSpPr>
        <p:spPr bwMode="auto">
          <a:xfrm>
            <a:off x="6876092" y="1918335"/>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70" name="Line 27"/>
          <p:cNvSpPr>
            <a:spLocks noChangeShapeType="1"/>
          </p:cNvSpPr>
          <p:nvPr/>
        </p:nvSpPr>
        <p:spPr bwMode="auto">
          <a:xfrm>
            <a:off x="7252330" y="1913572"/>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71" name="Line 28"/>
          <p:cNvSpPr>
            <a:spLocks noChangeShapeType="1"/>
          </p:cNvSpPr>
          <p:nvPr/>
        </p:nvSpPr>
        <p:spPr bwMode="auto">
          <a:xfrm>
            <a:off x="7637140" y="1918335"/>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74" name="Line 25"/>
          <p:cNvSpPr>
            <a:spLocks noChangeShapeType="1"/>
          </p:cNvSpPr>
          <p:nvPr/>
        </p:nvSpPr>
        <p:spPr bwMode="auto">
          <a:xfrm>
            <a:off x="8006710" y="1914525"/>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75" name="Line 26"/>
          <p:cNvSpPr>
            <a:spLocks noChangeShapeType="1"/>
          </p:cNvSpPr>
          <p:nvPr/>
        </p:nvSpPr>
        <p:spPr bwMode="auto">
          <a:xfrm>
            <a:off x="8400092" y="1918335"/>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76" name="Line 27"/>
          <p:cNvSpPr>
            <a:spLocks noChangeShapeType="1"/>
          </p:cNvSpPr>
          <p:nvPr/>
        </p:nvSpPr>
        <p:spPr bwMode="auto">
          <a:xfrm>
            <a:off x="8776330" y="1913572"/>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556034" name="Line 2"/>
          <p:cNvSpPr>
            <a:spLocks noChangeShapeType="1"/>
          </p:cNvSpPr>
          <p:nvPr/>
        </p:nvSpPr>
        <p:spPr bwMode="auto">
          <a:xfrm>
            <a:off x="406713" y="1905953"/>
            <a:ext cx="0" cy="3021330"/>
          </a:xfrm>
          <a:prstGeom prst="line">
            <a:avLst/>
          </a:prstGeom>
          <a:noFill/>
          <a:ln w="38100">
            <a:solidFill>
              <a:schemeClr val="bg1"/>
            </a:solidFill>
            <a:round/>
            <a:headEnd/>
            <a:tailEnd/>
          </a:ln>
          <a:effectLst/>
        </p:spPr>
        <p:txBody>
          <a:bodyPr anchor="ctr"/>
          <a:lstStyle/>
          <a:p>
            <a:endParaRPr lang="en-US"/>
          </a:p>
        </p:txBody>
      </p:sp>
      <p:sp>
        <p:nvSpPr>
          <p:cNvPr id="556035" name="Line 3"/>
          <p:cNvSpPr>
            <a:spLocks noChangeShapeType="1"/>
          </p:cNvSpPr>
          <p:nvPr/>
        </p:nvSpPr>
        <p:spPr bwMode="auto">
          <a:xfrm>
            <a:off x="406712" y="4927283"/>
            <a:ext cx="8584888" cy="0"/>
          </a:xfrm>
          <a:prstGeom prst="line">
            <a:avLst/>
          </a:prstGeom>
          <a:noFill/>
          <a:ln w="38100">
            <a:solidFill>
              <a:schemeClr val="bg1"/>
            </a:solidFill>
            <a:round/>
            <a:headEnd/>
            <a:tailEnd/>
          </a:ln>
          <a:effectLst/>
        </p:spPr>
        <p:txBody>
          <a:bodyPr anchor="ctr"/>
          <a:lstStyle/>
          <a:p>
            <a:endParaRPr lang="en-US"/>
          </a:p>
        </p:txBody>
      </p:sp>
      <p:grpSp>
        <p:nvGrpSpPr>
          <p:cNvPr id="2" name="Group 4"/>
          <p:cNvGrpSpPr>
            <a:grpSpLocks/>
          </p:cNvGrpSpPr>
          <p:nvPr/>
        </p:nvGrpSpPr>
        <p:grpSpPr bwMode="auto">
          <a:xfrm>
            <a:off x="399093" y="5015871"/>
            <a:ext cx="2121217" cy="307658"/>
            <a:chOff x="691" y="3680"/>
            <a:chExt cx="2227" cy="323"/>
          </a:xfrm>
        </p:grpSpPr>
        <p:sp>
          <p:nvSpPr>
            <p:cNvPr id="556037" name="Text Box 5"/>
            <p:cNvSpPr txBox="1">
              <a:spLocks noChangeArrowheads="1"/>
            </p:cNvSpPr>
            <p:nvPr/>
          </p:nvSpPr>
          <p:spPr bwMode="auto">
            <a:xfrm>
              <a:off x="691" y="3680"/>
              <a:ext cx="1590" cy="323"/>
            </a:xfrm>
            <a:prstGeom prst="rect">
              <a:avLst/>
            </a:prstGeom>
            <a:noFill/>
            <a:ln w="9525" algn="ctr">
              <a:noFill/>
              <a:miter lim="800000"/>
              <a:headEnd/>
              <a:tailEnd/>
            </a:ln>
            <a:effectLst/>
          </p:spPr>
          <p:txBody>
            <a:bodyPr>
              <a:spAutoFit/>
            </a:bodyPr>
            <a:lstStyle/>
            <a:p>
              <a:pPr>
                <a:spcBef>
                  <a:spcPct val="50000"/>
                </a:spcBef>
              </a:pPr>
              <a:r>
                <a:rPr lang="en-US" sz="1400" b="0" i="1">
                  <a:solidFill>
                    <a:schemeClr val="accent3"/>
                  </a:solidFill>
                  <a:latin typeface="Arial" charset="0"/>
                </a:rPr>
                <a:t>Increasing Flow</a:t>
              </a:r>
            </a:p>
          </p:txBody>
        </p:sp>
        <p:sp>
          <p:nvSpPr>
            <p:cNvPr id="556038" name="Line 6"/>
            <p:cNvSpPr>
              <a:spLocks noChangeShapeType="1"/>
            </p:cNvSpPr>
            <p:nvPr/>
          </p:nvSpPr>
          <p:spPr bwMode="auto">
            <a:xfrm>
              <a:off x="2187" y="3832"/>
              <a:ext cx="731" cy="0"/>
            </a:xfrm>
            <a:prstGeom prst="line">
              <a:avLst/>
            </a:prstGeom>
            <a:noFill/>
            <a:ln w="38100">
              <a:solidFill>
                <a:srgbClr val="008000"/>
              </a:solidFill>
              <a:round/>
              <a:headEnd/>
              <a:tailEnd type="arrow" w="lg" len="med"/>
            </a:ln>
            <a:effectLst/>
          </p:spPr>
          <p:txBody>
            <a:bodyPr anchor="ctr"/>
            <a:lstStyle/>
            <a:p>
              <a:endParaRPr lang="en-US" sz="1400">
                <a:solidFill>
                  <a:schemeClr val="accent3"/>
                </a:solidFill>
              </a:endParaRPr>
            </a:p>
          </p:txBody>
        </p:sp>
      </p:grpSp>
      <p:grpSp>
        <p:nvGrpSpPr>
          <p:cNvPr id="3" name="Group 7"/>
          <p:cNvGrpSpPr>
            <a:grpSpLocks/>
          </p:cNvGrpSpPr>
          <p:nvPr/>
        </p:nvGrpSpPr>
        <p:grpSpPr bwMode="auto">
          <a:xfrm rot="16200000">
            <a:off x="-906779" y="3670936"/>
            <a:ext cx="2121218" cy="307658"/>
            <a:chOff x="691" y="3662"/>
            <a:chExt cx="2227" cy="323"/>
          </a:xfrm>
        </p:grpSpPr>
        <p:sp>
          <p:nvSpPr>
            <p:cNvPr id="556040" name="Text Box 8"/>
            <p:cNvSpPr txBox="1">
              <a:spLocks noChangeArrowheads="1"/>
            </p:cNvSpPr>
            <p:nvPr/>
          </p:nvSpPr>
          <p:spPr bwMode="auto">
            <a:xfrm>
              <a:off x="691" y="3662"/>
              <a:ext cx="1590" cy="323"/>
            </a:xfrm>
            <a:prstGeom prst="rect">
              <a:avLst/>
            </a:prstGeom>
            <a:noFill/>
            <a:ln w="9525" algn="ctr">
              <a:noFill/>
              <a:miter lim="800000"/>
              <a:headEnd/>
              <a:tailEnd/>
            </a:ln>
            <a:effectLst/>
          </p:spPr>
          <p:txBody>
            <a:bodyPr>
              <a:spAutoFit/>
            </a:bodyPr>
            <a:lstStyle/>
            <a:p>
              <a:pPr>
                <a:spcBef>
                  <a:spcPct val="50000"/>
                </a:spcBef>
              </a:pPr>
              <a:r>
                <a:rPr lang="en-US" sz="1400" b="0" i="1" dirty="0">
                  <a:solidFill>
                    <a:schemeClr val="accent3"/>
                  </a:solidFill>
                  <a:latin typeface="Arial" charset="0"/>
                </a:rPr>
                <a:t>Increasing Head</a:t>
              </a:r>
            </a:p>
          </p:txBody>
        </p:sp>
        <p:sp>
          <p:nvSpPr>
            <p:cNvPr id="556041" name="Line 9"/>
            <p:cNvSpPr>
              <a:spLocks noChangeShapeType="1"/>
            </p:cNvSpPr>
            <p:nvPr/>
          </p:nvSpPr>
          <p:spPr bwMode="auto">
            <a:xfrm>
              <a:off x="2187" y="3832"/>
              <a:ext cx="731" cy="0"/>
            </a:xfrm>
            <a:prstGeom prst="line">
              <a:avLst/>
            </a:prstGeom>
            <a:noFill/>
            <a:ln w="38100">
              <a:solidFill>
                <a:srgbClr val="FF0000"/>
              </a:solidFill>
              <a:round/>
              <a:headEnd/>
              <a:tailEnd type="arrow" w="lg" len="med"/>
            </a:ln>
            <a:effectLst/>
          </p:spPr>
          <p:txBody>
            <a:bodyPr anchor="ctr"/>
            <a:lstStyle/>
            <a:p>
              <a:endParaRPr lang="en-US" sz="1400">
                <a:solidFill>
                  <a:schemeClr val="accent3"/>
                </a:solidFill>
              </a:endParaRPr>
            </a:p>
          </p:txBody>
        </p:sp>
      </p:grpSp>
      <p:sp>
        <p:nvSpPr>
          <p:cNvPr id="556061" name="Freeform 29"/>
          <p:cNvSpPr>
            <a:spLocks/>
          </p:cNvSpPr>
          <p:nvPr/>
        </p:nvSpPr>
        <p:spPr bwMode="auto">
          <a:xfrm>
            <a:off x="406713" y="2212658"/>
            <a:ext cx="4242435" cy="2018347"/>
          </a:xfrm>
          <a:custGeom>
            <a:avLst/>
            <a:gdLst/>
            <a:ahLst/>
            <a:cxnLst>
              <a:cxn ang="0">
                <a:pos x="0" y="0"/>
              </a:cxn>
              <a:cxn ang="0">
                <a:pos x="714" y="46"/>
              </a:cxn>
              <a:cxn ang="0">
                <a:pos x="1682" y="192"/>
              </a:cxn>
              <a:cxn ang="0">
                <a:pos x="2765" y="476"/>
              </a:cxn>
              <a:cxn ang="0">
                <a:pos x="3571" y="929"/>
              </a:cxn>
              <a:cxn ang="0">
                <a:pos x="4093" y="1490"/>
              </a:cxn>
              <a:cxn ang="0">
                <a:pos x="4454" y="2119"/>
              </a:cxn>
            </a:cxnLst>
            <a:rect l="0" t="0" r="r" b="b"/>
            <a:pathLst>
              <a:path w="4454" h="2119">
                <a:moveTo>
                  <a:pt x="0" y="0"/>
                </a:moveTo>
                <a:cubicBezTo>
                  <a:pt x="119" y="8"/>
                  <a:pt x="434" y="14"/>
                  <a:pt x="714" y="46"/>
                </a:cubicBezTo>
                <a:cubicBezTo>
                  <a:pt x="994" y="78"/>
                  <a:pt x="1340" y="120"/>
                  <a:pt x="1682" y="192"/>
                </a:cubicBezTo>
                <a:cubicBezTo>
                  <a:pt x="2024" y="264"/>
                  <a:pt x="2450" y="353"/>
                  <a:pt x="2765" y="476"/>
                </a:cubicBezTo>
                <a:cubicBezTo>
                  <a:pt x="3080" y="599"/>
                  <a:pt x="3350" y="760"/>
                  <a:pt x="3571" y="929"/>
                </a:cubicBezTo>
                <a:cubicBezTo>
                  <a:pt x="3792" y="1098"/>
                  <a:pt x="3946" y="1292"/>
                  <a:pt x="4093" y="1490"/>
                </a:cubicBezTo>
                <a:cubicBezTo>
                  <a:pt x="4240" y="1688"/>
                  <a:pt x="4379" y="1988"/>
                  <a:pt x="4454" y="2119"/>
                </a:cubicBezTo>
              </a:path>
            </a:pathLst>
          </a:custGeom>
          <a:noFill/>
          <a:ln w="57150" cap="flat" cmpd="sng">
            <a:solidFill>
              <a:schemeClr val="accent2">
                <a:alpha val="50000"/>
              </a:schemeClr>
            </a:solidFill>
            <a:prstDash val="solid"/>
            <a:round/>
            <a:headEnd/>
            <a:tailEnd/>
          </a:ln>
          <a:effectLst/>
        </p:spPr>
        <p:txBody>
          <a:bodyPr anchor="ctr"/>
          <a:lstStyle/>
          <a:p>
            <a:endParaRPr lang="en-US"/>
          </a:p>
        </p:txBody>
      </p:sp>
      <p:sp>
        <p:nvSpPr>
          <p:cNvPr id="56" name="Freeform 30"/>
          <p:cNvSpPr>
            <a:spLocks/>
          </p:cNvSpPr>
          <p:nvPr/>
        </p:nvSpPr>
        <p:spPr bwMode="auto">
          <a:xfrm>
            <a:off x="401950" y="1939290"/>
            <a:ext cx="4921000" cy="2990850"/>
          </a:xfrm>
          <a:custGeom>
            <a:avLst/>
            <a:gdLst/>
            <a:ahLst/>
            <a:cxnLst>
              <a:cxn ang="0">
                <a:pos x="0" y="3140"/>
              </a:cxn>
              <a:cxn ang="0">
                <a:pos x="423" y="3069"/>
              </a:cxn>
              <a:cxn ang="0">
                <a:pos x="789" y="2951"/>
              </a:cxn>
              <a:cxn ang="0">
                <a:pos x="1200" y="2698"/>
              </a:cxn>
              <a:cxn ang="0">
                <a:pos x="1586" y="2375"/>
              </a:cxn>
              <a:cxn ang="0">
                <a:pos x="1981" y="1933"/>
              </a:cxn>
              <a:cxn ang="0">
                <a:pos x="2762" y="765"/>
              </a:cxn>
              <a:cxn ang="0">
                <a:pos x="3196" y="0"/>
              </a:cxn>
            </a:cxnLst>
            <a:rect l="0" t="0" r="r" b="b"/>
            <a:pathLst>
              <a:path w="3196" h="3140">
                <a:moveTo>
                  <a:pt x="0" y="3140"/>
                </a:moveTo>
                <a:cubicBezTo>
                  <a:pt x="140" y="3125"/>
                  <a:pt x="292" y="3100"/>
                  <a:pt x="423" y="3069"/>
                </a:cubicBezTo>
                <a:cubicBezTo>
                  <a:pt x="554" y="3038"/>
                  <a:pt x="660" y="3013"/>
                  <a:pt x="789" y="2951"/>
                </a:cubicBezTo>
                <a:cubicBezTo>
                  <a:pt x="918" y="2889"/>
                  <a:pt x="1067" y="2794"/>
                  <a:pt x="1200" y="2698"/>
                </a:cubicBezTo>
                <a:cubicBezTo>
                  <a:pt x="1333" y="2602"/>
                  <a:pt x="1456" y="2502"/>
                  <a:pt x="1586" y="2375"/>
                </a:cubicBezTo>
                <a:cubicBezTo>
                  <a:pt x="1716" y="2248"/>
                  <a:pt x="1785" y="2201"/>
                  <a:pt x="1981" y="1933"/>
                </a:cubicBezTo>
                <a:cubicBezTo>
                  <a:pt x="2177" y="1665"/>
                  <a:pt x="2560" y="1087"/>
                  <a:pt x="2762" y="765"/>
                </a:cubicBezTo>
                <a:cubicBezTo>
                  <a:pt x="2964" y="443"/>
                  <a:pt x="3106" y="160"/>
                  <a:pt x="3196" y="0"/>
                </a:cubicBezTo>
              </a:path>
            </a:pathLst>
          </a:custGeom>
          <a:noFill/>
          <a:ln w="57150" cap="flat" cmpd="sng">
            <a:solidFill>
              <a:srgbClr val="FF0000"/>
            </a:solidFill>
            <a:prstDash val="solid"/>
            <a:round/>
            <a:headEnd/>
            <a:tailEnd/>
          </a:ln>
          <a:effectLst/>
        </p:spPr>
        <p:txBody>
          <a:bodyPr anchor="ctr"/>
          <a:lstStyle/>
          <a:p>
            <a:endParaRPr lang="en-US"/>
          </a:p>
        </p:txBody>
      </p:sp>
      <p:sp>
        <p:nvSpPr>
          <p:cNvPr id="78" name="Title 77"/>
          <p:cNvSpPr>
            <a:spLocks noGrp="1"/>
          </p:cNvSpPr>
          <p:nvPr>
            <p:ph type="title"/>
          </p:nvPr>
        </p:nvSpPr>
        <p:spPr/>
        <p:txBody>
          <a:bodyPr/>
          <a:lstStyle/>
          <a:p>
            <a:r>
              <a:rPr lang="en-US" dirty="0"/>
              <a:t>Parallel Pumps</a:t>
            </a:r>
          </a:p>
        </p:txBody>
      </p:sp>
      <p:sp>
        <p:nvSpPr>
          <p:cNvPr id="73" name="Freeform 29"/>
          <p:cNvSpPr>
            <a:spLocks/>
          </p:cNvSpPr>
          <p:nvPr/>
        </p:nvSpPr>
        <p:spPr bwMode="auto">
          <a:xfrm>
            <a:off x="406712" y="2212658"/>
            <a:ext cx="8484870" cy="2018347"/>
          </a:xfrm>
          <a:custGeom>
            <a:avLst/>
            <a:gdLst/>
            <a:ahLst/>
            <a:cxnLst>
              <a:cxn ang="0">
                <a:pos x="0" y="0"/>
              </a:cxn>
              <a:cxn ang="0">
                <a:pos x="714" y="46"/>
              </a:cxn>
              <a:cxn ang="0">
                <a:pos x="1682" y="192"/>
              </a:cxn>
              <a:cxn ang="0">
                <a:pos x="2765" y="476"/>
              </a:cxn>
              <a:cxn ang="0">
                <a:pos x="3571" y="929"/>
              </a:cxn>
              <a:cxn ang="0">
                <a:pos x="4093" y="1490"/>
              </a:cxn>
              <a:cxn ang="0">
                <a:pos x="4454" y="2119"/>
              </a:cxn>
            </a:cxnLst>
            <a:rect l="0" t="0" r="r" b="b"/>
            <a:pathLst>
              <a:path w="4454" h="2119">
                <a:moveTo>
                  <a:pt x="0" y="0"/>
                </a:moveTo>
                <a:cubicBezTo>
                  <a:pt x="119" y="8"/>
                  <a:pt x="434" y="14"/>
                  <a:pt x="714" y="46"/>
                </a:cubicBezTo>
                <a:cubicBezTo>
                  <a:pt x="994" y="78"/>
                  <a:pt x="1340" y="120"/>
                  <a:pt x="1682" y="192"/>
                </a:cubicBezTo>
                <a:cubicBezTo>
                  <a:pt x="2024" y="264"/>
                  <a:pt x="2450" y="353"/>
                  <a:pt x="2765" y="476"/>
                </a:cubicBezTo>
                <a:cubicBezTo>
                  <a:pt x="3080" y="599"/>
                  <a:pt x="3350" y="760"/>
                  <a:pt x="3571" y="929"/>
                </a:cubicBezTo>
                <a:cubicBezTo>
                  <a:pt x="3792" y="1098"/>
                  <a:pt x="3946" y="1292"/>
                  <a:pt x="4093" y="1490"/>
                </a:cubicBezTo>
                <a:cubicBezTo>
                  <a:pt x="4240" y="1688"/>
                  <a:pt x="4379" y="1988"/>
                  <a:pt x="4454" y="2119"/>
                </a:cubicBezTo>
              </a:path>
            </a:pathLst>
          </a:custGeom>
          <a:noFill/>
          <a:ln w="57150" cap="flat" cmpd="sng">
            <a:solidFill>
              <a:schemeClr val="accent2"/>
            </a:solidFill>
            <a:prstDash val="solid"/>
            <a:round/>
            <a:headEnd/>
            <a:tailEnd/>
          </a:ln>
          <a:effectLst/>
        </p:spPr>
        <p:txBody>
          <a:bodyPr anchor="ctr"/>
          <a:lstStyle/>
          <a:p>
            <a:endParaRPr lang="en-US"/>
          </a:p>
        </p:txBody>
      </p:sp>
      <p:sp>
        <p:nvSpPr>
          <p:cNvPr id="46" name="Content Placeholder 80"/>
          <p:cNvSpPr txBox="1">
            <a:spLocks/>
          </p:cNvSpPr>
          <p:nvPr/>
        </p:nvSpPr>
        <p:spPr>
          <a:xfrm>
            <a:off x="685800" y="5372100"/>
            <a:ext cx="7772400" cy="1188720"/>
          </a:xfrm>
          <a:prstGeom prst="rect">
            <a:avLst/>
          </a:prstGeom>
        </p:spPr>
        <p:txBody>
          <a:bodyPr/>
          <a:lstStyle/>
          <a:p>
            <a:pPr eaLnBrk="1" hangingPunct="1">
              <a:spcBef>
                <a:spcPct val="20000"/>
              </a:spcBef>
              <a:defRPr/>
            </a:pPr>
            <a:r>
              <a:rPr lang="en-US" sz="1800" i="1" kern="0" dirty="0">
                <a:solidFill>
                  <a:schemeClr val="accent3"/>
                </a:solidFill>
                <a:latin typeface="+mn-lt"/>
              </a:rPr>
              <a:t>If both pumps are operating at the same speed and one fails, the operating point shifts down the system curve to the point where the single pump curve crosses it;  typically more than 50% of the original flow but at less head</a:t>
            </a:r>
          </a:p>
        </p:txBody>
      </p:sp>
      <p:sp>
        <p:nvSpPr>
          <p:cNvPr id="72" name="Oval 31"/>
          <p:cNvSpPr>
            <a:spLocks noChangeAspect="1" noChangeArrowheads="1"/>
          </p:cNvSpPr>
          <p:nvPr/>
        </p:nvSpPr>
        <p:spPr bwMode="auto">
          <a:xfrm>
            <a:off x="4735830" y="2449830"/>
            <a:ext cx="138113" cy="138112"/>
          </a:xfrm>
          <a:prstGeom prst="ellipse">
            <a:avLst/>
          </a:prstGeom>
          <a:solidFill>
            <a:srgbClr val="9900FF"/>
          </a:solidFill>
          <a:ln w="25400" algn="ctr">
            <a:solidFill>
              <a:schemeClr val="tx1"/>
            </a:solidFill>
            <a:round/>
            <a:headEnd/>
            <a:tailEnd/>
          </a:ln>
          <a:effectLst/>
        </p:spPr>
        <p:txBody>
          <a:bodyPr wrap="none" anchor="ctr"/>
          <a:lstStyle/>
          <a:p>
            <a:endParaRPr lang="en-US"/>
          </a:p>
        </p:txBody>
      </p:sp>
      <p:sp>
        <p:nvSpPr>
          <p:cNvPr id="4" name="Footer Placeholder 3"/>
          <p:cNvSpPr>
            <a:spLocks noGrp="1"/>
          </p:cNvSpPr>
          <p:nvPr>
            <p:ph type="ftr" sz="quarter" idx="10"/>
          </p:nvPr>
        </p:nvSpPr>
        <p:spPr/>
        <p:txBody>
          <a:bodyPr/>
          <a:lstStyle/>
          <a:p>
            <a:r>
              <a:rPr lang="en-US" dirty="0"/>
              <a:t>Tab 18-1 - Pump Interactions and the Affinity Laws</a:t>
            </a:r>
          </a:p>
        </p:txBody>
      </p:sp>
      <p:sp>
        <p:nvSpPr>
          <p:cNvPr id="5" name="Slide Number Placeholder 4"/>
          <p:cNvSpPr>
            <a:spLocks noGrp="1"/>
          </p:cNvSpPr>
          <p:nvPr>
            <p:ph type="sldNum" sz="quarter" idx="11"/>
          </p:nvPr>
        </p:nvSpPr>
        <p:spPr/>
        <p:txBody>
          <a:bodyPr/>
          <a:lstStyle/>
          <a:p>
            <a:fld id="{A9320731-3B2C-4107-8664-CAD7BE973DC8}" type="slidenum">
              <a:rPr lang="en-US" smtClean="0"/>
              <a:pPr/>
              <a:t>2</a:t>
            </a:fld>
            <a:endParaRPr lang="en-US"/>
          </a:p>
        </p:txBody>
      </p:sp>
    </p:spTree>
    <p:extLst>
      <p:ext uri="{BB962C8B-B14F-4D97-AF65-F5344CB8AC3E}">
        <p14:creationId xmlns:p14="http://schemas.microsoft.com/office/powerpoint/2010/main" val="310636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87 0.00139 C -0.00834 0.01134 -0.03108 0.04236 -0.04532 0.06042 C -0.05955 0.07847 -0.07778 0.09954 -0.08629 0.10972 " pathEditMode="relative" rAng="0" ptsTypes="aaa">
                                      <p:cBhvr>
                                        <p:cTn id="6" dur="2000" fill="hold"/>
                                        <p:tgtEl>
                                          <p:spTgt spid="72"/>
                                        </p:tgtEl>
                                        <p:attrNameLst>
                                          <p:attrName>ppt_x</p:attrName>
                                          <p:attrName>ppt_y</p:attrName>
                                        </p:attrNameLst>
                                      </p:cBhvr>
                                      <p:rCtr x="-4300" y="5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5774"/>
            <a:ext cx="9144000" cy="5682226"/>
          </a:xfrm>
          <a:prstGeom prst="rect">
            <a:avLst/>
          </a:prstGeom>
        </p:spPr>
      </p:pic>
      <p:sp>
        <p:nvSpPr>
          <p:cNvPr id="8" name="Title 7"/>
          <p:cNvSpPr>
            <a:spLocks noGrp="1"/>
          </p:cNvSpPr>
          <p:nvPr>
            <p:ph type="title"/>
          </p:nvPr>
        </p:nvSpPr>
        <p:spPr>
          <a:xfrm>
            <a:off x="3276600" y="274637"/>
            <a:ext cx="5867400" cy="1578169"/>
          </a:xfrm>
          <a:effectLst>
            <a:outerShdw blurRad="50800" dist="38100" dir="2700000" algn="tl" rotWithShape="0">
              <a:prstClr val="black">
                <a:alpha val="40000"/>
              </a:prstClr>
            </a:outerShdw>
          </a:effectLst>
        </p:spPr>
        <p:txBody>
          <a:bodyPr/>
          <a:lstStyle/>
          <a:p>
            <a:r>
              <a:rPr lang="en-US" dirty="0">
                <a:solidFill>
                  <a:srgbClr val="FFA100"/>
                </a:solidFill>
              </a:rPr>
              <a:t>Multi Pump Constant Volume CW System</a:t>
            </a:r>
          </a:p>
        </p:txBody>
      </p:sp>
      <p:sp>
        <p:nvSpPr>
          <p:cNvPr id="9" name="Rectangle 8"/>
          <p:cNvSpPr/>
          <p:nvPr/>
        </p:nvSpPr>
        <p:spPr>
          <a:xfrm>
            <a:off x="2667000" y="4267200"/>
            <a:ext cx="2325624" cy="1767840"/>
          </a:xfrm>
          <a:prstGeom prst="rect">
            <a:avLst/>
          </a:prstGeom>
          <a:solidFill>
            <a:srgbClr val="FFFF00">
              <a:alpha val="25000"/>
            </a:srgbClr>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667000" y="2286000"/>
            <a:ext cx="1600200" cy="1369716"/>
          </a:xfrm>
          <a:prstGeom prst="rect">
            <a:avLst/>
          </a:prstGeom>
          <a:solidFill>
            <a:srgbClr val="0000FF">
              <a:alpha val="25000"/>
            </a:srgbClr>
          </a:solidFill>
          <a:ln w="3810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600 ton Absorption Chiller (Heat Sink for </a:t>
            </a:r>
            <a:r>
              <a:rPr lang="en-US" dirty="0" err="1">
                <a:solidFill>
                  <a:schemeClr val="tx1"/>
                </a:solidFill>
              </a:rPr>
              <a:t>Cogen</a:t>
            </a:r>
            <a:r>
              <a:rPr lang="en-US" dirty="0">
                <a:solidFill>
                  <a:schemeClr val="tx1"/>
                </a:solidFill>
              </a:rPr>
              <a:t> Plant)</a:t>
            </a:r>
          </a:p>
        </p:txBody>
      </p:sp>
      <p:sp>
        <p:nvSpPr>
          <p:cNvPr id="2" name="Footer Placeholder 1"/>
          <p:cNvSpPr>
            <a:spLocks noGrp="1"/>
          </p:cNvSpPr>
          <p:nvPr>
            <p:ph type="ftr" sz="quarter" idx="10"/>
          </p:nvPr>
        </p:nvSpPr>
        <p:spPr/>
        <p:txBody>
          <a:bodyPr/>
          <a:lstStyle/>
          <a:p>
            <a:r>
              <a:rPr lang="en-US" dirty="0"/>
              <a:t>Tab 18-1 - Pump Interactions and the Affinity Laws</a:t>
            </a:r>
          </a:p>
        </p:txBody>
      </p:sp>
      <p:sp>
        <p:nvSpPr>
          <p:cNvPr id="3" name="Slide Number Placeholder 2"/>
          <p:cNvSpPr>
            <a:spLocks noGrp="1"/>
          </p:cNvSpPr>
          <p:nvPr>
            <p:ph type="sldNum" sz="quarter" idx="11"/>
          </p:nvPr>
        </p:nvSpPr>
        <p:spPr/>
        <p:txBody>
          <a:bodyPr/>
          <a:lstStyle/>
          <a:p>
            <a:fld id="{A9320731-3B2C-4107-8664-CAD7BE973DC8}" type="slidenum">
              <a:rPr lang="en-US" smtClean="0"/>
              <a:pPr/>
              <a:t>20</a:t>
            </a:fld>
            <a:endParaRPr lang="en-US"/>
          </a:p>
        </p:txBody>
      </p:sp>
    </p:spTree>
    <p:extLst>
      <p:ext uri="{BB962C8B-B14F-4D97-AF65-F5344CB8AC3E}">
        <p14:creationId xmlns:p14="http://schemas.microsoft.com/office/powerpoint/2010/main" val="329694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5774"/>
            <a:ext cx="9144000" cy="5682226"/>
          </a:xfrm>
          <a:prstGeom prst="rect">
            <a:avLst/>
          </a:prstGeom>
        </p:spPr>
      </p:pic>
      <p:sp>
        <p:nvSpPr>
          <p:cNvPr id="8" name="Title 7"/>
          <p:cNvSpPr>
            <a:spLocks noGrp="1"/>
          </p:cNvSpPr>
          <p:nvPr>
            <p:ph type="title"/>
          </p:nvPr>
        </p:nvSpPr>
        <p:spPr>
          <a:xfrm>
            <a:off x="3276600" y="274637"/>
            <a:ext cx="5867400" cy="1578169"/>
          </a:xfrm>
          <a:effectLst>
            <a:outerShdw blurRad="50800" dist="38100" dir="2700000" algn="tl" rotWithShape="0">
              <a:prstClr val="black">
                <a:alpha val="40000"/>
              </a:prstClr>
            </a:outerShdw>
          </a:effectLst>
        </p:spPr>
        <p:txBody>
          <a:bodyPr/>
          <a:lstStyle/>
          <a:p>
            <a:r>
              <a:rPr lang="en-US" dirty="0"/>
              <a:t>Multi Pump Constant Volume CW System</a:t>
            </a:r>
            <a:endParaRPr lang="en-US" dirty="0">
              <a:solidFill>
                <a:srgbClr val="FFA100"/>
              </a:solidFill>
            </a:endParaRPr>
          </a:p>
        </p:txBody>
      </p:sp>
      <p:sp>
        <p:nvSpPr>
          <p:cNvPr id="9" name="Rectangle 8"/>
          <p:cNvSpPr/>
          <p:nvPr/>
        </p:nvSpPr>
        <p:spPr>
          <a:xfrm>
            <a:off x="76200" y="4267200"/>
            <a:ext cx="2325624" cy="1767840"/>
          </a:xfrm>
          <a:prstGeom prst="rect">
            <a:avLst/>
          </a:prstGeom>
          <a:solidFill>
            <a:srgbClr val="FFFF00">
              <a:alpha val="25000"/>
            </a:srgbClr>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6200" y="2286000"/>
            <a:ext cx="1600200" cy="1369716"/>
          </a:xfrm>
          <a:prstGeom prst="rect">
            <a:avLst/>
          </a:prstGeom>
          <a:solidFill>
            <a:srgbClr val="0000FF">
              <a:alpha val="25000"/>
            </a:srgbClr>
          </a:solidFill>
          <a:ln w="3810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600 ton Centrifugal Chiller (Runs when no Heat Sink Needed</a:t>
            </a:r>
          </a:p>
        </p:txBody>
      </p:sp>
      <p:sp>
        <p:nvSpPr>
          <p:cNvPr id="2" name="Footer Placeholder 1"/>
          <p:cNvSpPr>
            <a:spLocks noGrp="1"/>
          </p:cNvSpPr>
          <p:nvPr>
            <p:ph type="ftr" sz="quarter" idx="10"/>
          </p:nvPr>
        </p:nvSpPr>
        <p:spPr/>
        <p:txBody>
          <a:bodyPr/>
          <a:lstStyle/>
          <a:p>
            <a:r>
              <a:rPr lang="en-US" dirty="0"/>
              <a:t>Tab 18-1 - Pump Interactions and the Affinity Laws</a:t>
            </a:r>
          </a:p>
        </p:txBody>
      </p:sp>
      <p:sp>
        <p:nvSpPr>
          <p:cNvPr id="3" name="Slide Number Placeholder 2"/>
          <p:cNvSpPr>
            <a:spLocks noGrp="1"/>
          </p:cNvSpPr>
          <p:nvPr>
            <p:ph type="sldNum" sz="quarter" idx="11"/>
          </p:nvPr>
        </p:nvSpPr>
        <p:spPr/>
        <p:txBody>
          <a:bodyPr/>
          <a:lstStyle/>
          <a:p>
            <a:fld id="{A9320731-3B2C-4107-8664-CAD7BE973DC8}" type="slidenum">
              <a:rPr lang="en-US" smtClean="0"/>
              <a:pPr/>
              <a:t>21</a:t>
            </a:fld>
            <a:endParaRPr lang="en-US"/>
          </a:p>
        </p:txBody>
      </p:sp>
    </p:spTree>
    <p:extLst>
      <p:ext uri="{BB962C8B-B14F-4D97-AF65-F5344CB8AC3E}">
        <p14:creationId xmlns:p14="http://schemas.microsoft.com/office/powerpoint/2010/main" val="239045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5774"/>
            <a:ext cx="9144000" cy="5682226"/>
          </a:xfrm>
          <a:prstGeom prst="rect">
            <a:avLst/>
          </a:prstGeom>
        </p:spPr>
      </p:pic>
      <p:sp>
        <p:nvSpPr>
          <p:cNvPr id="8" name="Title 7"/>
          <p:cNvSpPr>
            <a:spLocks noGrp="1"/>
          </p:cNvSpPr>
          <p:nvPr>
            <p:ph type="title"/>
          </p:nvPr>
        </p:nvSpPr>
        <p:spPr>
          <a:xfrm>
            <a:off x="3276600" y="274637"/>
            <a:ext cx="5867400" cy="1578169"/>
          </a:xfrm>
          <a:effectLst>
            <a:outerShdw blurRad="50800" dist="38100" dir="2700000" algn="tl" rotWithShape="0">
              <a:prstClr val="black">
                <a:alpha val="40000"/>
              </a:prstClr>
            </a:outerShdw>
          </a:effectLst>
        </p:spPr>
        <p:txBody>
          <a:bodyPr/>
          <a:lstStyle/>
          <a:p>
            <a:r>
              <a:rPr lang="en-US" dirty="0"/>
              <a:t>Multi Pump Constant Volume CW System</a:t>
            </a:r>
            <a:endParaRPr lang="en-US" dirty="0">
              <a:solidFill>
                <a:srgbClr val="FFA100"/>
              </a:solidFill>
            </a:endParaRPr>
          </a:p>
        </p:txBody>
      </p:sp>
      <p:sp>
        <p:nvSpPr>
          <p:cNvPr id="14" name="TextBox 13"/>
          <p:cNvSpPr txBox="1"/>
          <p:nvPr/>
        </p:nvSpPr>
        <p:spPr>
          <a:xfrm>
            <a:off x="5334000" y="2286000"/>
            <a:ext cx="1600200" cy="1369716"/>
          </a:xfrm>
          <a:prstGeom prst="rect">
            <a:avLst/>
          </a:prstGeom>
          <a:solidFill>
            <a:srgbClr val="0000FF">
              <a:alpha val="25000"/>
            </a:srgbClr>
          </a:solidFill>
          <a:ln w="3810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60 Ton Modular Chiller Runs Year Round</a:t>
            </a:r>
          </a:p>
        </p:txBody>
      </p:sp>
      <p:sp>
        <p:nvSpPr>
          <p:cNvPr id="6" name="Rectangle 5"/>
          <p:cNvSpPr/>
          <p:nvPr/>
        </p:nvSpPr>
        <p:spPr>
          <a:xfrm>
            <a:off x="5334000" y="3886201"/>
            <a:ext cx="2667000" cy="2590800"/>
          </a:xfrm>
          <a:prstGeom prst="rect">
            <a:avLst/>
          </a:prstGeom>
          <a:solidFill>
            <a:srgbClr val="FFFF00">
              <a:alpha val="25000"/>
            </a:srgbClr>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0"/>
          </p:nvPr>
        </p:nvSpPr>
        <p:spPr/>
        <p:txBody>
          <a:bodyPr/>
          <a:lstStyle/>
          <a:p>
            <a:r>
              <a:rPr lang="en-US" dirty="0"/>
              <a:t>Tab 18-1 - Pump Interactions and the Affinity Laws</a:t>
            </a:r>
          </a:p>
        </p:txBody>
      </p:sp>
      <p:sp>
        <p:nvSpPr>
          <p:cNvPr id="3" name="Slide Number Placeholder 2"/>
          <p:cNvSpPr>
            <a:spLocks noGrp="1"/>
          </p:cNvSpPr>
          <p:nvPr>
            <p:ph type="sldNum" sz="quarter" idx="11"/>
          </p:nvPr>
        </p:nvSpPr>
        <p:spPr/>
        <p:txBody>
          <a:bodyPr/>
          <a:lstStyle/>
          <a:p>
            <a:fld id="{A9320731-3B2C-4107-8664-CAD7BE973DC8}" type="slidenum">
              <a:rPr lang="en-US" smtClean="0"/>
              <a:pPr/>
              <a:t>22</a:t>
            </a:fld>
            <a:endParaRPr lang="en-US"/>
          </a:p>
        </p:txBody>
      </p:sp>
    </p:spTree>
    <p:extLst>
      <p:ext uri="{BB962C8B-B14F-4D97-AF65-F5344CB8AC3E}">
        <p14:creationId xmlns:p14="http://schemas.microsoft.com/office/powerpoint/2010/main" val="120905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5774"/>
            <a:ext cx="9144000" cy="5682226"/>
          </a:xfrm>
          <a:prstGeom prst="rect">
            <a:avLst/>
          </a:prstGeom>
        </p:spPr>
      </p:pic>
      <p:sp>
        <p:nvSpPr>
          <p:cNvPr id="8" name="Title 7"/>
          <p:cNvSpPr>
            <a:spLocks noGrp="1"/>
          </p:cNvSpPr>
          <p:nvPr>
            <p:ph type="title"/>
          </p:nvPr>
        </p:nvSpPr>
        <p:spPr>
          <a:xfrm>
            <a:off x="3276600" y="274637"/>
            <a:ext cx="5867400" cy="1578169"/>
          </a:xfrm>
          <a:effectLst>
            <a:outerShdw blurRad="50800" dist="38100" dir="2700000" algn="tl" rotWithShape="0">
              <a:prstClr val="black">
                <a:alpha val="40000"/>
              </a:prstClr>
            </a:outerShdw>
          </a:effectLst>
        </p:spPr>
        <p:txBody>
          <a:bodyPr/>
          <a:lstStyle/>
          <a:p>
            <a:r>
              <a:rPr lang="en-US" dirty="0"/>
              <a:t>Multi Pump Constant Volume CW System</a:t>
            </a:r>
            <a:endParaRPr lang="en-US" dirty="0">
              <a:solidFill>
                <a:srgbClr val="FFA100"/>
              </a:solidFill>
            </a:endParaRPr>
          </a:p>
        </p:txBody>
      </p:sp>
      <p:sp>
        <p:nvSpPr>
          <p:cNvPr id="9" name="Rectangle 8"/>
          <p:cNvSpPr/>
          <p:nvPr/>
        </p:nvSpPr>
        <p:spPr>
          <a:xfrm>
            <a:off x="5334000" y="3886201"/>
            <a:ext cx="2667000" cy="2590800"/>
          </a:xfrm>
          <a:prstGeom prst="rect">
            <a:avLst/>
          </a:prstGeom>
          <a:solidFill>
            <a:srgbClr val="FFFF00">
              <a:alpha val="25000"/>
            </a:srgbClr>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334000" y="2286000"/>
            <a:ext cx="1600200" cy="1369716"/>
          </a:xfrm>
          <a:prstGeom prst="rect">
            <a:avLst/>
          </a:prstGeom>
          <a:solidFill>
            <a:srgbClr val="0000FF">
              <a:alpha val="25000"/>
            </a:srgbClr>
          </a:solidFill>
          <a:ln w="3810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60 Ton Modular Chiller Runs Year Round</a:t>
            </a:r>
          </a:p>
        </p:txBody>
      </p:sp>
      <p:sp>
        <p:nvSpPr>
          <p:cNvPr id="6" name="Rectangle 5"/>
          <p:cNvSpPr/>
          <p:nvPr/>
        </p:nvSpPr>
        <p:spPr>
          <a:xfrm>
            <a:off x="5605272" y="3931920"/>
            <a:ext cx="795528" cy="1033272"/>
          </a:xfrm>
          <a:prstGeom prst="rect">
            <a:avLst/>
          </a:prstGeom>
          <a:solidFill>
            <a:srgbClr val="FF0000">
              <a:alpha val="25000"/>
            </a:srgbClr>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477000" y="4448556"/>
            <a:ext cx="1447800" cy="625364"/>
          </a:xfrm>
          <a:prstGeom prst="rect">
            <a:avLst/>
          </a:prstGeom>
          <a:solidFill>
            <a:srgbClr val="FF0000">
              <a:alpha val="25000"/>
            </a:srgbClr>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Mission critical load</a:t>
            </a:r>
          </a:p>
        </p:txBody>
      </p:sp>
      <p:sp>
        <p:nvSpPr>
          <p:cNvPr id="2" name="Footer Placeholder 1"/>
          <p:cNvSpPr>
            <a:spLocks noGrp="1"/>
          </p:cNvSpPr>
          <p:nvPr>
            <p:ph type="ftr" sz="quarter" idx="10"/>
          </p:nvPr>
        </p:nvSpPr>
        <p:spPr/>
        <p:txBody>
          <a:bodyPr/>
          <a:lstStyle/>
          <a:p>
            <a:r>
              <a:rPr lang="en-US" dirty="0"/>
              <a:t>Tab 18-1 - Pump Interactions and the Affinity Laws</a:t>
            </a:r>
          </a:p>
        </p:txBody>
      </p:sp>
      <p:sp>
        <p:nvSpPr>
          <p:cNvPr id="3" name="Slide Number Placeholder 2"/>
          <p:cNvSpPr>
            <a:spLocks noGrp="1"/>
          </p:cNvSpPr>
          <p:nvPr>
            <p:ph type="sldNum" sz="quarter" idx="11"/>
          </p:nvPr>
        </p:nvSpPr>
        <p:spPr/>
        <p:txBody>
          <a:bodyPr/>
          <a:lstStyle/>
          <a:p>
            <a:fld id="{A9320731-3B2C-4107-8664-CAD7BE973DC8}" type="slidenum">
              <a:rPr lang="en-US" smtClean="0"/>
              <a:pPr/>
              <a:t>23</a:t>
            </a:fld>
            <a:endParaRPr lang="en-US"/>
          </a:p>
        </p:txBody>
      </p:sp>
    </p:spTree>
    <p:extLst>
      <p:ext uri="{BB962C8B-B14F-4D97-AF65-F5344CB8AC3E}">
        <p14:creationId xmlns:p14="http://schemas.microsoft.com/office/powerpoint/2010/main" val="250164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5774"/>
            <a:ext cx="9144000" cy="5682226"/>
          </a:xfrm>
          <a:prstGeom prst="rect">
            <a:avLst/>
          </a:prstGeom>
        </p:spPr>
      </p:pic>
      <p:sp>
        <p:nvSpPr>
          <p:cNvPr id="8" name="Title 7"/>
          <p:cNvSpPr>
            <a:spLocks noGrp="1"/>
          </p:cNvSpPr>
          <p:nvPr>
            <p:ph type="title"/>
          </p:nvPr>
        </p:nvSpPr>
        <p:spPr>
          <a:xfrm>
            <a:off x="3276600" y="274637"/>
            <a:ext cx="5867400" cy="1578169"/>
          </a:xfrm>
          <a:effectLst>
            <a:outerShdw blurRad="50800" dist="38100" dir="2700000" algn="tl" rotWithShape="0">
              <a:prstClr val="black">
                <a:alpha val="40000"/>
              </a:prstClr>
            </a:outerShdw>
          </a:effectLst>
        </p:spPr>
        <p:txBody>
          <a:bodyPr/>
          <a:lstStyle/>
          <a:p>
            <a:r>
              <a:rPr lang="en-US" dirty="0"/>
              <a:t>Multi Pump Constant Volume CW System</a:t>
            </a:r>
            <a:endParaRPr lang="en-US" dirty="0">
              <a:solidFill>
                <a:srgbClr val="FFA100"/>
              </a:solidFill>
            </a:endParaRPr>
          </a:p>
        </p:txBody>
      </p:sp>
      <p:sp>
        <p:nvSpPr>
          <p:cNvPr id="6" name="Rectangle 5"/>
          <p:cNvSpPr/>
          <p:nvPr/>
        </p:nvSpPr>
        <p:spPr>
          <a:xfrm>
            <a:off x="2667000" y="4267200"/>
            <a:ext cx="2325624" cy="1767840"/>
          </a:xfrm>
          <a:prstGeom prst="rect">
            <a:avLst/>
          </a:prstGeom>
          <a:solidFill>
            <a:srgbClr val="FFFF00">
              <a:alpha val="25000"/>
            </a:srgbClr>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 y="4267200"/>
            <a:ext cx="2325624" cy="1767840"/>
          </a:xfrm>
          <a:prstGeom prst="rect">
            <a:avLst/>
          </a:prstGeom>
          <a:solidFill>
            <a:srgbClr val="FFFF00">
              <a:alpha val="25000"/>
            </a:srgbClr>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200" y="2286000"/>
            <a:ext cx="1600200" cy="1369716"/>
          </a:xfrm>
          <a:prstGeom prst="rect">
            <a:avLst/>
          </a:prstGeom>
          <a:solidFill>
            <a:srgbClr val="0000FF">
              <a:alpha val="25000"/>
            </a:srgbClr>
          </a:solidFill>
          <a:ln w="3810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All Pumps in Parallel Through Their Loads</a:t>
            </a:r>
          </a:p>
        </p:txBody>
      </p:sp>
      <p:sp>
        <p:nvSpPr>
          <p:cNvPr id="12" name="Rectangle 11"/>
          <p:cNvSpPr/>
          <p:nvPr/>
        </p:nvSpPr>
        <p:spPr>
          <a:xfrm>
            <a:off x="5334000" y="3886201"/>
            <a:ext cx="2667000" cy="2590800"/>
          </a:xfrm>
          <a:prstGeom prst="rect">
            <a:avLst/>
          </a:prstGeom>
          <a:solidFill>
            <a:srgbClr val="FFFF00">
              <a:alpha val="25000"/>
            </a:srgbClr>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605272" y="3931920"/>
            <a:ext cx="795528" cy="1033272"/>
          </a:xfrm>
          <a:prstGeom prst="rect">
            <a:avLst/>
          </a:prstGeom>
          <a:solidFill>
            <a:srgbClr val="FF0000">
              <a:alpha val="25000"/>
            </a:srgbClr>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477000" y="4448556"/>
            <a:ext cx="1447800" cy="625364"/>
          </a:xfrm>
          <a:prstGeom prst="rect">
            <a:avLst/>
          </a:prstGeom>
          <a:solidFill>
            <a:srgbClr val="FF0000">
              <a:alpha val="25000"/>
            </a:srgbClr>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Mission critical load</a:t>
            </a:r>
          </a:p>
        </p:txBody>
      </p:sp>
      <p:sp>
        <p:nvSpPr>
          <p:cNvPr id="2" name="Footer Placeholder 1"/>
          <p:cNvSpPr>
            <a:spLocks noGrp="1"/>
          </p:cNvSpPr>
          <p:nvPr>
            <p:ph type="ftr" sz="quarter" idx="10"/>
          </p:nvPr>
        </p:nvSpPr>
        <p:spPr/>
        <p:txBody>
          <a:bodyPr/>
          <a:lstStyle/>
          <a:p>
            <a:r>
              <a:rPr lang="en-US" dirty="0"/>
              <a:t>Tab 18-1 - Pump Interactions and the Affinity Laws</a:t>
            </a:r>
          </a:p>
        </p:txBody>
      </p:sp>
      <p:sp>
        <p:nvSpPr>
          <p:cNvPr id="3" name="Slide Number Placeholder 2"/>
          <p:cNvSpPr>
            <a:spLocks noGrp="1"/>
          </p:cNvSpPr>
          <p:nvPr>
            <p:ph type="sldNum" sz="quarter" idx="11"/>
          </p:nvPr>
        </p:nvSpPr>
        <p:spPr/>
        <p:txBody>
          <a:bodyPr/>
          <a:lstStyle/>
          <a:p>
            <a:fld id="{A9320731-3B2C-4107-8664-CAD7BE973DC8}" type="slidenum">
              <a:rPr lang="en-US" smtClean="0"/>
              <a:pPr/>
              <a:t>24</a:t>
            </a:fld>
            <a:endParaRPr lang="en-US"/>
          </a:p>
        </p:txBody>
      </p:sp>
    </p:spTree>
    <p:extLst>
      <p:ext uri="{BB962C8B-B14F-4D97-AF65-F5344CB8AC3E}">
        <p14:creationId xmlns:p14="http://schemas.microsoft.com/office/powerpoint/2010/main" val="60771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5774"/>
            <a:ext cx="9144000" cy="5682226"/>
          </a:xfrm>
          <a:prstGeom prst="rect">
            <a:avLst/>
          </a:prstGeom>
        </p:spPr>
      </p:pic>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 y="109351"/>
            <a:ext cx="6973824" cy="3486912"/>
          </a:xfrm>
          <a:prstGeom prst="rect">
            <a:avLst/>
          </a:prstGeom>
          <a:solidFill>
            <a:schemeClr val="bg1"/>
          </a:solidFill>
          <a:ln>
            <a:noFill/>
          </a:ln>
          <a:effectLst>
            <a:outerShdw blurRad="292100" dist="139700" dir="2700000" algn="tl" rotWithShape="0">
              <a:srgbClr val="333333">
                <a:alpha val="65000"/>
              </a:srgbClr>
            </a:outerShdw>
          </a:effectLst>
        </p:spPr>
      </p:pic>
      <p:sp>
        <p:nvSpPr>
          <p:cNvPr id="8" name="Title 7"/>
          <p:cNvSpPr>
            <a:spLocks noGrp="1"/>
          </p:cNvSpPr>
          <p:nvPr>
            <p:ph type="title"/>
          </p:nvPr>
        </p:nvSpPr>
        <p:spPr>
          <a:xfrm>
            <a:off x="3276600" y="274637"/>
            <a:ext cx="5867400" cy="1578169"/>
          </a:xfrm>
          <a:effectLst>
            <a:outerShdw blurRad="50800" dist="38100" dir="2700000" algn="tl" rotWithShape="0">
              <a:prstClr val="black">
                <a:alpha val="40000"/>
              </a:prstClr>
            </a:outerShdw>
          </a:effectLst>
        </p:spPr>
        <p:txBody>
          <a:bodyPr/>
          <a:lstStyle/>
          <a:p>
            <a:r>
              <a:rPr lang="en-US" dirty="0"/>
              <a:t>Multi Pump Constant Volume CW System</a:t>
            </a:r>
            <a:endParaRPr lang="en-US" dirty="0">
              <a:solidFill>
                <a:srgbClr val="FFA100"/>
              </a:solidFill>
            </a:endParaRPr>
          </a:p>
        </p:txBody>
      </p:sp>
      <p:sp>
        <p:nvSpPr>
          <p:cNvPr id="2" name="Rectangle 1"/>
          <p:cNvSpPr/>
          <p:nvPr/>
        </p:nvSpPr>
        <p:spPr>
          <a:xfrm>
            <a:off x="0" y="2825496"/>
            <a:ext cx="7010400" cy="451104"/>
          </a:xfrm>
          <a:prstGeom prst="rect">
            <a:avLst/>
          </a:prstGeom>
          <a:solidFill>
            <a:srgbClr val="FFFF00">
              <a:alpha val="25000"/>
            </a:srgbClr>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400" y="5172456"/>
            <a:ext cx="2325624" cy="862584"/>
          </a:xfrm>
          <a:prstGeom prst="rect">
            <a:avLst/>
          </a:prstGeom>
          <a:solidFill>
            <a:srgbClr val="FFFF00">
              <a:alpha val="25000"/>
            </a:srgbClr>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605272" y="5600700"/>
            <a:ext cx="2325624" cy="862584"/>
          </a:xfrm>
          <a:prstGeom prst="rect">
            <a:avLst/>
          </a:prstGeom>
          <a:solidFill>
            <a:srgbClr val="FFFF00">
              <a:alpha val="25000"/>
            </a:srgbClr>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129016" y="3502152"/>
            <a:ext cx="484632" cy="649224"/>
          </a:xfrm>
          <a:prstGeom prst="rect">
            <a:avLst/>
          </a:prstGeom>
          <a:solidFill>
            <a:srgbClr val="FFFF00">
              <a:alpha val="25000"/>
            </a:srgbClr>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605272" y="3931920"/>
            <a:ext cx="795528" cy="1033272"/>
          </a:xfrm>
          <a:prstGeom prst="rect">
            <a:avLst/>
          </a:prstGeom>
          <a:solidFill>
            <a:srgbClr val="FF0000">
              <a:alpha val="25000"/>
            </a:srgbClr>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620256" y="4448556"/>
            <a:ext cx="1456944" cy="625364"/>
          </a:xfrm>
          <a:prstGeom prst="rect">
            <a:avLst/>
          </a:prstGeom>
          <a:solidFill>
            <a:srgbClr val="FF0000">
              <a:alpha val="25000"/>
            </a:srgbClr>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Mission critical load</a:t>
            </a:r>
          </a:p>
        </p:txBody>
      </p:sp>
      <p:sp>
        <p:nvSpPr>
          <p:cNvPr id="14" name="TextBox 13"/>
          <p:cNvSpPr txBox="1"/>
          <p:nvPr/>
        </p:nvSpPr>
        <p:spPr>
          <a:xfrm>
            <a:off x="36576" y="3721492"/>
            <a:ext cx="1456944" cy="1369716"/>
          </a:xfrm>
          <a:prstGeom prst="rect">
            <a:avLst/>
          </a:prstGeom>
          <a:solidFill>
            <a:srgbClr val="0000FF">
              <a:alpha val="25000"/>
            </a:srgbClr>
          </a:solidFill>
          <a:ln w="3810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Operating Mode for 4,380 hours per year</a:t>
            </a:r>
          </a:p>
        </p:txBody>
      </p:sp>
      <p:sp>
        <p:nvSpPr>
          <p:cNvPr id="13" name="Right Arrow 12"/>
          <p:cNvSpPr>
            <a:spLocks noChangeAspect="1"/>
          </p:cNvSpPr>
          <p:nvPr/>
        </p:nvSpPr>
        <p:spPr>
          <a:xfrm rot="8057720">
            <a:off x="6862748" y="2542032"/>
            <a:ext cx="457200" cy="457200"/>
          </a:xfrm>
          <a:prstGeom prst="rightArrow">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a:spLocks noChangeAspect="1"/>
          </p:cNvSpPr>
          <p:nvPr/>
        </p:nvSpPr>
        <p:spPr>
          <a:xfrm rot="8057720">
            <a:off x="4631789" y="2499184"/>
            <a:ext cx="457200" cy="457200"/>
          </a:xfrm>
          <a:prstGeom prst="rightArrow">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0"/>
          </p:nvPr>
        </p:nvSpPr>
        <p:spPr/>
        <p:txBody>
          <a:bodyPr/>
          <a:lstStyle/>
          <a:p>
            <a:r>
              <a:rPr lang="en-US" dirty="0"/>
              <a:t>Tab 18-1 - Pump Interactions and the Affinity Laws</a:t>
            </a:r>
          </a:p>
        </p:txBody>
      </p:sp>
      <p:sp>
        <p:nvSpPr>
          <p:cNvPr id="5" name="Slide Number Placeholder 4"/>
          <p:cNvSpPr>
            <a:spLocks noGrp="1"/>
          </p:cNvSpPr>
          <p:nvPr>
            <p:ph type="sldNum" sz="quarter" idx="11"/>
          </p:nvPr>
        </p:nvSpPr>
        <p:spPr/>
        <p:txBody>
          <a:bodyPr/>
          <a:lstStyle/>
          <a:p>
            <a:fld id="{A9320731-3B2C-4107-8664-CAD7BE973DC8}" type="slidenum">
              <a:rPr lang="en-US" smtClean="0"/>
              <a:pPr/>
              <a:t>25</a:t>
            </a:fld>
            <a:endParaRPr lang="en-US"/>
          </a:p>
        </p:txBody>
      </p:sp>
    </p:spTree>
    <p:extLst>
      <p:ext uri="{BB962C8B-B14F-4D97-AF65-F5344CB8AC3E}">
        <p14:creationId xmlns:p14="http://schemas.microsoft.com/office/powerpoint/2010/main" val="160321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fade">
                                      <p:cBhvr>
                                        <p:cTn id="7" dur="5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4" grpId="0" animBg="1"/>
      <p:bldP spid="13"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5774"/>
            <a:ext cx="9144000" cy="5682226"/>
          </a:xfrm>
          <a:prstGeom prst="rect">
            <a:avLst/>
          </a:prstGeom>
        </p:spPr>
      </p:pic>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 y="109351"/>
            <a:ext cx="6973824" cy="3486912"/>
          </a:xfrm>
          <a:prstGeom prst="rect">
            <a:avLst/>
          </a:prstGeom>
          <a:solidFill>
            <a:schemeClr val="bg1"/>
          </a:solidFill>
          <a:ln>
            <a:noFill/>
          </a:ln>
          <a:effectLst>
            <a:outerShdw blurRad="292100" dist="139700" dir="2700000" algn="tl" rotWithShape="0">
              <a:srgbClr val="333333">
                <a:alpha val="65000"/>
              </a:srgbClr>
            </a:outerShdw>
          </a:effectLst>
        </p:spPr>
      </p:pic>
      <p:sp>
        <p:nvSpPr>
          <p:cNvPr id="8" name="Title 7"/>
          <p:cNvSpPr>
            <a:spLocks noGrp="1"/>
          </p:cNvSpPr>
          <p:nvPr>
            <p:ph type="title"/>
          </p:nvPr>
        </p:nvSpPr>
        <p:spPr>
          <a:xfrm>
            <a:off x="3276600" y="274637"/>
            <a:ext cx="5867400" cy="1578169"/>
          </a:xfrm>
          <a:effectLst>
            <a:outerShdw blurRad="50800" dist="38100" dir="2700000" algn="tl" rotWithShape="0">
              <a:prstClr val="black">
                <a:alpha val="40000"/>
              </a:prstClr>
            </a:outerShdw>
          </a:effectLst>
        </p:spPr>
        <p:txBody>
          <a:bodyPr/>
          <a:lstStyle/>
          <a:p>
            <a:r>
              <a:rPr lang="en-US" dirty="0"/>
              <a:t>Multi Pump Constant Volume CW System</a:t>
            </a:r>
            <a:endParaRPr lang="en-US" dirty="0">
              <a:solidFill>
                <a:srgbClr val="FFA100"/>
              </a:solidFill>
            </a:endParaRPr>
          </a:p>
        </p:txBody>
      </p:sp>
      <p:sp>
        <p:nvSpPr>
          <p:cNvPr id="2" name="Rectangle 1"/>
          <p:cNvSpPr/>
          <p:nvPr/>
        </p:nvSpPr>
        <p:spPr>
          <a:xfrm>
            <a:off x="0" y="3130296"/>
            <a:ext cx="7010400" cy="451104"/>
          </a:xfrm>
          <a:prstGeom prst="rect">
            <a:avLst/>
          </a:prstGeom>
          <a:solidFill>
            <a:srgbClr val="FFFF00">
              <a:alpha val="25000"/>
            </a:srgbClr>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400" y="5172456"/>
            <a:ext cx="2325624" cy="862584"/>
          </a:xfrm>
          <a:prstGeom prst="rect">
            <a:avLst/>
          </a:prstGeom>
          <a:solidFill>
            <a:srgbClr val="FFFF00">
              <a:alpha val="25000"/>
            </a:srgbClr>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605272" y="5600700"/>
            <a:ext cx="2325624" cy="862584"/>
          </a:xfrm>
          <a:prstGeom prst="rect">
            <a:avLst/>
          </a:prstGeom>
          <a:solidFill>
            <a:srgbClr val="FFFF00">
              <a:alpha val="25000"/>
            </a:srgbClr>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129016" y="3502152"/>
            <a:ext cx="484632" cy="649224"/>
          </a:xfrm>
          <a:prstGeom prst="rect">
            <a:avLst/>
          </a:prstGeom>
          <a:solidFill>
            <a:srgbClr val="FFFF00">
              <a:alpha val="25000"/>
            </a:srgbClr>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6576" y="3721492"/>
            <a:ext cx="1456944" cy="1369716"/>
          </a:xfrm>
          <a:prstGeom prst="rect">
            <a:avLst/>
          </a:prstGeom>
          <a:solidFill>
            <a:srgbClr val="0000FF">
              <a:alpha val="25000"/>
            </a:srgbClr>
          </a:solidFill>
          <a:ln w="3810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Transitional Operating Mode</a:t>
            </a:r>
          </a:p>
        </p:txBody>
      </p:sp>
      <p:sp>
        <p:nvSpPr>
          <p:cNvPr id="13" name="Right Arrow 12"/>
          <p:cNvSpPr>
            <a:spLocks noChangeAspect="1"/>
          </p:cNvSpPr>
          <p:nvPr/>
        </p:nvSpPr>
        <p:spPr>
          <a:xfrm rot="8057720">
            <a:off x="6862748" y="2846832"/>
            <a:ext cx="457200" cy="457200"/>
          </a:xfrm>
          <a:prstGeom prst="rightArrow">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a:spLocks noChangeAspect="1"/>
          </p:cNvSpPr>
          <p:nvPr/>
        </p:nvSpPr>
        <p:spPr>
          <a:xfrm rot="8057720">
            <a:off x="4631789" y="2803984"/>
            <a:ext cx="457200" cy="457200"/>
          </a:xfrm>
          <a:prstGeom prst="rightArrow">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703576" y="5172456"/>
            <a:ext cx="2325624" cy="862584"/>
          </a:xfrm>
          <a:prstGeom prst="rect">
            <a:avLst/>
          </a:prstGeom>
          <a:solidFill>
            <a:srgbClr val="FFFF00">
              <a:alpha val="25000"/>
            </a:srgbClr>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5410200" y="838200"/>
            <a:ext cx="365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lang="en-US" dirty="0"/>
              <a:t>Tab 18-1 - Pump Interactions and the Affinity Laws</a:t>
            </a:r>
          </a:p>
        </p:txBody>
      </p:sp>
      <p:sp>
        <p:nvSpPr>
          <p:cNvPr id="4" name="Slide Number Placeholder 3"/>
          <p:cNvSpPr>
            <a:spLocks noGrp="1"/>
          </p:cNvSpPr>
          <p:nvPr>
            <p:ph type="sldNum" sz="quarter" idx="11"/>
          </p:nvPr>
        </p:nvSpPr>
        <p:spPr/>
        <p:txBody>
          <a:bodyPr/>
          <a:lstStyle/>
          <a:p>
            <a:fld id="{A9320731-3B2C-4107-8664-CAD7BE973DC8}" type="slidenum">
              <a:rPr lang="en-US" smtClean="0"/>
              <a:pPr/>
              <a:t>26</a:t>
            </a:fld>
            <a:endParaRPr lang="en-US"/>
          </a:p>
        </p:txBody>
      </p:sp>
    </p:spTree>
    <p:extLst>
      <p:ext uri="{BB962C8B-B14F-4D97-AF65-F5344CB8AC3E}">
        <p14:creationId xmlns:p14="http://schemas.microsoft.com/office/powerpoint/2010/main" val="118160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4" grpId="0" animBg="1"/>
      <p:bldP spid="13"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l="3333" t="17369" r="5000" b="13153"/>
          <a:stretch>
            <a:fillRect/>
          </a:stretch>
        </p:blipFill>
        <p:spPr bwMode="auto">
          <a:xfrm>
            <a:off x="0" y="0"/>
            <a:ext cx="9144000" cy="4322618"/>
          </a:xfrm>
          <a:prstGeom prst="rect">
            <a:avLst/>
          </a:prstGeom>
          <a:noFill/>
          <a:ln w="9525">
            <a:noFill/>
            <a:miter lim="800000"/>
            <a:headEnd/>
            <a:tailEnd/>
          </a:ln>
        </p:spPr>
      </p:pic>
      <p:sp>
        <p:nvSpPr>
          <p:cNvPr id="3" name="Content Placeholder 2"/>
          <p:cNvSpPr>
            <a:spLocks noGrp="1"/>
          </p:cNvSpPr>
          <p:nvPr>
            <p:ph idx="1"/>
          </p:nvPr>
        </p:nvSpPr>
        <p:spPr>
          <a:xfrm>
            <a:off x="457200" y="4419600"/>
            <a:ext cx="8229600" cy="1706563"/>
          </a:xfrm>
        </p:spPr>
        <p:txBody>
          <a:bodyPr/>
          <a:lstStyle/>
          <a:p>
            <a:pPr marL="342900" indent="-342900">
              <a:buFont typeface="Arial" panose="020B0604020202020204" pitchFamily="34" charset="0"/>
              <a:buChar char="•"/>
            </a:pPr>
            <a:r>
              <a:rPr lang="en-US" dirty="0"/>
              <a:t>Assume the pumps are 100% redundant</a:t>
            </a:r>
          </a:p>
          <a:p>
            <a:pPr marL="346075" lvl="2" indent="0">
              <a:buNone/>
            </a:pPr>
            <a:r>
              <a:rPr lang="en-US" i="1" dirty="0"/>
              <a:t>What should the logic be, specifically, to operate the pumps on a lead/lag basis?</a:t>
            </a:r>
          </a:p>
        </p:txBody>
      </p:sp>
      <p:sp>
        <p:nvSpPr>
          <p:cNvPr id="2" name="Footer Placeholder 1"/>
          <p:cNvSpPr>
            <a:spLocks noGrp="1"/>
          </p:cNvSpPr>
          <p:nvPr>
            <p:ph type="ftr" sz="quarter" idx="10"/>
          </p:nvPr>
        </p:nvSpPr>
        <p:spPr/>
        <p:txBody>
          <a:bodyPr/>
          <a:lstStyle/>
          <a:p>
            <a:r>
              <a:rPr lang="en-US" dirty="0"/>
              <a:t>Tab 18-1 - Pump Interactions and the Affinity Laws</a:t>
            </a:r>
          </a:p>
        </p:txBody>
      </p:sp>
      <p:sp>
        <p:nvSpPr>
          <p:cNvPr id="4" name="Slide Number Placeholder 3"/>
          <p:cNvSpPr>
            <a:spLocks noGrp="1"/>
          </p:cNvSpPr>
          <p:nvPr>
            <p:ph type="sldNum" sz="quarter" idx="11"/>
          </p:nvPr>
        </p:nvSpPr>
        <p:spPr/>
        <p:txBody>
          <a:bodyPr/>
          <a:lstStyle/>
          <a:p>
            <a:fld id="{A9320731-3B2C-4107-8664-CAD7BE973DC8}" type="slidenum">
              <a:rPr lang="en-US" smtClean="0"/>
              <a:pPr/>
              <a:t>3</a:t>
            </a:fld>
            <a:endParaRPr lang="en-US"/>
          </a:p>
        </p:txBody>
      </p:sp>
    </p:spTree>
    <p:extLst>
      <p:ext uri="{BB962C8B-B14F-4D97-AF65-F5344CB8AC3E}">
        <p14:creationId xmlns:p14="http://schemas.microsoft.com/office/powerpoint/2010/main" val="2145319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l="3333" t="17369" r="5000" b="13153"/>
          <a:stretch>
            <a:fillRect/>
          </a:stretch>
        </p:blipFill>
        <p:spPr bwMode="auto">
          <a:xfrm>
            <a:off x="0" y="0"/>
            <a:ext cx="9144000" cy="4322618"/>
          </a:xfrm>
          <a:prstGeom prst="rect">
            <a:avLst/>
          </a:prstGeom>
          <a:noFill/>
          <a:ln w="9525">
            <a:noFill/>
            <a:miter lim="800000"/>
            <a:headEnd/>
            <a:tailEnd/>
          </a:ln>
        </p:spPr>
      </p:pic>
      <p:sp>
        <p:nvSpPr>
          <p:cNvPr id="3" name="Content Placeholder 2"/>
          <p:cNvSpPr>
            <a:spLocks noGrp="1"/>
          </p:cNvSpPr>
          <p:nvPr>
            <p:ph idx="1"/>
          </p:nvPr>
        </p:nvSpPr>
        <p:spPr>
          <a:xfrm>
            <a:off x="457200" y="4419600"/>
            <a:ext cx="8229600" cy="1706563"/>
          </a:xfrm>
        </p:spPr>
        <p:txBody>
          <a:bodyPr/>
          <a:lstStyle/>
          <a:p>
            <a:pPr marL="342900" indent="-342900">
              <a:buFont typeface="Arial" panose="020B0604020202020204" pitchFamily="34" charset="0"/>
              <a:buChar char="•"/>
            </a:pPr>
            <a:r>
              <a:rPr lang="en-US" dirty="0"/>
              <a:t>Assume the pumps are 100% redundant</a:t>
            </a:r>
          </a:p>
          <a:p>
            <a:pPr marL="346075" lvl="2" indent="0">
              <a:buNone/>
            </a:pPr>
            <a:r>
              <a:rPr lang="en-US" i="1" dirty="0"/>
              <a:t>Is there any problem with running one pump and starting the other pump if a failure is detected?</a:t>
            </a:r>
          </a:p>
        </p:txBody>
      </p:sp>
      <p:sp>
        <p:nvSpPr>
          <p:cNvPr id="4" name="Footer Placeholder 3"/>
          <p:cNvSpPr>
            <a:spLocks noGrp="1"/>
          </p:cNvSpPr>
          <p:nvPr>
            <p:ph type="ftr" sz="quarter" idx="10"/>
          </p:nvPr>
        </p:nvSpPr>
        <p:spPr/>
        <p:txBody>
          <a:bodyPr/>
          <a:lstStyle/>
          <a:p>
            <a:r>
              <a:rPr lang="en-US" dirty="0"/>
              <a:t>Tab 18-1 - Pump Interactions and the Affinity Laws</a:t>
            </a:r>
          </a:p>
        </p:txBody>
      </p:sp>
      <p:sp>
        <p:nvSpPr>
          <p:cNvPr id="5" name="Slide Number Placeholder 4"/>
          <p:cNvSpPr>
            <a:spLocks noGrp="1"/>
          </p:cNvSpPr>
          <p:nvPr>
            <p:ph type="sldNum" sz="quarter" idx="11"/>
          </p:nvPr>
        </p:nvSpPr>
        <p:spPr/>
        <p:txBody>
          <a:bodyPr/>
          <a:lstStyle/>
          <a:p>
            <a:fld id="{A9320731-3B2C-4107-8664-CAD7BE973DC8}" type="slidenum">
              <a:rPr lang="en-US" smtClean="0"/>
              <a:pPr/>
              <a:t>4</a:t>
            </a:fld>
            <a:endParaRPr lang="en-US"/>
          </a:p>
        </p:txBody>
      </p:sp>
    </p:spTree>
    <p:extLst>
      <p:ext uri="{BB962C8B-B14F-4D97-AF65-F5344CB8AC3E}">
        <p14:creationId xmlns:p14="http://schemas.microsoft.com/office/powerpoint/2010/main" val="2650519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l="3333" t="17369" r="5000" b="13153"/>
          <a:stretch>
            <a:fillRect/>
          </a:stretch>
        </p:blipFill>
        <p:spPr bwMode="auto">
          <a:xfrm>
            <a:off x="0" y="0"/>
            <a:ext cx="9144000" cy="4322618"/>
          </a:xfrm>
          <a:prstGeom prst="rect">
            <a:avLst/>
          </a:prstGeom>
          <a:noFill/>
          <a:ln w="9525">
            <a:noFill/>
            <a:miter lim="800000"/>
            <a:headEnd/>
            <a:tailEnd/>
          </a:ln>
        </p:spPr>
      </p:pic>
      <p:sp>
        <p:nvSpPr>
          <p:cNvPr id="3" name="Content Placeholder 2"/>
          <p:cNvSpPr>
            <a:spLocks noGrp="1"/>
          </p:cNvSpPr>
          <p:nvPr>
            <p:ph idx="1"/>
          </p:nvPr>
        </p:nvSpPr>
        <p:spPr>
          <a:xfrm>
            <a:off x="457200" y="4419600"/>
            <a:ext cx="8229600" cy="1706563"/>
          </a:xfrm>
        </p:spPr>
        <p:txBody>
          <a:bodyPr/>
          <a:lstStyle/>
          <a:p>
            <a:pPr marL="342900" indent="-342900">
              <a:buFont typeface="Arial" panose="020B0604020202020204" pitchFamily="34" charset="0"/>
              <a:buChar char="•"/>
            </a:pPr>
            <a:r>
              <a:rPr lang="en-US" dirty="0"/>
              <a:t>Assume the pumps are 100% redundant</a:t>
            </a:r>
          </a:p>
          <a:p>
            <a:pPr marL="346075" lvl="2" indent="0">
              <a:buNone/>
            </a:pPr>
            <a:r>
              <a:rPr lang="en-US" i="1" dirty="0"/>
              <a:t>Will running two pumps at reduced speed save energy relative to running one pump at full speed?</a:t>
            </a:r>
          </a:p>
        </p:txBody>
      </p:sp>
      <p:sp>
        <p:nvSpPr>
          <p:cNvPr id="4" name="Footer Placeholder 3"/>
          <p:cNvSpPr>
            <a:spLocks noGrp="1"/>
          </p:cNvSpPr>
          <p:nvPr>
            <p:ph type="ftr" sz="quarter" idx="10"/>
          </p:nvPr>
        </p:nvSpPr>
        <p:spPr/>
        <p:txBody>
          <a:bodyPr/>
          <a:lstStyle/>
          <a:p>
            <a:r>
              <a:rPr lang="en-US" dirty="0"/>
              <a:t>Tab 18-1 - Pump Interactions and the Affinity Laws</a:t>
            </a:r>
          </a:p>
        </p:txBody>
      </p:sp>
      <p:sp>
        <p:nvSpPr>
          <p:cNvPr id="5" name="Slide Number Placeholder 4"/>
          <p:cNvSpPr>
            <a:spLocks noGrp="1"/>
          </p:cNvSpPr>
          <p:nvPr>
            <p:ph type="sldNum" sz="quarter" idx="11"/>
          </p:nvPr>
        </p:nvSpPr>
        <p:spPr/>
        <p:txBody>
          <a:bodyPr/>
          <a:lstStyle/>
          <a:p>
            <a:fld id="{A9320731-3B2C-4107-8664-CAD7BE973DC8}" type="slidenum">
              <a:rPr lang="en-US" smtClean="0"/>
              <a:pPr/>
              <a:t>5</a:t>
            </a:fld>
            <a:endParaRPr lang="en-US"/>
          </a:p>
        </p:txBody>
      </p:sp>
    </p:spTree>
    <p:extLst>
      <p:ext uri="{BB962C8B-B14F-4D97-AF65-F5344CB8AC3E}">
        <p14:creationId xmlns:p14="http://schemas.microsoft.com/office/powerpoint/2010/main" val="2630410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02952"/>
            <a:ext cx="7772400" cy="1143000"/>
          </a:xfrm>
        </p:spPr>
        <p:txBody>
          <a:bodyPr/>
          <a:lstStyle/>
          <a:p>
            <a:r>
              <a:rPr lang="en-US" dirty="0"/>
              <a:t>One Pump Operating Point</a:t>
            </a:r>
          </a:p>
        </p:txBody>
      </p:sp>
      <p:pic>
        <p:nvPicPr>
          <p:cNvPr id="55298" name="Picture 2" descr="C:\Users\DSellers\Documents\FDE Tools\Affinity Laws\APS Class Example\Single Pump.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824" y="1569949"/>
            <a:ext cx="6228353" cy="46634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614417" y="1810512"/>
            <a:ext cx="2691384" cy="2606040"/>
          </a:xfrm>
          <a:prstGeom prst="rect">
            <a:avLst/>
          </a:prstGeom>
          <a:solidFill>
            <a:schemeClr val="bg1">
              <a:alpha val="75000"/>
            </a:schemeClr>
          </a:solidFill>
          <a:effectLst>
            <a:outerShdw blurRad="50800" dist="38100" dir="2700000" algn="tl" rotWithShape="0">
              <a:prstClr val="black">
                <a:alpha val="40000"/>
              </a:prstClr>
            </a:outerShdw>
          </a:effectLst>
        </p:spPr>
        <p:txBody>
          <a:bodyPr wrap="square" rtlCol="0" anchor="ctr" anchorCtr="0">
            <a:noAutofit/>
          </a:bodyPr>
          <a:lstStyle/>
          <a:p>
            <a:r>
              <a:rPr lang="en-US" dirty="0"/>
              <a:t>Single Pump Operating Point</a:t>
            </a:r>
          </a:p>
          <a:p>
            <a:pPr marL="285750" indent="-285750">
              <a:buFont typeface="Arial" panose="020B0604020202020204" pitchFamily="34" charset="0"/>
              <a:buChar char="•"/>
            </a:pPr>
            <a:r>
              <a:rPr lang="en-US" dirty="0">
                <a:solidFill>
                  <a:srgbClr val="0070C0"/>
                </a:solidFill>
              </a:rPr>
              <a:t>2,000 </a:t>
            </a:r>
            <a:r>
              <a:rPr lang="en-US" dirty="0" err="1">
                <a:solidFill>
                  <a:srgbClr val="0070C0"/>
                </a:solidFill>
              </a:rPr>
              <a:t>gpm</a:t>
            </a:r>
            <a:endParaRPr lang="en-US" dirty="0">
              <a:solidFill>
                <a:srgbClr val="0070C0"/>
              </a:solidFill>
            </a:endParaRPr>
          </a:p>
          <a:p>
            <a:pPr marL="285750" indent="-285750">
              <a:buFont typeface="Arial" panose="020B0604020202020204" pitchFamily="34" charset="0"/>
              <a:buChar char="•"/>
            </a:pPr>
            <a:r>
              <a:rPr lang="en-US" dirty="0">
                <a:solidFill>
                  <a:srgbClr val="0070C0"/>
                </a:solidFill>
              </a:rPr>
              <a:t>55 </a:t>
            </a:r>
            <a:r>
              <a:rPr lang="en-US" dirty="0" err="1">
                <a:solidFill>
                  <a:srgbClr val="0070C0"/>
                </a:solidFill>
              </a:rPr>
              <a:t>ft.w.c</a:t>
            </a:r>
            <a:r>
              <a:rPr lang="en-US" dirty="0">
                <a:solidFill>
                  <a:srgbClr val="0070C0"/>
                </a:solidFill>
              </a:rPr>
              <a:t>.</a:t>
            </a:r>
          </a:p>
          <a:p>
            <a:pPr marL="285750" indent="-285750">
              <a:buFont typeface="Arial" panose="020B0604020202020204" pitchFamily="34" charset="0"/>
              <a:buChar char="•"/>
            </a:pPr>
            <a:r>
              <a:rPr lang="en-US" dirty="0">
                <a:solidFill>
                  <a:srgbClr val="0070C0"/>
                </a:solidFill>
              </a:rPr>
              <a:t>12.5 inch impeller</a:t>
            </a:r>
          </a:p>
          <a:p>
            <a:pPr marL="285750" indent="-285750">
              <a:buFont typeface="Arial" panose="020B0604020202020204" pitchFamily="34" charset="0"/>
              <a:buChar char="•"/>
            </a:pPr>
            <a:r>
              <a:rPr lang="en-US" dirty="0">
                <a:solidFill>
                  <a:srgbClr val="0070C0"/>
                </a:solidFill>
              </a:rPr>
              <a:t>1,150 rpm</a:t>
            </a:r>
          </a:p>
          <a:p>
            <a:pPr marL="285750" indent="-285750">
              <a:buFont typeface="Arial" panose="020B0604020202020204" pitchFamily="34" charset="0"/>
              <a:buChar char="•"/>
            </a:pPr>
            <a:r>
              <a:rPr lang="en-US" dirty="0">
                <a:solidFill>
                  <a:srgbClr val="0070C0"/>
                </a:solidFill>
              </a:rPr>
              <a:t>84% efficiency</a:t>
            </a:r>
          </a:p>
          <a:p>
            <a:pPr marL="285750" indent="-285750">
              <a:buFont typeface="Arial" panose="020B0604020202020204" pitchFamily="34" charset="0"/>
              <a:buChar char="•"/>
            </a:pPr>
            <a:r>
              <a:rPr lang="en-US" dirty="0">
                <a:solidFill>
                  <a:srgbClr val="0070C0"/>
                </a:solidFill>
              </a:rPr>
              <a:t>33.1 </a:t>
            </a:r>
            <a:r>
              <a:rPr lang="en-US" dirty="0" err="1">
                <a:solidFill>
                  <a:srgbClr val="0070C0"/>
                </a:solidFill>
              </a:rPr>
              <a:t>bhp</a:t>
            </a:r>
            <a:endParaRPr lang="en-US" dirty="0">
              <a:solidFill>
                <a:srgbClr val="0070C0"/>
              </a:solidFill>
            </a:endParaRPr>
          </a:p>
        </p:txBody>
      </p:sp>
      <p:sp>
        <p:nvSpPr>
          <p:cNvPr id="3" name="Footer Placeholder 2"/>
          <p:cNvSpPr>
            <a:spLocks noGrp="1"/>
          </p:cNvSpPr>
          <p:nvPr>
            <p:ph type="ftr" sz="quarter" idx="10"/>
          </p:nvPr>
        </p:nvSpPr>
        <p:spPr/>
        <p:txBody>
          <a:bodyPr/>
          <a:lstStyle/>
          <a:p>
            <a:r>
              <a:rPr lang="en-US" dirty="0"/>
              <a:t>Tab 18-1 - Pump Interactions and the Affinity Laws</a:t>
            </a:r>
          </a:p>
        </p:txBody>
      </p:sp>
      <p:sp>
        <p:nvSpPr>
          <p:cNvPr id="4" name="Slide Number Placeholder 3"/>
          <p:cNvSpPr>
            <a:spLocks noGrp="1"/>
          </p:cNvSpPr>
          <p:nvPr>
            <p:ph type="sldNum" sz="quarter" idx="11"/>
          </p:nvPr>
        </p:nvSpPr>
        <p:spPr/>
        <p:txBody>
          <a:bodyPr/>
          <a:lstStyle/>
          <a:p>
            <a:fld id="{A9320731-3B2C-4107-8664-CAD7BE973DC8}" type="slidenum">
              <a:rPr lang="en-US" smtClean="0"/>
              <a:pPr/>
              <a:t>6</a:t>
            </a:fld>
            <a:endParaRPr lang="en-US"/>
          </a:p>
        </p:txBody>
      </p:sp>
    </p:spTree>
    <p:extLst>
      <p:ext uri="{BB962C8B-B14F-4D97-AF65-F5344CB8AC3E}">
        <p14:creationId xmlns:p14="http://schemas.microsoft.com/office/powerpoint/2010/main" val="419899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02952"/>
            <a:ext cx="7772400" cy="1143000"/>
          </a:xfrm>
        </p:spPr>
        <p:txBody>
          <a:bodyPr>
            <a:normAutofit fontScale="90000"/>
          </a:bodyPr>
          <a:lstStyle/>
          <a:p>
            <a:r>
              <a:rPr lang="en-US" sz="3600" dirty="0"/>
              <a:t>Two Pumps Doing What One Could Do</a:t>
            </a:r>
            <a:br>
              <a:rPr lang="en-US" sz="2700" dirty="0"/>
            </a:br>
            <a:r>
              <a:rPr lang="en-US" sz="2700" dirty="0"/>
              <a:t>Each Pump Moves Half the Flow at the Design Head</a:t>
            </a:r>
          </a:p>
        </p:txBody>
      </p:sp>
      <p:pic>
        <p:nvPicPr>
          <p:cNvPr id="56322" name="Picture 2" descr="C:\Users\DSellers\Documents\FDE Tools\Affinity Laws\APS Class Example\Single Pump at Reduced Speed.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824" y="1569949"/>
            <a:ext cx="6228353" cy="466344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906637" y="2636428"/>
            <a:ext cx="187959" cy="187959"/>
            <a:chOff x="3988526" y="2772230"/>
            <a:chExt cx="187959" cy="187959"/>
          </a:xfrm>
        </p:grpSpPr>
        <p:cxnSp>
          <p:nvCxnSpPr>
            <p:cNvPr id="9" name="Straight Connector 8"/>
            <p:cNvCxnSpPr/>
            <p:nvPr/>
          </p:nvCxnSpPr>
          <p:spPr>
            <a:xfrm>
              <a:off x="3988526" y="2772230"/>
              <a:ext cx="187959" cy="0"/>
            </a:xfrm>
            <a:prstGeom prst="line">
              <a:avLst/>
            </a:prstGeom>
            <a:ln w="25400" cap="rnd">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4082505" y="2866210"/>
              <a:ext cx="187959" cy="0"/>
            </a:xfrm>
            <a:prstGeom prst="line">
              <a:avLst/>
            </a:prstGeom>
            <a:ln w="25400" cap="rnd">
              <a:solidFill>
                <a:srgbClr val="000099"/>
              </a:solidFill>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5614417" y="1810512"/>
            <a:ext cx="2691384" cy="2606040"/>
          </a:xfrm>
          <a:prstGeom prst="rect">
            <a:avLst/>
          </a:prstGeom>
          <a:solidFill>
            <a:schemeClr val="bg1">
              <a:alpha val="75000"/>
            </a:schemeClr>
          </a:solidFill>
          <a:effectLst>
            <a:outerShdw blurRad="50800" dist="38100" dir="2700000" algn="tl" rotWithShape="0">
              <a:prstClr val="black">
                <a:alpha val="40000"/>
              </a:prstClr>
            </a:outerShdw>
          </a:effectLst>
        </p:spPr>
        <p:txBody>
          <a:bodyPr wrap="square" rtlCol="0" anchor="ctr" anchorCtr="0">
            <a:noAutofit/>
          </a:bodyPr>
          <a:lstStyle/>
          <a:p>
            <a:r>
              <a:rPr lang="en-US" dirty="0"/>
              <a:t>Single Pump Operating Point</a:t>
            </a:r>
          </a:p>
          <a:p>
            <a:pPr marL="285750" indent="-285750">
              <a:buFont typeface="Arial" panose="020B0604020202020204" pitchFamily="34" charset="0"/>
              <a:buChar char="•"/>
            </a:pPr>
            <a:r>
              <a:rPr lang="en-US" dirty="0">
                <a:solidFill>
                  <a:srgbClr val="0070C0"/>
                </a:solidFill>
              </a:rPr>
              <a:t>1,000 </a:t>
            </a:r>
            <a:r>
              <a:rPr lang="en-US" dirty="0" err="1">
                <a:solidFill>
                  <a:srgbClr val="0070C0"/>
                </a:solidFill>
              </a:rPr>
              <a:t>gpm</a:t>
            </a:r>
            <a:endParaRPr lang="en-US" dirty="0">
              <a:solidFill>
                <a:srgbClr val="0070C0"/>
              </a:solidFill>
            </a:endParaRPr>
          </a:p>
          <a:p>
            <a:pPr marL="285750" indent="-285750">
              <a:buFont typeface="Arial" panose="020B0604020202020204" pitchFamily="34" charset="0"/>
              <a:buChar char="•"/>
            </a:pPr>
            <a:r>
              <a:rPr lang="en-US" dirty="0">
                <a:solidFill>
                  <a:srgbClr val="0070C0"/>
                </a:solidFill>
              </a:rPr>
              <a:t>55 </a:t>
            </a:r>
            <a:r>
              <a:rPr lang="en-US" dirty="0" err="1">
                <a:solidFill>
                  <a:srgbClr val="0070C0"/>
                </a:solidFill>
              </a:rPr>
              <a:t>ft.w.c</a:t>
            </a:r>
            <a:r>
              <a:rPr lang="en-US" dirty="0">
                <a:solidFill>
                  <a:srgbClr val="0070C0"/>
                </a:solidFill>
              </a:rPr>
              <a:t>.</a:t>
            </a:r>
          </a:p>
          <a:p>
            <a:pPr marL="285750" indent="-285750">
              <a:buFont typeface="Arial" panose="020B0604020202020204" pitchFamily="34" charset="0"/>
              <a:buChar char="•"/>
            </a:pPr>
            <a:r>
              <a:rPr lang="en-US" dirty="0">
                <a:solidFill>
                  <a:srgbClr val="0070C0"/>
                </a:solidFill>
              </a:rPr>
              <a:t>12.5 inch impeller</a:t>
            </a:r>
          </a:p>
          <a:p>
            <a:pPr marL="285750" indent="-285750">
              <a:buFont typeface="Arial" panose="020B0604020202020204" pitchFamily="34" charset="0"/>
              <a:buChar char="•"/>
            </a:pPr>
            <a:r>
              <a:rPr lang="en-US" dirty="0">
                <a:solidFill>
                  <a:srgbClr val="0070C0"/>
                </a:solidFill>
              </a:rPr>
              <a:t>1,070 rpm</a:t>
            </a:r>
          </a:p>
          <a:p>
            <a:pPr marL="285750" indent="-285750">
              <a:buFont typeface="Arial" panose="020B0604020202020204" pitchFamily="34" charset="0"/>
              <a:buChar char="•"/>
            </a:pPr>
            <a:r>
              <a:rPr lang="en-US" dirty="0">
                <a:solidFill>
                  <a:srgbClr val="0070C0"/>
                </a:solidFill>
              </a:rPr>
              <a:t>70% efficiency</a:t>
            </a:r>
          </a:p>
          <a:p>
            <a:pPr marL="285750" indent="-285750">
              <a:buFont typeface="Arial" panose="020B0604020202020204" pitchFamily="34" charset="0"/>
              <a:buChar char="•"/>
            </a:pPr>
            <a:r>
              <a:rPr lang="en-US" dirty="0">
                <a:solidFill>
                  <a:srgbClr val="0070C0"/>
                </a:solidFill>
              </a:rPr>
              <a:t>19.8 </a:t>
            </a:r>
            <a:r>
              <a:rPr lang="en-US" dirty="0" err="1">
                <a:solidFill>
                  <a:srgbClr val="0070C0"/>
                </a:solidFill>
              </a:rPr>
              <a:t>bhp</a:t>
            </a:r>
            <a:endParaRPr lang="en-US" dirty="0">
              <a:solidFill>
                <a:srgbClr val="0070C0"/>
              </a:solidFill>
            </a:endParaRPr>
          </a:p>
        </p:txBody>
      </p:sp>
      <p:sp>
        <p:nvSpPr>
          <p:cNvPr id="3" name="Footer Placeholder 2"/>
          <p:cNvSpPr>
            <a:spLocks noGrp="1"/>
          </p:cNvSpPr>
          <p:nvPr>
            <p:ph type="ftr" sz="quarter" idx="10"/>
          </p:nvPr>
        </p:nvSpPr>
        <p:spPr/>
        <p:txBody>
          <a:bodyPr/>
          <a:lstStyle/>
          <a:p>
            <a:r>
              <a:rPr lang="en-US" dirty="0"/>
              <a:t>Tab 18-1 - Pump Interactions and the Affinity Laws</a:t>
            </a:r>
          </a:p>
        </p:txBody>
      </p:sp>
      <p:sp>
        <p:nvSpPr>
          <p:cNvPr id="4" name="Slide Number Placeholder 3"/>
          <p:cNvSpPr>
            <a:spLocks noGrp="1"/>
          </p:cNvSpPr>
          <p:nvPr>
            <p:ph type="sldNum" sz="quarter" idx="11"/>
          </p:nvPr>
        </p:nvSpPr>
        <p:spPr/>
        <p:txBody>
          <a:bodyPr/>
          <a:lstStyle/>
          <a:p>
            <a:fld id="{A9320731-3B2C-4107-8664-CAD7BE973DC8}" type="slidenum">
              <a:rPr lang="en-US" smtClean="0"/>
              <a:pPr/>
              <a:t>7</a:t>
            </a:fld>
            <a:endParaRPr lang="en-US"/>
          </a:p>
        </p:txBody>
      </p:sp>
    </p:spTree>
    <p:extLst>
      <p:ext uri="{BB962C8B-B14F-4D97-AF65-F5344CB8AC3E}">
        <p14:creationId xmlns:p14="http://schemas.microsoft.com/office/powerpoint/2010/main" val="154959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02952"/>
            <a:ext cx="7772400" cy="1143000"/>
          </a:xfrm>
        </p:spPr>
        <p:txBody>
          <a:bodyPr>
            <a:normAutofit fontScale="90000"/>
          </a:bodyPr>
          <a:lstStyle/>
          <a:p>
            <a:r>
              <a:rPr lang="en-US" sz="3600" dirty="0"/>
              <a:t>Two Pumps Doing What One Could Do</a:t>
            </a:r>
            <a:br>
              <a:rPr lang="en-US" sz="2700" dirty="0"/>
            </a:br>
            <a:r>
              <a:rPr lang="en-US" sz="2700" dirty="0"/>
              <a:t>Each Pump Moves Half the Flow at the Design Head</a:t>
            </a:r>
          </a:p>
        </p:txBody>
      </p:sp>
      <p:pic>
        <p:nvPicPr>
          <p:cNvPr id="56322" name="Picture 2" descr="C:\Users\DSellers\Documents\FDE Tools\Affinity Laws\APS Class Example\Single Pump at Reduced Speed.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824" y="1569949"/>
            <a:ext cx="6228353" cy="466344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906637" y="2636428"/>
            <a:ext cx="187959" cy="187959"/>
            <a:chOff x="3988526" y="2772230"/>
            <a:chExt cx="187959" cy="187959"/>
          </a:xfrm>
        </p:grpSpPr>
        <p:cxnSp>
          <p:nvCxnSpPr>
            <p:cNvPr id="9" name="Straight Connector 8"/>
            <p:cNvCxnSpPr/>
            <p:nvPr/>
          </p:nvCxnSpPr>
          <p:spPr>
            <a:xfrm>
              <a:off x="3988526" y="2772230"/>
              <a:ext cx="187959" cy="0"/>
            </a:xfrm>
            <a:prstGeom prst="line">
              <a:avLst/>
            </a:prstGeom>
            <a:ln w="25400" cap="rnd">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4082505" y="2866210"/>
              <a:ext cx="187959" cy="0"/>
            </a:xfrm>
            <a:prstGeom prst="line">
              <a:avLst/>
            </a:prstGeom>
            <a:ln w="25400" cap="rnd">
              <a:solidFill>
                <a:srgbClr val="000099"/>
              </a:solidFill>
            </a:ln>
          </p:spPr>
          <p:style>
            <a:lnRef idx="1">
              <a:schemeClr val="accent1"/>
            </a:lnRef>
            <a:fillRef idx="0">
              <a:schemeClr val="accent1"/>
            </a:fillRef>
            <a:effectRef idx="0">
              <a:schemeClr val="accent1"/>
            </a:effectRef>
            <a:fontRef idx="minor">
              <a:schemeClr val="tx1"/>
            </a:fontRef>
          </p:style>
        </p:cxnSp>
      </p:grpSp>
      <p:sp>
        <p:nvSpPr>
          <p:cNvPr id="18" name="Freeform 17"/>
          <p:cNvSpPr/>
          <p:nvPr/>
        </p:nvSpPr>
        <p:spPr>
          <a:xfrm>
            <a:off x="2005343" y="2575711"/>
            <a:ext cx="3702867" cy="244443"/>
          </a:xfrm>
          <a:custGeom>
            <a:avLst/>
            <a:gdLst>
              <a:gd name="connsiteX0" fmla="*/ 0 w 3702867"/>
              <a:gd name="connsiteY0" fmla="*/ 0 h 244443"/>
              <a:gd name="connsiteX1" fmla="*/ 2168305 w 3702867"/>
              <a:gd name="connsiteY1" fmla="*/ 63374 h 244443"/>
              <a:gd name="connsiteX2" fmla="*/ 3702867 w 3702867"/>
              <a:gd name="connsiteY2" fmla="*/ 244443 h 244443"/>
            </a:gdLst>
            <a:ahLst/>
            <a:cxnLst>
              <a:cxn ang="0">
                <a:pos x="connsiteX0" y="connsiteY0"/>
              </a:cxn>
              <a:cxn ang="0">
                <a:pos x="connsiteX1" y="connsiteY1"/>
              </a:cxn>
              <a:cxn ang="0">
                <a:pos x="connsiteX2" y="connsiteY2"/>
              </a:cxn>
            </a:cxnLst>
            <a:rect l="l" t="t" r="r" b="b"/>
            <a:pathLst>
              <a:path w="3702867" h="244443">
                <a:moveTo>
                  <a:pt x="0" y="0"/>
                </a:moveTo>
                <a:cubicBezTo>
                  <a:pt x="775580" y="11316"/>
                  <a:pt x="1551160" y="22633"/>
                  <a:pt x="2168305" y="63374"/>
                </a:cubicBezTo>
                <a:cubicBezTo>
                  <a:pt x="2785450" y="104115"/>
                  <a:pt x="3356572" y="196158"/>
                  <a:pt x="3702867" y="244443"/>
                </a:cubicBezTo>
              </a:path>
            </a:pathLst>
          </a:cu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614417" y="1810512"/>
            <a:ext cx="2691384" cy="2606040"/>
          </a:xfrm>
          <a:prstGeom prst="rect">
            <a:avLst/>
          </a:prstGeom>
          <a:solidFill>
            <a:schemeClr val="bg1">
              <a:alpha val="75000"/>
            </a:schemeClr>
          </a:solidFill>
          <a:effectLst>
            <a:outerShdw blurRad="50800" dist="38100" dir="2700000" algn="tl" rotWithShape="0">
              <a:prstClr val="black">
                <a:alpha val="40000"/>
              </a:prstClr>
            </a:outerShdw>
          </a:effectLst>
        </p:spPr>
        <p:txBody>
          <a:bodyPr wrap="square" rtlCol="0" anchor="ctr" anchorCtr="0">
            <a:noAutofit/>
          </a:bodyPr>
          <a:lstStyle/>
          <a:p>
            <a:r>
              <a:rPr lang="en-US" dirty="0"/>
              <a:t>Both Pumps Operating Together</a:t>
            </a:r>
          </a:p>
          <a:p>
            <a:pPr marL="285750" indent="-285750">
              <a:buFont typeface="Arial" panose="020B0604020202020204" pitchFamily="34" charset="0"/>
              <a:buChar char="•"/>
            </a:pPr>
            <a:r>
              <a:rPr lang="en-US" dirty="0">
                <a:solidFill>
                  <a:srgbClr val="0070C0"/>
                </a:solidFill>
              </a:rPr>
              <a:t>2,000 </a:t>
            </a:r>
            <a:r>
              <a:rPr lang="en-US" dirty="0" err="1">
                <a:solidFill>
                  <a:srgbClr val="0070C0"/>
                </a:solidFill>
              </a:rPr>
              <a:t>gpm</a:t>
            </a:r>
            <a:endParaRPr lang="en-US" dirty="0">
              <a:solidFill>
                <a:srgbClr val="0070C0"/>
              </a:solidFill>
            </a:endParaRPr>
          </a:p>
          <a:p>
            <a:pPr marL="285750" indent="-285750">
              <a:buFont typeface="Arial" panose="020B0604020202020204" pitchFamily="34" charset="0"/>
              <a:buChar char="•"/>
            </a:pPr>
            <a:r>
              <a:rPr lang="en-US" dirty="0">
                <a:solidFill>
                  <a:srgbClr val="0070C0"/>
                </a:solidFill>
              </a:rPr>
              <a:t>55 </a:t>
            </a:r>
            <a:r>
              <a:rPr lang="en-US" dirty="0" err="1">
                <a:solidFill>
                  <a:srgbClr val="0070C0"/>
                </a:solidFill>
              </a:rPr>
              <a:t>ft.w.c</a:t>
            </a:r>
            <a:r>
              <a:rPr lang="en-US" dirty="0">
                <a:solidFill>
                  <a:srgbClr val="0070C0"/>
                </a:solidFill>
              </a:rPr>
              <a:t>.</a:t>
            </a:r>
          </a:p>
          <a:p>
            <a:pPr marL="285750" indent="-285750">
              <a:buFont typeface="Arial" panose="020B0604020202020204" pitchFamily="34" charset="0"/>
              <a:buChar char="•"/>
            </a:pPr>
            <a:r>
              <a:rPr lang="en-US" dirty="0">
                <a:solidFill>
                  <a:srgbClr val="0070C0"/>
                </a:solidFill>
              </a:rPr>
              <a:t>12.5 inch impeller</a:t>
            </a:r>
          </a:p>
          <a:p>
            <a:pPr marL="285750" indent="-285750">
              <a:buFont typeface="Arial" panose="020B0604020202020204" pitchFamily="34" charset="0"/>
              <a:buChar char="•"/>
            </a:pPr>
            <a:r>
              <a:rPr lang="en-US" dirty="0">
                <a:solidFill>
                  <a:srgbClr val="0070C0"/>
                </a:solidFill>
              </a:rPr>
              <a:t>1,070 rpm</a:t>
            </a:r>
          </a:p>
          <a:p>
            <a:pPr marL="285750" indent="-285750">
              <a:buFont typeface="Arial" panose="020B0604020202020204" pitchFamily="34" charset="0"/>
              <a:buChar char="•"/>
            </a:pPr>
            <a:r>
              <a:rPr lang="en-US" dirty="0">
                <a:solidFill>
                  <a:srgbClr val="0070C0"/>
                </a:solidFill>
              </a:rPr>
              <a:t>70% efficiency</a:t>
            </a:r>
          </a:p>
          <a:p>
            <a:pPr marL="285750" indent="-285750">
              <a:buFont typeface="Arial" panose="020B0604020202020204" pitchFamily="34" charset="0"/>
              <a:buChar char="•"/>
            </a:pPr>
            <a:r>
              <a:rPr lang="en-US" dirty="0">
                <a:solidFill>
                  <a:srgbClr val="0070C0"/>
                </a:solidFill>
              </a:rPr>
              <a:t>39.6 </a:t>
            </a:r>
            <a:r>
              <a:rPr lang="en-US" dirty="0" err="1">
                <a:solidFill>
                  <a:srgbClr val="0070C0"/>
                </a:solidFill>
              </a:rPr>
              <a:t>bhp</a:t>
            </a:r>
            <a:endParaRPr lang="en-US" dirty="0">
              <a:solidFill>
                <a:srgbClr val="0070C0"/>
              </a:solidFill>
            </a:endParaRPr>
          </a:p>
        </p:txBody>
      </p:sp>
      <p:cxnSp>
        <p:nvCxnSpPr>
          <p:cNvPr id="7" name="Straight Connector 6"/>
          <p:cNvCxnSpPr/>
          <p:nvPr/>
        </p:nvCxnSpPr>
        <p:spPr>
          <a:xfrm flipV="1">
            <a:off x="4169664" y="1810512"/>
            <a:ext cx="0" cy="299008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lang="en-US" dirty="0"/>
              <a:t>Tab 18-1 - Pump Interactions and the Affinity Laws</a:t>
            </a:r>
          </a:p>
        </p:txBody>
      </p:sp>
      <p:sp>
        <p:nvSpPr>
          <p:cNvPr id="4" name="Slide Number Placeholder 3"/>
          <p:cNvSpPr>
            <a:spLocks noGrp="1"/>
          </p:cNvSpPr>
          <p:nvPr>
            <p:ph type="sldNum" sz="quarter" idx="11"/>
          </p:nvPr>
        </p:nvSpPr>
        <p:spPr/>
        <p:txBody>
          <a:bodyPr/>
          <a:lstStyle/>
          <a:p>
            <a:fld id="{A9320731-3B2C-4107-8664-CAD7BE973DC8}" type="slidenum">
              <a:rPr lang="en-US" smtClean="0"/>
              <a:pPr/>
              <a:t>8</a:t>
            </a:fld>
            <a:endParaRPr lang="en-US"/>
          </a:p>
        </p:txBody>
      </p:sp>
    </p:spTree>
    <p:extLst>
      <p:ext uri="{BB962C8B-B14F-4D97-AF65-F5344CB8AC3E}">
        <p14:creationId xmlns:p14="http://schemas.microsoft.com/office/powerpoint/2010/main" val="385484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02952"/>
            <a:ext cx="7772400" cy="1143000"/>
          </a:xfrm>
        </p:spPr>
        <p:txBody>
          <a:bodyPr>
            <a:normAutofit fontScale="90000"/>
          </a:bodyPr>
          <a:lstStyle/>
          <a:p>
            <a:r>
              <a:rPr lang="en-US" sz="3600" dirty="0"/>
              <a:t>Two Pumps Doing What One Could Do</a:t>
            </a:r>
            <a:br>
              <a:rPr lang="en-US" sz="2700" dirty="0"/>
            </a:br>
            <a:r>
              <a:rPr lang="en-US" sz="2700" dirty="0"/>
              <a:t>Each Pump Moves Half the Flow at the Design Head</a:t>
            </a:r>
          </a:p>
        </p:txBody>
      </p:sp>
      <p:pic>
        <p:nvPicPr>
          <p:cNvPr id="56322" name="Picture 2" descr="C:\Users\DSellers\Documents\FDE Tools\Affinity Laws\APS Class Example\Single Pump at Reduced Speed.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824" y="1569949"/>
            <a:ext cx="6228353" cy="466344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906637" y="2636428"/>
            <a:ext cx="187959" cy="187959"/>
            <a:chOff x="3988526" y="2772230"/>
            <a:chExt cx="187959" cy="187959"/>
          </a:xfrm>
        </p:grpSpPr>
        <p:cxnSp>
          <p:nvCxnSpPr>
            <p:cNvPr id="9" name="Straight Connector 8"/>
            <p:cNvCxnSpPr/>
            <p:nvPr/>
          </p:nvCxnSpPr>
          <p:spPr>
            <a:xfrm>
              <a:off x="3988526" y="2772230"/>
              <a:ext cx="187959" cy="0"/>
            </a:xfrm>
            <a:prstGeom prst="line">
              <a:avLst/>
            </a:prstGeom>
            <a:ln w="25400" cap="rnd">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4082505" y="2866210"/>
              <a:ext cx="187959" cy="0"/>
            </a:xfrm>
            <a:prstGeom prst="line">
              <a:avLst/>
            </a:prstGeom>
            <a:ln w="25400" cap="rnd">
              <a:solidFill>
                <a:srgbClr val="000099"/>
              </a:solidFill>
            </a:ln>
          </p:spPr>
          <p:style>
            <a:lnRef idx="1">
              <a:schemeClr val="accent1"/>
            </a:lnRef>
            <a:fillRef idx="0">
              <a:schemeClr val="accent1"/>
            </a:fillRef>
            <a:effectRef idx="0">
              <a:schemeClr val="accent1"/>
            </a:effectRef>
            <a:fontRef idx="minor">
              <a:schemeClr val="tx1"/>
            </a:fontRef>
          </p:style>
        </p:cxnSp>
      </p:grpSp>
      <p:sp>
        <p:nvSpPr>
          <p:cNvPr id="18" name="Freeform 17"/>
          <p:cNvSpPr/>
          <p:nvPr/>
        </p:nvSpPr>
        <p:spPr>
          <a:xfrm>
            <a:off x="2005343" y="2575711"/>
            <a:ext cx="3702867" cy="244443"/>
          </a:xfrm>
          <a:custGeom>
            <a:avLst/>
            <a:gdLst>
              <a:gd name="connsiteX0" fmla="*/ 0 w 3702867"/>
              <a:gd name="connsiteY0" fmla="*/ 0 h 244443"/>
              <a:gd name="connsiteX1" fmla="*/ 2168305 w 3702867"/>
              <a:gd name="connsiteY1" fmla="*/ 63374 h 244443"/>
              <a:gd name="connsiteX2" fmla="*/ 3702867 w 3702867"/>
              <a:gd name="connsiteY2" fmla="*/ 244443 h 244443"/>
            </a:gdLst>
            <a:ahLst/>
            <a:cxnLst>
              <a:cxn ang="0">
                <a:pos x="connsiteX0" y="connsiteY0"/>
              </a:cxn>
              <a:cxn ang="0">
                <a:pos x="connsiteX1" y="connsiteY1"/>
              </a:cxn>
              <a:cxn ang="0">
                <a:pos x="connsiteX2" y="connsiteY2"/>
              </a:cxn>
            </a:cxnLst>
            <a:rect l="l" t="t" r="r" b="b"/>
            <a:pathLst>
              <a:path w="3702867" h="244443">
                <a:moveTo>
                  <a:pt x="0" y="0"/>
                </a:moveTo>
                <a:cubicBezTo>
                  <a:pt x="775580" y="11316"/>
                  <a:pt x="1551160" y="22633"/>
                  <a:pt x="2168305" y="63374"/>
                </a:cubicBezTo>
                <a:cubicBezTo>
                  <a:pt x="2785450" y="104115"/>
                  <a:pt x="3356572" y="196158"/>
                  <a:pt x="3702867" y="244443"/>
                </a:cubicBezTo>
              </a:path>
            </a:pathLst>
          </a:cu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614417" y="1810512"/>
            <a:ext cx="2691384" cy="2606040"/>
          </a:xfrm>
          <a:prstGeom prst="rect">
            <a:avLst/>
          </a:prstGeom>
          <a:solidFill>
            <a:schemeClr val="bg1">
              <a:alpha val="75000"/>
            </a:schemeClr>
          </a:solidFill>
          <a:effectLst>
            <a:outerShdw blurRad="50800" dist="38100" dir="2700000" algn="tl" rotWithShape="0">
              <a:prstClr val="black">
                <a:alpha val="40000"/>
              </a:prstClr>
            </a:outerShdw>
          </a:effectLst>
        </p:spPr>
        <p:txBody>
          <a:bodyPr wrap="square" rtlCol="0" anchor="ctr" anchorCtr="0">
            <a:noAutofit/>
          </a:bodyPr>
          <a:lstStyle/>
          <a:p>
            <a:r>
              <a:rPr lang="en-US" dirty="0"/>
              <a:t>Both Pumps Operating Together</a:t>
            </a:r>
          </a:p>
          <a:p>
            <a:pPr marL="285750" indent="-285750">
              <a:buFont typeface="Arial" panose="020B0604020202020204" pitchFamily="34" charset="0"/>
              <a:buChar char="•"/>
            </a:pPr>
            <a:r>
              <a:rPr lang="en-US" dirty="0">
                <a:solidFill>
                  <a:srgbClr val="0070C0"/>
                </a:solidFill>
              </a:rPr>
              <a:t>2,000 </a:t>
            </a:r>
            <a:r>
              <a:rPr lang="en-US" dirty="0" err="1">
                <a:solidFill>
                  <a:srgbClr val="0070C0"/>
                </a:solidFill>
              </a:rPr>
              <a:t>gpm</a:t>
            </a:r>
            <a:endParaRPr lang="en-US" dirty="0">
              <a:solidFill>
                <a:srgbClr val="0070C0"/>
              </a:solidFill>
            </a:endParaRPr>
          </a:p>
          <a:p>
            <a:pPr marL="285750" indent="-285750">
              <a:buFont typeface="Arial" panose="020B0604020202020204" pitchFamily="34" charset="0"/>
              <a:buChar char="•"/>
            </a:pPr>
            <a:r>
              <a:rPr lang="en-US" dirty="0">
                <a:solidFill>
                  <a:srgbClr val="0070C0"/>
                </a:solidFill>
              </a:rPr>
              <a:t>55 </a:t>
            </a:r>
            <a:r>
              <a:rPr lang="en-US" dirty="0" err="1">
                <a:solidFill>
                  <a:srgbClr val="0070C0"/>
                </a:solidFill>
              </a:rPr>
              <a:t>ft.w.c</a:t>
            </a:r>
            <a:r>
              <a:rPr lang="en-US" dirty="0">
                <a:solidFill>
                  <a:srgbClr val="0070C0"/>
                </a:solidFill>
              </a:rPr>
              <a:t>.</a:t>
            </a:r>
          </a:p>
          <a:p>
            <a:pPr marL="285750" indent="-285750">
              <a:buFont typeface="Arial" panose="020B0604020202020204" pitchFamily="34" charset="0"/>
              <a:buChar char="•"/>
            </a:pPr>
            <a:r>
              <a:rPr lang="en-US" dirty="0">
                <a:solidFill>
                  <a:srgbClr val="0070C0"/>
                </a:solidFill>
              </a:rPr>
              <a:t>12.5 inch impeller</a:t>
            </a:r>
          </a:p>
          <a:p>
            <a:pPr marL="285750" indent="-285750">
              <a:buFont typeface="Arial" panose="020B0604020202020204" pitchFamily="34" charset="0"/>
              <a:buChar char="•"/>
            </a:pPr>
            <a:r>
              <a:rPr lang="en-US" dirty="0">
                <a:solidFill>
                  <a:srgbClr val="0070C0"/>
                </a:solidFill>
              </a:rPr>
              <a:t>1,070 rpm</a:t>
            </a:r>
          </a:p>
          <a:p>
            <a:pPr marL="285750" indent="-285750">
              <a:buFont typeface="Arial" panose="020B0604020202020204" pitchFamily="34" charset="0"/>
              <a:buChar char="•"/>
            </a:pPr>
            <a:r>
              <a:rPr lang="en-US" dirty="0">
                <a:solidFill>
                  <a:srgbClr val="0070C0"/>
                </a:solidFill>
              </a:rPr>
              <a:t>70% efficiency</a:t>
            </a:r>
          </a:p>
          <a:p>
            <a:pPr marL="285750" indent="-285750">
              <a:buFont typeface="Arial" panose="020B0604020202020204" pitchFamily="34" charset="0"/>
              <a:buChar char="•"/>
            </a:pPr>
            <a:r>
              <a:rPr lang="en-US" dirty="0">
                <a:solidFill>
                  <a:srgbClr val="0070C0"/>
                </a:solidFill>
              </a:rPr>
              <a:t>39.6 </a:t>
            </a:r>
            <a:r>
              <a:rPr lang="en-US" dirty="0" err="1">
                <a:solidFill>
                  <a:srgbClr val="0070C0"/>
                </a:solidFill>
              </a:rPr>
              <a:t>bhp</a:t>
            </a:r>
            <a:r>
              <a:rPr lang="en-US" dirty="0">
                <a:solidFill>
                  <a:srgbClr val="0070C0"/>
                </a:solidFill>
              </a:rPr>
              <a:t> </a:t>
            </a:r>
            <a:r>
              <a:rPr lang="en-US" dirty="0">
                <a:solidFill>
                  <a:srgbClr val="FF0000"/>
                </a:solidFill>
              </a:rPr>
              <a:t>(vs. 33.1)</a:t>
            </a:r>
          </a:p>
        </p:txBody>
      </p:sp>
      <p:cxnSp>
        <p:nvCxnSpPr>
          <p:cNvPr id="7" name="Straight Connector 6"/>
          <p:cNvCxnSpPr/>
          <p:nvPr/>
        </p:nvCxnSpPr>
        <p:spPr>
          <a:xfrm flipV="1">
            <a:off x="4169664" y="1810512"/>
            <a:ext cx="0" cy="299008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0"/>
          </p:nvPr>
        </p:nvSpPr>
        <p:spPr/>
        <p:txBody>
          <a:bodyPr/>
          <a:lstStyle/>
          <a:p>
            <a:r>
              <a:rPr lang="en-US" dirty="0"/>
              <a:t>Tab 18-1 - Pump Interactions and the Affinity Laws</a:t>
            </a:r>
          </a:p>
        </p:txBody>
      </p:sp>
      <p:sp>
        <p:nvSpPr>
          <p:cNvPr id="5" name="Slide Number Placeholder 4"/>
          <p:cNvSpPr>
            <a:spLocks noGrp="1"/>
          </p:cNvSpPr>
          <p:nvPr>
            <p:ph type="sldNum" sz="quarter" idx="11"/>
          </p:nvPr>
        </p:nvSpPr>
        <p:spPr/>
        <p:txBody>
          <a:bodyPr/>
          <a:lstStyle/>
          <a:p>
            <a:fld id="{A9320731-3B2C-4107-8664-CAD7BE973DC8}" type="slidenum">
              <a:rPr lang="en-US" smtClean="0"/>
              <a:pPr/>
              <a:t>9</a:t>
            </a:fld>
            <a:endParaRPr lang="en-US"/>
          </a:p>
        </p:txBody>
      </p:sp>
    </p:spTree>
    <p:extLst>
      <p:ext uri="{BB962C8B-B14F-4D97-AF65-F5344CB8AC3E}">
        <p14:creationId xmlns:p14="http://schemas.microsoft.com/office/powerpoint/2010/main" val="30939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014-11-24 FDE Black">
  <a:themeElements>
    <a:clrScheme name="FDE Primary">
      <a:dk1>
        <a:srgbClr val="000000"/>
      </a:dk1>
      <a:lt1>
        <a:srgbClr val="FFFFFF"/>
      </a:lt1>
      <a:dk2>
        <a:srgbClr val="FFFFFF"/>
      </a:dk2>
      <a:lt2>
        <a:srgbClr val="000000"/>
      </a:lt2>
      <a:accent1>
        <a:srgbClr val="FF0000"/>
      </a:accent1>
      <a:accent2>
        <a:srgbClr val="FFFF00"/>
      </a:accent2>
      <a:accent3>
        <a:srgbClr val="FF9933"/>
      </a:accent3>
      <a:accent4>
        <a:srgbClr val="009900"/>
      </a:accent4>
      <a:accent5>
        <a:srgbClr val="0000FF"/>
      </a:accent5>
      <a:accent6>
        <a:srgbClr val="9933FF"/>
      </a:accent6>
      <a:hlink>
        <a:srgbClr val="00B0F0"/>
      </a:hlink>
      <a:folHlink>
        <a:srgbClr val="6565FF"/>
      </a:folHlink>
    </a:clrScheme>
    <a:fontScheme name="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2014-11-24 FDE Black</Template>
  <TotalTime>2712</TotalTime>
  <Words>741</Words>
  <Application>Microsoft Macintosh PowerPoint</Application>
  <PresentationFormat>On-screen Show (4:3)</PresentationFormat>
  <Paragraphs>144</Paragraphs>
  <Slides>26</Slides>
  <Notes>4</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1" baseType="lpstr">
      <vt:lpstr>ヒラギノ角ゴ Pro W3</vt:lpstr>
      <vt:lpstr>Arial</vt:lpstr>
      <vt:lpstr>Calibri</vt:lpstr>
      <vt:lpstr>2014-11-24 FDE Black</vt:lpstr>
      <vt:lpstr>Equation</vt:lpstr>
      <vt:lpstr>Central Plants</vt:lpstr>
      <vt:lpstr>Parallel Pumps</vt:lpstr>
      <vt:lpstr>PowerPoint Presentation</vt:lpstr>
      <vt:lpstr>PowerPoint Presentation</vt:lpstr>
      <vt:lpstr>PowerPoint Presentation</vt:lpstr>
      <vt:lpstr>One Pump Operating Point</vt:lpstr>
      <vt:lpstr>Two Pumps Doing What One Could Do Each Pump Moves Half the Flow at the Design Head</vt:lpstr>
      <vt:lpstr>Two Pumps Doing What One Could Do Each Pump Moves Half the Flow at the Design Head</vt:lpstr>
      <vt:lpstr>Two Pumps Doing What One Could Do Each Pump Moves Half the Flow at the Design Head</vt:lpstr>
      <vt:lpstr>The Motor Efficiency Changed</vt:lpstr>
      <vt:lpstr>The Drive Efficiency Changed</vt:lpstr>
      <vt:lpstr>The Fluid Mechanics Changed</vt:lpstr>
      <vt:lpstr>The Fluid Mechanics Changed</vt:lpstr>
      <vt:lpstr>The Bottom Line  You’re Still Doing the Same Amount of Work</vt:lpstr>
      <vt:lpstr>What About Running Two Tower Fans at Half Speed vs. One at Full Speed?</vt:lpstr>
      <vt:lpstr>Same Question for These Towers?</vt:lpstr>
      <vt:lpstr>Same Question for These Towers?</vt:lpstr>
      <vt:lpstr>Different Size Parallel Pumps</vt:lpstr>
      <vt:lpstr>Different Size Parallel Pumps</vt:lpstr>
      <vt:lpstr>Multi Pump Constant Volume CW System</vt:lpstr>
      <vt:lpstr>Multi Pump Constant Volume CW System</vt:lpstr>
      <vt:lpstr>Multi Pump Constant Volume CW System</vt:lpstr>
      <vt:lpstr>Multi Pump Constant Volume CW System</vt:lpstr>
      <vt:lpstr>Multi Pump Constant Volume CW System</vt:lpstr>
      <vt:lpstr>Multi Pump Constant Volume CW System</vt:lpstr>
      <vt:lpstr>Multi Pump Constant Volume CW System</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Controlled Systems</dc:title>
  <dc:creator>David Sellers</dc:creator>
  <cp:lastModifiedBy>Joy Altwies</cp:lastModifiedBy>
  <cp:revision>87</cp:revision>
  <dcterms:created xsi:type="dcterms:W3CDTF">2015-02-09T23:27:02Z</dcterms:created>
  <dcterms:modified xsi:type="dcterms:W3CDTF">2018-10-02T16:34:29Z</dcterms:modified>
</cp:coreProperties>
</file>