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6" r:id="rId1"/>
    <p:sldMasterId id="2147483660" r:id="rId2"/>
    <p:sldMasterId id="2147483749" r:id="rId3"/>
  </p:sldMasterIdLst>
  <p:notesMasterIdLst>
    <p:notesMasterId r:id="rId94"/>
  </p:notesMasterIdLst>
  <p:sldIdLst>
    <p:sldId id="411" r:id="rId4"/>
    <p:sldId id="391" r:id="rId5"/>
    <p:sldId id="386" r:id="rId6"/>
    <p:sldId id="408" r:id="rId7"/>
    <p:sldId id="392" r:id="rId8"/>
    <p:sldId id="393" r:id="rId9"/>
    <p:sldId id="394" r:id="rId10"/>
    <p:sldId id="395" r:id="rId11"/>
    <p:sldId id="396" r:id="rId12"/>
    <p:sldId id="397" r:id="rId13"/>
    <p:sldId id="398" r:id="rId14"/>
    <p:sldId id="321" r:id="rId15"/>
    <p:sldId id="388" r:id="rId16"/>
    <p:sldId id="390" r:id="rId17"/>
    <p:sldId id="399" r:id="rId18"/>
    <p:sldId id="400" r:id="rId19"/>
    <p:sldId id="401" r:id="rId20"/>
    <p:sldId id="402" r:id="rId21"/>
    <p:sldId id="403" r:id="rId22"/>
    <p:sldId id="404" r:id="rId23"/>
    <p:sldId id="405" r:id="rId24"/>
    <p:sldId id="406" r:id="rId25"/>
    <p:sldId id="407" r:id="rId26"/>
    <p:sldId id="325" r:id="rId27"/>
    <p:sldId id="326" r:id="rId28"/>
    <p:sldId id="327" r:id="rId29"/>
    <p:sldId id="328" r:id="rId30"/>
    <p:sldId id="329" r:id="rId31"/>
    <p:sldId id="330" r:id="rId32"/>
    <p:sldId id="331" r:id="rId33"/>
    <p:sldId id="332" r:id="rId34"/>
    <p:sldId id="415" r:id="rId35"/>
    <p:sldId id="416" r:id="rId36"/>
    <p:sldId id="414" r:id="rId37"/>
    <p:sldId id="417" r:id="rId38"/>
    <p:sldId id="333" r:id="rId39"/>
    <p:sldId id="334" r:id="rId40"/>
    <p:sldId id="335" r:id="rId41"/>
    <p:sldId id="423" r:id="rId42"/>
    <p:sldId id="419" r:id="rId43"/>
    <p:sldId id="420" r:id="rId44"/>
    <p:sldId id="421" r:id="rId45"/>
    <p:sldId id="422" r:id="rId46"/>
    <p:sldId id="336" r:id="rId47"/>
    <p:sldId id="337" r:id="rId48"/>
    <p:sldId id="338" r:id="rId49"/>
    <p:sldId id="340" r:id="rId50"/>
    <p:sldId id="341" r:id="rId51"/>
    <p:sldId id="342" r:id="rId52"/>
    <p:sldId id="418" r:id="rId53"/>
    <p:sldId id="343" r:id="rId54"/>
    <p:sldId id="344" r:id="rId55"/>
    <p:sldId id="424" r:id="rId56"/>
    <p:sldId id="410" r:id="rId57"/>
    <p:sldId id="409" r:id="rId58"/>
    <p:sldId id="346" r:id="rId59"/>
    <p:sldId id="347" r:id="rId60"/>
    <p:sldId id="348" r:id="rId61"/>
    <p:sldId id="357" r:id="rId62"/>
    <p:sldId id="358" r:id="rId63"/>
    <p:sldId id="359" r:id="rId64"/>
    <p:sldId id="360" r:id="rId65"/>
    <p:sldId id="361" r:id="rId66"/>
    <p:sldId id="362" r:id="rId67"/>
    <p:sldId id="363" r:id="rId68"/>
    <p:sldId id="364" r:id="rId69"/>
    <p:sldId id="365" r:id="rId70"/>
    <p:sldId id="366" r:id="rId71"/>
    <p:sldId id="367" r:id="rId72"/>
    <p:sldId id="368" r:id="rId73"/>
    <p:sldId id="369" r:id="rId74"/>
    <p:sldId id="370" r:id="rId75"/>
    <p:sldId id="425" r:id="rId76"/>
    <p:sldId id="426" r:id="rId77"/>
    <p:sldId id="371" r:id="rId78"/>
    <p:sldId id="372" r:id="rId79"/>
    <p:sldId id="373" r:id="rId80"/>
    <p:sldId id="374" r:id="rId81"/>
    <p:sldId id="375" r:id="rId82"/>
    <p:sldId id="376" r:id="rId83"/>
    <p:sldId id="377" r:id="rId84"/>
    <p:sldId id="378" r:id="rId85"/>
    <p:sldId id="379" r:id="rId86"/>
    <p:sldId id="380" r:id="rId87"/>
    <p:sldId id="381" r:id="rId88"/>
    <p:sldId id="427" r:id="rId89"/>
    <p:sldId id="382" r:id="rId90"/>
    <p:sldId id="383" r:id="rId91"/>
    <p:sldId id="384" r:id="rId92"/>
    <p:sldId id="385" r:id="rId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0000"/>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7" autoAdjust="0"/>
    <p:restoredTop sz="94712" autoAdjust="0"/>
  </p:normalViewPr>
  <p:slideViewPr>
    <p:cSldViewPr snapToObjects="1" showGuides="1">
      <p:cViewPr varScale="1">
        <p:scale>
          <a:sx n="104" d="100"/>
          <a:sy n="104" d="100"/>
        </p:scale>
        <p:origin x="1020" y="108"/>
      </p:cViewPr>
      <p:guideLst>
        <p:guide orient="horz" pos="2160"/>
        <p:guide pos="2880"/>
      </p:guideLst>
    </p:cSldViewPr>
  </p:slideViewPr>
  <p:outlineViewPr>
    <p:cViewPr>
      <p:scale>
        <a:sx n="33" d="100"/>
        <a:sy n="33" d="100"/>
      </p:scale>
      <p:origin x="0" y="-13854"/>
    </p:cViewPr>
  </p:outlineViewPr>
  <p:notesTextViewPr>
    <p:cViewPr>
      <p:scale>
        <a:sx n="1" d="1"/>
        <a:sy n="1" d="1"/>
      </p:scale>
      <p:origin x="0" y="0"/>
    </p:cViewPr>
  </p:notesTextViewPr>
  <p:sorterViewPr>
    <p:cViewPr>
      <p:scale>
        <a:sx n="100" d="100"/>
        <a:sy n="100" d="100"/>
      </p:scale>
      <p:origin x="0" y="95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41BA9E-1171-4165-A481-77C66EB18561}" type="datetimeFigureOut">
              <a:rPr lang="en-US" smtClean="0"/>
              <a:t>6/25/2020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736FBA-0C09-4CF4-942D-A0EEA4E32234}" type="slidenum">
              <a:rPr lang="en-US" smtClean="0"/>
              <a:t>‹#›</a:t>
            </a:fld>
            <a:endParaRPr lang="en-US"/>
          </a:p>
        </p:txBody>
      </p:sp>
    </p:spTree>
    <p:extLst>
      <p:ext uri="{BB962C8B-B14F-4D97-AF65-F5344CB8AC3E}">
        <p14:creationId xmlns:p14="http://schemas.microsoft.com/office/powerpoint/2010/main" val="3408061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3</a:t>
            </a:fld>
            <a:endParaRPr lang="en-US"/>
          </a:p>
        </p:txBody>
      </p:sp>
    </p:spTree>
    <p:extLst>
      <p:ext uri="{BB962C8B-B14F-4D97-AF65-F5344CB8AC3E}">
        <p14:creationId xmlns:p14="http://schemas.microsoft.com/office/powerpoint/2010/main" val="232904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a tea pot work</a:t>
            </a:r>
          </a:p>
          <a:p>
            <a:pPr marL="628650" lvl="1" indent="-171450">
              <a:buFont typeface="Arial" pitchFamily="34" charset="0"/>
              <a:buChar char="•"/>
            </a:pPr>
            <a:r>
              <a:rPr lang="en-US" dirty="0"/>
              <a:t>What happens when you heat the water</a:t>
            </a:r>
          </a:p>
          <a:p>
            <a:pPr marL="628650" lvl="1" indent="-171450">
              <a:buFont typeface="Arial" pitchFamily="34" charset="0"/>
              <a:buChar char="•"/>
            </a:pPr>
            <a:r>
              <a:rPr lang="en-US" dirty="0"/>
              <a:t>What</a:t>
            </a:r>
            <a:r>
              <a:rPr lang="en-US" baseline="0" dirty="0"/>
              <a:t> does the volume do</a:t>
            </a:r>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58</a:t>
            </a:fld>
            <a:endParaRPr lang="en-US"/>
          </a:p>
        </p:txBody>
      </p:sp>
    </p:spTree>
    <p:extLst>
      <p:ext uri="{BB962C8B-B14F-4D97-AF65-F5344CB8AC3E}">
        <p14:creationId xmlns:p14="http://schemas.microsoft.com/office/powerpoint/2010/main" val="3995681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79</a:t>
            </a:fld>
            <a:endParaRPr lang="en-US"/>
          </a:p>
        </p:txBody>
      </p:sp>
    </p:spTree>
    <p:extLst>
      <p:ext uri="{BB962C8B-B14F-4D97-AF65-F5344CB8AC3E}">
        <p14:creationId xmlns:p14="http://schemas.microsoft.com/office/powerpoint/2010/main" val="3673282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80</a:t>
            </a:fld>
            <a:endParaRPr lang="en-US"/>
          </a:p>
        </p:txBody>
      </p:sp>
    </p:spTree>
    <p:extLst>
      <p:ext uri="{BB962C8B-B14F-4D97-AF65-F5344CB8AC3E}">
        <p14:creationId xmlns:p14="http://schemas.microsoft.com/office/powerpoint/2010/main" val="990222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85</a:t>
            </a:fld>
            <a:endParaRPr lang="en-US"/>
          </a:p>
        </p:txBody>
      </p:sp>
    </p:spTree>
    <p:extLst>
      <p:ext uri="{BB962C8B-B14F-4D97-AF65-F5344CB8AC3E}">
        <p14:creationId xmlns:p14="http://schemas.microsoft.com/office/powerpoint/2010/main" val="3114140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87</a:t>
            </a:fld>
            <a:endParaRPr lang="en-US"/>
          </a:p>
        </p:txBody>
      </p:sp>
    </p:spTree>
    <p:extLst>
      <p:ext uri="{BB962C8B-B14F-4D97-AF65-F5344CB8AC3E}">
        <p14:creationId xmlns:p14="http://schemas.microsoft.com/office/powerpoint/2010/main" val="4090021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88</a:t>
            </a:fld>
            <a:endParaRPr lang="en-US"/>
          </a:p>
        </p:txBody>
      </p:sp>
    </p:spTree>
    <p:extLst>
      <p:ext uri="{BB962C8B-B14F-4D97-AF65-F5344CB8AC3E}">
        <p14:creationId xmlns:p14="http://schemas.microsoft.com/office/powerpoint/2010/main" val="3848156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89</a:t>
            </a:fld>
            <a:endParaRPr lang="en-US"/>
          </a:p>
        </p:txBody>
      </p:sp>
    </p:spTree>
    <p:extLst>
      <p:ext uri="{BB962C8B-B14F-4D97-AF65-F5344CB8AC3E}">
        <p14:creationId xmlns:p14="http://schemas.microsoft.com/office/powerpoint/2010/main" val="4100118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90</a:t>
            </a:fld>
            <a:endParaRPr lang="en-US"/>
          </a:p>
        </p:txBody>
      </p:sp>
    </p:spTree>
    <p:extLst>
      <p:ext uri="{BB962C8B-B14F-4D97-AF65-F5344CB8AC3E}">
        <p14:creationId xmlns:p14="http://schemas.microsoft.com/office/powerpoint/2010/main" val="3220843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https://bpd.lbl.gov/</a:t>
            </a:r>
          </a:p>
        </p:txBody>
      </p:sp>
      <p:sp>
        <p:nvSpPr>
          <p:cNvPr id="4" name="Slide Number Placeholder 3"/>
          <p:cNvSpPr>
            <a:spLocks noGrp="1"/>
          </p:cNvSpPr>
          <p:nvPr>
            <p:ph type="sldNum" sz="quarter" idx="10"/>
          </p:nvPr>
        </p:nvSpPr>
        <p:spPr/>
        <p:txBody>
          <a:bodyPr/>
          <a:lstStyle/>
          <a:p>
            <a:fld id="{65BCF94F-428A-495F-A6A2-2C85E81FA87C}" type="slidenum">
              <a:rPr lang="en-US" smtClean="0"/>
              <a:t>7</a:t>
            </a:fld>
            <a:endParaRPr lang="en-US"/>
          </a:p>
        </p:txBody>
      </p:sp>
    </p:spTree>
    <p:extLst>
      <p:ext uri="{BB962C8B-B14F-4D97-AF65-F5344CB8AC3E}">
        <p14:creationId xmlns:p14="http://schemas.microsoft.com/office/powerpoint/2010/main" val="1657671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21</a:t>
            </a:fld>
            <a:endParaRPr lang="en-US"/>
          </a:p>
        </p:txBody>
      </p:sp>
    </p:spTree>
    <p:extLst>
      <p:ext uri="{BB962C8B-B14F-4D97-AF65-F5344CB8AC3E}">
        <p14:creationId xmlns:p14="http://schemas.microsoft.com/office/powerpoint/2010/main" val="4234417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22</a:t>
            </a:fld>
            <a:endParaRPr lang="en-US"/>
          </a:p>
        </p:txBody>
      </p:sp>
    </p:spTree>
    <p:extLst>
      <p:ext uri="{BB962C8B-B14F-4D97-AF65-F5344CB8AC3E}">
        <p14:creationId xmlns:p14="http://schemas.microsoft.com/office/powerpoint/2010/main" val="1943704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23</a:t>
            </a:fld>
            <a:endParaRPr lang="en-US"/>
          </a:p>
        </p:txBody>
      </p:sp>
    </p:spTree>
    <p:extLst>
      <p:ext uri="{BB962C8B-B14F-4D97-AF65-F5344CB8AC3E}">
        <p14:creationId xmlns:p14="http://schemas.microsoft.com/office/powerpoint/2010/main" val="58900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49</a:t>
            </a:fld>
            <a:endParaRPr lang="en-US"/>
          </a:p>
        </p:txBody>
      </p:sp>
    </p:spTree>
    <p:extLst>
      <p:ext uri="{BB962C8B-B14F-4D97-AF65-F5344CB8AC3E}">
        <p14:creationId xmlns:p14="http://schemas.microsoft.com/office/powerpoint/2010/main" val="2952668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50</a:t>
            </a:fld>
            <a:endParaRPr lang="en-US"/>
          </a:p>
        </p:txBody>
      </p:sp>
    </p:spTree>
    <p:extLst>
      <p:ext uri="{BB962C8B-B14F-4D97-AF65-F5344CB8AC3E}">
        <p14:creationId xmlns:p14="http://schemas.microsoft.com/office/powerpoint/2010/main" val="2566603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Drop</a:t>
            </a:r>
            <a:r>
              <a:rPr lang="en-US" baseline="0" dirty="0"/>
              <a:t> something – what do you expect will happen</a:t>
            </a:r>
          </a:p>
          <a:p>
            <a:r>
              <a:rPr lang="en-US" baseline="0" dirty="0"/>
              <a:t>Pour water into a full glass – what do you expect will happen</a:t>
            </a:r>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56</a:t>
            </a:fld>
            <a:endParaRPr lang="en-US"/>
          </a:p>
        </p:txBody>
      </p:sp>
    </p:spTree>
    <p:extLst>
      <p:ext uri="{BB962C8B-B14F-4D97-AF65-F5344CB8AC3E}">
        <p14:creationId xmlns:p14="http://schemas.microsoft.com/office/powerpoint/2010/main" val="2546545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Drop</a:t>
            </a:r>
            <a:r>
              <a:rPr lang="en-US" baseline="0" dirty="0"/>
              <a:t> something – what do you expect will happen</a:t>
            </a:r>
          </a:p>
          <a:p>
            <a:r>
              <a:rPr lang="en-US" baseline="0" dirty="0"/>
              <a:t>Pour water into a full glass – what do you expect will happen</a:t>
            </a:r>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57</a:t>
            </a:fld>
            <a:endParaRPr lang="en-US"/>
          </a:p>
        </p:txBody>
      </p:sp>
    </p:spTree>
    <p:extLst>
      <p:ext uri="{BB962C8B-B14F-4D97-AF65-F5344CB8AC3E}">
        <p14:creationId xmlns:p14="http://schemas.microsoft.com/office/powerpoint/2010/main" val="3010946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248" y="1865376"/>
            <a:ext cx="7772400" cy="801624"/>
          </a:xfrm>
        </p:spPr>
        <p:txBody>
          <a:bodyPr>
            <a:noAutofit/>
          </a:bodyPr>
          <a:lstStyle>
            <a:lvl1pPr>
              <a:defRPr sz="5300" b="1" baseline="0">
                <a:solidFill>
                  <a:schemeClr val="bg1"/>
                </a:solidFill>
              </a:defRPr>
            </a:lvl1pPr>
          </a:lstStyle>
          <a:p>
            <a:r>
              <a:rPr lang="en-US" dirty="0"/>
              <a:t>Click to edit Class Title</a:t>
            </a:r>
          </a:p>
        </p:txBody>
      </p:sp>
      <p:sp>
        <p:nvSpPr>
          <p:cNvPr id="8" name="Text Placeholder 7"/>
          <p:cNvSpPr>
            <a:spLocks noGrp="1"/>
          </p:cNvSpPr>
          <p:nvPr>
            <p:ph type="body" sz="quarter" idx="10" hasCustomPrompt="1"/>
          </p:nvPr>
        </p:nvSpPr>
        <p:spPr>
          <a:xfrm>
            <a:off x="838200" y="2667000"/>
            <a:ext cx="7772400" cy="685800"/>
          </a:xfrm>
        </p:spPr>
        <p:txBody>
          <a:bodyPr>
            <a:normAutofit/>
          </a:bodyPr>
          <a:lstStyle>
            <a:lvl1pPr>
              <a:defRPr sz="3300" b="0" baseline="0">
                <a:solidFill>
                  <a:schemeClr val="bg1"/>
                </a:solidFill>
              </a:defRPr>
            </a:lvl1pPr>
          </a:lstStyle>
          <a:p>
            <a:pPr lvl="0"/>
            <a:r>
              <a:rPr lang="en-US" dirty="0"/>
              <a:t>Click to edit Part X of Y</a:t>
            </a:r>
          </a:p>
        </p:txBody>
      </p:sp>
      <p:sp>
        <p:nvSpPr>
          <p:cNvPr id="10" name="Text Placeholder 9"/>
          <p:cNvSpPr>
            <a:spLocks noGrp="1"/>
          </p:cNvSpPr>
          <p:nvPr>
            <p:ph type="body" sz="quarter" idx="11" hasCustomPrompt="1"/>
          </p:nvPr>
        </p:nvSpPr>
        <p:spPr>
          <a:xfrm>
            <a:off x="838200" y="3429000"/>
            <a:ext cx="7772400" cy="381000"/>
          </a:xfrm>
        </p:spPr>
        <p:txBody>
          <a:bodyPr>
            <a:noAutofit/>
          </a:bodyPr>
          <a:lstStyle>
            <a:lvl1pPr>
              <a:defRPr sz="2200" baseline="0">
                <a:solidFill>
                  <a:schemeClr val="tx2"/>
                </a:solidFill>
              </a:defRPr>
            </a:lvl1pPr>
          </a:lstStyle>
          <a:p>
            <a:pPr lvl="0"/>
            <a:r>
              <a:rPr lang="en-US" dirty="0"/>
              <a:t>Click to edit Brief Part Description</a:t>
            </a:r>
          </a:p>
        </p:txBody>
      </p:sp>
      <p:pic>
        <p:nvPicPr>
          <p:cNvPr id="11" name="Picture 8" descr="PGE_SpotlightLogowh_PPT"/>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270248" y="4648200"/>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Instructor:</a:t>
            </a:r>
          </a:p>
        </p:txBody>
      </p:sp>
      <p:sp>
        <p:nvSpPr>
          <p:cNvPr id="14" name="Text Placeholder 13"/>
          <p:cNvSpPr>
            <a:spLocks noGrp="1"/>
          </p:cNvSpPr>
          <p:nvPr>
            <p:ph type="body" sz="quarter" idx="12" hasCustomPrompt="1"/>
          </p:nvPr>
        </p:nvSpPr>
        <p:spPr>
          <a:xfrm>
            <a:off x="4270374" y="5029327"/>
            <a:ext cx="4797425" cy="454025"/>
          </a:xfrm>
        </p:spPr>
        <p:txBody>
          <a:bodyPr>
            <a:noAutofit/>
          </a:bodyPr>
          <a:lstStyle>
            <a:lvl1pPr>
              <a:defRPr sz="2200" baseline="0">
                <a:solidFill>
                  <a:schemeClr val="bg1"/>
                </a:solidFill>
              </a:defRPr>
            </a:lvl1pPr>
          </a:lstStyle>
          <a:p>
            <a:pPr lvl="0"/>
            <a:r>
              <a:rPr lang="en-US" dirty="0"/>
              <a:t>Click to edit Instructor Name</a:t>
            </a:r>
          </a:p>
        </p:txBody>
      </p:sp>
      <p:sp>
        <p:nvSpPr>
          <p:cNvPr id="15" name="Text Placeholder 13"/>
          <p:cNvSpPr>
            <a:spLocks noGrp="1"/>
          </p:cNvSpPr>
          <p:nvPr>
            <p:ph type="body" sz="quarter" idx="13" hasCustomPrompt="1"/>
          </p:nvPr>
        </p:nvSpPr>
        <p:spPr>
          <a:xfrm>
            <a:off x="4290356" y="5489575"/>
            <a:ext cx="4797425" cy="454025"/>
          </a:xfrm>
        </p:spPr>
        <p:txBody>
          <a:bodyPr>
            <a:noAutofit/>
          </a:bodyPr>
          <a:lstStyle>
            <a:lvl1pPr>
              <a:defRPr sz="2200" baseline="0">
                <a:solidFill>
                  <a:schemeClr val="bg1"/>
                </a:solidFill>
              </a:defRPr>
            </a:lvl1pPr>
          </a:lstStyle>
          <a:p>
            <a:pPr lvl="0"/>
            <a:r>
              <a:rPr lang="en-US" dirty="0"/>
              <a:t>Click to edit Instructor Title</a:t>
            </a:r>
          </a:p>
        </p:txBody>
      </p:sp>
      <p:sp>
        <p:nvSpPr>
          <p:cNvPr id="16" name="Text Placeholder 13"/>
          <p:cNvSpPr>
            <a:spLocks noGrp="1"/>
          </p:cNvSpPr>
          <p:nvPr>
            <p:ph type="body" sz="quarter" idx="14" hasCustomPrompt="1"/>
          </p:nvPr>
        </p:nvSpPr>
        <p:spPr>
          <a:xfrm>
            <a:off x="4295648" y="5946775"/>
            <a:ext cx="4797425" cy="454025"/>
          </a:xfrm>
        </p:spPr>
        <p:txBody>
          <a:bodyPr>
            <a:noAutofit/>
          </a:bodyPr>
          <a:lstStyle>
            <a:lvl1pPr>
              <a:defRPr sz="2200" baseline="0">
                <a:solidFill>
                  <a:schemeClr val="bg1"/>
                </a:solidFill>
              </a:defRPr>
            </a:lvl1pPr>
          </a:lstStyle>
          <a:p>
            <a:pPr lvl="0"/>
            <a:r>
              <a:rPr lang="en-US" dirty="0"/>
              <a:t>Click to edit Instructor Affiliation</a:t>
            </a:r>
          </a:p>
        </p:txBody>
      </p:sp>
      <p:sp>
        <p:nvSpPr>
          <p:cNvPr id="17" name="Text Placeholder 13"/>
          <p:cNvSpPr>
            <a:spLocks noGrp="1"/>
          </p:cNvSpPr>
          <p:nvPr>
            <p:ph type="body" sz="quarter" idx="15" hasCustomPrompt="1"/>
          </p:nvPr>
        </p:nvSpPr>
        <p:spPr>
          <a:xfrm>
            <a:off x="4295648" y="6403975"/>
            <a:ext cx="4797425" cy="454025"/>
          </a:xfrm>
        </p:spPr>
        <p:txBody>
          <a:bodyPr>
            <a:noAutofit/>
          </a:bodyPr>
          <a:lstStyle>
            <a:lvl1pPr>
              <a:defRPr sz="1800" baseline="0">
                <a:solidFill>
                  <a:schemeClr val="bg1"/>
                </a:solidFill>
              </a:defRPr>
            </a:lvl1pPr>
          </a:lstStyle>
          <a:p>
            <a:pPr lvl="0"/>
            <a:r>
              <a:rPr lang="en-US" dirty="0"/>
              <a:t>Click to edit Class Date</a:t>
            </a:r>
          </a:p>
        </p:txBody>
      </p:sp>
      <p:pic>
        <p:nvPicPr>
          <p:cNvPr id="13" name="Picture 8" descr="PGE_SpotlightLogowh_PPT"/>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4270248" y="4648200"/>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Instructor:</a:t>
            </a:r>
          </a:p>
        </p:txBody>
      </p:sp>
      <p:pic>
        <p:nvPicPr>
          <p:cNvPr id="19" name="Picture 8" descr="PGE_SpotlightLogowh_PPT"/>
          <p:cNvPicPr>
            <a:picLocks noChangeAspect="1" noChangeArrowheads="1"/>
          </p:cNvPicPr>
          <p:nvPr userDrawn="1">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userDrawn="1"/>
        </p:nvSpPr>
        <p:spPr>
          <a:xfrm>
            <a:off x="4270248" y="4648200"/>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Instructor:</a:t>
            </a:r>
          </a:p>
        </p:txBody>
      </p:sp>
    </p:spTree>
    <p:extLst>
      <p:ext uri="{BB962C8B-B14F-4D97-AF65-F5344CB8AC3E}">
        <p14:creationId xmlns:p14="http://schemas.microsoft.com/office/powerpoint/2010/main" val="288772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0"/>
          </p:nvPr>
        </p:nvSpPr>
        <p:spPr/>
        <p:txBody>
          <a:bodyPr/>
          <a:lstStyle/>
          <a:p>
            <a:r>
              <a:rPr lang="en-US"/>
              <a:t>Load Dynamics.</a:t>
            </a:r>
            <a:endParaRPr lang="en-US" dirty="0"/>
          </a:p>
        </p:txBody>
      </p:sp>
      <p:sp>
        <p:nvSpPr>
          <p:cNvPr id="9" name="Slide Number Placeholder 8"/>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26323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0"/>
          </p:nvPr>
        </p:nvSpPr>
        <p:spPr/>
        <p:txBody>
          <a:bodyPr/>
          <a:lstStyle/>
          <a:p>
            <a:r>
              <a:rPr lang="en-US"/>
              <a:t>Load Dynamics.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383507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Load Dynamics.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61994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losing Slid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514600" y="1371600"/>
            <a:ext cx="6477000" cy="1200329"/>
          </a:xfrm>
          <a:prstGeom prst="rect">
            <a:avLst/>
          </a:prstGeom>
          <a:noFill/>
        </p:spPr>
        <p:txBody>
          <a:bodyPr wrap="square" rtlCol="0">
            <a:spAutoFit/>
          </a:bodyPr>
          <a:lstStyle/>
          <a:p>
            <a:r>
              <a:rPr lang="en-US" sz="3600" b="1" dirty="0">
                <a:solidFill>
                  <a:schemeClr val="bg1"/>
                </a:solidFill>
                <a:latin typeface="Arial" pitchFamily="34" charset="0"/>
                <a:ea typeface="ヒラギノ角ゴ Pro W3"/>
                <a:cs typeface="ヒラギノ角ゴ Pro W3"/>
              </a:rPr>
              <a:t>Thank you for participating!</a:t>
            </a:r>
            <a:br>
              <a:rPr lang="en-US" sz="3600" b="1" dirty="0">
                <a:solidFill>
                  <a:schemeClr val="bg1"/>
                </a:solidFill>
                <a:latin typeface="Arial" pitchFamily="34" charset="0"/>
                <a:ea typeface="ヒラギノ角ゴ Pro W3"/>
                <a:cs typeface="ヒラギノ角ゴ Pro W3"/>
              </a:rPr>
            </a:br>
            <a:r>
              <a:rPr lang="en-US" sz="3600" b="1" dirty="0">
                <a:solidFill>
                  <a:srgbClr val="FFC000"/>
                </a:solidFill>
                <a:latin typeface="Arial" pitchFamily="34" charset="0"/>
                <a:ea typeface="ヒラギノ角ゴ Pro W3"/>
                <a:cs typeface="ヒラギノ角ゴ Pro W3"/>
              </a:rPr>
              <a:t>PG&amp;E Pacific Energy Center</a:t>
            </a:r>
            <a:endParaRPr lang="en-US" sz="3600" b="1" dirty="0"/>
          </a:p>
        </p:txBody>
      </p:sp>
      <p:pic>
        <p:nvPicPr>
          <p:cNvPr id="7" name="Picture 8" descr="PGE_SpotlightLogowh_PPT"/>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514600" y="4041648"/>
            <a:ext cx="6477000" cy="769441"/>
          </a:xfrm>
          <a:prstGeom prst="rect">
            <a:avLst/>
          </a:prstGeom>
          <a:noFill/>
        </p:spPr>
        <p:txBody>
          <a:bodyPr wrap="square" rtlCol="0">
            <a:spAutoFit/>
          </a:bodyPr>
          <a:lstStyle/>
          <a:p>
            <a:pPr marL="0" indent="0"/>
            <a:r>
              <a:rPr lang="en-US" sz="2200" b="1" dirty="0">
                <a:solidFill>
                  <a:schemeClr val="bg2"/>
                </a:solidFill>
                <a:latin typeface="Arial" pitchFamily="34" charset="0"/>
                <a:ea typeface="ヒラギノ角ゴ Pro W3"/>
                <a:cs typeface="ヒラギノ角ゴ Pro W3"/>
              </a:rPr>
              <a:t>More FREE educational opportunities at </a:t>
            </a:r>
          </a:p>
          <a:p>
            <a:pPr marL="0" indent="0"/>
            <a:r>
              <a:rPr lang="en-US" sz="2200" b="1" dirty="0">
                <a:solidFill>
                  <a:schemeClr val="bg2"/>
                </a:solidFill>
                <a:latin typeface="Arial" pitchFamily="34" charset="0"/>
                <a:ea typeface="ヒラギノ角ゴ Pro W3"/>
                <a:cs typeface="ヒラギノ角ゴ Pro W3"/>
              </a:rPr>
              <a:t>www.pge.com/energyclasses</a:t>
            </a:r>
          </a:p>
        </p:txBody>
      </p:sp>
      <p:sp>
        <p:nvSpPr>
          <p:cNvPr id="9" name="TextBox 8"/>
          <p:cNvSpPr txBox="1"/>
          <p:nvPr/>
        </p:nvSpPr>
        <p:spPr>
          <a:xfrm>
            <a:off x="2514600" y="1371600"/>
            <a:ext cx="6477000" cy="1200329"/>
          </a:xfrm>
          <a:prstGeom prst="rect">
            <a:avLst/>
          </a:prstGeom>
          <a:noFill/>
        </p:spPr>
        <p:txBody>
          <a:bodyPr wrap="square" rtlCol="0">
            <a:spAutoFit/>
          </a:bodyPr>
          <a:lstStyle/>
          <a:p>
            <a:r>
              <a:rPr lang="en-US" sz="3600" b="1" dirty="0">
                <a:solidFill>
                  <a:schemeClr val="bg1"/>
                </a:solidFill>
                <a:latin typeface="Arial" pitchFamily="34" charset="0"/>
                <a:ea typeface="ヒラギノ角ゴ Pro W3"/>
                <a:cs typeface="ヒラギノ角ゴ Pro W3"/>
              </a:rPr>
              <a:t>Thank you for participating!</a:t>
            </a:r>
            <a:br>
              <a:rPr lang="en-US" sz="3600" b="1" dirty="0">
                <a:solidFill>
                  <a:schemeClr val="bg1"/>
                </a:solidFill>
                <a:latin typeface="Arial" pitchFamily="34" charset="0"/>
                <a:ea typeface="ヒラギノ角ゴ Pro W3"/>
                <a:cs typeface="ヒラギノ角ゴ Pro W3"/>
              </a:rPr>
            </a:br>
            <a:r>
              <a:rPr lang="en-US" sz="3600" b="1" dirty="0">
                <a:solidFill>
                  <a:srgbClr val="FFC000"/>
                </a:solidFill>
                <a:latin typeface="Arial" pitchFamily="34" charset="0"/>
                <a:ea typeface="ヒラギノ角ゴ Pro W3"/>
                <a:cs typeface="ヒラギノ角ゴ Pro W3"/>
              </a:rPr>
              <a:t>PG&amp;E Pacific Energy Center</a:t>
            </a:r>
            <a:endParaRPr lang="en-US" sz="3600" b="1" dirty="0"/>
          </a:p>
        </p:txBody>
      </p:sp>
      <p:pic>
        <p:nvPicPr>
          <p:cNvPr id="10" name="Picture 8" descr="PGE_SpotlightLogowh_PPT"/>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514600" y="4041648"/>
            <a:ext cx="6477000" cy="769441"/>
          </a:xfrm>
          <a:prstGeom prst="rect">
            <a:avLst/>
          </a:prstGeom>
          <a:noFill/>
        </p:spPr>
        <p:txBody>
          <a:bodyPr wrap="square" rtlCol="0">
            <a:spAutoFit/>
          </a:bodyPr>
          <a:lstStyle/>
          <a:p>
            <a:pPr marL="0" indent="0"/>
            <a:r>
              <a:rPr lang="en-US" sz="2200" b="1" dirty="0">
                <a:solidFill>
                  <a:schemeClr val="bg2"/>
                </a:solidFill>
                <a:latin typeface="Arial" pitchFamily="34" charset="0"/>
                <a:ea typeface="ヒラギノ角ゴ Pro W3"/>
                <a:cs typeface="ヒラギノ角ゴ Pro W3"/>
              </a:rPr>
              <a:t>More FREE educational opportunities at </a:t>
            </a:r>
          </a:p>
          <a:p>
            <a:pPr marL="0" indent="0"/>
            <a:r>
              <a:rPr lang="en-US" sz="2200" b="1" dirty="0">
                <a:solidFill>
                  <a:schemeClr val="bg2"/>
                </a:solidFill>
                <a:latin typeface="Arial" pitchFamily="34" charset="0"/>
                <a:ea typeface="ヒラギノ角ゴ Pro W3"/>
                <a:cs typeface="ヒラギノ角ゴ Pro W3"/>
              </a:rPr>
              <a:t>www.pge.com/energyclasses</a:t>
            </a:r>
          </a:p>
        </p:txBody>
      </p:sp>
      <p:sp>
        <p:nvSpPr>
          <p:cNvPr id="12" name="TextBox 11"/>
          <p:cNvSpPr txBox="1"/>
          <p:nvPr userDrawn="1"/>
        </p:nvSpPr>
        <p:spPr>
          <a:xfrm>
            <a:off x="2514600" y="1371600"/>
            <a:ext cx="6477000" cy="1200329"/>
          </a:xfrm>
          <a:prstGeom prst="rect">
            <a:avLst/>
          </a:prstGeom>
          <a:noFill/>
        </p:spPr>
        <p:txBody>
          <a:bodyPr wrap="square" rtlCol="0">
            <a:spAutoFit/>
          </a:bodyPr>
          <a:lstStyle/>
          <a:p>
            <a:r>
              <a:rPr lang="en-US" sz="3600" b="1" dirty="0">
                <a:solidFill>
                  <a:schemeClr val="bg1"/>
                </a:solidFill>
                <a:latin typeface="Arial" pitchFamily="34" charset="0"/>
                <a:ea typeface="ヒラギノ角ゴ Pro W3"/>
                <a:cs typeface="ヒラギノ角ゴ Pro W3"/>
              </a:rPr>
              <a:t>Thank you for participating!</a:t>
            </a:r>
            <a:br>
              <a:rPr lang="en-US" sz="3600" b="1" dirty="0">
                <a:solidFill>
                  <a:schemeClr val="bg1"/>
                </a:solidFill>
                <a:latin typeface="Arial" pitchFamily="34" charset="0"/>
                <a:ea typeface="ヒラギノ角ゴ Pro W3"/>
                <a:cs typeface="ヒラギノ角ゴ Pro W3"/>
              </a:rPr>
            </a:br>
            <a:r>
              <a:rPr lang="en-US" sz="3600" b="1" dirty="0">
                <a:solidFill>
                  <a:srgbClr val="FFC000"/>
                </a:solidFill>
                <a:latin typeface="Arial" pitchFamily="34" charset="0"/>
                <a:ea typeface="ヒラギノ角ゴ Pro W3"/>
                <a:cs typeface="ヒラギノ角ゴ Pro W3"/>
              </a:rPr>
              <a:t>PG&amp;E Pacific Energy Center</a:t>
            </a:r>
            <a:endParaRPr lang="en-US" sz="3600" b="1" dirty="0"/>
          </a:p>
        </p:txBody>
      </p:sp>
      <p:pic>
        <p:nvPicPr>
          <p:cNvPr id="13" name="Picture 8" descr="PGE_SpotlightLogowh_PPT"/>
          <p:cNvPicPr>
            <a:picLocks noChangeAspect="1" noChangeArrowheads="1"/>
          </p:cNvPicPr>
          <p:nvPr userDrawn="1">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userDrawn="1"/>
        </p:nvSpPr>
        <p:spPr>
          <a:xfrm>
            <a:off x="2514600" y="4041648"/>
            <a:ext cx="6477000" cy="769441"/>
          </a:xfrm>
          <a:prstGeom prst="rect">
            <a:avLst/>
          </a:prstGeom>
          <a:noFill/>
        </p:spPr>
        <p:txBody>
          <a:bodyPr wrap="square" rtlCol="0">
            <a:spAutoFit/>
          </a:bodyPr>
          <a:lstStyle/>
          <a:p>
            <a:pPr marL="0" indent="0"/>
            <a:r>
              <a:rPr lang="en-US" sz="2200" b="1" dirty="0">
                <a:solidFill>
                  <a:schemeClr val="bg2"/>
                </a:solidFill>
                <a:latin typeface="Arial" pitchFamily="34" charset="0"/>
                <a:ea typeface="ヒラギノ角ゴ Pro W3"/>
                <a:cs typeface="ヒラギノ角ゴ Pro W3"/>
              </a:rPr>
              <a:t>More FREE educational opportunities at </a:t>
            </a:r>
          </a:p>
          <a:p>
            <a:pPr marL="0" indent="0"/>
            <a:r>
              <a:rPr lang="en-US" sz="2200" b="1" dirty="0">
                <a:solidFill>
                  <a:schemeClr val="bg2"/>
                </a:solidFill>
                <a:latin typeface="Arial" pitchFamily="34" charset="0"/>
                <a:ea typeface="ヒラギノ角ゴ Pro W3"/>
                <a:cs typeface="ヒラギノ角ゴ Pro W3"/>
              </a:rPr>
              <a:t>www.pge.com/energyclasses</a:t>
            </a:r>
          </a:p>
        </p:txBody>
      </p:sp>
    </p:spTree>
    <p:extLst>
      <p:ext uri="{BB962C8B-B14F-4D97-AF65-F5344CB8AC3E}">
        <p14:creationId xmlns:p14="http://schemas.microsoft.com/office/powerpoint/2010/main" val="348173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p:cNvSpPr/>
          <p:nvPr userDrawn="1"/>
        </p:nvSpPr>
        <p:spPr>
          <a:xfrm>
            <a:off x="0" y="0"/>
            <a:ext cx="9144000" cy="6858000"/>
          </a:xfrm>
          <a:prstGeom prst="rect">
            <a:avLst/>
          </a:prstGeom>
          <a:solidFill>
            <a:srgbClr val="193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itle 16"/>
          <p:cNvSpPr>
            <a:spLocks noGrp="1"/>
          </p:cNvSpPr>
          <p:nvPr>
            <p:ph type="title" hasCustomPrompt="1"/>
          </p:nvPr>
        </p:nvSpPr>
        <p:spPr>
          <a:xfrm>
            <a:off x="609600" y="3025048"/>
            <a:ext cx="7886700" cy="906416"/>
          </a:xfrm>
        </p:spPr>
        <p:txBody>
          <a:bodyPr anchor="t">
            <a:noAutofit/>
          </a:bodyPr>
          <a:lstStyle>
            <a:lvl1pPr>
              <a:defRPr sz="4400" b="0" i="0" spc="-100" baseline="0">
                <a:solidFill>
                  <a:schemeClr val="bg1"/>
                </a:solidFill>
                <a:latin typeface="DIN-Medium" charset="0"/>
                <a:ea typeface="DIN-Medium" charset="0"/>
                <a:cs typeface="DIN-Medium" charset="0"/>
              </a:defRPr>
            </a:lvl1pPr>
          </a:lstStyle>
          <a:p>
            <a:r>
              <a:rPr lang="en-US" dirty="0"/>
              <a:t>WELCOME</a:t>
            </a:r>
          </a:p>
        </p:txBody>
      </p:sp>
      <p:pic>
        <p:nvPicPr>
          <p:cNvPr id="9" name="Picture 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51790" y="5257597"/>
            <a:ext cx="688848" cy="713173"/>
          </a:xfrm>
          <a:prstGeom prst="rect">
            <a:avLst/>
          </a:prstGeom>
        </p:spPr>
      </p:pic>
      <p:sp>
        <p:nvSpPr>
          <p:cNvPr id="10" name="Text Placeholder 15"/>
          <p:cNvSpPr>
            <a:spLocks noGrp="1"/>
          </p:cNvSpPr>
          <p:nvPr>
            <p:ph type="body" sz="quarter" idx="13" hasCustomPrompt="1"/>
          </p:nvPr>
        </p:nvSpPr>
        <p:spPr>
          <a:xfrm>
            <a:off x="600560" y="4085303"/>
            <a:ext cx="7895740" cy="429083"/>
          </a:xfrm>
        </p:spPr>
        <p:txBody>
          <a:bodyPr>
            <a:normAutofit/>
          </a:bodyPr>
          <a:lstStyle>
            <a:lvl1pPr marL="0" indent="0">
              <a:lnSpc>
                <a:spcPts val="1800"/>
              </a:lnSpc>
              <a:buFontTx/>
              <a:buNone/>
              <a:defRPr sz="1300" b="0" i="0" spc="0" baseline="0">
                <a:solidFill>
                  <a:schemeClr val="bg1"/>
                </a:solidFill>
                <a:latin typeface="DIN-Medium" charset="0"/>
                <a:ea typeface="DIN-Medium" charset="0"/>
                <a:cs typeface="DIN-Medium" charset="0"/>
              </a:defRPr>
            </a:lvl1pPr>
            <a:lvl2pPr marL="342900" indent="0">
              <a:lnSpc>
                <a:spcPts val="1800"/>
              </a:lnSpc>
              <a:buFontTx/>
              <a:buNone/>
              <a:defRPr sz="1300" baseline="0">
                <a:solidFill>
                  <a:schemeClr val="tx1"/>
                </a:solidFill>
                <a:latin typeface="din" charset="0"/>
              </a:defRPr>
            </a:lvl2pPr>
            <a:lvl3pPr marL="685800" indent="0">
              <a:lnSpc>
                <a:spcPts val="1800"/>
              </a:lnSpc>
              <a:buFontTx/>
              <a:buNone/>
              <a:defRPr sz="1300" baseline="0">
                <a:solidFill>
                  <a:schemeClr val="tx1"/>
                </a:solidFill>
                <a:latin typeface="din" charset="0"/>
              </a:defRPr>
            </a:lvl3pPr>
            <a:lvl4pPr marL="1028700" indent="0">
              <a:lnSpc>
                <a:spcPts val="1800"/>
              </a:lnSpc>
              <a:buFontTx/>
              <a:buNone/>
              <a:defRPr sz="1300" baseline="0">
                <a:solidFill>
                  <a:schemeClr val="tx1"/>
                </a:solidFill>
                <a:latin typeface="din" charset="0"/>
              </a:defRPr>
            </a:lvl4pPr>
            <a:lvl5pPr marL="1371600" indent="0">
              <a:lnSpc>
                <a:spcPts val="1800"/>
              </a:lnSpc>
              <a:buFontTx/>
              <a:buNone/>
              <a:defRPr sz="1300" baseline="0">
                <a:solidFill>
                  <a:schemeClr val="tx1"/>
                </a:solidFill>
                <a:latin typeface="din" charset="0"/>
              </a:defRPr>
            </a:lvl5pPr>
          </a:lstStyle>
          <a:p>
            <a:pPr lvl="0"/>
            <a:r>
              <a:rPr lang="en-US" dirty="0"/>
              <a:t>Optional subtitle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1739392"/>
          </a:xfrm>
          <a:prstGeom prst="rect">
            <a:avLst/>
          </a:prstGeom>
        </p:spPr>
      </p:pic>
    </p:spTree>
    <p:extLst>
      <p:ext uri="{BB962C8B-B14F-4D97-AF65-F5344CB8AC3E}">
        <p14:creationId xmlns:p14="http://schemas.microsoft.com/office/powerpoint/2010/main" val="206469848"/>
      </p:ext>
    </p:extLst>
  </p:cSld>
  <p:clrMapOvr>
    <a:masterClrMapping/>
  </p:clrMapOvr>
  <p:extLst>
    <p:ext uri="{DCECCB84-F9BA-43D5-87BE-67443E8EF086}">
      <p15:sldGuideLst xmlns:p15="http://schemas.microsoft.com/office/powerpoint/2012/main">
        <p15:guide id="1" orient="horz" pos="1904" userDrawn="1">
          <p15:clr>
            <a:srgbClr val="FBAE40"/>
          </p15:clr>
        </p15:guide>
        <p15:guide id="2" pos="384" userDrawn="1">
          <p15:clr>
            <a:srgbClr val="FBAE40"/>
          </p15:clr>
        </p15:guide>
        <p15:guide id="3" pos="535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 W">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normAutofit/>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2"/>
            <a:ext cx="4038600" cy="4525963"/>
          </a:xfrm>
        </p:spPr>
        <p:txBody>
          <a:bodyPr>
            <a:normAutofit/>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8397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Disclaimer</a:t>
            </a:r>
          </a:p>
        </p:txBody>
      </p:sp>
      <p:sp>
        <p:nvSpPr>
          <p:cNvPr id="6" name="TextBox 5"/>
          <p:cNvSpPr txBox="1"/>
          <p:nvPr/>
        </p:nvSpPr>
        <p:spPr>
          <a:xfrm>
            <a:off x="530352" y="1069848"/>
            <a:ext cx="7699248" cy="5243295"/>
          </a:xfrm>
          <a:prstGeom prst="rect">
            <a:avLst/>
          </a:prstGeom>
          <a:noFill/>
        </p:spPr>
        <p:txBody>
          <a:bodyPr wrap="square" rtlCol="0">
            <a:spAutoFit/>
          </a:bodyPr>
          <a:lstStyle/>
          <a:p>
            <a:pPr marL="0" indent="0">
              <a:lnSpc>
                <a:spcPct val="150000"/>
              </a:lnSpc>
              <a:spcBef>
                <a:spcPts val="900"/>
              </a:spcBef>
            </a:pPr>
            <a:r>
              <a:rPr lang="en-US" sz="1500" b="1" dirty="0">
                <a:solidFill>
                  <a:schemeClr val="bg2"/>
                </a:solidFill>
                <a:latin typeface="Arial" pitchFamily="34" charset="0"/>
                <a:cs typeface="Arial" pitchFamily="34" charset="0"/>
              </a:rPr>
              <a:t>The information in this document is believed to accurately describe the technologies described herein and are meant to clarify and illustrate typical situations, which must be appropriately adapted to individual circumstances.  These materials were prepared to be used in conjunction with a free, educational program and are not intended to provide legal advice or establish legal standards of reasonable behavior.  Neither Pacific Gas and Electric Company (PG&amp;E) nor any of its employees and agents: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Makes any written or oral warranty, expressed or implied, including, but not limited to, those concerning merchantability or fitness for a particular purpose;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Assumes any legal liability or responsibility for the accuracy or completeness of any information, apparatus, product, process, method, or policy contained herein; or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Represents that its use would not infringe any privately owned rights, including, but not limited to, patents, trademarks, or copyrights. </a:t>
            </a:r>
          </a:p>
        </p:txBody>
      </p:sp>
      <p:sp>
        <p:nvSpPr>
          <p:cNvPr id="7" name="TextBox 6"/>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Disclaimer</a:t>
            </a:r>
          </a:p>
        </p:txBody>
      </p:sp>
      <p:sp>
        <p:nvSpPr>
          <p:cNvPr id="8" name="TextBox 7"/>
          <p:cNvSpPr txBox="1"/>
          <p:nvPr/>
        </p:nvSpPr>
        <p:spPr>
          <a:xfrm>
            <a:off x="530352" y="1069848"/>
            <a:ext cx="7699248" cy="5243295"/>
          </a:xfrm>
          <a:prstGeom prst="rect">
            <a:avLst/>
          </a:prstGeom>
          <a:noFill/>
        </p:spPr>
        <p:txBody>
          <a:bodyPr wrap="square" rtlCol="0">
            <a:spAutoFit/>
          </a:bodyPr>
          <a:lstStyle/>
          <a:p>
            <a:pPr marL="0" indent="0">
              <a:lnSpc>
                <a:spcPct val="150000"/>
              </a:lnSpc>
              <a:spcBef>
                <a:spcPts val="900"/>
              </a:spcBef>
            </a:pPr>
            <a:r>
              <a:rPr lang="en-US" sz="1500" b="1" dirty="0">
                <a:solidFill>
                  <a:schemeClr val="bg2"/>
                </a:solidFill>
                <a:latin typeface="Arial" pitchFamily="34" charset="0"/>
                <a:cs typeface="Arial" pitchFamily="34" charset="0"/>
              </a:rPr>
              <a:t>The information in this document is believed to accurately describe the technologies described herein and are meant to clarify and illustrate typical situations, which must be appropriately adapted to individual circumstances.  These materials were prepared to be used in conjunction with a free, educational program and are not intended to provide legal advice or establish legal standards of reasonable behavior.  Neither Pacific Gas and Electric Company (PG&amp;E) nor any of its employees and agents: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Makes any written or oral warranty, expressed or implied, including, but not limited to, those concerning merchantability or fitness for a particular purpose;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Assumes any legal liability or responsibility for the accuracy or completeness of any information, apparatus, product, process, method, or policy contained herein; or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Represents that its use would not infringe any privately owned rights, including, but not limited to, patents, trademarks, or copyrights. </a:t>
            </a:r>
          </a:p>
        </p:txBody>
      </p:sp>
      <p:sp>
        <p:nvSpPr>
          <p:cNvPr id="9" name="Footer Placeholder 8"/>
          <p:cNvSpPr>
            <a:spLocks noGrp="1"/>
          </p:cNvSpPr>
          <p:nvPr>
            <p:ph type="ftr" sz="quarter" idx="10"/>
          </p:nvPr>
        </p:nvSpPr>
        <p:spPr/>
        <p:txBody>
          <a:bodyPr/>
          <a:lstStyle/>
          <a:p>
            <a:r>
              <a:rPr lang="en-US"/>
              <a:t>Load Dynamics.</a:t>
            </a:r>
            <a:endParaRPr lang="en-US" dirty="0"/>
          </a:p>
        </p:txBody>
      </p:sp>
      <p:sp>
        <p:nvSpPr>
          <p:cNvPr id="10" name="Slide Number Placeholder 9"/>
          <p:cNvSpPr>
            <a:spLocks noGrp="1"/>
          </p:cNvSpPr>
          <p:nvPr>
            <p:ph type="sldNum" sz="quarter" idx="11"/>
          </p:nvPr>
        </p:nvSpPr>
        <p:spPr/>
        <p:txBody>
          <a:bodyPr/>
          <a:lstStyle/>
          <a:p>
            <a:fld id="{A9320731-3B2C-4107-8664-CAD7BE973DC8}" type="slidenum">
              <a:rPr lang="en-US" smtClean="0"/>
              <a:pPr/>
              <a:t>‹#›</a:t>
            </a:fld>
            <a:endParaRPr lang="en-US"/>
          </a:p>
        </p:txBody>
      </p:sp>
      <p:sp>
        <p:nvSpPr>
          <p:cNvPr id="11" name="TextBox 10"/>
          <p:cNvSpPr txBox="1"/>
          <p:nvPr userDrawn="1"/>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Disclaimer</a:t>
            </a:r>
          </a:p>
        </p:txBody>
      </p:sp>
      <p:sp>
        <p:nvSpPr>
          <p:cNvPr id="12" name="TextBox 11"/>
          <p:cNvSpPr txBox="1"/>
          <p:nvPr userDrawn="1"/>
        </p:nvSpPr>
        <p:spPr>
          <a:xfrm>
            <a:off x="530352" y="1069848"/>
            <a:ext cx="7699248" cy="5243295"/>
          </a:xfrm>
          <a:prstGeom prst="rect">
            <a:avLst/>
          </a:prstGeom>
          <a:noFill/>
        </p:spPr>
        <p:txBody>
          <a:bodyPr wrap="square" rtlCol="0">
            <a:spAutoFit/>
          </a:bodyPr>
          <a:lstStyle/>
          <a:p>
            <a:pPr marL="0" indent="0">
              <a:lnSpc>
                <a:spcPct val="150000"/>
              </a:lnSpc>
              <a:spcBef>
                <a:spcPts val="900"/>
              </a:spcBef>
            </a:pPr>
            <a:r>
              <a:rPr lang="en-US" sz="1500" b="1" dirty="0">
                <a:solidFill>
                  <a:schemeClr val="bg2"/>
                </a:solidFill>
                <a:latin typeface="Arial" pitchFamily="34" charset="0"/>
                <a:cs typeface="Arial" pitchFamily="34" charset="0"/>
              </a:rPr>
              <a:t>The information in this document is believed to accurately describe the technologies described herein and are meant to clarify and illustrate typical situations, which must be appropriately adapted to individual circumstances.  These materials were prepared to be used in conjunction with a free, educational program and are not intended to provide legal advice or establish legal standards of reasonable behavior.  Neither Pacific Gas and Electric Company (PG&amp;E) nor any of its employees and agents: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Makes any written or oral warranty, expressed or implied, including, but not limited to, those concerning merchantability or fitness for a particular purpose;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Assumes any legal liability or responsibility for the accuracy or completeness of any information, apparatus, product, process, method, or policy contained herein; or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Represents that its use would not infringe any privately owned rights, including, but not limited to, patents, trademarks, or copyrights. </a:t>
            </a:r>
          </a:p>
        </p:txBody>
      </p:sp>
    </p:spTree>
    <p:extLst>
      <p:ext uri="{BB962C8B-B14F-4D97-AF65-F5344CB8AC3E}">
        <p14:creationId xmlns:p14="http://schemas.microsoft.com/office/powerpoint/2010/main" val="330752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pyright Notice">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Copyright Materials</a:t>
            </a:r>
          </a:p>
        </p:txBody>
      </p:sp>
      <p:sp>
        <p:nvSpPr>
          <p:cNvPr id="6" name="TextBox 5"/>
          <p:cNvSpPr txBox="1"/>
          <p:nvPr/>
        </p:nvSpPr>
        <p:spPr>
          <a:xfrm>
            <a:off x="530352" y="1527048"/>
            <a:ext cx="7927848" cy="1938992"/>
          </a:xfrm>
          <a:prstGeom prst="rect">
            <a:avLst/>
          </a:prstGeom>
          <a:noFill/>
        </p:spPr>
        <p:txBody>
          <a:bodyPr wrap="square" rtlCol="0">
            <a:spAutoFit/>
          </a:bodyPr>
          <a:lstStyle/>
          <a:p>
            <a:pPr marL="0" indent="0">
              <a:lnSpc>
                <a:spcPct val="150000"/>
              </a:lnSpc>
              <a:spcBef>
                <a:spcPts val="900"/>
              </a:spcBef>
              <a:buNone/>
            </a:pPr>
            <a:r>
              <a:rPr lang="en-US" sz="2000" b="1" dirty="0">
                <a:solidFill>
                  <a:schemeClr val="bg2"/>
                </a:solidFill>
                <a:latin typeface="Arial" pitchFamily="34" charset="0"/>
                <a:cs typeface="Arial" pitchFamily="34" charset="0"/>
              </a:rPr>
              <a:t>Some or all of this presentation may be protected by US and International Copyright laws.  Reproduction, distribution, display and use of the presentation without written permission of the copyright holder is prohibited.</a:t>
            </a:r>
          </a:p>
        </p:txBody>
      </p:sp>
      <p:sp>
        <p:nvSpPr>
          <p:cNvPr id="7" name="TextBox 6"/>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Copyright Materials</a:t>
            </a:r>
          </a:p>
        </p:txBody>
      </p:sp>
      <p:sp>
        <p:nvSpPr>
          <p:cNvPr id="8" name="TextBox 7"/>
          <p:cNvSpPr txBox="1"/>
          <p:nvPr/>
        </p:nvSpPr>
        <p:spPr>
          <a:xfrm>
            <a:off x="530352" y="1527048"/>
            <a:ext cx="7927848" cy="1938992"/>
          </a:xfrm>
          <a:prstGeom prst="rect">
            <a:avLst/>
          </a:prstGeom>
          <a:noFill/>
        </p:spPr>
        <p:txBody>
          <a:bodyPr wrap="square" rtlCol="0">
            <a:spAutoFit/>
          </a:bodyPr>
          <a:lstStyle/>
          <a:p>
            <a:pPr marL="0" indent="0">
              <a:lnSpc>
                <a:spcPct val="150000"/>
              </a:lnSpc>
              <a:spcBef>
                <a:spcPts val="900"/>
              </a:spcBef>
              <a:buNone/>
            </a:pPr>
            <a:r>
              <a:rPr lang="en-US" sz="2000" b="1" dirty="0">
                <a:solidFill>
                  <a:schemeClr val="bg2"/>
                </a:solidFill>
                <a:latin typeface="Arial" pitchFamily="34" charset="0"/>
                <a:cs typeface="Arial" pitchFamily="34" charset="0"/>
              </a:rPr>
              <a:t>Some or all of this presentation may be protected by US and International Copyright laws.  Reproduction, distribution, display and use of the presentation without written permission of the copyright holder is prohibited.</a:t>
            </a:r>
          </a:p>
        </p:txBody>
      </p:sp>
      <p:sp>
        <p:nvSpPr>
          <p:cNvPr id="9" name="Footer Placeholder 8"/>
          <p:cNvSpPr>
            <a:spLocks noGrp="1"/>
          </p:cNvSpPr>
          <p:nvPr>
            <p:ph type="ftr" sz="quarter" idx="10"/>
          </p:nvPr>
        </p:nvSpPr>
        <p:spPr/>
        <p:txBody>
          <a:bodyPr/>
          <a:lstStyle/>
          <a:p>
            <a:r>
              <a:rPr lang="en-US"/>
              <a:t>Load Dynamics.</a:t>
            </a:r>
            <a:endParaRPr lang="en-US" dirty="0"/>
          </a:p>
        </p:txBody>
      </p:sp>
      <p:sp>
        <p:nvSpPr>
          <p:cNvPr id="10" name="Slide Number Placeholder 9"/>
          <p:cNvSpPr>
            <a:spLocks noGrp="1"/>
          </p:cNvSpPr>
          <p:nvPr>
            <p:ph type="sldNum" sz="quarter" idx="11"/>
          </p:nvPr>
        </p:nvSpPr>
        <p:spPr/>
        <p:txBody>
          <a:bodyPr/>
          <a:lstStyle/>
          <a:p>
            <a:fld id="{A9320731-3B2C-4107-8664-CAD7BE973DC8}" type="slidenum">
              <a:rPr lang="en-US" smtClean="0"/>
              <a:pPr/>
              <a:t>‹#›</a:t>
            </a:fld>
            <a:endParaRPr lang="en-US"/>
          </a:p>
        </p:txBody>
      </p:sp>
      <p:sp>
        <p:nvSpPr>
          <p:cNvPr id="11" name="TextBox 10"/>
          <p:cNvSpPr txBox="1"/>
          <p:nvPr userDrawn="1"/>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Copyright Materials</a:t>
            </a:r>
          </a:p>
        </p:txBody>
      </p:sp>
      <p:sp>
        <p:nvSpPr>
          <p:cNvPr id="12" name="TextBox 11"/>
          <p:cNvSpPr txBox="1"/>
          <p:nvPr userDrawn="1"/>
        </p:nvSpPr>
        <p:spPr>
          <a:xfrm>
            <a:off x="530352" y="1527048"/>
            <a:ext cx="7927848" cy="1938992"/>
          </a:xfrm>
          <a:prstGeom prst="rect">
            <a:avLst/>
          </a:prstGeom>
          <a:noFill/>
        </p:spPr>
        <p:txBody>
          <a:bodyPr wrap="square" rtlCol="0">
            <a:spAutoFit/>
          </a:bodyPr>
          <a:lstStyle/>
          <a:p>
            <a:pPr marL="0" indent="0">
              <a:lnSpc>
                <a:spcPct val="150000"/>
              </a:lnSpc>
              <a:spcBef>
                <a:spcPts val="900"/>
              </a:spcBef>
              <a:buNone/>
            </a:pPr>
            <a:r>
              <a:rPr lang="en-US" sz="2000" b="1" dirty="0">
                <a:solidFill>
                  <a:schemeClr val="bg2"/>
                </a:solidFill>
                <a:latin typeface="Arial" pitchFamily="34" charset="0"/>
                <a:cs typeface="Arial" pitchFamily="34" charset="0"/>
              </a:rPr>
              <a:t>Some or all of this presentation may be protected by US and International Copyright laws.  Reproduction, distribution, display and use of the presentation without written permission of the copyright holder is prohibited.</a:t>
            </a:r>
          </a:p>
        </p:txBody>
      </p:sp>
    </p:spTree>
    <p:extLst>
      <p:ext uri="{BB962C8B-B14F-4D97-AF65-F5344CB8AC3E}">
        <p14:creationId xmlns:p14="http://schemas.microsoft.com/office/powerpoint/2010/main" val="75900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Navigation Directions">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Navigating the</a:t>
            </a:r>
            <a:r>
              <a:rPr lang="en-US" sz="3800" b="1" baseline="0" dirty="0">
                <a:solidFill>
                  <a:schemeClr val="tx2"/>
                </a:solidFill>
                <a:latin typeface="Arial" pitchFamily="34" charset="0"/>
                <a:cs typeface="Arial" pitchFamily="34" charset="0"/>
              </a:rPr>
              <a:t> Course</a:t>
            </a:r>
            <a:endParaRPr lang="en-US" sz="3800" b="1" dirty="0">
              <a:solidFill>
                <a:schemeClr val="tx2"/>
              </a:solidFill>
              <a:latin typeface="Arial" pitchFamily="34" charset="0"/>
              <a:cs typeface="Arial" pitchFamily="34" charset="0"/>
            </a:endParaRPr>
          </a:p>
        </p:txBody>
      </p:sp>
      <p:sp>
        <p:nvSpPr>
          <p:cNvPr id="6" name="TextBox 5"/>
          <p:cNvSpPr txBox="1"/>
          <p:nvPr/>
        </p:nvSpPr>
        <p:spPr>
          <a:xfrm>
            <a:off x="466344" y="1252728"/>
            <a:ext cx="7927848" cy="496996"/>
          </a:xfrm>
          <a:prstGeom prst="rect">
            <a:avLst/>
          </a:prstGeom>
          <a:noFill/>
        </p:spPr>
        <p:txBody>
          <a:bodyPr wrap="square" rtlCol="0">
            <a:spAutoFit/>
          </a:bodyPr>
          <a:lstStyle/>
          <a:p>
            <a:pPr marL="0" indent="0">
              <a:lnSpc>
                <a:spcPct val="150000"/>
              </a:lnSpc>
              <a:spcBef>
                <a:spcPts val="900"/>
              </a:spcBef>
              <a:buNone/>
            </a:pPr>
            <a:r>
              <a:rPr lang="en-US" sz="2000" b="1" dirty="0">
                <a:solidFill>
                  <a:schemeClr val="bg2"/>
                </a:solidFill>
                <a:latin typeface="Arial" pitchFamily="34" charset="0"/>
                <a:cs typeface="Arial" pitchFamily="34" charset="0"/>
              </a:rPr>
              <a:t>Here</a:t>
            </a:r>
            <a:r>
              <a:rPr lang="en-US" sz="2000" b="1" baseline="0" dirty="0">
                <a:solidFill>
                  <a:schemeClr val="bg2"/>
                </a:solidFill>
                <a:latin typeface="Arial" pitchFamily="34" charset="0"/>
                <a:cs typeface="Arial" pitchFamily="34" charset="0"/>
              </a:rPr>
              <a:t> are some tips on using this on-demand course</a:t>
            </a:r>
            <a:endParaRPr lang="en-US" sz="2000" b="1" dirty="0">
              <a:solidFill>
                <a:schemeClr val="bg2"/>
              </a:solidFill>
              <a:latin typeface="Arial" pitchFamily="34" charset="0"/>
              <a:cs typeface="Arial" pitchFamily="34" charset="0"/>
            </a:endParaRPr>
          </a:p>
        </p:txBody>
      </p:sp>
      <p:sp>
        <p:nvSpPr>
          <p:cNvPr id="7" name="AutoShape 27"/>
          <p:cNvSpPr>
            <a:spLocks noChangeAspect="1" noChangeArrowheads="1"/>
          </p:cNvSpPr>
          <p:nvPr/>
        </p:nvSpPr>
        <p:spPr bwMode="gray">
          <a:xfrm flipH="1">
            <a:off x="101600" y="1735138"/>
            <a:ext cx="238090" cy="1200149"/>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a:p>
        </p:txBody>
      </p:sp>
      <p:sp>
        <p:nvSpPr>
          <p:cNvPr id="8" name="Rectangle 11"/>
          <p:cNvSpPr>
            <a:spLocks noChangeArrowheads="1"/>
          </p:cNvSpPr>
          <p:nvPr/>
        </p:nvSpPr>
        <p:spPr bwMode="auto">
          <a:xfrm>
            <a:off x="322757" y="1778647"/>
            <a:ext cx="2833023" cy="122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Navigation panel</a:t>
            </a:r>
          </a:p>
          <a:p>
            <a:pPr>
              <a:lnSpc>
                <a:spcPct val="90000"/>
              </a:lnSpc>
              <a:spcBef>
                <a:spcPct val="30000"/>
              </a:spcBef>
            </a:pPr>
            <a:r>
              <a:rPr lang="en-US" sz="2000" dirty="0">
                <a:solidFill>
                  <a:srgbClr val="0082AA"/>
                </a:solidFill>
                <a:latin typeface="Arial" pitchFamily="34" charset="0"/>
                <a:cs typeface="Arial" pitchFamily="34" charset="0"/>
              </a:rPr>
              <a:t>“Notes” tab has the narration text </a:t>
            </a:r>
          </a:p>
        </p:txBody>
      </p:sp>
      <p:grpSp>
        <p:nvGrpSpPr>
          <p:cNvPr id="9" name="Group 8"/>
          <p:cNvGrpSpPr>
            <a:grpSpLocks/>
          </p:cNvGrpSpPr>
          <p:nvPr>
            <p:custDataLst>
              <p:tags r:id="rId1"/>
            </p:custDataLst>
          </p:nvPr>
        </p:nvGrpSpPr>
        <p:grpSpPr bwMode="auto">
          <a:xfrm>
            <a:off x="2382838" y="5649913"/>
            <a:ext cx="4351337" cy="1138237"/>
            <a:chOff x="2382642" y="5650368"/>
            <a:chExt cx="4351982" cy="1137327"/>
          </a:xfrm>
        </p:grpSpPr>
        <p:sp>
          <p:nvSpPr>
            <p:cNvPr id="10" name="Rectangle 8"/>
            <p:cNvSpPr>
              <a:spLocks noChangeArrowheads="1"/>
            </p:cNvSpPr>
            <p:nvPr/>
          </p:nvSpPr>
          <p:spPr bwMode="auto">
            <a:xfrm>
              <a:off x="2382642" y="5650368"/>
              <a:ext cx="4351982" cy="72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Move to the next slide when the play button flashes, or when you have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finished all activities on the page.</a:t>
              </a:r>
            </a:p>
          </p:txBody>
        </p:sp>
        <p:sp>
          <p:nvSpPr>
            <p:cNvPr id="11" name="AutoShape 27"/>
            <p:cNvSpPr>
              <a:spLocks noChangeAspect="1" noChangeArrowheads="1"/>
            </p:cNvSpPr>
            <p:nvPr/>
          </p:nvSpPr>
          <p:spPr bwMode="gray">
            <a:xfrm rot="-5400000" flipH="1" flipV="1">
              <a:off x="4412614" y="6068558"/>
              <a:ext cx="238125" cy="1200150"/>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a:latin typeface="Arial" pitchFamily="34" charset="0"/>
                <a:cs typeface="Arial" pitchFamily="34" charset="0"/>
              </a:endParaRPr>
            </a:p>
          </p:txBody>
        </p:sp>
      </p:grpSp>
      <p:sp>
        <p:nvSpPr>
          <p:cNvPr id="12" name="Rectangle 42"/>
          <p:cNvSpPr>
            <a:spLocks noChangeArrowheads="1"/>
          </p:cNvSpPr>
          <p:nvPr/>
        </p:nvSpPr>
        <p:spPr bwMode="auto">
          <a:xfrm>
            <a:off x="3114865" y="1778647"/>
            <a:ext cx="543083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Course content, activities, questions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are on every page</a:t>
            </a:r>
          </a:p>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This course has audio.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Consider using headphones.</a:t>
            </a:r>
          </a:p>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Earn completion for this course by looking at every slide and by taking the course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knowledge check. </a:t>
            </a:r>
          </a:p>
        </p:txBody>
      </p:sp>
      <p:sp>
        <p:nvSpPr>
          <p:cNvPr id="13" name="Text Placeholder 12"/>
          <p:cNvSpPr>
            <a:spLocks noGrp="1"/>
          </p:cNvSpPr>
          <p:nvPr>
            <p:ph type="body" sz="quarter" idx="11" hasCustomPrompt="1"/>
          </p:nvPr>
        </p:nvSpPr>
        <p:spPr>
          <a:xfrm>
            <a:off x="3114865" y="3994150"/>
            <a:ext cx="5431536" cy="1339850"/>
          </a:xfrm>
        </p:spPr>
        <p:txBody>
          <a:bodyPr>
            <a:normAutofit/>
          </a:bodyPr>
          <a:lstStyle>
            <a:lvl1pPr marL="228600" indent="-228600">
              <a:buFont typeface="Arial" pitchFamily="34" charset="0"/>
              <a:buChar char="•"/>
              <a:defRPr lang="en-US" sz="2000" b="0" kern="1200" dirty="0">
                <a:solidFill>
                  <a:srgbClr val="0082AA"/>
                </a:solidFill>
                <a:latin typeface="Arial" pitchFamily="34" charset="0"/>
                <a:ea typeface="+mn-ea"/>
                <a:cs typeface="Arial" pitchFamily="34" charset="0"/>
              </a:defRPr>
            </a:lvl1pPr>
          </a:lstStyle>
          <a:p>
            <a:pPr lvl="0"/>
            <a:r>
              <a:rPr lang="en-US" dirty="0"/>
              <a:t>Click here to add additional bullets</a:t>
            </a:r>
          </a:p>
        </p:txBody>
      </p:sp>
      <p:sp>
        <p:nvSpPr>
          <p:cNvPr id="14" name="TextBox 13"/>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Navigating the</a:t>
            </a:r>
            <a:r>
              <a:rPr lang="en-US" sz="3800" b="1" baseline="0" dirty="0">
                <a:solidFill>
                  <a:schemeClr val="tx2"/>
                </a:solidFill>
                <a:latin typeface="Arial" pitchFamily="34" charset="0"/>
                <a:cs typeface="Arial" pitchFamily="34" charset="0"/>
              </a:rPr>
              <a:t> Course</a:t>
            </a:r>
            <a:endParaRPr lang="en-US" sz="3800" b="1" dirty="0">
              <a:solidFill>
                <a:schemeClr val="tx2"/>
              </a:solidFill>
              <a:latin typeface="Arial" pitchFamily="34" charset="0"/>
              <a:cs typeface="Arial" pitchFamily="34" charset="0"/>
            </a:endParaRPr>
          </a:p>
        </p:txBody>
      </p:sp>
      <p:sp>
        <p:nvSpPr>
          <p:cNvPr id="15" name="TextBox 14"/>
          <p:cNvSpPr txBox="1"/>
          <p:nvPr/>
        </p:nvSpPr>
        <p:spPr>
          <a:xfrm>
            <a:off x="466344" y="1252728"/>
            <a:ext cx="7927848" cy="496996"/>
          </a:xfrm>
          <a:prstGeom prst="rect">
            <a:avLst/>
          </a:prstGeom>
          <a:noFill/>
        </p:spPr>
        <p:txBody>
          <a:bodyPr wrap="square" rtlCol="0">
            <a:spAutoFit/>
          </a:bodyPr>
          <a:lstStyle/>
          <a:p>
            <a:pPr marL="0" indent="0">
              <a:lnSpc>
                <a:spcPct val="150000"/>
              </a:lnSpc>
              <a:spcBef>
                <a:spcPts val="900"/>
              </a:spcBef>
              <a:buNone/>
            </a:pPr>
            <a:r>
              <a:rPr lang="en-US" sz="2000" b="1" dirty="0">
                <a:solidFill>
                  <a:schemeClr val="bg2"/>
                </a:solidFill>
                <a:latin typeface="Arial" pitchFamily="34" charset="0"/>
                <a:cs typeface="Arial" pitchFamily="34" charset="0"/>
              </a:rPr>
              <a:t>Here</a:t>
            </a:r>
            <a:r>
              <a:rPr lang="en-US" sz="2000" b="1" baseline="0" dirty="0">
                <a:solidFill>
                  <a:schemeClr val="bg2"/>
                </a:solidFill>
                <a:latin typeface="Arial" pitchFamily="34" charset="0"/>
                <a:cs typeface="Arial" pitchFamily="34" charset="0"/>
              </a:rPr>
              <a:t> are some tips on using this on-demand course</a:t>
            </a:r>
            <a:endParaRPr lang="en-US" sz="2000" b="1" dirty="0">
              <a:solidFill>
                <a:schemeClr val="bg2"/>
              </a:solidFill>
              <a:latin typeface="Arial" pitchFamily="34" charset="0"/>
              <a:cs typeface="Arial" pitchFamily="34" charset="0"/>
            </a:endParaRPr>
          </a:p>
        </p:txBody>
      </p:sp>
      <p:sp>
        <p:nvSpPr>
          <p:cNvPr id="16" name="AutoShape 27"/>
          <p:cNvSpPr>
            <a:spLocks noChangeAspect="1" noChangeArrowheads="1"/>
          </p:cNvSpPr>
          <p:nvPr/>
        </p:nvSpPr>
        <p:spPr bwMode="gray">
          <a:xfrm flipH="1">
            <a:off x="101600" y="1735138"/>
            <a:ext cx="238090" cy="1200149"/>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a:p>
        </p:txBody>
      </p:sp>
      <p:sp>
        <p:nvSpPr>
          <p:cNvPr id="17" name="Rectangle 11"/>
          <p:cNvSpPr>
            <a:spLocks noChangeArrowheads="1"/>
          </p:cNvSpPr>
          <p:nvPr/>
        </p:nvSpPr>
        <p:spPr bwMode="auto">
          <a:xfrm>
            <a:off x="322757" y="1778647"/>
            <a:ext cx="2833023" cy="122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Navigation panel</a:t>
            </a:r>
          </a:p>
          <a:p>
            <a:pPr>
              <a:lnSpc>
                <a:spcPct val="90000"/>
              </a:lnSpc>
              <a:spcBef>
                <a:spcPct val="30000"/>
              </a:spcBef>
            </a:pPr>
            <a:r>
              <a:rPr lang="en-US" sz="2000" dirty="0">
                <a:solidFill>
                  <a:srgbClr val="0082AA"/>
                </a:solidFill>
                <a:latin typeface="Arial" pitchFamily="34" charset="0"/>
                <a:cs typeface="Arial" pitchFamily="34" charset="0"/>
              </a:rPr>
              <a:t>“Notes” tab has the narration text </a:t>
            </a:r>
          </a:p>
        </p:txBody>
      </p:sp>
      <p:grpSp>
        <p:nvGrpSpPr>
          <p:cNvPr id="18" name="Group 17"/>
          <p:cNvGrpSpPr>
            <a:grpSpLocks/>
          </p:cNvGrpSpPr>
          <p:nvPr>
            <p:custDataLst>
              <p:tags r:id="rId2"/>
            </p:custDataLst>
          </p:nvPr>
        </p:nvGrpSpPr>
        <p:grpSpPr bwMode="auto">
          <a:xfrm>
            <a:off x="2382838" y="5649913"/>
            <a:ext cx="4351337" cy="1138237"/>
            <a:chOff x="2382642" y="5650368"/>
            <a:chExt cx="4351982" cy="1137327"/>
          </a:xfrm>
        </p:grpSpPr>
        <p:sp>
          <p:nvSpPr>
            <p:cNvPr id="19" name="Rectangle 8"/>
            <p:cNvSpPr>
              <a:spLocks noChangeArrowheads="1"/>
            </p:cNvSpPr>
            <p:nvPr/>
          </p:nvSpPr>
          <p:spPr bwMode="auto">
            <a:xfrm>
              <a:off x="2382642" y="5650368"/>
              <a:ext cx="4351982" cy="72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Move to the next slide when the play button flashes, or when you have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finished all activities on the page.</a:t>
              </a:r>
            </a:p>
          </p:txBody>
        </p:sp>
        <p:sp>
          <p:nvSpPr>
            <p:cNvPr id="20" name="AutoShape 27"/>
            <p:cNvSpPr>
              <a:spLocks noChangeAspect="1" noChangeArrowheads="1"/>
            </p:cNvSpPr>
            <p:nvPr/>
          </p:nvSpPr>
          <p:spPr bwMode="gray">
            <a:xfrm rot="-5400000" flipH="1" flipV="1">
              <a:off x="4412614" y="6068558"/>
              <a:ext cx="238125" cy="1200150"/>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a:latin typeface="Arial" pitchFamily="34" charset="0"/>
                <a:cs typeface="Arial" pitchFamily="34" charset="0"/>
              </a:endParaRPr>
            </a:p>
          </p:txBody>
        </p:sp>
      </p:grpSp>
      <p:sp>
        <p:nvSpPr>
          <p:cNvPr id="21" name="Rectangle 42"/>
          <p:cNvSpPr>
            <a:spLocks noChangeArrowheads="1"/>
          </p:cNvSpPr>
          <p:nvPr/>
        </p:nvSpPr>
        <p:spPr bwMode="auto">
          <a:xfrm>
            <a:off x="3114865" y="1778647"/>
            <a:ext cx="543083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Course content, activities, questions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are on every page</a:t>
            </a:r>
          </a:p>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This course has audio.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Consider using headphones.</a:t>
            </a:r>
          </a:p>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Earn completion for this course by looking at every slide and by taking the course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knowledge check. </a:t>
            </a:r>
          </a:p>
        </p:txBody>
      </p:sp>
      <p:sp>
        <p:nvSpPr>
          <p:cNvPr id="22" name="Footer Placeholder 21"/>
          <p:cNvSpPr>
            <a:spLocks noGrp="1"/>
          </p:cNvSpPr>
          <p:nvPr>
            <p:ph type="ftr" sz="quarter" idx="12"/>
          </p:nvPr>
        </p:nvSpPr>
        <p:spPr/>
        <p:txBody>
          <a:bodyPr/>
          <a:lstStyle/>
          <a:p>
            <a:r>
              <a:rPr lang="en-US"/>
              <a:t>Load Dynamics.</a:t>
            </a:r>
            <a:endParaRPr lang="en-US" dirty="0"/>
          </a:p>
        </p:txBody>
      </p:sp>
      <p:sp>
        <p:nvSpPr>
          <p:cNvPr id="23" name="Slide Number Placeholder 22"/>
          <p:cNvSpPr>
            <a:spLocks noGrp="1"/>
          </p:cNvSpPr>
          <p:nvPr>
            <p:ph type="sldNum" sz="quarter" idx="13"/>
          </p:nvPr>
        </p:nvSpPr>
        <p:spPr/>
        <p:txBody>
          <a:bodyPr/>
          <a:lstStyle/>
          <a:p>
            <a:fld id="{A9320731-3B2C-4107-8664-CAD7BE973DC8}" type="slidenum">
              <a:rPr lang="en-US" smtClean="0"/>
              <a:pPr/>
              <a:t>‹#›</a:t>
            </a:fld>
            <a:endParaRPr lang="en-US"/>
          </a:p>
        </p:txBody>
      </p:sp>
      <p:sp>
        <p:nvSpPr>
          <p:cNvPr id="24" name="TextBox 23"/>
          <p:cNvSpPr txBox="1"/>
          <p:nvPr userDrawn="1"/>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Navigating the</a:t>
            </a:r>
            <a:r>
              <a:rPr lang="en-US" sz="3800" b="1" baseline="0" dirty="0">
                <a:solidFill>
                  <a:schemeClr val="tx2"/>
                </a:solidFill>
                <a:latin typeface="Arial" pitchFamily="34" charset="0"/>
                <a:cs typeface="Arial" pitchFamily="34" charset="0"/>
              </a:rPr>
              <a:t> Course</a:t>
            </a:r>
            <a:endParaRPr lang="en-US" sz="3800" b="1" dirty="0">
              <a:solidFill>
                <a:schemeClr val="tx2"/>
              </a:solidFill>
              <a:latin typeface="Arial" pitchFamily="34" charset="0"/>
              <a:cs typeface="Arial" pitchFamily="34" charset="0"/>
            </a:endParaRPr>
          </a:p>
        </p:txBody>
      </p:sp>
      <p:sp>
        <p:nvSpPr>
          <p:cNvPr id="25" name="TextBox 24"/>
          <p:cNvSpPr txBox="1"/>
          <p:nvPr userDrawn="1"/>
        </p:nvSpPr>
        <p:spPr>
          <a:xfrm>
            <a:off x="466344" y="1252728"/>
            <a:ext cx="7927848" cy="496996"/>
          </a:xfrm>
          <a:prstGeom prst="rect">
            <a:avLst/>
          </a:prstGeom>
          <a:noFill/>
        </p:spPr>
        <p:txBody>
          <a:bodyPr wrap="square" rtlCol="0">
            <a:spAutoFit/>
          </a:bodyPr>
          <a:lstStyle/>
          <a:p>
            <a:pPr marL="0" indent="0">
              <a:lnSpc>
                <a:spcPct val="150000"/>
              </a:lnSpc>
              <a:spcBef>
                <a:spcPts val="900"/>
              </a:spcBef>
              <a:buNone/>
            </a:pPr>
            <a:r>
              <a:rPr lang="en-US" sz="2000" b="1" dirty="0">
                <a:solidFill>
                  <a:schemeClr val="bg2"/>
                </a:solidFill>
                <a:latin typeface="Arial" pitchFamily="34" charset="0"/>
                <a:cs typeface="Arial" pitchFamily="34" charset="0"/>
              </a:rPr>
              <a:t>Here</a:t>
            </a:r>
            <a:r>
              <a:rPr lang="en-US" sz="2000" b="1" baseline="0" dirty="0">
                <a:solidFill>
                  <a:schemeClr val="bg2"/>
                </a:solidFill>
                <a:latin typeface="Arial" pitchFamily="34" charset="0"/>
                <a:cs typeface="Arial" pitchFamily="34" charset="0"/>
              </a:rPr>
              <a:t> are some tips on using this on-demand course</a:t>
            </a:r>
            <a:endParaRPr lang="en-US" sz="2000" b="1" dirty="0">
              <a:solidFill>
                <a:schemeClr val="bg2"/>
              </a:solidFill>
              <a:latin typeface="Arial" pitchFamily="34" charset="0"/>
              <a:cs typeface="Arial" pitchFamily="34" charset="0"/>
            </a:endParaRPr>
          </a:p>
        </p:txBody>
      </p:sp>
      <p:sp>
        <p:nvSpPr>
          <p:cNvPr id="26" name="AutoShape 27"/>
          <p:cNvSpPr>
            <a:spLocks noChangeAspect="1" noChangeArrowheads="1"/>
          </p:cNvSpPr>
          <p:nvPr userDrawn="1"/>
        </p:nvSpPr>
        <p:spPr bwMode="gray">
          <a:xfrm flipH="1">
            <a:off x="101600" y="1735138"/>
            <a:ext cx="238090" cy="1200149"/>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a:p>
        </p:txBody>
      </p:sp>
      <p:sp>
        <p:nvSpPr>
          <p:cNvPr id="27" name="Rectangle 11"/>
          <p:cNvSpPr>
            <a:spLocks noChangeArrowheads="1"/>
          </p:cNvSpPr>
          <p:nvPr userDrawn="1"/>
        </p:nvSpPr>
        <p:spPr bwMode="auto">
          <a:xfrm>
            <a:off x="322757" y="1778647"/>
            <a:ext cx="2833023" cy="122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Navigation panel</a:t>
            </a:r>
          </a:p>
          <a:p>
            <a:pPr>
              <a:lnSpc>
                <a:spcPct val="90000"/>
              </a:lnSpc>
              <a:spcBef>
                <a:spcPct val="30000"/>
              </a:spcBef>
            </a:pPr>
            <a:r>
              <a:rPr lang="en-US" sz="2000" dirty="0">
                <a:solidFill>
                  <a:srgbClr val="0082AA"/>
                </a:solidFill>
                <a:latin typeface="Arial" pitchFamily="34" charset="0"/>
                <a:cs typeface="Arial" pitchFamily="34" charset="0"/>
              </a:rPr>
              <a:t>“Notes” tab has the narration text </a:t>
            </a:r>
          </a:p>
        </p:txBody>
      </p:sp>
      <p:grpSp>
        <p:nvGrpSpPr>
          <p:cNvPr id="28" name="Group 27"/>
          <p:cNvGrpSpPr>
            <a:grpSpLocks/>
          </p:cNvGrpSpPr>
          <p:nvPr userDrawn="1">
            <p:custDataLst>
              <p:tags r:id="rId3"/>
            </p:custDataLst>
          </p:nvPr>
        </p:nvGrpSpPr>
        <p:grpSpPr bwMode="auto">
          <a:xfrm>
            <a:off x="2382838" y="5649913"/>
            <a:ext cx="4351337" cy="1138237"/>
            <a:chOff x="2382642" y="5650368"/>
            <a:chExt cx="4351982" cy="1137327"/>
          </a:xfrm>
        </p:grpSpPr>
        <p:sp>
          <p:nvSpPr>
            <p:cNvPr id="29" name="Rectangle 8"/>
            <p:cNvSpPr>
              <a:spLocks noChangeArrowheads="1"/>
            </p:cNvSpPr>
            <p:nvPr/>
          </p:nvSpPr>
          <p:spPr bwMode="auto">
            <a:xfrm>
              <a:off x="2382642" y="5650368"/>
              <a:ext cx="4351982" cy="72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Move to the next slide when the play button flashes, or when you have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finished all activities on the page.</a:t>
              </a:r>
            </a:p>
          </p:txBody>
        </p:sp>
        <p:sp>
          <p:nvSpPr>
            <p:cNvPr id="30" name="AutoShape 27"/>
            <p:cNvSpPr>
              <a:spLocks noChangeAspect="1" noChangeArrowheads="1"/>
            </p:cNvSpPr>
            <p:nvPr/>
          </p:nvSpPr>
          <p:spPr bwMode="gray">
            <a:xfrm rot="-5400000" flipH="1" flipV="1">
              <a:off x="4412614" y="6068558"/>
              <a:ext cx="238125" cy="1200150"/>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a:latin typeface="Arial" pitchFamily="34" charset="0"/>
                <a:cs typeface="Arial" pitchFamily="34" charset="0"/>
              </a:endParaRPr>
            </a:p>
          </p:txBody>
        </p:sp>
      </p:grpSp>
      <p:sp>
        <p:nvSpPr>
          <p:cNvPr id="31" name="Rectangle 42"/>
          <p:cNvSpPr>
            <a:spLocks noChangeArrowheads="1"/>
          </p:cNvSpPr>
          <p:nvPr userDrawn="1"/>
        </p:nvSpPr>
        <p:spPr bwMode="auto">
          <a:xfrm>
            <a:off x="3114865" y="1778647"/>
            <a:ext cx="543083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Course content, activities, questions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are on every page</a:t>
            </a:r>
          </a:p>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This course has audio.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Consider using headphones.</a:t>
            </a:r>
          </a:p>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Earn completion for this course by looking at every slide and by taking the course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knowledge check. </a:t>
            </a:r>
          </a:p>
        </p:txBody>
      </p:sp>
    </p:spTree>
    <p:extLst>
      <p:ext uri="{BB962C8B-B14F-4D97-AF65-F5344CB8AC3E}">
        <p14:creationId xmlns:p14="http://schemas.microsoft.com/office/powerpoint/2010/main" val="320633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earning Objectives">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Learning Objectives</a:t>
            </a:r>
          </a:p>
        </p:txBody>
      </p:sp>
      <p:sp>
        <p:nvSpPr>
          <p:cNvPr id="6" name="TextBox 5"/>
          <p:cNvSpPr txBox="1"/>
          <p:nvPr/>
        </p:nvSpPr>
        <p:spPr>
          <a:xfrm>
            <a:off x="530352" y="1527048"/>
            <a:ext cx="7927848" cy="577850"/>
          </a:xfrm>
          <a:prstGeom prst="rect">
            <a:avLst/>
          </a:prstGeom>
          <a:noFill/>
        </p:spPr>
        <p:txBody>
          <a:bodyPr wrap="square" rtlCol="0">
            <a:spAutoFit/>
          </a:bodyPr>
          <a:lstStyle/>
          <a:p>
            <a:pPr marL="0" indent="0">
              <a:lnSpc>
                <a:spcPct val="150000"/>
              </a:lnSpc>
              <a:spcBef>
                <a:spcPts val="900"/>
              </a:spcBef>
              <a:buNone/>
            </a:pPr>
            <a:r>
              <a:rPr lang="en-US" sz="2400" b="1" dirty="0">
                <a:solidFill>
                  <a:schemeClr val="bg2"/>
                </a:solidFill>
                <a:latin typeface="Arial" pitchFamily="34" charset="0"/>
                <a:cs typeface="Arial" pitchFamily="34" charset="0"/>
              </a:rPr>
              <a:t>After completing</a:t>
            </a:r>
            <a:r>
              <a:rPr lang="en-US" sz="2400" b="1" baseline="0" dirty="0">
                <a:solidFill>
                  <a:schemeClr val="bg2"/>
                </a:solidFill>
                <a:latin typeface="Arial" pitchFamily="34" charset="0"/>
                <a:cs typeface="Arial" pitchFamily="34" charset="0"/>
              </a:rPr>
              <a:t> this course you should be able to:</a:t>
            </a:r>
            <a:endParaRPr lang="en-US" sz="2400" b="1" dirty="0">
              <a:solidFill>
                <a:schemeClr val="bg2"/>
              </a:solidFill>
              <a:latin typeface="Arial" pitchFamily="34" charset="0"/>
              <a:cs typeface="Arial" pitchFamily="34" charset="0"/>
            </a:endParaRPr>
          </a:p>
        </p:txBody>
      </p:sp>
      <p:sp>
        <p:nvSpPr>
          <p:cNvPr id="7" name="Text Placeholder 6"/>
          <p:cNvSpPr>
            <a:spLocks noGrp="1"/>
          </p:cNvSpPr>
          <p:nvPr>
            <p:ph type="body" sz="quarter" idx="12" hasCustomPrompt="1"/>
          </p:nvPr>
        </p:nvSpPr>
        <p:spPr>
          <a:xfrm>
            <a:off x="530352" y="2362200"/>
            <a:ext cx="8001000" cy="4114800"/>
          </a:xfrm>
        </p:spPr>
        <p:txBody>
          <a:bodyPr/>
          <a:lstStyle>
            <a:lvl1pPr marL="342900" indent="-342900">
              <a:buFont typeface="Arial" pitchFamily="34" charset="0"/>
              <a:buChar char="•"/>
              <a:defRPr b="0" baseline="0">
                <a:solidFill>
                  <a:schemeClr val="bg2"/>
                </a:solidFill>
              </a:defRPr>
            </a:lvl1pPr>
          </a:lstStyle>
          <a:p>
            <a:pPr lvl="0"/>
            <a:r>
              <a:rPr lang="en-US" dirty="0"/>
              <a:t>Click here to enter at least 5 learning objectives</a:t>
            </a:r>
          </a:p>
        </p:txBody>
      </p:sp>
      <p:sp>
        <p:nvSpPr>
          <p:cNvPr id="8" name="TextBox 7"/>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Learning Objectives</a:t>
            </a:r>
          </a:p>
        </p:txBody>
      </p:sp>
      <p:sp>
        <p:nvSpPr>
          <p:cNvPr id="9" name="TextBox 8"/>
          <p:cNvSpPr txBox="1"/>
          <p:nvPr/>
        </p:nvSpPr>
        <p:spPr>
          <a:xfrm>
            <a:off x="530352" y="1527048"/>
            <a:ext cx="7927848" cy="577850"/>
          </a:xfrm>
          <a:prstGeom prst="rect">
            <a:avLst/>
          </a:prstGeom>
          <a:noFill/>
        </p:spPr>
        <p:txBody>
          <a:bodyPr wrap="square" rtlCol="0">
            <a:spAutoFit/>
          </a:bodyPr>
          <a:lstStyle/>
          <a:p>
            <a:pPr marL="0" indent="0">
              <a:lnSpc>
                <a:spcPct val="150000"/>
              </a:lnSpc>
              <a:spcBef>
                <a:spcPts val="900"/>
              </a:spcBef>
              <a:buNone/>
            </a:pPr>
            <a:r>
              <a:rPr lang="en-US" sz="2400" b="1" dirty="0">
                <a:solidFill>
                  <a:schemeClr val="bg2"/>
                </a:solidFill>
                <a:latin typeface="Arial" pitchFamily="34" charset="0"/>
                <a:cs typeface="Arial" pitchFamily="34" charset="0"/>
              </a:rPr>
              <a:t>After completing</a:t>
            </a:r>
            <a:r>
              <a:rPr lang="en-US" sz="2400" b="1" baseline="0" dirty="0">
                <a:solidFill>
                  <a:schemeClr val="bg2"/>
                </a:solidFill>
                <a:latin typeface="Arial" pitchFamily="34" charset="0"/>
                <a:cs typeface="Arial" pitchFamily="34" charset="0"/>
              </a:rPr>
              <a:t> this course you should be able to:</a:t>
            </a:r>
            <a:endParaRPr lang="en-US" sz="2400" b="1" dirty="0">
              <a:solidFill>
                <a:schemeClr val="bg2"/>
              </a:solidFill>
              <a:latin typeface="Arial" pitchFamily="34" charset="0"/>
              <a:cs typeface="Arial" pitchFamily="34" charset="0"/>
            </a:endParaRPr>
          </a:p>
        </p:txBody>
      </p:sp>
      <p:sp>
        <p:nvSpPr>
          <p:cNvPr id="10" name="Footer Placeholder 9"/>
          <p:cNvSpPr>
            <a:spLocks noGrp="1"/>
          </p:cNvSpPr>
          <p:nvPr>
            <p:ph type="ftr" sz="quarter" idx="13"/>
          </p:nvPr>
        </p:nvSpPr>
        <p:spPr/>
        <p:txBody>
          <a:bodyPr/>
          <a:lstStyle/>
          <a:p>
            <a:r>
              <a:rPr lang="en-US"/>
              <a:t>Load Dynamics.</a:t>
            </a:r>
            <a:endParaRPr lang="en-US" dirty="0"/>
          </a:p>
        </p:txBody>
      </p:sp>
      <p:sp>
        <p:nvSpPr>
          <p:cNvPr id="11" name="Slide Number Placeholder 10"/>
          <p:cNvSpPr>
            <a:spLocks noGrp="1"/>
          </p:cNvSpPr>
          <p:nvPr>
            <p:ph type="sldNum" sz="quarter" idx="14"/>
          </p:nvPr>
        </p:nvSpPr>
        <p:spPr/>
        <p:txBody>
          <a:bodyPr/>
          <a:lstStyle/>
          <a:p>
            <a:fld id="{A9320731-3B2C-4107-8664-CAD7BE973DC8}" type="slidenum">
              <a:rPr lang="en-US" smtClean="0"/>
              <a:pPr/>
              <a:t>‹#›</a:t>
            </a:fld>
            <a:endParaRPr lang="en-US"/>
          </a:p>
        </p:txBody>
      </p:sp>
      <p:sp>
        <p:nvSpPr>
          <p:cNvPr id="12" name="TextBox 11"/>
          <p:cNvSpPr txBox="1"/>
          <p:nvPr userDrawn="1"/>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Learning Objectives</a:t>
            </a:r>
          </a:p>
        </p:txBody>
      </p:sp>
      <p:sp>
        <p:nvSpPr>
          <p:cNvPr id="13" name="TextBox 12"/>
          <p:cNvSpPr txBox="1"/>
          <p:nvPr userDrawn="1"/>
        </p:nvSpPr>
        <p:spPr>
          <a:xfrm>
            <a:off x="530352" y="1527048"/>
            <a:ext cx="7927848" cy="577850"/>
          </a:xfrm>
          <a:prstGeom prst="rect">
            <a:avLst/>
          </a:prstGeom>
          <a:noFill/>
        </p:spPr>
        <p:txBody>
          <a:bodyPr wrap="square" rtlCol="0">
            <a:spAutoFit/>
          </a:bodyPr>
          <a:lstStyle/>
          <a:p>
            <a:pPr marL="0" indent="0">
              <a:lnSpc>
                <a:spcPct val="150000"/>
              </a:lnSpc>
              <a:spcBef>
                <a:spcPts val="900"/>
              </a:spcBef>
              <a:buNone/>
            </a:pPr>
            <a:r>
              <a:rPr lang="en-US" sz="2400" b="1" dirty="0">
                <a:solidFill>
                  <a:schemeClr val="bg2"/>
                </a:solidFill>
                <a:latin typeface="Arial" pitchFamily="34" charset="0"/>
                <a:cs typeface="Arial" pitchFamily="34" charset="0"/>
              </a:rPr>
              <a:t>After completing</a:t>
            </a:r>
            <a:r>
              <a:rPr lang="en-US" sz="2400" b="1" baseline="0" dirty="0">
                <a:solidFill>
                  <a:schemeClr val="bg2"/>
                </a:solidFill>
                <a:latin typeface="Arial" pitchFamily="34" charset="0"/>
                <a:cs typeface="Arial" pitchFamily="34" charset="0"/>
              </a:rPr>
              <a:t> this course you should be able to:</a:t>
            </a:r>
            <a:endParaRPr lang="en-US" sz="2400" b="1"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280158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Agenda</a:t>
            </a:r>
          </a:p>
        </p:txBody>
      </p:sp>
      <p:sp>
        <p:nvSpPr>
          <p:cNvPr id="7" name="Text Placeholder 6"/>
          <p:cNvSpPr>
            <a:spLocks noGrp="1"/>
          </p:cNvSpPr>
          <p:nvPr>
            <p:ph type="body" sz="quarter" idx="12" hasCustomPrompt="1"/>
          </p:nvPr>
        </p:nvSpPr>
        <p:spPr>
          <a:xfrm>
            <a:off x="530352" y="1295400"/>
            <a:ext cx="8001000" cy="5181600"/>
          </a:xfrm>
        </p:spPr>
        <p:txBody>
          <a:bodyPr/>
          <a:lstStyle>
            <a:lvl1pPr marL="342900" indent="-342900">
              <a:buFont typeface="Arial" pitchFamily="34" charset="0"/>
              <a:buChar char="•"/>
              <a:defRPr b="0" baseline="0">
                <a:solidFill>
                  <a:schemeClr val="bg2"/>
                </a:solidFill>
              </a:defRPr>
            </a:lvl1pPr>
          </a:lstStyle>
          <a:p>
            <a:pPr lvl="0"/>
            <a:r>
              <a:rPr lang="en-US" dirty="0"/>
              <a:t>Click here to enter agenda items</a:t>
            </a:r>
          </a:p>
        </p:txBody>
      </p:sp>
      <p:sp>
        <p:nvSpPr>
          <p:cNvPr id="6" name="TextBox 5"/>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Agenda</a:t>
            </a:r>
          </a:p>
        </p:txBody>
      </p:sp>
      <p:sp>
        <p:nvSpPr>
          <p:cNvPr id="8" name="Footer Placeholder 7"/>
          <p:cNvSpPr>
            <a:spLocks noGrp="1"/>
          </p:cNvSpPr>
          <p:nvPr>
            <p:ph type="ftr" sz="quarter" idx="13"/>
          </p:nvPr>
        </p:nvSpPr>
        <p:spPr/>
        <p:txBody>
          <a:bodyPr/>
          <a:lstStyle/>
          <a:p>
            <a:r>
              <a:rPr lang="en-US"/>
              <a:t>Load Dynamics.</a:t>
            </a:r>
            <a:endParaRPr lang="en-US" dirty="0"/>
          </a:p>
        </p:txBody>
      </p:sp>
      <p:sp>
        <p:nvSpPr>
          <p:cNvPr id="9" name="Slide Number Placeholder 8"/>
          <p:cNvSpPr>
            <a:spLocks noGrp="1"/>
          </p:cNvSpPr>
          <p:nvPr>
            <p:ph type="sldNum" sz="quarter" idx="14"/>
          </p:nvPr>
        </p:nvSpPr>
        <p:spPr/>
        <p:txBody>
          <a:bodyPr/>
          <a:lstStyle/>
          <a:p>
            <a:fld id="{A9320731-3B2C-4107-8664-CAD7BE973DC8}" type="slidenum">
              <a:rPr lang="en-US" smtClean="0"/>
              <a:pPr/>
              <a:t>‹#›</a:t>
            </a:fld>
            <a:endParaRPr lang="en-US"/>
          </a:p>
        </p:txBody>
      </p:sp>
      <p:sp>
        <p:nvSpPr>
          <p:cNvPr id="10" name="TextBox 9"/>
          <p:cNvSpPr txBox="1"/>
          <p:nvPr userDrawn="1"/>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Agenda</a:t>
            </a:r>
          </a:p>
        </p:txBody>
      </p:sp>
    </p:spTree>
    <p:extLst>
      <p:ext uri="{BB962C8B-B14F-4D97-AF65-F5344CB8AC3E}">
        <p14:creationId xmlns:p14="http://schemas.microsoft.com/office/powerpoint/2010/main" val="384179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rgbClr val="00B0F0"/>
                </a:solidFill>
              </a:defRPr>
            </a:lvl2pPr>
            <a:lvl3pPr>
              <a:defRPr>
                <a:solidFill>
                  <a:srgbClr val="00B0F0"/>
                </a:solidFill>
              </a:defRPr>
            </a:lvl3pPr>
            <a:lvl4pPr>
              <a:defRPr>
                <a:solidFill>
                  <a:srgbClr val="00B0F0"/>
                </a:solidFill>
              </a:defRPr>
            </a:lvl4pPr>
            <a:lvl5pPr>
              <a:defRPr>
                <a:solidFill>
                  <a:srgbClr val="00B0F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p>
            <a:r>
              <a:rPr lang="en-US"/>
              <a:t>Load Dynamics.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239107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Agenda Item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p>
            <a:r>
              <a:rPr lang="en-US"/>
              <a:t>Load Dynamics.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67557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0"/>
          </p:nvPr>
        </p:nvSpPr>
        <p:spPr/>
        <p:txBody>
          <a:bodyPr/>
          <a:lstStyle/>
          <a:p>
            <a:r>
              <a:rPr lang="en-US"/>
              <a:t>Load Dynamics.</a:t>
            </a:r>
            <a:endParaRPr lang="en-US" dirty="0"/>
          </a:p>
        </p:txBody>
      </p:sp>
      <p:sp>
        <p:nvSpPr>
          <p:cNvPr id="7" name="Slide Number Placeholder 6"/>
          <p:cNvSpPr>
            <a:spLocks noGrp="1"/>
          </p:cNvSpPr>
          <p:nvPr>
            <p:ph type="sldNum" sz="quarter" idx="11"/>
          </p:nvPr>
        </p:nvSpPr>
        <p:spPr/>
        <p:txBody>
          <a:bodyPr/>
          <a:lstStyle/>
          <a:p>
            <a:fld id="{E347D01F-1A12-4043-9E52-C5C412E1DD77}" type="slidenum">
              <a:rPr lang="en-US" smtClean="0"/>
              <a:pPr/>
              <a:t>‹#›</a:t>
            </a:fld>
            <a:endParaRPr lang="en-US"/>
          </a:p>
        </p:txBody>
      </p:sp>
    </p:spTree>
    <p:extLst>
      <p:ext uri="{BB962C8B-B14F-4D97-AF65-F5344CB8AC3E}">
        <p14:creationId xmlns:p14="http://schemas.microsoft.com/office/powerpoint/2010/main" val="251056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524000" y="6629400"/>
            <a:ext cx="6096000" cy="228600"/>
          </a:xfrm>
          <a:prstGeom prst="rect">
            <a:avLst/>
          </a:prstGeom>
        </p:spPr>
        <p:txBody>
          <a:bodyPr vert="horz" lIns="91440" tIns="45720" rIns="91440" bIns="45720" rtlCol="0" anchor="ctr"/>
          <a:lstStyle>
            <a:lvl1pPr algn="ctr">
              <a:defRPr sz="1200" cap="small" baseline="0">
                <a:solidFill>
                  <a:schemeClr val="tx1">
                    <a:tint val="75000"/>
                  </a:schemeClr>
                </a:solidFill>
                <a:latin typeface="Arial" pitchFamily="34" charset="0"/>
                <a:cs typeface="Arial" pitchFamily="34" charset="0"/>
              </a:defRPr>
            </a:lvl1pPr>
          </a:lstStyle>
          <a:p>
            <a:r>
              <a:rPr lang="en-US"/>
              <a:t>Load Dynamics.</a:t>
            </a:r>
            <a:endParaRPr lang="en-US" dirty="0"/>
          </a:p>
        </p:txBody>
      </p:sp>
      <p:sp>
        <p:nvSpPr>
          <p:cNvPr id="6" name="Slide Number Placeholder 5"/>
          <p:cNvSpPr>
            <a:spLocks noGrp="1"/>
          </p:cNvSpPr>
          <p:nvPr>
            <p:ph type="sldNum" sz="quarter" idx="4"/>
          </p:nvPr>
        </p:nvSpPr>
        <p:spPr>
          <a:xfrm>
            <a:off x="7620000" y="6629400"/>
            <a:ext cx="1524000" cy="228600"/>
          </a:xfrm>
          <a:prstGeom prst="rect">
            <a:avLst/>
          </a:prstGeom>
        </p:spPr>
        <p:txBody>
          <a:bodyPr vert="horz" lIns="91440" tIns="45720" rIns="91440" bIns="45720" rtlCol="0" anchor="ctr"/>
          <a:lstStyle>
            <a:lvl1pPr algn="r">
              <a:defRPr lang="en-US" sz="1200" cap="small" baseline="0" smtClean="0">
                <a:solidFill>
                  <a:schemeClr val="tx1">
                    <a:tint val="75000"/>
                  </a:schemeClr>
                </a:solidFill>
                <a:latin typeface="Arial" pitchFamily="34" charset="0"/>
                <a:cs typeface="Arial" pitchFamily="34" charset="0"/>
              </a:defRPr>
            </a:lvl1pPr>
          </a:lstStyle>
          <a:p>
            <a:fld id="{A9320731-3B2C-4107-8664-CAD7BE973DC8}" type="slidenum">
              <a:rPr lang="en-US" smtClean="0"/>
              <a:pPr/>
              <a:t>‹#›</a:t>
            </a:fld>
            <a:endParaRPr lang="en-US"/>
          </a:p>
        </p:txBody>
      </p:sp>
    </p:spTree>
    <p:extLst>
      <p:ext uri="{BB962C8B-B14F-4D97-AF65-F5344CB8AC3E}">
        <p14:creationId xmlns:p14="http://schemas.microsoft.com/office/powerpoint/2010/main" val="319725025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spcBef>
          <a:spcPct val="0"/>
        </a:spcBef>
        <a:buNone/>
        <a:defRPr sz="3200" kern="1200">
          <a:solidFill>
            <a:schemeClr val="tx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b="0" kern="1200">
          <a:solidFill>
            <a:schemeClr val="bg1"/>
          </a:solidFill>
          <a:latin typeface="Arial" pitchFamily="34" charset="0"/>
          <a:ea typeface="+mn-ea"/>
          <a:cs typeface="Arial" pitchFamily="34" charset="0"/>
        </a:defRPr>
      </a:lvl1pPr>
      <a:lvl2pPr marL="457200" indent="-225425" algn="l" defTabSz="914400" rtl="0" eaLnBrk="1" latinLnBrk="0" hangingPunct="1">
        <a:spcBef>
          <a:spcPct val="20000"/>
        </a:spcBef>
        <a:buFont typeface="Calibri" pitchFamily="34" charset="0"/>
        <a:buChar char="‒"/>
        <a:defRPr sz="2400" kern="1200">
          <a:solidFill>
            <a:srgbClr val="00B0F0"/>
          </a:solidFill>
          <a:latin typeface="Arial" pitchFamily="34" charset="0"/>
          <a:ea typeface="+mn-ea"/>
          <a:cs typeface="Arial" pitchFamily="34" charset="0"/>
        </a:defRPr>
      </a:lvl2pPr>
      <a:lvl3pPr marL="690563" indent="-225425" algn="l" defTabSz="914400" rtl="0" eaLnBrk="1" latinLnBrk="0" hangingPunct="1">
        <a:spcBef>
          <a:spcPct val="20000"/>
        </a:spcBef>
        <a:buFont typeface="Calibri" pitchFamily="34" charset="0"/>
        <a:buChar char="‒"/>
        <a:defRPr sz="2400" kern="1200">
          <a:solidFill>
            <a:srgbClr val="00B0F0"/>
          </a:solidFill>
          <a:latin typeface="Arial" pitchFamily="34" charset="0"/>
          <a:ea typeface="+mn-ea"/>
          <a:cs typeface="Arial" pitchFamily="34" charset="0"/>
        </a:defRPr>
      </a:lvl3pPr>
      <a:lvl4pPr marL="914400" indent="-225425" algn="l" defTabSz="914400" rtl="0" eaLnBrk="1" latinLnBrk="0" hangingPunct="1">
        <a:spcBef>
          <a:spcPct val="20000"/>
        </a:spcBef>
        <a:buFont typeface="Arial" pitchFamily="34" charset="0"/>
        <a:buChar char="•"/>
        <a:defRPr sz="2400" kern="1200">
          <a:solidFill>
            <a:srgbClr val="00B0F0"/>
          </a:solidFill>
          <a:latin typeface="Arial" pitchFamily="34" charset="0"/>
          <a:ea typeface="+mn-ea"/>
          <a:cs typeface="Arial" pitchFamily="34" charset="0"/>
        </a:defRPr>
      </a:lvl4pPr>
      <a:lvl5pPr marL="1147763" indent="-225425" algn="l" defTabSz="914400" rtl="0" eaLnBrk="1" latinLnBrk="0" hangingPunct="1">
        <a:spcBef>
          <a:spcPct val="20000"/>
        </a:spcBef>
        <a:buFont typeface="Calibri" pitchFamily="34" charset="0"/>
        <a:buChar char="‒"/>
        <a:defRPr sz="2000" kern="1200">
          <a:solidFill>
            <a:srgbClr val="00B0F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Load Dynamics.</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148481C-A053-2648-8F3F-AB5E5B5CD4A3}" type="slidenum">
              <a:rPr lang="en-US" smtClean="0"/>
              <a:t>‹#›</a:t>
            </a:fld>
            <a:endParaRPr lang="en-US"/>
          </a:p>
        </p:txBody>
      </p:sp>
    </p:spTree>
    <p:extLst>
      <p:ext uri="{BB962C8B-B14F-4D97-AF65-F5344CB8AC3E}">
        <p14:creationId xmlns:p14="http://schemas.microsoft.com/office/powerpoint/2010/main" val="1371529478"/>
      </p:ext>
    </p:extLst>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6C9D6C-AE97-4263-9E0E-888441635C32}"/>
              </a:ext>
            </a:extLst>
          </p:cNvPr>
          <p:cNvSpPr>
            <a:spLocks noChangeAspect="1"/>
          </p:cNvSpPr>
          <p:nvPr userDrawn="1"/>
        </p:nvSpPr>
        <p:spPr>
          <a:xfrm>
            <a:off x="318716" y="6129084"/>
            <a:ext cx="624314" cy="73152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5FEE412-220D-4C19-880E-E8393C04ECFF}"/>
              </a:ext>
            </a:extLst>
          </p:cNvPr>
          <p:cNvSpPr/>
          <p:nvPr userDrawn="1"/>
        </p:nvSpPr>
        <p:spPr>
          <a:xfrm>
            <a:off x="8791575" y="6356350"/>
            <a:ext cx="352425" cy="365124"/>
          </a:xfrm>
          <a:prstGeom prst="rect">
            <a:avLst/>
          </a:prstGeom>
          <a:solidFill>
            <a:srgbClr val="264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Slide Number Placeholder 5">
            <a:extLst>
              <a:ext uri="{FF2B5EF4-FFF2-40B4-BE49-F238E27FC236}">
                <a16:creationId xmlns:a16="http://schemas.microsoft.com/office/drawing/2014/main" id="{4898EE5C-EDAB-4D84-AB95-F68A8C293057}"/>
              </a:ext>
            </a:extLst>
          </p:cNvPr>
          <p:cNvSpPr txBox="1">
            <a:spLocks/>
          </p:cNvSpPr>
          <p:nvPr userDrawn="1"/>
        </p:nvSpPr>
        <p:spPr>
          <a:xfrm>
            <a:off x="8798983" y="6356351"/>
            <a:ext cx="345017" cy="365125"/>
          </a:xfrm>
          <a:prstGeom prst="rect">
            <a:avLst/>
          </a:prstGeom>
        </p:spPr>
        <p:txBody>
          <a:bodyPr vert="horz" lIns="68580" tIns="34290" rIns="68580" bIns="34290" rtlCol="0" anchor="ctr"/>
          <a:lstStyle>
            <a:defPPr>
              <a:defRPr lang="en-US"/>
            </a:defPPr>
            <a:lvl1pPr marL="0" algn="ctr" defTabSz="914400" rtl="0" eaLnBrk="1" latinLnBrk="0" hangingPunct="1">
              <a:defRPr sz="9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9001E7-44B7-41BC-93FC-562CB9664D4C}" type="slidenum">
              <a:rPr lang="en-US" sz="675" smtClean="0"/>
              <a:pPr/>
              <a:t>‹#›</a:t>
            </a:fld>
            <a:endParaRPr lang="en-US" sz="675" dirty="0"/>
          </a:p>
        </p:txBody>
      </p:sp>
      <p:sp>
        <p:nvSpPr>
          <p:cNvPr id="9" name="TextBox 8">
            <a:extLst>
              <a:ext uri="{FF2B5EF4-FFF2-40B4-BE49-F238E27FC236}">
                <a16:creationId xmlns:a16="http://schemas.microsoft.com/office/drawing/2014/main" id="{BC5FA929-2459-4554-87D3-62D79EFB16D4}"/>
              </a:ext>
            </a:extLst>
          </p:cNvPr>
          <p:cNvSpPr txBox="1"/>
          <p:nvPr userDrawn="1"/>
        </p:nvSpPr>
        <p:spPr>
          <a:xfrm>
            <a:off x="6950815" y="6409795"/>
            <a:ext cx="1933412" cy="311624"/>
          </a:xfrm>
          <a:prstGeom prst="rect">
            <a:avLst/>
          </a:prstGeom>
          <a:noFill/>
        </p:spPr>
        <p:txBody>
          <a:bodyPr wrap="square" rtlCol="0" anchor="ctr" anchorCtr="0">
            <a:spAutoFit/>
          </a:bodyPr>
          <a:lstStyle/>
          <a:p>
            <a:pPr algn="l"/>
            <a:r>
              <a:rPr lang="en-US" sz="750" b="0" i="0" dirty="0">
                <a:solidFill>
                  <a:srgbClr val="E75545"/>
                </a:solidFill>
                <a:latin typeface="Roboto" panose="02000000000000000000" pitchFamily="2" charset="0"/>
                <a:ea typeface="Roboto" panose="02000000000000000000" pitchFamily="2" charset="0"/>
                <a:cs typeface="Lato" charset="0"/>
              </a:rPr>
              <a:t>ADVANCED </a:t>
            </a:r>
            <a:r>
              <a:rPr lang="en-US" sz="750" b="0" i="0" dirty="0">
                <a:solidFill>
                  <a:srgbClr val="E75545"/>
                </a:solidFill>
                <a:latin typeface="+mn-lt"/>
                <a:ea typeface="Roboto" panose="02000000000000000000" pitchFamily="2" charset="0"/>
                <a:cs typeface="Lato" charset="0"/>
              </a:rPr>
              <a:t>ENGINEERING</a:t>
            </a:r>
            <a:r>
              <a:rPr lang="en-US" sz="750" b="0" i="0" dirty="0">
                <a:solidFill>
                  <a:srgbClr val="E75545"/>
                </a:solidFill>
                <a:latin typeface="Roboto" panose="02000000000000000000" pitchFamily="2" charset="0"/>
                <a:ea typeface="Roboto" panose="02000000000000000000" pitchFamily="2" charset="0"/>
                <a:cs typeface="Lato" charset="0"/>
              </a:rPr>
              <a:t> PROGRAM</a:t>
            </a:r>
          </a:p>
          <a:p>
            <a:pPr algn="l"/>
            <a:endParaRPr lang="en-US" sz="675" b="0" dirty="0">
              <a:solidFill>
                <a:srgbClr val="E75545"/>
              </a:solidFill>
              <a:latin typeface="Roboto" panose="02000000000000000000" pitchFamily="2" charset="0"/>
              <a:ea typeface="Roboto" panose="02000000000000000000" pitchFamily="2" charset="0"/>
              <a:cs typeface="Lato Light" charset="0"/>
            </a:endParaRPr>
          </a:p>
        </p:txBody>
      </p:sp>
      <p:grpSp>
        <p:nvGrpSpPr>
          <p:cNvPr id="10" name="Group 9">
            <a:extLst>
              <a:ext uri="{FF2B5EF4-FFF2-40B4-BE49-F238E27FC236}">
                <a16:creationId xmlns:a16="http://schemas.microsoft.com/office/drawing/2014/main" id="{AF68B932-49C0-4842-8C13-DFB7027EC662}"/>
              </a:ext>
            </a:extLst>
          </p:cNvPr>
          <p:cNvGrpSpPr/>
          <p:nvPr userDrawn="1"/>
        </p:nvGrpSpPr>
        <p:grpSpPr>
          <a:xfrm>
            <a:off x="1" y="0"/>
            <a:ext cx="2918510" cy="295632"/>
            <a:chOff x="1" y="0"/>
            <a:chExt cx="421478" cy="326231"/>
          </a:xfrm>
        </p:grpSpPr>
        <p:sp>
          <p:nvSpPr>
            <p:cNvPr id="11" name="Rectangle 10">
              <a:extLst>
                <a:ext uri="{FF2B5EF4-FFF2-40B4-BE49-F238E27FC236}">
                  <a16:creationId xmlns:a16="http://schemas.microsoft.com/office/drawing/2014/main" id="{78FABE1A-7026-4EE0-9ACC-415E09E9AFCF}"/>
                </a:ext>
              </a:extLst>
            </p:cNvPr>
            <p:cNvSpPr/>
            <p:nvPr/>
          </p:nvSpPr>
          <p:spPr>
            <a:xfrm flipH="1">
              <a:off x="1" y="0"/>
              <a:ext cx="415032" cy="326231"/>
            </a:xfrm>
            <a:prstGeom prst="rect">
              <a:avLst/>
            </a:prstGeom>
            <a:solidFill>
              <a:srgbClr val="264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ABADE100-8529-485B-B488-A6B4C98B3EF9}"/>
                </a:ext>
              </a:extLst>
            </p:cNvPr>
            <p:cNvSpPr/>
            <p:nvPr/>
          </p:nvSpPr>
          <p:spPr>
            <a:xfrm flipH="1">
              <a:off x="338822" y="0"/>
              <a:ext cx="82657" cy="326231"/>
            </a:xfrm>
            <a:prstGeom prst="rect">
              <a:avLst/>
            </a:prstGeom>
            <a:solidFill>
              <a:srgbClr val="E75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13" name="Picture 12">
            <a:extLst>
              <a:ext uri="{FF2B5EF4-FFF2-40B4-BE49-F238E27FC236}">
                <a16:creationId xmlns:a16="http://schemas.microsoft.com/office/drawing/2014/main" id="{6FE6E358-6876-407B-8C03-296BDF06F8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5785" y="6222123"/>
            <a:ext cx="450176" cy="525397"/>
          </a:xfrm>
          <a:prstGeom prst="rect">
            <a:avLst/>
          </a:prstGeom>
        </p:spPr>
      </p:pic>
    </p:spTree>
    <p:extLst>
      <p:ext uri="{BB962C8B-B14F-4D97-AF65-F5344CB8AC3E}">
        <p14:creationId xmlns:p14="http://schemas.microsoft.com/office/powerpoint/2010/main" val="4224336408"/>
      </p:ext>
    </p:extLst>
  </p:cSld>
  <p:clrMap bg1="lt1" tx1="dk1" bg2="lt2" tx2="dk2" accent1="accent1" accent2="accent2" accent3="accent3" accent4="accent4" accent5="accent5" accent6="accent6" hlink="hlink" folHlink="folHlink"/>
  <p:sldLayoutIdLst>
    <p:sldLayoutId id="2147483750" r:id="rId1"/>
  </p:sldLayoutIdLst>
  <p:hf sldNum="0" hdr="0" ftr="0" dt="0"/>
  <p:txStyles>
    <p:titleStyle>
      <a:lvl1pPr algn="l" defTabSz="914400" rtl="0" eaLnBrk="1" latinLnBrk="0" hangingPunct="1">
        <a:spcBef>
          <a:spcPct val="0"/>
        </a:spcBef>
        <a:buNone/>
        <a:defRPr sz="3200" kern="1200">
          <a:solidFill>
            <a:schemeClr val="bg1"/>
          </a:solidFill>
          <a:latin typeface="Arial" pitchFamily="34" charset="0"/>
          <a:ea typeface="+mj-ea"/>
          <a:cs typeface="Arial" pitchFamily="34" charset="0"/>
        </a:defRPr>
      </a:lvl1pPr>
    </p:titleStyle>
    <p:bodyStyle>
      <a:lvl1pPr marL="0" indent="0" algn="l" defTabSz="914400" rtl="0" eaLnBrk="1" latinLnBrk="0" hangingPunct="1">
        <a:spcBef>
          <a:spcPct val="20000"/>
        </a:spcBef>
        <a:buFont typeface="Arial" pitchFamily="34" charset="0"/>
        <a:buNone/>
        <a:defRPr sz="2400" b="0" kern="1200">
          <a:solidFill>
            <a:schemeClr val="bg1"/>
          </a:solidFill>
          <a:latin typeface="Arial" pitchFamily="34" charset="0"/>
          <a:ea typeface="+mn-ea"/>
          <a:cs typeface="Arial" pitchFamily="34" charset="0"/>
        </a:defRPr>
      </a:lvl1pPr>
      <a:lvl2pPr marL="350838" indent="-342900" algn="l" defTabSz="914400" rtl="0" eaLnBrk="1" latinLnBrk="0"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2pPr>
      <a:lvl3pPr marL="688975" indent="-342900" algn="l" defTabSz="914400" rtl="0" eaLnBrk="1" latinLnBrk="0" hangingPunct="1">
        <a:spcBef>
          <a:spcPct val="20000"/>
        </a:spcBef>
        <a:buFont typeface="Calibri" pitchFamily="34" charset="0"/>
        <a:buChar char="‒"/>
        <a:defRPr sz="2400" kern="1200">
          <a:solidFill>
            <a:schemeClr val="bg1"/>
          </a:solidFill>
          <a:latin typeface="Arial" pitchFamily="34" charset="0"/>
          <a:ea typeface="+mn-ea"/>
          <a:cs typeface="Arial" pitchFamily="34" charset="0"/>
        </a:defRPr>
      </a:lvl3pPr>
      <a:lvl4pPr marL="1033463" indent="-347663" algn="l" defTabSz="914400" rtl="0" eaLnBrk="1" latinLnBrk="0"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4pPr>
      <a:lvl5pPr marL="1312863" indent="-287338" algn="l" defTabSz="914400" rtl="0" eaLnBrk="1" latinLnBrk="0" hangingPunct="1">
        <a:spcBef>
          <a:spcPct val="20000"/>
        </a:spcBef>
        <a:buFont typeface="Calibri"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20.wmf"/><Relationship Id="rId5" Type="http://schemas.openxmlformats.org/officeDocument/2006/relationships/oleObject" Target="../embeddings/oleObject2.bin"/><Relationship Id="rId4" Type="http://schemas.openxmlformats.org/officeDocument/2006/relationships/image" Target="../media/image19.wmf"/></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ww.cacx.org/" TargetMode="External"/><Relationship Id="rId2" Type="http://schemas.openxmlformats.org/officeDocument/2006/relationships/hyperlink" Target="http://www.weatherdatadepot.com/"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hyperlink" Target="http://cx.lbl.gov/" TargetMode="External"/><Relationship Id="rId2" Type="http://schemas.openxmlformats.org/officeDocument/2006/relationships/hyperlink" Target="http://www.cacx.org/" TargetMode="Externa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http://cloudappreciationsociety.org/cloud-photo/photographer/christie-nel" TargetMode="External"/><Relationship Id="rId2" Type="http://schemas.openxmlformats.org/officeDocument/2006/relationships/image" Target="../media/image28.jpeg"/><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hyperlink" Target="http://cloudappreciationsociety.org/cloud-photo/photographer/regula-irmann" TargetMode="External"/><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hyperlink" Target="http://cloudappreciationsociety.org/cloud-photo/photographer/jr-hott" TargetMode="External"/><Relationship Id="rId2" Type="http://schemas.openxmlformats.org/officeDocument/2006/relationships/image" Target="../media/image31.jpeg"/><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hyperlink" Target="http://cloudappreciationsociety.org/cloud-photo/photographer/jr-hott" TargetMode="External"/><Relationship Id="rId2" Type="http://schemas.openxmlformats.org/officeDocument/2006/relationships/image" Target="../media/image32.jpeg"/><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cloudappreciationsociety.org/cloud-photo/photographer/jr-hott" TargetMode="External"/><Relationship Id="rId2" Type="http://schemas.openxmlformats.org/officeDocument/2006/relationships/image" Target="../media/image33.jpeg"/><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hyperlink" Target="http://cloudappreciationsociety.org/cloud-photo/photographer/jr-hott" TargetMode="External"/><Relationship Id="rId2" Type="http://schemas.openxmlformats.org/officeDocument/2006/relationships/image" Target="../media/image34.jpeg"/><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5.png"/><Relationship Id="rId1" Type="http://schemas.openxmlformats.org/officeDocument/2006/relationships/slideLayout" Target="../slideLayouts/slideLayout12.xml"/><Relationship Id="rId5" Type="http://schemas.openxmlformats.org/officeDocument/2006/relationships/image" Target="../media/image29.jpeg"/><Relationship Id="rId4" Type="http://schemas.openxmlformats.org/officeDocument/2006/relationships/hyperlink" Target="http://cloudappreciationsociety.org/cloud-photo/photographer/jr-hott"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5.png"/><Relationship Id="rId1" Type="http://schemas.openxmlformats.org/officeDocument/2006/relationships/slideLayout" Target="../slideLayouts/slideLayout12.xml"/><Relationship Id="rId5" Type="http://schemas.openxmlformats.org/officeDocument/2006/relationships/image" Target="../media/image29.jpeg"/><Relationship Id="rId4" Type="http://schemas.openxmlformats.org/officeDocument/2006/relationships/hyperlink" Target="http://cloudappreciationsociety.org/cloud-photo/photographer/jr-hott"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hyperlink" Target="https://av8rdas.wordpress.com/2015/09/08/using-scatter-plots-to-assess-building-performancepart-4/" TargetMode="External"/><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av8rdas.wordpress.com/" TargetMode="Externa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hyperlink" Target="http://www.av8rdas.wordpress.com/"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bpd.lbl.gov/" TargetMode="Externa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69.png"/></Relationships>
</file>

<file path=ppt/slides/_rels/slide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ashrae.org/technical-resources/free-resources/ashrae-terminology" TargetMode="Externa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ashrae.org/technical-resources/free-resources/ashrae-terminology" TargetMode="Externa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77.emf"/></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78.emf"/></Relationships>
</file>

<file path=ppt/slides/_rels/slide8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83.emf"/></Relationships>
</file>

<file path=ppt/slides/_rels/slide86.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86.emf"/></Relationships>
</file>

<file path=ppt/slides/_rels/slide8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88.emf"/><Relationship Id="rId4" Type="http://schemas.openxmlformats.org/officeDocument/2006/relationships/image" Target="../media/image87.emf"/></Relationships>
</file>

<file path=ppt/slides/_rels/slide89.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89.emf"/></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9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33600"/>
            <a:ext cx="7886700" cy="1797864"/>
          </a:xfrm>
        </p:spPr>
        <p:txBody>
          <a:bodyPr/>
          <a:lstStyle/>
          <a:p>
            <a:r>
              <a:rPr lang="en-US" sz="4000" dirty="0"/>
              <a:t>Existing Building Commissioning Workshop: Series 16, Session 1</a:t>
            </a:r>
          </a:p>
        </p:txBody>
      </p:sp>
      <p:sp>
        <p:nvSpPr>
          <p:cNvPr id="3" name="Text Placeholder 2"/>
          <p:cNvSpPr>
            <a:spLocks noGrp="1"/>
          </p:cNvSpPr>
          <p:nvPr>
            <p:ph type="body" sz="quarter" idx="13"/>
          </p:nvPr>
        </p:nvSpPr>
        <p:spPr/>
        <p:txBody>
          <a:bodyPr>
            <a:normAutofit/>
          </a:bodyPr>
          <a:lstStyle/>
          <a:p>
            <a:r>
              <a:rPr lang="en-US" sz="3600" dirty="0">
                <a:latin typeface="DIN-Regular" charset="0"/>
                <a:ea typeface="DIN-Regular" charset="0"/>
                <a:cs typeface="DIN-Regular" charset="0"/>
              </a:rPr>
              <a:t>Scoping and the Findings List</a:t>
            </a:r>
          </a:p>
        </p:txBody>
      </p:sp>
      <p:sp>
        <p:nvSpPr>
          <p:cNvPr id="4" name="Text Placeholder 3">
            <a:extLst>
              <a:ext uri="{FF2B5EF4-FFF2-40B4-BE49-F238E27FC236}">
                <a16:creationId xmlns:a16="http://schemas.microsoft.com/office/drawing/2014/main" id="{ADBB8645-B737-4F05-B2C6-5BB1DFB30C32}"/>
              </a:ext>
            </a:extLst>
          </p:cNvPr>
          <p:cNvSpPr txBox="1">
            <a:spLocks/>
          </p:cNvSpPr>
          <p:nvPr/>
        </p:nvSpPr>
        <p:spPr>
          <a:xfrm>
            <a:off x="3401187" y="5455920"/>
            <a:ext cx="5069713" cy="274320"/>
          </a:xfrm>
          <a:prstGeom prst="rect">
            <a:avLst/>
          </a:prstGeom>
        </p:spPr>
        <p:txBody>
          <a:bodyPr vert="horz" lIns="91440" tIns="45720" rIns="91440" bIns="45720" rtlCol="0">
            <a:noAutofit/>
          </a:bodyPr>
          <a:lstStyle>
            <a:lvl1pPr indent="0">
              <a:lnSpc>
                <a:spcPts val="1800"/>
              </a:lnSpc>
              <a:spcBef>
                <a:spcPts val="750"/>
              </a:spcBef>
              <a:buFontTx/>
              <a:buNone/>
              <a:defRPr sz="1900" b="0" i="0" spc="0" baseline="0">
                <a:solidFill>
                  <a:schemeClr val="bg1"/>
                </a:solidFill>
                <a:latin typeface="DIN-Regular" charset="0"/>
                <a:ea typeface="DIN-Regular" charset="0"/>
                <a:cs typeface="DIN-Regular" charset="0"/>
              </a:defRPr>
            </a:lvl1pPr>
            <a:lvl2pPr indent="0">
              <a:lnSpc>
                <a:spcPts val="1800"/>
              </a:lnSpc>
              <a:spcBef>
                <a:spcPts val="375"/>
              </a:spcBef>
              <a:buFontTx/>
              <a:buNone/>
              <a:defRPr sz="1300" baseline="0">
                <a:latin typeface="din" charset="0"/>
              </a:defRPr>
            </a:lvl2pPr>
            <a:lvl3pPr indent="0">
              <a:lnSpc>
                <a:spcPts val="1800"/>
              </a:lnSpc>
              <a:spcBef>
                <a:spcPts val="375"/>
              </a:spcBef>
              <a:buFontTx/>
              <a:buNone/>
              <a:defRPr sz="1300" baseline="0">
                <a:latin typeface="din" charset="0"/>
              </a:defRPr>
            </a:lvl3pPr>
            <a:lvl4pPr indent="0">
              <a:lnSpc>
                <a:spcPts val="1800"/>
              </a:lnSpc>
              <a:spcBef>
                <a:spcPts val="375"/>
              </a:spcBef>
              <a:buFontTx/>
              <a:buNone/>
              <a:defRPr sz="1300" baseline="0">
                <a:latin typeface="din" charset="0"/>
              </a:defRPr>
            </a:lvl4pPr>
            <a:lvl5pPr indent="0">
              <a:lnSpc>
                <a:spcPts val="1800"/>
              </a:lnSpc>
              <a:spcBef>
                <a:spcPts val="375"/>
              </a:spcBef>
              <a:buFontTx/>
              <a:buNone/>
              <a:defRPr sz="1300" baseline="0">
                <a:latin typeface="din" charset="0"/>
              </a:defRPr>
            </a:lvl5pPr>
            <a:lvl6pPr marL="1885950" indent="-171450">
              <a:lnSpc>
                <a:spcPct val="90000"/>
              </a:lnSpc>
              <a:spcBef>
                <a:spcPts val="375"/>
              </a:spcBef>
              <a:buFont typeface="Arial" panose="020B0604020202020204" pitchFamily="34" charset="0"/>
              <a:buChar char="•"/>
            </a:lvl6pPr>
            <a:lvl7pPr marL="2228850" indent="-171450">
              <a:lnSpc>
                <a:spcPct val="90000"/>
              </a:lnSpc>
              <a:spcBef>
                <a:spcPts val="375"/>
              </a:spcBef>
              <a:buFont typeface="Arial" panose="020B0604020202020204" pitchFamily="34" charset="0"/>
              <a:buChar char="•"/>
            </a:lvl7pPr>
            <a:lvl8pPr marL="2571750" indent="-171450">
              <a:lnSpc>
                <a:spcPct val="90000"/>
              </a:lnSpc>
              <a:spcBef>
                <a:spcPts val="375"/>
              </a:spcBef>
              <a:buFont typeface="Arial" panose="020B0604020202020204" pitchFamily="34" charset="0"/>
              <a:buChar char="•"/>
            </a:lvl8pPr>
            <a:lvl9pPr marL="2914650" indent="-171450">
              <a:lnSpc>
                <a:spcPct val="90000"/>
              </a:lnSpc>
              <a:spcBef>
                <a:spcPts val="375"/>
              </a:spcBef>
              <a:buFont typeface="Arial" panose="020B0604020202020204" pitchFamily="34" charset="0"/>
              <a:buChar char="•"/>
            </a:lvl9pPr>
          </a:lstStyle>
          <a:p>
            <a:r>
              <a:rPr lang="en-US" sz="1600" dirty="0"/>
              <a:t>David Sellers</a:t>
            </a:r>
          </a:p>
        </p:txBody>
      </p:sp>
      <p:sp>
        <p:nvSpPr>
          <p:cNvPr id="5" name="Text Placeholder 4">
            <a:extLst>
              <a:ext uri="{FF2B5EF4-FFF2-40B4-BE49-F238E27FC236}">
                <a16:creationId xmlns:a16="http://schemas.microsoft.com/office/drawing/2014/main" id="{6F0DF010-BC6B-4B41-81A7-3205F4409469}"/>
              </a:ext>
            </a:extLst>
          </p:cNvPr>
          <p:cNvSpPr txBox="1">
            <a:spLocks/>
          </p:cNvSpPr>
          <p:nvPr/>
        </p:nvSpPr>
        <p:spPr>
          <a:xfrm>
            <a:off x="3401187" y="5755957"/>
            <a:ext cx="5069713" cy="274320"/>
          </a:xfrm>
          <a:prstGeom prst="rect">
            <a:avLst/>
          </a:prstGeom>
        </p:spPr>
        <p:txBody>
          <a:bodyPr vert="horz" lIns="91440" tIns="45720" rIns="91440" bIns="45720" rtlCol="0">
            <a:noAutofit/>
          </a:bodyPr>
          <a:lstStyle>
            <a:lvl1pPr marL="0" indent="0" algn="l" defTabSz="685800" rtl="0" eaLnBrk="1" latinLnBrk="0" hangingPunct="1">
              <a:lnSpc>
                <a:spcPts val="1800"/>
              </a:lnSpc>
              <a:spcBef>
                <a:spcPts val="750"/>
              </a:spcBef>
              <a:buFontTx/>
              <a:buNone/>
              <a:defRPr sz="1300" b="0" i="0" kern="1200" spc="0" baseline="0">
                <a:solidFill>
                  <a:schemeClr val="bg1"/>
                </a:solidFill>
                <a:latin typeface="DIN-Medium" charset="0"/>
                <a:ea typeface="DIN-Medium" charset="0"/>
                <a:cs typeface="DIN-Medium" charset="0"/>
              </a:defRPr>
            </a:lvl1pPr>
            <a:lvl2pPr marL="342900" indent="0" algn="l" defTabSz="685800" rtl="0" eaLnBrk="1" latinLnBrk="0" hangingPunct="1">
              <a:lnSpc>
                <a:spcPts val="1800"/>
              </a:lnSpc>
              <a:spcBef>
                <a:spcPts val="375"/>
              </a:spcBef>
              <a:buFontTx/>
              <a:buNone/>
              <a:defRPr sz="1300" kern="1200" baseline="0">
                <a:solidFill>
                  <a:schemeClr val="tx1"/>
                </a:solidFill>
                <a:latin typeface="din" charset="0"/>
                <a:ea typeface="+mn-ea"/>
                <a:cs typeface="+mn-cs"/>
              </a:defRPr>
            </a:lvl2pPr>
            <a:lvl3pPr marL="685800" indent="0" algn="l" defTabSz="685800" rtl="0" eaLnBrk="1" latinLnBrk="0" hangingPunct="1">
              <a:lnSpc>
                <a:spcPts val="1800"/>
              </a:lnSpc>
              <a:spcBef>
                <a:spcPts val="375"/>
              </a:spcBef>
              <a:buFontTx/>
              <a:buNone/>
              <a:defRPr sz="1300" kern="1200" baseline="0">
                <a:solidFill>
                  <a:schemeClr val="tx1"/>
                </a:solidFill>
                <a:latin typeface="din" charset="0"/>
                <a:ea typeface="+mn-ea"/>
                <a:cs typeface="+mn-cs"/>
              </a:defRPr>
            </a:lvl3pPr>
            <a:lvl4pPr marL="1028700" indent="0" algn="l" defTabSz="685800" rtl="0" eaLnBrk="1" latinLnBrk="0" hangingPunct="1">
              <a:lnSpc>
                <a:spcPts val="1800"/>
              </a:lnSpc>
              <a:spcBef>
                <a:spcPts val="375"/>
              </a:spcBef>
              <a:buFontTx/>
              <a:buNone/>
              <a:defRPr sz="1300" kern="1200" baseline="0">
                <a:solidFill>
                  <a:schemeClr val="tx1"/>
                </a:solidFill>
                <a:latin typeface="din" charset="0"/>
                <a:ea typeface="+mn-ea"/>
                <a:cs typeface="+mn-cs"/>
              </a:defRPr>
            </a:lvl4pPr>
            <a:lvl5pPr marL="1371600" indent="0" algn="l" defTabSz="685800" rtl="0" eaLnBrk="1" latinLnBrk="0" hangingPunct="1">
              <a:lnSpc>
                <a:spcPts val="1800"/>
              </a:lnSpc>
              <a:spcBef>
                <a:spcPts val="375"/>
              </a:spcBef>
              <a:buFontTx/>
              <a:buNone/>
              <a:defRPr sz="1300" kern="1200" baseline="0">
                <a:solidFill>
                  <a:schemeClr val="tx1"/>
                </a:solidFill>
                <a:latin typeface="din"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a:t>Senior Engineer, Facility Dynamics Engineering</a:t>
            </a:r>
            <a:endParaRPr lang="en-US" sz="1600" dirty="0"/>
          </a:p>
        </p:txBody>
      </p:sp>
      <p:sp>
        <p:nvSpPr>
          <p:cNvPr id="6" name="Text Placeholder 3">
            <a:extLst>
              <a:ext uri="{FF2B5EF4-FFF2-40B4-BE49-F238E27FC236}">
                <a16:creationId xmlns:a16="http://schemas.microsoft.com/office/drawing/2014/main" id="{E337A2BC-518E-43C9-AD9F-12C820A9AB08}"/>
              </a:ext>
            </a:extLst>
          </p:cNvPr>
          <p:cNvSpPr txBox="1">
            <a:spLocks/>
          </p:cNvSpPr>
          <p:nvPr/>
        </p:nvSpPr>
        <p:spPr>
          <a:xfrm>
            <a:off x="3401186" y="5181600"/>
            <a:ext cx="5069713" cy="274320"/>
          </a:xfrm>
          <a:prstGeom prst="rect">
            <a:avLst/>
          </a:prstGeom>
        </p:spPr>
        <p:txBody>
          <a:bodyPr vert="horz" lIns="91440" tIns="45720" rIns="91440" bIns="45720" rtlCol="0">
            <a:noAutofit/>
          </a:bodyPr>
          <a:lstStyle>
            <a:lvl1pPr indent="0">
              <a:lnSpc>
                <a:spcPts val="1800"/>
              </a:lnSpc>
              <a:spcBef>
                <a:spcPts val="750"/>
              </a:spcBef>
              <a:buFontTx/>
              <a:buNone/>
              <a:defRPr sz="1900" b="0" i="0" spc="0" baseline="0">
                <a:solidFill>
                  <a:schemeClr val="bg1"/>
                </a:solidFill>
                <a:latin typeface="DIN-Regular" charset="0"/>
                <a:ea typeface="DIN-Regular" charset="0"/>
                <a:cs typeface="DIN-Regular" charset="0"/>
              </a:defRPr>
            </a:lvl1pPr>
            <a:lvl2pPr indent="0">
              <a:lnSpc>
                <a:spcPts val="1800"/>
              </a:lnSpc>
              <a:spcBef>
                <a:spcPts val="375"/>
              </a:spcBef>
              <a:buFontTx/>
              <a:buNone/>
              <a:defRPr sz="1300" baseline="0">
                <a:latin typeface="din" charset="0"/>
              </a:defRPr>
            </a:lvl2pPr>
            <a:lvl3pPr indent="0">
              <a:lnSpc>
                <a:spcPts val="1800"/>
              </a:lnSpc>
              <a:spcBef>
                <a:spcPts val="375"/>
              </a:spcBef>
              <a:buFontTx/>
              <a:buNone/>
              <a:defRPr sz="1300" baseline="0">
                <a:latin typeface="din" charset="0"/>
              </a:defRPr>
            </a:lvl3pPr>
            <a:lvl4pPr indent="0">
              <a:lnSpc>
                <a:spcPts val="1800"/>
              </a:lnSpc>
              <a:spcBef>
                <a:spcPts val="375"/>
              </a:spcBef>
              <a:buFontTx/>
              <a:buNone/>
              <a:defRPr sz="1300" baseline="0">
                <a:latin typeface="din" charset="0"/>
              </a:defRPr>
            </a:lvl4pPr>
            <a:lvl5pPr indent="0">
              <a:lnSpc>
                <a:spcPts val="1800"/>
              </a:lnSpc>
              <a:spcBef>
                <a:spcPts val="375"/>
              </a:spcBef>
              <a:buFontTx/>
              <a:buNone/>
              <a:defRPr sz="1300" baseline="0">
                <a:latin typeface="din" charset="0"/>
              </a:defRPr>
            </a:lvl5pPr>
            <a:lvl6pPr marL="1885950" indent="-171450">
              <a:lnSpc>
                <a:spcPct val="90000"/>
              </a:lnSpc>
              <a:spcBef>
                <a:spcPts val="375"/>
              </a:spcBef>
              <a:buFont typeface="Arial" panose="020B0604020202020204" pitchFamily="34" charset="0"/>
              <a:buChar char="•"/>
            </a:lvl6pPr>
            <a:lvl7pPr marL="2228850" indent="-171450">
              <a:lnSpc>
                <a:spcPct val="90000"/>
              </a:lnSpc>
              <a:spcBef>
                <a:spcPts val="375"/>
              </a:spcBef>
              <a:buFont typeface="Arial" panose="020B0604020202020204" pitchFamily="34" charset="0"/>
              <a:buChar char="•"/>
            </a:lvl7pPr>
            <a:lvl8pPr marL="2571750" indent="-171450">
              <a:lnSpc>
                <a:spcPct val="90000"/>
              </a:lnSpc>
              <a:spcBef>
                <a:spcPts val="375"/>
              </a:spcBef>
              <a:buFont typeface="Arial" panose="020B0604020202020204" pitchFamily="34" charset="0"/>
              <a:buChar char="•"/>
            </a:lvl8pPr>
            <a:lvl9pPr marL="2914650" indent="-171450">
              <a:lnSpc>
                <a:spcPct val="90000"/>
              </a:lnSpc>
              <a:spcBef>
                <a:spcPts val="375"/>
              </a:spcBef>
              <a:buFont typeface="Arial" panose="020B0604020202020204" pitchFamily="34" charset="0"/>
              <a:buChar char="•"/>
            </a:lvl9pPr>
          </a:lstStyle>
          <a:p>
            <a:r>
              <a:rPr lang="en-US" sz="1600" dirty="0"/>
              <a:t>Presented By:</a:t>
            </a:r>
          </a:p>
          <a:p>
            <a:endParaRPr lang="en-US" sz="1600" dirty="0"/>
          </a:p>
        </p:txBody>
      </p:sp>
      <p:pic>
        <p:nvPicPr>
          <p:cNvPr id="7" name="Picture 6" descr="A close up of a logo&#10;&#10;Description automatically generated">
            <a:extLst>
              <a:ext uri="{FF2B5EF4-FFF2-40B4-BE49-F238E27FC236}">
                <a16:creationId xmlns:a16="http://schemas.microsoft.com/office/drawing/2014/main" id="{4F4B8BCE-3A52-4276-BB6A-16BE62A01074}"/>
              </a:ext>
            </a:extLst>
          </p:cNvPr>
          <p:cNvPicPr>
            <a:picLocks noChangeAspect="1"/>
          </p:cNvPicPr>
          <p:nvPr/>
        </p:nvPicPr>
        <p:blipFill>
          <a:blip r:embed="rId2"/>
          <a:stretch>
            <a:fillRect/>
          </a:stretch>
        </p:blipFill>
        <p:spPr>
          <a:xfrm>
            <a:off x="1524000" y="5259623"/>
            <a:ext cx="1476530" cy="688973"/>
          </a:xfrm>
          <a:prstGeom prst="rect">
            <a:avLst/>
          </a:prstGeom>
        </p:spPr>
      </p:pic>
    </p:spTree>
    <p:extLst>
      <p:ext uri="{BB962C8B-B14F-4D97-AF65-F5344CB8AC3E}">
        <p14:creationId xmlns:p14="http://schemas.microsoft.com/office/powerpoint/2010/main" val="2021440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634387"/>
          </a:xfrm>
          <a:prstGeom prst="rect">
            <a:avLst/>
          </a:prstGeom>
        </p:spPr>
      </p:pic>
    </p:spTree>
    <p:extLst>
      <p:ext uri="{BB962C8B-B14F-4D97-AF65-F5344CB8AC3E}">
        <p14:creationId xmlns:p14="http://schemas.microsoft.com/office/powerpoint/2010/main" val="497585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634387"/>
          </a:xfrm>
          <a:prstGeom prst="rect">
            <a:avLst/>
          </a:prstGeom>
        </p:spPr>
      </p:pic>
    </p:spTree>
    <p:extLst>
      <p:ext uri="{BB962C8B-B14F-4D97-AF65-F5344CB8AC3E}">
        <p14:creationId xmlns:p14="http://schemas.microsoft.com/office/powerpoint/2010/main" val="347576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686800" cy="1143000"/>
          </a:xfrm>
        </p:spPr>
        <p:txBody>
          <a:bodyPr/>
          <a:lstStyle/>
          <a:p>
            <a:r>
              <a:rPr lang="en-US" dirty="0"/>
              <a:t>Next Month’s Assignment </a:t>
            </a:r>
            <a:br>
              <a:rPr lang="en-US" dirty="0"/>
            </a:br>
            <a:r>
              <a:rPr lang="en-US" sz="2800" dirty="0">
                <a:solidFill>
                  <a:schemeClr val="tx1"/>
                </a:solidFill>
              </a:rPr>
              <a:t>Derive the </a:t>
            </a:r>
            <a:r>
              <a:rPr lang="en-US" sz="2800" dirty="0" err="1">
                <a:solidFill>
                  <a:schemeClr val="tx1"/>
                </a:solidFill>
              </a:rPr>
              <a:t>Virial</a:t>
            </a:r>
            <a:r>
              <a:rPr lang="en-US" sz="2800" dirty="0">
                <a:solidFill>
                  <a:schemeClr val="tx1"/>
                </a:solidFill>
              </a:rPr>
              <a:t> Equation of State</a:t>
            </a:r>
            <a:endParaRPr lang="en-US" dirty="0">
              <a:solidFill>
                <a:schemeClr val="tx1"/>
              </a:solidFill>
            </a:endParaRPr>
          </a:p>
        </p:txBody>
      </p:sp>
    </p:spTree>
    <p:extLst>
      <p:ext uri="{BB962C8B-B14F-4D97-AF65-F5344CB8AC3E}">
        <p14:creationId xmlns:p14="http://schemas.microsoft.com/office/powerpoint/2010/main" val="80844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Grp="1" noChangeAspect="1"/>
          </p:cNvGraphicFramePr>
          <p:nvPr/>
        </p:nvGraphicFramePr>
        <p:xfrm>
          <a:off x="92075" y="1394349"/>
          <a:ext cx="8959850" cy="1376362"/>
        </p:xfrm>
        <a:graphic>
          <a:graphicData uri="http://schemas.openxmlformats.org/presentationml/2006/ole">
            <mc:AlternateContent xmlns:mc="http://schemas.openxmlformats.org/markup-compatibility/2006">
              <mc:Choice xmlns:v="urn:schemas-microsoft-com:vml" Requires="v">
                <p:oleObj spid="_x0000_s6194" name="Equation" r:id="rId3" imgW="6286500" imgH="965200" progId="Equation.3">
                  <p:embed/>
                </p:oleObj>
              </mc:Choice>
              <mc:Fallback>
                <p:oleObj name="Equation" r:id="rId3" imgW="6286500" imgH="965200" progId="Equation.3">
                  <p:embed/>
                  <p:pic>
                    <p:nvPicPr>
                      <p:cNvPr id="0" name=""/>
                      <p:cNvPicPr>
                        <a:picLocks noGrp="1" noChangeAspect="1" noChangeArrowheads="1"/>
                      </p:cNvPicPr>
                      <p:nvPr/>
                    </p:nvPicPr>
                    <p:blipFill>
                      <a:blip r:embed="rId4">
                        <a:lum bright="100000" contrast="100000"/>
                        <a:extLst>
                          <a:ext uri="{28A0092B-C50C-407E-A947-70E740481C1C}">
                            <a14:useLocalDpi xmlns:a14="http://schemas.microsoft.com/office/drawing/2010/main" val="0"/>
                          </a:ext>
                        </a:extLst>
                      </a:blip>
                      <a:srcRect/>
                      <a:stretch>
                        <a:fillRect/>
                      </a:stretch>
                    </p:blipFill>
                    <p:spPr bwMode="auto">
                      <a:xfrm>
                        <a:off x="92075" y="1394349"/>
                        <a:ext cx="8959850"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itle 8"/>
          <p:cNvSpPr>
            <a:spLocks noGrp="1"/>
          </p:cNvSpPr>
          <p:nvPr>
            <p:ph type="title"/>
          </p:nvPr>
        </p:nvSpPr>
        <p:spPr>
          <a:xfrm>
            <a:off x="457200" y="274638"/>
            <a:ext cx="8686800" cy="1143000"/>
          </a:xfrm>
        </p:spPr>
        <p:txBody>
          <a:bodyPr/>
          <a:lstStyle/>
          <a:p>
            <a:r>
              <a:rPr lang="en-US" dirty="0"/>
              <a:t>Next Month’s Assignment </a:t>
            </a:r>
            <a:br>
              <a:rPr lang="en-US" dirty="0"/>
            </a:br>
            <a:r>
              <a:rPr lang="en-US" sz="2800" dirty="0"/>
              <a:t>Derive the Virial Equation of State for Air</a:t>
            </a:r>
            <a:endParaRPr lang="en-US" dirty="0"/>
          </a:p>
        </p:txBody>
      </p:sp>
      <p:graphicFrame>
        <p:nvGraphicFramePr>
          <p:cNvPr id="10" name="Object 9"/>
          <p:cNvGraphicFramePr>
            <a:graphicFrameLocks noChangeAspect="1"/>
          </p:cNvGraphicFramePr>
          <p:nvPr/>
        </p:nvGraphicFramePr>
        <p:xfrm>
          <a:off x="93663" y="3870325"/>
          <a:ext cx="8958262" cy="2774950"/>
        </p:xfrm>
        <a:graphic>
          <a:graphicData uri="http://schemas.openxmlformats.org/presentationml/2006/ole">
            <mc:AlternateContent xmlns:mc="http://schemas.openxmlformats.org/markup-compatibility/2006">
              <mc:Choice xmlns:v="urn:schemas-microsoft-com:vml" Requires="v">
                <p:oleObj spid="_x0000_s6195" name="Equation" r:id="rId5" imgW="5816600" imgH="1803400" progId="Equation.3">
                  <p:embed/>
                </p:oleObj>
              </mc:Choice>
              <mc:Fallback>
                <p:oleObj name="Equation" r:id="rId5" imgW="5816600" imgH="1803400" progId="Equation.3">
                  <p:embed/>
                  <p:pic>
                    <p:nvPicPr>
                      <p:cNvPr id="0" name=""/>
                      <p:cNvPicPr>
                        <a:picLocks noChangeAspect="1" noChangeArrowheads="1"/>
                      </p:cNvPicPr>
                      <p:nvPr/>
                    </p:nvPicPr>
                    <p:blipFill>
                      <a:blip r:embed="rId6">
                        <a:lum bright="100000"/>
                        <a:grayscl/>
                        <a:extLst>
                          <a:ext uri="{28A0092B-C50C-407E-A947-70E740481C1C}">
                            <a14:useLocalDpi xmlns:a14="http://schemas.microsoft.com/office/drawing/2010/main" val="0"/>
                          </a:ext>
                        </a:extLst>
                      </a:blip>
                      <a:srcRect/>
                      <a:stretch>
                        <a:fillRect/>
                      </a:stretch>
                    </p:blipFill>
                    <p:spPr bwMode="auto">
                      <a:xfrm>
                        <a:off x="93663" y="3870325"/>
                        <a:ext cx="8958262"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itle 8"/>
          <p:cNvSpPr txBox="1">
            <a:spLocks/>
          </p:cNvSpPr>
          <p:nvPr/>
        </p:nvSpPr>
        <p:spPr>
          <a:xfrm>
            <a:off x="457200" y="2729178"/>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rgbClr val="FFA100"/>
                </a:solidFill>
                <a:latin typeface="Arial" pitchFamily="34" charset="0"/>
                <a:ea typeface="+mj-ea"/>
                <a:cs typeface="Arial" pitchFamily="34" charset="0"/>
              </a:defRPr>
            </a:lvl1pPr>
          </a:lstStyle>
          <a:p>
            <a:r>
              <a:rPr lang="en-US" sz="2800" dirty="0"/>
              <a:t>Apply it to the ISA PID Algorithm for an AHU as a Method to Assess Your Project’s Savings Potential</a:t>
            </a:r>
          </a:p>
        </p:txBody>
      </p:sp>
    </p:spTree>
    <p:extLst>
      <p:ext uri="{BB962C8B-B14F-4D97-AF65-F5344CB8AC3E}">
        <p14:creationId xmlns:p14="http://schemas.microsoft.com/office/powerpoint/2010/main" val="311913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686800" cy="1143000"/>
          </a:xfrm>
        </p:spPr>
        <p:txBody>
          <a:bodyPr/>
          <a:lstStyle/>
          <a:p>
            <a:r>
              <a:rPr lang="en-US" dirty="0"/>
              <a:t>Next Month’s Assignment </a:t>
            </a:r>
            <a:br>
              <a:rPr lang="en-US" dirty="0"/>
            </a:br>
            <a:r>
              <a:rPr lang="en-US" sz="2800" dirty="0">
                <a:solidFill>
                  <a:schemeClr val="tx1"/>
                </a:solidFill>
              </a:rPr>
              <a:t>Derive the </a:t>
            </a:r>
            <a:r>
              <a:rPr lang="en-US" sz="2800" dirty="0" err="1">
                <a:solidFill>
                  <a:schemeClr val="tx1"/>
                </a:solidFill>
              </a:rPr>
              <a:t>Virial</a:t>
            </a:r>
            <a:r>
              <a:rPr lang="en-US" sz="2800" dirty="0">
                <a:solidFill>
                  <a:schemeClr val="tx1"/>
                </a:solidFill>
              </a:rPr>
              <a:t> Equation of State</a:t>
            </a:r>
            <a:endParaRPr lang="en-US" dirty="0">
              <a:solidFill>
                <a:schemeClr val="tx1"/>
              </a:solidFill>
            </a:endParaRPr>
          </a:p>
        </p:txBody>
      </p:sp>
      <p:sp>
        <p:nvSpPr>
          <p:cNvPr id="3" name="Content Placeholder 4"/>
          <p:cNvSpPr txBox="1">
            <a:spLocks/>
          </p:cNvSpPr>
          <p:nvPr/>
        </p:nvSpPr>
        <p:spPr>
          <a:xfrm>
            <a:off x="457200" y="1600200"/>
            <a:ext cx="4038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2400" b="0" kern="1200">
                <a:solidFill>
                  <a:schemeClr val="bg1"/>
                </a:solidFill>
                <a:latin typeface="Arial" pitchFamily="34" charset="0"/>
                <a:ea typeface="+mn-ea"/>
                <a:cs typeface="Arial" pitchFamily="34" charset="0"/>
              </a:defRPr>
            </a:lvl1pPr>
            <a:lvl2pPr marL="457200" indent="-225425" algn="l" defTabSz="914400" rtl="0" eaLnBrk="1" latinLnBrk="0" hangingPunct="1">
              <a:spcBef>
                <a:spcPct val="20000"/>
              </a:spcBef>
              <a:buFont typeface="Calibri" pitchFamily="34" charset="0"/>
              <a:buChar char="‒"/>
              <a:defRPr sz="2400" kern="1200">
                <a:solidFill>
                  <a:srgbClr val="00B0F0"/>
                </a:solidFill>
                <a:latin typeface="Arial" pitchFamily="34" charset="0"/>
                <a:ea typeface="+mn-ea"/>
                <a:cs typeface="Arial" pitchFamily="34" charset="0"/>
              </a:defRPr>
            </a:lvl2pPr>
            <a:lvl3pPr marL="690563" indent="-225425" algn="l" defTabSz="914400" rtl="0" eaLnBrk="1" latinLnBrk="0" hangingPunct="1">
              <a:spcBef>
                <a:spcPct val="20000"/>
              </a:spcBef>
              <a:buFont typeface="Calibri" pitchFamily="34" charset="0"/>
              <a:buChar char="‒"/>
              <a:defRPr sz="2400" kern="1200">
                <a:solidFill>
                  <a:srgbClr val="00B0F0"/>
                </a:solidFill>
                <a:latin typeface="Arial" pitchFamily="34" charset="0"/>
                <a:ea typeface="+mn-ea"/>
                <a:cs typeface="Arial" pitchFamily="34" charset="0"/>
              </a:defRPr>
            </a:lvl3pPr>
            <a:lvl4pPr marL="914400" indent="-225425" algn="l" defTabSz="914400" rtl="0" eaLnBrk="1" latinLnBrk="0" hangingPunct="1">
              <a:spcBef>
                <a:spcPct val="20000"/>
              </a:spcBef>
              <a:buFont typeface="Arial" pitchFamily="34" charset="0"/>
              <a:buChar char="•"/>
              <a:defRPr sz="2400" kern="1200">
                <a:solidFill>
                  <a:srgbClr val="00B0F0"/>
                </a:solidFill>
                <a:latin typeface="Arial" pitchFamily="34" charset="0"/>
                <a:ea typeface="+mn-ea"/>
                <a:cs typeface="Arial" pitchFamily="34" charset="0"/>
              </a:defRPr>
            </a:lvl4pPr>
            <a:lvl5pPr marL="1147763" indent="-225425" algn="l" defTabSz="914400" rtl="0" eaLnBrk="1" latinLnBrk="0" hangingPunct="1">
              <a:spcBef>
                <a:spcPct val="20000"/>
              </a:spcBef>
              <a:buFont typeface="Calibri" pitchFamily="34" charset="0"/>
              <a:buChar char="‒"/>
              <a:defRPr sz="2000" kern="1200">
                <a:solidFill>
                  <a:srgbClr val="00B0F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t>Take Your  Utility Data to the Next Level</a:t>
            </a:r>
          </a:p>
          <a:p>
            <a:pPr lvl="1"/>
            <a:r>
              <a:rPr lang="en-US" dirty="0"/>
              <a:t>Look at average daily consumption patterns</a:t>
            </a:r>
          </a:p>
          <a:p>
            <a:pPr lvl="1"/>
            <a:r>
              <a:rPr lang="en-US" dirty="0"/>
              <a:t>Compare the patterns to common drivers</a:t>
            </a:r>
          </a:p>
          <a:p>
            <a:pPr lvl="2"/>
            <a:r>
              <a:rPr lang="en-US" dirty="0">
                <a:solidFill>
                  <a:schemeClr val="tx2"/>
                </a:solidFill>
              </a:rPr>
              <a:t>Occupancy</a:t>
            </a:r>
          </a:p>
          <a:p>
            <a:pPr lvl="2"/>
            <a:r>
              <a:rPr lang="en-US" dirty="0">
                <a:solidFill>
                  <a:schemeClr val="tx2"/>
                </a:solidFill>
              </a:rPr>
              <a:t>Climate</a:t>
            </a:r>
          </a:p>
          <a:p>
            <a:pPr lvl="2"/>
            <a:r>
              <a:rPr lang="en-US" dirty="0">
                <a:solidFill>
                  <a:schemeClr val="tx2"/>
                </a:solidFill>
              </a:rPr>
              <a:t>Production </a:t>
            </a:r>
          </a:p>
          <a:p>
            <a:pPr lvl="1"/>
            <a:endParaRPr lang="en-US" sz="20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276350"/>
            <a:ext cx="3581400" cy="2686050"/>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989070"/>
            <a:ext cx="3581400" cy="2686050"/>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303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a:t>What is Utility Consumption Analysis?</a:t>
            </a:r>
            <a:endParaRPr lang="en-US" dirty="0"/>
          </a:p>
        </p:txBody>
      </p:sp>
      <p:sp>
        <p:nvSpPr>
          <p:cNvPr id="12" name="Content Placeholder 11"/>
          <p:cNvSpPr>
            <a:spLocks noGrp="1"/>
          </p:cNvSpPr>
          <p:nvPr>
            <p:ph idx="1"/>
          </p:nvPr>
        </p:nvSpPr>
        <p:spPr/>
        <p:txBody>
          <a:bodyPr/>
          <a:lstStyle/>
          <a:p>
            <a:pPr marL="342900" indent="-342900">
              <a:buFont typeface="Arial" panose="020B0604020202020204" pitchFamily="34" charset="0"/>
              <a:buChar char="•"/>
            </a:pPr>
            <a:r>
              <a:rPr lang="en-US" dirty="0"/>
              <a:t>Utility consumption analysis looks for trends in utility consumption patterns that are indicators of opportunities to save resources.  These patterns are also indicators of the persistence of benefits provided by past projects.  </a:t>
            </a:r>
          </a:p>
        </p:txBody>
      </p:sp>
    </p:spTree>
    <p:extLst>
      <p:ext uri="{BB962C8B-B14F-4D97-AF65-F5344CB8AC3E}">
        <p14:creationId xmlns:p14="http://schemas.microsoft.com/office/powerpoint/2010/main" val="372130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Average Daily Energy Consumption Analysis</a:t>
            </a:r>
            <a:endParaRPr lang="en-US" dirty="0"/>
          </a:p>
        </p:txBody>
      </p:sp>
      <p:sp>
        <p:nvSpPr>
          <p:cNvPr id="3" name="Content Placeholder 2"/>
          <p:cNvSpPr>
            <a:spLocks noGrp="1"/>
          </p:cNvSpPr>
          <p:nvPr>
            <p:ph idx="1"/>
          </p:nvPr>
        </p:nvSpPr>
        <p:spPr>
          <a:xfrm>
            <a:off x="457200" y="1600200"/>
            <a:ext cx="8229600" cy="4983162"/>
          </a:xfrm>
        </p:spPr>
        <p:txBody>
          <a:bodyPr>
            <a:normAutofit lnSpcReduction="10000"/>
          </a:bodyPr>
          <a:lstStyle/>
          <a:p>
            <a:r>
              <a:rPr lang="en-US" dirty="0"/>
              <a:t>Compare average monthly patterns to potential drivers</a:t>
            </a:r>
          </a:p>
          <a:p>
            <a:pPr marL="584201" lvl="2" indent="-342900">
              <a:buFont typeface="Arial" panose="020B0604020202020204" pitchFamily="34" charset="0"/>
              <a:buChar char="•"/>
            </a:pPr>
            <a:r>
              <a:rPr lang="en-US" dirty="0"/>
              <a:t>Heating and cooling degree days (</a:t>
            </a:r>
            <a:r>
              <a:rPr lang="en-US" dirty="0">
                <a:hlinkClick r:id="rId2"/>
              </a:rPr>
              <a:t>http://www.weatherdatadepot.com/</a:t>
            </a:r>
            <a:r>
              <a:rPr lang="en-US" dirty="0"/>
              <a:t>)</a:t>
            </a:r>
          </a:p>
          <a:p>
            <a:pPr marL="584201" lvl="2" indent="-342900">
              <a:buFont typeface="Arial" panose="020B0604020202020204" pitchFamily="34" charset="0"/>
              <a:buChar char="•"/>
            </a:pPr>
            <a:r>
              <a:rPr lang="en-US" dirty="0"/>
              <a:t>Occupancy patterns</a:t>
            </a:r>
          </a:p>
          <a:p>
            <a:pPr marL="584201" lvl="2" indent="-342900">
              <a:buFont typeface="Arial" panose="020B0604020202020204" pitchFamily="34" charset="0"/>
              <a:buChar char="•"/>
            </a:pPr>
            <a:r>
              <a:rPr lang="en-US" dirty="0"/>
              <a:t>Production</a:t>
            </a:r>
          </a:p>
          <a:p>
            <a:r>
              <a:rPr lang="en-US" dirty="0"/>
              <a:t>Critical considerations</a:t>
            </a:r>
          </a:p>
          <a:p>
            <a:pPr marL="584201" lvl="2" indent="-342900">
              <a:buFont typeface="Arial" panose="020B0604020202020204" pitchFamily="34" charset="0"/>
              <a:buChar char="•"/>
            </a:pPr>
            <a:r>
              <a:rPr lang="en-US" dirty="0"/>
              <a:t>Data needs to be averaged over the days in the billing period</a:t>
            </a:r>
          </a:p>
          <a:p>
            <a:pPr marL="584201" lvl="2" indent="-342900">
              <a:buFont typeface="Arial" panose="020B0604020202020204" pitchFamily="34" charset="0"/>
              <a:buChar char="•"/>
            </a:pPr>
            <a:r>
              <a:rPr lang="en-US" dirty="0"/>
              <a:t>Data needs to be normalized to the month not the billing period</a:t>
            </a:r>
          </a:p>
          <a:p>
            <a:r>
              <a:rPr lang="en-US" dirty="0"/>
              <a:t>Utility Consumption Analysis Tool (UCAT) will do the work for you (</a:t>
            </a:r>
            <a:r>
              <a:rPr lang="en-US" dirty="0">
                <a:hlinkClick r:id="rId3"/>
              </a:rPr>
              <a:t>www.CACx.org</a:t>
            </a:r>
            <a:r>
              <a:rPr lang="en-US" dirty="0"/>
              <a:t>)</a:t>
            </a:r>
          </a:p>
          <a:p>
            <a:pPr lvl="1"/>
            <a:endParaRPr lang="en-US" dirty="0"/>
          </a:p>
          <a:p>
            <a:pPr lvl="1"/>
            <a:endParaRPr lang="en-US" dirty="0"/>
          </a:p>
        </p:txBody>
      </p:sp>
    </p:spTree>
    <p:extLst>
      <p:ext uri="{BB962C8B-B14F-4D97-AF65-F5344CB8AC3E}">
        <p14:creationId xmlns:p14="http://schemas.microsoft.com/office/powerpoint/2010/main" val="194917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632620"/>
          </a:xfrm>
          <a:prstGeom prst="rect">
            <a:avLst/>
          </a:prstGeom>
        </p:spPr>
      </p:pic>
    </p:spTree>
    <p:extLst>
      <p:ext uri="{BB962C8B-B14F-4D97-AF65-F5344CB8AC3E}">
        <p14:creationId xmlns:p14="http://schemas.microsoft.com/office/powerpoint/2010/main" val="72018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2620"/>
          </a:xfrm>
          <a:prstGeom prst="rect">
            <a:avLst/>
          </a:prstGeom>
        </p:spPr>
      </p:pic>
    </p:spTree>
    <p:extLst>
      <p:ext uri="{BB962C8B-B14F-4D97-AF65-F5344CB8AC3E}">
        <p14:creationId xmlns:p14="http://schemas.microsoft.com/office/powerpoint/2010/main" val="33280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Leveraging the Utility Data</a:t>
            </a:r>
          </a:p>
        </p:txBody>
      </p:sp>
      <p:sp>
        <p:nvSpPr>
          <p:cNvPr id="3" name="Content Placeholder 2"/>
          <p:cNvSpPr>
            <a:spLocks noGrp="1"/>
          </p:cNvSpPr>
          <p:nvPr>
            <p:ph idx="1"/>
          </p:nvPr>
        </p:nvSpPr>
        <p:spPr>
          <a:xfrm>
            <a:off x="685800" y="1981200"/>
            <a:ext cx="7772400" cy="4724400"/>
          </a:xfrm>
        </p:spPr>
        <p:txBody>
          <a:bodyPr/>
          <a:lstStyle/>
          <a:p>
            <a:pPr marL="0" indent="0">
              <a:buNone/>
            </a:pPr>
            <a:r>
              <a:rPr lang="en-US" dirty="0"/>
              <a:t>Use the utility data to “frame” your project</a:t>
            </a:r>
          </a:p>
          <a:p>
            <a:pPr lvl="1"/>
            <a:r>
              <a:rPr lang="en-US" dirty="0"/>
              <a:t>Reverse engineer the savings potential from utility consumption, industry metrics and past experience</a:t>
            </a:r>
          </a:p>
          <a:p>
            <a:pPr lvl="1"/>
            <a:r>
              <a:rPr lang="en-US" dirty="0"/>
              <a:t>Reverse engineer the over-all project budget from what is  justified by the savings potential and the Owner’s financial metrics</a:t>
            </a:r>
          </a:p>
          <a:p>
            <a:pPr lvl="1"/>
            <a:r>
              <a:rPr lang="en-US" dirty="0"/>
              <a:t>Reverse engineer budget line item amounts from past experience if needed</a:t>
            </a:r>
          </a:p>
          <a:p>
            <a:pPr lvl="1"/>
            <a:r>
              <a:rPr lang="en-US" dirty="0"/>
              <a:t>Quantify risk by assessing the obvious</a:t>
            </a:r>
          </a:p>
          <a:p>
            <a:pPr marL="0" indent="0">
              <a:buNone/>
            </a:pPr>
            <a:endParaRPr lang="en-US" dirty="0"/>
          </a:p>
          <a:p>
            <a:pPr lvl="1"/>
            <a:endParaRPr lang="en-US" dirty="0"/>
          </a:p>
          <a:p>
            <a:endParaRPr lang="en-US" dirty="0"/>
          </a:p>
        </p:txBody>
      </p:sp>
    </p:spTree>
    <p:extLst>
      <p:ext uri="{BB962C8B-B14F-4D97-AF65-F5344CB8AC3E}">
        <p14:creationId xmlns:p14="http://schemas.microsoft.com/office/powerpoint/2010/main" val="143764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An Overview Of What to Expect Moving Forward</a:t>
            </a:r>
          </a:p>
        </p:txBody>
      </p:sp>
      <p:pic>
        <p:nvPicPr>
          <p:cNvPr id="6" name="Picture 5"/>
          <p:cNvPicPr>
            <a:picLocks noChangeAspect="1"/>
          </p:cNvPicPr>
          <p:nvPr/>
        </p:nvPicPr>
        <p:blipFill rotWithShape="1">
          <a:blip r:embed="rId2"/>
          <a:srcRect t="2593" b="8518"/>
          <a:stretch/>
        </p:blipFill>
        <p:spPr>
          <a:xfrm>
            <a:off x="0" y="1600200"/>
            <a:ext cx="9144000" cy="4572000"/>
          </a:xfrm>
          <a:prstGeom prst="rect">
            <a:avLst/>
          </a:prstGeom>
        </p:spPr>
      </p:pic>
    </p:spTree>
    <p:extLst>
      <p:ext uri="{BB962C8B-B14F-4D97-AF65-F5344CB8AC3E}">
        <p14:creationId xmlns:p14="http://schemas.microsoft.com/office/powerpoint/2010/main" val="100856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3886200" cy="1143000"/>
          </a:xfrm>
        </p:spPr>
        <p:txBody>
          <a:bodyPr>
            <a:normAutofit fontScale="90000"/>
          </a:bodyPr>
          <a:lstStyle/>
          <a:p>
            <a:r>
              <a:rPr lang="en-US" dirty="0"/>
              <a:t>Reverse Engineering the Savings Potential</a:t>
            </a:r>
          </a:p>
        </p:txBody>
      </p:sp>
      <p:sp>
        <p:nvSpPr>
          <p:cNvPr id="3" name="Content Placeholder 2"/>
          <p:cNvSpPr>
            <a:spLocks noGrp="1"/>
          </p:cNvSpPr>
          <p:nvPr>
            <p:ph sz="half" idx="1"/>
          </p:nvPr>
        </p:nvSpPr>
        <p:spPr>
          <a:xfrm>
            <a:off x="685800" y="1752600"/>
            <a:ext cx="3810000" cy="5105400"/>
          </a:xfrm>
        </p:spPr>
        <p:txBody>
          <a:bodyPr>
            <a:normAutofit fontScale="92500" lnSpcReduction="10000"/>
          </a:bodyPr>
          <a:lstStyle/>
          <a:p>
            <a:r>
              <a:rPr lang="en-US" dirty="0"/>
              <a:t>Utility Consumption Analysis Tool (UCAT) </a:t>
            </a:r>
          </a:p>
          <a:p>
            <a:pPr lvl="1"/>
            <a:r>
              <a:rPr lang="en-US" dirty="0"/>
              <a:t>Allows very quick assessments of utility consumption patterns based on billing data and use</a:t>
            </a:r>
            <a:endParaRPr lang="en-US" dirty="0">
              <a:noFill/>
            </a:endParaRPr>
          </a:p>
          <a:p>
            <a:r>
              <a:rPr lang="en-US" dirty="0"/>
              <a:t>LBNL Commissioning Cost and Benefit Reports</a:t>
            </a:r>
          </a:p>
          <a:p>
            <a:pPr lvl="1"/>
            <a:r>
              <a:rPr lang="en-US" dirty="0"/>
              <a:t>Provides savings metrics for </a:t>
            </a:r>
            <a:r>
              <a:rPr lang="en-US" dirty="0" err="1"/>
              <a:t>EBCx</a:t>
            </a:r>
            <a:r>
              <a:rPr lang="en-US" dirty="0"/>
              <a:t>  and other Cx processes</a:t>
            </a:r>
          </a:p>
          <a:p>
            <a:pPr lvl="2"/>
            <a:r>
              <a:rPr lang="en-US" dirty="0"/>
              <a:t>General case median for </a:t>
            </a:r>
            <a:r>
              <a:rPr lang="en-US" dirty="0" err="1"/>
              <a:t>EBCx</a:t>
            </a:r>
            <a:r>
              <a:rPr lang="en-US" dirty="0"/>
              <a:t> is 16% reduction</a:t>
            </a:r>
          </a:p>
          <a:p>
            <a:pPr lvl="3"/>
            <a:r>
              <a:rPr lang="en-US" dirty="0"/>
              <a:t>Upper limit – 31%</a:t>
            </a:r>
          </a:p>
          <a:p>
            <a:pPr lvl="3"/>
            <a:r>
              <a:rPr lang="en-US" dirty="0"/>
              <a:t>Lower limit – 9%</a:t>
            </a:r>
          </a:p>
          <a:p>
            <a:pPr lvl="2"/>
            <a:r>
              <a:rPr lang="en-US" dirty="0"/>
              <a:t>Includes metrics by building type too</a:t>
            </a:r>
          </a:p>
        </p:txBody>
      </p:sp>
      <p:sp>
        <p:nvSpPr>
          <p:cNvPr id="6" name="Content Placeholder 5"/>
          <p:cNvSpPr>
            <a:spLocks noGrp="1"/>
          </p:cNvSpPr>
          <p:nvPr>
            <p:ph sz="half" idx="2"/>
          </p:nvPr>
        </p:nvSpPr>
        <p:spPr>
          <a:xfrm>
            <a:off x="4648200" y="1752600"/>
            <a:ext cx="3810000" cy="5105400"/>
          </a:xfrm>
        </p:spPr>
        <p:txBody>
          <a:bodyPr>
            <a:normAutofit fontScale="92500" lnSpcReduction="10000"/>
          </a:bodyPr>
          <a:lstStyle/>
          <a:p>
            <a:r>
              <a:rPr lang="en-US" dirty="0"/>
              <a:t>Free download from </a:t>
            </a:r>
            <a:r>
              <a:rPr lang="en-US" dirty="0">
                <a:hlinkClick r:id="rId2"/>
              </a:rPr>
              <a:t>www.CACx.org</a:t>
            </a:r>
            <a:endParaRPr lang="en-US" dirty="0"/>
          </a:p>
          <a:p>
            <a:pPr lvl="1"/>
            <a:r>
              <a:rPr lang="en-US" dirty="0"/>
              <a:t>Select “Resources” then “Tools and Templates” then “Existing Building </a:t>
            </a:r>
            <a:r>
              <a:rPr lang="en-US" dirty="0" err="1"/>
              <a:t>Cx</a:t>
            </a:r>
            <a:r>
              <a:rPr lang="en-US" dirty="0"/>
              <a:t>”		</a:t>
            </a:r>
          </a:p>
          <a:p>
            <a:r>
              <a:rPr lang="en-US" dirty="0"/>
              <a:t>Free download from </a:t>
            </a:r>
            <a:r>
              <a:rPr lang="en-US" dirty="0">
                <a:hlinkClick r:id="rId3"/>
              </a:rPr>
              <a:t>http://cx.lbl.gov/</a:t>
            </a:r>
            <a:r>
              <a:rPr lang="en-US" dirty="0"/>
              <a:t> </a:t>
            </a:r>
          </a:p>
          <a:p>
            <a:pPr lvl="1"/>
            <a:r>
              <a:rPr lang="en-US" dirty="0"/>
              <a:t>Select Cost-Benefit Assessments</a:t>
            </a:r>
          </a:p>
          <a:p>
            <a:pPr lvl="1"/>
            <a:r>
              <a:rPr lang="en-US" dirty="0"/>
              <a:t>2004 Assessment is the foundation</a:t>
            </a:r>
          </a:p>
          <a:p>
            <a:pPr lvl="1"/>
            <a:r>
              <a:rPr lang="en-US" dirty="0"/>
              <a:t>2009 Assessment updates the 2004 report</a:t>
            </a:r>
          </a:p>
          <a:p>
            <a:pPr lvl="1"/>
            <a:r>
              <a:rPr lang="en-US" dirty="0"/>
              <a:t>MBCx report focuses on the UC/CSU/IOU program</a:t>
            </a:r>
          </a:p>
        </p:txBody>
      </p:sp>
      <p:sp>
        <p:nvSpPr>
          <p:cNvPr id="7" name="Title 1"/>
          <p:cNvSpPr txBox="1">
            <a:spLocks/>
          </p:cNvSpPr>
          <p:nvPr/>
        </p:nvSpPr>
        <p:spPr bwMode="auto">
          <a:xfrm>
            <a:off x="4953000" y="609600"/>
            <a:ext cx="3886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a:solidFill>
                  <a:schemeClr val="accent1"/>
                </a:solidFill>
                <a:latin typeface="+mj-lt"/>
                <a:ea typeface="+mj-ea"/>
                <a:cs typeface="+mj-cs"/>
              </a:defRPr>
            </a:lvl1pPr>
            <a:lvl2pPr algn="l" rtl="0" eaLnBrk="1" fontAlgn="base" hangingPunct="1">
              <a:spcBef>
                <a:spcPct val="0"/>
              </a:spcBef>
              <a:spcAft>
                <a:spcPct val="0"/>
              </a:spcAft>
              <a:defRPr sz="3200">
                <a:solidFill>
                  <a:schemeClr val="tx1"/>
                </a:solidFill>
                <a:latin typeface="Arial" charset="0"/>
              </a:defRPr>
            </a:lvl2pPr>
            <a:lvl3pPr algn="l" rtl="0" eaLnBrk="1" fontAlgn="base" hangingPunct="1">
              <a:spcBef>
                <a:spcPct val="0"/>
              </a:spcBef>
              <a:spcAft>
                <a:spcPct val="0"/>
              </a:spcAft>
              <a:defRPr sz="3200">
                <a:solidFill>
                  <a:schemeClr val="tx1"/>
                </a:solidFill>
                <a:latin typeface="Arial" charset="0"/>
              </a:defRPr>
            </a:lvl3pPr>
            <a:lvl4pPr algn="l" rtl="0" eaLnBrk="1" fontAlgn="base" hangingPunct="1">
              <a:spcBef>
                <a:spcPct val="0"/>
              </a:spcBef>
              <a:spcAft>
                <a:spcPct val="0"/>
              </a:spcAft>
              <a:defRPr sz="3200">
                <a:solidFill>
                  <a:schemeClr val="tx1"/>
                </a:solidFill>
                <a:latin typeface="Arial" charset="0"/>
              </a:defRPr>
            </a:lvl4pPr>
            <a:lvl5pPr algn="l" rtl="0" eaLnBrk="1" fontAlgn="base" hangingPunct="1">
              <a:spcBef>
                <a:spcPct val="0"/>
              </a:spcBef>
              <a:spcAft>
                <a:spcPct val="0"/>
              </a:spcAft>
              <a:defRPr sz="3200">
                <a:solidFill>
                  <a:schemeClr val="tx1"/>
                </a:solidFill>
                <a:latin typeface="Arial" charset="0"/>
              </a:defRPr>
            </a:lvl5pPr>
            <a:lvl6pPr marL="457200" algn="l" rtl="0" eaLnBrk="1" fontAlgn="base" hangingPunct="1">
              <a:spcBef>
                <a:spcPct val="0"/>
              </a:spcBef>
              <a:spcAft>
                <a:spcPct val="0"/>
              </a:spcAft>
              <a:defRPr sz="3200">
                <a:solidFill>
                  <a:schemeClr val="tx1"/>
                </a:solidFill>
                <a:latin typeface="Arial" charset="0"/>
              </a:defRPr>
            </a:lvl6pPr>
            <a:lvl7pPr marL="914400" algn="l" rtl="0" eaLnBrk="1" fontAlgn="base" hangingPunct="1">
              <a:spcBef>
                <a:spcPct val="0"/>
              </a:spcBef>
              <a:spcAft>
                <a:spcPct val="0"/>
              </a:spcAft>
              <a:defRPr sz="3200">
                <a:solidFill>
                  <a:schemeClr val="tx1"/>
                </a:solidFill>
                <a:latin typeface="Arial" charset="0"/>
              </a:defRPr>
            </a:lvl7pPr>
            <a:lvl8pPr marL="1371600" algn="l" rtl="0" eaLnBrk="1" fontAlgn="base" hangingPunct="1">
              <a:spcBef>
                <a:spcPct val="0"/>
              </a:spcBef>
              <a:spcAft>
                <a:spcPct val="0"/>
              </a:spcAft>
              <a:defRPr sz="3200">
                <a:solidFill>
                  <a:schemeClr val="tx1"/>
                </a:solidFill>
                <a:latin typeface="Arial" charset="0"/>
              </a:defRPr>
            </a:lvl8pPr>
            <a:lvl9pPr marL="1828800" algn="l" rtl="0" eaLnBrk="1" fontAlgn="base" hangingPunct="1">
              <a:spcBef>
                <a:spcPct val="0"/>
              </a:spcBef>
              <a:spcAft>
                <a:spcPct val="0"/>
              </a:spcAft>
              <a:defRPr sz="3200">
                <a:solidFill>
                  <a:schemeClr val="tx1"/>
                </a:solidFill>
                <a:latin typeface="Arial" charset="0"/>
              </a:defRPr>
            </a:lvl9pPr>
          </a:lstStyle>
          <a:p>
            <a:r>
              <a:rPr lang="en-US" kern="0" dirty="0">
                <a:solidFill>
                  <a:srgbClr val="FFFFFF"/>
                </a:solidFill>
              </a:rPr>
              <a:t>Resources</a:t>
            </a:r>
          </a:p>
        </p:txBody>
      </p:sp>
    </p:spTree>
    <p:extLst>
      <p:ext uri="{BB962C8B-B14F-4D97-AF65-F5344CB8AC3E}">
        <p14:creationId xmlns:p14="http://schemas.microsoft.com/office/powerpoint/2010/main" val="47200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fade">
                                      <p:cBhvr>
                                        <p:cTn id="39" dur="500"/>
                                        <p:tgtEl>
                                          <p:spTgt spid="6">
                                            <p:txEl>
                                              <p:pRg st="2" end="2"/>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500"/>
                                        <p:tgtEl>
                                          <p:spTgt spid="6">
                                            <p:txEl>
                                              <p:pRg st="3" end="3"/>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fade">
                                      <p:cBhvr>
                                        <p:cTn id="45" dur="500"/>
                                        <p:tgtEl>
                                          <p:spTgt spid="6">
                                            <p:txEl>
                                              <p:pRg st="4" end="4"/>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
                                            <p:txEl>
                                              <p:pRg st="5" end="5"/>
                                            </p:txEl>
                                          </p:spTgt>
                                        </p:tgtEl>
                                        <p:attrNameLst>
                                          <p:attrName>style.visibility</p:attrName>
                                        </p:attrNameLst>
                                      </p:cBhvr>
                                      <p:to>
                                        <p:strVal val="visible"/>
                                      </p:to>
                                    </p:set>
                                    <p:animEffect transition="in" filter="fade">
                                      <p:cBhvr>
                                        <p:cTn id="48" dur="500"/>
                                        <p:tgtEl>
                                          <p:spTgt spid="6">
                                            <p:txEl>
                                              <p:pRg st="5" end="5"/>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animEffect transition="in" filter="fade">
                                      <p:cBhvr>
                                        <p:cTn id="51"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Dental Clinic Annual Consumption</a:t>
            </a:r>
          </a:p>
        </p:txBody>
      </p:sp>
      <p:pic>
        <p:nvPicPr>
          <p:cNvPr id="6" name="Picture 5"/>
          <p:cNvPicPr>
            <a:picLocks noChangeAspect="1"/>
          </p:cNvPicPr>
          <p:nvPr/>
        </p:nvPicPr>
        <p:blipFill>
          <a:blip r:embed="rId3"/>
          <a:stretch>
            <a:fillRect/>
          </a:stretch>
        </p:blipFill>
        <p:spPr>
          <a:xfrm>
            <a:off x="0" y="1371600"/>
            <a:ext cx="9144000" cy="3868421"/>
          </a:xfrm>
          <a:prstGeom prst="rect">
            <a:avLst/>
          </a:prstGeom>
          <a:solidFill>
            <a:schemeClr val="bg1"/>
          </a:solidFill>
        </p:spPr>
      </p:pic>
    </p:spTree>
    <p:extLst>
      <p:ext uri="{BB962C8B-B14F-4D97-AF65-F5344CB8AC3E}">
        <p14:creationId xmlns:p14="http://schemas.microsoft.com/office/powerpoint/2010/main" val="83009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Dental Clinic Project Budget Range</a:t>
            </a:r>
          </a:p>
        </p:txBody>
      </p:sp>
      <p:pic>
        <p:nvPicPr>
          <p:cNvPr id="8" name="Picture 7"/>
          <p:cNvPicPr>
            <a:picLocks noChangeAspect="1"/>
          </p:cNvPicPr>
          <p:nvPr/>
        </p:nvPicPr>
        <p:blipFill>
          <a:blip r:embed="rId3"/>
          <a:stretch>
            <a:fillRect/>
          </a:stretch>
        </p:blipFill>
        <p:spPr>
          <a:xfrm>
            <a:off x="0" y="1371600"/>
            <a:ext cx="9144000" cy="3868421"/>
          </a:xfrm>
          <a:prstGeom prst="rect">
            <a:avLst/>
          </a:prstGeom>
          <a:solidFill>
            <a:schemeClr val="bg1"/>
          </a:solidFill>
        </p:spPr>
      </p:pic>
      <p:pic>
        <p:nvPicPr>
          <p:cNvPr id="9" name="Picture 8"/>
          <p:cNvPicPr>
            <a:picLocks noChangeAspect="1"/>
          </p:cNvPicPr>
          <p:nvPr/>
        </p:nvPicPr>
        <p:blipFill>
          <a:blip r:embed="rId4"/>
          <a:stretch>
            <a:fillRect/>
          </a:stretch>
        </p:blipFill>
        <p:spPr>
          <a:xfrm>
            <a:off x="0" y="5402515"/>
            <a:ext cx="9144000" cy="1150685"/>
          </a:xfrm>
          <a:prstGeom prst="rect">
            <a:avLst/>
          </a:prstGeom>
          <a:solidFill>
            <a:schemeClr val="bg1"/>
          </a:solidFill>
        </p:spPr>
      </p:pic>
    </p:spTree>
    <p:extLst>
      <p:ext uri="{BB962C8B-B14F-4D97-AF65-F5344CB8AC3E}">
        <p14:creationId xmlns:p14="http://schemas.microsoft.com/office/powerpoint/2010/main" val="167508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399689"/>
          </a:xfrm>
          <a:prstGeom prst="rect">
            <a:avLst/>
          </a:prstGeom>
        </p:spPr>
      </p:pic>
    </p:spTree>
    <p:extLst>
      <p:ext uri="{BB962C8B-B14F-4D97-AF65-F5344CB8AC3E}">
        <p14:creationId xmlns:p14="http://schemas.microsoft.com/office/powerpoint/2010/main" val="158218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Next Month’s Assignment </a:t>
            </a:r>
            <a:br>
              <a:rPr lang="en-US" dirty="0"/>
            </a:br>
            <a:r>
              <a:rPr lang="en-US" sz="2800" dirty="0">
                <a:solidFill>
                  <a:schemeClr val="tx1"/>
                </a:solidFill>
              </a:rPr>
              <a:t>Derive the </a:t>
            </a:r>
            <a:r>
              <a:rPr lang="en-US" sz="2800" dirty="0" err="1">
                <a:solidFill>
                  <a:schemeClr val="tx1"/>
                </a:solidFill>
              </a:rPr>
              <a:t>Virial</a:t>
            </a:r>
            <a:endParaRPr lang="en-US" dirty="0"/>
          </a:p>
        </p:txBody>
      </p:sp>
      <p:sp>
        <p:nvSpPr>
          <p:cNvPr id="5" name="Content Placeholder 4"/>
          <p:cNvSpPr>
            <a:spLocks noGrp="1"/>
          </p:cNvSpPr>
          <p:nvPr>
            <p:ph sz="half" idx="1"/>
          </p:nvPr>
        </p:nvSpPr>
        <p:spPr/>
        <p:txBody>
          <a:bodyPr/>
          <a:lstStyle/>
          <a:p>
            <a:pPr marL="0" indent="0">
              <a:buNone/>
            </a:pPr>
            <a:r>
              <a:rPr lang="en-US" sz="2400" dirty="0"/>
              <a:t>Take Your  Utility Data to the Next Level</a:t>
            </a:r>
          </a:p>
          <a:p>
            <a:pPr lvl="1"/>
            <a:r>
              <a:rPr lang="en-US" dirty="0"/>
              <a:t>How many of you have already done this?</a:t>
            </a:r>
          </a:p>
          <a:p>
            <a:pPr lvl="1"/>
            <a:r>
              <a:rPr lang="en-US" dirty="0"/>
              <a:t>What do you think you should be looking for in your buildings and why?</a:t>
            </a:r>
          </a:p>
          <a:p>
            <a:pPr lvl="1"/>
            <a:endParaRPr lang="en-US" sz="2000" dirty="0"/>
          </a:p>
        </p:txBody>
      </p:sp>
      <p:cxnSp>
        <p:nvCxnSpPr>
          <p:cNvPr id="14" name="Straight Connector 13"/>
          <p:cNvCxnSpPr/>
          <p:nvPr/>
        </p:nvCxnSpPr>
        <p:spPr>
          <a:xfrm>
            <a:off x="4876800" y="1371600"/>
            <a:ext cx="4038600" cy="0"/>
          </a:xfrm>
          <a:prstGeom prst="line">
            <a:avLst/>
          </a:prstGeom>
          <a:noFill/>
          <a:ln w="1905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19"/>
          <p:cNvCxnSpPr/>
          <p:nvPr/>
        </p:nvCxnSpPr>
        <p:spPr>
          <a:xfrm>
            <a:off x="4876800" y="1828800"/>
            <a:ext cx="4038600" cy="0"/>
          </a:xfrm>
          <a:prstGeom prst="line">
            <a:avLst/>
          </a:prstGeom>
          <a:noFill/>
          <a:ln w="1905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Connector 20"/>
          <p:cNvCxnSpPr/>
          <p:nvPr/>
        </p:nvCxnSpPr>
        <p:spPr>
          <a:xfrm>
            <a:off x="4876800" y="2286000"/>
            <a:ext cx="4038600" cy="0"/>
          </a:xfrm>
          <a:prstGeom prst="line">
            <a:avLst/>
          </a:prstGeom>
          <a:noFill/>
          <a:ln w="1905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p:cNvCxnSpPr/>
          <p:nvPr/>
        </p:nvCxnSpPr>
        <p:spPr>
          <a:xfrm>
            <a:off x="4876800" y="2743200"/>
            <a:ext cx="4038600" cy="0"/>
          </a:xfrm>
          <a:prstGeom prst="line">
            <a:avLst/>
          </a:prstGeom>
          <a:noFill/>
          <a:ln w="1905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p:cNvCxnSpPr/>
          <p:nvPr/>
        </p:nvCxnSpPr>
        <p:spPr>
          <a:xfrm>
            <a:off x="4876800" y="3200400"/>
            <a:ext cx="4038600" cy="0"/>
          </a:xfrm>
          <a:prstGeom prst="line">
            <a:avLst/>
          </a:prstGeom>
          <a:noFill/>
          <a:ln w="1905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Straight Connector 23"/>
          <p:cNvCxnSpPr/>
          <p:nvPr/>
        </p:nvCxnSpPr>
        <p:spPr>
          <a:xfrm>
            <a:off x="4876800" y="3657600"/>
            <a:ext cx="4038600" cy="0"/>
          </a:xfrm>
          <a:prstGeom prst="line">
            <a:avLst/>
          </a:prstGeom>
          <a:noFill/>
          <a:ln w="1905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Straight Connector 24"/>
          <p:cNvCxnSpPr/>
          <p:nvPr/>
        </p:nvCxnSpPr>
        <p:spPr>
          <a:xfrm>
            <a:off x="4876800" y="4114800"/>
            <a:ext cx="4038600" cy="0"/>
          </a:xfrm>
          <a:prstGeom prst="line">
            <a:avLst/>
          </a:prstGeom>
          <a:noFill/>
          <a:ln w="1905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Straight Connector 25"/>
          <p:cNvCxnSpPr/>
          <p:nvPr/>
        </p:nvCxnSpPr>
        <p:spPr>
          <a:xfrm>
            <a:off x="4876800" y="4572000"/>
            <a:ext cx="4038600" cy="0"/>
          </a:xfrm>
          <a:prstGeom prst="line">
            <a:avLst/>
          </a:prstGeom>
          <a:noFill/>
          <a:ln w="1905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7" name="Straight Connector 26"/>
          <p:cNvCxnSpPr/>
          <p:nvPr/>
        </p:nvCxnSpPr>
        <p:spPr>
          <a:xfrm>
            <a:off x="4876800" y="5029200"/>
            <a:ext cx="4038600" cy="0"/>
          </a:xfrm>
          <a:prstGeom prst="line">
            <a:avLst/>
          </a:prstGeom>
          <a:noFill/>
          <a:ln w="1905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8" name="Straight Connector 27"/>
          <p:cNvCxnSpPr/>
          <p:nvPr/>
        </p:nvCxnSpPr>
        <p:spPr>
          <a:xfrm>
            <a:off x="4876800" y="5486400"/>
            <a:ext cx="4038600" cy="0"/>
          </a:xfrm>
          <a:prstGeom prst="line">
            <a:avLst/>
          </a:prstGeom>
          <a:noFill/>
          <a:ln w="1905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9" name="Straight Connector 28"/>
          <p:cNvCxnSpPr/>
          <p:nvPr/>
        </p:nvCxnSpPr>
        <p:spPr>
          <a:xfrm>
            <a:off x="4876800" y="5943600"/>
            <a:ext cx="4038600" cy="0"/>
          </a:xfrm>
          <a:prstGeom prst="line">
            <a:avLst/>
          </a:prstGeom>
          <a:noFill/>
          <a:ln w="1905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30" name="Straight Connector 29"/>
          <p:cNvCxnSpPr/>
          <p:nvPr/>
        </p:nvCxnSpPr>
        <p:spPr>
          <a:xfrm>
            <a:off x="4876800" y="6400800"/>
            <a:ext cx="4038600" cy="0"/>
          </a:xfrm>
          <a:prstGeom prst="line">
            <a:avLst/>
          </a:prstGeom>
          <a:noFill/>
          <a:ln w="1905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66724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Next Month’s Assignment </a:t>
            </a:r>
            <a:br>
              <a:rPr lang="en-US" dirty="0"/>
            </a:br>
            <a:r>
              <a:rPr lang="en-US" sz="2800" dirty="0">
                <a:solidFill>
                  <a:schemeClr val="tx1"/>
                </a:solidFill>
              </a:rPr>
              <a:t>Derive the </a:t>
            </a:r>
            <a:r>
              <a:rPr lang="en-US" sz="2800" dirty="0" err="1">
                <a:solidFill>
                  <a:schemeClr val="tx1"/>
                </a:solidFill>
              </a:rPr>
              <a:t>Virial</a:t>
            </a:r>
            <a:endParaRPr lang="en-US" dirty="0"/>
          </a:p>
        </p:txBody>
      </p:sp>
      <p:sp>
        <p:nvSpPr>
          <p:cNvPr id="5" name="Content Placeholder 4"/>
          <p:cNvSpPr>
            <a:spLocks noGrp="1"/>
          </p:cNvSpPr>
          <p:nvPr>
            <p:ph sz="half" idx="1"/>
          </p:nvPr>
        </p:nvSpPr>
        <p:spPr/>
        <p:txBody>
          <a:bodyPr/>
          <a:lstStyle/>
          <a:p>
            <a:pPr marL="0" indent="0">
              <a:buNone/>
            </a:pPr>
            <a:r>
              <a:rPr lang="en-US" sz="2400" dirty="0"/>
              <a:t>Take Your  Utility Data to the Next Level</a:t>
            </a:r>
          </a:p>
          <a:p>
            <a:pPr lvl="1"/>
            <a:r>
              <a:rPr lang="en-US" dirty="0"/>
              <a:t>Maybe you should look for shapes in the clouds</a:t>
            </a:r>
          </a:p>
          <a:p>
            <a:pPr lvl="1"/>
            <a:endParaRPr lang="en-US" sz="2000" dirty="0"/>
          </a:p>
        </p:txBody>
      </p:sp>
    </p:spTree>
    <p:extLst>
      <p:ext uri="{BB962C8B-B14F-4D97-AF65-F5344CB8AC3E}">
        <p14:creationId xmlns:p14="http://schemas.microsoft.com/office/powerpoint/2010/main" val="279911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agleChrist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400050"/>
            <a:ext cx="9115425" cy="6057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118" y="5867400"/>
            <a:ext cx="8739188" cy="738664"/>
          </a:xfrm>
          <a:prstGeom prst="rect">
            <a:avLst/>
          </a:prstGeom>
          <a:noFill/>
        </p:spPr>
        <p:txBody>
          <a:bodyPr wrap="square" rtlCol="0">
            <a:spAutoFit/>
          </a:bodyPr>
          <a:lstStyle/>
          <a:p>
            <a:r>
              <a:rPr lang="en-US" sz="1400" dirty="0">
                <a:solidFill>
                  <a:schemeClr val="bg1"/>
                </a:solidFill>
              </a:rPr>
              <a:t>An Eagle over Cambridge, UK</a:t>
            </a:r>
            <a:r>
              <a:rPr lang="en-US" sz="1400" dirty="0"/>
              <a:t>. </a:t>
            </a:r>
            <a:br>
              <a:rPr lang="en-US" sz="1400" dirty="0"/>
            </a:br>
            <a:r>
              <a:rPr lang="en-US" sz="1400" dirty="0">
                <a:hlinkClick r:id="rId3" tooltip="Click to see more photos by this photographer"/>
              </a:rPr>
              <a:t>© Christie </a:t>
            </a:r>
            <a:r>
              <a:rPr lang="en-US" sz="1400" dirty="0" err="1">
                <a:hlinkClick r:id="rId3" tooltip="Click to see more photos by this photographer"/>
              </a:rPr>
              <a:t>Nel</a:t>
            </a:r>
            <a:br>
              <a:rPr lang="en-US" sz="1400" dirty="0"/>
            </a:br>
            <a:endParaRPr lang="en-US" sz="1400" i="1" dirty="0"/>
          </a:p>
        </p:txBody>
      </p:sp>
      <p:sp>
        <p:nvSpPr>
          <p:cNvPr id="6" name="Title 4"/>
          <p:cNvSpPr txBox="1">
            <a:spLocks/>
          </p:cNvSpPr>
          <p:nvPr/>
        </p:nvSpPr>
        <p:spPr>
          <a:xfrm>
            <a:off x="457200" y="274638"/>
            <a:ext cx="8229600" cy="1143000"/>
          </a:xfrm>
          <a:prstGeom prst="rect">
            <a:avLst/>
          </a:prstGeom>
          <a:noFill/>
          <a:effectLst>
            <a:softEdge rad="127000"/>
          </a:effectLst>
        </p:spPr>
        <p:txBody>
          <a:bodyPr vert="horz" lIns="91440" tIns="45720" rIns="91440" bIns="45720" rtlCol="0" anchor="ctr">
            <a:normAutofit/>
          </a:bodyPr>
          <a:lstStyle>
            <a:lvl1pPr algn="l" defTabSz="914400" rtl="0" eaLnBrk="1" latinLnBrk="0" hangingPunct="1">
              <a:spcBef>
                <a:spcPct val="0"/>
              </a:spcBef>
              <a:buNone/>
              <a:defRPr sz="3200" kern="1200">
                <a:solidFill>
                  <a:srgbClr val="FFA100"/>
                </a:solidFill>
                <a:latin typeface="Arial" pitchFamily="34" charset="0"/>
                <a:ea typeface="+mj-ea"/>
                <a:cs typeface="Arial" pitchFamily="34" charset="0"/>
              </a:defRPr>
            </a:lvl1pPr>
          </a:lstStyle>
          <a:p>
            <a:pPr algn="ctr"/>
            <a:r>
              <a:rPr lang="en-US" dirty="0">
                <a:solidFill>
                  <a:schemeClr val="bg1"/>
                </a:solidFill>
              </a:rPr>
              <a:t>Looking for Shapes in the Clouds</a:t>
            </a:r>
          </a:p>
        </p:txBody>
      </p:sp>
      <p:pic>
        <p:nvPicPr>
          <p:cNvPr id="7" name="Picture 4" descr="http://cloudappsoc.wpengine.netdna-cdn.com/wp-content/uploads/2012/07/enamel-member-bad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5464" y="5484095"/>
            <a:ext cx="1251842" cy="1216896"/>
          </a:xfrm>
          <a:prstGeom prst="ellipse">
            <a:avLst/>
          </a:prstGeom>
          <a:noFill/>
        </p:spPr>
      </p:pic>
    </p:spTree>
    <p:extLst>
      <p:ext uri="{BB962C8B-B14F-4D97-AF65-F5344CB8AC3E}">
        <p14:creationId xmlns:p14="http://schemas.microsoft.com/office/powerpoint/2010/main" val="355671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9525"/>
            <a:ext cx="9115425" cy="683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8118" y="5867400"/>
            <a:ext cx="8739188" cy="738664"/>
          </a:xfrm>
          <a:prstGeom prst="rect">
            <a:avLst/>
          </a:prstGeom>
          <a:noFill/>
        </p:spPr>
        <p:txBody>
          <a:bodyPr wrap="square" rtlCol="0">
            <a:spAutoFit/>
          </a:bodyPr>
          <a:lstStyle/>
          <a:p>
            <a:r>
              <a:rPr lang="en-US" sz="1400" dirty="0">
                <a:solidFill>
                  <a:schemeClr val="bg1"/>
                </a:solidFill>
              </a:rPr>
              <a:t>This cloud's all Heart, spotted over </a:t>
            </a:r>
            <a:r>
              <a:rPr lang="en-US" sz="1400" dirty="0" err="1">
                <a:solidFill>
                  <a:schemeClr val="bg1"/>
                </a:solidFill>
              </a:rPr>
              <a:t>Comologno</a:t>
            </a:r>
            <a:r>
              <a:rPr lang="en-US" sz="1400" dirty="0">
                <a:solidFill>
                  <a:schemeClr val="bg1"/>
                </a:solidFill>
              </a:rPr>
              <a:t>, Switzerland. </a:t>
            </a:r>
            <a:br>
              <a:rPr lang="en-US" sz="1400" dirty="0">
                <a:solidFill>
                  <a:schemeClr val="bg1"/>
                </a:solidFill>
              </a:rPr>
            </a:br>
            <a:r>
              <a:rPr lang="en-US" sz="1400" dirty="0">
                <a:hlinkClick r:id="rId3" tooltip="Click to see more photos by this photographer"/>
              </a:rPr>
              <a:t>© </a:t>
            </a:r>
            <a:r>
              <a:rPr lang="en-US" sz="1400" dirty="0" err="1">
                <a:hlinkClick r:id="rId3" tooltip="Click to see more photos by this photographer"/>
              </a:rPr>
              <a:t>Regula</a:t>
            </a:r>
            <a:r>
              <a:rPr lang="en-US" sz="1400" dirty="0">
                <a:hlinkClick r:id="rId3" tooltip="Click to see more photos by this photographer"/>
              </a:rPr>
              <a:t> </a:t>
            </a:r>
            <a:r>
              <a:rPr lang="en-US" sz="1400" dirty="0" err="1">
                <a:hlinkClick r:id="rId3" tooltip="Click to see more photos by this photographer"/>
              </a:rPr>
              <a:t>Irmann</a:t>
            </a:r>
            <a:br>
              <a:rPr lang="en-US" sz="1400" dirty="0"/>
            </a:br>
            <a:endParaRPr lang="en-US" sz="1400" i="1" dirty="0"/>
          </a:p>
        </p:txBody>
      </p:sp>
      <p:sp>
        <p:nvSpPr>
          <p:cNvPr id="6" name="Title 4"/>
          <p:cNvSpPr txBox="1">
            <a:spLocks/>
          </p:cNvSpPr>
          <p:nvPr/>
        </p:nvSpPr>
        <p:spPr>
          <a:xfrm>
            <a:off x="457200" y="274638"/>
            <a:ext cx="8229600" cy="1143000"/>
          </a:xfrm>
          <a:prstGeom prst="rect">
            <a:avLst/>
          </a:prstGeom>
          <a:noFill/>
          <a:effectLst>
            <a:softEdge rad="127000"/>
          </a:effectLst>
        </p:spPr>
        <p:txBody>
          <a:bodyPr vert="horz" lIns="91440" tIns="45720" rIns="91440" bIns="45720" rtlCol="0" anchor="ctr">
            <a:normAutofit/>
          </a:bodyPr>
          <a:lstStyle>
            <a:lvl1pPr algn="l" defTabSz="914400" rtl="0" eaLnBrk="1" latinLnBrk="0" hangingPunct="1">
              <a:spcBef>
                <a:spcPct val="0"/>
              </a:spcBef>
              <a:buNone/>
              <a:defRPr sz="3200" kern="1200">
                <a:solidFill>
                  <a:srgbClr val="FFA100"/>
                </a:solidFill>
                <a:latin typeface="Arial" pitchFamily="34" charset="0"/>
                <a:ea typeface="+mj-ea"/>
                <a:cs typeface="Arial" pitchFamily="34" charset="0"/>
              </a:defRPr>
            </a:lvl1pPr>
          </a:lstStyle>
          <a:p>
            <a:pPr algn="ctr"/>
            <a:r>
              <a:rPr lang="en-US" dirty="0">
                <a:solidFill>
                  <a:schemeClr val="bg1"/>
                </a:solidFill>
              </a:rPr>
              <a:t>Looking for Shapes in the Clouds</a:t>
            </a:r>
          </a:p>
        </p:txBody>
      </p:sp>
      <p:pic>
        <p:nvPicPr>
          <p:cNvPr id="8" name="Picture 4" descr="http://cloudappsoc.wpengine.netdna-cdn.com/wp-content/uploads/2012/07/enamel-member-bad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5464" y="5484095"/>
            <a:ext cx="1251842" cy="1216896"/>
          </a:xfrm>
          <a:prstGeom prst="ellipse">
            <a:avLst/>
          </a:prstGeom>
          <a:noFill/>
        </p:spPr>
      </p:pic>
    </p:spTree>
    <p:extLst>
      <p:ext uri="{BB962C8B-B14F-4D97-AF65-F5344CB8AC3E}">
        <p14:creationId xmlns:p14="http://schemas.microsoft.com/office/powerpoint/2010/main" val="303892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DSellers\Documents\Technical Pictures\Clouds Sunrise Sunset Rainbows\Cloud Appreciation Society\JRHott Clouds Rolling Over Buildings in Panama City 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118" y="5867400"/>
            <a:ext cx="8739188" cy="738664"/>
          </a:xfrm>
          <a:prstGeom prst="rect">
            <a:avLst/>
          </a:prstGeom>
          <a:noFill/>
        </p:spPr>
        <p:txBody>
          <a:bodyPr wrap="square" rtlCol="0">
            <a:spAutoFit/>
          </a:bodyPr>
          <a:lstStyle/>
          <a:p>
            <a:r>
              <a:rPr lang="en-US" sz="1400" dirty="0">
                <a:solidFill>
                  <a:schemeClr val="bg1"/>
                </a:solidFill>
              </a:rPr>
              <a:t>A Cloud Revealing Something About Buildings</a:t>
            </a:r>
            <a:r>
              <a:rPr lang="en-US" sz="1400" dirty="0"/>
              <a:t>. </a:t>
            </a:r>
            <a:br>
              <a:rPr lang="en-US" sz="1400" dirty="0"/>
            </a:br>
            <a:r>
              <a:rPr lang="en-US" sz="1400" dirty="0">
                <a:hlinkClick r:id="rId3" tooltip="Click to see more photos by this photographer"/>
              </a:rPr>
              <a:t>© JR </a:t>
            </a:r>
            <a:r>
              <a:rPr lang="en-US" sz="1400" dirty="0" err="1">
                <a:hlinkClick r:id="rId3" tooltip="Click to see more photos by this photographer"/>
              </a:rPr>
              <a:t>Hott</a:t>
            </a:r>
            <a:br>
              <a:rPr lang="en-US" sz="1400" dirty="0"/>
            </a:br>
            <a:endParaRPr lang="en-US" sz="1400" i="1" dirty="0"/>
          </a:p>
        </p:txBody>
      </p:sp>
      <p:sp>
        <p:nvSpPr>
          <p:cNvPr id="6" name="Title 4"/>
          <p:cNvSpPr txBox="1">
            <a:spLocks/>
          </p:cNvSpPr>
          <p:nvPr/>
        </p:nvSpPr>
        <p:spPr>
          <a:xfrm>
            <a:off x="457200" y="274638"/>
            <a:ext cx="8229600" cy="1143000"/>
          </a:xfrm>
          <a:prstGeom prst="rect">
            <a:avLst/>
          </a:prstGeom>
          <a:noFill/>
          <a:effectLst>
            <a:softEdge rad="127000"/>
          </a:effectLst>
        </p:spPr>
        <p:txBody>
          <a:bodyPr vert="horz" lIns="91440" tIns="45720" rIns="91440" bIns="45720" rtlCol="0" anchor="ctr">
            <a:normAutofit/>
          </a:bodyPr>
          <a:lstStyle>
            <a:lvl1pPr algn="l" defTabSz="914400" rtl="0" eaLnBrk="1" latinLnBrk="0" hangingPunct="1">
              <a:spcBef>
                <a:spcPct val="0"/>
              </a:spcBef>
              <a:buNone/>
              <a:defRPr sz="3200" kern="1200">
                <a:solidFill>
                  <a:srgbClr val="FFA100"/>
                </a:solidFill>
                <a:latin typeface="Arial" pitchFamily="34" charset="0"/>
                <a:ea typeface="+mj-ea"/>
                <a:cs typeface="Arial" pitchFamily="34" charset="0"/>
              </a:defRPr>
            </a:lvl1pPr>
          </a:lstStyle>
          <a:p>
            <a:pPr algn="ctr"/>
            <a:r>
              <a:rPr lang="en-US" dirty="0">
                <a:solidFill>
                  <a:schemeClr val="tx1"/>
                </a:solidFill>
              </a:rPr>
              <a:t>Looking for Shapes in the Clouds</a:t>
            </a:r>
          </a:p>
        </p:txBody>
      </p:sp>
      <p:pic>
        <p:nvPicPr>
          <p:cNvPr id="9" name="Picture 4" descr="http://cloudappsoc.wpengine.netdna-cdn.com/wp-content/uploads/2012/07/enamel-member-bad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5464" y="5484095"/>
            <a:ext cx="1251842" cy="1216896"/>
          </a:xfrm>
          <a:prstGeom prst="ellipse">
            <a:avLst/>
          </a:prstGeom>
          <a:noFill/>
        </p:spPr>
      </p:pic>
    </p:spTree>
    <p:extLst>
      <p:ext uri="{BB962C8B-B14F-4D97-AF65-F5344CB8AC3E}">
        <p14:creationId xmlns:p14="http://schemas.microsoft.com/office/powerpoint/2010/main" val="6565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DSellers\Documents\Technical Pictures\Clouds Sunrise Sunset Rainbows\Cloud Appreciation Society\JRHott Clouds Rolling Over Buildings in Panama City 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118" y="5867400"/>
            <a:ext cx="8739188" cy="738664"/>
          </a:xfrm>
          <a:prstGeom prst="rect">
            <a:avLst/>
          </a:prstGeom>
          <a:noFill/>
        </p:spPr>
        <p:txBody>
          <a:bodyPr wrap="square" rtlCol="0">
            <a:spAutoFit/>
          </a:bodyPr>
          <a:lstStyle/>
          <a:p>
            <a:r>
              <a:rPr lang="en-US" sz="1400" dirty="0">
                <a:solidFill>
                  <a:schemeClr val="bg1"/>
                </a:solidFill>
              </a:rPr>
              <a:t>A Cloud Revealing Something About Buildings</a:t>
            </a:r>
            <a:r>
              <a:rPr lang="en-US" sz="1400" dirty="0"/>
              <a:t>. </a:t>
            </a:r>
            <a:br>
              <a:rPr lang="en-US" sz="1400" dirty="0"/>
            </a:br>
            <a:r>
              <a:rPr lang="en-US" sz="1400" dirty="0">
                <a:hlinkClick r:id="rId3" tooltip="Click to see more photos by this photographer"/>
              </a:rPr>
              <a:t>© JR </a:t>
            </a:r>
            <a:r>
              <a:rPr lang="en-US" sz="1400" dirty="0" err="1">
                <a:hlinkClick r:id="rId3" tooltip="Click to see more photos by this photographer"/>
              </a:rPr>
              <a:t>Hott</a:t>
            </a:r>
            <a:br>
              <a:rPr lang="en-US" sz="1400" dirty="0"/>
            </a:br>
            <a:endParaRPr lang="en-US" sz="1400" i="1" dirty="0"/>
          </a:p>
        </p:txBody>
      </p:sp>
      <p:sp>
        <p:nvSpPr>
          <p:cNvPr id="6" name="Title 4"/>
          <p:cNvSpPr txBox="1">
            <a:spLocks/>
          </p:cNvSpPr>
          <p:nvPr/>
        </p:nvSpPr>
        <p:spPr>
          <a:xfrm>
            <a:off x="457200" y="274638"/>
            <a:ext cx="8229600" cy="1143000"/>
          </a:xfrm>
          <a:prstGeom prst="rect">
            <a:avLst/>
          </a:prstGeom>
          <a:noFill/>
          <a:effectLst>
            <a:softEdge rad="127000"/>
          </a:effectLst>
        </p:spPr>
        <p:txBody>
          <a:bodyPr vert="horz" lIns="91440" tIns="45720" rIns="91440" bIns="45720" rtlCol="0" anchor="ctr">
            <a:normAutofit/>
          </a:bodyPr>
          <a:lstStyle>
            <a:lvl1pPr algn="l" defTabSz="914400" rtl="0" eaLnBrk="1" latinLnBrk="0" hangingPunct="1">
              <a:spcBef>
                <a:spcPct val="0"/>
              </a:spcBef>
              <a:buNone/>
              <a:defRPr sz="3200" kern="1200">
                <a:solidFill>
                  <a:srgbClr val="FFA100"/>
                </a:solidFill>
                <a:latin typeface="Arial" pitchFamily="34" charset="0"/>
                <a:ea typeface="+mj-ea"/>
                <a:cs typeface="Arial" pitchFamily="34" charset="0"/>
              </a:defRPr>
            </a:lvl1pPr>
          </a:lstStyle>
          <a:p>
            <a:pPr algn="ctr"/>
            <a:r>
              <a:rPr lang="en-US" dirty="0">
                <a:solidFill>
                  <a:schemeClr val="bg1"/>
                </a:solidFill>
              </a:rPr>
              <a:t>Looking for Shapes in the Clouds</a:t>
            </a:r>
          </a:p>
        </p:txBody>
      </p:sp>
      <p:pic>
        <p:nvPicPr>
          <p:cNvPr id="8" name="Picture 4" descr="http://cloudappsoc.wpengine.netdna-cdn.com/wp-content/uploads/2012/07/enamel-member-bad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5464" y="5484095"/>
            <a:ext cx="1251842" cy="1216896"/>
          </a:xfrm>
          <a:prstGeom prst="ellipse">
            <a:avLst/>
          </a:prstGeom>
          <a:noFill/>
        </p:spPr>
      </p:pic>
    </p:spTree>
    <p:extLst>
      <p:ext uri="{BB962C8B-B14F-4D97-AF65-F5344CB8AC3E}">
        <p14:creationId xmlns:p14="http://schemas.microsoft.com/office/powerpoint/2010/main" val="372209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Your Progress To Date</a:t>
            </a:r>
          </a:p>
        </p:txBody>
      </p:sp>
      <p:sp>
        <p:nvSpPr>
          <p:cNvPr id="5" name="Content Placeholder 4"/>
          <p:cNvSpPr>
            <a:spLocks noGrp="1"/>
          </p:cNvSpPr>
          <p:nvPr>
            <p:ph idx="1"/>
          </p:nvPr>
        </p:nvSpPr>
        <p:spPr>
          <a:xfrm>
            <a:off x="457200" y="1600200"/>
            <a:ext cx="4419600" cy="4525963"/>
          </a:xfrm>
        </p:spPr>
        <p:txBody>
          <a:bodyPr/>
          <a:lstStyle/>
          <a:p>
            <a:r>
              <a:rPr lang="en-US" dirty="0"/>
              <a:t>Taken the RCx 101 Class</a:t>
            </a:r>
          </a:p>
          <a:p>
            <a:r>
              <a:rPr lang="en-US" dirty="0"/>
              <a:t>Begun to Become Familiar with the 10 Key Retrocommissioning Skills</a:t>
            </a:r>
          </a:p>
          <a:p>
            <a:r>
              <a:rPr lang="en-US" dirty="0"/>
              <a:t>Found or are Finding a Building</a:t>
            </a:r>
          </a:p>
          <a:p>
            <a:r>
              <a:rPr lang="en-US" dirty="0"/>
              <a:t>Obtaining Utility Data</a:t>
            </a:r>
          </a:p>
          <a:p>
            <a:r>
              <a:rPr lang="en-US" dirty="0"/>
              <a:t>Benchmarking Your Building</a:t>
            </a:r>
          </a:p>
        </p:txBody>
      </p:sp>
      <p:grpSp>
        <p:nvGrpSpPr>
          <p:cNvPr id="9" name="Group 8"/>
          <p:cNvGrpSpPr/>
          <p:nvPr/>
        </p:nvGrpSpPr>
        <p:grpSpPr>
          <a:xfrm>
            <a:off x="4724400" y="1600200"/>
            <a:ext cx="4343400" cy="3276600"/>
            <a:chOff x="4724400" y="762000"/>
            <a:chExt cx="4343400" cy="3276600"/>
          </a:xfrm>
        </p:grpSpPr>
        <p:sp>
          <p:nvSpPr>
            <p:cNvPr id="8" name="Rectangle 7"/>
            <p:cNvSpPr/>
            <p:nvPr/>
          </p:nvSpPr>
          <p:spPr>
            <a:xfrm>
              <a:off x="4724400" y="762000"/>
              <a:ext cx="4343400" cy="3276600"/>
            </a:xfrm>
            <a:prstGeom prst="rect">
              <a:avLst/>
            </a:prstGeom>
            <a:solidFill>
              <a:schemeClr val="bg1"/>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5006341" y="982980"/>
              <a:ext cx="3779519" cy="2834640"/>
            </a:xfrm>
            <a:prstGeom prst="rect">
              <a:avLst/>
            </a:prstGeom>
            <a:effectLst>
              <a:softEdge rad="63500"/>
            </a:effectLst>
          </p:spPr>
        </p:pic>
      </p:grpSp>
    </p:spTree>
    <p:extLst>
      <p:ext uri="{BB962C8B-B14F-4D97-AF65-F5344CB8AC3E}">
        <p14:creationId xmlns:p14="http://schemas.microsoft.com/office/powerpoint/2010/main" val="230506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500"/>
                                        <p:tgtEl>
                                          <p:spTgt spid="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fade">
                                      <p:cBhvr>
                                        <p:cTn id="3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DSellers\Documents\Technical Pictures\Clouds Sunrise Sunset Rainbows\Cloud Appreciation Society\JRHott Clouds Rolling Over Buildings in Panama City 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 y="390525"/>
            <a:ext cx="9115425" cy="6076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118" y="5867400"/>
            <a:ext cx="8739188" cy="738664"/>
          </a:xfrm>
          <a:prstGeom prst="rect">
            <a:avLst/>
          </a:prstGeom>
          <a:noFill/>
        </p:spPr>
        <p:txBody>
          <a:bodyPr wrap="square" rtlCol="0">
            <a:spAutoFit/>
          </a:bodyPr>
          <a:lstStyle/>
          <a:p>
            <a:r>
              <a:rPr lang="en-US" sz="1400" dirty="0">
                <a:solidFill>
                  <a:schemeClr val="bg1"/>
                </a:solidFill>
              </a:rPr>
              <a:t>A Cloud Revealing Something About Buildings</a:t>
            </a:r>
            <a:r>
              <a:rPr lang="en-US" sz="1400" dirty="0"/>
              <a:t>. </a:t>
            </a:r>
            <a:br>
              <a:rPr lang="en-US" sz="1400" dirty="0"/>
            </a:br>
            <a:r>
              <a:rPr lang="en-US" sz="1400" dirty="0">
                <a:hlinkClick r:id="rId3" tooltip="Click to see more photos by this photographer"/>
              </a:rPr>
              <a:t>© JR </a:t>
            </a:r>
            <a:r>
              <a:rPr lang="en-US" sz="1400" dirty="0" err="1">
                <a:hlinkClick r:id="rId3" tooltip="Click to see more photos by this photographer"/>
              </a:rPr>
              <a:t>Hott</a:t>
            </a:r>
            <a:br>
              <a:rPr lang="en-US" sz="1400" dirty="0"/>
            </a:br>
            <a:endParaRPr lang="en-US" sz="1400" i="1" dirty="0"/>
          </a:p>
        </p:txBody>
      </p:sp>
      <p:sp>
        <p:nvSpPr>
          <p:cNvPr id="6" name="Title 4"/>
          <p:cNvSpPr txBox="1">
            <a:spLocks/>
          </p:cNvSpPr>
          <p:nvPr/>
        </p:nvSpPr>
        <p:spPr>
          <a:xfrm>
            <a:off x="457200" y="274638"/>
            <a:ext cx="8229600" cy="1143000"/>
          </a:xfrm>
          <a:prstGeom prst="rect">
            <a:avLst/>
          </a:prstGeom>
          <a:noFill/>
          <a:effectLst>
            <a:softEdge rad="127000"/>
          </a:effectLst>
        </p:spPr>
        <p:txBody>
          <a:bodyPr vert="horz" lIns="91440" tIns="45720" rIns="91440" bIns="45720" rtlCol="0" anchor="ctr">
            <a:normAutofit/>
          </a:bodyPr>
          <a:lstStyle>
            <a:lvl1pPr algn="l" defTabSz="914400" rtl="0" eaLnBrk="1" latinLnBrk="0" hangingPunct="1">
              <a:spcBef>
                <a:spcPct val="0"/>
              </a:spcBef>
              <a:buNone/>
              <a:defRPr sz="3200" kern="1200">
                <a:solidFill>
                  <a:srgbClr val="FFA100"/>
                </a:solidFill>
                <a:latin typeface="Arial" pitchFamily="34" charset="0"/>
                <a:ea typeface="+mj-ea"/>
                <a:cs typeface="Arial" pitchFamily="34" charset="0"/>
              </a:defRPr>
            </a:lvl1pPr>
          </a:lstStyle>
          <a:p>
            <a:pPr algn="ctr"/>
            <a:r>
              <a:rPr lang="en-US" dirty="0">
                <a:solidFill>
                  <a:schemeClr val="bg1"/>
                </a:solidFill>
              </a:rPr>
              <a:t>Looking for Shapes in the Clouds</a:t>
            </a:r>
          </a:p>
        </p:txBody>
      </p:sp>
      <p:pic>
        <p:nvPicPr>
          <p:cNvPr id="8" name="Picture 4" descr="http://cloudappsoc.wpengine.netdna-cdn.com/wp-content/uploads/2012/07/enamel-member-bad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5464" y="5484095"/>
            <a:ext cx="1251842" cy="1216896"/>
          </a:xfrm>
          <a:prstGeom prst="ellipse">
            <a:avLst/>
          </a:prstGeom>
          <a:noFill/>
        </p:spPr>
      </p:pic>
    </p:spTree>
    <p:extLst>
      <p:ext uri="{BB962C8B-B14F-4D97-AF65-F5344CB8AC3E}">
        <p14:creationId xmlns:p14="http://schemas.microsoft.com/office/powerpoint/2010/main" val="160988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DSellers\Documents\Technical Pictures\Clouds Sunrise Sunset Rainbows\Cloud Appreciation Society\JRHott Clouds Rolling Over Buildings in Panama City 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4580" y="0"/>
            <a:ext cx="443484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118" y="5867400"/>
            <a:ext cx="8739188" cy="738664"/>
          </a:xfrm>
          <a:prstGeom prst="rect">
            <a:avLst/>
          </a:prstGeom>
          <a:noFill/>
        </p:spPr>
        <p:txBody>
          <a:bodyPr wrap="square" rtlCol="0">
            <a:spAutoFit/>
          </a:bodyPr>
          <a:lstStyle/>
          <a:p>
            <a:r>
              <a:rPr lang="en-US" sz="1400" dirty="0">
                <a:solidFill>
                  <a:schemeClr val="bg1"/>
                </a:solidFill>
              </a:rPr>
              <a:t>A Cloud Revealing Something About Buildings</a:t>
            </a:r>
            <a:r>
              <a:rPr lang="en-US" sz="1400" dirty="0"/>
              <a:t>. </a:t>
            </a:r>
            <a:br>
              <a:rPr lang="en-US" sz="1400" dirty="0"/>
            </a:br>
            <a:r>
              <a:rPr lang="en-US" sz="1400" dirty="0">
                <a:hlinkClick r:id="rId3" tooltip="Click to see more photos by this photographer"/>
              </a:rPr>
              <a:t>© JR </a:t>
            </a:r>
            <a:r>
              <a:rPr lang="en-US" sz="1400" dirty="0" err="1">
                <a:hlinkClick r:id="rId3" tooltip="Click to see more photos by this photographer"/>
              </a:rPr>
              <a:t>Hott</a:t>
            </a:r>
            <a:br>
              <a:rPr lang="en-US" sz="1400" dirty="0"/>
            </a:br>
            <a:endParaRPr lang="en-US" sz="1400" i="1" dirty="0"/>
          </a:p>
        </p:txBody>
      </p:sp>
      <p:sp>
        <p:nvSpPr>
          <p:cNvPr id="6" name="Title 4"/>
          <p:cNvSpPr txBox="1">
            <a:spLocks/>
          </p:cNvSpPr>
          <p:nvPr/>
        </p:nvSpPr>
        <p:spPr>
          <a:xfrm>
            <a:off x="457200" y="274638"/>
            <a:ext cx="8229600" cy="1143000"/>
          </a:xfrm>
          <a:prstGeom prst="rect">
            <a:avLst/>
          </a:prstGeom>
          <a:noFill/>
          <a:effectLst>
            <a:softEdge rad="127000"/>
          </a:effectLst>
        </p:spPr>
        <p:txBody>
          <a:bodyPr vert="horz" lIns="91440" tIns="45720" rIns="91440" bIns="45720" rtlCol="0" anchor="ctr">
            <a:normAutofit/>
          </a:bodyPr>
          <a:lstStyle>
            <a:lvl1pPr algn="l" defTabSz="914400" rtl="0" eaLnBrk="1" latinLnBrk="0" hangingPunct="1">
              <a:spcBef>
                <a:spcPct val="0"/>
              </a:spcBef>
              <a:buNone/>
              <a:defRPr sz="3200" kern="1200">
                <a:solidFill>
                  <a:srgbClr val="FFA100"/>
                </a:solidFill>
                <a:latin typeface="Arial" pitchFamily="34" charset="0"/>
                <a:ea typeface="+mj-ea"/>
                <a:cs typeface="Arial" pitchFamily="34" charset="0"/>
              </a:defRPr>
            </a:lvl1pPr>
          </a:lstStyle>
          <a:p>
            <a:pPr algn="ctr"/>
            <a:r>
              <a:rPr lang="en-US" dirty="0">
                <a:solidFill>
                  <a:schemeClr val="bg1"/>
                </a:solidFill>
              </a:rPr>
              <a:t>Looking for Shapes in the Clouds</a:t>
            </a:r>
          </a:p>
        </p:txBody>
      </p:sp>
      <p:pic>
        <p:nvPicPr>
          <p:cNvPr id="8" name="Picture 4" descr="http://cloudappsoc.wpengine.netdna-cdn.com/wp-content/uploads/2012/07/enamel-member-bad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5464" y="5484095"/>
            <a:ext cx="1251842" cy="1216896"/>
          </a:xfrm>
          <a:prstGeom prst="ellipse">
            <a:avLst/>
          </a:prstGeom>
          <a:noFill/>
        </p:spPr>
      </p:pic>
      <p:pic>
        <p:nvPicPr>
          <p:cNvPr id="9" name="Picture 8">
            <a:extLst>
              <a:ext uri="{FF2B5EF4-FFF2-40B4-BE49-F238E27FC236}">
                <a16:creationId xmlns:a16="http://schemas.microsoft.com/office/drawing/2014/main" id="{F3829F42-7455-4A71-AC60-CF4C0BEA7091}"/>
              </a:ext>
            </a:extLst>
          </p:cNvPr>
          <p:cNvPicPr>
            <a:picLocks noChangeAspect="1"/>
          </p:cNvPicPr>
          <p:nvPr/>
        </p:nvPicPr>
        <p:blipFill>
          <a:blip r:embed="rId5"/>
          <a:stretch>
            <a:fillRect/>
          </a:stretch>
        </p:blipFill>
        <p:spPr>
          <a:xfrm>
            <a:off x="9813350" y="246929"/>
            <a:ext cx="9144000" cy="6395980"/>
          </a:xfrm>
          <a:prstGeom prst="rect">
            <a:avLst/>
          </a:prstGeom>
        </p:spPr>
      </p:pic>
    </p:spTree>
    <p:extLst>
      <p:ext uri="{BB962C8B-B14F-4D97-AF65-F5344CB8AC3E}">
        <p14:creationId xmlns:p14="http://schemas.microsoft.com/office/powerpoint/2010/main" val="349094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829F42-7455-4A71-AC60-CF4C0BEA7091}"/>
              </a:ext>
            </a:extLst>
          </p:cNvPr>
          <p:cNvPicPr>
            <a:picLocks noChangeAspect="1"/>
          </p:cNvPicPr>
          <p:nvPr/>
        </p:nvPicPr>
        <p:blipFill>
          <a:blip r:embed="rId2"/>
          <a:stretch>
            <a:fillRect/>
          </a:stretch>
        </p:blipFill>
        <p:spPr>
          <a:xfrm>
            <a:off x="0" y="231010"/>
            <a:ext cx="9144000" cy="6395980"/>
          </a:xfrm>
          <a:prstGeom prst="rect">
            <a:avLst/>
          </a:prstGeom>
        </p:spPr>
      </p:pic>
      <p:pic>
        <p:nvPicPr>
          <p:cNvPr id="8194" name="Picture 2" descr="C:\Users\DSellers\Documents\Technical Pictures\Clouds Sunrise Sunset Rainbows\Cloud Appreciation Society\JRHott Clouds Rolling Over Buildings in Panama City 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8770" y="-15919"/>
            <a:ext cx="443484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61454" y="8123670"/>
            <a:ext cx="8739188" cy="738664"/>
          </a:xfrm>
          <a:prstGeom prst="rect">
            <a:avLst/>
          </a:prstGeom>
          <a:noFill/>
        </p:spPr>
        <p:txBody>
          <a:bodyPr wrap="square" rtlCol="0">
            <a:spAutoFit/>
          </a:bodyPr>
          <a:lstStyle/>
          <a:p>
            <a:r>
              <a:rPr lang="en-US" sz="1400" dirty="0">
                <a:solidFill>
                  <a:schemeClr val="bg1"/>
                </a:solidFill>
              </a:rPr>
              <a:t>A Cloud Revealing Something About Buildings</a:t>
            </a:r>
            <a:r>
              <a:rPr lang="en-US" sz="1400" dirty="0"/>
              <a:t>. </a:t>
            </a:r>
            <a:br>
              <a:rPr lang="en-US" sz="1400" dirty="0"/>
            </a:br>
            <a:r>
              <a:rPr lang="en-US" sz="1400" dirty="0">
                <a:hlinkClick r:id="rId4" tooltip="Click to see more photos by this photographer"/>
              </a:rPr>
              <a:t>© JR </a:t>
            </a:r>
            <a:r>
              <a:rPr lang="en-US" sz="1400" dirty="0" err="1">
                <a:hlinkClick r:id="rId4" tooltip="Click to see more photos by this photographer"/>
              </a:rPr>
              <a:t>Hott</a:t>
            </a:r>
            <a:br>
              <a:rPr lang="en-US" sz="1400" dirty="0"/>
            </a:br>
            <a:endParaRPr lang="en-US" sz="1400" i="1" dirty="0"/>
          </a:p>
        </p:txBody>
      </p:sp>
      <p:sp>
        <p:nvSpPr>
          <p:cNvPr id="6" name="Title 4"/>
          <p:cNvSpPr txBox="1">
            <a:spLocks/>
          </p:cNvSpPr>
          <p:nvPr/>
        </p:nvSpPr>
        <p:spPr>
          <a:xfrm>
            <a:off x="457200" y="274638"/>
            <a:ext cx="8229600" cy="1143000"/>
          </a:xfrm>
          <a:prstGeom prst="rect">
            <a:avLst/>
          </a:prstGeom>
          <a:solidFill>
            <a:schemeClr val="tx1">
              <a:alpha val="50000"/>
            </a:schemeClr>
          </a:solidFill>
          <a:effectLst>
            <a:softEdge rad="127000"/>
          </a:effectLst>
        </p:spPr>
        <p:txBody>
          <a:bodyPr vert="horz" lIns="91440" tIns="45720" rIns="91440" bIns="45720" rtlCol="0" anchor="ctr">
            <a:normAutofit/>
          </a:bodyPr>
          <a:lstStyle>
            <a:lvl1pPr algn="l" defTabSz="914400" rtl="0" eaLnBrk="1" latinLnBrk="0" hangingPunct="1">
              <a:spcBef>
                <a:spcPct val="0"/>
              </a:spcBef>
              <a:buNone/>
              <a:defRPr sz="3200" kern="1200">
                <a:solidFill>
                  <a:srgbClr val="FFA100"/>
                </a:solidFill>
                <a:latin typeface="Arial" pitchFamily="34" charset="0"/>
                <a:ea typeface="+mj-ea"/>
                <a:cs typeface="Arial" pitchFamily="34" charset="0"/>
              </a:defRPr>
            </a:lvl1pPr>
          </a:lstStyle>
          <a:p>
            <a:pPr algn="ctr"/>
            <a:r>
              <a:rPr lang="en-US" dirty="0">
                <a:solidFill>
                  <a:schemeClr val="bg1"/>
                </a:solidFill>
              </a:rPr>
              <a:t>Looking for Shapes in the Clouds</a:t>
            </a:r>
          </a:p>
        </p:txBody>
      </p:sp>
      <p:pic>
        <p:nvPicPr>
          <p:cNvPr id="8" name="Picture 4" descr="http://cloudappsoc.wpengine.netdna-cdn.com/wp-content/uploads/2012/07/enamel-member-bad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48800" y="5484095"/>
            <a:ext cx="1251842" cy="1216896"/>
          </a:xfrm>
          <a:prstGeom prst="ellipse">
            <a:avLst/>
          </a:prstGeom>
          <a:noFill/>
        </p:spPr>
      </p:pic>
    </p:spTree>
    <p:extLst>
      <p:ext uri="{BB962C8B-B14F-4D97-AF65-F5344CB8AC3E}">
        <p14:creationId xmlns:p14="http://schemas.microsoft.com/office/powerpoint/2010/main" val="2452328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829F42-7455-4A71-AC60-CF4C0BEA7091}"/>
              </a:ext>
            </a:extLst>
          </p:cNvPr>
          <p:cNvPicPr>
            <a:picLocks noChangeAspect="1"/>
          </p:cNvPicPr>
          <p:nvPr/>
        </p:nvPicPr>
        <p:blipFill>
          <a:blip r:embed="rId2"/>
          <a:stretch>
            <a:fillRect/>
          </a:stretch>
        </p:blipFill>
        <p:spPr>
          <a:xfrm>
            <a:off x="0" y="231010"/>
            <a:ext cx="9144000" cy="6395980"/>
          </a:xfrm>
          <a:prstGeom prst="rect">
            <a:avLst/>
          </a:prstGeom>
        </p:spPr>
      </p:pic>
      <p:pic>
        <p:nvPicPr>
          <p:cNvPr id="8194" name="Picture 2" descr="C:\Users\DSellers\Documents\Technical Pictures\Clouds Sunrise Sunset Rainbows\Cloud Appreciation Society\JRHott Clouds Rolling Over Buildings in Panama City 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8770" y="-15919"/>
            <a:ext cx="443484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61454" y="8123670"/>
            <a:ext cx="8739188" cy="738664"/>
          </a:xfrm>
          <a:prstGeom prst="rect">
            <a:avLst/>
          </a:prstGeom>
          <a:noFill/>
        </p:spPr>
        <p:txBody>
          <a:bodyPr wrap="square" rtlCol="0">
            <a:spAutoFit/>
          </a:bodyPr>
          <a:lstStyle/>
          <a:p>
            <a:r>
              <a:rPr lang="en-US" sz="1400" dirty="0">
                <a:solidFill>
                  <a:schemeClr val="bg1"/>
                </a:solidFill>
              </a:rPr>
              <a:t>A Cloud Revealing Something About Buildings</a:t>
            </a:r>
            <a:r>
              <a:rPr lang="en-US" sz="1400" dirty="0"/>
              <a:t>. </a:t>
            </a:r>
            <a:br>
              <a:rPr lang="en-US" sz="1400" dirty="0"/>
            </a:br>
            <a:r>
              <a:rPr lang="en-US" sz="1400" dirty="0">
                <a:hlinkClick r:id="rId4" tooltip="Click to see more photos by this photographer"/>
              </a:rPr>
              <a:t>© JR </a:t>
            </a:r>
            <a:r>
              <a:rPr lang="en-US" sz="1400" dirty="0" err="1">
                <a:hlinkClick r:id="rId4" tooltip="Click to see more photos by this photographer"/>
              </a:rPr>
              <a:t>Hott</a:t>
            </a:r>
            <a:br>
              <a:rPr lang="en-US" sz="1400" dirty="0"/>
            </a:br>
            <a:endParaRPr lang="en-US" sz="1400" i="1" dirty="0"/>
          </a:p>
        </p:txBody>
      </p:sp>
      <p:sp>
        <p:nvSpPr>
          <p:cNvPr id="6" name="Title 4"/>
          <p:cNvSpPr txBox="1">
            <a:spLocks/>
          </p:cNvSpPr>
          <p:nvPr/>
        </p:nvSpPr>
        <p:spPr>
          <a:xfrm>
            <a:off x="457200" y="-2411869"/>
            <a:ext cx="8229600" cy="1143000"/>
          </a:xfrm>
          <a:prstGeom prst="rect">
            <a:avLst/>
          </a:prstGeom>
          <a:solidFill>
            <a:schemeClr val="tx1">
              <a:alpha val="50000"/>
            </a:schemeClr>
          </a:solidFill>
          <a:effectLst>
            <a:softEdge rad="127000"/>
          </a:effectLst>
        </p:spPr>
        <p:txBody>
          <a:bodyPr vert="horz" lIns="91440" tIns="45720" rIns="91440" bIns="45720" rtlCol="0" anchor="ctr">
            <a:normAutofit/>
          </a:bodyPr>
          <a:lstStyle>
            <a:lvl1pPr algn="l" defTabSz="914400" rtl="0" eaLnBrk="1" latinLnBrk="0" hangingPunct="1">
              <a:spcBef>
                <a:spcPct val="0"/>
              </a:spcBef>
              <a:buNone/>
              <a:defRPr sz="3200" kern="1200">
                <a:solidFill>
                  <a:srgbClr val="FFA100"/>
                </a:solidFill>
                <a:latin typeface="Arial" pitchFamily="34" charset="0"/>
                <a:ea typeface="+mj-ea"/>
                <a:cs typeface="Arial" pitchFamily="34" charset="0"/>
              </a:defRPr>
            </a:lvl1pPr>
          </a:lstStyle>
          <a:p>
            <a:pPr algn="ctr"/>
            <a:r>
              <a:rPr lang="en-US" dirty="0">
                <a:solidFill>
                  <a:schemeClr val="bg1"/>
                </a:solidFill>
              </a:rPr>
              <a:t>Looking for Shapes in the Clouds</a:t>
            </a:r>
          </a:p>
        </p:txBody>
      </p:sp>
      <p:pic>
        <p:nvPicPr>
          <p:cNvPr id="8" name="Picture 4" descr="http://cloudappsoc.wpengine.netdna-cdn.com/wp-content/uploads/2012/07/enamel-member-bad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48800" y="5484095"/>
            <a:ext cx="1251842" cy="1216896"/>
          </a:xfrm>
          <a:prstGeom prst="ellipse">
            <a:avLst/>
          </a:prstGeom>
          <a:noFill/>
        </p:spPr>
      </p:pic>
      <p:cxnSp>
        <p:nvCxnSpPr>
          <p:cNvPr id="7" name="Straight Connector 6">
            <a:extLst>
              <a:ext uri="{FF2B5EF4-FFF2-40B4-BE49-F238E27FC236}">
                <a16:creationId xmlns:a16="http://schemas.microsoft.com/office/drawing/2014/main" id="{C50A12D9-FF82-42F9-B548-C115462138F8}"/>
              </a:ext>
            </a:extLst>
          </p:cNvPr>
          <p:cNvCxnSpPr/>
          <p:nvPr/>
        </p:nvCxnSpPr>
        <p:spPr>
          <a:xfrm>
            <a:off x="4038600" y="4517316"/>
            <a:ext cx="2895600" cy="0"/>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924994B-AD26-44DF-BEFE-FA770E20E371}"/>
              </a:ext>
            </a:extLst>
          </p:cNvPr>
          <p:cNvCxnSpPr/>
          <p:nvPr/>
        </p:nvCxnSpPr>
        <p:spPr>
          <a:xfrm>
            <a:off x="4038600" y="3271222"/>
            <a:ext cx="2895600" cy="0"/>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6023BE3-1286-43F2-892A-4DB1A16EDEDD}"/>
              </a:ext>
            </a:extLst>
          </p:cNvPr>
          <p:cNvCxnSpPr/>
          <p:nvPr/>
        </p:nvCxnSpPr>
        <p:spPr>
          <a:xfrm flipV="1">
            <a:off x="6497619" y="3271222"/>
            <a:ext cx="0" cy="1246094"/>
          </a:xfrm>
          <a:prstGeom prst="line">
            <a:avLst/>
          </a:prstGeom>
          <a:ln w="38100">
            <a:solidFill>
              <a:srgbClr val="00B050"/>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712A065-BE1C-4F10-A8CD-3A1B7B07FFF9}"/>
              </a:ext>
            </a:extLst>
          </p:cNvPr>
          <p:cNvSpPr txBox="1"/>
          <p:nvPr/>
        </p:nvSpPr>
        <p:spPr>
          <a:xfrm>
            <a:off x="6669741" y="3312460"/>
            <a:ext cx="1452283" cy="1200329"/>
          </a:xfrm>
          <a:prstGeom prst="rect">
            <a:avLst/>
          </a:prstGeom>
          <a:noFill/>
        </p:spPr>
        <p:txBody>
          <a:bodyPr wrap="square" rtlCol="0">
            <a:spAutoFit/>
          </a:bodyPr>
          <a:lstStyle/>
          <a:p>
            <a:pPr algn="ctr"/>
            <a:r>
              <a:rPr lang="en-US" dirty="0"/>
              <a:t>About equal to 1 chiller circuit running</a:t>
            </a:r>
          </a:p>
        </p:txBody>
      </p:sp>
    </p:spTree>
    <p:extLst>
      <p:ext uri="{BB962C8B-B14F-4D97-AF65-F5344CB8AC3E}">
        <p14:creationId xmlns:p14="http://schemas.microsoft.com/office/powerpoint/2010/main" val="1939944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73911D-C83B-42A4-AD93-CEF43B8FA153}"/>
              </a:ext>
            </a:extLst>
          </p:cNvPr>
          <p:cNvPicPr>
            <a:picLocks noChangeAspect="1"/>
          </p:cNvPicPr>
          <p:nvPr/>
        </p:nvPicPr>
        <p:blipFill>
          <a:blip r:embed="rId2"/>
          <a:stretch>
            <a:fillRect/>
          </a:stretch>
        </p:blipFill>
        <p:spPr>
          <a:xfrm>
            <a:off x="0" y="231010"/>
            <a:ext cx="9144000" cy="6395980"/>
          </a:xfrm>
          <a:prstGeom prst="rect">
            <a:avLst/>
          </a:prstGeom>
        </p:spPr>
      </p:pic>
    </p:spTree>
    <p:extLst>
      <p:ext uri="{BB962C8B-B14F-4D97-AF65-F5344CB8AC3E}">
        <p14:creationId xmlns:p14="http://schemas.microsoft.com/office/powerpoint/2010/main" val="78951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73911D-C83B-42A4-AD93-CEF43B8FA153}"/>
              </a:ext>
            </a:extLst>
          </p:cNvPr>
          <p:cNvPicPr>
            <a:picLocks noChangeAspect="1"/>
          </p:cNvPicPr>
          <p:nvPr/>
        </p:nvPicPr>
        <p:blipFill>
          <a:blip r:embed="rId2"/>
          <a:stretch>
            <a:fillRect/>
          </a:stretch>
        </p:blipFill>
        <p:spPr>
          <a:xfrm>
            <a:off x="0" y="231010"/>
            <a:ext cx="9144000" cy="6395980"/>
          </a:xfrm>
          <a:prstGeom prst="rect">
            <a:avLst/>
          </a:prstGeom>
        </p:spPr>
      </p:pic>
      <p:pic>
        <p:nvPicPr>
          <p:cNvPr id="3" name="Picture 3">
            <a:extLst>
              <a:ext uri="{FF2B5EF4-FFF2-40B4-BE49-F238E27FC236}">
                <a16:creationId xmlns:a16="http://schemas.microsoft.com/office/drawing/2014/main" id="{11DEF6AF-1015-47C1-97B0-18CA963CE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5159" y="3955527"/>
            <a:ext cx="5400675" cy="25431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086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305"/>
            <a:ext cx="9144000" cy="6639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4"/>
          <p:cNvSpPr txBox="1">
            <a:spLocks/>
          </p:cNvSpPr>
          <p:nvPr/>
        </p:nvSpPr>
        <p:spPr>
          <a:xfrm>
            <a:off x="457200" y="274638"/>
            <a:ext cx="8229600" cy="1143000"/>
          </a:xfrm>
          <a:prstGeom prst="rect">
            <a:avLst/>
          </a:prstGeom>
          <a:noFill/>
          <a:effectLst>
            <a:softEdge rad="127000"/>
          </a:effectLst>
        </p:spPr>
        <p:txBody>
          <a:bodyPr vert="horz" lIns="91440" tIns="45720" rIns="91440" bIns="45720" rtlCol="0" anchor="ctr">
            <a:normAutofit/>
          </a:bodyPr>
          <a:lstStyle>
            <a:lvl1pPr algn="l" defTabSz="914400" rtl="0" eaLnBrk="1" latinLnBrk="0" hangingPunct="1">
              <a:spcBef>
                <a:spcPct val="0"/>
              </a:spcBef>
              <a:buNone/>
              <a:defRPr sz="3200" kern="1200">
                <a:solidFill>
                  <a:srgbClr val="FFA100"/>
                </a:solidFill>
                <a:latin typeface="Arial" pitchFamily="34" charset="0"/>
                <a:ea typeface="+mj-ea"/>
                <a:cs typeface="Arial" pitchFamily="34" charset="0"/>
              </a:defRPr>
            </a:lvl1pPr>
          </a:lstStyle>
          <a:p>
            <a:pPr algn="ctr"/>
            <a:r>
              <a:rPr lang="en-US" dirty="0">
                <a:solidFill>
                  <a:schemeClr val="bg1"/>
                </a:solidFill>
              </a:rPr>
              <a:t>Looking for Shapes in the Clouds</a:t>
            </a:r>
          </a:p>
        </p:txBody>
      </p:sp>
    </p:spTree>
    <p:extLst>
      <p:ext uri="{BB962C8B-B14F-4D97-AF65-F5344CB8AC3E}">
        <p14:creationId xmlns:p14="http://schemas.microsoft.com/office/powerpoint/2010/main" val="372823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2500"/>
                                        <p:tgtEl>
                                          <p:spTgt spid="8"/>
                                        </p:tgtEl>
                                      </p:cBhvr>
                                    </p:animEffect>
                                    <p:set>
                                      <p:cBhvr>
                                        <p:cTn id="7" dur="1" fill="hold">
                                          <p:stCondLst>
                                            <p:cond delay="2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2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305"/>
            <a:ext cx="9144000" cy="6639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605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305"/>
            <a:ext cx="9144000" cy="6639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547215A8-6B40-4C73-AB2B-10A7708C596A}"/>
              </a:ext>
            </a:extLst>
          </p:cNvPr>
          <p:cNvSpPr txBox="1"/>
          <p:nvPr/>
        </p:nvSpPr>
        <p:spPr>
          <a:xfrm>
            <a:off x="3811172" y="4114800"/>
            <a:ext cx="4343400" cy="923330"/>
          </a:xfrm>
          <a:prstGeom prst="rect">
            <a:avLst/>
          </a:prstGeom>
          <a:solidFill>
            <a:schemeClr val="bg1">
              <a:alpha val="50000"/>
            </a:schemeClr>
          </a:solidFill>
          <a:effectLst>
            <a:outerShdw blurRad="50800" dist="38100" dir="2700000" algn="tl" rotWithShape="0">
              <a:prstClr val="black">
                <a:alpha val="40000"/>
              </a:prstClr>
            </a:outerShdw>
            <a:softEdge rad="31750"/>
          </a:effectLst>
        </p:spPr>
        <p:txBody>
          <a:bodyPr wrap="square" rtlCol="0">
            <a:spAutoFit/>
          </a:bodyPr>
          <a:lstStyle/>
          <a:p>
            <a:pPr algn="ctr"/>
            <a:r>
              <a:rPr lang="en-US" dirty="0">
                <a:hlinkClick r:id="rId3"/>
              </a:rPr>
              <a:t>https://av8rdas.wordpress.com/2015/09/08/using-scatter-plots-to-assess-building-performancepart-4/</a:t>
            </a:r>
            <a:r>
              <a:rPr lang="en-US" dirty="0"/>
              <a:t> </a:t>
            </a:r>
          </a:p>
        </p:txBody>
      </p:sp>
    </p:spTree>
    <p:extLst>
      <p:ext uri="{BB962C8B-B14F-4D97-AF65-F5344CB8AC3E}">
        <p14:creationId xmlns:p14="http://schemas.microsoft.com/office/powerpoint/2010/main" val="234148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732CFF-E31E-4835-A88E-C49E89DC9565}"/>
              </a:ext>
            </a:extLst>
          </p:cNvPr>
          <p:cNvSpPr>
            <a:spLocks noGrp="1"/>
          </p:cNvSpPr>
          <p:nvPr>
            <p:ph type="title"/>
          </p:nvPr>
        </p:nvSpPr>
        <p:spPr/>
        <p:txBody>
          <a:bodyPr/>
          <a:lstStyle/>
          <a:p>
            <a:r>
              <a:rPr lang="en-US" dirty="0"/>
              <a:t>Dialoging with the Atlanta Airport Marriott</a:t>
            </a:r>
          </a:p>
        </p:txBody>
      </p:sp>
      <p:pic>
        <p:nvPicPr>
          <p:cNvPr id="9" name="Picture 8">
            <a:extLst>
              <a:ext uri="{FF2B5EF4-FFF2-40B4-BE49-F238E27FC236}">
                <a16:creationId xmlns:a16="http://schemas.microsoft.com/office/drawing/2014/main" id="{10704FF7-9F1E-4998-B0AC-5F383460B3B5}"/>
              </a:ext>
            </a:extLst>
          </p:cNvPr>
          <p:cNvPicPr>
            <a:picLocks noChangeAspect="1"/>
          </p:cNvPicPr>
          <p:nvPr/>
        </p:nvPicPr>
        <p:blipFill>
          <a:blip r:embed="rId2"/>
          <a:stretch>
            <a:fillRect/>
          </a:stretch>
        </p:blipFill>
        <p:spPr>
          <a:xfrm>
            <a:off x="-9829643" y="857251"/>
            <a:ext cx="7082281" cy="5143500"/>
          </a:xfrm>
          <a:prstGeom prst="rect">
            <a:avLst/>
          </a:prstGeom>
        </p:spPr>
      </p:pic>
      <p:pic>
        <p:nvPicPr>
          <p:cNvPr id="12" name="Picture 2" descr="Exterior">
            <a:extLst>
              <a:ext uri="{FF2B5EF4-FFF2-40B4-BE49-F238E27FC236}">
                <a16:creationId xmlns:a16="http://schemas.microsoft.com/office/drawing/2014/main" id="{43EE7E2B-3552-453D-A3CF-A7294D437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7638"/>
            <a:ext cx="9144000" cy="5143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9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t>Benchmarking;  An Example</a:t>
            </a:r>
          </a:p>
        </p:txBody>
      </p:sp>
    </p:spTree>
    <p:extLst>
      <p:ext uri="{BB962C8B-B14F-4D97-AF65-F5344CB8AC3E}">
        <p14:creationId xmlns:p14="http://schemas.microsoft.com/office/powerpoint/2010/main" val="193905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2AF27A-FA15-478C-8FE9-F53A7DF0C2FA}"/>
              </a:ext>
            </a:extLst>
          </p:cNvPr>
          <p:cNvSpPr/>
          <p:nvPr/>
        </p:nvSpPr>
        <p:spPr>
          <a:xfrm>
            <a:off x="6423640" y="5143502"/>
            <a:ext cx="2263160" cy="8572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3">
            <a:extLst>
              <a:ext uri="{FF2B5EF4-FFF2-40B4-BE49-F238E27FC236}">
                <a16:creationId xmlns:a16="http://schemas.microsoft.com/office/drawing/2014/main" id="{91732CFF-E31E-4835-A88E-C49E89DC9565}"/>
              </a:ext>
            </a:extLst>
          </p:cNvPr>
          <p:cNvSpPr>
            <a:spLocks noGrp="1"/>
          </p:cNvSpPr>
          <p:nvPr>
            <p:ph type="title"/>
          </p:nvPr>
        </p:nvSpPr>
        <p:spPr>
          <a:xfrm>
            <a:off x="457200" y="-2297377"/>
            <a:ext cx="8229600" cy="857250"/>
          </a:xfrm>
        </p:spPr>
        <p:txBody>
          <a:bodyPr>
            <a:normAutofit fontScale="90000"/>
          </a:bodyPr>
          <a:lstStyle/>
          <a:p>
            <a:r>
              <a:rPr lang="en-US" dirty="0"/>
              <a:t>We’ll Be Dialoging with the Atlanta Airport Marriott</a:t>
            </a:r>
          </a:p>
        </p:txBody>
      </p:sp>
      <p:sp>
        <p:nvSpPr>
          <p:cNvPr id="5" name="Content Placeholder 4">
            <a:extLst>
              <a:ext uri="{FF2B5EF4-FFF2-40B4-BE49-F238E27FC236}">
                <a16:creationId xmlns:a16="http://schemas.microsoft.com/office/drawing/2014/main" id="{FD4FA0BA-BCE3-4146-93CC-EE15B4811B64}"/>
              </a:ext>
            </a:extLst>
          </p:cNvPr>
          <p:cNvSpPr>
            <a:spLocks noGrp="1"/>
          </p:cNvSpPr>
          <p:nvPr>
            <p:ph sz="half" idx="1"/>
          </p:nvPr>
        </p:nvSpPr>
        <p:spPr>
          <a:xfrm>
            <a:off x="457200" y="8469584"/>
            <a:ext cx="4038600" cy="3394472"/>
          </a:xfrm>
        </p:spPr>
        <p:txBody>
          <a:bodyPr/>
          <a:lstStyle/>
          <a:p>
            <a:r>
              <a:rPr lang="en-US" dirty="0"/>
              <a:t>I’ve already started the discussion and am learning some pretty interesting things</a:t>
            </a:r>
          </a:p>
        </p:txBody>
      </p:sp>
      <p:pic>
        <p:nvPicPr>
          <p:cNvPr id="8" name="Content Placeholder 7">
            <a:extLst>
              <a:ext uri="{FF2B5EF4-FFF2-40B4-BE49-F238E27FC236}">
                <a16:creationId xmlns:a16="http://schemas.microsoft.com/office/drawing/2014/main" id="{EDB2D1DD-B421-446E-B860-A76519E32930}"/>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3418723" y="2331732"/>
            <a:ext cx="4038600" cy="3028950"/>
          </a:xfrm>
        </p:spPr>
      </p:pic>
      <p:pic>
        <p:nvPicPr>
          <p:cNvPr id="9" name="Picture 8">
            <a:extLst>
              <a:ext uri="{FF2B5EF4-FFF2-40B4-BE49-F238E27FC236}">
                <a16:creationId xmlns:a16="http://schemas.microsoft.com/office/drawing/2014/main" id="{10704FF7-9F1E-4998-B0AC-5F383460B3B5}"/>
              </a:ext>
            </a:extLst>
          </p:cNvPr>
          <p:cNvPicPr>
            <a:picLocks noChangeAspect="1"/>
          </p:cNvPicPr>
          <p:nvPr/>
        </p:nvPicPr>
        <p:blipFill>
          <a:blip r:embed="rId3"/>
          <a:stretch>
            <a:fillRect/>
          </a:stretch>
        </p:blipFill>
        <p:spPr>
          <a:xfrm>
            <a:off x="1030860" y="857251"/>
            <a:ext cx="7082281" cy="5143500"/>
          </a:xfrm>
          <a:prstGeom prst="rect">
            <a:avLst/>
          </a:prstGeom>
        </p:spPr>
      </p:pic>
      <p:sp>
        <p:nvSpPr>
          <p:cNvPr id="10" name="Rectangle 9">
            <a:extLst>
              <a:ext uri="{FF2B5EF4-FFF2-40B4-BE49-F238E27FC236}">
                <a16:creationId xmlns:a16="http://schemas.microsoft.com/office/drawing/2014/main" id="{51F5A9B0-5BC2-41DE-9288-FB1A162D552E}"/>
              </a:ext>
            </a:extLst>
          </p:cNvPr>
          <p:cNvSpPr/>
          <p:nvPr/>
        </p:nvSpPr>
        <p:spPr>
          <a:xfrm>
            <a:off x="1030860" y="-5314864"/>
            <a:ext cx="7082281" cy="5143501"/>
          </a:xfrm>
          <a:prstGeom prst="rect">
            <a:avLst/>
          </a:prstGeom>
          <a:blipFill dpi="0" rotWithShape="1">
            <a:blip r:embed="rId4">
              <a:alphaModFix amt="7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6DB49C0F-A938-4C08-AAA9-A4BE19CF60E6}"/>
              </a:ext>
            </a:extLst>
          </p:cNvPr>
          <p:cNvSpPr/>
          <p:nvPr/>
        </p:nvSpPr>
        <p:spPr>
          <a:xfrm>
            <a:off x="3063257" y="1783098"/>
            <a:ext cx="2674591" cy="2674591"/>
          </a:xfrm>
          <a:prstGeom prst="rect">
            <a:avLst/>
          </a:prstGeom>
          <a:solidFill>
            <a:schemeClr val="accent2">
              <a:alpha val="25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D59785A-1CB1-4528-B535-807073B17642}"/>
              </a:ext>
            </a:extLst>
          </p:cNvPr>
          <p:cNvSpPr/>
          <p:nvPr/>
        </p:nvSpPr>
        <p:spPr>
          <a:xfrm>
            <a:off x="2378533" y="4937744"/>
            <a:ext cx="2674591" cy="822951"/>
          </a:xfrm>
          <a:prstGeom prst="rect">
            <a:avLst/>
          </a:prstGeom>
          <a:solidFill>
            <a:schemeClr val="accent2">
              <a:alpha val="25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74076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2AF27A-FA15-478C-8FE9-F53A7DF0C2FA}"/>
              </a:ext>
            </a:extLst>
          </p:cNvPr>
          <p:cNvSpPr/>
          <p:nvPr/>
        </p:nvSpPr>
        <p:spPr>
          <a:xfrm>
            <a:off x="6423640" y="5143502"/>
            <a:ext cx="2263160" cy="8572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3">
            <a:extLst>
              <a:ext uri="{FF2B5EF4-FFF2-40B4-BE49-F238E27FC236}">
                <a16:creationId xmlns:a16="http://schemas.microsoft.com/office/drawing/2014/main" id="{91732CFF-E31E-4835-A88E-C49E89DC9565}"/>
              </a:ext>
            </a:extLst>
          </p:cNvPr>
          <p:cNvSpPr>
            <a:spLocks noGrp="1"/>
          </p:cNvSpPr>
          <p:nvPr>
            <p:ph type="title"/>
          </p:nvPr>
        </p:nvSpPr>
        <p:spPr>
          <a:xfrm>
            <a:off x="457200" y="-2297377"/>
            <a:ext cx="8229600" cy="857250"/>
          </a:xfrm>
        </p:spPr>
        <p:txBody>
          <a:bodyPr>
            <a:normAutofit fontScale="90000"/>
          </a:bodyPr>
          <a:lstStyle/>
          <a:p>
            <a:r>
              <a:rPr lang="en-US" dirty="0"/>
              <a:t>We’ll Be Dialoging with the Atlanta Airport Marriott</a:t>
            </a:r>
          </a:p>
        </p:txBody>
      </p:sp>
      <p:sp>
        <p:nvSpPr>
          <p:cNvPr id="5" name="Content Placeholder 4">
            <a:extLst>
              <a:ext uri="{FF2B5EF4-FFF2-40B4-BE49-F238E27FC236}">
                <a16:creationId xmlns:a16="http://schemas.microsoft.com/office/drawing/2014/main" id="{FD4FA0BA-BCE3-4146-93CC-EE15B4811B64}"/>
              </a:ext>
            </a:extLst>
          </p:cNvPr>
          <p:cNvSpPr>
            <a:spLocks noGrp="1"/>
          </p:cNvSpPr>
          <p:nvPr>
            <p:ph sz="half" idx="1"/>
          </p:nvPr>
        </p:nvSpPr>
        <p:spPr>
          <a:xfrm>
            <a:off x="457200" y="8469584"/>
            <a:ext cx="4038600" cy="3394472"/>
          </a:xfrm>
        </p:spPr>
        <p:txBody>
          <a:bodyPr/>
          <a:lstStyle/>
          <a:p>
            <a:r>
              <a:rPr lang="en-US" dirty="0"/>
              <a:t>I’ve already started the discussion and am learning some pretty interesting things</a:t>
            </a:r>
          </a:p>
        </p:txBody>
      </p:sp>
      <p:pic>
        <p:nvPicPr>
          <p:cNvPr id="8" name="Content Placeholder 7">
            <a:extLst>
              <a:ext uri="{FF2B5EF4-FFF2-40B4-BE49-F238E27FC236}">
                <a16:creationId xmlns:a16="http://schemas.microsoft.com/office/drawing/2014/main" id="{EDB2D1DD-B421-446E-B860-A76519E32930}"/>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3418723" y="2331732"/>
            <a:ext cx="4038600" cy="3028950"/>
          </a:xfrm>
        </p:spPr>
      </p:pic>
      <p:pic>
        <p:nvPicPr>
          <p:cNvPr id="9" name="Picture 8">
            <a:extLst>
              <a:ext uri="{FF2B5EF4-FFF2-40B4-BE49-F238E27FC236}">
                <a16:creationId xmlns:a16="http://schemas.microsoft.com/office/drawing/2014/main" id="{10704FF7-9F1E-4998-B0AC-5F383460B3B5}"/>
              </a:ext>
            </a:extLst>
          </p:cNvPr>
          <p:cNvPicPr>
            <a:picLocks noChangeAspect="1"/>
          </p:cNvPicPr>
          <p:nvPr/>
        </p:nvPicPr>
        <p:blipFill>
          <a:blip r:embed="rId3"/>
          <a:stretch>
            <a:fillRect/>
          </a:stretch>
        </p:blipFill>
        <p:spPr>
          <a:xfrm>
            <a:off x="1030860" y="857251"/>
            <a:ext cx="7082281" cy="5143500"/>
          </a:xfrm>
          <a:prstGeom prst="rect">
            <a:avLst/>
          </a:prstGeom>
        </p:spPr>
      </p:pic>
      <p:sp>
        <p:nvSpPr>
          <p:cNvPr id="10" name="Rectangle 9">
            <a:extLst>
              <a:ext uri="{FF2B5EF4-FFF2-40B4-BE49-F238E27FC236}">
                <a16:creationId xmlns:a16="http://schemas.microsoft.com/office/drawing/2014/main" id="{51F5A9B0-5BC2-41DE-9288-FB1A162D552E}"/>
              </a:ext>
            </a:extLst>
          </p:cNvPr>
          <p:cNvSpPr/>
          <p:nvPr/>
        </p:nvSpPr>
        <p:spPr>
          <a:xfrm>
            <a:off x="1030860" y="857250"/>
            <a:ext cx="7082281" cy="5143501"/>
          </a:xfrm>
          <a:prstGeom prst="rect">
            <a:avLst/>
          </a:prstGeom>
          <a:blipFill dpi="0" rotWithShape="1">
            <a:blip r:embed="rId4">
              <a:alphaModFix amt="7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6DB49C0F-A938-4C08-AAA9-A4BE19CF60E6}"/>
              </a:ext>
            </a:extLst>
          </p:cNvPr>
          <p:cNvSpPr/>
          <p:nvPr/>
        </p:nvSpPr>
        <p:spPr>
          <a:xfrm>
            <a:off x="-4343303" y="7492229"/>
            <a:ext cx="2674591" cy="2674591"/>
          </a:xfrm>
          <a:prstGeom prst="rect">
            <a:avLst/>
          </a:prstGeom>
          <a:solidFill>
            <a:schemeClr val="accent2">
              <a:alpha val="25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49717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2AF27A-FA15-478C-8FE9-F53A7DF0C2FA}"/>
              </a:ext>
            </a:extLst>
          </p:cNvPr>
          <p:cNvSpPr/>
          <p:nvPr/>
        </p:nvSpPr>
        <p:spPr>
          <a:xfrm>
            <a:off x="6423640" y="5143502"/>
            <a:ext cx="2263160" cy="8572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3">
            <a:extLst>
              <a:ext uri="{FF2B5EF4-FFF2-40B4-BE49-F238E27FC236}">
                <a16:creationId xmlns:a16="http://schemas.microsoft.com/office/drawing/2014/main" id="{91732CFF-E31E-4835-A88E-C49E89DC9565}"/>
              </a:ext>
            </a:extLst>
          </p:cNvPr>
          <p:cNvSpPr>
            <a:spLocks noGrp="1"/>
          </p:cNvSpPr>
          <p:nvPr>
            <p:ph type="title"/>
          </p:nvPr>
        </p:nvSpPr>
        <p:spPr>
          <a:xfrm>
            <a:off x="457200" y="-2297377"/>
            <a:ext cx="8229600" cy="857250"/>
          </a:xfrm>
        </p:spPr>
        <p:txBody>
          <a:bodyPr>
            <a:normAutofit fontScale="90000"/>
          </a:bodyPr>
          <a:lstStyle/>
          <a:p>
            <a:r>
              <a:rPr lang="en-US" dirty="0"/>
              <a:t>We’ll Be Dialoging with the Atlanta Airport Marriott</a:t>
            </a:r>
          </a:p>
        </p:txBody>
      </p:sp>
      <p:sp>
        <p:nvSpPr>
          <p:cNvPr id="5" name="Content Placeholder 4">
            <a:extLst>
              <a:ext uri="{FF2B5EF4-FFF2-40B4-BE49-F238E27FC236}">
                <a16:creationId xmlns:a16="http://schemas.microsoft.com/office/drawing/2014/main" id="{FD4FA0BA-BCE3-4146-93CC-EE15B4811B64}"/>
              </a:ext>
            </a:extLst>
          </p:cNvPr>
          <p:cNvSpPr>
            <a:spLocks noGrp="1"/>
          </p:cNvSpPr>
          <p:nvPr>
            <p:ph sz="half" idx="1"/>
          </p:nvPr>
        </p:nvSpPr>
        <p:spPr>
          <a:xfrm>
            <a:off x="457200" y="8469584"/>
            <a:ext cx="4038600" cy="3394472"/>
          </a:xfrm>
        </p:spPr>
        <p:txBody>
          <a:bodyPr/>
          <a:lstStyle/>
          <a:p>
            <a:r>
              <a:rPr lang="en-US" dirty="0"/>
              <a:t>I’ve already started the discussion and am learning some pretty interesting things</a:t>
            </a:r>
          </a:p>
        </p:txBody>
      </p:sp>
      <p:pic>
        <p:nvPicPr>
          <p:cNvPr id="8" name="Content Placeholder 7">
            <a:extLst>
              <a:ext uri="{FF2B5EF4-FFF2-40B4-BE49-F238E27FC236}">
                <a16:creationId xmlns:a16="http://schemas.microsoft.com/office/drawing/2014/main" id="{EDB2D1DD-B421-446E-B860-A76519E32930}"/>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3418723" y="2331732"/>
            <a:ext cx="4038600" cy="3028950"/>
          </a:xfrm>
        </p:spPr>
      </p:pic>
      <p:pic>
        <p:nvPicPr>
          <p:cNvPr id="9" name="Picture 8">
            <a:extLst>
              <a:ext uri="{FF2B5EF4-FFF2-40B4-BE49-F238E27FC236}">
                <a16:creationId xmlns:a16="http://schemas.microsoft.com/office/drawing/2014/main" id="{10704FF7-9F1E-4998-B0AC-5F383460B3B5}"/>
              </a:ext>
            </a:extLst>
          </p:cNvPr>
          <p:cNvPicPr>
            <a:picLocks noChangeAspect="1"/>
          </p:cNvPicPr>
          <p:nvPr/>
        </p:nvPicPr>
        <p:blipFill>
          <a:blip r:embed="rId3"/>
          <a:stretch>
            <a:fillRect/>
          </a:stretch>
        </p:blipFill>
        <p:spPr>
          <a:xfrm>
            <a:off x="1030860" y="857251"/>
            <a:ext cx="7082281" cy="5143500"/>
          </a:xfrm>
          <a:prstGeom prst="rect">
            <a:avLst/>
          </a:prstGeom>
        </p:spPr>
      </p:pic>
      <p:sp>
        <p:nvSpPr>
          <p:cNvPr id="10" name="Rectangle 9">
            <a:extLst>
              <a:ext uri="{FF2B5EF4-FFF2-40B4-BE49-F238E27FC236}">
                <a16:creationId xmlns:a16="http://schemas.microsoft.com/office/drawing/2014/main" id="{51F5A9B0-5BC2-41DE-9288-FB1A162D552E}"/>
              </a:ext>
            </a:extLst>
          </p:cNvPr>
          <p:cNvSpPr/>
          <p:nvPr/>
        </p:nvSpPr>
        <p:spPr>
          <a:xfrm>
            <a:off x="9372548" y="7460142"/>
            <a:ext cx="7082281" cy="5143501"/>
          </a:xfrm>
          <a:prstGeom prst="rect">
            <a:avLst/>
          </a:prstGeom>
          <a:blipFill dpi="0" rotWithShape="1">
            <a:blip r:embed="rId4">
              <a:alphaModFix amt="7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6DB49C0F-A938-4C08-AAA9-A4BE19CF60E6}"/>
              </a:ext>
            </a:extLst>
          </p:cNvPr>
          <p:cNvSpPr/>
          <p:nvPr/>
        </p:nvSpPr>
        <p:spPr>
          <a:xfrm>
            <a:off x="3065526" y="1783080"/>
            <a:ext cx="2674591" cy="2674591"/>
          </a:xfrm>
          <a:prstGeom prst="rect">
            <a:avLst/>
          </a:prstGeom>
          <a:solidFill>
            <a:schemeClr val="accent2">
              <a:alpha val="25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TextBox 10">
            <a:extLst>
              <a:ext uri="{FF2B5EF4-FFF2-40B4-BE49-F238E27FC236}">
                <a16:creationId xmlns:a16="http://schemas.microsoft.com/office/drawing/2014/main" id="{8BAE7A3E-F723-44B6-9A13-A1F7A6A25DD8}"/>
              </a:ext>
            </a:extLst>
          </p:cNvPr>
          <p:cNvSpPr txBox="1"/>
          <p:nvPr/>
        </p:nvSpPr>
        <p:spPr>
          <a:xfrm>
            <a:off x="3151291" y="2843394"/>
            <a:ext cx="2498520" cy="553998"/>
          </a:xfrm>
          <a:prstGeom prst="rect">
            <a:avLst/>
          </a:prstGeom>
          <a:noFill/>
        </p:spPr>
        <p:txBody>
          <a:bodyPr wrap="square" rtlCol="0">
            <a:spAutoFit/>
          </a:bodyPr>
          <a:lstStyle/>
          <a:p>
            <a:pPr algn="ctr"/>
            <a:r>
              <a:rPr lang="en-US" sz="1500" dirty="0"/>
              <a:t>$50,000 – $70,000 per year</a:t>
            </a:r>
          </a:p>
        </p:txBody>
      </p:sp>
    </p:spTree>
    <p:extLst>
      <p:ext uri="{BB962C8B-B14F-4D97-AF65-F5344CB8AC3E}">
        <p14:creationId xmlns:p14="http://schemas.microsoft.com/office/powerpoint/2010/main" val="3869011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069B3E-3EF0-4715-8649-7D61BF96AA15}"/>
              </a:ext>
            </a:extLst>
          </p:cNvPr>
          <p:cNvSpPr>
            <a:spLocks noGrp="1"/>
          </p:cNvSpPr>
          <p:nvPr>
            <p:ph type="title"/>
          </p:nvPr>
        </p:nvSpPr>
        <p:spPr/>
        <p:txBody>
          <a:bodyPr>
            <a:normAutofit/>
          </a:bodyPr>
          <a:lstStyle/>
          <a:p>
            <a:r>
              <a:rPr lang="en-US" dirty="0"/>
              <a:t>Bottom line</a:t>
            </a:r>
          </a:p>
        </p:txBody>
      </p:sp>
      <p:sp>
        <p:nvSpPr>
          <p:cNvPr id="5" name="Content Placeholder 4">
            <a:extLst>
              <a:ext uri="{FF2B5EF4-FFF2-40B4-BE49-F238E27FC236}">
                <a16:creationId xmlns:a16="http://schemas.microsoft.com/office/drawing/2014/main" id="{88B18812-2C6A-4AFA-951C-5C3AFB6DDCAC}"/>
              </a:ext>
            </a:extLst>
          </p:cNvPr>
          <p:cNvSpPr>
            <a:spLocks noGrp="1"/>
          </p:cNvSpPr>
          <p:nvPr>
            <p:ph sz="half" idx="1"/>
          </p:nvPr>
        </p:nvSpPr>
        <p:spPr/>
        <p:txBody>
          <a:bodyPr/>
          <a:lstStyle/>
          <a:p>
            <a:r>
              <a:rPr lang="en-US" dirty="0" err="1"/>
              <a:t>Com·mis·sion</a:t>
            </a:r>
            <a:endParaRPr lang="en-US" dirty="0"/>
          </a:p>
          <a:p>
            <a:r>
              <a:rPr lang="en-US" dirty="0" err="1"/>
              <a:t>kəˈmiSHən</a:t>
            </a:r>
            <a:r>
              <a:rPr lang="en-US" dirty="0"/>
              <a:t>/Submit</a:t>
            </a:r>
          </a:p>
          <a:p>
            <a:r>
              <a:rPr lang="en-US" dirty="0"/>
              <a:t>Verb;  Gerund or present participle: Commissioning</a:t>
            </a:r>
          </a:p>
          <a:p>
            <a:pPr marL="342900" indent="-342900"/>
            <a:r>
              <a:rPr lang="en-US" dirty="0"/>
              <a:t>1.  	A process during which buildings are mentoring us about design</a:t>
            </a:r>
          </a:p>
        </p:txBody>
      </p:sp>
      <p:pic>
        <p:nvPicPr>
          <p:cNvPr id="13" name="Picture 2" descr="Exterior">
            <a:extLst>
              <a:ext uri="{FF2B5EF4-FFF2-40B4-BE49-F238E27FC236}">
                <a16:creationId xmlns:a16="http://schemas.microsoft.com/office/drawing/2014/main" id="{0F4B76B5-7C33-4809-8B24-83F2A93159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517" y="2057401"/>
            <a:ext cx="4511016" cy="2537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01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Sellers\Documents\Technical Pictures\Presidio at Monterey\2014-06-23\DSCN67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p:cNvSpPr>
            <a:spLocks noGrp="1"/>
          </p:cNvSpPr>
          <p:nvPr>
            <p:ph idx="1"/>
          </p:nvPr>
        </p:nvSpPr>
        <p:spPr>
          <a:xfrm>
            <a:off x="457200" y="5257800"/>
            <a:ext cx="5562600" cy="1143000"/>
          </a:xfrm>
        </p:spPr>
        <p:txBody>
          <a:bodyPr>
            <a:normAutofit/>
          </a:bodyPr>
          <a:lstStyle/>
          <a:p>
            <a:pPr marL="0" indent="0">
              <a:buNone/>
            </a:pPr>
            <a:r>
              <a:rPr lang="en-US" sz="2800" dirty="0">
                <a:solidFill>
                  <a:srgbClr val="FFA100"/>
                </a:solidFill>
              </a:rPr>
              <a:t>Get Out In Your Building and Start Looking Around</a:t>
            </a:r>
          </a:p>
        </p:txBody>
      </p:sp>
      <p:sp>
        <p:nvSpPr>
          <p:cNvPr id="5" name="Title 4"/>
          <p:cNvSpPr>
            <a:spLocks noGrp="1"/>
          </p:cNvSpPr>
          <p:nvPr>
            <p:ph type="title"/>
          </p:nvPr>
        </p:nvSpPr>
        <p:spPr/>
        <p:txBody>
          <a:bodyPr/>
          <a:lstStyle/>
          <a:p>
            <a:r>
              <a:rPr lang="en-US" dirty="0"/>
              <a:t>Next Month’s Assignment </a:t>
            </a:r>
            <a:br>
              <a:rPr lang="en-US" dirty="0"/>
            </a:br>
            <a:r>
              <a:rPr lang="en-US" sz="2800" dirty="0">
                <a:solidFill>
                  <a:schemeClr val="tx1"/>
                </a:solidFill>
              </a:rPr>
              <a:t> </a:t>
            </a:r>
            <a:endParaRPr lang="en-US" dirty="0"/>
          </a:p>
        </p:txBody>
      </p:sp>
    </p:spTree>
    <p:extLst>
      <p:ext uri="{BB962C8B-B14F-4D97-AF65-F5344CB8AC3E}">
        <p14:creationId xmlns:p14="http://schemas.microsoft.com/office/powerpoint/2010/main" val="279275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Next Month’s Assignment </a:t>
            </a:r>
            <a:br>
              <a:rPr lang="en-US" dirty="0"/>
            </a:br>
            <a:r>
              <a:rPr lang="en-US" sz="2800" dirty="0">
                <a:solidFill>
                  <a:schemeClr val="tx1"/>
                </a:solidFill>
              </a:rPr>
              <a:t>Derive the </a:t>
            </a:r>
            <a:r>
              <a:rPr lang="en-US" sz="2800" dirty="0" err="1">
                <a:solidFill>
                  <a:schemeClr val="tx1"/>
                </a:solidFill>
              </a:rPr>
              <a:t>Virial</a:t>
            </a:r>
            <a:endParaRPr lang="en-US" dirty="0"/>
          </a:p>
        </p:txBody>
      </p:sp>
      <p:sp>
        <p:nvSpPr>
          <p:cNvPr id="5" name="Content Placeholder 4"/>
          <p:cNvSpPr>
            <a:spLocks noGrp="1"/>
          </p:cNvSpPr>
          <p:nvPr>
            <p:ph idx="1"/>
          </p:nvPr>
        </p:nvSpPr>
        <p:spPr>
          <a:xfrm>
            <a:off x="457200" y="1371600"/>
            <a:ext cx="8229600" cy="5359400"/>
          </a:xfrm>
        </p:spPr>
        <p:txBody>
          <a:bodyPr>
            <a:normAutofit/>
          </a:bodyPr>
          <a:lstStyle/>
          <a:p>
            <a:pPr marL="0" indent="0">
              <a:buNone/>
            </a:pPr>
            <a:r>
              <a:rPr lang="en-US" sz="2800" dirty="0">
                <a:solidFill>
                  <a:srgbClr val="FFA100"/>
                </a:solidFill>
              </a:rPr>
              <a:t>Begin to Develop a Findings List</a:t>
            </a:r>
          </a:p>
          <a:p>
            <a:r>
              <a:rPr lang="en-US" sz="2000" dirty="0"/>
              <a:t>What is a findings list?</a:t>
            </a:r>
          </a:p>
          <a:p>
            <a:pPr marL="465138" lvl="2" indent="0">
              <a:buNone/>
            </a:pPr>
            <a:r>
              <a:rPr lang="en-US" sz="2000" i="1" dirty="0"/>
              <a:t>Its what the retrocommissioning community typically calls the list of opportunities that are observed and targeted for resolution via the retrocommissioning process</a:t>
            </a:r>
          </a:p>
          <a:p>
            <a:r>
              <a:rPr lang="en-US" sz="2000" dirty="0"/>
              <a:t>As an airplane mechanic, I called this a “squawk list”</a:t>
            </a:r>
          </a:p>
          <a:p>
            <a:r>
              <a:rPr lang="en-US" sz="2000" dirty="0"/>
              <a:t>As a design engineer, I called this a “punch list”</a:t>
            </a:r>
          </a:p>
          <a:p>
            <a:r>
              <a:rPr lang="en-US" sz="2000" dirty="0"/>
              <a:t>As a new construction commissioning provider, I call this an “issues log”</a:t>
            </a:r>
          </a:p>
          <a:p>
            <a:pPr>
              <a:spcAft>
                <a:spcPts val="600"/>
              </a:spcAft>
            </a:pPr>
            <a:r>
              <a:rPr lang="en-US" sz="2000" dirty="0"/>
              <a:t>As an organized person, I all this a “to do” list</a:t>
            </a:r>
          </a:p>
          <a:p>
            <a:pPr marL="114300" lvl="1" indent="0" algn="r">
              <a:spcBef>
                <a:spcPts val="0"/>
              </a:spcBef>
              <a:buNone/>
            </a:pPr>
            <a:r>
              <a:rPr lang="en-US" sz="2000" i="1" dirty="0"/>
              <a:t>Bottom line – It will lead you to the target(s) you </a:t>
            </a:r>
          </a:p>
          <a:p>
            <a:pPr marL="114300" lvl="1" indent="0" algn="r">
              <a:spcBef>
                <a:spcPts val="0"/>
              </a:spcBef>
              <a:buNone/>
            </a:pPr>
            <a:r>
              <a:rPr lang="en-US" sz="2000" i="1" dirty="0"/>
              <a:t>choose for your class assignment</a:t>
            </a:r>
          </a:p>
        </p:txBody>
      </p:sp>
    </p:spTree>
    <p:extLst>
      <p:ext uri="{BB962C8B-B14F-4D97-AF65-F5344CB8AC3E}">
        <p14:creationId xmlns:p14="http://schemas.microsoft.com/office/powerpoint/2010/main" val="146046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500"/>
                                        <p:tgtEl>
                                          <p:spTgt spid="5">
                                            <p:txEl>
                                              <p:pRg st="4" end="4"/>
                                            </p:txEl>
                                          </p:spTgt>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500"/>
                                        <p:tgtEl>
                                          <p:spTgt spid="5">
                                            <p:txEl>
                                              <p:pRg st="5" end="5"/>
                                            </p:txEl>
                                          </p:spTgt>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fade">
                                      <p:cBhvr>
                                        <p:cTn id="36" dur="500"/>
                                        <p:tgtEl>
                                          <p:spTgt spid="5">
                                            <p:txEl>
                                              <p:pRg st="7" end="7"/>
                                            </p:txEl>
                                          </p:spTgt>
                                        </p:tgtEl>
                                      </p:cBhvr>
                                    </p:animEffec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5">
                                            <p:txEl>
                                              <p:pRg st="8" end="8"/>
                                            </p:txEl>
                                          </p:spTgt>
                                        </p:tgtEl>
                                        <p:attrNameLst>
                                          <p:attrName>style.visibility</p:attrName>
                                        </p:attrNameLst>
                                      </p:cBhvr>
                                      <p:to>
                                        <p:strVal val="visible"/>
                                      </p:to>
                                    </p:set>
                                    <p:animEffect transition="in" filter="fade">
                                      <p:cBhvr>
                                        <p:cTn id="40"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for Identifying Targets</a:t>
            </a:r>
          </a:p>
        </p:txBody>
      </p:sp>
      <p:sp>
        <p:nvSpPr>
          <p:cNvPr id="4" name="Content Placeholder 3"/>
          <p:cNvSpPr>
            <a:spLocks noGrp="1"/>
          </p:cNvSpPr>
          <p:nvPr>
            <p:ph sz="half" idx="1"/>
          </p:nvPr>
        </p:nvSpPr>
        <p:spPr>
          <a:xfrm>
            <a:off x="457200" y="1600200"/>
            <a:ext cx="4038600" cy="4525963"/>
          </a:xfrm>
        </p:spPr>
        <p:txBody>
          <a:bodyPr>
            <a:normAutofit/>
          </a:bodyPr>
          <a:lstStyle/>
          <a:p>
            <a:pPr marL="117475" indent="0">
              <a:buNone/>
            </a:pPr>
            <a:r>
              <a:rPr lang="en-US" sz="2400" i="1" dirty="0">
                <a:solidFill>
                  <a:schemeClr val="bg1"/>
                </a:solidFill>
              </a:rPr>
              <a:t>The Existing Building Commissioning Technical Guide</a:t>
            </a:r>
          </a:p>
        </p:txBody>
      </p:sp>
      <p:pic>
        <p:nvPicPr>
          <p:cNvPr id="3" name="Picture 2">
            <a:extLst>
              <a:ext uri="{FF2B5EF4-FFF2-40B4-BE49-F238E27FC236}">
                <a16:creationId xmlns:a16="http://schemas.microsoft.com/office/drawing/2014/main" id="{5466BD8E-DDC1-472F-A0FA-7FC1756E5789}"/>
              </a:ext>
            </a:extLst>
          </p:cNvPr>
          <p:cNvPicPr>
            <a:picLocks noChangeAspect="1"/>
          </p:cNvPicPr>
          <p:nvPr/>
        </p:nvPicPr>
        <p:blipFill>
          <a:blip r:embed="rId2"/>
          <a:stretch>
            <a:fillRect/>
          </a:stretch>
        </p:blipFill>
        <p:spPr>
          <a:xfrm>
            <a:off x="4881755" y="1600200"/>
            <a:ext cx="3736848" cy="4876800"/>
          </a:xfrm>
          <a:prstGeom prst="rect">
            <a:avLst/>
          </a:prstGeom>
        </p:spPr>
      </p:pic>
    </p:spTree>
    <p:extLst>
      <p:ext uri="{BB962C8B-B14F-4D97-AF65-F5344CB8AC3E}">
        <p14:creationId xmlns:p14="http://schemas.microsoft.com/office/powerpoint/2010/main" val="119670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for Identifying Targets</a:t>
            </a:r>
          </a:p>
        </p:txBody>
      </p:sp>
      <p:sp>
        <p:nvSpPr>
          <p:cNvPr id="4" name="Content Placeholder 3"/>
          <p:cNvSpPr>
            <a:spLocks noGrp="1"/>
          </p:cNvSpPr>
          <p:nvPr>
            <p:ph sz="half" idx="1"/>
          </p:nvPr>
        </p:nvSpPr>
        <p:spPr>
          <a:xfrm>
            <a:off x="457200" y="1600200"/>
            <a:ext cx="4038600" cy="4525963"/>
          </a:xfrm>
        </p:spPr>
        <p:txBody>
          <a:bodyPr/>
          <a:lstStyle/>
          <a:p>
            <a:r>
              <a:rPr lang="en-US" dirty="0" err="1"/>
              <a:t>RCx</a:t>
            </a:r>
            <a:r>
              <a:rPr lang="en-US" dirty="0"/>
              <a:t> 101 Materials</a:t>
            </a:r>
          </a:p>
          <a:p>
            <a:pPr lvl="1"/>
            <a:endParaRPr 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00200"/>
            <a:ext cx="4389120" cy="329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654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for Identifying Targets</a:t>
            </a:r>
          </a:p>
        </p:txBody>
      </p:sp>
      <p:sp>
        <p:nvSpPr>
          <p:cNvPr id="4" name="Content Placeholder 3"/>
          <p:cNvSpPr>
            <a:spLocks noGrp="1"/>
          </p:cNvSpPr>
          <p:nvPr>
            <p:ph sz="half" idx="1"/>
          </p:nvPr>
        </p:nvSpPr>
        <p:spPr/>
        <p:txBody>
          <a:bodyPr/>
          <a:lstStyle/>
          <a:p>
            <a:r>
              <a:rPr lang="en-US" dirty="0" err="1"/>
              <a:t>RCx</a:t>
            </a:r>
            <a:r>
              <a:rPr lang="en-US" dirty="0"/>
              <a:t> 101 Materials</a:t>
            </a:r>
          </a:p>
          <a:p>
            <a:r>
              <a:rPr lang="en-US" dirty="0"/>
              <a:t>A Field Perspective on Engineering</a:t>
            </a:r>
          </a:p>
          <a:p>
            <a:pPr lvl="1"/>
            <a:r>
              <a:rPr lang="en-US" dirty="0"/>
              <a:t>Retrocommissioning findings category</a:t>
            </a:r>
          </a:p>
          <a:p>
            <a:pPr lvl="1"/>
            <a:r>
              <a:rPr lang="en-US" dirty="0"/>
              <a:t>Commissioning resources</a:t>
            </a:r>
          </a:p>
          <a:p>
            <a:pPr lvl="1"/>
            <a:r>
              <a:rPr lang="en-US" dirty="0"/>
              <a:t>Class materials</a:t>
            </a:r>
          </a:p>
          <a:p>
            <a:pPr lvl="1"/>
            <a:endParaRPr lang="en-US" dirty="0"/>
          </a:p>
        </p:txBody>
      </p:sp>
      <p:sp>
        <p:nvSpPr>
          <p:cNvPr id="3" name="Content Placeholder 2"/>
          <p:cNvSpPr>
            <a:spLocks noGrp="1"/>
          </p:cNvSpPr>
          <p:nvPr>
            <p:ph sz="half" idx="2"/>
          </p:nvPr>
        </p:nvSpPr>
        <p:spPr>
          <a:xfrm>
            <a:off x="4648200" y="4876800"/>
            <a:ext cx="4038600" cy="1249363"/>
          </a:xfrm>
        </p:spPr>
        <p:txBody>
          <a:bodyPr>
            <a:normAutofit/>
          </a:bodyPr>
          <a:lstStyle/>
          <a:p>
            <a:pPr marL="0" indent="0" algn="ctr">
              <a:buNone/>
            </a:pPr>
            <a:r>
              <a:rPr lang="en-US" sz="1800" dirty="0">
                <a:hlinkClick r:id="rId2"/>
              </a:rPr>
              <a:t>www.Av8rdas.Wordpress.com</a:t>
            </a:r>
            <a:r>
              <a:rPr lang="en-US" sz="1800" dirty="0"/>
              <a:t> </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600200"/>
            <a:ext cx="4389120" cy="3128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328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F90F256-8290-4013-A74E-8057CF2A5CE9}"/>
              </a:ext>
            </a:extLst>
          </p:cNvPr>
          <p:cNvPicPr>
            <a:picLocks noChangeAspect="1"/>
          </p:cNvPicPr>
          <p:nvPr/>
        </p:nvPicPr>
        <p:blipFill>
          <a:blip r:embed="rId3"/>
          <a:stretch>
            <a:fillRect/>
          </a:stretch>
        </p:blipFill>
        <p:spPr>
          <a:xfrm>
            <a:off x="4747261" y="1778829"/>
            <a:ext cx="4038598" cy="2934582"/>
          </a:xfrm>
          <a:prstGeom prst="rect">
            <a:avLst/>
          </a:prstGeom>
        </p:spPr>
      </p:pic>
      <p:pic>
        <p:nvPicPr>
          <p:cNvPr id="7171" name="Picture 3" descr="C:\Users\DSellers\Documents\Technical Pictures\Marriott - Denver West\2013-02-19\dropping AH-7 logger into cutou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600200"/>
            <a:ext cx="4389120" cy="329184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Resources for Identifying Targets</a:t>
            </a:r>
          </a:p>
        </p:txBody>
      </p:sp>
      <p:sp>
        <p:nvSpPr>
          <p:cNvPr id="4" name="Content Placeholder 3"/>
          <p:cNvSpPr>
            <a:spLocks noGrp="1"/>
          </p:cNvSpPr>
          <p:nvPr>
            <p:ph sz="half" idx="1"/>
          </p:nvPr>
        </p:nvSpPr>
        <p:spPr>
          <a:xfrm>
            <a:off x="457200" y="1600200"/>
            <a:ext cx="4038600" cy="4525963"/>
          </a:xfrm>
        </p:spPr>
        <p:txBody>
          <a:bodyPr/>
          <a:lstStyle/>
          <a:p>
            <a:r>
              <a:rPr lang="en-US" dirty="0" err="1"/>
              <a:t>RCx</a:t>
            </a:r>
            <a:r>
              <a:rPr lang="en-US" dirty="0"/>
              <a:t> 101 Materials</a:t>
            </a:r>
          </a:p>
          <a:p>
            <a:r>
              <a:rPr lang="en-US" dirty="0"/>
              <a:t>A Field Perspective on Engineering</a:t>
            </a:r>
          </a:p>
          <a:p>
            <a:pPr lvl="1"/>
            <a:r>
              <a:rPr lang="en-US" dirty="0"/>
              <a:t>Retrocommissioning findings category</a:t>
            </a:r>
          </a:p>
          <a:p>
            <a:pPr lvl="1"/>
            <a:r>
              <a:rPr lang="en-US" dirty="0"/>
              <a:t>Commissioning resources</a:t>
            </a:r>
          </a:p>
          <a:p>
            <a:pPr lvl="1"/>
            <a:r>
              <a:rPr lang="en-US" dirty="0"/>
              <a:t>Class materials</a:t>
            </a:r>
          </a:p>
          <a:p>
            <a:r>
              <a:rPr lang="en-US" dirty="0"/>
              <a:t>Facility owners and operators</a:t>
            </a:r>
          </a:p>
          <a:p>
            <a:pPr lvl="1"/>
            <a:r>
              <a:rPr lang="en-US" dirty="0"/>
              <a:t>Know the facility </a:t>
            </a:r>
          </a:p>
          <a:p>
            <a:pPr lvl="1"/>
            <a:r>
              <a:rPr lang="en-US" dirty="0"/>
              <a:t>Give credit where its due</a:t>
            </a:r>
          </a:p>
          <a:p>
            <a:pPr lvl="1"/>
            <a:endParaRPr lang="en-US" dirty="0"/>
          </a:p>
        </p:txBody>
      </p:sp>
    </p:spTree>
    <p:extLst>
      <p:ext uri="{BB962C8B-B14F-4D97-AF65-F5344CB8AC3E}">
        <p14:creationId xmlns:p14="http://schemas.microsoft.com/office/powerpoint/2010/main" val="220150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Benchmarking;  An Example</a:t>
            </a:r>
          </a:p>
        </p:txBody>
      </p:sp>
      <p:sp>
        <p:nvSpPr>
          <p:cNvPr id="12" name="Content Placeholder 11"/>
          <p:cNvSpPr>
            <a:spLocks noGrp="1"/>
          </p:cNvSpPr>
          <p:nvPr>
            <p:ph idx="1"/>
          </p:nvPr>
        </p:nvSpPr>
        <p:spPr/>
        <p:txBody>
          <a:bodyPr/>
          <a:lstStyle/>
          <a:p>
            <a:pPr lvl="2"/>
            <a:r>
              <a:rPr lang="en-US" dirty="0"/>
              <a:t>Benchmarking compares the performance of your facility to that of similar facilities of a similar size, age, occupancy, and function that are located in a similar climate.  </a:t>
            </a:r>
          </a:p>
        </p:txBody>
      </p:sp>
      <p:pic>
        <p:nvPicPr>
          <p:cNvPr id="6" name="Picture 5"/>
          <p:cNvPicPr>
            <a:picLocks noChangeAspect="1"/>
          </p:cNvPicPr>
          <p:nvPr/>
        </p:nvPicPr>
        <p:blipFill>
          <a:blip r:embed="rId2"/>
          <a:stretch>
            <a:fillRect/>
          </a:stretch>
        </p:blipFill>
        <p:spPr>
          <a:xfrm>
            <a:off x="91440" y="3368220"/>
            <a:ext cx="8961120" cy="2926040"/>
          </a:xfrm>
          <a:prstGeom prst="rect">
            <a:avLst/>
          </a:prstGeom>
          <a:solidFill>
            <a:schemeClr val="bg1"/>
          </a:solidFill>
        </p:spPr>
      </p:pic>
    </p:spTree>
    <p:extLst>
      <p:ext uri="{BB962C8B-B14F-4D97-AF65-F5344CB8AC3E}">
        <p14:creationId xmlns:p14="http://schemas.microsoft.com/office/powerpoint/2010/main" val="56633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DSellers\Documents\Technical Pictures\Marriott - Denver West\2013-02-19\dropping AH-7 logger into cutou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600200"/>
            <a:ext cx="4389120" cy="329184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590800"/>
            <a:ext cx="8229600" cy="1143000"/>
          </a:xfrm>
        </p:spPr>
        <p:txBody>
          <a:bodyPr/>
          <a:lstStyle/>
          <a:p>
            <a:r>
              <a:rPr lang="en-US" dirty="0"/>
              <a:t>Resources for Identifying Targets</a:t>
            </a:r>
          </a:p>
        </p:txBody>
      </p:sp>
      <p:sp>
        <p:nvSpPr>
          <p:cNvPr id="4" name="Content Placeholder 3"/>
          <p:cNvSpPr>
            <a:spLocks noGrp="1"/>
          </p:cNvSpPr>
          <p:nvPr>
            <p:ph sz="half" idx="1"/>
          </p:nvPr>
        </p:nvSpPr>
        <p:spPr>
          <a:xfrm>
            <a:off x="-5486400" y="1600200"/>
            <a:ext cx="4038600" cy="4525963"/>
          </a:xfrm>
        </p:spPr>
        <p:txBody>
          <a:bodyPr/>
          <a:lstStyle/>
          <a:p>
            <a:r>
              <a:rPr lang="en-US" dirty="0" err="1"/>
              <a:t>RCx</a:t>
            </a:r>
            <a:r>
              <a:rPr lang="en-US" dirty="0"/>
              <a:t> 101 Materials</a:t>
            </a:r>
          </a:p>
          <a:p>
            <a:r>
              <a:rPr lang="en-US" dirty="0"/>
              <a:t>A Field Perspective on Engineering</a:t>
            </a:r>
          </a:p>
          <a:p>
            <a:pPr lvl="1"/>
            <a:r>
              <a:rPr lang="en-US" dirty="0"/>
              <a:t>Retrocommissioning findings category</a:t>
            </a:r>
          </a:p>
          <a:p>
            <a:pPr lvl="1"/>
            <a:r>
              <a:rPr lang="en-US" dirty="0"/>
              <a:t>Commissioning resources</a:t>
            </a:r>
          </a:p>
          <a:p>
            <a:pPr lvl="1"/>
            <a:r>
              <a:rPr lang="en-US" dirty="0"/>
              <a:t>Class materials</a:t>
            </a:r>
          </a:p>
          <a:p>
            <a:r>
              <a:rPr lang="en-US" dirty="0"/>
              <a:t>Facility owners and operators</a:t>
            </a:r>
          </a:p>
          <a:p>
            <a:pPr lvl="1"/>
            <a:r>
              <a:rPr lang="en-US" dirty="0"/>
              <a:t>Know the facility </a:t>
            </a:r>
          </a:p>
          <a:p>
            <a:pPr lvl="1"/>
            <a:r>
              <a:rPr lang="en-US" dirty="0"/>
              <a:t>Give credit where its due</a:t>
            </a:r>
          </a:p>
          <a:p>
            <a:pPr lvl="1"/>
            <a:endParaRPr lang="en-US" dirty="0"/>
          </a:p>
        </p:txBody>
      </p:sp>
      <p:pic>
        <p:nvPicPr>
          <p:cNvPr id="11" name="Picture 10">
            <a:extLst>
              <a:ext uri="{FF2B5EF4-FFF2-40B4-BE49-F238E27FC236}">
                <a16:creationId xmlns:a16="http://schemas.microsoft.com/office/drawing/2014/main" id="{6F90F256-8290-4013-A74E-8057CF2A5CE9}"/>
              </a:ext>
            </a:extLst>
          </p:cNvPr>
          <p:cNvPicPr>
            <a:picLocks noChangeAspect="1"/>
          </p:cNvPicPr>
          <p:nvPr/>
        </p:nvPicPr>
        <p:blipFill>
          <a:blip r:embed="rId4"/>
          <a:stretch>
            <a:fillRect/>
          </a:stretch>
        </p:blipFill>
        <p:spPr>
          <a:xfrm>
            <a:off x="0" y="106830"/>
            <a:ext cx="9144000" cy="6644340"/>
          </a:xfrm>
          <a:prstGeom prst="rect">
            <a:avLst/>
          </a:prstGeom>
        </p:spPr>
      </p:pic>
    </p:spTree>
    <p:extLst>
      <p:ext uri="{BB962C8B-B14F-4D97-AF65-F5344CB8AC3E}">
        <p14:creationId xmlns:p14="http://schemas.microsoft.com/office/powerpoint/2010/main" val="3555152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DSellers\Documents\Kindle Backup\KINDLE\Pictures\Jay Ryan and Davi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600200"/>
            <a:ext cx="4389120" cy="329184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Resources for Identifying Targets</a:t>
            </a:r>
          </a:p>
        </p:txBody>
      </p:sp>
      <p:sp>
        <p:nvSpPr>
          <p:cNvPr id="4" name="Content Placeholder 3"/>
          <p:cNvSpPr>
            <a:spLocks noGrp="1"/>
          </p:cNvSpPr>
          <p:nvPr>
            <p:ph sz="half" idx="1"/>
          </p:nvPr>
        </p:nvSpPr>
        <p:spPr>
          <a:xfrm>
            <a:off x="457200" y="1600200"/>
            <a:ext cx="4038600" cy="5181600"/>
          </a:xfrm>
        </p:spPr>
        <p:txBody>
          <a:bodyPr/>
          <a:lstStyle/>
          <a:p>
            <a:r>
              <a:rPr lang="en-US" dirty="0" err="1"/>
              <a:t>RCx</a:t>
            </a:r>
            <a:r>
              <a:rPr lang="en-US" dirty="0"/>
              <a:t> 101 Materials</a:t>
            </a:r>
          </a:p>
          <a:p>
            <a:r>
              <a:rPr lang="en-US" dirty="0"/>
              <a:t>A Field Perspective on Engineering</a:t>
            </a:r>
          </a:p>
          <a:p>
            <a:pPr lvl="1"/>
            <a:r>
              <a:rPr lang="en-US" dirty="0"/>
              <a:t>Retrocommissioning findings category</a:t>
            </a:r>
          </a:p>
          <a:p>
            <a:pPr lvl="1"/>
            <a:r>
              <a:rPr lang="en-US" dirty="0"/>
              <a:t>Commissioning resources</a:t>
            </a:r>
          </a:p>
          <a:p>
            <a:pPr lvl="1"/>
            <a:r>
              <a:rPr lang="en-US" dirty="0"/>
              <a:t>Class materials</a:t>
            </a:r>
          </a:p>
          <a:p>
            <a:r>
              <a:rPr lang="en-US" dirty="0"/>
              <a:t>Facility owners and operators</a:t>
            </a:r>
          </a:p>
          <a:p>
            <a:pPr lvl="1"/>
            <a:r>
              <a:rPr lang="en-US" dirty="0"/>
              <a:t>Know the facility </a:t>
            </a:r>
          </a:p>
          <a:p>
            <a:pPr lvl="1"/>
            <a:r>
              <a:rPr lang="en-US" dirty="0"/>
              <a:t>Give credit where its due</a:t>
            </a:r>
          </a:p>
          <a:p>
            <a:r>
              <a:rPr lang="en-US" dirty="0"/>
              <a:t>Ryan, David, and other Mentors</a:t>
            </a:r>
          </a:p>
          <a:p>
            <a:pPr lvl="1"/>
            <a:r>
              <a:rPr lang="en-US" dirty="0"/>
              <a:t>Caveat – </a:t>
            </a:r>
            <a:r>
              <a:rPr lang="en-US" i="1" u="sng" dirty="0">
                <a:solidFill>
                  <a:schemeClr val="tx2"/>
                </a:solidFill>
              </a:rPr>
              <a:t>You</a:t>
            </a:r>
            <a:r>
              <a:rPr lang="en-US" dirty="0"/>
              <a:t> have to </a:t>
            </a:r>
            <a:r>
              <a:rPr lang="en-US" i="1" u="sng" dirty="0">
                <a:solidFill>
                  <a:schemeClr val="tx2"/>
                </a:solidFill>
              </a:rPr>
              <a:t>own</a:t>
            </a:r>
            <a:r>
              <a:rPr lang="en-US" dirty="0">
                <a:solidFill>
                  <a:schemeClr val="tx2"/>
                </a:solidFill>
              </a:rPr>
              <a:t> </a:t>
            </a:r>
            <a:r>
              <a:rPr lang="en-US" dirty="0"/>
              <a:t>it</a:t>
            </a:r>
          </a:p>
        </p:txBody>
      </p:sp>
    </p:spTree>
    <p:extLst>
      <p:ext uri="{BB962C8B-B14F-4D97-AF65-F5344CB8AC3E}">
        <p14:creationId xmlns:p14="http://schemas.microsoft.com/office/powerpoint/2010/main" val="2327263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for Identifying Targets</a:t>
            </a:r>
          </a:p>
        </p:txBody>
      </p:sp>
      <p:sp>
        <p:nvSpPr>
          <p:cNvPr id="4" name="Content Placeholder 3"/>
          <p:cNvSpPr>
            <a:spLocks noGrp="1"/>
          </p:cNvSpPr>
          <p:nvPr>
            <p:ph sz="half" idx="1"/>
          </p:nvPr>
        </p:nvSpPr>
        <p:spPr>
          <a:xfrm>
            <a:off x="457200" y="1600200"/>
            <a:ext cx="4038600" cy="5257800"/>
          </a:xfrm>
        </p:spPr>
        <p:txBody>
          <a:bodyPr/>
          <a:lstStyle/>
          <a:p>
            <a:r>
              <a:rPr lang="en-US" dirty="0" err="1"/>
              <a:t>RCx</a:t>
            </a:r>
            <a:r>
              <a:rPr lang="en-US" dirty="0"/>
              <a:t> 101 Materials</a:t>
            </a:r>
          </a:p>
          <a:p>
            <a:r>
              <a:rPr lang="en-US" dirty="0"/>
              <a:t>A Field Perspective on Engineering</a:t>
            </a:r>
          </a:p>
          <a:p>
            <a:pPr lvl="1"/>
            <a:r>
              <a:rPr lang="en-US" dirty="0"/>
              <a:t>Retrocommissioning findings category</a:t>
            </a:r>
          </a:p>
          <a:p>
            <a:pPr lvl="1"/>
            <a:r>
              <a:rPr lang="en-US" dirty="0"/>
              <a:t>Commissioning resources</a:t>
            </a:r>
          </a:p>
          <a:p>
            <a:pPr lvl="1"/>
            <a:r>
              <a:rPr lang="en-US" dirty="0"/>
              <a:t>Class materials</a:t>
            </a:r>
          </a:p>
          <a:p>
            <a:r>
              <a:rPr lang="en-US" dirty="0"/>
              <a:t>Facility owners and operators</a:t>
            </a:r>
          </a:p>
          <a:p>
            <a:pPr lvl="1"/>
            <a:r>
              <a:rPr lang="en-US" dirty="0"/>
              <a:t>Know the facility </a:t>
            </a:r>
          </a:p>
          <a:p>
            <a:pPr lvl="1"/>
            <a:r>
              <a:rPr lang="en-US" dirty="0"/>
              <a:t>Give credit where its due</a:t>
            </a:r>
          </a:p>
          <a:p>
            <a:r>
              <a:rPr lang="en-US" dirty="0"/>
              <a:t>Ryan, David, and other Mentors</a:t>
            </a:r>
          </a:p>
          <a:p>
            <a:pPr lvl="1"/>
            <a:r>
              <a:rPr lang="en-US" dirty="0"/>
              <a:t>Caveat – </a:t>
            </a:r>
            <a:r>
              <a:rPr lang="en-US" i="1" u="sng" dirty="0">
                <a:solidFill>
                  <a:schemeClr val="tx2"/>
                </a:solidFill>
              </a:rPr>
              <a:t>You</a:t>
            </a:r>
            <a:r>
              <a:rPr lang="en-US" dirty="0"/>
              <a:t> have to </a:t>
            </a:r>
            <a:r>
              <a:rPr lang="en-US" i="1" u="sng" dirty="0">
                <a:solidFill>
                  <a:schemeClr val="tx2"/>
                </a:solidFill>
              </a:rPr>
              <a:t>own</a:t>
            </a:r>
            <a:r>
              <a:rPr lang="en-US" dirty="0">
                <a:solidFill>
                  <a:schemeClr val="tx2"/>
                </a:solidFill>
              </a:rPr>
              <a:t> </a:t>
            </a:r>
            <a:r>
              <a:rPr lang="en-US" dirty="0"/>
              <a:t>it</a:t>
            </a:r>
          </a:p>
          <a:p>
            <a:r>
              <a:rPr lang="en-US" dirty="0"/>
              <a:t>Your Smart Phone</a:t>
            </a:r>
          </a:p>
        </p:txBody>
      </p:sp>
      <p:pic>
        <p:nvPicPr>
          <p:cNvPr id="3" name="Picture 2"/>
          <p:cNvPicPr>
            <a:picLocks noChangeAspect="1"/>
          </p:cNvPicPr>
          <p:nvPr/>
        </p:nvPicPr>
        <p:blipFill>
          <a:blip r:embed="rId2"/>
          <a:stretch>
            <a:fillRect/>
          </a:stretch>
        </p:blipFill>
        <p:spPr>
          <a:xfrm>
            <a:off x="4572000" y="1600200"/>
            <a:ext cx="4389120" cy="3291840"/>
          </a:xfrm>
          <a:prstGeom prst="rect">
            <a:avLst/>
          </a:prstGeom>
        </p:spPr>
      </p:pic>
    </p:spTree>
    <p:extLst>
      <p:ext uri="{BB962C8B-B14F-4D97-AF65-F5344CB8AC3E}">
        <p14:creationId xmlns:p14="http://schemas.microsoft.com/office/powerpoint/2010/main" val="106260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6EB935-D362-4C21-9710-8DD586891E0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260286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for Identifying Targets</a:t>
            </a:r>
          </a:p>
        </p:txBody>
      </p:sp>
      <p:sp>
        <p:nvSpPr>
          <p:cNvPr id="4" name="Content Placeholder 3"/>
          <p:cNvSpPr>
            <a:spLocks noGrp="1"/>
          </p:cNvSpPr>
          <p:nvPr>
            <p:ph sz="half" idx="1"/>
          </p:nvPr>
        </p:nvSpPr>
        <p:spPr>
          <a:xfrm>
            <a:off x="457200" y="1600200"/>
            <a:ext cx="4038600" cy="5257800"/>
          </a:xfrm>
        </p:spPr>
        <p:txBody>
          <a:bodyPr/>
          <a:lstStyle/>
          <a:p>
            <a:r>
              <a:rPr lang="en-US" dirty="0" err="1"/>
              <a:t>RCx</a:t>
            </a:r>
            <a:r>
              <a:rPr lang="en-US" dirty="0"/>
              <a:t> 101 Materials</a:t>
            </a:r>
          </a:p>
          <a:p>
            <a:r>
              <a:rPr lang="en-US" dirty="0"/>
              <a:t>A Field Perspective on Engineering</a:t>
            </a:r>
          </a:p>
          <a:p>
            <a:pPr lvl="1"/>
            <a:r>
              <a:rPr lang="en-US" dirty="0"/>
              <a:t>Retrocommissioning findings category</a:t>
            </a:r>
          </a:p>
          <a:p>
            <a:pPr lvl="1"/>
            <a:r>
              <a:rPr lang="en-US" dirty="0"/>
              <a:t>Commissioning resources</a:t>
            </a:r>
          </a:p>
          <a:p>
            <a:pPr lvl="1"/>
            <a:r>
              <a:rPr lang="en-US" dirty="0"/>
              <a:t>Class materials</a:t>
            </a:r>
          </a:p>
          <a:p>
            <a:r>
              <a:rPr lang="en-US" dirty="0"/>
              <a:t>Facility owners and operators</a:t>
            </a:r>
          </a:p>
          <a:p>
            <a:pPr lvl="1"/>
            <a:r>
              <a:rPr lang="en-US" dirty="0"/>
              <a:t>Know the facility </a:t>
            </a:r>
          </a:p>
          <a:p>
            <a:pPr lvl="1"/>
            <a:r>
              <a:rPr lang="en-US" dirty="0"/>
              <a:t>Give credit where its due</a:t>
            </a:r>
          </a:p>
          <a:p>
            <a:r>
              <a:rPr lang="en-US" dirty="0"/>
              <a:t>Ryan, David, and other Mentors</a:t>
            </a:r>
          </a:p>
          <a:p>
            <a:pPr lvl="1"/>
            <a:r>
              <a:rPr lang="en-US" dirty="0"/>
              <a:t>Caveat – </a:t>
            </a:r>
            <a:r>
              <a:rPr lang="en-US" i="1" u="sng" dirty="0">
                <a:solidFill>
                  <a:schemeClr val="tx2"/>
                </a:solidFill>
              </a:rPr>
              <a:t>You</a:t>
            </a:r>
            <a:r>
              <a:rPr lang="en-US" dirty="0"/>
              <a:t> have to </a:t>
            </a:r>
            <a:r>
              <a:rPr lang="en-US" i="1" u="sng" dirty="0">
                <a:solidFill>
                  <a:schemeClr val="tx2"/>
                </a:solidFill>
              </a:rPr>
              <a:t>own</a:t>
            </a:r>
            <a:r>
              <a:rPr lang="en-US" dirty="0">
                <a:solidFill>
                  <a:schemeClr val="tx2"/>
                </a:solidFill>
              </a:rPr>
              <a:t> </a:t>
            </a:r>
            <a:r>
              <a:rPr lang="en-US" dirty="0"/>
              <a:t>it</a:t>
            </a:r>
          </a:p>
          <a:p>
            <a:r>
              <a:rPr lang="en-US" dirty="0"/>
              <a:t>Your Smart Phone</a:t>
            </a:r>
          </a:p>
        </p:txBody>
      </p:sp>
      <p:pic>
        <p:nvPicPr>
          <p:cNvPr id="7" name="Picture 6"/>
          <p:cNvPicPr>
            <a:picLocks noChangeAspect="1"/>
          </p:cNvPicPr>
          <p:nvPr/>
        </p:nvPicPr>
        <p:blipFill>
          <a:blip r:embed="rId2"/>
          <a:stretch>
            <a:fillRect/>
          </a:stretch>
        </p:blipFill>
        <p:spPr>
          <a:xfrm>
            <a:off x="4572000" y="1600200"/>
            <a:ext cx="4389120" cy="3291840"/>
          </a:xfrm>
          <a:prstGeom prst="rect">
            <a:avLst/>
          </a:prstGeom>
        </p:spPr>
      </p:pic>
      <p:sp>
        <p:nvSpPr>
          <p:cNvPr id="9" name="Content Placeholder 3"/>
          <p:cNvSpPr>
            <a:spLocks noGrp="1"/>
          </p:cNvSpPr>
          <p:nvPr>
            <p:ph sz="half" idx="2"/>
          </p:nvPr>
        </p:nvSpPr>
        <p:spPr>
          <a:xfrm>
            <a:off x="4648200" y="4953000"/>
            <a:ext cx="4038600" cy="1676400"/>
          </a:xfrm>
        </p:spPr>
        <p:txBody>
          <a:bodyPr/>
          <a:lstStyle/>
          <a:p>
            <a:pPr marL="0" indent="0">
              <a:buNone/>
            </a:pPr>
            <a:endParaRPr lang="en-US" i="1" dirty="0"/>
          </a:p>
          <a:p>
            <a:pPr marL="0" indent="0">
              <a:buNone/>
            </a:pPr>
            <a:r>
              <a:rPr lang="en-US" i="1" dirty="0"/>
              <a:t>… and the person in the reverse view camera in your Smart Phone</a:t>
            </a:r>
          </a:p>
        </p:txBody>
      </p:sp>
    </p:spTree>
    <p:extLst>
      <p:ext uri="{BB962C8B-B14F-4D97-AF65-F5344CB8AC3E}">
        <p14:creationId xmlns:p14="http://schemas.microsoft.com/office/powerpoint/2010/main" val="172343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 in the Smart Phone Characteristics</a:t>
            </a:r>
          </a:p>
        </p:txBody>
      </p:sp>
      <p:sp>
        <p:nvSpPr>
          <p:cNvPr id="4" name="Content Placeholder 3"/>
          <p:cNvSpPr>
            <a:spLocks noGrp="1"/>
          </p:cNvSpPr>
          <p:nvPr>
            <p:ph sz="half" idx="1"/>
          </p:nvPr>
        </p:nvSpPr>
        <p:spPr>
          <a:xfrm>
            <a:off x="457200" y="1600200"/>
            <a:ext cx="4038600" cy="5257800"/>
          </a:xfrm>
        </p:spPr>
        <p:txBody>
          <a:bodyPr/>
          <a:lstStyle/>
          <a:p>
            <a:r>
              <a:rPr lang="en-US" dirty="0"/>
              <a:t>Curious</a:t>
            </a:r>
          </a:p>
          <a:p>
            <a:pPr lvl="1"/>
            <a:r>
              <a:rPr lang="en-US" dirty="0"/>
              <a:t>Comfortable with machinery</a:t>
            </a:r>
          </a:p>
          <a:p>
            <a:pPr lvl="1"/>
            <a:r>
              <a:rPr lang="en-US" dirty="0"/>
              <a:t>Comfortable with details </a:t>
            </a:r>
          </a:p>
          <a:p>
            <a:r>
              <a:rPr lang="en-US" dirty="0"/>
              <a:t>Strong work ethic</a:t>
            </a:r>
          </a:p>
          <a:p>
            <a:pPr lvl="1"/>
            <a:r>
              <a:rPr lang="en-US" dirty="0"/>
              <a:t>Task vs. hours oriented</a:t>
            </a:r>
          </a:p>
          <a:p>
            <a:pPr lvl="1"/>
            <a:r>
              <a:rPr lang="en-US" dirty="0"/>
              <a:t>View not knowing something as an opportunity</a:t>
            </a:r>
          </a:p>
          <a:p>
            <a:r>
              <a:rPr lang="en-US" dirty="0"/>
              <a:t>Willing to get dirty</a:t>
            </a:r>
          </a:p>
          <a:p>
            <a:pPr lvl="1"/>
            <a:r>
              <a:rPr lang="en-US" dirty="0"/>
              <a:t>Want to be out in the field</a:t>
            </a:r>
          </a:p>
          <a:p>
            <a:pPr lvl="1"/>
            <a:r>
              <a:rPr lang="en-US" dirty="0"/>
              <a:t>Want  to be “hands on”</a:t>
            </a:r>
          </a:p>
          <a:p>
            <a:r>
              <a:rPr lang="en-US" dirty="0"/>
              <a:t>Think logically</a:t>
            </a:r>
          </a:p>
          <a:p>
            <a:r>
              <a:rPr lang="en-US" dirty="0"/>
              <a:t>Familiar with fundamental physics</a:t>
            </a:r>
          </a:p>
          <a:p>
            <a:r>
              <a:rPr lang="en-US" dirty="0"/>
              <a:t>Believe in fundamental physics</a:t>
            </a:r>
          </a:p>
          <a:p>
            <a:pPr marL="0" indent="0">
              <a:buNone/>
            </a:pPr>
            <a:endParaRPr lang="en-US" dirty="0"/>
          </a:p>
          <a:p>
            <a:endParaRPr lang="en-US" dirty="0"/>
          </a:p>
        </p:txBody>
      </p:sp>
      <p:pic>
        <p:nvPicPr>
          <p:cNvPr id="3" name="Picture 2"/>
          <p:cNvPicPr>
            <a:picLocks noChangeAspect="1"/>
          </p:cNvPicPr>
          <p:nvPr/>
        </p:nvPicPr>
        <p:blipFill>
          <a:blip r:embed="rId2"/>
          <a:stretch>
            <a:fillRect/>
          </a:stretch>
        </p:blipFill>
        <p:spPr>
          <a:xfrm>
            <a:off x="4572000" y="1600200"/>
            <a:ext cx="4389120" cy="3291840"/>
          </a:xfrm>
          <a:prstGeom prst="rect">
            <a:avLst/>
          </a:prstGeom>
        </p:spPr>
      </p:pic>
    </p:spTree>
    <p:extLst>
      <p:ext uri="{BB962C8B-B14F-4D97-AF65-F5344CB8AC3E}">
        <p14:creationId xmlns:p14="http://schemas.microsoft.com/office/powerpoint/2010/main" val="282746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500"/>
                                        <p:tgtEl>
                                          <p:spTgt spid="4">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500"/>
                                        <p:tgtEl>
                                          <p:spTgt spid="4">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xEl>
                                              <p:pRg st="9" end="9"/>
                                            </p:txEl>
                                          </p:spTgt>
                                        </p:tgtEl>
                                        <p:attrNameLst>
                                          <p:attrName>style.visibility</p:attrName>
                                        </p:attrNameLst>
                                      </p:cBhvr>
                                      <p:to>
                                        <p:strVal val="visible"/>
                                      </p:to>
                                    </p:set>
                                    <p:animEffect transition="in" filter="fade">
                                      <p:cBhvr>
                                        <p:cTn id="40" dur="500"/>
                                        <p:tgtEl>
                                          <p:spTgt spid="4">
                                            <p:txEl>
                                              <p:pRg st="9" end="9"/>
                                            </p:txEl>
                                          </p:spTgt>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4">
                                            <p:txEl>
                                              <p:pRg st="10" end="10"/>
                                            </p:txEl>
                                          </p:spTgt>
                                        </p:tgtEl>
                                        <p:attrNameLst>
                                          <p:attrName>style.visibility</p:attrName>
                                        </p:attrNameLst>
                                      </p:cBhvr>
                                      <p:to>
                                        <p:strVal val="visible"/>
                                      </p:to>
                                    </p:set>
                                    <p:animEffect transition="in" filter="fade">
                                      <p:cBhvr>
                                        <p:cTn id="44" dur="500"/>
                                        <p:tgtEl>
                                          <p:spTgt spid="4">
                                            <p:txEl>
                                              <p:pRg st="10" end="10"/>
                                            </p:txEl>
                                          </p:spTgt>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4">
                                            <p:txEl>
                                              <p:pRg st="11" end="11"/>
                                            </p:txEl>
                                          </p:spTgt>
                                        </p:tgtEl>
                                        <p:attrNameLst>
                                          <p:attrName>style.visibility</p:attrName>
                                        </p:attrNameLst>
                                      </p:cBhvr>
                                      <p:to>
                                        <p:strVal val="visible"/>
                                      </p:to>
                                    </p:set>
                                    <p:animEffect transition="in" filter="fade">
                                      <p:cBhvr>
                                        <p:cTn id="48"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Logical Thinking and Fundamental Physics</a:t>
            </a:r>
          </a:p>
        </p:txBody>
      </p:sp>
      <p:sp>
        <p:nvSpPr>
          <p:cNvPr id="3" name="Content Placeholder 2"/>
          <p:cNvSpPr>
            <a:spLocks noGrp="1"/>
          </p:cNvSpPr>
          <p:nvPr>
            <p:ph idx="1"/>
          </p:nvPr>
        </p:nvSpPr>
        <p:spPr/>
        <p:txBody>
          <a:bodyPr/>
          <a:lstStyle/>
          <a:p>
            <a:r>
              <a:rPr lang="en-US" dirty="0"/>
              <a:t>Your everyday experiences expose you to fundamental physical principles</a:t>
            </a:r>
          </a:p>
          <a:p>
            <a:r>
              <a:rPr lang="en-US" dirty="0"/>
              <a:t>In the course of your day, you make logical decisions based on your knowledge of fundamental principles</a:t>
            </a:r>
          </a:p>
        </p:txBody>
      </p:sp>
    </p:spTree>
    <p:extLst>
      <p:ext uri="{BB962C8B-B14F-4D97-AF65-F5344CB8AC3E}">
        <p14:creationId xmlns:p14="http://schemas.microsoft.com/office/powerpoint/2010/main" val="333947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descr="C:\Users\DSellers\Documents\FDE Tools\Tea Kettle Experiment\Tea Kettle Pictures\DSCN49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More Fundamental Physics</a:t>
            </a:r>
            <a:r>
              <a:rPr lang="en-US" sz="2400" dirty="0"/>
              <a:t>  </a:t>
            </a:r>
            <a:br>
              <a:rPr lang="en-US" sz="2400" dirty="0"/>
            </a:br>
            <a:r>
              <a:rPr lang="en-US" sz="2400" dirty="0"/>
              <a:t>Visit </a:t>
            </a:r>
            <a:r>
              <a:rPr lang="en-US" sz="2400" dirty="0">
                <a:hlinkClick r:id="rId4"/>
              </a:rPr>
              <a:t>www.Av8rdas.Wordpress.com</a:t>
            </a:r>
            <a:r>
              <a:rPr lang="en-US" sz="2400" dirty="0"/>
              <a:t> for details</a:t>
            </a:r>
            <a:endParaRPr lang="en-US" dirty="0"/>
          </a:p>
        </p:txBody>
      </p:sp>
    </p:spTree>
    <p:extLst>
      <p:ext uri="{BB962C8B-B14F-4D97-AF65-F5344CB8AC3E}">
        <p14:creationId xmlns:p14="http://schemas.microsoft.com/office/powerpoint/2010/main" val="232888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DSellers\Documents\FDE Tools\Tea Kettle Experiment\Tea Kettle Pictures\DSCN498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95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DSellers\Documents\Technical Pictures\Pacific Energy Center\HVAC Fundamentals Pictures\Table F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Logic Even Works for Identifying Things</a:t>
            </a:r>
          </a:p>
        </p:txBody>
      </p:sp>
    </p:spTree>
    <p:extLst>
      <p:ext uri="{BB962C8B-B14F-4D97-AF65-F5344CB8AC3E}">
        <p14:creationId xmlns:p14="http://schemas.microsoft.com/office/powerpoint/2010/main" val="254783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Site vs. Source Energy</a:t>
            </a:r>
          </a:p>
        </p:txBody>
      </p:sp>
      <p:sp>
        <p:nvSpPr>
          <p:cNvPr id="7" name="Text Placeholder 6"/>
          <p:cNvSpPr>
            <a:spLocks noGrp="1"/>
          </p:cNvSpPr>
          <p:nvPr>
            <p:ph type="body" idx="1"/>
          </p:nvPr>
        </p:nvSpPr>
        <p:spPr/>
        <p:txBody>
          <a:bodyPr/>
          <a:lstStyle/>
          <a:p>
            <a:r>
              <a:rPr lang="en-US" dirty="0"/>
              <a:t>Site Energy</a:t>
            </a:r>
          </a:p>
        </p:txBody>
      </p:sp>
      <p:pic>
        <p:nvPicPr>
          <p:cNvPr id="11" name="Content Placeholder 10"/>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 y="2635448"/>
            <a:ext cx="4040188" cy="3030141"/>
          </a:xfrm>
        </p:spPr>
      </p:pic>
      <p:sp>
        <p:nvSpPr>
          <p:cNvPr id="9" name="Text Placeholder 8"/>
          <p:cNvSpPr>
            <a:spLocks noGrp="1"/>
          </p:cNvSpPr>
          <p:nvPr>
            <p:ph type="body" sz="quarter" idx="3"/>
          </p:nvPr>
        </p:nvSpPr>
        <p:spPr/>
        <p:txBody>
          <a:bodyPr/>
          <a:lstStyle/>
          <a:p>
            <a:r>
              <a:rPr lang="en-US" dirty="0"/>
              <a:t>Source Energy</a:t>
            </a:r>
          </a:p>
        </p:txBody>
      </p:sp>
      <p:pic>
        <p:nvPicPr>
          <p:cNvPr id="14" name="Content Placeholder 13"/>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634853"/>
            <a:ext cx="4041775" cy="3031331"/>
          </a:xfrm>
        </p:spPr>
      </p:pic>
    </p:spTree>
    <p:extLst>
      <p:ext uri="{BB962C8B-B14F-4D97-AF65-F5344CB8AC3E}">
        <p14:creationId xmlns:p14="http://schemas.microsoft.com/office/powerpoint/2010/main" val="381538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DSellers\Documents\Technical Pictures\Marriott - Starr Pass\Garage fan P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93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DSellers\Documents\Dream House\5 year plan\Ideas\Hotel Carlton Bathroom 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967631" y="2110154"/>
            <a:ext cx="5246053" cy="4484132"/>
            <a:chOff x="1967631" y="2110154"/>
            <a:chExt cx="5246053" cy="4484132"/>
          </a:xfrm>
        </p:grpSpPr>
        <p:cxnSp>
          <p:nvCxnSpPr>
            <p:cNvPr id="5" name="Straight Connector 4"/>
            <p:cNvCxnSpPr>
              <a:endCxn id="3" idx="0"/>
            </p:cNvCxnSpPr>
            <p:nvPr/>
          </p:nvCxnSpPr>
          <p:spPr>
            <a:xfrm>
              <a:off x="3991708" y="2110154"/>
              <a:ext cx="598950" cy="4114800"/>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3" name="TextBox 2"/>
            <p:cNvSpPr txBox="1"/>
            <p:nvPr/>
          </p:nvSpPr>
          <p:spPr>
            <a:xfrm>
              <a:off x="1967631" y="6224954"/>
              <a:ext cx="5246053" cy="369332"/>
            </a:xfrm>
            <a:prstGeom prst="rect">
              <a:avLst/>
            </a:prstGeom>
            <a:solidFill>
              <a:srgbClr val="FFFFFF">
                <a:alpha val="75000"/>
              </a:srgbClr>
            </a:solidFill>
            <a:ln w="50800">
              <a:solidFill>
                <a:srgbClr val="FF0000"/>
              </a:solidFill>
            </a:ln>
            <a:effectLst>
              <a:outerShdw blurRad="50800" dist="38100" dir="2700000" algn="tl" rotWithShape="0">
                <a:prstClr val="black">
                  <a:alpha val="40000"/>
                </a:prstClr>
              </a:outerShdw>
            </a:effectLst>
          </p:spPr>
          <p:txBody>
            <a:bodyPr wrap="none" rtlCol="0">
              <a:spAutoFit/>
            </a:bodyPr>
            <a:lstStyle>
              <a:defPPr>
                <a:defRPr lang="en-US"/>
              </a:defPPr>
              <a:lvl1pPr algn="ctr"/>
            </a:lstStyle>
            <a:p>
              <a:r>
                <a:rPr lang="en-US" dirty="0"/>
                <a:t>Twisty thingy in a pipe that turns water on and off</a:t>
              </a:r>
            </a:p>
          </p:txBody>
        </p:sp>
      </p:grpSp>
    </p:spTree>
    <p:extLst>
      <p:ext uri="{BB962C8B-B14F-4D97-AF65-F5344CB8AC3E}">
        <p14:creationId xmlns:p14="http://schemas.microsoft.com/office/powerpoint/2010/main" val="3319202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DSellers\Documents\Technical Pictures\Pacific Energy Center\System Components Exercise\Back flow preventer gate valv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967632" y="5521569"/>
            <a:ext cx="5246052" cy="1072717"/>
            <a:chOff x="1967632" y="5521569"/>
            <a:chExt cx="5246052" cy="1072717"/>
          </a:xfrm>
        </p:grpSpPr>
        <p:cxnSp>
          <p:nvCxnSpPr>
            <p:cNvPr id="6" name="Straight Connector 5"/>
            <p:cNvCxnSpPr/>
            <p:nvPr/>
          </p:nvCxnSpPr>
          <p:spPr>
            <a:xfrm flipH="1">
              <a:off x="4590658" y="5521569"/>
              <a:ext cx="104434" cy="703385"/>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3" name="TextBox 2"/>
            <p:cNvSpPr txBox="1"/>
            <p:nvPr/>
          </p:nvSpPr>
          <p:spPr>
            <a:xfrm>
              <a:off x="1967632" y="6224954"/>
              <a:ext cx="5246052" cy="369332"/>
            </a:xfrm>
            <a:prstGeom prst="rect">
              <a:avLst/>
            </a:prstGeom>
            <a:solidFill>
              <a:srgbClr val="FFFFFF">
                <a:alpha val="75000"/>
              </a:srgbClr>
            </a:solidFill>
            <a:ln w="50800">
              <a:solidFill>
                <a:srgbClr val="FF0000"/>
              </a:solidFill>
            </a:ln>
            <a:effectLst>
              <a:outerShdw blurRad="50800" dist="38100" dir="2700000" algn="tl" rotWithShape="0">
                <a:prstClr val="black">
                  <a:alpha val="40000"/>
                </a:prstClr>
              </a:outerShdw>
            </a:effectLst>
          </p:spPr>
          <p:txBody>
            <a:bodyPr wrap="none" rtlCol="0">
              <a:spAutoFit/>
            </a:bodyPr>
            <a:lstStyle>
              <a:defPPr>
                <a:defRPr lang="en-US"/>
              </a:defPPr>
              <a:lvl1pPr algn="ctr"/>
            </a:lstStyle>
            <a:p>
              <a:r>
                <a:rPr lang="en-US" dirty="0"/>
                <a:t>Twisty thingy in a pipe that turns water on and off</a:t>
              </a:r>
            </a:p>
          </p:txBody>
        </p:sp>
      </p:grpSp>
    </p:spTree>
    <p:extLst>
      <p:ext uri="{BB962C8B-B14F-4D97-AF65-F5344CB8AC3E}">
        <p14:creationId xmlns:p14="http://schemas.microsoft.com/office/powerpoint/2010/main" val="119130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DSellers\Desktop\07 - Scratch\Photo Transfer\Wiindow Unit and Sweat and What Is That\DSCN55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1452109" y="2426677"/>
            <a:ext cx="3392453" cy="2971800"/>
            <a:chOff x="1452109" y="2426677"/>
            <a:chExt cx="3392453" cy="2971800"/>
          </a:xfrm>
        </p:grpSpPr>
        <p:cxnSp>
          <p:nvCxnSpPr>
            <p:cNvPr id="4" name="Straight Connector 3"/>
            <p:cNvCxnSpPr>
              <a:endCxn id="3" idx="3"/>
            </p:cNvCxnSpPr>
            <p:nvPr/>
          </p:nvCxnSpPr>
          <p:spPr>
            <a:xfrm flipH="1">
              <a:off x="2277976" y="2426677"/>
              <a:ext cx="2118178" cy="1186989"/>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7" name="Straight Connector 6"/>
            <p:cNvCxnSpPr>
              <a:endCxn id="3" idx="3"/>
            </p:cNvCxnSpPr>
            <p:nvPr/>
          </p:nvCxnSpPr>
          <p:spPr>
            <a:xfrm flipH="1" flipV="1">
              <a:off x="2277976" y="3613666"/>
              <a:ext cx="2566586" cy="152400"/>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0" name="Straight Connector 9"/>
            <p:cNvCxnSpPr>
              <a:endCxn id="3" idx="3"/>
            </p:cNvCxnSpPr>
            <p:nvPr/>
          </p:nvCxnSpPr>
          <p:spPr>
            <a:xfrm flipH="1" flipV="1">
              <a:off x="2277976" y="3613666"/>
              <a:ext cx="2566586" cy="1784811"/>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3" name="TextBox 2"/>
            <p:cNvSpPr txBox="1"/>
            <p:nvPr/>
          </p:nvSpPr>
          <p:spPr>
            <a:xfrm>
              <a:off x="1452109" y="3429000"/>
              <a:ext cx="825867" cy="369332"/>
            </a:xfrm>
            <a:prstGeom prst="rect">
              <a:avLst/>
            </a:prstGeom>
            <a:solidFill>
              <a:srgbClr val="FFFFFF">
                <a:alpha val="75000"/>
              </a:srgbClr>
            </a:solidFill>
            <a:ln w="50800">
              <a:solidFill>
                <a:srgbClr val="FF0000"/>
              </a:solidFill>
            </a:ln>
            <a:effectLst>
              <a:outerShdw blurRad="50800" dist="38100" dir="2700000" algn="tl" rotWithShape="0">
                <a:prstClr val="black">
                  <a:alpha val="40000"/>
                </a:prstClr>
              </a:outerShdw>
            </a:effectLst>
          </p:spPr>
          <p:txBody>
            <a:bodyPr wrap="none" rtlCol="0">
              <a:spAutoFit/>
            </a:bodyPr>
            <a:lstStyle>
              <a:defPPr>
                <a:defRPr lang="en-US"/>
              </a:defPPr>
              <a:lvl1pPr algn="ctr"/>
            </a:lstStyle>
            <a:p>
              <a:r>
                <a:rPr lang="en-US" dirty="0"/>
                <a:t>Sweat</a:t>
              </a:r>
            </a:p>
          </p:txBody>
        </p:sp>
      </p:grpSp>
    </p:spTree>
    <p:extLst>
      <p:ext uri="{BB962C8B-B14F-4D97-AF65-F5344CB8AC3E}">
        <p14:creationId xmlns:p14="http://schemas.microsoft.com/office/powerpoint/2010/main" val="357830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DSellers\Documents\Technical Pictures\Seattle Crt  House\08-19 to 22-03 Site Visit\AHU4 OA Evaporative cooler leaving a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7651" name="Group 27650"/>
          <p:cNvGrpSpPr/>
          <p:nvPr/>
        </p:nvGrpSpPr>
        <p:grpSpPr>
          <a:xfrm>
            <a:off x="105508" y="2347546"/>
            <a:ext cx="2957147" cy="4044464"/>
            <a:chOff x="105508" y="2347546"/>
            <a:chExt cx="2957147" cy="4044464"/>
          </a:xfrm>
        </p:grpSpPr>
        <p:sp>
          <p:nvSpPr>
            <p:cNvPr id="3" name="TextBox 2"/>
            <p:cNvSpPr txBox="1"/>
            <p:nvPr/>
          </p:nvSpPr>
          <p:spPr>
            <a:xfrm>
              <a:off x="105508" y="3859822"/>
              <a:ext cx="2123353" cy="729763"/>
            </a:xfrm>
            <a:prstGeom prst="rect">
              <a:avLst/>
            </a:prstGeom>
            <a:solidFill>
              <a:srgbClr val="FFFFFF">
                <a:alpha val="75000"/>
              </a:srgbClr>
            </a:solidFill>
            <a:ln w="50800">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Thing that has air moving through …</a:t>
              </a:r>
            </a:p>
          </p:txBody>
        </p:sp>
        <p:cxnSp>
          <p:nvCxnSpPr>
            <p:cNvPr id="4" name="Straight Connector 3"/>
            <p:cNvCxnSpPr>
              <a:endCxn id="3" idx="3"/>
            </p:cNvCxnSpPr>
            <p:nvPr/>
          </p:nvCxnSpPr>
          <p:spPr>
            <a:xfrm flipH="1">
              <a:off x="2228861" y="2347546"/>
              <a:ext cx="681394" cy="1877158"/>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8" name="Straight Connector 7"/>
            <p:cNvCxnSpPr>
              <a:endCxn id="3" idx="3"/>
            </p:cNvCxnSpPr>
            <p:nvPr/>
          </p:nvCxnSpPr>
          <p:spPr>
            <a:xfrm flipH="1" flipV="1">
              <a:off x="2228861" y="4224704"/>
              <a:ext cx="833794" cy="2167306"/>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27649" name="Group 27648"/>
          <p:cNvGrpSpPr/>
          <p:nvPr/>
        </p:nvGrpSpPr>
        <p:grpSpPr>
          <a:xfrm>
            <a:off x="833794" y="1230923"/>
            <a:ext cx="3659075" cy="1292469"/>
            <a:chOff x="833794" y="1230923"/>
            <a:chExt cx="3659075" cy="1292469"/>
          </a:xfrm>
        </p:grpSpPr>
        <p:cxnSp>
          <p:nvCxnSpPr>
            <p:cNvPr id="21" name="Straight Connector 20"/>
            <p:cNvCxnSpPr>
              <a:endCxn id="24" idx="3"/>
            </p:cNvCxnSpPr>
            <p:nvPr/>
          </p:nvCxnSpPr>
          <p:spPr>
            <a:xfrm flipH="1" flipV="1">
              <a:off x="3062655" y="1598735"/>
              <a:ext cx="1430214" cy="924657"/>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4" name="TextBox 23"/>
            <p:cNvSpPr txBox="1"/>
            <p:nvPr/>
          </p:nvSpPr>
          <p:spPr>
            <a:xfrm>
              <a:off x="833794" y="1230923"/>
              <a:ext cx="2228861" cy="735624"/>
            </a:xfrm>
            <a:prstGeom prst="rect">
              <a:avLst/>
            </a:prstGeom>
            <a:solidFill>
              <a:srgbClr val="FFFFFF">
                <a:alpha val="75000"/>
              </a:srgbClr>
            </a:solidFill>
            <a:ln w="50800">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 a different thing that is wet</a:t>
              </a:r>
            </a:p>
          </p:txBody>
        </p:sp>
      </p:grpSp>
    </p:spTree>
    <p:extLst>
      <p:ext uri="{BB962C8B-B14F-4D97-AF65-F5344CB8AC3E}">
        <p14:creationId xmlns:p14="http://schemas.microsoft.com/office/powerpoint/2010/main" val="89958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fade">
                                      <p:cBhvr>
                                        <p:cTn id="7" dur="500"/>
                                        <p:tgtEl>
                                          <p:spTgt spid="2765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649"/>
                                        </p:tgtEl>
                                        <p:attrNameLst>
                                          <p:attrName>style.visibility</p:attrName>
                                        </p:attrNameLst>
                                      </p:cBhvr>
                                      <p:to>
                                        <p:strVal val="visible"/>
                                      </p:to>
                                    </p:set>
                                    <p:animEffect transition="in" filter="fade">
                                      <p:cBhvr>
                                        <p:cTn id="11" dur="500"/>
                                        <p:tgtEl>
                                          <p:spTgt spid="276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erry-go-round 06"/>
          <p:cNvPicPr>
            <a:picLocks noChangeAspect="1" noChangeArrowheads="1"/>
          </p:cNvPicPr>
          <p:nvPr/>
        </p:nvPicPr>
        <p:blipFill>
          <a:blip r:embed="rId2" cstate="print"/>
          <a:srcRect l="20128" t="33900" r="36469" b="25200"/>
          <a:stretch>
            <a:fillRect/>
          </a:stretch>
        </p:blipFill>
        <p:spPr bwMode="auto">
          <a:xfrm>
            <a:off x="0" y="213943"/>
            <a:ext cx="9144000" cy="6430114"/>
          </a:xfrm>
          <a:prstGeom prst="rect">
            <a:avLst/>
          </a:prstGeom>
          <a:noFill/>
          <a:ln w="9525">
            <a:noFill/>
            <a:miter lim="800000"/>
            <a:headEnd/>
            <a:tailEnd/>
          </a:ln>
        </p:spPr>
      </p:pic>
      <p:cxnSp>
        <p:nvCxnSpPr>
          <p:cNvPr id="4" name="Straight Connector 3"/>
          <p:cNvCxnSpPr>
            <a:endCxn id="3" idx="2"/>
          </p:cNvCxnSpPr>
          <p:nvPr/>
        </p:nvCxnSpPr>
        <p:spPr>
          <a:xfrm flipH="1" flipV="1">
            <a:off x="2422281" y="946635"/>
            <a:ext cx="1191355" cy="1914526"/>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3" name="TextBox 2"/>
          <p:cNvSpPr txBox="1"/>
          <p:nvPr/>
        </p:nvSpPr>
        <p:spPr>
          <a:xfrm>
            <a:off x="369276" y="216872"/>
            <a:ext cx="4106010" cy="729763"/>
          </a:xfrm>
          <a:prstGeom prst="rect">
            <a:avLst/>
          </a:prstGeom>
          <a:solidFill>
            <a:srgbClr val="FFFFFF">
              <a:alpha val="75000"/>
            </a:srgbClr>
          </a:solidFill>
          <a:ln w="50800">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Round thing on playground with vanes that flings kids when you spin it</a:t>
            </a:r>
          </a:p>
        </p:txBody>
      </p:sp>
    </p:spTree>
    <p:extLst>
      <p:ext uri="{BB962C8B-B14F-4D97-AF65-F5344CB8AC3E}">
        <p14:creationId xmlns:p14="http://schemas.microsoft.com/office/powerpoint/2010/main" val="236591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DSellers\Documents\Technical Pictures\Seattle Crt  House\08-19 to 22-03 Site Visit\AHU4 fan se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1397976" y="3991708"/>
            <a:ext cx="3648808" cy="2391509"/>
            <a:chOff x="1397976" y="3991708"/>
            <a:chExt cx="3648808" cy="2391509"/>
          </a:xfrm>
        </p:grpSpPr>
        <p:cxnSp>
          <p:nvCxnSpPr>
            <p:cNvPr id="4" name="Straight Connector 3"/>
            <p:cNvCxnSpPr>
              <a:endCxn id="3" idx="0"/>
            </p:cNvCxnSpPr>
            <p:nvPr/>
          </p:nvCxnSpPr>
          <p:spPr>
            <a:xfrm flipH="1">
              <a:off x="3222380" y="3991708"/>
              <a:ext cx="742951" cy="1371601"/>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3" name="TextBox 2"/>
            <p:cNvSpPr txBox="1"/>
            <p:nvPr/>
          </p:nvSpPr>
          <p:spPr>
            <a:xfrm>
              <a:off x="1397976" y="5363309"/>
              <a:ext cx="3648808" cy="1019908"/>
            </a:xfrm>
            <a:prstGeom prst="rect">
              <a:avLst/>
            </a:prstGeom>
            <a:solidFill>
              <a:srgbClr val="FFFFFF">
                <a:alpha val="75000"/>
              </a:srgbClr>
            </a:solidFill>
            <a:ln w="50800">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Round thing with vanes,  inside a box with ducts attached to it, that flings air when you spin it</a:t>
              </a:r>
            </a:p>
          </p:txBody>
        </p:sp>
      </p:grpSp>
    </p:spTree>
    <p:extLst>
      <p:ext uri="{BB962C8B-B14F-4D97-AF65-F5344CB8AC3E}">
        <p14:creationId xmlns:p14="http://schemas.microsoft.com/office/powerpoint/2010/main" val="248432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DSellers\Desktop\07 - Scratch\Photo Transfer\Wiindow Unit and Sweat and What Is That\DSCN55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492372"/>
            <a:ext cx="3868616" cy="1591408"/>
          </a:xfrm>
          <a:prstGeom prst="rect">
            <a:avLst/>
          </a:prstGeom>
          <a:solidFill>
            <a:srgbClr val="FFFFFF">
              <a:alpha val="75000"/>
            </a:srgbClr>
          </a:solidFill>
          <a:ln w="50800">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Box that makes a whirring sort of noise with some louvers on the outside that have hot air coming out and other louvers on the inside that have cold air coming out</a:t>
            </a:r>
          </a:p>
        </p:txBody>
      </p:sp>
      <p:cxnSp>
        <p:nvCxnSpPr>
          <p:cNvPr id="5" name="Straight Connector 4"/>
          <p:cNvCxnSpPr>
            <a:endCxn id="4" idx="2"/>
          </p:cNvCxnSpPr>
          <p:nvPr/>
        </p:nvCxnSpPr>
        <p:spPr>
          <a:xfrm flipH="1" flipV="1">
            <a:off x="2162908" y="2083780"/>
            <a:ext cx="1934310" cy="1371600"/>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00446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DSellers\Documents\Technical Pictures\Pacific Energy Center\PEC commissioning photos - From System Manual\pics\pics2\CHILL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38801" y="2532185"/>
            <a:ext cx="3127130" cy="1793630"/>
          </a:xfrm>
          <a:prstGeom prst="rect">
            <a:avLst/>
          </a:prstGeom>
          <a:solidFill>
            <a:srgbClr val="FFFFFF">
              <a:alpha val="75000"/>
            </a:srgbClr>
          </a:solidFill>
          <a:ln w="50800">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Box that makes a whirring sort of noise with some louvers on it that have hot air coming out and pipes coming out of it that are cold and go into the building</a:t>
            </a:r>
          </a:p>
        </p:txBody>
      </p:sp>
    </p:spTree>
    <p:extLst>
      <p:ext uri="{BB962C8B-B14F-4D97-AF65-F5344CB8AC3E}">
        <p14:creationId xmlns:p14="http://schemas.microsoft.com/office/powerpoint/2010/main" val="362226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Sellers\Documents\Technical Pictures\Post Montgomery Center - 120 Kearny Street\Cooling Tower Piping 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410200"/>
            <a:ext cx="8229600" cy="1143000"/>
          </a:xfrm>
        </p:spPr>
        <p:txBody>
          <a:bodyPr/>
          <a:lstStyle/>
          <a:p>
            <a:r>
              <a:rPr lang="en-US" dirty="0"/>
              <a:t>Sometimes You Have To “Connect the Dots”</a:t>
            </a:r>
          </a:p>
        </p:txBody>
      </p:sp>
      <p:grpSp>
        <p:nvGrpSpPr>
          <p:cNvPr id="8" name="Group 7"/>
          <p:cNvGrpSpPr/>
          <p:nvPr/>
        </p:nvGrpSpPr>
        <p:grpSpPr>
          <a:xfrm>
            <a:off x="4878309" y="2438400"/>
            <a:ext cx="3046491" cy="509954"/>
            <a:chOff x="3053905" y="4677508"/>
            <a:chExt cx="3046491" cy="509954"/>
          </a:xfrm>
        </p:grpSpPr>
        <p:cxnSp>
          <p:nvCxnSpPr>
            <p:cNvPr id="9" name="Straight Connector 8"/>
            <p:cNvCxnSpPr>
              <a:endCxn id="10" idx="3"/>
            </p:cNvCxnSpPr>
            <p:nvPr/>
          </p:nvCxnSpPr>
          <p:spPr>
            <a:xfrm flipH="1" flipV="1">
              <a:off x="5048293" y="4932485"/>
              <a:ext cx="1052103" cy="49823"/>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0" name="TextBox 9"/>
            <p:cNvSpPr txBox="1"/>
            <p:nvPr/>
          </p:nvSpPr>
          <p:spPr>
            <a:xfrm>
              <a:off x="3053905" y="4677508"/>
              <a:ext cx="1994388" cy="509954"/>
            </a:xfrm>
            <a:prstGeom prst="rect">
              <a:avLst/>
            </a:prstGeom>
            <a:solidFill>
              <a:srgbClr val="FFFFFF">
                <a:alpha val="75000"/>
              </a:srgbClr>
            </a:solidFill>
            <a:ln w="50800">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Warm Pipe</a:t>
              </a:r>
            </a:p>
          </p:txBody>
        </p:sp>
      </p:grpSp>
      <p:grpSp>
        <p:nvGrpSpPr>
          <p:cNvPr id="15" name="Group 14"/>
          <p:cNvGrpSpPr/>
          <p:nvPr/>
        </p:nvGrpSpPr>
        <p:grpSpPr>
          <a:xfrm>
            <a:off x="685800" y="4724400"/>
            <a:ext cx="3046491" cy="509954"/>
            <a:chOff x="3053905" y="4677508"/>
            <a:chExt cx="3046491" cy="509954"/>
          </a:xfrm>
        </p:grpSpPr>
        <p:cxnSp>
          <p:nvCxnSpPr>
            <p:cNvPr id="16" name="Straight Connector 15"/>
            <p:cNvCxnSpPr>
              <a:endCxn id="17" idx="3"/>
            </p:cNvCxnSpPr>
            <p:nvPr/>
          </p:nvCxnSpPr>
          <p:spPr>
            <a:xfrm flipH="1" flipV="1">
              <a:off x="5048293" y="4932485"/>
              <a:ext cx="1052103" cy="49823"/>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7" name="TextBox 16"/>
            <p:cNvSpPr txBox="1"/>
            <p:nvPr/>
          </p:nvSpPr>
          <p:spPr>
            <a:xfrm>
              <a:off x="3053905" y="4677508"/>
              <a:ext cx="1994388" cy="509954"/>
            </a:xfrm>
            <a:prstGeom prst="rect">
              <a:avLst/>
            </a:prstGeom>
            <a:solidFill>
              <a:srgbClr val="FFFFFF">
                <a:alpha val="75000"/>
              </a:srgbClr>
            </a:solidFill>
            <a:ln w="50800">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Cold tub of water</a:t>
              </a:r>
            </a:p>
          </p:txBody>
        </p:sp>
      </p:grpSp>
      <p:grpSp>
        <p:nvGrpSpPr>
          <p:cNvPr id="18" name="Group 17"/>
          <p:cNvGrpSpPr/>
          <p:nvPr/>
        </p:nvGrpSpPr>
        <p:grpSpPr>
          <a:xfrm>
            <a:off x="1835394" y="3276600"/>
            <a:ext cx="3046491" cy="509954"/>
            <a:chOff x="3053905" y="4677508"/>
            <a:chExt cx="3046491" cy="509954"/>
          </a:xfrm>
        </p:grpSpPr>
        <p:cxnSp>
          <p:nvCxnSpPr>
            <p:cNvPr id="19" name="Straight Connector 18"/>
            <p:cNvCxnSpPr>
              <a:endCxn id="20" idx="3"/>
            </p:cNvCxnSpPr>
            <p:nvPr/>
          </p:nvCxnSpPr>
          <p:spPr>
            <a:xfrm flipH="1" flipV="1">
              <a:off x="5048293" y="4932485"/>
              <a:ext cx="1052103" cy="49823"/>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0" name="TextBox 19"/>
            <p:cNvSpPr txBox="1"/>
            <p:nvPr/>
          </p:nvSpPr>
          <p:spPr>
            <a:xfrm>
              <a:off x="3053905" y="4677508"/>
              <a:ext cx="1994388" cy="509954"/>
            </a:xfrm>
            <a:prstGeom prst="rect">
              <a:avLst/>
            </a:prstGeom>
            <a:solidFill>
              <a:srgbClr val="FFFFFF">
                <a:alpha val="75000"/>
              </a:srgbClr>
            </a:solidFill>
            <a:ln w="50800">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Splashing Sound</a:t>
              </a:r>
            </a:p>
          </p:txBody>
        </p:sp>
      </p:grpSp>
      <p:grpSp>
        <p:nvGrpSpPr>
          <p:cNvPr id="21" name="Group 20"/>
          <p:cNvGrpSpPr/>
          <p:nvPr/>
        </p:nvGrpSpPr>
        <p:grpSpPr>
          <a:xfrm>
            <a:off x="4527" y="2233246"/>
            <a:ext cx="1994388" cy="1195754"/>
            <a:chOff x="3053905" y="4677508"/>
            <a:chExt cx="1994388" cy="1195754"/>
          </a:xfrm>
        </p:grpSpPr>
        <p:cxnSp>
          <p:nvCxnSpPr>
            <p:cNvPr id="22" name="Straight Connector 21"/>
            <p:cNvCxnSpPr>
              <a:endCxn id="23" idx="2"/>
            </p:cNvCxnSpPr>
            <p:nvPr/>
          </p:nvCxnSpPr>
          <p:spPr>
            <a:xfrm flipV="1">
              <a:off x="4051099" y="5187462"/>
              <a:ext cx="0" cy="685800"/>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3" name="TextBox 22"/>
            <p:cNvSpPr txBox="1"/>
            <p:nvPr/>
          </p:nvSpPr>
          <p:spPr>
            <a:xfrm>
              <a:off x="3053905" y="4677508"/>
              <a:ext cx="1994388" cy="509954"/>
            </a:xfrm>
            <a:prstGeom prst="rect">
              <a:avLst/>
            </a:prstGeom>
            <a:solidFill>
              <a:srgbClr val="FFFFFF">
                <a:alpha val="75000"/>
              </a:srgbClr>
            </a:solidFill>
            <a:ln w="50800">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Gravity</a:t>
              </a:r>
            </a:p>
          </p:txBody>
        </p:sp>
      </p:grpSp>
      <p:grpSp>
        <p:nvGrpSpPr>
          <p:cNvPr id="28" name="Group 27"/>
          <p:cNvGrpSpPr/>
          <p:nvPr/>
        </p:nvGrpSpPr>
        <p:grpSpPr>
          <a:xfrm>
            <a:off x="2680188" y="1295400"/>
            <a:ext cx="2821663" cy="509954"/>
            <a:chOff x="2226630" y="4677508"/>
            <a:chExt cx="2821663" cy="509954"/>
          </a:xfrm>
        </p:grpSpPr>
        <p:cxnSp>
          <p:nvCxnSpPr>
            <p:cNvPr id="29" name="Straight Connector 28"/>
            <p:cNvCxnSpPr>
              <a:endCxn id="30" idx="1"/>
            </p:cNvCxnSpPr>
            <p:nvPr/>
          </p:nvCxnSpPr>
          <p:spPr>
            <a:xfrm>
              <a:off x="2226630" y="4829908"/>
              <a:ext cx="827275" cy="102577"/>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30" name="TextBox 29"/>
            <p:cNvSpPr txBox="1"/>
            <p:nvPr/>
          </p:nvSpPr>
          <p:spPr>
            <a:xfrm>
              <a:off x="3053905" y="4677508"/>
              <a:ext cx="1994388" cy="509954"/>
            </a:xfrm>
            <a:prstGeom prst="rect">
              <a:avLst/>
            </a:prstGeom>
            <a:solidFill>
              <a:srgbClr val="FFFFFF">
                <a:alpha val="75000"/>
              </a:srgbClr>
            </a:solidFill>
            <a:ln w="50800">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Fan</a:t>
              </a:r>
            </a:p>
          </p:txBody>
        </p:sp>
      </p:grpSp>
      <p:grpSp>
        <p:nvGrpSpPr>
          <p:cNvPr id="33" name="Group 32"/>
          <p:cNvGrpSpPr/>
          <p:nvPr/>
        </p:nvGrpSpPr>
        <p:grpSpPr>
          <a:xfrm>
            <a:off x="5875503" y="609600"/>
            <a:ext cx="2816186" cy="1195754"/>
            <a:chOff x="2232107" y="3964185"/>
            <a:chExt cx="2816186" cy="1195754"/>
          </a:xfrm>
        </p:grpSpPr>
        <p:cxnSp>
          <p:nvCxnSpPr>
            <p:cNvPr id="34" name="Straight Connector 33"/>
            <p:cNvCxnSpPr>
              <a:endCxn id="35" idx="1"/>
            </p:cNvCxnSpPr>
            <p:nvPr/>
          </p:nvCxnSpPr>
          <p:spPr>
            <a:xfrm>
              <a:off x="2232107" y="3964185"/>
              <a:ext cx="821798" cy="827050"/>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35" name="TextBox 34"/>
            <p:cNvSpPr txBox="1"/>
            <p:nvPr/>
          </p:nvSpPr>
          <p:spPr>
            <a:xfrm>
              <a:off x="3053905" y="4422531"/>
              <a:ext cx="1994388" cy="737408"/>
            </a:xfrm>
            <a:prstGeom prst="rect">
              <a:avLst/>
            </a:prstGeom>
            <a:solidFill>
              <a:srgbClr val="FFFFFF">
                <a:alpha val="75000"/>
              </a:srgbClr>
            </a:solidFill>
            <a:ln w="50800">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Pleasant Day (Cool Dry Air)</a:t>
              </a:r>
            </a:p>
          </p:txBody>
        </p:sp>
      </p:grpSp>
      <p:grpSp>
        <p:nvGrpSpPr>
          <p:cNvPr id="40" name="Group 39"/>
          <p:cNvGrpSpPr/>
          <p:nvPr/>
        </p:nvGrpSpPr>
        <p:grpSpPr>
          <a:xfrm>
            <a:off x="159748" y="99646"/>
            <a:ext cx="2126252" cy="1043355"/>
            <a:chOff x="3053905" y="4677508"/>
            <a:chExt cx="2126252" cy="1043355"/>
          </a:xfrm>
        </p:grpSpPr>
        <p:cxnSp>
          <p:nvCxnSpPr>
            <p:cNvPr id="41" name="Straight Connector 40"/>
            <p:cNvCxnSpPr/>
            <p:nvPr/>
          </p:nvCxnSpPr>
          <p:spPr>
            <a:xfrm flipH="1" flipV="1">
              <a:off x="5048293" y="5187463"/>
              <a:ext cx="131864" cy="533400"/>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42" name="TextBox 41"/>
            <p:cNvSpPr txBox="1"/>
            <p:nvPr/>
          </p:nvSpPr>
          <p:spPr>
            <a:xfrm>
              <a:off x="3053905" y="4677508"/>
              <a:ext cx="1994388" cy="509954"/>
            </a:xfrm>
            <a:prstGeom prst="rect">
              <a:avLst/>
            </a:prstGeom>
            <a:solidFill>
              <a:srgbClr val="FFFFFF">
                <a:alpha val="75000"/>
              </a:srgbClr>
            </a:solidFill>
            <a:ln w="50800">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Hot, Humid Air</a:t>
              </a:r>
            </a:p>
          </p:txBody>
        </p:sp>
      </p:grpSp>
    </p:spTree>
    <p:extLst>
      <p:ext uri="{BB962C8B-B14F-4D97-AF65-F5344CB8AC3E}">
        <p14:creationId xmlns:p14="http://schemas.microsoft.com/office/powerpoint/2010/main" val="237352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217228"/>
            <a:ext cx="9144000" cy="4423544"/>
          </a:xfrm>
          <a:prstGeom prst="rect">
            <a:avLst/>
          </a:prstGeom>
        </p:spPr>
      </p:pic>
      <p:sp>
        <p:nvSpPr>
          <p:cNvPr id="2" name="Title 1"/>
          <p:cNvSpPr>
            <a:spLocks noGrp="1"/>
          </p:cNvSpPr>
          <p:nvPr>
            <p:ph type="title"/>
          </p:nvPr>
        </p:nvSpPr>
        <p:spPr>
          <a:solidFill>
            <a:schemeClr val="bg1">
              <a:alpha val="85000"/>
            </a:schemeClr>
          </a:solidFill>
          <a:effectLst>
            <a:softEdge rad="127000"/>
          </a:effectLst>
        </p:spPr>
        <p:txBody>
          <a:bodyPr vert="horz" lIns="91440" tIns="45720" rIns="91440" bIns="45720" rtlCol="0" anchor="ctr">
            <a:normAutofit/>
          </a:bodyPr>
          <a:lstStyle/>
          <a:p>
            <a:pPr algn="ctr"/>
            <a:r>
              <a:rPr lang="en-US" sz="2800" dirty="0">
                <a:solidFill>
                  <a:schemeClr val="tx1"/>
                </a:solidFill>
              </a:rPr>
              <a:t>Benchmarking Against CBECS via DOE Buildings Performance Database</a:t>
            </a:r>
          </a:p>
        </p:txBody>
      </p:sp>
      <p:sp>
        <p:nvSpPr>
          <p:cNvPr id="8" name="Content Placeholder 7"/>
          <p:cNvSpPr>
            <a:spLocks noGrp="1"/>
          </p:cNvSpPr>
          <p:nvPr>
            <p:ph idx="1"/>
          </p:nvPr>
        </p:nvSpPr>
        <p:spPr>
          <a:xfrm>
            <a:off x="1066800" y="6019800"/>
            <a:ext cx="7391400" cy="457200"/>
          </a:xfrm>
        </p:spPr>
        <p:txBody>
          <a:bodyPr>
            <a:normAutofit/>
          </a:bodyPr>
          <a:lstStyle/>
          <a:p>
            <a:pPr marL="0" indent="0">
              <a:buNone/>
            </a:pPr>
            <a:r>
              <a:rPr lang="en-US" dirty="0">
                <a:hlinkClick r:id="rId4"/>
              </a:rPr>
              <a:t>https://bpd.lbl.gov/</a:t>
            </a:r>
            <a:r>
              <a:rPr lang="en-US" dirty="0"/>
              <a:t> </a:t>
            </a:r>
          </a:p>
        </p:txBody>
      </p:sp>
    </p:spTree>
    <p:extLst>
      <p:ext uri="{BB962C8B-B14F-4D97-AF65-F5344CB8AC3E}">
        <p14:creationId xmlns:p14="http://schemas.microsoft.com/office/powerpoint/2010/main" val="110136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ripping overflow.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Title 1"/>
          <p:cNvSpPr>
            <a:spLocks noGrp="1"/>
          </p:cNvSpPr>
          <p:nvPr>
            <p:ph type="title"/>
          </p:nvPr>
        </p:nvSpPr>
        <p:spPr>
          <a:xfrm>
            <a:off x="457200" y="4953000"/>
            <a:ext cx="8229600" cy="1143000"/>
          </a:xfrm>
        </p:spPr>
        <p:txBody>
          <a:bodyPr/>
          <a:lstStyle/>
          <a:p>
            <a:r>
              <a:rPr lang="en-US" dirty="0"/>
              <a:t>Sometimes You Have Be Flexible and Bring a Flashlight</a:t>
            </a:r>
          </a:p>
        </p:txBody>
      </p:sp>
    </p:spTree>
    <p:extLst>
      <p:ext uri="{BB962C8B-B14F-4D97-AF65-F5344CB8AC3E}">
        <p14:creationId xmlns:p14="http://schemas.microsoft.com/office/powerpoint/2010/main" val="75060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DSellers\Documents\My Scans\2005-10 (Oct)\Arabella and rubber duck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167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01762" y="274638"/>
            <a:ext cx="3503734" cy="2741124"/>
          </a:xfrm>
        </p:spPr>
        <p:txBody>
          <a:bodyPr>
            <a:normAutofit/>
          </a:bodyPr>
          <a:lstStyle/>
          <a:p>
            <a:pPr algn="r"/>
            <a:r>
              <a:rPr lang="en-US" dirty="0"/>
              <a:t>Sometimes There Can be a Bit of Confusion Regarding Terminology</a:t>
            </a:r>
          </a:p>
        </p:txBody>
      </p:sp>
      <p:sp>
        <p:nvSpPr>
          <p:cNvPr id="4" name="TextBox 3"/>
          <p:cNvSpPr txBox="1"/>
          <p:nvPr/>
        </p:nvSpPr>
        <p:spPr>
          <a:xfrm>
            <a:off x="6145822" y="4554418"/>
            <a:ext cx="1934310" cy="509954"/>
          </a:xfrm>
          <a:prstGeom prst="rect">
            <a:avLst/>
          </a:prstGeom>
          <a:solidFill>
            <a:srgbClr val="FFFFFF">
              <a:alpha val="75000"/>
            </a:srgbClr>
          </a:solidFill>
          <a:ln w="50800">
            <a:solidFill>
              <a:srgbClr val="FF0000"/>
            </a:solidFill>
          </a:ln>
          <a:effectLst/>
        </p:spPr>
        <p:txBody>
          <a:bodyPr wrap="square" rtlCol="0">
            <a:noAutofit/>
          </a:bodyPr>
          <a:lstStyle>
            <a:defPPr>
              <a:defRPr lang="en-US"/>
            </a:defPPr>
            <a:lvl1pPr algn="ctr"/>
          </a:lstStyle>
          <a:p>
            <a:r>
              <a:rPr lang="en-US" dirty="0"/>
              <a:t>A Duc</a:t>
            </a:r>
            <a:r>
              <a:rPr lang="en-US" b="1" u="sng" dirty="0">
                <a:solidFill>
                  <a:srgbClr val="0070C0"/>
                </a:solidFill>
              </a:rPr>
              <a:t>k</a:t>
            </a:r>
            <a:r>
              <a:rPr lang="en-US" dirty="0"/>
              <a:t> …</a:t>
            </a:r>
          </a:p>
        </p:txBody>
      </p:sp>
      <p:cxnSp>
        <p:nvCxnSpPr>
          <p:cNvPr id="5" name="Straight Connector 4"/>
          <p:cNvCxnSpPr>
            <a:endCxn id="4" idx="1"/>
          </p:cNvCxnSpPr>
          <p:nvPr/>
        </p:nvCxnSpPr>
        <p:spPr>
          <a:xfrm flipV="1">
            <a:off x="4941276" y="4809395"/>
            <a:ext cx="1204546" cy="386862"/>
          </a:xfrm>
          <a:prstGeom prst="line">
            <a:avLst/>
          </a:prstGeom>
          <a:noFill/>
          <a:ln w="53975" cap="rnd">
            <a:solidFill>
              <a:srgbClr val="FF0000"/>
            </a:solidFill>
            <a:headEnd type="arrow" w="lg" len="sm"/>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85720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DSellers\Documents\Technical Pictures\UCB - Le Conte Annex\2013-01-11\AHU1 zone ducts 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Sometimes There Can be a Bit of Confusion</a:t>
            </a:r>
          </a:p>
        </p:txBody>
      </p:sp>
      <p:sp>
        <p:nvSpPr>
          <p:cNvPr id="4" name="TextBox 3"/>
          <p:cNvSpPr txBox="1"/>
          <p:nvPr/>
        </p:nvSpPr>
        <p:spPr>
          <a:xfrm>
            <a:off x="1252903" y="4545623"/>
            <a:ext cx="1934310" cy="720967"/>
          </a:xfrm>
          <a:prstGeom prst="rect">
            <a:avLst/>
          </a:prstGeom>
          <a:solidFill>
            <a:srgbClr val="FFFFFF">
              <a:alpha val="75000"/>
            </a:srgbClr>
          </a:solidFill>
          <a:ln w="50800">
            <a:solidFill>
              <a:srgbClr val="FF0000"/>
            </a:solidFill>
          </a:ln>
          <a:effectLst/>
        </p:spPr>
        <p:txBody>
          <a:bodyPr wrap="square" rtlCol="0">
            <a:noAutofit/>
          </a:bodyPr>
          <a:lstStyle>
            <a:defPPr>
              <a:defRPr lang="en-US"/>
            </a:defPPr>
            <a:lvl1pPr algn="ctr"/>
          </a:lstStyle>
          <a:p>
            <a:r>
              <a:rPr lang="en-US" dirty="0"/>
              <a:t>… is Not the Same as a Duc</a:t>
            </a:r>
            <a:r>
              <a:rPr lang="en-US" b="1" u="sng" dirty="0">
                <a:solidFill>
                  <a:srgbClr val="0070C0"/>
                </a:solidFill>
              </a:rPr>
              <a:t>t</a:t>
            </a:r>
          </a:p>
        </p:txBody>
      </p:sp>
      <p:cxnSp>
        <p:nvCxnSpPr>
          <p:cNvPr id="5" name="Straight Connector 4"/>
          <p:cNvCxnSpPr>
            <a:endCxn id="4" idx="3"/>
          </p:cNvCxnSpPr>
          <p:nvPr/>
        </p:nvCxnSpPr>
        <p:spPr>
          <a:xfrm flipH="1">
            <a:off x="3187213" y="3991706"/>
            <a:ext cx="1600199" cy="914401"/>
          </a:xfrm>
          <a:prstGeom prst="line">
            <a:avLst/>
          </a:prstGeom>
          <a:noFill/>
          <a:ln w="53975" cap="rnd">
            <a:solidFill>
              <a:srgbClr val="FF0000"/>
            </a:solidFill>
            <a:headEnd type="arrow" w="lg" len="sm"/>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p:cNvCxnSpPr>
            <a:endCxn id="4" idx="3"/>
          </p:cNvCxnSpPr>
          <p:nvPr/>
        </p:nvCxnSpPr>
        <p:spPr>
          <a:xfrm flipH="1">
            <a:off x="3187213" y="4193931"/>
            <a:ext cx="2826728" cy="712176"/>
          </a:xfrm>
          <a:prstGeom prst="line">
            <a:avLst/>
          </a:prstGeom>
          <a:noFill/>
          <a:ln w="53975" cap="rnd">
            <a:solidFill>
              <a:srgbClr val="FF0000"/>
            </a:solidFill>
            <a:headEnd type="arrow" w="lg" len="sm"/>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p:cNvCxnSpPr>
            <a:endCxn id="4" idx="3"/>
          </p:cNvCxnSpPr>
          <p:nvPr/>
        </p:nvCxnSpPr>
        <p:spPr>
          <a:xfrm flipH="1">
            <a:off x="3187213" y="3086098"/>
            <a:ext cx="1014046" cy="1820009"/>
          </a:xfrm>
          <a:prstGeom prst="line">
            <a:avLst/>
          </a:prstGeom>
          <a:noFill/>
          <a:ln w="53975" cap="rnd">
            <a:solidFill>
              <a:srgbClr val="FF0000"/>
            </a:solidFill>
            <a:headEnd type="arrow" w="lg" len="sm"/>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58609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BC283-6F1D-40C8-8EA3-BBB1ADF827FF}"/>
              </a:ext>
            </a:extLst>
          </p:cNvPr>
          <p:cNvSpPr>
            <a:spLocks noGrp="1"/>
          </p:cNvSpPr>
          <p:nvPr>
            <p:ph type="title"/>
          </p:nvPr>
        </p:nvSpPr>
        <p:spPr/>
        <p:txBody>
          <a:bodyPr>
            <a:normAutofit fontScale="90000"/>
          </a:bodyPr>
          <a:lstStyle/>
          <a:p>
            <a:r>
              <a:rPr lang="en-US" dirty="0">
                <a:hlinkClick r:id="rId2"/>
              </a:rPr>
              <a:t>https://www.ashrae.org/technical-resources/free-resources/ashrae-terminology</a:t>
            </a:r>
            <a:r>
              <a:rPr lang="en-US" dirty="0"/>
              <a:t> </a:t>
            </a:r>
          </a:p>
        </p:txBody>
      </p:sp>
      <p:pic>
        <p:nvPicPr>
          <p:cNvPr id="3" name="Picture 2">
            <a:extLst>
              <a:ext uri="{FF2B5EF4-FFF2-40B4-BE49-F238E27FC236}">
                <a16:creationId xmlns:a16="http://schemas.microsoft.com/office/drawing/2014/main" id="{164C1E25-2F60-455B-A079-9024A1C75746}"/>
              </a:ext>
            </a:extLst>
          </p:cNvPr>
          <p:cNvPicPr>
            <a:picLocks noChangeAspect="1"/>
          </p:cNvPicPr>
          <p:nvPr/>
        </p:nvPicPr>
        <p:blipFill>
          <a:blip r:embed="rId3"/>
          <a:stretch>
            <a:fillRect/>
          </a:stretch>
        </p:blipFill>
        <p:spPr>
          <a:xfrm>
            <a:off x="0" y="1600200"/>
            <a:ext cx="9144000" cy="4953000"/>
          </a:xfrm>
          <a:prstGeom prst="rect">
            <a:avLst/>
          </a:prstGeom>
        </p:spPr>
      </p:pic>
    </p:spTree>
    <p:extLst>
      <p:ext uri="{BB962C8B-B14F-4D97-AF65-F5344CB8AC3E}">
        <p14:creationId xmlns:p14="http://schemas.microsoft.com/office/powerpoint/2010/main" val="100623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BC283-6F1D-40C8-8EA3-BBB1ADF827FF}"/>
              </a:ext>
            </a:extLst>
          </p:cNvPr>
          <p:cNvSpPr>
            <a:spLocks noGrp="1"/>
          </p:cNvSpPr>
          <p:nvPr>
            <p:ph type="title"/>
          </p:nvPr>
        </p:nvSpPr>
        <p:spPr/>
        <p:txBody>
          <a:bodyPr>
            <a:normAutofit fontScale="90000"/>
          </a:bodyPr>
          <a:lstStyle/>
          <a:p>
            <a:r>
              <a:rPr lang="en-US" dirty="0">
                <a:hlinkClick r:id="rId2"/>
              </a:rPr>
              <a:t>https://www.ashrae.org/technical-resources/free-resources/ashrae-terminology</a:t>
            </a:r>
            <a:r>
              <a:rPr lang="en-US" dirty="0"/>
              <a:t> </a:t>
            </a:r>
          </a:p>
        </p:txBody>
      </p:sp>
      <p:pic>
        <p:nvPicPr>
          <p:cNvPr id="3" name="Picture 2">
            <a:extLst>
              <a:ext uri="{FF2B5EF4-FFF2-40B4-BE49-F238E27FC236}">
                <a16:creationId xmlns:a16="http://schemas.microsoft.com/office/drawing/2014/main" id="{164C1E25-2F60-455B-A079-9024A1C75746}"/>
              </a:ext>
            </a:extLst>
          </p:cNvPr>
          <p:cNvPicPr>
            <a:picLocks noChangeAspect="1"/>
          </p:cNvPicPr>
          <p:nvPr/>
        </p:nvPicPr>
        <p:blipFill>
          <a:blip r:embed="rId3"/>
          <a:stretch>
            <a:fillRect/>
          </a:stretch>
        </p:blipFill>
        <p:spPr>
          <a:xfrm>
            <a:off x="0" y="1600200"/>
            <a:ext cx="9144000" cy="4953000"/>
          </a:xfrm>
          <a:prstGeom prst="rect">
            <a:avLst/>
          </a:prstGeom>
        </p:spPr>
      </p:pic>
    </p:spTree>
    <p:extLst>
      <p:ext uri="{BB962C8B-B14F-4D97-AF65-F5344CB8AC3E}">
        <p14:creationId xmlns:p14="http://schemas.microsoft.com/office/powerpoint/2010/main" val="382889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DSellers\Desktop\07 - Scratch\Photo Transfer\Wiindow Unit and Sweat and What Is That\DSCN55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Being Able to Read Helps</a:t>
            </a:r>
          </a:p>
        </p:txBody>
      </p:sp>
    </p:spTree>
    <p:extLst>
      <p:ext uri="{BB962C8B-B14F-4D97-AF65-F5344CB8AC3E}">
        <p14:creationId xmlns:p14="http://schemas.microsoft.com/office/powerpoint/2010/main" val="30532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DSellers\Desktop\07 - Scratch\Photo Transfer\Wiindow Unit and Sweat and What Is That\DSCN55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Being Able to Read Helps</a:t>
            </a:r>
          </a:p>
        </p:txBody>
      </p:sp>
      <p:sp>
        <p:nvSpPr>
          <p:cNvPr id="4" name="TextBox 3"/>
          <p:cNvSpPr txBox="1"/>
          <p:nvPr/>
        </p:nvSpPr>
        <p:spPr>
          <a:xfrm>
            <a:off x="1769450" y="5328137"/>
            <a:ext cx="1934310" cy="720967"/>
          </a:xfrm>
          <a:prstGeom prst="rect">
            <a:avLst/>
          </a:prstGeom>
          <a:solidFill>
            <a:srgbClr val="FFFFFF">
              <a:alpha val="75000"/>
            </a:srgbClr>
          </a:solidFill>
          <a:ln w="50800">
            <a:solidFill>
              <a:srgbClr val="FF0000"/>
            </a:solidFill>
          </a:ln>
          <a:effectLst/>
        </p:spPr>
        <p:txBody>
          <a:bodyPr wrap="square" rtlCol="0">
            <a:noAutofit/>
          </a:bodyPr>
          <a:lstStyle>
            <a:defPPr>
              <a:defRPr lang="en-US"/>
            </a:defPPr>
            <a:lvl1pPr algn="ctr"/>
          </a:lstStyle>
          <a:p>
            <a:r>
              <a:rPr lang="en-US" dirty="0"/>
              <a:t>So Does Having Internet Access</a:t>
            </a:r>
          </a:p>
        </p:txBody>
      </p:sp>
      <p:cxnSp>
        <p:nvCxnSpPr>
          <p:cNvPr id="5" name="Straight Connector 4"/>
          <p:cNvCxnSpPr>
            <a:endCxn id="4" idx="0"/>
          </p:cNvCxnSpPr>
          <p:nvPr/>
        </p:nvCxnSpPr>
        <p:spPr>
          <a:xfrm flipH="1">
            <a:off x="2736605" y="3965331"/>
            <a:ext cx="639641" cy="1362806"/>
          </a:xfrm>
          <a:prstGeom prst="line">
            <a:avLst/>
          </a:prstGeom>
          <a:noFill/>
          <a:ln w="53975" cap="rnd">
            <a:solidFill>
              <a:srgbClr val="FF0000"/>
            </a:solidFill>
            <a:headEnd type="arrow" w="lg" len="sm"/>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20051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3478"/>
            <a:ext cx="9144000" cy="5911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469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539" y="76200"/>
            <a:ext cx="6176379" cy="6675120"/>
          </a:xfrm>
          <a:prstGeom prst="rect">
            <a:avLst/>
          </a:prstGeom>
          <a:solidFill>
            <a:schemeClr val="bg1"/>
          </a:solidFill>
          <a:ln>
            <a:noFill/>
          </a:ln>
          <a:effectLst/>
        </p:spPr>
      </p:pic>
      <p:sp>
        <p:nvSpPr>
          <p:cNvPr id="9" name="Rectangle 8"/>
          <p:cNvSpPr/>
          <p:nvPr/>
        </p:nvSpPr>
        <p:spPr>
          <a:xfrm>
            <a:off x="3464169" y="0"/>
            <a:ext cx="31652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648200" y="274638"/>
            <a:ext cx="4038600" cy="1143000"/>
          </a:xfrm>
        </p:spPr>
        <p:txBody>
          <a:bodyPr/>
          <a:lstStyle/>
          <a:p>
            <a:r>
              <a:rPr lang="en-US" dirty="0"/>
              <a:t>Findings List Characteristics</a:t>
            </a:r>
          </a:p>
        </p:txBody>
      </p:sp>
      <p:sp>
        <p:nvSpPr>
          <p:cNvPr id="8" name="Content Placeholder 7"/>
          <p:cNvSpPr>
            <a:spLocks noGrp="1"/>
          </p:cNvSpPr>
          <p:nvPr>
            <p:ph sz="half" idx="2"/>
          </p:nvPr>
        </p:nvSpPr>
        <p:spPr/>
        <p:txBody>
          <a:bodyPr/>
          <a:lstStyle/>
          <a:p>
            <a:r>
              <a:rPr lang="en-US" dirty="0"/>
              <a:t>It will grow as your familiarity with the facility grows</a:t>
            </a:r>
          </a:p>
        </p:txBody>
      </p:sp>
      <p:sp>
        <p:nvSpPr>
          <p:cNvPr id="10" name="Rectangle 9"/>
          <p:cNvSpPr/>
          <p:nvPr/>
        </p:nvSpPr>
        <p:spPr>
          <a:xfrm>
            <a:off x="146540" y="2971800"/>
            <a:ext cx="3317630" cy="388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690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par>
                                <p:cTn id="13" presetID="22" presetClass="exit" presetSubtype="1" fill="hold" grpId="0" nodeType="withEffect">
                                  <p:stCondLst>
                                    <p:cond delay="0"/>
                                  </p:stCondLst>
                                  <p:childTnLst>
                                    <p:animEffect transition="out" filter="wipe(up)">
                                      <p:cBhvr>
                                        <p:cTn id="14" dur="1500"/>
                                        <p:tgtEl>
                                          <p:spTgt spid="10"/>
                                        </p:tgtEl>
                                      </p:cBhvr>
                                    </p:animEffect>
                                    <p:set>
                                      <p:cBhvr>
                                        <p:cTn id="15" dur="1" fill="hold">
                                          <p:stCondLst>
                                            <p:cond delay="1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39" y="76200"/>
            <a:ext cx="6176379" cy="6675120"/>
          </a:xfrm>
          <a:prstGeom prst="rect">
            <a:avLst/>
          </a:prstGeom>
          <a:solidFill>
            <a:schemeClr val="bg1"/>
          </a:solidFill>
          <a:ln>
            <a:noFill/>
          </a:ln>
          <a:effectLst/>
        </p:spPr>
      </p:pic>
      <p:sp>
        <p:nvSpPr>
          <p:cNvPr id="17" name="Rectangle 16"/>
          <p:cNvSpPr/>
          <p:nvPr/>
        </p:nvSpPr>
        <p:spPr>
          <a:xfrm>
            <a:off x="3464169" y="0"/>
            <a:ext cx="31652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648200" y="274638"/>
            <a:ext cx="4038600" cy="1143000"/>
          </a:xfrm>
        </p:spPr>
        <p:txBody>
          <a:bodyPr/>
          <a:lstStyle/>
          <a:p>
            <a:r>
              <a:rPr lang="en-US" dirty="0"/>
              <a:t>Findings List Characteristics</a:t>
            </a:r>
          </a:p>
        </p:txBody>
      </p:sp>
      <p:sp>
        <p:nvSpPr>
          <p:cNvPr id="8" name="Content Placeholder 7"/>
          <p:cNvSpPr>
            <a:spLocks noGrp="1"/>
          </p:cNvSpPr>
          <p:nvPr>
            <p:ph sz="half" idx="2"/>
          </p:nvPr>
        </p:nvSpPr>
        <p:spPr/>
        <p:txBody>
          <a:bodyPr/>
          <a:lstStyle/>
          <a:p>
            <a:r>
              <a:rPr lang="en-US" dirty="0"/>
              <a:t>It will grow as your familiarity with the facility grows</a:t>
            </a:r>
          </a:p>
          <a:p>
            <a:r>
              <a:rPr lang="en-US" dirty="0"/>
              <a:t>Initially, the findings are just theories</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4100269"/>
            <a:ext cx="7096125" cy="2028825"/>
          </a:xfrm>
          <a:prstGeom prst="rect">
            <a:avLst/>
          </a:prstGeom>
          <a:solidFill>
            <a:schemeClr val="bg1"/>
          </a:solidFill>
          <a:ln w="38100">
            <a:solidFill>
              <a:srgbClr val="FF0000"/>
            </a:solidFill>
          </a:ln>
          <a:effectLst/>
        </p:spPr>
      </p:pic>
      <p:sp>
        <p:nvSpPr>
          <p:cNvPr id="2" name="Rectangle 1"/>
          <p:cNvSpPr/>
          <p:nvPr/>
        </p:nvSpPr>
        <p:spPr>
          <a:xfrm>
            <a:off x="146540" y="1327638"/>
            <a:ext cx="3317630" cy="9231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a:stCxn id="2" idx="2"/>
            <a:endCxn id="2050" idx="0"/>
          </p:cNvCxnSpPr>
          <p:nvPr/>
        </p:nvCxnSpPr>
        <p:spPr>
          <a:xfrm>
            <a:off x="1805355" y="2250831"/>
            <a:ext cx="3647708" cy="1849438"/>
          </a:xfrm>
          <a:prstGeom prst="line">
            <a:avLst/>
          </a:prstGeom>
          <a:noFill/>
          <a:ln w="381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
        <p:nvSpPr>
          <p:cNvPr id="15" name="Rectangle 14"/>
          <p:cNvSpPr/>
          <p:nvPr/>
        </p:nvSpPr>
        <p:spPr>
          <a:xfrm>
            <a:off x="2743836" y="4100269"/>
            <a:ext cx="638908" cy="216754"/>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881814" y="4100269"/>
            <a:ext cx="523876" cy="216754"/>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743836" y="4600332"/>
            <a:ext cx="638908" cy="216754"/>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743836" y="4817086"/>
            <a:ext cx="523876" cy="216754"/>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743836" y="5114681"/>
            <a:ext cx="638908" cy="216754"/>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743836" y="5616448"/>
            <a:ext cx="638908" cy="216754"/>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1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8" grpId="0" animBg="1"/>
      <p:bldP spid="21" grpId="0" animBg="1"/>
      <p:bldP spid="22"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639060"/>
          </a:xfrm>
          <a:prstGeom prst="rect">
            <a:avLst/>
          </a:prstGeom>
        </p:spPr>
      </p:pic>
    </p:spTree>
    <p:extLst>
      <p:ext uri="{BB962C8B-B14F-4D97-AF65-F5344CB8AC3E}">
        <p14:creationId xmlns:p14="http://schemas.microsoft.com/office/powerpoint/2010/main" val="166178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39" y="76200"/>
            <a:ext cx="6176379" cy="6675120"/>
          </a:xfrm>
          <a:prstGeom prst="rect">
            <a:avLst/>
          </a:prstGeom>
          <a:solidFill>
            <a:schemeClr val="bg1"/>
          </a:solidFill>
          <a:ln>
            <a:noFill/>
          </a:ln>
          <a:effectLst/>
        </p:spPr>
      </p:pic>
      <p:sp>
        <p:nvSpPr>
          <p:cNvPr id="11" name="Rectangle 10"/>
          <p:cNvSpPr/>
          <p:nvPr/>
        </p:nvSpPr>
        <p:spPr>
          <a:xfrm>
            <a:off x="3464169" y="0"/>
            <a:ext cx="31652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648200" y="274638"/>
            <a:ext cx="4038600" cy="1143000"/>
          </a:xfrm>
        </p:spPr>
        <p:txBody>
          <a:bodyPr/>
          <a:lstStyle/>
          <a:p>
            <a:r>
              <a:rPr lang="en-US" dirty="0"/>
              <a:t>Findings List Characteristics</a:t>
            </a:r>
          </a:p>
        </p:txBody>
      </p:sp>
      <p:sp>
        <p:nvSpPr>
          <p:cNvPr id="8" name="Content Placeholder 7"/>
          <p:cNvSpPr>
            <a:spLocks noGrp="1"/>
          </p:cNvSpPr>
          <p:nvPr>
            <p:ph sz="half" idx="2"/>
          </p:nvPr>
        </p:nvSpPr>
        <p:spPr/>
        <p:txBody>
          <a:bodyPr/>
          <a:lstStyle/>
          <a:p>
            <a:r>
              <a:rPr lang="en-US" dirty="0"/>
              <a:t>It will grow as your familiarity with the facility grows</a:t>
            </a:r>
          </a:p>
          <a:p>
            <a:r>
              <a:rPr lang="en-US" dirty="0"/>
              <a:t>Initially, the findings are just theories</a:t>
            </a:r>
          </a:p>
          <a:p>
            <a:r>
              <a:rPr lang="en-US" dirty="0"/>
              <a:t>Some of them are just logical observations</a:t>
            </a:r>
          </a:p>
        </p:txBody>
      </p:sp>
      <p:sp>
        <p:nvSpPr>
          <p:cNvPr id="2" name="Rectangle 1"/>
          <p:cNvSpPr/>
          <p:nvPr/>
        </p:nvSpPr>
        <p:spPr>
          <a:xfrm>
            <a:off x="146538" y="4158761"/>
            <a:ext cx="3317631" cy="2285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a:stCxn id="2" idx="2"/>
            <a:endCxn id="3074" idx="0"/>
          </p:cNvCxnSpPr>
          <p:nvPr/>
        </p:nvCxnSpPr>
        <p:spPr>
          <a:xfrm>
            <a:off x="1805354" y="4387360"/>
            <a:ext cx="3809999" cy="1481628"/>
          </a:xfrm>
          <a:prstGeom prst="line">
            <a:avLst/>
          </a:prstGeom>
          <a:noFill/>
          <a:ln w="381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1628" y="5868988"/>
            <a:ext cx="6267450" cy="514350"/>
          </a:xfrm>
          <a:prstGeom prst="rect">
            <a:avLst/>
          </a:prstGeom>
          <a:solidFill>
            <a:schemeClr val="bg1"/>
          </a:solidFill>
          <a:ln w="38100">
            <a:solidFill>
              <a:srgbClr val="FF000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324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Sellers\Documents\Technical Pictures\Marriott - Denver West\2012-11-26\Elevator Machine Room 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0" y="304800"/>
            <a:ext cx="3108543" cy="533400"/>
          </a:xfrm>
          <a:prstGeom prst="rect">
            <a:avLst/>
          </a:prstGeom>
          <a:solidFill>
            <a:srgbClr val="FFFFFF">
              <a:alpha val="74902"/>
            </a:srgbClr>
          </a:solidFill>
          <a:effectLst>
            <a:softEdge rad="63500"/>
          </a:effectLst>
        </p:spPr>
        <p:txBody>
          <a:bodyPr wrap="none" rtlCol="0" anchor="ctr" anchorCtr="1">
            <a:noAutofit/>
          </a:bodyPr>
          <a:lstStyle/>
          <a:p>
            <a:pPr algn="ctr"/>
            <a:r>
              <a:rPr lang="en-US" dirty="0"/>
              <a:t>This machine makes heat …</a:t>
            </a:r>
          </a:p>
        </p:txBody>
      </p:sp>
      <p:sp>
        <p:nvSpPr>
          <p:cNvPr id="4" name="TextBox 3"/>
          <p:cNvSpPr txBox="1"/>
          <p:nvPr/>
        </p:nvSpPr>
        <p:spPr>
          <a:xfrm>
            <a:off x="4419600" y="4340469"/>
            <a:ext cx="3108543" cy="838200"/>
          </a:xfrm>
          <a:prstGeom prst="rect">
            <a:avLst/>
          </a:prstGeom>
          <a:solidFill>
            <a:srgbClr val="FFFFFF">
              <a:alpha val="74902"/>
            </a:srgbClr>
          </a:solidFill>
          <a:effectLst>
            <a:softEdge rad="63500"/>
          </a:effectLst>
        </p:spPr>
        <p:txBody>
          <a:bodyPr wrap="square" rtlCol="0" anchor="ctr" anchorCtr="1">
            <a:noAutofit/>
          </a:bodyPr>
          <a:lstStyle/>
          <a:p>
            <a:pPr algn="ctr"/>
            <a:r>
              <a:rPr lang="en-US" dirty="0"/>
              <a:t>… and this machine needs to be kept below 85°F</a:t>
            </a:r>
          </a:p>
        </p:txBody>
      </p:sp>
      <p:cxnSp>
        <p:nvCxnSpPr>
          <p:cNvPr id="5" name="Straight Connector 4"/>
          <p:cNvCxnSpPr>
            <a:stCxn id="2" idx="2"/>
          </p:cNvCxnSpPr>
          <p:nvPr/>
        </p:nvCxnSpPr>
        <p:spPr>
          <a:xfrm flipH="1">
            <a:off x="3200400" y="838200"/>
            <a:ext cx="639872" cy="1676400"/>
          </a:xfrm>
          <a:prstGeom prst="line">
            <a:avLst/>
          </a:prstGeom>
          <a:noFill/>
          <a:ln w="38100" cap="rnd">
            <a:solidFill>
              <a:srgbClr val="FF0000"/>
            </a:solidFill>
            <a:tailEnd type="arrow" w="lg" len="sm"/>
          </a:ln>
        </p:spPr>
        <p:style>
          <a:lnRef idx="2">
            <a:schemeClr val="accent1">
              <a:shade val="50000"/>
            </a:schemeClr>
          </a:lnRef>
          <a:fillRef idx="1">
            <a:schemeClr val="accent1"/>
          </a:fillRef>
          <a:effectRef idx="0">
            <a:schemeClr val="accent1"/>
          </a:effectRef>
          <a:fontRef idx="minor">
            <a:schemeClr val="lt1"/>
          </a:fontRef>
        </p:style>
      </p:cxnSp>
      <p:cxnSp>
        <p:nvCxnSpPr>
          <p:cNvPr id="7" name="Straight Connector 6"/>
          <p:cNvCxnSpPr>
            <a:stCxn id="4" idx="0"/>
          </p:cNvCxnSpPr>
          <p:nvPr/>
        </p:nvCxnSpPr>
        <p:spPr>
          <a:xfrm flipV="1">
            <a:off x="5973872" y="2819400"/>
            <a:ext cx="1554271" cy="1521069"/>
          </a:xfrm>
          <a:prstGeom prst="line">
            <a:avLst/>
          </a:prstGeom>
          <a:noFill/>
          <a:ln w="38100" cap="rnd">
            <a:solidFill>
              <a:srgbClr val="FF0000"/>
            </a:solidFill>
            <a:tailEnd type="arrow" w="lg" len="sm"/>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82383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DSellers\Documents\Technical Pictures\Marriott - Denver West\2012-11-26\Elevator Machine Room 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19600" y="4340469"/>
            <a:ext cx="3108543" cy="838200"/>
          </a:xfrm>
          <a:prstGeom prst="rect">
            <a:avLst/>
          </a:prstGeom>
          <a:solidFill>
            <a:srgbClr val="FFFFFF">
              <a:alpha val="74902"/>
            </a:srgbClr>
          </a:solidFill>
          <a:effectLst>
            <a:softEdge rad="63500"/>
          </a:effectLst>
        </p:spPr>
        <p:txBody>
          <a:bodyPr wrap="square" rtlCol="0" anchor="ctr" anchorCtr="1">
            <a:noAutofit/>
          </a:bodyPr>
          <a:lstStyle/>
          <a:p>
            <a:pPr algn="ctr"/>
            <a:r>
              <a:rPr lang="en-US" dirty="0"/>
              <a:t>Currently, this machine keeps it below 85°F …</a:t>
            </a:r>
          </a:p>
        </p:txBody>
      </p:sp>
      <p:cxnSp>
        <p:nvCxnSpPr>
          <p:cNvPr id="7" name="Straight Connector 6"/>
          <p:cNvCxnSpPr>
            <a:stCxn id="4" idx="0"/>
          </p:cNvCxnSpPr>
          <p:nvPr/>
        </p:nvCxnSpPr>
        <p:spPr>
          <a:xfrm flipV="1">
            <a:off x="5973872" y="2133600"/>
            <a:ext cx="579328" cy="2206869"/>
          </a:xfrm>
          <a:prstGeom prst="line">
            <a:avLst/>
          </a:prstGeom>
          <a:noFill/>
          <a:ln w="38100" cap="rnd">
            <a:solidFill>
              <a:srgbClr val="FF0000"/>
            </a:solidFill>
            <a:tailEnd type="arrow" w="lg" len="sm"/>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10284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Sellers\Documents\Technical Pictures\Marriott - Denver West\2012-11-26\Elevator Machine Room 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0" y="304800"/>
            <a:ext cx="3108543" cy="990600"/>
          </a:xfrm>
          <a:prstGeom prst="rect">
            <a:avLst/>
          </a:prstGeom>
          <a:solidFill>
            <a:srgbClr val="FFFFFF">
              <a:alpha val="74902"/>
            </a:srgbClr>
          </a:solidFill>
          <a:effectLst>
            <a:softEdge rad="63500"/>
          </a:effectLst>
        </p:spPr>
        <p:txBody>
          <a:bodyPr wrap="square" rtlCol="0" anchor="ctr" anchorCtr="1">
            <a:noAutofit/>
          </a:bodyPr>
          <a:lstStyle/>
          <a:p>
            <a:pPr algn="ctr"/>
            <a:r>
              <a:rPr lang="en-US" dirty="0"/>
              <a:t>… buy on the other side of this wall, it’s Denver…</a:t>
            </a:r>
          </a:p>
        </p:txBody>
      </p:sp>
      <p:cxnSp>
        <p:nvCxnSpPr>
          <p:cNvPr id="5" name="Straight Connector 4"/>
          <p:cNvCxnSpPr>
            <a:stCxn id="2" idx="1"/>
          </p:cNvCxnSpPr>
          <p:nvPr/>
        </p:nvCxnSpPr>
        <p:spPr>
          <a:xfrm flipH="1">
            <a:off x="1066800" y="800100"/>
            <a:ext cx="1219200" cy="114300"/>
          </a:xfrm>
          <a:prstGeom prst="line">
            <a:avLst/>
          </a:prstGeom>
          <a:noFill/>
          <a:ln w="38100" cap="rnd">
            <a:solidFill>
              <a:srgbClr val="FF0000"/>
            </a:solidFill>
            <a:tailEnd type="arrow" w="lg" len="sm"/>
          </a:ln>
        </p:spPr>
        <p:style>
          <a:lnRef idx="2">
            <a:schemeClr val="accent1">
              <a:shade val="50000"/>
            </a:schemeClr>
          </a:lnRef>
          <a:fillRef idx="1">
            <a:schemeClr val="accent1"/>
          </a:fillRef>
          <a:effectRef idx="0">
            <a:schemeClr val="accent1"/>
          </a:effectRef>
          <a:fontRef idx="minor">
            <a:schemeClr val="lt1"/>
          </a:fontRef>
        </p:style>
      </p:cxnSp>
      <p:pic>
        <p:nvPicPr>
          <p:cNvPr id="2050" name="Picture 2" descr="C:\Users\DSellers\Documents\Technical Pictures\Marriott - Denver West\2013-04-14\Snow 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086916"/>
            <a:ext cx="4791456" cy="3593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25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Sellers\Documents\Technical Pictures\Marriott - Denver West\2012-11-26\Elevator Machine Room 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0" y="304800"/>
            <a:ext cx="3108543" cy="990600"/>
          </a:xfrm>
          <a:prstGeom prst="rect">
            <a:avLst/>
          </a:prstGeom>
          <a:solidFill>
            <a:srgbClr val="FFFFFF">
              <a:alpha val="74902"/>
            </a:srgbClr>
          </a:solidFill>
          <a:effectLst>
            <a:softEdge rad="63500"/>
          </a:effectLst>
        </p:spPr>
        <p:txBody>
          <a:bodyPr wrap="square" rtlCol="0" anchor="ctr" anchorCtr="1">
            <a:noAutofit/>
          </a:bodyPr>
          <a:lstStyle/>
          <a:p>
            <a:pPr algn="ctr"/>
            <a:r>
              <a:rPr lang="en-US" dirty="0"/>
              <a:t>… buy on the other side of this wall, it’s Denver…</a:t>
            </a:r>
          </a:p>
        </p:txBody>
      </p:sp>
      <p:sp>
        <p:nvSpPr>
          <p:cNvPr id="4" name="TextBox 3"/>
          <p:cNvSpPr txBox="1"/>
          <p:nvPr/>
        </p:nvSpPr>
        <p:spPr>
          <a:xfrm>
            <a:off x="5394543" y="2590800"/>
            <a:ext cx="3108543" cy="1362808"/>
          </a:xfrm>
          <a:prstGeom prst="rect">
            <a:avLst/>
          </a:prstGeom>
          <a:solidFill>
            <a:srgbClr val="FFFFFF">
              <a:alpha val="74902"/>
            </a:srgbClr>
          </a:solidFill>
          <a:effectLst>
            <a:softEdge rad="63500"/>
          </a:effectLst>
        </p:spPr>
        <p:txBody>
          <a:bodyPr wrap="square" rtlCol="0" anchor="ctr" anchorCtr="1">
            <a:noAutofit/>
          </a:bodyPr>
          <a:lstStyle/>
          <a:p>
            <a:pPr algn="ctr"/>
            <a:r>
              <a:rPr lang="en-US" dirty="0"/>
              <a:t>… and on the other side of this wall is a machine that is pumping 100% outdoor air into the building</a:t>
            </a:r>
          </a:p>
        </p:txBody>
      </p:sp>
      <p:cxnSp>
        <p:nvCxnSpPr>
          <p:cNvPr id="5" name="Straight Connector 4"/>
          <p:cNvCxnSpPr>
            <a:stCxn id="2" idx="1"/>
          </p:cNvCxnSpPr>
          <p:nvPr/>
        </p:nvCxnSpPr>
        <p:spPr>
          <a:xfrm flipH="1">
            <a:off x="1066800" y="800100"/>
            <a:ext cx="1219200" cy="114300"/>
          </a:xfrm>
          <a:prstGeom prst="line">
            <a:avLst/>
          </a:prstGeom>
          <a:noFill/>
          <a:ln w="38100" cap="rnd">
            <a:solidFill>
              <a:srgbClr val="FF0000"/>
            </a:solidFill>
            <a:tailEnd type="arrow" w="lg" len="sm"/>
          </a:ln>
        </p:spPr>
        <p:style>
          <a:lnRef idx="2">
            <a:schemeClr val="accent1">
              <a:shade val="50000"/>
            </a:schemeClr>
          </a:lnRef>
          <a:fillRef idx="1">
            <a:schemeClr val="accent1"/>
          </a:fillRef>
          <a:effectRef idx="0">
            <a:schemeClr val="accent1"/>
          </a:effectRef>
          <a:fontRef idx="minor">
            <a:schemeClr val="lt1"/>
          </a:fontRef>
        </p:style>
      </p:cxnSp>
      <p:cxnSp>
        <p:nvCxnSpPr>
          <p:cNvPr id="7" name="Straight Connector 6"/>
          <p:cNvCxnSpPr>
            <a:stCxn id="4" idx="0"/>
          </p:cNvCxnSpPr>
          <p:nvPr/>
        </p:nvCxnSpPr>
        <p:spPr>
          <a:xfrm flipH="1" flipV="1">
            <a:off x="6232743" y="1371600"/>
            <a:ext cx="716072" cy="1219200"/>
          </a:xfrm>
          <a:prstGeom prst="line">
            <a:avLst/>
          </a:prstGeom>
          <a:noFill/>
          <a:ln w="38100" cap="rnd">
            <a:solidFill>
              <a:srgbClr val="FF0000"/>
            </a:solidFill>
            <a:tailEnd type="arrow" w="lg" len="sm"/>
          </a:ln>
        </p:spPr>
        <p:style>
          <a:lnRef idx="2">
            <a:schemeClr val="accent1">
              <a:shade val="50000"/>
            </a:schemeClr>
          </a:lnRef>
          <a:fillRef idx="1">
            <a:schemeClr val="accent1"/>
          </a:fillRef>
          <a:effectRef idx="0">
            <a:schemeClr val="accent1"/>
          </a:effectRef>
          <a:fontRef idx="minor">
            <a:schemeClr val="lt1"/>
          </a:fontRef>
        </p:style>
      </p:cxn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200400"/>
            <a:ext cx="4794250" cy="3480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932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39" y="76200"/>
            <a:ext cx="6176379" cy="6675120"/>
          </a:xfrm>
          <a:prstGeom prst="rect">
            <a:avLst/>
          </a:prstGeom>
          <a:solidFill>
            <a:schemeClr val="bg1"/>
          </a:solidFill>
          <a:ln>
            <a:noFill/>
          </a:ln>
          <a:effectLst/>
        </p:spPr>
      </p:pic>
      <p:sp>
        <p:nvSpPr>
          <p:cNvPr id="11" name="Rectangle 10"/>
          <p:cNvSpPr/>
          <p:nvPr/>
        </p:nvSpPr>
        <p:spPr>
          <a:xfrm>
            <a:off x="3464169" y="0"/>
            <a:ext cx="31652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648200" y="274638"/>
            <a:ext cx="4038600" cy="1143000"/>
          </a:xfrm>
        </p:spPr>
        <p:txBody>
          <a:bodyPr/>
          <a:lstStyle/>
          <a:p>
            <a:r>
              <a:rPr lang="en-US" dirty="0"/>
              <a:t>Findings List Characteristics</a:t>
            </a:r>
          </a:p>
        </p:txBody>
      </p:sp>
      <p:sp>
        <p:nvSpPr>
          <p:cNvPr id="8" name="Content Placeholder 7"/>
          <p:cNvSpPr>
            <a:spLocks noGrp="1"/>
          </p:cNvSpPr>
          <p:nvPr>
            <p:ph sz="half" idx="2"/>
          </p:nvPr>
        </p:nvSpPr>
        <p:spPr/>
        <p:txBody>
          <a:bodyPr/>
          <a:lstStyle/>
          <a:p>
            <a:r>
              <a:rPr lang="en-US" dirty="0"/>
              <a:t>It will grow as your familiarity with the facility grows</a:t>
            </a:r>
          </a:p>
          <a:p>
            <a:r>
              <a:rPr lang="en-US" dirty="0"/>
              <a:t>Initially, the findings are just theories</a:t>
            </a:r>
          </a:p>
          <a:p>
            <a:r>
              <a:rPr lang="en-US" dirty="0"/>
              <a:t>Some of them are just logical observations</a:t>
            </a:r>
          </a:p>
        </p:txBody>
      </p:sp>
      <p:sp>
        <p:nvSpPr>
          <p:cNvPr id="2" name="Rectangle 1"/>
          <p:cNvSpPr/>
          <p:nvPr/>
        </p:nvSpPr>
        <p:spPr>
          <a:xfrm>
            <a:off x="146540" y="2233245"/>
            <a:ext cx="3317630" cy="2989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a:stCxn id="2" idx="2"/>
            <a:endCxn id="17410" idx="0"/>
          </p:cNvCxnSpPr>
          <p:nvPr/>
        </p:nvCxnSpPr>
        <p:spPr>
          <a:xfrm>
            <a:off x="1805355" y="2532183"/>
            <a:ext cx="3809998" cy="2231050"/>
          </a:xfrm>
          <a:prstGeom prst="line">
            <a:avLst/>
          </a:prstGeom>
          <a:noFill/>
          <a:ln w="381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1628" y="4763233"/>
            <a:ext cx="6267450" cy="514350"/>
          </a:xfrm>
          <a:prstGeom prst="rect">
            <a:avLst/>
          </a:prstGeom>
          <a:solidFill>
            <a:schemeClr val="bg1"/>
          </a:solidFill>
          <a:ln w="38100">
            <a:solidFill>
              <a:srgbClr val="FF0000"/>
            </a:solidFill>
          </a:ln>
        </p:spPr>
      </p:pic>
    </p:spTree>
    <p:extLst>
      <p:ext uri="{BB962C8B-B14F-4D97-AF65-F5344CB8AC3E}">
        <p14:creationId xmlns:p14="http://schemas.microsoft.com/office/powerpoint/2010/main" val="127092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410"/>
                                        </p:tgtEl>
                                        <p:attrNameLst>
                                          <p:attrName>style.visibility</p:attrName>
                                        </p:attrNameLst>
                                      </p:cBhvr>
                                      <p:to>
                                        <p:strVal val="visible"/>
                                      </p:to>
                                    </p:set>
                                    <p:animEffect transition="in" filter="fade">
                                      <p:cBhvr>
                                        <p:cTn id="15"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799D5-780C-4294-ABFA-325F9CA2A35E}"/>
              </a:ext>
            </a:extLst>
          </p:cNvPr>
          <p:cNvSpPr>
            <a:spLocks noGrp="1"/>
          </p:cNvSpPr>
          <p:nvPr>
            <p:ph type="title"/>
          </p:nvPr>
        </p:nvSpPr>
        <p:spPr/>
        <p:txBody>
          <a:bodyPr/>
          <a:lstStyle/>
          <a:p>
            <a:r>
              <a:rPr lang="en-US" dirty="0"/>
              <a:t>Sometimes the Math Leads You To Something</a:t>
            </a:r>
          </a:p>
        </p:txBody>
      </p:sp>
      <p:pic>
        <p:nvPicPr>
          <p:cNvPr id="11" name="Content Placeholder 10">
            <a:extLst>
              <a:ext uri="{FF2B5EF4-FFF2-40B4-BE49-F238E27FC236}">
                <a16:creationId xmlns:a16="http://schemas.microsoft.com/office/drawing/2014/main" id="{71A1D314-6BC5-4793-B5EB-87F5B91B8D86}"/>
              </a:ext>
            </a:extLst>
          </p:cNvPr>
          <p:cNvPicPr>
            <a:picLocks noGrp="1" noChangeAspect="1"/>
          </p:cNvPicPr>
          <p:nvPr>
            <p:ph sz="half" idx="1"/>
          </p:nvPr>
        </p:nvPicPr>
        <p:blipFill>
          <a:blip r:embed="rId2">
            <a:lum bright="100000"/>
          </a:blip>
          <a:stretch>
            <a:fillRect/>
          </a:stretch>
        </p:blipFill>
        <p:spPr>
          <a:xfrm>
            <a:off x="182880" y="2274101"/>
            <a:ext cx="4038600" cy="773899"/>
          </a:xfrm>
          <a:prstGeom prst="rect">
            <a:avLst/>
          </a:prstGeom>
        </p:spPr>
      </p:pic>
      <p:pic>
        <p:nvPicPr>
          <p:cNvPr id="15" name="Content Placeholder 14">
            <a:extLst>
              <a:ext uri="{FF2B5EF4-FFF2-40B4-BE49-F238E27FC236}">
                <a16:creationId xmlns:a16="http://schemas.microsoft.com/office/drawing/2014/main" id="{811DCF6A-DC64-442F-BD0A-2EF15259BF8C}"/>
              </a:ext>
            </a:extLst>
          </p:cNvPr>
          <p:cNvPicPr>
            <a:picLocks noGrp="1" noChangeAspect="1"/>
          </p:cNvPicPr>
          <p:nvPr>
            <p:ph sz="half" idx="2"/>
          </p:nvPr>
        </p:nvPicPr>
        <p:blipFill>
          <a:blip r:embed="rId3">
            <a:lum bright="100000"/>
          </a:blip>
          <a:stretch>
            <a:fillRect/>
          </a:stretch>
        </p:blipFill>
        <p:spPr>
          <a:xfrm>
            <a:off x="182880" y="3976782"/>
            <a:ext cx="8961120" cy="442818"/>
          </a:xfrm>
          <a:prstGeom prst="rect">
            <a:avLst/>
          </a:prstGeom>
        </p:spPr>
      </p:pic>
      <p:sp>
        <p:nvSpPr>
          <p:cNvPr id="16" name="TextBox 15">
            <a:extLst>
              <a:ext uri="{FF2B5EF4-FFF2-40B4-BE49-F238E27FC236}">
                <a16:creationId xmlns:a16="http://schemas.microsoft.com/office/drawing/2014/main" id="{DAD52CEE-8B9E-48B6-86BC-3AA6D4EEDECD}"/>
              </a:ext>
            </a:extLst>
          </p:cNvPr>
          <p:cNvSpPr txBox="1"/>
          <p:nvPr/>
        </p:nvSpPr>
        <p:spPr>
          <a:xfrm>
            <a:off x="182880" y="1881456"/>
            <a:ext cx="2557110" cy="369332"/>
          </a:xfrm>
          <a:prstGeom prst="rect">
            <a:avLst/>
          </a:prstGeom>
          <a:noFill/>
        </p:spPr>
        <p:txBody>
          <a:bodyPr wrap="none" rtlCol="0">
            <a:spAutoFit/>
          </a:bodyPr>
          <a:lstStyle/>
          <a:p>
            <a:r>
              <a:rPr lang="en-US" dirty="0">
                <a:solidFill>
                  <a:schemeClr val="bg1"/>
                </a:solidFill>
              </a:rPr>
              <a:t>Pump Energy Equation</a:t>
            </a:r>
          </a:p>
        </p:txBody>
      </p:sp>
      <p:sp>
        <p:nvSpPr>
          <p:cNvPr id="17" name="TextBox 16">
            <a:extLst>
              <a:ext uri="{FF2B5EF4-FFF2-40B4-BE49-F238E27FC236}">
                <a16:creationId xmlns:a16="http://schemas.microsoft.com/office/drawing/2014/main" id="{01140D0B-4EB9-4916-86EC-BD28F2874023}"/>
              </a:ext>
            </a:extLst>
          </p:cNvPr>
          <p:cNvSpPr txBox="1"/>
          <p:nvPr/>
        </p:nvSpPr>
        <p:spPr>
          <a:xfrm>
            <a:off x="182880" y="3542969"/>
            <a:ext cx="2621230" cy="369332"/>
          </a:xfrm>
          <a:prstGeom prst="rect">
            <a:avLst/>
          </a:prstGeom>
          <a:noFill/>
        </p:spPr>
        <p:txBody>
          <a:bodyPr wrap="none" rtlCol="0">
            <a:spAutoFit/>
          </a:bodyPr>
          <a:lstStyle/>
          <a:p>
            <a:r>
              <a:rPr lang="en-US" dirty="0">
                <a:solidFill>
                  <a:schemeClr val="bg1"/>
                </a:solidFill>
              </a:rPr>
              <a:t>Sensible Load Equation</a:t>
            </a:r>
          </a:p>
        </p:txBody>
      </p:sp>
    </p:spTree>
    <p:extLst>
      <p:ext uri="{BB962C8B-B14F-4D97-AF65-F5344CB8AC3E}">
        <p14:creationId xmlns:p14="http://schemas.microsoft.com/office/powerpoint/2010/main" val="396091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39" y="76200"/>
            <a:ext cx="6176379" cy="6675120"/>
          </a:xfrm>
          <a:prstGeom prst="rect">
            <a:avLst/>
          </a:prstGeom>
          <a:solidFill>
            <a:schemeClr val="bg1"/>
          </a:solidFill>
          <a:ln>
            <a:noFill/>
          </a:ln>
          <a:effectLst/>
        </p:spPr>
      </p:pic>
      <p:sp>
        <p:nvSpPr>
          <p:cNvPr id="11" name="Rectangle 10"/>
          <p:cNvSpPr/>
          <p:nvPr/>
        </p:nvSpPr>
        <p:spPr>
          <a:xfrm>
            <a:off x="3464169" y="0"/>
            <a:ext cx="31652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648200" y="274638"/>
            <a:ext cx="4038600" cy="1143000"/>
          </a:xfrm>
        </p:spPr>
        <p:txBody>
          <a:bodyPr/>
          <a:lstStyle/>
          <a:p>
            <a:r>
              <a:rPr lang="en-US" dirty="0"/>
              <a:t>Findings List Characteristics</a:t>
            </a:r>
          </a:p>
        </p:txBody>
      </p:sp>
      <p:sp>
        <p:nvSpPr>
          <p:cNvPr id="8" name="Content Placeholder 7"/>
          <p:cNvSpPr>
            <a:spLocks noGrp="1"/>
          </p:cNvSpPr>
          <p:nvPr>
            <p:ph sz="half" idx="2"/>
          </p:nvPr>
        </p:nvSpPr>
        <p:spPr/>
        <p:txBody>
          <a:bodyPr/>
          <a:lstStyle/>
          <a:p>
            <a:r>
              <a:rPr lang="en-US" dirty="0"/>
              <a:t>It will grow as your familiarity with the facility grows</a:t>
            </a:r>
          </a:p>
          <a:p>
            <a:r>
              <a:rPr lang="en-US" dirty="0"/>
              <a:t>Initially, the findings are just theories</a:t>
            </a:r>
          </a:p>
          <a:p>
            <a:r>
              <a:rPr lang="en-US" dirty="0"/>
              <a:t>Some of them are just logical observations</a:t>
            </a:r>
          </a:p>
        </p:txBody>
      </p:sp>
      <p:sp>
        <p:nvSpPr>
          <p:cNvPr id="2" name="Rectangle 1"/>
          <p:cNvSpPr/>
          <p:nvPr/>
        </p:nvSpPr>
        <p:spPr>
          <a:xfrm>
            <a:off x="146540" y="3174022"/>
            <a:ext cx="3317630" cy="2989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a:stCxn id="2" idx="2"/>
            <a:endCxn id="18433" idx="0"/>
          </p:cNvCxnSpPr>
          <p:nvPr/>
        </p:nvCxnSpPr>
        <p:spPr>
          <a:xfrm>
            <a:off x="1805355" y="3472960"/>
            <a:ext cx="4059114" cy="1413365"/>
          </a:xfrm>
          <a:prstGeom prst="line">
            <a:avLst/>
          </a:prstGeom>
          <a:noFill/>
          <a:ln w="381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pic>
        <p:nvPicPr>
          <p:cNvPr id="18433"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0744" y="4886325"/>
            <a:ext cx="6267450" cy="514350"/>
          </a:xfrm>
          <a:prstGeom prst="rect">
            <a:avLst/>
          </a:prstGeom>
          <a:solidFill>
            <a:schemeClr val="bg1"/>
          </a:solidFill>
          <a:ln w="38100">
            <a:solidFill>
              <a:srgbClr val="FF0000"/>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551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433"/>
                                        </p:tgtEl>
                                        <p:attrNameLst>
                                          <p:attrName>style.visibility</p:attrName>
                                        </p:attrNameLst>
                                      </p:cBhvr>
                                      <p:to>
                                        <p:strVal val="visible"/>
                                      </p:to>
                                    </p:set>
                                    <p:animEffect transition="in" filter="fade">
                                      <p:cBhvr>
                                        <p:cTn id="15" dur="500"/>
                                        <p:tgtEl>
                                          <p:spTgt spid="18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39" y="76200"/>
            <a:ext cx="6176379" cy="6675120"/>
          </a:xfrm>
          <a:prstGeom prst="rect">
            <a:avLst/>
          </a:prstGeom>
          <a:solidFill>
            <a:schemeClr val="bg1"/>
          </a:solidFill>
          <a:ln>
            <a:noFill/>
          </a:ln>
          <a:effectLst/>
        </p:spPr>
      </p:pic>
      <p:sp>
        <p:nvSpPr>
          <p:cNvPr id="26" name="Rectangle 25"/>
          <p:cNvSpPr/>
          <p:nvPr/>
        </p:nvSpPr>
        <p:spPr>
          <a:xfrm>
            <a:off x="3464169" y="0"/>
            <a:ext cx="31652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648200" y="274638"/>
            <a:ext cx="4038600" cy="1143000"/>
          </a:xfrm>
        </p:spPr>
        <p:txBody>
          <a:bodyPr/>
          <a:lstStyle/>
          <a:p>
            <a:r>
              <a:rPr lang="en-US" dirty="0"/>
              <a:t>Findings List Characteristics</a:t>
            </a:r>
          </a:p>
        </p:txBody>
      </p:sp>
      <p:sp>
        <p:nvSpPr>
          <p:cNvPr id="8" name="Content Placeholder 7"/>
          <p:cNvSpPr>
            <a:spLocks noGrp="1"/>
          </p:cNvSpPr>
          <p:nvPr>
            <p:ph sz="half" idx="2"/>
          </p:nvPr>
        </p:nvSpPr>
        <p:spPr/>
        <p:txBody>
          <a:bodyPr/>
          <a:lstStyle/>
          <a:p>
            <a:r>
              <a:rPr lang="en-US" dirty="0"/>
              <a:t>It will grow as your familiarity with the facility grows</a:t>
            </a:r>
          </a:p>
          <a:p>
            <a:r>
              <a:rPr lang="en-US" dirty="0"/>
              <a:t>Initially, the findings are just theories</a:t>
            </a:r>
          </a:p>
          <a:p>
            <a:r>
              <a:rPr lang="en-US" dirty="0"/>
              <a:t>Some of them are just logical observations</a:t>
            </a:r>
          </a:p>
          <a:p>
            <a:r>
              <a:rPr lang="en-US" dirty="0"/>
              <a:t>Some will come from discussions with the operators</a:t>
            </a:r>
          </a:p>
        </p:txBody>
      </p:sp>
      <p:sp>
        <p:nvSpPr>
          <p:cNvPr id="2" name="Rectangle 1"/>
          <p:cNvSpPr/>
          <p:nvPr/>
        </p:nvSpPr>
        <p:spPr>
          <a:xfrm>
            <a:off x="146538" y="2504819"/>
            <a:ext cx="3317632" cy="7043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a:stCxn id="2" idx="2"/>
            <a:endCxn id="8196" idx="1"/>
          </p:cNvCxnSpPr>
          <p:nvPr/>
        </p:nvCxnSpPr>
        <p:spPr>
          <a:xfrm>
            <a:off x="1805354" y="3209192"/>
            <a:ext cx="723167" cy="2574680"/>
          </a:xfrm>
          <a:prstGeom prst="line">
            <a:avLst/>
          </a:prstGeom>
          <a:noFill/>
          <a:ln w="381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8521" y="5021872"/>
            <a:ext cx="6267450" cy="1524000"/>
          </a:xfrm>
          <a:prstGeom prst="rect">
            <a:avLst/>
          </a:prstGeom>
          <a:solidFill>
            <a:schemeClr val="bg1"/>
          </a:solidFill>
          <a:ln w="38100">
            <a:solidFill>
              <a:srgbClr val="FF000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0104" y="589084"/>
            <a:ext cx="6267450" cy="514350"/>
          </a:xfrm>
          <a:prstGeom prst="rect">
            <a:avLst/>
          </a:prstGeom>
          <a:solidFill>
            <a:schemeClr val="bg1"/>
          </a:solidFill>
          <a:ln w="38100">
            <a:solidFill>
              <a:srgbClr val="FF000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6" name="Straight Connector 35"/>
          <p:cNvCxnSpPr>
            <a:stCxn id="43" idx="0"/>
            <a:endCxn id="8197" idx="1"/>
          </p:cNvCxnSpPr>
          <p:nvPr/>
        </p:nvCxnSpPr>
        <p:spPr>
          <a:xfrm flipV="1">
            <a:off x="1805355" y="846259"/>
            <a:ext cx="1084749" cy="1149592"/>
          </a:xfrm>
          <a:prstGeom prst="line">
            <a:avLst/>
          </a:prstGeom>
          <a:noFill/>
          <a:ln w="381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
        <p:nvSpPr>
          <p:cNvPr id="43" name="Rectangle 42"/>
          <p:cNvSpPr/>
          <p:nvPr/>
        </p:nvSpPr>
        <p:spPr>
          <a:xfrm>
            <a:off x="146540" y="1995851"/>
            <a:ext cx="3317630" cy="2989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334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500"/>
                                        <p:tgtEl>
                                          <p:spTgt spid="3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197"/>
                                        </p:tgtEl>
                                        <p:attrNameLst>
                                          <p:attrName>style.visibility</p:attrName>
                                        </p:attrNameLst>
                                      </p:cBhvr>
                                      <p:to>
                                        <p:strVal val="visible"/>
                                      </p:to>
                                    </p:set>
                                    <p:animEffect transition="in" filter="fade">
                                      <p:cBhvr>
                                        <p:cTn id="15" dur="500"/>
                                        <p:tgtEl>
                                          <p:spTgt spid="819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8196"/>
                                        </p:tgtEl>
                                        <p:attrNameLst>
                                          <p:attrName>style.visibility</p:attrName>
                                        </p:attrNameLst>
                                      </p:cBhvr>
                                      <p:to>
                                        <p:strVal val="visible"/>
                                      </p:to>
                                    </p:set>
                                    <p:animEffect transition="in" filter="fade">
                                      <p:cBhvr>
                                        <p:cTn id="2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39" y="76200"/>
            <a:ext cx="6176379" cy="6675120"/>
          </a:xfrm>
          <a:prstGeom prst="rect">
            <a:avLst/>
          </a:prstGeom>
          <a:solidFill>
            <a:schemeClr val="bg1"/>
          </a:solidFill>
          <a:ln>
            <a:noFill/>
          </a:ln>
          <a:effectLst/>
        </p:spPr>
      </p:pic>
      <p:sp>
        <p:nvSpPr>
          <p:cNvPr id="17" name="Rectangle 16"/>
          <p:cNvSpPr/>
          <p:nvPr/>
        </p:nvSpPr>
        <p:spPr>
          <a:xfrm>
            <a:off x="3464169" y="0"/>
            <a:ext cx="31652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648200" y="274638"/>
            <a:ext cx="4038600" cy="1143000"/>
          </a:xfrm>
        </p:spPr>
        <p:txBody>
          <a:bodyPr/>
          <a:lstStyle/>
          <a:p>
            <a:r>
              <a:rPr lang="en-US" dirty="0"/>
              <a:t>Findings List Characteristics</a:t>
            </a:r>
          </a:p>
        </p:txBody>
      </p:sp>
      <p:sp>
        <p:nvSpPr>
          <p:cNvPr id="8" name="Content Placeholder 7"/>
          <p:cNvSpPr>
            <a:spLocks noGrp="1"/>
          </p:cNvSpPr>
          <p:nvPr>
            <p:ph sz="half" idx="2"/>
          </p:nvPr>
        </p:nvSpPr>
        <p:spPr/>
        <p:txBody>
          <a:bodyPr/>
          <a:lstStyle/>
          <a:p>
            <a:r>
              <a:rPr lang="en-US" dirty="0"/>
              <a:t>It will grow as your familiarity with the facility grows</a:t>
            </a:r>
          </a:p>
          <a:p>
            <a:r>
              <a:rPr lang="en-US" dirty="0"/>
              <a:t>Initially, the findings are just theories</a:t>
            </a:r>
          </a:p>
          <a:p>
            <a:r>
              <a:rPr lang="en-US" dirty="0"/>
              <a:t>Some of them are just logical observations</a:t>
            </a:r>
          </a:p>
          <a:p>
            <a:r>
              <a:rPr lang="en-US" dirty="0"/>
              <a:t>Some will come from discussions with the operators</a:t>
            </a:r>
          </a:p>
          <a:p>
            <a:r>
              <a:rPr lang="en-US" dirty="0"/>
              <a:t>Some will just be common sense</a:t>
            </a:r>
          </a:p>
        </p:txBody>
      </p:sp>
      <p:sp>
        <p:nvSpPr>
          <p:cNvPr id="2" name="Rectangle 1"/>
          <p:cNvSpPr/>
          <p:nvPr/>
        </p:nvSpPr>
        <p:spPr>
          <a:xfrm>
            <a:off x="146540" y="4853354"/>
            <a:ext cx="3317630" cy="2344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a:stCxn id="2" idx="2"/>
          </p:cNvCxnSpPr>
          <p:nvPr/>
        </p:nvCxnSpPr>
        <p:spPr>
          <a:xfrm>
            <a:off x="1805355" y="5087814"/>
            <a:ext cx="3080969" cy="779586"/>
          </a:xfrm>
          <a:prstGeom prst="line">
            <a:avLst/>
          </a:prstGeom>
          <a:noFill/>
          <a:ln w="381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5867400"/>
            <a:ext cx="6267450" cy="514350"/>
          </a:xfrm>
          <a:prstGeom prst="rect">
            <a:avLst/>
          </a:prstGeom>
          <a:solidFill>
            <a:schemeClr val="bg1"/>
          </a:solidFill>
          <a:ln w="38100">
            <a:solidFill>
              <a:srgbClr val="FF000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82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fade">
                                      <p:cBhvr>
                                        <p:cTn id="15"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639060"/>
          </a:xfrm>
          <a:prstGeom prst="rect">
            <a:avLst/>
          </a:prstGeom>
        </p:spPr>
      </p:pic>
    </p:spTree>
    <p:extLst>
      <p:ext uri="{BB962C8B-B14F-4D97-AF65-F5344CB8AC3E}">
        <p14:creationId xmlns:p14="http://schemas.microsoft.com/office/powerpoint/2010/main" val="356207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39" y="76200"/>
            <a:ext cx="6176379" cy="6675120"/>
          </a:xfrm>
          <a:prstGeom prst="rect">
            <a:avLst/>
          </a:prstGeom>
          <a:solidFill>
            <a:schemeClr val="bg1"/>
          </a:solidFill>
          <a:ln>
            <a:noFill/>
          </a:ln>
          <a:effectLst/>
        </p:spPr>
      </p:pic>
      <p:sp>
        <p:nvSpPr>
          <p:cNvPr id="20" name="Rectangle 19"/>
          <p:cNvSpPr/>
          <p:nvPr/>
        </p:nvSpPr>
        <p:spPr>
          <a:xfrm>
            <a:off x="3464169" y="0"/>
            <a:ext cx="31652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648200" y="274638"/>
            <a:ext cx="4038600" cy="1143000"/>
          </a:xfrm>
        </p:spPr>
        <p:txBody>
          <a:bodyPr/>
          <a:lstStyle/>
          <a:p>
            <a:r>
              <a:rPr lang="en-US" dirty="0"/>
              <a:t>Findings List Characteristics</a:t>
            </a:r>
          </a:p>
        </p:txBody>
      </p:sp>
      <p:sp>
        <p:nvSpPr>
          <p:cNvPr id="8" name="Content Placeholder 7"/>
          <p:cNvSpPr>
            <a:spLocks noGrp="1"/>
          </p:cNvSpPr>
          <p:nvPr>
            <p:ph sz="half" idx="2"/>
          </p:nvPr>
        </p:nvSpPr>
        <p:spPr>
          <a:xfrm>
            <a:off x="4645152" y="1600200"/>
            <a:ext cx="4038600" cy="4525963"/>
          </a:xfrm>
        </p:spPr>
        <p:txBody>
          <a:bodyPr/>
          <a:lstStyle/>
          <a:p>
            <a:r>
              <a:rPr lang="en-US" dirty="0"/>
              <a:t>It will grow as your familiarity with the facility grows</a:t>
            </a:r>
          </a:p>
          <a:p>
            <a:r>
              <a:rPr lang="en-US" dirty="0"/>
              <a:t>Initially, the findings are just theories</a:t>
            </a:r>
          </a:p>
          <a:p>
            <a:r>
              <a:rPr lang="en-US" dirty="0"/>
              <a:t>Some of them are just logical observations</a:t>
            </a:r>
          </a:p>
          <a:p>
            <a:r>
              <a:rPr lang="en-US" dirty="0"/>
              <a:t>Some will come from discussions with the operators</a:t>
            </a:r>
          </a:p>
          <a:p>
            <a:r>
              <a:rPr lang="en-US" dirty="0"/>
              <a:t>Some will just be common sense</a:t>
            </a:r>
          </a:p>
          <a:p>
            <a:r>
              <a:rPr lang="en-US" dirty="0"/>
              <a:t>Some will come from applying common sense outside the box</a:t>
            </a:r>
          </a:p>
        </p:txBody>
      </p:sp>
      <p:sp>
        <p:nvSpPr>
          <p:cNvPr id="2" name="Rectangle 1"/>
          <p:cNvSpPr/>
          <p:nvPr/>
        </p:nvSpPr>
        <p:spPr>
          <a:xfrm>
            <a:off x="158262" y="6245470"/>
            <a:ext cx="3305907" cy="2989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a:stCxn id="2" idx="0"/>
            <a:endCxn id="10242" idx="2"/>
          </p:cNvCxnSpPr>
          <p:nvPr/>
        </p:nvCxnSpPr>
        <p:spPr>
          <a:xfrm flipV="1">
            <a:off x="1811216" y="4840165"/>
            <a:ext cx="3186477" cy="1405305"/>
          </a:xfrm>
          <a:prstGeom prst="line">
            <a:avLst/>
          </a:prstGeom>
          <a:noFill/>
          <a:ln w="381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3968" y="4325815"/>
            <a:ext cx="6267450" cy="514350"/>
          </a:xfrm>
          <a:prstGeom prst="rect">
            <a:avLst/>
          </a:prstGeom>
          <a:solidFill>
            <a:schemeClr val="bg1"/>
          </a:solidFill>
          <a:ln w="38100">
            <a:solidFill>
              <a:srgbClr val="FF000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198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heme/theme1.xml><?xml version="1.0" encoding="utf-8"?>
<a:theme xmlns:a="http://schemas.openxmlformats.org/drawingml/2006/main" name="FDE PEC v15 Black">
  <a:themeElements>
    <a:clrScheme name="Custom 199">
      <a:dk1>
        <a:sysClr val="windowText" lastClr="000000"/>
      </a:dk1>
      <a:lt1>
        <a:sysClr val="window" lastClr="FFFFFF"/>
      </a:lt1>
      <a:dk2>
        <a:srgbClr val="FFA100"/>
      </a:dk2>
      <a:lt2>
        <a:srgbClr val="0082AA"/>
      </a:lt2>
      <a:accent1>
        <a:srgbClr val="969696"/>
      </a:accent1>
      <a:accent2>
        <a:srgbClr val="000000"/>
      </a:accent2>
      <a:accent3>
        <a:srgbClr val="00B050"/>
      </a:accent3>
      <a:accent4>
        <a:srgbClr val="FF0000"/>
      </a:accent4>
      <a:accent5>
        <a:srgbClr val="FF00FF"/>
      </a:accent5>
      <a:accent6>
        <a:srgbClr val="FFFFFF"/>
      </a:accent6>
      <a:hlink>
        <a:srgbClr val="00B0F0"/>
      </a:hlink>
      <a:folHlink>
        <a:srgbClr val="FF00FF"/>
      </a:folHlink>
    </a:clrScheme>
    <a:fontScheme name="Aria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014-11-24 FDE Black">
  <a:themeElements>
    <a:clrScheme name="Custom 3">
      <a:dk1>
        <a:srgbClr val="000000"/>
      </a:dk1>
      <a:lt1>
        <a:srgbClr val="FFFFFF"/>
      </a:lt1>
      <a:dk2>
        <a:srgbClr val="FFFFFF"/>
      </a:dk2>
      <a:lt2>
        <a:srgbClr val="000000"/>
      </a:lt2>
      <a:accent1>
        <a:srgbClr val="FF0000"/>
      </a:accent1>
      <a:accent2>
        <a:srgbClr val="FFFF00"/>
      </a:accent2>
      <a:accent3>
        <a:srgbClr val="FF9933"/>
      </a:accent3>
      <a:accent4>
        <a:srgbClr val="009900"/>
      </a:accent4>
      <a:accent5>
        <a:srgbClr val="0000FF"/>
      </a:accent5>
      <a:accent6>
        <a:srgbClr val="9933FF"/>
      </a:accent6>
      <a:hlink>
        <a:srgbClr val="00B0F0"/>
      </a:hlink>
      <a:folHlink>
        <a:srgbClr val="00B0F0"/>
      </a:folHlink>
    </a:clrScheme>
    <a:fontScheme name="Aria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FDE PEC v15 Black</Template>
  <TotalTime>5115</TotalTime>
  <Words>2020</Words>
  <Application>Microsoft Office PowerPoint</Application>
  <PresentationFormat>On-screen Show (4:3)</PresentationFormat>
  <Paragraphs>298</Paragraphs>
  <Slides>90</Slides>
  <Notes>17</Notes>
  <HiddenSlides>0</HiddenSlides>
  <MMClips>1</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90</vt:i4>
      </vt:variant>
    </vt:vector>
  </HeadingPairs>
  <TitlesOfParts>
    <vt:vector size="101" baseType="lpstr">
      <vt:lpstr>Arial</vt:lpstr>
      <vt:lpstr>Calibri</vt:lpstr>
      <vt:lpstr>Calibri Light</vt:lpstr>
      <vt:lpstr>din</vt:lpstr>
      <vt:lpstr>DIN-Medium</vt:lpstr>
      <vt:lpstr>DIN-Regular</vt:lpstr>
      <vt:lpstr>Roboto</vt:lpstr>
      <vt:lpstr>FDE PEC v15 Black</vt:lpstr>
      <vt:lpstr>Office Theme</vt:lpstr>
      <vt:lpstr>2014-11-24 FDE Black</vt:lpstr>
      <vt:lpstr>Equation</vt:lpstr>
      <vt:lpstr>Existing Building Commissioning Workshop: Series 16, Session 1</vt:lpstr>
      <vt:lpstr>An Overview Of What to Expect Moving Forward</vt:lpstr>
      <vt:lpstr>Your Progress To Date</vt:lpstr>
      <vt:lpstr>Benchmarking;  An Example</vt:lpstr>
      <vt:lpstr>Benchmarking;  An Example</vt:lpstr>
      <vt:lpstr>Site vs. Source Energy</vt:lpstr>
      <vt:lpstr>Benchmarking Against CBECS via DOE Buildings Performance Database</vt:lpstr>
      <vt:lpstr>PowerPoint Presentation</vt:lpstr>
      <vt:lpstr>PowerPoint Presentation</vt:lpstr>
      <vt:lpstr>PowerPoint Presentation</vt:lpstr>
      <vt:lpstr>PowerPoint Presentation</vt:lpstr>
      <vt:lpstr>Next Month’s Assignment  Derive the Virial Equation of State</vt:lpstr>
      <vt:lpstr>Next Month’s Assignment  Derive the Virial Equation of State for Air</vt:lpstr>
      <vt:lpstr>Next Month’s Assignment  Derive the Virial Equation of State</vt:lpstr>
      <vt:lpstr>What is Utility Consumption Analysis?</vt:lpstr>
      <vt:lpstr>Average Daily Energy Consumption Analysis</vt:lpstr>
      <vt:lpstr>PowerPoint Presentation</vt:lpstr>
      <vt:lpstr>PowerPoint Presentation</vt:lpstr>
      <vt:lpstr>Leveraging the Utility Data</vt:lpstr>
      <vt:lpstr>Reverse Engineering the Savings Potential</vt:lpstr>
      <vt:lpstr>Dental Clinic Annual Consumption</vt:lpstr>
      <vt:lpstr>Dental Clinic Project Budget Range</vt:lpstr>
      <vt:lpstr>PowerPoint Presentation</vt:lpstr>
      <vt:lpstr>Next Month’s Assignment  Derive the Virial</vt:lpstr>
      <vt:lpstr>Next Month’s Assignment  Derive the Virial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Dialoging with the Atlanta Airport Marriott</vt:lpstr>
      <vt:lpstr>We’ll Be Dialoging with the Atlanta Airport Marriott</vt:lpstr>
      <vt:lpstr>We’ll Be Dialoging with the Atlanta Airport Marriott</vt:lpstr>
      <vt:lpstr>We’ll Be Dialoging with the Atlanta Airport Marriott</vt:lpstr>
      <vt:lpstr>Bottom line</vt:lpstr>
      <vt:lpstr>Next Month’s Assignment   </vt:lpstr>
      <vt:lpstr>Next Month’s Assignment  Derive the Virial</vt:lpstr>
      <vt:lpstr>Resources for Identifying Targets</vt:lpstr>
      <vt:lpstr>Resources for Identifying Targets</vt:lpstr>
      <vt:lpstr>Resources for Identifying Targets</vt:lpstr>
      <vt:lpstr>Resources for Identifying Targets</vt:lpstr>
      <vt:lpstr>Resources for Identifying Targets</vt:lpstr>
      <vt:lpstr>Resources for Identifying Targets</vt:lpstr>
      <vt:lpstr>Resources for Identifying Targets</vt:lpstr>
      <vt:lpstr>PowerPoint Presentation</vt:lpstr>
      <vt:lpstr>Resources for Identifying Targets</vt:lpstr>
      <vt:lpstr>Person in the Smart Phone Characteristics</vt:lpstr>
      <vt:lpstr>Logical Thinking and Fundamental Physics</vt:lpstr>
      <vt:lpstr>More Fundamental Physics   Visit www.Av8rdas.Wordpress.com for details</vt:lpstr>
      <vt:lpstr>PowerPoint Presentation</vt:lpstr>
      <vt:lpstr>Logic Even Works for Identifying Things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Sometimes You Have To “Connect the Dots”</vt:lpstr>
      <vt:lpstr>Sometimes You Have Be Flexible and Bring a Flashlight</vt:lpstr>
      <vt:lpstr>Sometimes There Can be a Bit of Confusion Regarding Terminology</vt:lpstr>
      <vt:lpstr>Sometimes There Can be a Bit of Confusion</vt:lpstr>
      <vt:lpstr>https://www.ashrae.org/technical-resources/free-resources/ashrae-terminology </vt:lpstr>
      <vt:lpstr>https://www.ashrae.org/technical-resources/free-resources/ashrae-terminology </vt:lpstr>
      <vt:lpstr>Being Able to Read Helps</vt:lpstr>
      <vt:lpstr>Being Able to Read Helps</vt:lpstr>
      <vt:lpstr>PowerPoint Presentation</vt:lpstr>
      <vt:lpstr>Findings List Characteristics</vt:lpstr>
      <vt:lpstr>Findings List Characteristics</vt:lpstr>
      <vt:lpstr>Findings List Characteristics</vt:lpstr>
      <vt:lpstr>PowerPoint Presentation</vt:lpstr>
      <vt:lpstr>PowerPoint Presentation</vt:lpstr>
      <vt:lpstr>PowerPoint Presentation</vt:lpstr>
      <vt:lpstr>PowerPoint Presentation</vt:lpstr>
      <vt:lpstr>Findings List Characteristics</vt:lpstr>
      <vt:lpstr>Sometimes the Math Leads You To Something</vt:lpstr>
      <vt:lpstr>Findings List Characteristics</vt:lpstr>
      <vt:lpstr>Findings List Characteristics</vt:lpstr>
      <vt:lpstr>Findings List Characteristics</vt:lpstr>
      <vt:lpstr>Findings List Characteristics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VAV Systems</dc:title>
  <dc:creator>David Sellers</dc:creator>
  <cp:lastModifiedBy>David Sellers</cp:lastModifiedBy>
  <cp:revision>193</cp:revision>
  <dcterms:created xsi:type="dcterms:W3CDTF">2013-02-26T16:32:36Z</dcterms:created>
  <dcterms:modified xsi:type="dcterms:W3CDTF">2020-06-25T17:08:43Z</dcterms:modified>
</cp:coreProperties>
</file>