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6" r:id="rId2"/>
  </p:sldMasterIdLst>
  <p:notesMasterIdLst>
    <p:notesMasterId r:id="rId21"/>
  </p:notesMasterIdLst>
  <p:sldIdLst>
    <p:sldId id="411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12" r:id="rId17"/>
    <p:sldId id="413" r:id="rId18"/>
    <p:sldId id="414" r:id="rId19"/>
    <p:sldId id="41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35E"/>
    <a:srgbClr val="FF3300"/>
    <a:srgbClr val="00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12" autoAdjust="0"/>
  </p:normalViewPr>
  <p:slideViewPr>
    <p:cSldViewPr snapToObjects="1" showGuides="1">
      <p:cViewPr varScale="1">
        <p:scale>
          <a:sx n="95" d="100"/>
          <a:sy n="95" d="100"/>
        </p:scale>
        <p:origin x="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1BA9E-1171-4165-A481-77C66EB18561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36FBA-0C09-4CF4-942D-A0EEA4E32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6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0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6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2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http://www.refrigerants.com/frame.htm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CBFCD-17BC-4D98-ACDA-F9CB0E4D2E9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98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http://www.refrigerants.com/frame.htm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CBFCD-17BC-4D98-ACDA-F9CB0E4D2E9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3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http://www.refrigerants.com/frame.htm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CBFCD-17BC-4D98-ACDA-F9CB0E4D2E9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3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65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71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83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55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2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6FBA-0C09-4CF4-942D-A0EEA4E322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2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9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itle 16"/>
          <p:cNvSpPr>
            <a:spLocks noGrp="1"/>
          </p:cNvSpPr>
          <p:nvPr>
            <p:ph type="title" hasCustomPrompt="1"/>
          </p:nvPr>
        </p:nvSpPr>
        <p:spPr>
          <a:xfrm>
            <a:off x="609600" y="3025048"/>
            <a:ext cx="7886700" cy="906416"/>
          </a:xfrm>
        </p:spPr>
        <p:txBody>
          <a:bodyPr anchor="t">
            <a:noAutofit/>
          </a:bodyPr>
          <a:lstStyle>
            <a:lvl1pPr>
              <a:defRPr sz="4400" b="0" i="0" spc="-100" baseline="0">
                <a:solidFill>
                  <a:schemeClr val="bg1"/>
                </a:solidFill>
                <a:latin typeface="DIN-Medium" charset="0"/>
                <a:ea typeface="DIN-Medium" charset="0"/>
                <a:cs typeface="DIN-Medium" charset="0"/>
              </a:defRPr>
            </a:lvl1pPr>
          </a:lstStyle>
          <a:p>
            <a:r>
              <a:rPr lang="en-US" dirty="0"/>
              <a:t>WELCOME</a:t>
            </a:r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90" y="5257597"/>
            <a:ext cx="688848" cy="713173"/>
          </a:xfrm>
          <a:prstGeom prst="rect">
            <a:avLst/>
          </a:prstGeom>
        </p:spPr>
      </p:pic>
      <p:sp>
        <p:nvSpPr>
          <p:cNvPr id="1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00560" y="4085303"/>
            <a:ext cx="7895740" cy="429083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300" b="0" i="0" spc="0" baseline="0">
                <a:solidFill>
                  <a:schemeClr val="bg1"/>
                </a:solidFill>
                <a:latin typeface="DIN-Medium" charset="0"/>
                <a:ea typeface="DIN-Medium" charset="0"/>
                <a:cs typeface="DIN-Medium" charset="0"/>
              </a:defRPr>
            </a:lvl1pPr>
            <a:lvl2pPr marL="342900" indent="0">
              <a:lnSpc>
                <a:spcPts val="1800"/>
              </a:lnSpc>
              <a:buFontTx/>
              <a:buNone/>
              <a:defRPr sz="1300" baseline="0">
                <a:solidFill>
                  <a:schemeClr val="tx1"/>
                </a:solidFill>
                <a:latin typeface="din" charset="0"/>
              </a:defRPr>
            </a:lvl2pPr>
            <a:lvl3pPr marL="685800" indent="0">
              <a:lnSpc>
                <a:spcPts val="1800"/>
              </a:lnSpc>
              <a:buFontTx/>
              <a:buNone/>
              <a:defRPr sz="1300" baseline="0">
                <a:solidFill>
                  <a:schemeClr val="tx1"/>
                </a:solidFill>
                <a:latin typeface="din" charset="0"/>
              </a:defRPr>
            </a:lvl3pPr>
            <a:lvl4pPr marL="1028700" indent="0">
              <a:lnSpc>
                <a:spcPts val="1800"/>
              </a:lnSpc>
              <a:buFontTx/>
              <a:buNone/>
              <a:defRPr sz="1300" baseline="0">
                <a:solidFill>
                  <a:schemeClr val="tx1"/>
                </a:solidFill>
                <a:latin typeface="din" charset="0"/>
              </a:defRPr>
            </a:lvl4pPr>
            <a:lvl5pPr marL="1371600" indent="0">
              <a:lnSpc>
                <a:spcPts val="1800"/>
              </a:lnSpc>
              <a:buFontTx/>
              <a:buNone/>
              <a:defRPr sz="1300" baseline="0">
                <a:solidFill>
                  <a:schemeClr val="tx1"/>
                </a:solidFill>
                <a:latin typeface="din" charset="0"/>
              </a:defRPr>
            </a:lvl5pPr>
          </a:lstStyle>
          <a:p>
            <a:pPr lvl="0"/>
            <a:r>
              <a:rPr lang="en-US" dirty="0"/>
              <a:t>Optional subtitle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3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9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4" userDrawn="1">
          <p15:clr>
            <a:srgbClr val="FBAE40"/>
          </p15:clr>
        </p15:guide>
        <p15:guide id="2" pos="384" userDrawn="1">
          <p15:clr>
            <a:srgbClr val="FBAE40"/>
          </p15:clr>
        </p15:guide>
        <p15:guide id="3" pos="53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VRF Systems: The Good, The Bad and The Ugly;  The Commissioning Perspective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VRF Systems: The Good, The Bad and The Ugly;  The Commissioning Perspective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VRF Systems: The Good, The Bad and The Ugly;  The Commissioning Perspective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2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Load Dynamics.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481C-A053-2648-8F3F-AB5E5B5C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629400"/>
            <a:ext cx="6096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small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VRF Systems: The Good, The Bad and The Ugly;  The Commissioning Perspective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629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cap="small" baseline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9320731-3B2C-4107-8664-CAD7BE973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3" r:id="rId2"/>
    <p:sldLayoutId id="2147483717" r:id="rId3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350838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688975" indent="-342900" algn="l" defTabSz="914400" rtl="0" eaLnBrk="1" latinLnBrk="0" hangingPunct="1">
        <a:spcBef>
          <a:spcPct val="20000"/>
        </a:spcBef>
        <a:buFont typeface="Calibri" pitchFamily="34" charset="0"/>
        <a:buChar char="‒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033463" indent="-347663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312863" indent="-287338" algn="l" defTabSz="914400" rtl="0" eaLnBrk="1" latinLnBrk="0" hangingPunct="1">
        <a:spcBef>
          <a:spcPct val="20000"/>
        </a:spcBef>
        <a:buFont typeface="Calibri" pitchFamily="34" charset="0"/>
        <a:buChar char="‒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3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7886700" cy="1797864"/>
          </a:xfrm>
        </p:spPr>
        <p:txBody>
          <a:bodyPr/>
          <a:lstStyle/>
          <a:p>
            <a:r>
              <a:rPr lang="en-US" sz="4000" dirty="0"/>
              <a:t>Chilled Water Plants;  Basic Principles, Ongoing Commissioning/Operation, and Optimization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DIN-Regular" charset="0"/>
                <a:ea typeface="DIN-Regular" charset="0"/>
                <a:cs typeface="DIN-Regular" charset="0"/>
              </a:rPr>
              <a:t>Refrigerants Supplement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B8645-B737-4F05-B2C6-5BB1DFB30C32}"/>
              </a:ext>
            </a:extLst>
          </p:cNvPr>
          <p:cNvSpPr txBox="1">
            <a:spLocks/>
          </p:cNvSpPr>
          <p:nvPr/>
        </p:nvSpPr>
        <p:spPr>
          <a:xfrm>
            <a:off x="3401187" y="5455920"/>
            <a:ext cx="5069713" cy="274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ts val="1800"/>
              </a:lnSpc>
              <a:spcBef>
                <a:spcPts val="750"/>
              </a:spcBef>
              <a:buFontTx/>
              <a:buNone/>
              <a:defRPr sz="1900" b="0" i="0" spc="0" baseline="0">
                <a:solidFill>
                  <a:schemeClr val="bg1"/>
                </a:solidFill>
                <a:latin typeface="DIN-Regular" charset="0"/>
                <a:ea typeface="DIN-Regular" charset="0"/>
                <a:cs typeface="DIN-Regular" charset="0"/>
              </a:defRPr>
            </a:lvl1pPr>
            <a:lvl2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2pPr>
            <a:lvl3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3pPr>
            <a:lvl4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4pPr>
            <a:lvl5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5pPr>
            <a:lvl6pPr marL="18859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sz="1600" dirty="0"/>
              <a:t>David Sellers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DF010-BC6B-4B41-81A7-3205F4409469}"/>
              </a:ext>
            </a:extLst>
          </p:cNvPr>
          <p:cNvSpPr txBox="1">
            <a:spLocks/>
          </p:cNvSpPr>
          <p:nvPr/>
        </p:nvSpPr>
        <p:spPr>
          <a:xfrm>
            <a:off x="3401187" y="5755957"/>
            <a:ext cx="5069713" cy="274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ts val="1800"/>
              </a:lnSpc>
              <a:spcBef>
                <a:spcPts val="750"/>
              </a:spcBef>
              <a:buFontTx/>
              <a:buNone/>
              <a:defRPr sz="1300" b="0" i="0" kern="1200" spc="0" baseline="0">
                <a:solidFill>
                  <a:schemeClr val="bg1"/>
                </a:solidFill>
                <a:latin typeface="DIN-Medium" charset="0"/>
                <a:ea typeface="DIN-Medium" charset="0"/>
                <a:cs typeface="DIN-Medium" charset="0"/>
              </a:defRPr>
            </a:lvl1pPr>
            <a:lvl2pPr marL="342900" indent="0" algn="l" defTabSz="685800" rtl="0" eaLnBrk="1" latinLnBrk="0" hangingPunct="1">
              <a:lnSpc>
                <a:spcPts val="1800"/>
              </a:lnSpc>
              <a:spcBef>
                <a:spcPts val="375"/>
              </a:spcBef>
              <a:buFontTx/>
              <a:buNone/>
              <a:defRPr sz="1300" kern="1200" baseline="0">
                <a:solidFill>
                  <a:schemeClr val="tx1"/>
                </a:solidFill>
                <a:latin typeface="din" charset="0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ts val="1800"/>
              </a:lnSpc>
              <a:spcBef>
                <a:spcPts val="375"/>
              </a:spcBef>
              <a:buFontTx/>
              <a:buNone/>
              <a:defRPr sz="1300" kern="1200" baseline="0">
                <a:solidFill>
                  <a:schemeClr val="tx1"/>
                </a:solidFill>
                <a:latin typeface="din" charset="0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ts val="1800"/>
              </a:lnSpc>
              <a:spcBef>
                <a:spcPts val="375"/>
              </a:spcBef>
              <a:buFontTx/>
              <a:buNone/>
              <a:defRPr sz="1300" kern="1200" baseline="0">
                <a:solidFill>
                  <a:schemeClr val="tx1"/>
                </a:solidFill>
                <a:latin typeface="din" charset="0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ts val="1800"/>
              </a:lnSpc>
              <a:spcBef>
                <a:spcPts val="375"/>
              </a:spcBef>
              <a:buFontTx/>
              <a:buNone/>
              <a:defRPr sz="1300" kern="1200" baseline="0">
                <a:solidFill>
                  <a:schemeClr val="tx1"/>
                </a:solidFill>
                <a:latin typeface="din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/>
              <a:t>Senior Engineer, Facility Dynamics Engineering</a:t>
            </a:r>
            <a:endParaRPr lang="en-US" sz="1600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337A2BC-518E-43C9-AD9F-12C820A9AB08}"/>
              </a:ext>
            </a:extLst>
          </p:cNvPr>
          <p:cNvSpPr txBox="1">
            <a:spLocks/>
          </p:cNvSpPr>
          <p:nvPr/>
        </p:nvSpPr>
        <p:spPr>
          <a:xfrm>
            <a:off x="3401186" y="5181600"/>
            <a:ext cx="5069713" cy="274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ts val="1800"/>
              </a:lnSpc>
              <a:spcBef>
                <a:spcPts val="750"/>
              </a:spcBef>
              <a:buFontTx/>
              <a:buNone/>
              <a:defRPr sz="1900" b="0" i="0" spc="0" baseline="0">
                <a:solidFill>
                  <a:schemeClr val="bg1"/>
                </a:solidFill>
                <a:latin typeface="DIN-Regular" charset="0"/>
                <a:ea typeface="DIN-Regular" charset="0"/>
                <a:cs typeface="DIN-Regular" charset="0"/>
              </a:defRPr>
            </a:lvl1pPr>
            <a:lvl2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2pPr>
            <a:lvl3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3pPr>
            <a:lvl4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4pPr>
            <a:lvl5pPr indent="0">
              <a:lnSpc>
                <a:spcPts val="1800"/>
              </a:lnSpc>
              <a:spcBef>
                <a:spcPts val="375"/>
              </a:spcBef>
              <a:buFontTx/>
              <a:buNone/>
              <a:defRPr sz="1300" baseline="0">
                <a:latin typeface="din" charset="0"/>
              </a:defRPr>
            </a:lvl5pPr>
            <a:lvl6pPr marL="18859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6pPr>
            <a:lvl7pPr marL="22288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7pPr>
            <a:lvl8pPr marL="25717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8pPr>
            <a:lvl9pPr marL="29146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sz="1600" dirty="0"/>
              <a:t>Presented By:</a:t>
            </a:r>
          </a:p>
          <a:p>
            <a:endParaRPr lang="en-US" sz="1600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F4B8BCE-3A52-4276-BB6A-16BE62A01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259623"/>
            <a:ext cx="1476530" cy="68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4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716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693728" y="-8639576"/>
            <a:ext cx="9144000" cy="15497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190144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22FFB-6150-4E56-A926-815F0ED28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9693728" y="-10886"/>
            <a:ext cx="9144000" cy="16987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33B9C7-CAE5-457B-AD39-576A7BBD7A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10886"/>
            <a:ext cx="9144000" cy="19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953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716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693728" y="-8639576"/>
            <a:ext cx="9144000" cy="15497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4604657"/>
            <a:ext cx="9144000" cy="190144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22FFB-6150-4E56-A926-815F0ED28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9693728" y="-10886"/>
            <a:ext cx="9144000" cy="16987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33B9C7-CAE5-457B-AD39-576A7BBD7A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10886"/>
            <a:ext cx="9144000" cy="19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562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716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693728" y="-8639576"/>
            <a:ext cx="9144000" cy="15497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9203872"/>
            <a:ext cx="9144000" cy="190144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22FFB-6150-4E56-A926-815F0ED28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9693728" y="-10886"/>
            <a:ext cx="9144000" cy="16987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33B9C7-CAE5-457B-AD39-576A7BBD7A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10886"/>
            <a:ext cx="9144000" cy="19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449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716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693728" y="-8639576"/>
            <a:ext cx="9144000" cy="15497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12156446"/>
            <a:ext cx="9144000" cy="190144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22FFB-6150-4E56-A926-815F0ED28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9693728" y="-10886"/>
            <a:ext cx="9144000" cy="16987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33B9C7-CAE5-457B-AD39-576A7BBD7A1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10886"/>
            <a:ext cx="9144000" cy="192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770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1562671"/>
            <a:ext cx="3124391" cy="52953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2600" y="0"/>
            <a:ext cx="32979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391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947FB-8240-4DEF-921B-54EFF129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Words about Refrigerant Blends</a:t>
            </a:r>
          </a:p>
        </p:txBody>
      </p:sp>
    </p:spTree>
    <p:extLst>
      <p:ext uri="{BB962C8B-B14F-4D97-AF65-F5344CB8AC3E}">
        <p14:creationId xmlns:p14="http://schemas.microsoft.com/office/powerpoint/2010/main" val="31053059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Azeotrope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mixture made up of two or more refrigerants with similar boiling points that act as a single fluid. The components of </a:t>
            </a:r>
            <a:r>
              <a:rPr lang="en-US" dirty="0" err="1"/>
              <a:t>azeotropic</a:t>
            </a:r>
            <a:r>
              <a:rPr lang="en-US" dirty="0"/>
              <a:t> mixtures will not separate under normal operating conditions and can be charged as a vapor or liquid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7083" y="6234411"/>
            <a:ext cx="5819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itchFamily="18" charset="0"/>
                <a:cs typeface="Times New Roman" pitchFamily="18" charset="0"/>
              </a:rPr>
              <a:t>Definitions from the National Refrigerants web site; http://www.refrigerants.com/frame.htm</a:t>
            </a:r>
          </a:p>
        </p:txBody>
      </p:sp>
    </p:spTree>
    <p:extLst>
      <p:ext uri="{BB962C8B-B14F-4D97-AF65-F5344CB8AC3E}">
        <p14:creationId xmlns:p14="http://schemas.microsoft.com/office/powerpoint/2010/main" val="40415125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</a:t>
            </a:r>
            <a:r>
              <a:rPr lang="en-US" dirty="0" err="1"/>
              <a:t>Azeotrope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mixture made up of two or more refrigerants with different boiling points that, when in a totally liquid or vapor state, act as one component. However, when changing from vapor to liquid or liquid to vapor, the individual refrigerants evaporate or condense at different temperatures. Near-</a:t>
            </a:r>
            <a:r>
              <a:rPr lang="en-US" dirty="0" err="1"/>
              <a:t>azeotropic</a:t>
            </a:r>
            <a:r>
              <a:rPr lang="en-US" dirty="0"/>
              <a:t> mixtures have a temperature glide of less than 10° F and should be charged in the liquid state to assure proper mixture (non-</a:t>
            </a:r>
            <a:r>
              <a:rPr lang="en-US" dirty="0" err="1"/>
              <a:t>azeotropic</a:t>
            </a:r>
            <a:r>
              <a:rPr lang="en-US" dirty="0"/>
              <a:t>) composition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7083" y="6234411"/>
            <a:ext cx="5819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itchFamily="18" charset="0"/>
                <a:cs typeface="Times New Roman" pitchFamily="18" charset="0"/>
              </a:rPr>
              <a:t>Definitions from the National Refrigerants web site; http://www.refrigerants.com/frame.htm</a:t>
            </a:r>
          </a:p>
        </p:txBody>
      </p:sp>
    </p:spTree>
    <p:extLst>
      <p:ext uri="{BB962C8B-B14F-4D97-AF65-F5344CB8AC3E}">
        <p14:creationId xmlns:p14="http://schemas.microsoft.com/office/powerpoint/2010/main" val="42077275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Zeotrope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mixture made up of two or more refrigerants with different boiling points. </a:t>
            </a:r>
            <a:r>
              <a:rPr lang="en-US" dirty="0" err="1"/>
              <a:t>Zeotropic</a:t>
            </a:r>
            <a:r>
              <a:rPr lang="en-US" dirty="0"/>
              <a:t> mixtures are similar to near-</a:t>
            </a:r>
            <a:r>
              <a:rPr lang="en-US" dirty="0" err="1"/>
              <a:t>azeotropic</a:t>
            </a:r>
            <a:r>
              <a:rPr lang="en-US" dirty="0"/>
              <a:t> mixtures with the exception of having a temperature glide greater than 10° F. </a:t>
            </a:r>
            <a:r>
              <a:rPr lang="en-US" dirty="0" err="1"/>
              <a:t>Zeotropic</a:t>
            </a:r>
            <a:r>
              <a:rPr lang="en-US" dirty="0"/>
              <a:t> mixtures should be charged in the liquid state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7083" y="6234411"/>
            <a:ext cx="58193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Times New Roman" pitchFamily="18" charset="0"/>
                <a:cs typeface="Times New Roman" pitchFamily="18" charset="0"/>
              </a:rPr>
              <a:t>Definitions from the National Refrigerants web site; http://www.refrigerants.com/frame.htm</a:t>
            </a:r>
          </a:p>
        </p:txBody>
      </p:sp>
    </p:spTree>
    <p:extLst>
      <p:ext uri="{BB962C8B-B14F-4D97-AF65-F5344CB8AC3E}">
        <p14:creationId xmlns:p14="http://schemas.microsoft.com/office/powerpoint/2010/main" val="28556084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A452-D331-4E52-AC3D-BD8F7B9E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4114800" cy="1219200"/>
          </a:xfrm>
        </p:spPr>
        <p:txBody>
          <a:bodyPr>
            <a:normAutofit/>
          </a:bodyPr>
          <a:lstStyle/>
          <a:p>
            <a:r>
              <a:rPr lang="en-US" dirty="0"/>
              <a:t>Ideal Refrigerant Properties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44ACCB-6EB1-4EBB-8C78-D790B9D12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3146" y="188119"/>
            <a:ext cx="4474654" cy="385762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1928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6DD019-A7B3-429B-9CE6-0AA24E301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3146" y="609600"/>
            <a:ext cx="4474654" cy="61722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Low condensing pressure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Evaporating pressure near atmospheric pressure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Condensing pressure not much higher than evaporating pressure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Low latent heat of vaporization for small machines to ensure controllability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Low vapor specific volume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Compatible with lubricating oil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Non-corrosive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Stable/does not decompose with 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Does not form non-condensable gasses upon contact with moisture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Does not form explosive compounds upon contact with lubricant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Non-explosive and non-inflammable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Low cost and easy to obtain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Non-poisonous and no discomfort if it leaks into 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Leaks easy to detect with simple methods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Compatible with gaskets and packing materials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7DB690B-60D2-4238-950A-BCF4BA55E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" y="1147762"/>
            <a:ext cx="4041775" cy="385762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>
                <a:solidFill>
                  <a:schemeClr val="accent3"/>
                </a:solidFill>
              </a:rPr>
              <a:t>Now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1C521C1-2A9C-4D87-A36E-BFD065613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" y="1567624"/>
            <a:ext cx="4041775" cy="513635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Nontoxic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Nonflammable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Zero ozone depletion potential (ODP)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Zero global warming potential (GWP)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Short atmospheric lifetime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High latent heat of vaporization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Low power consumption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Low vapor specific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Compressor discharge temperature below 260°F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Evaporating pressure above atmospheric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Condensing pressure below the critical pressure</a:t>
            </a:r>
          </a:p>
        </p:txBody>
      </p:sp>
    </p:spTree>
    <p:extLst>
      <p:ext uri="{BB962C8B-B14F-4D97-AF65-F5344CB8AC3E}">
        <p14:creationId xmlns:p14="http://schemas.microsoft.com/office/powerpoint/2010/main" val="2359950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Refrigerant Properties Comparison for Typical HVAC Application Conditions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0972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448800" y="0"/>
            <a:ext cx="9144000" cy="48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91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Refrigerant Properties Comparison for Typical Refrigeration Application Conditions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3727" y="3439772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609" y="1975104"/>
            <a:ext cx="9144000" cy="48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04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Refrigerant Properties Comparison for Typical Freezer Application Conditions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0972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317822" y="5257800"/>
            <a:ext cx="3124391" cy="52953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25000" y="4724400"/>
            <a:ext cx="32979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239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1562671"/>
            <a:ext cx="3124391" cy="52953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2600" y="0"/>
            <a:ext cx="32979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682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716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15497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8800" y="0"/>
            <a:ext cx="3297995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22FFB-6150-4E56-A926-815F0ED28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0886"/>
            <a:ext cx="9144000" cy="16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603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716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4201886"/>
            <a:ext cx="9144000" cy="15497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8800" y="0"/>
            <a:ext cx="3297995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22FFB-6150-4E56-A926-815F0ED28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0886"/>
            <a:ext cx="9144000" cy="16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539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5B1B9A-863A-4B38-98C1-2BE1FD54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3716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Refrigerant Environmental Properties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7AEE24-67EE-48A1-8A8D-8D3632E3E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000" y="6096000"/>
            <a:ext cx="9144000" cy="5247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1BA07D-F6EB-46D5-855F-61642FF65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8400" y="1715098"/>
            <a:ext cx="9144000" cy="34278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10A964-6539-4AFF-9C48-8BD5CDDB01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303936" y="112809"/>
            <a:ext cx="9144000" cy="48828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36B5E7-BCA1-48AB-8F4F-4BB5BBAF42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8639576"/>
            <a:ext cx="9144000" cy="154975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EFA29C-3DDB-4167-A3F4-8F96DA435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8800" y="0"/>
            <a:ext cx="3297995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422FFB-6150-4E56-A926-815F0ED28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0886"/>
            <a:ext cx="9144000" cy="16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493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12-07-11 FDE Black">
  <a:themeElements>
    <a:clrScheme name="FDE Black Background v1">
      <a:dk1>
        <a:sysClr val="windowText" lastClr="000000"/>
      </a:dk1>
      <a:lt1>
        <a:sysClr val="window" lastClr="FFFFFF"/>
      </a:lt1>
      <a:dk2>
        <a:srgbClr val="008FFF"/>
      </a:dk2>
      <a:lt2>
        <a:srgbClr val="0082AA"/>
      </a:lt2>
      <a:accent1>
        <a:srgbClr val="008FFF"/>
      </a:accent1>
      <a:accent2>
        <a:srgbClr val="FFFFFF"/>
      </a:accent2>
      <a:accent3>
        <a:srgbClr val="00B050"/>
      </a:accent3>
      <a:accent4>
        <a:srgbClr val="F50000"/>
      </a:accent4>
      <a:accent5>
        <a:srgbClr val="FF00FF"/>
      </a:accent5>
      <a:accent6>
        <a:srgbClr val="000000"/>
      </a:accent6>
      <a:hlink>
        <a:srgbClr val="00B0F0"/>
      </a:hlink>
      <a:folHlink>
        <a:srgbClr val="FF00FF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FDE PEC v15 Black</Template>
  <TotalTime>5239</TotalTime>
  <Words>503</Words>
  <Application>Microsoft Office PowerPoint</Application>
  <PresentationFormat>On-screen Show (4:3)</PresentationFormat>
  <Paragraphs>75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din</vt:lpstr>
      <vt:lpstr>DIN-Medium</vt:lpstr>
      <vt:lpstr>DIN-Regular</vt:lpstr>
      <vt:lpstr>Times New Roman</vt:lpstr>
      <vt:lpstr>Office Theme</vt:lpstr>
      <vt:lpstr>2012-07-11 FDE Black</vt:lpstr>
      <vt:lpstr>Chilled Water Plants;  Basic Principles, Ongoing Commissioning/Operation, and Optimization</vt:lpstr>
      <vt:lpstr>Ideal Refrigerant Properties</vt:lpstr>
      <vt:lpstr>Refrigerant Properties Comparison for Typical HVAC Application Conditions</vt:lpstr>
      <vt:lpstr>Refrigerant Properties Comparison for Typical Refrigeration Application Conditions</vt:lpstr>
      <vt:lpstr>Refrigerant Properties Comparison for Typical Freezer Application Conditions</vt:lpstr>
      <vt:lpstr>Refrigerant Environmental Properties</vt:lpstr>
      <vt:lpstr>Refrigerant Environmental Properties</vt:lpstr>
      <vt:lpstr>Refrigerant Environmental Properties</vt:lpstr>
      <vt:lpstr>Refrigerant Environmental Properties</vt:lpstr>
      <vt:lpstr>Refrigerant Environmental Properties</vt:lpstr>
      <vt:lpstr>Refrigerant Environmental Properties</vt:lpstr>
      <vt:lpstr>Refrigerant Environmental Properties</vt:lpstr>
      <vt:lpstr>Refrigerant Environmental Properties</vt:lpstr>
      <vt:lpstr>Refrigerant Environmental Properties</vt:lpstr>
      <vt:lpstr>A Few Words about Refrigerant Blends</vt:lpstr>
      <vt:lpstr>Azeotrope</vt:lpstr>
      <vt:lpstr>Near Azeotrope</vt:lpstr>
      <vt:lpstr>Zeotrope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VAV Systems</dc:title>
  <dc:creator>David Sellers</dc:creator>
  <cp:lastModifiedBy>David Sellers</cp:lastModifiedBy>
  <cp:revision>202</cp:revision>
  <dcterms:created xsi:type="dcterms:W3CDTF">2013-02-26T16:32:36Z</dcterms:created>
  <dcterms:modified xsi:type="dcterms:W3CDTF">2022-04-05T15:02:50Z</dcterms:modified>
</cp:coreProperties>
</file>