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6" r:id="rId2"/>
    <p:sldMasterId id="2147483753" r:id="rId3"/>
    <p:sldMasterId id="2147483772" r:id="rId4"/>
  </p:sldMasterIdLst>
  <p:notesMasterIdLst>
    <p:notesMasterId r:id="rId65"/>
  </p:notesMasterIdLst>
  <p:sldIdLst>
    <p:sldId id="411"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49" r:id="rId42"/>
    <p:sldId id="450" r:id="rId43"/>
    <p:sldId id="451" r:id="rId44"/>
    <p:sldId id="452" r:id="rId45"/>
    <p:sldId id="453" r:id="rId46"/>
    <p:sldId id="454" r:id="rId47"/>
    <p:sldId id="455" r:id="rId48"/>
    <p:sldId id="456" r:id="rId49"/>
    <p:sldId id="457" r:id="rId50"/>
    <p:sldId id="458" r:id="rId51"/>
    <p:sldId id="459" r:id="rId52"/>
    <p:sldId id="460" r:id="rId53"/>
    <p:sldId id="461" r:id="rId54"/>
    <p:sldId id="462" r:id="rId55"/>
    <p:sldId id="463" r:id="rId56"/>
    <p:sldId id="464" r:id="rId57"/>
    <p:sldId id="465" r:id="rId58"/>
    <p:sldId id="466" r:id="rId59"/>
    <p:sldId id="467" r:id="rId60"/>
    <p:sldId id="468" r:id="rId61"/>
    <p:sldId id="469" r:id="rId62"/>
    <p:sldId id="470" r:id="rId63"/>
    <p:sldId id="47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12" autoAdjust="0"/>
  </p:normalViewPr>
  <p:slideViewPr>
    <p:cSldViewPr snapToObjects="1" showGuides="1">
      <p:cViewPr varScale="1">
        <p:scale>
          <a:sx n="104" d="100"/>
          <a:sy n="104" d="100"/>
        </p:scale>
        <p:origin x="1746" y="108"/>
      </p:cViewPr>
      <p:guideLst>
        <p:guide orient="horz" pos="2160"/>
        <p:guide pos="2880"/>
      </p:guideLst>
    </p:cSldViewPr>
  </p:slideViewPr>
  <p:outlineViewPr>
    <p:cViewPr>
      <p:scale>
        <a:sx n="33" d="100"/>
        <a:sy n="33" d="100"/>
      </p:scale>
      <p:origin x="0" y="-1385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1BA9E-1171-4165-A481-77C66EB18561}" type="datetimeFigureOut">
              <a:rPr lang="en-US" smtClean="0"/>
              <a:t>12/10/2020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36FBA-0C09-4CF4-942D-A0EEA4E32234}" type="slidenum">
              <a:rPr lang="en-US" smtClean="0"/>
              <a:t>‹#›</a:t>
            </a:fld>
            <a:endParaRPr lang="en-US"/>
          </a:p>
        </p:txBody>
      </p:sp>
    </p:spTree>
    <p:extLst>
      <p:ext uri="{BB962C8B-B14F-4D97-AF65-F5344CB8AC3E}">
        <p14:creationId xmlns:p14="http://schemas.microsoft.com/office/powerpoint/2010/main" val="340806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GreenPrints 2002 – Atalanta, GA</a:t>
            </a:r>
          </a:p>
        </p:txBody>
      </p:sp>
      <p:sp>
        <p:nvSpPr>
          <p:cNvPr id="5" name="Slide Number Placeholder 4"/>
          <p:cNvSpPr>
            <a:spLocks noGrp="1"/>
          </p:cNvSpPr>
          <p:nvPr>
            <p:ph type="sldNum" sz="quarter" idx="11"/>
          </p:nvPr>
        </p:nvSpPr>
        <p:spPr/>
        <p:txBody>
          <a:bodyPr/>
          <a:lstStyle/>
          <a:p>
            <a:fld id="{E96C7590-F86F-473F-BDBB-C22437F5107E}" type="slidenum">
              <a:rPr lang="en-US" smtClean="0"/>
              <a:pPr/>
              <a:t>7</a:t>
            </a:fld>
            <a:endParaRPr lang="en-US"/>
          </a:p>
        </p:txBody>
      </p:sp>
      <p:sp>
        <p:nvSpPr>
          <p:cNvPr id="6" name="Date Placeholder 5"/>
          <p:cNvSpPr>
            <a:spLocks noGrp="1"/>
          </p:cNvSpPr>
          <p:nvPr>
            <p:ph type="dt" idx="12"/>
          </p:nvPr>
        </p:nvSpPr>
        <p:spPr/>
        <p:txBody>
          <a:bodyPr/>
          <a:lstStyle/>
          <a:p>
            <a:fld id="{7452D919-A982-49BD-B8F3-02ADC745305C}" type="datetime1">
              <a:rPr lang="en-US" smtClean="0"/>
              <a:pPr/>
              <a:t>12/10/2020</a:t>
            </a:fld>
            <a:endParaRPr lang="en-US"/>
          </a:p>
        </p:txBody>
      </p:sp>
    </p:spTree>
    <p:extLst>
      <p:ext uri="{BB962C8B-B14F-4D97-AF65-F5344CB8AC3E}">
        <p14:creationId xmlns:p14="http://schemas.microsoft.com/office/powerpoint/2010/main" val="4259117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17</a:t>
            </a:fld>
            <a:endParaRPr lang="en-US"/>
          </a:p>
        </p:txBody>
      </p:sp>
    </p:spTree>
    <p:extLst>
      <p:ext uri="{BB962C8B-B14F-4D97-AF65-F5344CB8AC3E}">
        <p14:creationId xmlns:p14="http://schemas.microsoft.com/office/powerpoint/2010/main" val="155536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A0A28A-6BFC-480C-B4BE-FDDB539B04F0}" type="slidenum">
              <a:rPr lang="en-US" smtClean="0"/>
              <a:pPr/>
              <a:t>18</a:t>
            </a:fld>
            <a:endParaRPr lang="en-US"/>
          </a:p>
        </p:txBody>
      </p:sp>
    </p:spTree>
    <p:extLst>
      <p:ext uri="{BB962C8B-B14F-4D97-AF65-F5344CB8AC3E}">
        <p14:creationId xmlns:p14="http://schemas.microsoft.com/office/powerpoint/2010/main" val="49442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http://tinyurl.com/MR-1-Launch</a:t>
            </a:r>
          </a:p>
          <a:p>
            <a:r>
              <a:rPr lang="en-US" dirty="0"/>
              <a:t>Investigation revealed that the Redstone's engine shutdown was caused by two of its electrical cables separating in the wrong order.[6] These cables were a control cable, which provided various control signals, and a power cable, which provided electrical power and grounding. Both cables were plugged into the rocket at the bottom edge of one of its tail fins and would separate at liftoff.[11] The control cable was supposed to separate first, followed by the power cable. However, for this launch, the control cable was longer than expected—it was one designed for the military Redstone missile rather than the shorter cable designed for Mercury-Redstone. This control cable had been clamped to compensate for its greater length, but when the vehicle lifted off, the clamping did not work as planned and the control cable separation was delayed, eventually occurring about 29 milliseconds after the power cable had separated.[4][12]</a:t>
            </a:r>
          </a:p>
          <a:p>
            <a:endParaRPr lang="en-US" dirty="0"/>
          </a:p>
          <a:p>
            <a:r>
              <a:rPr lang="en-US" dirty="0"/>
              <a:t>During this brief interval, the lack of electrical grounding caused a substantial current to flow through an electrical relay which was supposed to trigger normal engine cut-off at the end of powered flight. This relay tripped, causing the Redstone to shut off its engine and send a "normal cut-off" signal to the capsule. Under normal circumstances, when the capsule received this signal during a flight, it would do two things: it would jettison its escape rocket, which was no longer of any use, and after the escape rocket had flown clear, fire the explosive bolts holding it to the booster for separation. In the case of MR-1, the capsule did jettison the escape rocket as it was designed to, but the separation sequence did not occur. The capsule was designed to suspend this separation until the vehicle's acceleration had almost ceased, so that the capsule would not be hit by a still-accelerating launch vehicle. This would happen when the capsule's acceleration sensors detected an acceleration approaching 0 g, which it would normally experience after the Redstone had shut down and was entering free fall. However, in MR-1, the Redstone was not in free fall but rather sitting supported on the ground. Thus the capsule sensors detected the effect of their own supported weight, which they read as a constant "acceleration" of 1 g. Because of this apparent acceleration, capsule separation was disabled.[4][13]</a:t>
            </a:r>
          </a:p>
          <a:p>
            <a:endParaRPr lang="en-US" dirty="0"/>
          </a:p>
          <a:p>
            <a:r>
              <a:rPr lang="en-US" dirty="0"/>
              <a:t>The jettison of the escape rocket activated the capsule's parachute recovery system. Since the altitude was below 10,000 feet (3,000 m), this system was triggered by its atmospheric pressure sensors and followed its usual sequence, with the drogue parachute deploying first, followed by the main parachute. But because the main parachute was not supporting the capsule's weight, the parachute system did not detect any load on this chute, so it acted as if the chute had failed and deployed the reserve parachute.[4][13]</a:t>
            </a:r>
          </a:p>
          <a:p>
            <a:endParaRPr lang="en-US" dirty="0"/>
          </a:p>
          <a:p>
            <a:endParaRPr lang="en-US" dirty="0"/>
          </a:p>
          <a:p>
            <a:r>
              <a:rPr lang="en-US" dirty="0"/>
              <a:t>https://en.wikipedia.org/wiki/Mercury-Redstone_1#Test_background_and_launch_failure</a:t>
            </a:r>
          </a:p>
          <a:p>
            <a:r>
              <a:rPr lang="en-US" dirty="0"/>
              <a:t>Since the Redstone's automatic inflight abort sensing system was running in open-loop mode, the engine shutdown did not trigger an abort. However, the system did report an abort condition, so it did function properly.[8][14]</a:t>
            </a:r>
          </a:p>
          <a:p>
            <a:endParaRPr lang="en-US" dirty="0"/>
          </a:p>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20</a:t>
            </a:fld>
            <a:endParaRPr lang="en-US"/>
          </a:p>
        </p:txBody>
      </p:sp>
    </p:spTree>
    <p:extLst>
      <p:ext uri="{BB962C8B-B14F-4D97-AF65-F5344CB8AC3E}">
        <p14:creationId xmlns:p14="http://schemas.microsoft.com/office/powerpoint/2010/main" val="111150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24</a:t>
            </a:fld>
            <a:endParaRPr lang="en-US"/>
          </a:p>
        </p:txBody>
      </p:sp>
    </p:spTree>
    <p:extLst>
      <p:ext uri="{BB962C8B-B14F-4D97-AF65-F5344CB8AC3E}">
        <p14:creationId xmlns:p14="http://schemas.microsoft.com/office/powerpoint/2010/main" val="304696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25</a:t>
            </a:fld>
            <a:endParaRPr lang="en-US"/>
          </a:p>
        </p:txBody>
      </p:sp>
    </p:spTree>
    <p:extLst>
      <p:ext uri="{BB962C8B-B14F-4D97-AF65-F5344CB8AC3E}">
        <p14:creationId xmlns:p14="http://schemas.microsoft.com/office/powerpoint/2010/main" val="1408647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26</a:t>
            </a:fld>
            <a:endParaRPr lang="en-US"/>
          </a:p>
        </p:txBody>
      </p:sp>
    </p:spTree>
    <p:extLst>
      <p:ext uri="{BB962C8B-B14F-4D97-AF65-F5344CB8AC3E}">
        <p14:creationId xmlns:p14="http://schemas.microsoft.com/office/powerpoint/2010/main" val="834999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29</a:t>
            </a:fld>
            <a:endParaRPr lang="en-US"/>
          </a:p>
        </p:txBody>
      </p:sp>
    </p:spTree>
    <p:extLst>
      <p:ext uri="{BB962C8B-B14F-4D97-AF65-F5344CB8AC3E}">
        <p14:creationId xmlns:p14="http://schemas.microsoft.com/office/powerpoint/2010/main" val="331990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30</a:t>
            </a:fld>
            <a:endParaRPr lang="en-US"/>
          </a:p>
        </p:txBody>
      </p:sp>
    </p:spTree>
    <p:extLst>
      <p:ext uri="{BB962C8B-B14F-4D97-AF65-F5344CB8AC3E}">
        <p14:creationId xmlns:p14="http://schemas.microsoft.com/office/powerpoint/2010/main" val="3512354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31</a:t>
            </a:fld>
            <a:endParaRPr lang="en-US"/>
          </a:p>
        </p:txBody>
      </p:sp>
    </p:spTree>
    <p:extLst>
      <p:ext uri="{BB962C8B-B14F-4D97-AF65-F5344CB8AC3E}">
        <p14:creationId xmlns:p14="http://schemas.microsoft.com/office/powerpoint/2010/main" val="3305321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32</a:t>
            </a:fld>
            <a:endParaRPr lang="en-US"/>
          </a:p>
        </p:txBody>
      </p:sp>
    </p:spTree>
    <p:extLst>
      <p:ext uri="{BB962C8B-B14F-4D97-AF65-F5344CB8AC3E}">
        <p14:creationId xmlns:p14="http://schemas.microsoft.com/office/powerpoint/2010/main" val="331669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GreenPrints 2002 – Atalanta, GA</a:t>
            </a:r>
          </a:p>
        </p:txBody>
      </p:sp>
      <p:sp>
        <p:nvSpPr>
          <p:cNvPr id="5" name="Slide Number Placeholder 4"/>
          <p:cNvSpPr>
            <a:spLocks noGrp="1"/>
          </p:cNvSpPr>
          <p:nvPr>
            <p:ph type="sldNum" sz="quarter" idx="11"/>
          </p:nvPr>
        </p:nvSpPr>
        <p:spPr/>
        <p:txBody>
          <a:bodyPr/>
          <a:lstStyle/>
          <a:p>
            <a:fld id="{E96C7590-F86F-473F-BDBB-C22437F5107E}" type="slidenum">
              <a:rPr lang="en-US" smtClean="0"/>
              <a:pPr/>
              <a:t>8</a:t>
            </a:fld>
            <a:endParaRPr lang="en-US"/>
          </a:p>
        </p:txBody>
      </p:sp>
      <p:sp>
        <p:nvSpPr>
          <p:cNvPr id="6" name="Date Placeholder 5"/>
          <p:cNvSpPr>
            <a:spLocks noGrp="1"/>
          </p:cNvSpPr>
          <p:nvPr>
            <p:ph type="dt" idx="12"/>
          </p:nvPr>
        </p:nvSpPr>
        <p:spPr/>
        <p:txBody>
          <a:bodyPr/>
          <a:lstStyle/>
          <a:p>
            <a:fld id="{7452D919-A982-49BD-B8F3-02ADC745305C}" type="datetime1">
              <a:rPr lang="en-US" smtClean="0"/>
              <a:pPr/>
              <a:t>12/10/2020</a:t>
            </a:fld>
            <a:endParaRPr lang="en-US"/>
          </a:p>
        </p:txBody>
      </p:sp>
    </p:spTree>
    <p:extLst>
      <p:ext uri="{BB962C8B-B14F-4D97-AF65-F5344CB8AC3E}">
        <p14:creationId xmlns:p14="http://schemas.microsoft.com/office/powerpoint/2010/main" val="3167921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33</a:t>
            </a:fld>
            <a:endParaRPr lang="en-US"/>
          </a:p>
        </p:txBody>
      </p:sp>
    </p:spTree>
    <p:extLst>
      <p:ext uri="{BB962C8B-B14F-4D97-AF65-F5344CB8AC3E}">
        <p14:creationId xmlns:p14="http://schemas.microsoft.com/office/powerpoint/2010/main" val="1570237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34</a:t>
            </a:fld>
            <a:endParaRPr lang="en-US"/>
          </a:p>
        </p:txBody>
      </p:sp>
    </p:spTree>
    <p:extLst>
      <p:ext uri="{BB962C8B-B14F-4D97-AF65-F5344CB8AC3E}">
        <p14:creationId xmlns:p14="http://schemas.microsoft.com/office/powerpoint/2010/main" val="3647631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35</a:t>
            </a:fld>
            <a:endParaRPr lang="en-US"/>
          </a:p>
        </p:txBody>
      </p:sp>
    </p:spTree>
    <p:extLst>
      <p:ext uri="{BB962C8B-B14F-4D97-AF65-F5344CB8AC3E}">
        <p14:creationId xmlns:p14="http://schemas.microsoft.com/office/powerpoint/2010/main" val="424778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36</a:t>
            </a:fld>
            <a:endParaRPr lang="en-US"/>
          </a:p>
        </p:txBody>
      </p:sp>
    </p:spTree>
    <p:extLst>
      <p:ext uri="{BB962C8B-B14F-4D97-AF65-F5344CB8AC3E}">
        <p14:creationId xmlns:p14="http://schemas.microsoft.com/office/powerpoint/2010/main" val="1585503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37</a:t>
            </a:fld>
            <a:endParaRPr lang="en-US"/>
          </a:p>
        </p:txBody>
      </p:sp>
    </p:spTree>
    <p:extLst>
      <p:ext uri="{BB962C8B-B14F-4D97-AF65-F5344CB8AC3E}">
        <p14:creationId xmlns:p14="http://schemas.microsoft.com/office/powerpoint/2010/main" val="1747573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38</a:t>
            </a:fld>
            <a:endParaRPr lang="en-US"/>
          </a:p>
        </p:txBody>
      </p:sp>
    </p:spTree>
    <p:extLst>
      <p:ext uri="{BB962C8B-B14F-4D97-AF65-F5344CB8AC3E}">
        <p14:creationId xmlns:p14="http://schemas.microsoft.com/office/powerpoint/2010/main" val="1188456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39</a:t>
            </a:fld>
            <a:endParaRPr lang="en-US"/>
          </a:p>
        </p:txBody>
      </p:sp>
    </p:spTree>
    <p:extLst>
      <p:ext uri="{BB962C8B-B14F-4D97-AF65-F5344CB8AC3E}">
        <p14:creationId xmlns:p14="http://schemas.microsoft.com/office/powerpoint/2010/main" val="1524082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40</a:t>
            </a:fld>
            <a:endParaRPr lang="en-US"/>
          </a:p>
        </p:txBody>
      </p:sp>
    </p:spTree>
    <p:extLst>
      <p:ext uri="{BB962C8B-B14F-4D97-AF65-F5344CB8AC3E}">
        <p14:creationId xmlns:p14="http://schemas.microsoft.com/office/powerpoint/2010/main" val="1524082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41</a:t>
            </a:fld>
            <a:endParaRPr lang="en-US"/>
          </a:p>
        </p:txBody>
      </p:sp>
    </p:spTree>
    <p:extLst>
      <p:ext uri="{BB962C8B-B14F-4D97-AF65-F5344CB8AC3E}">
        <p14:creationId xmlns:p14="http://schemas.microsoft.com/office/powerpoint/2010/main" val="1524082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53</a:t>
            </a:fld>
            <a:endParaRPr lang="en-US"/>
          </a:p>
        </p:txBody>
      </p:sp>
    </p:spTree>
    <p:extLst>
      <p:ext uri="{BB962C8B-B14F-4D97-AF65-F5344CB8AC3E}">
        <p14:creationId xmlns:p14="http://schemas.microsoft.com/office/powerpoint/2010/main" val="26058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GreenPrints 2002 – Atalanta, GA</a:t>
            </a:r>
          </a:p>
        </p:txBody>
      </p:sp>
      <p:sp>
        <p:nvSpPr>
          <p:cNvPr id="5" name="Slide Number Placeholder 4"/>
          <p:cNvSpPr>
            <a:spLocks noGrp="1"/>
          </p:cNvSpPr>
          <p:nvPr>
            <p:ph type="sldNum" sz="quarter" idx="11"/>
          </p:nvPr>
        </p:nvSpPr>
        <p:spPr/>
        <p:txBody>
          <a:bodyPr/>
          <a:lstStyle/>
          <a:p>
            <a:fld id="{E96C7590-F86F-473F-BDBB-C22437F5107E}" type="slidenum">
              <a:rPr lang="en-US" smtClean="0"/>
              <a:pPr/>
              <a:t>9</a:t>
            </a:fld>
            <a:endParaRPr lang="en-US"/>
          </a:p>
        </p:txBody>
      </p:sp>
      <p:sp>
        <p:nvSpPr>
          <p:cNvPr id="6" name="Date Placeholder 5"/>
          <p:cNvSpPr>
            <a:spLocks noGrp="1"/>
          </p:cNvSpPr>
          <p:nvPr>
            <p:ph type="dt" idx="12"/>
          </p:nvPr>
        </p:nvSpPr>
        <p:spPr/>
        <p:txBody>
          <a:bodyPr/>
          <a:lstStyle/>
          <a:p>
            <a:fld id="{7452D919-A982-49BD-B8F3-02ADC745305C}" type="datetime1">
              <a:rPr lang="en-US" smtClean="0"/>
              <a:pPr/>
              <a:t>12/10/2020</a:t>
            </a:fld>
            <a:endParaRPr lang="en-US"/>
          </a:p>
        </p:txBody>
      </p:sp>
    </p:spTree>
    <p:extLst>
      <p:ext uri="{BB962C8B-B14F-4D97-AF65-F5344CB8AC3E}">
        <p14:creationId xmlns:p14="http://schemas.microsoft.com/office/powerpoint/2010/main" val="199751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6FBE0-4848-4076-A149-F284634F46F3}" type="slidenum">
              <a:rPr lang="en-US"/>
              <a:pPr/>
              <a:t>58</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2042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GreenPrints 2002 – Atalanta, GA</a:t>
            </a:r>
          </a:p>
        </p:txBody>
      </p:sp>
      <p:sp>
        <p:nvSpPr>
          <p:cNvPr id="5" name="Slide Number Placeholder 4"/>
          <p:cNvSpPr>
            <a:spLocks noGrp="1"/>
          </p:cNvSpPr>
          <p:nvPr>
            <p:ph type="sldNum" sz="quarter" idx="11"/>
          </p:nvPr>
        </p:nvSpPr>
        <p:spPr/>
        <p:txBody>
          <a:bodyPr/>
          <a:lstStyle/>
          <a:p>
            <a:fld id="{E96C7590-F86F-473F-BDBB-C22437F5107E}" type="slidenum">
              <a:rPr lang="en-US" smtClean="0"/>
              <a:pPr/>
              <a:t>10</a:t>
            </a:fld>
            <a:endParaRPr lang="en-US"/>
          </a:p>
        </p:txBody>
      </p:sp>
      <p:sp>
        <p:nvSpPr>
          <p:cNvPr id="6" name="Date Placeholder 5"/>
          <p:cNvSpPr>
            <a:spLocks noGrp="1"/>
          </p:cNvSpPr>
          <p:nvPr>
            <p:ph type="dt" idx="12"/>
          </p:nvPr>
        </p:nvSpPr>
        <p:spPr/>
        <p:txBody>
          <a:bodyPr/>
          <a:lstStyle/>
          <a:p>
            <a:fld id="{7452D919-A982-49BD-B8F3-02ADC745305C}" type="datetime1">
              <a:rPr lang="en-US" smtClean="0"/>
              <a:pPr/>
              <a:t>12/10/2020</a:t>
            </a:fld>
            <a:endParaRPr lang="en-US"/>
          </a:p>
        </p:txBody>
      </p:sp>
    </p:spTree>
    <p:extLst>
      <p:ext uri="{BB962C8B-B14F-4D97-AF65-F5344CB8AC3E}">
        <p14:creationId xmlns:p14="http://schemas.microsoft.com/office/powerpoint/2010/main" val="177068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12</a:t>
            </a:fld>
            <a:endParaRPr lang="en-US"/>
          </a:p>
        </p:txBody>
      </p:sp>
    </p:spTree>
    <p:extLst>
      <p:ext uri="{BB962C8B-B14F-4D97-AF65-F5344CB8AC3E}">
        <p14:creationId xmlns:p14="http://schemas.microsoft.com/office/powerpoint/2010/main" val="172910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13</a:t>
            </a:fld>
            <a:endParaRPr lang="en-US"/>
          </a:p>
        </p:txBody>
      </p:sp>
    </p:spTree>
    <p:extLst>
      <p:ext uri="{BB962C8B-B14F-4D97-AF65-F5344CB8AC3E}">
        <p14:creationId xmlns:p14="http://schemas.microsoft.com/office/powerpoint/2010/main" val="372438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14</a:t>
            </a:fld>
            <a:endParaRPr lang="en-US"/>
          </a:p>
        </p:txBody>
      </p:sp>
    </p:spTree>
    <p:extLst>
      <p:ext uri="{BB962C8B-B14F-4D97-AF65-F5344CB8AC3E}">
        <p14:creationId xmlns:p14="http://schemas.microsoft.com/office/powerpoint/2010/main" val="52519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15</a:t>
            </a:fld>
            <a:endParaRPr lang="en-US"/>
          </a:p>
        </p:txBody>
      </p:sp>
    </p:spTree>
    <p:extLst>
      <p:ext uri="{BB962C8B-B14F-4D97-AF65-F5344CB8AC3E}">
        <p14:creationId xmlns:p14="http://schemas.microsoft.com/office/powerpoint/2010/main" val="119004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16</a:t>
            </a:fld>
            <a:endParaRPr lang="en-US"/>
          </a:p>
        </p:txBody>
      </p:sp>
    </p:spTree>
    <p:extLst>
      <p:ext uri="{BB962C8B-B14F-4D97-AF65-F5344CB8AC3E}">
        <p14:creationId xmlns:p14="http://schemas.microsoft.com/office/powerpoint/2010/main" val="281235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3.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6"/>
          <p:cNvSpPr>
            <a:spLocks noGrp="1"/>
          </p:cNvSpPr>
          <p:nvPr>
            <p:ph type="title" hasCustomPrompt="1"/>
          </p:nvPr>
        </p:nvSpPr>
        <p:spPr>
          <a:xfrm>
            <a:off x="609600" y="3025048"/>
            <a:ext cx="7886700" cy="906416"/>
          </a:xfrm>
        </p:spPr>
        <p:txBody>
          <a:bodyPr anchor="t">
            <a:noAutofit/>
          </a:bodyPr>
          <a:lstStyle>
            <a:lvl1pPr>
              <a:defRPr sz="4400" b="0" i="0" spc="-100" baseline="0">
                <a:solidFill>
                  <a:schemeClr val="bg1"/>
                </a:solidFill>
                <a:latin typeface="DIN-Medium" charset="0"/>
                <a:ea typeface="DIN-Medium" charset="0"/>
                <a:cs typeface="DIN-Medium" charset="0"/>
              </a:defRPr>
            </a:lvl1pPr>
          </a:lstStyle>
          <a:p>
            <a:r>
              <a:rPr lang="en-US" dirty="0"/>
              <a:t>WELCOME</a:t>
            </a:r>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1790" y="5257597"/>
            <a:ext cx="688848" cy="713173"/>
          </a:xfrm>
          <a:prstGeom prst="rect">
            <a:avLst/>
          </a:prstGeom>
        </p:spPr>
      </p:pic>
      <p:sp>
        <p:nvSpPr>
          <p:cNvPr id="10" name="Text Placeholder 15"/>
          <p:cNvSpPr>
            <a:spLocks noGrp="1"/>
          </p:cNvSpPr>
          <p:nvPr>
            <p:ph type="body" sz="quarter" idx="13" hasCustomPrompt="1"/>
          </p:nvPr>
        </p:nvSpPr>
        <p:spPr>
          <a:xfrm>
            <a:off x="600560" y="4085303"/>
            <a:ext cx="7895740" cy="429083"/>
          </a:xfrm>
        </p:spPr>
        <p:txBody>
          <a:bodyPr>
            <a:normAutofit/>
          </a:bodyPr>
          <a:lstStyle>
            <a:lvl1pPr marL="0" indent="0">
              <a:lnSpc>
                <a:spcPts val="1800"/>
              </a:lnSpc>
              <a:buFontTx/>
              <a:buNone/>
              <a:defRPr sz="1300" b="0" i="0" spc="0" baseline="0">
                <a:solidFill>
                  <a:schemeClr val="bg1"/>
                </a:solidFill>
                <a:latin typeface="DIN-Medium" charset="0"/>
                <a:ea typeface="DIN-Medium" charset="0"/>
                <a:cs typeface="DIN-Medium" charset="0"/>
              </a:defRPr>
            </a:lvl1pPr>
            <a:lvl2pPr marL="342900" indent="0">
              <a:lnSpc>
                <a:spcPts val="1800"/>
              </a:lnSpc>
              <a:buFontTx/>
              <a:buNone/>
              <a:defRPr sz="1300" baseline="0">
                <a:solidFill>
                  <a:schemeClr val="tx1"/>
                </a:solidFill>
                <a:latin typeface="din" charset="0"/>
              </a:defRPr>
            </a:lvl2pPr>
            <a:lvl3pPr marL="685800" indent="0">
              <a:lnSpc>
                <a:spcPts val="1800"/>
              </a:lnSpc>
              <a:buFontTx/>
              <a:buNone/>
              <a:defRPr sz="1300" baseline="0">
                <a:solidFill>
                  <a:schemeClr val="tx1"/>
                </a:solidFill>
                <a:latin typeface="din" charset="0"/>
              </a:defRPr>
            </a:lvl3pPr>
            <a:lvl4pPr marL="1028700" indent="0">
              <a:lnSpc>
                <a:spcPts val="1800"/>
              </a:lnSpc>
              <a:buFontTx/>
              <a:buNone/>
              <a:defRPr sz="1300" baseline="0">
                <a:solidFill>
                  <a:schemeClr val="tx1"/>
                </a:solidFill>
                <a:latin typeface="din" charset="0"/>
              </a:defRPr>
            </a:lvl4pPr>
            <a:lvl5pPr marL="1371600" indent="0">
              <a:lnSpc>
                <a:spcPts val="1800"/>
              </a:lnSpc>
              <a:buFontTx/>
              <a:buNone/>
              <a:defRPr sz="1300" baseline="0">
                <a:solidFill>
                  <a:schemeClr val="tx1"/>
                </a:solidFill>
                <a:latin typeface="din" charset="0"/>
              </a:defRPr>
            </a:lvl5pPr>
          </a:lstStyle>
          <a:p>
            <a:pPr lvl="0"/>
            <a:r>
              <a:rPr lang="en-US" dirty="0"/>
              <a:t>Optional subtitle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739392"/>
          </a:xfrm>
          <a:prstGeom prst="rect">
            <a:avLst/>
          </a:prstGeom>
        </p:spPr>
      </p:pic>
    </p:spTree>
    <p:extLst>
      <p:ext uri="{BB962C8B-B14F-4D97-AF65-F5344CB8AC3E}">
        <p14:creationId xmlns:p14="http://schemas.microsoft.com/office/powerpoint/2010/main" val="206469848"/>
      </p:ext>
    </p:extLst>
  </p:cSld>
  <p:clrMapOvr>
    <a:masterClrMapping/>
  </p:clrMapOvr>
  <p:extLst>
    <p:ext uri="{DCECCB84-F9BA-43D5-87BE-67443E8EF086}">
      <p15:sldGuideLst xmlns:p15="http://schemas.microsoft.com/office/powerpoint/2012/main">
        <p15:guide id="1" orient="horz" pos="1904" userDrawn="1">
          <p15:clr>
            <a:srgbClr val="FBAE40"/>
          </p15:clr>
        </p15:guide>
        <p15:guide id="2" pos="384" userDrawn="1">
          <p15:clr>
            <a:srgbClr val="FBAE40"/>
          </p15:clr>
        </p15:guide>
        <p15:guide id="3" pos="53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457200" indent="-457200">
              <a:buFont typeface="Arial" pitchFamily="34" charset="0"/>
              <a:buChar char="•"/>
              <a:defRPr baseline="0">
                <a:solidFill>
                  <a:schemeClr val="bg1"/>
                </a:solidFill>
              </a:defRPr>
            </a:lvl1pPr>
            <a:lvl2pPr marL="465138" indent="-457200">
              <a:buFont typeface="+mj-lt"/>
              <a:buAutoNum type="arabicPeriod"/>
              <a:defRPr baseline="0"/>
            </a:lvl2pPr>
            <a:lvl3pPr marL="803275" indent="-457200">
              <a:buFont typeface="+mj-lt"/>
              <a:buAutoNum type="arabicPeriod"/>
              <a:defRPr lang="en-US" sz="1800" kern="1200" baseline="0" dirty="0" smtClean="0">
                <a:solidFill>
                  <a:schemeClr val="accent4"/>
                </a:solidFill>
                <a:latin typeface="Arial" pitchFamily="34" charset="0"/>
                <a:ea typeface="+mn-ea"/>
                <a:cs typeface="Arial" pitchFamily="34" charset="0"/>
              </a:defRPr>
            </a:lvl3pPr>
            <a:lvl4pPr marL="1143000" indent="-457200">
              <a:buFont typeface="+mj-lt"/>
              <a:buAutoNum type="arabicPeriod"/>
              <a:defRPr/>
            </a:lvl4pPr>
            <a:lvl5pPr marL="1482725" indent="-457200">
              <a:buFont typeface="+mj-lt"/>
              <a:buAutoNum type="arabicPeriod"/>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marL="346075" lvl="2" indent="0" algn="l" defTabSz="914400" rtl="0" eaLnBrk="1" latinLnBrk="0" hangingPunct="1">
              <a:spcBef>
                <a:spcPct val="20000"/>
              </a:spcBef>
              <a:buFont typeface="+mj-lt"/>
              <a:buNone/>
            </a:pPr>
            <a:endParaRPr lang="en-US" dirty="0"/>
          </a:p>
          <a:p>
            <a:pPr marL="346075" lvl="2" indent="0" algn="l" defTabSz="914400" rtl="0" eaLnBrk="1" latinLnBrk="0" hangingPunct="1">
              <a:spcBef>
                <a:spcPct val="20000"/>
              </a:spcBef>
              <a:buFont typeface="+mj-lt"/>
              <a:buNone/>
            </a:pPr>
            <a:r>
              <a:rPr lang="en-US" dirty="0"/>
              <a:t>Providing an agenda is also required by some clients.  This is also a good organizing tool for putting your presentation together and is also a good way to help the students understand how the learning objectives tie into the plan for the day.  If you include time targets, this also helps you manage your time.</a:t>
            </a:r>
          </a:p>
          <a:p>
            <a:pPr lvl="0"/>
            <a:endParaRPr lang="en-US" dirty="0"/>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
        <p:nvSpPr>
          <p:cNvPr id="7"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8"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19470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Background">
    <p:bg>
      <p:bgPr>
        <a:solidFill>
          <a:schemeClr val="tx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
        <p:nvSpPr>
          <p:cNvPr id="7"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8"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426906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rgbClr val="FFA100"/>
                </a:solidFill>
              </a:defRPr>
            </a:lvl2pPr>
            <a:lvl3pPr>
              <a:defRPr>
                <a:solidFill>
                  <a:srgbClr val="FFA100"/>
                </a:solidFill>
              </a:defRPr>
            </a:lvl3pPr>
            <a:lvl4pPr>
              <a:defRPr>
                <a:solidFill>
                  <a:srgbClr val="FFA100"/>
                </a:solidFill>
              </a:defRPr>
            </a:lvl4pPr>
            <a:lvl5pPr>
              <a:defRPr>
                <a:solidFill>
                  <a:srgbClr val="FFA1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8"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8"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9"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0"/>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11" name="Slide Number Placeholder 5"/>
          <p:cNvSpPr>
            <a:spLocks noGrp="1"/>
          </p:cNvSpPr>
          <p:nvPr>
            <p:ph type="sldNum" sz="quarter" idx="11"/>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7"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6"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355600"/>
            <a:ext cx="8094456" cy="3790904"/>
            <a:chOff x="820944" y="-355600"/>
            <a:chExt cx="809445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173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215900"/>
            <a:ext cx="8096046" cy="3790904"/>
            <a:chOff x="820944" y="-355600"/>
            <a:chExt cx="809604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451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erdeen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886200"/>
            <a:ext cx="9144000" cy="685800"/>
          </a:xfrm>
        </p:spPr>
        <p:txBody>
          <a:bodyPr>
            <a:noAutofit/>
          </a:bodyPr>
          <a:lstStyle>
            <a:lvl1pPr algn="ctr">
              <a:defRPr sz="28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0" y="4572000"/>
            <a:ext cx="9144000" cy="609600"/>
          </a:xfrm>
        </p:spPr>
        <p:txBody>
          <a:bodyPr>
            <a:normAutofit/>
          </a:bodyPr>
          <a:lstStyle>
            <a:lvl1pPr algn="ctr">
              <a:defRPr sz="2400" b="0" baseline="0">
                <a:solidFill>
                  <a:schemeClr val="bg1"/>
                </a:solidFill>
              </a:defRPr>
            </a:lvl1pPr>
          </a:lstStyle>
          <a:p>
            <a:pPr lvl="0"/>
            <a:r>
              <a:rPr lang="en-US" dirty="0"/>
              <a:t>Click to edit Subtitle</a:t>
            </a:r>
          </a:p>
        </p:txBody>
      </p:sp>
      <p:sp>
        <p:nvSpPr>
          <p:cNvPr id="12" name="TextBox 11"/>
          <p:cNvSpPr txBox="1"/>
          <p:nvPr/>
        </p:nvSpPr>
        <p:spPr>
          <a:xfrm>
            <a:off x="7035673" y="5193268"/>
            <a:ext cx="2057400" cy="369332"/>
          </a:xfrm>
          <a:prstGeom prst="rect">
            <a:avLst/>
          </a:prstGeom>
          <a:noFill/>
        </p:spPr>
        <p:txBody>
          <a:bodyPr wrap="square" rtlCol="0">
            <a:spAutoFit/>
          </a:bodyPr>
          <a:lstStyle/>
          <a:p>
            <a:pPr algn="r"/>
            <a:r>
              <a:rPr lang="en-US" b="0"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562600"/>
            <a:ext cx="5069713" cy="365760"/>
          </a:xfrm>
        </p:spPr>
        <p:txBody>
          <a:bodyPr>
            <a:noAutofit/>
          </a:bodyPr>
          <a:lstStyle>
            <a:lvl1pPr algn="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5958840"/>
            <a:ext cx="5069713" cy="365760"/>
          </a:xfrm>
        </p:spPr>
        <p:txBody>
          <a:bodyPr>
            <a:noAutofit/>
          </a:bodyPr>
          <a:lstStyle>
            <a:lvl1pPr algn="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339840"/>
            <a:ext cx="5069713" cy="365760"/>
          </a:xfrm>
        </p:spPr>
        <p:txBody>
          <a:bodyPr>
            <a:noAutofit/>
          </a:bodyPr>
          <a:lstStyle>
            <a:lvl1pPr algn="r">
              <a:defRPr sz="1800" baseline="0">
                <a:solidFill>
                  <a:schemeClr val="bg1"/>
                </a:solidFill>
              </a:defRPr>
            </a:lvl1pPr>
          </a:lstStyle>
          <a:p>
            <a:pPr lvl="0"/>
            <a:r>
              <a:rPr lang="en-US" dirty="0"/>
              <a:t>Click to edit Presentation Date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6643" y="5155168"/>
            <a:ext cx="3276063" cy="152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userDrawn="1"/>
        </p:nvGrpSpPr>
        <p:grpSpPr>
          <a:xfrm>
            <a:off x="1219200" y="977900"/>
            <a:ext cx="6400800" cy="150813"/>
            <a:chOff x="1089025" y="977900"/>
            <a:chExt cx="6400800" cy="150813"/>
          </a:xfrm>
        </p:grpSpPr>
        <p:cxnSp>
          <p:nvCxnSpPr>
            <p:cNvPr id="87" name="Straight Connector 86"/>
            <p:cNvCxnSpPr/>
            <p:nvPr/>
          </p:nvCxnSpPr>
          <p:spPr bwMode="auto">
            <a:xfrm>
              <a:off x="1089025" y="977900"/>
              <a:ext cx="64008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auto">
            <a:xfrm>
              <a:off x="1089025" y="1128713"/>
              <a:ext cx="6400800" cy="0"/>
            </a:xfrm>
            <a:prstGeom prst="line">
              <a:avLst/>
            </a:prstGeom>
            <a:ln w="76200">
              <a:solidFill>
                <a:srgbClr val="C42E40"/>
              </a:solidFill>
            </a:ln>
          </p:spPr>
          <p:style>
            <a:lnRef idx="1">
              <a:schemeClr val="accent1"/>
            </a:lnRef>
            <a:fillRef idx="0">
              <a:schemeClr val="accent1"/>
            </a:fillRef>
            <a:effectRef idx="0">
              <a:schemeClr val="accent1"/>
            </a:effectRef>
            <a:fontRef idx="minor">
              <a:schemeClr val="tx1"/>
            </a:fontRef>
          </p:style>
        </p:cxnSp>
      </p:grpSp>
      <p:pic>
        <p:nvPicPr>
          <p:cNvPr id="89" name="Picture 750" descr="INSTALLATION MANAGEMENT ACTIVITY-DUI-COLOR"/>
          <p:cNvPicPr preferRelativeResize="0">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33350" y="160337"/>
            <a:ext cx="1009650" cy="982662"/>
          </a:xfrm>
          <a:prstGeom prst="rect">
            <a:avLst/>
          </a:prstGeom>
          <a:noFill/>
          <a:ln w="9525">
            <a:noFill/>
            <a:miter lim="800000"/>
            <a:headEnd/>
            <a:tailEnd/>
          </a:ln>
        </p:spPr>
      </p:pic>
      <p:pic>
        <p:nvPicPr>
          <p:cNvPr id="90" name="Picture 7"/>
          <p:cNvPicPr>
            <a:picLocks noChangeAspect="1" noChangeArrowheads="1"/>
          </p:cNvPicPr>
          <p:nvPr userDrawn="1"/>
        </p:nvPicPr>
        <p:blipFill>
          <a:blip r:embed="rId4"/>
          <a:srcRect/>
          <a:stretch>
            <a:fillRect/>
          </a:stretch>
        </p:blipFill>
        <p:spPr bwMode="auto">
          <a:xfrm>
            <a:off x="7696200" y="160337"/>
            <a:ext cx="1371600" cy="982663"/>
          </a:xfrm>
          <a:prstGeom prst="rect">
            <a:avLst/>
          </a:prstGeom>
          <a:noFill/>
          <a:ln w="9525">
            <a:noFill/>
            <a:miter lim="800000"/>
            <a:headEnd/>
            <a:tailEnd/>
          </a:ln>
        </p:spPr>
      </p:pic>
      <p:sp>
        <p:nvSpPr>
          <p:cNvPr id="91" name="TextBox 1"/>
          <p:cNvSpPr txBox="1">
            <a:spLocks noChangeArrowheads="1"/>
          </p:cNvSpPr>
          <p:nvPr userDrawn="1"/>
        </p:nvSpPr>
        <p:spPr bwMode="auto">
          <a:xfrm>
            <a:off x="1897460" y="1295400"/>
            <a:ext cx="5349081" cy="1077218"/>
          </a:xfrm>
          <a:prstGeom prst="rect">
            <a:avLst/>
          </a:prstGeom>
          <a:noFill/>
          <a:ln w="9525">
            <a:noFill/>
            <a:miter lim="800000"/>
            <a:headEnd/>
            <a:tailEnd/>
          </a:ln>
        </p:spPr>
        <p:txBody>
          <a:bodyPr wrap="square">
            <a:spAutoFit/>
          </a:bodyPr>
          <a:lstStyle/>
          <a:p>
            <a:pPr algn="ctr" defTabSz="509412" fontAlgn="auto">
              <a:spcBef>
                <a:spcPts val="0"/>
              </a:spcBef>
              <a:spcAft>
                <a:spcPts val="0"/>
              </a:spcAft>
              <a:defRPr/>
            </a:pPr>
            <a:r>
              <a:rPr lang="en-US" sz="3200" b="1" dirty="0">
                <a:solidFill>
                  <a:schemeClr val="bg1"/>
                </a:solidFill>
                <a:latin typeface="Arial" pitchFamily="34" charset="0"/>
                <a:cs typeface="Arial" pitchFamily="34" charset="0"/>
              </a:rPr>
              <a:t>US Army Garrison</a:t>
            </a:r>
          </a:p>
          <a:p>
            <a:pPr algn="ctr" defTabSz="509412" fontAlgn="auto">
              <a:spcBef>
                <a:spcPts val="0"/>
              </a:spcBef>
              <a:spcAft>
                <a:spcPts val="0"/>
              </a:spcAft>
              <a:defRPr/>
            </a:pPr>
            <a:r>
              <a:rPr lang="en-US" sz="3200" b="1" dirty="0">
                <a:solidFill>
                  <a:schemeClr val="bg1"/>
                </a:solidFill>
                <a:latin typeface="Arial" pitchFamily="34" charset="0"/>
                <a:cs typeface="Arial" pitchFamily="34" charset="0"/>
              </a:rPr>
              <a:t>Aberdeen Proving Ground</a:t>
            </a:r>
          </a:p>
        </p:txBody>
      </p:sp>
      <p:sp>
        <p:nvSpPr>
          <p:cNvPr id="92" name="Line 703"/>
          <p:cNvSpPr>
            <a:spLocks noChangeShapeType="1"/>
          </p:cNvSpPr>
          <p:nvPr userDrawn="1"/>
        </p:nvSpPr>
        <p:spPr bwMode="auto">
          <a:xfrm>
            <a:off x="423069" y="2514600"/>
            <a:ext cx="8297863" cy="0"/>
          </a:xfrm>
          <a:prstGeom prst="line">
            <a:avLst/>
          </a:prstGeom>
          <a:noFill/>
          <a:ln w="28575">
            <a:solidFill>
              <a:srgbClr val="C42E40"/>
            </a:solidFill>
            <a:round/>
            <a:headEnd/>
            <a:tailEnd/>
          </a:ln>
        </p:spPr>
        <p:txBody>
          <a:bodyPr wrap="none" anchor="ctr"/>
          <a:lstStyle/>
          <a:p>
            <a:pPr defTabSz="509412" fontAlgn="auto">
              <a:spcBef>
                <a:spcPts val="0"/>
              </a:spcBef>
              <a:spcAft>
                <a:spcPts val="0"/>
              </a:spcAft>
              <a:defRPr/>
            </a:pPr>
            <a:endParaRPr lang="en-US">
              <a:latin typeface="+mn-lt"/>
              <a:cs typeface="+mn-cs"/>
            </a:endParaRPr>
          </a:p>
        </p:txBody>
      </p:sp>
      <p:sp>
        <p:nvSpPr>
          <p:cNvPr id="93" name="Rectangle 718"/>
          <p:cNvSpPr>
            <a:spLocks noChangeArrowheads="1"/>
          </p:cNvSpPr>
          <p:nvPr userDrawn="1"/>
        </p:nvSpPr>
        <p:spPr bwMode="auto">
          <a:xfrm>
            <a:off x="0" y="2590800"/>
            <a:ext cx="9144000" cy="923330"/>
          </a:xfrm>
          <a:prstGeom prst="rect">
            <a:avLst/>
          </a:prstGeom>
          <a:noFill/>
          <a:ln w="9525">
            <a:noFill/>
            <a:miter lim="800000"/>
            <a:headEnd/>
            <a:tailEnd/>
          </a:ln>
        </p:spPr>
        <p:txBody>
          <a:bodyPr wrap="square">
            <a:spAutoFit/>
          </a:bodyPr>
          <a:lstStyle/>
          <a:p>
            <a:pPr algn="ctr" defTabSz="509412" fontAlgn="auto">
              <a:spcBef>
                <a:spcPts val="0"/>
              </a:spcBef>
              <a:spcAft>
                <a:spcPts val="0"/>
              </a:spcAft>
              <a:defRPr/>
            </a:pPr>
            <a:r>
              <a:rPr lang="en-US" sz="1800" b="1" i="1" dirty="0">
                <a:solidFill>
                  <a:schemeClr val="bg1"/>
                </a:solidFill>
                <a:latin typeface="Arial" pitchFamily="34" charset="0"/>
                <a:cs typeface="Arial" pitchFamily="34" charset="0"/>
              </a:rPr>
              <a:t>Our mission is to provide Soldiers, Civilians and their Families with a quality of life commensurate with the quality of their service.</a:t>
            </a:r>
          </a:p>
          <a:p>
            <a:pPr algn="ctr" defTabSz="509412" fontAlgn="auto">
              <a:spcBef>
                <a:spcPts val="0"/>
              </a:spcBef>
              <a:spcAft>
                <a:spcPts val="0"/>
              </a:spcAft>
              <a:defRPr/>
            </a:pPr>
            <a:r>
              <a:rPr lang="en-US" i="1" dirty="0">
                <a:solidFill>
                  <a:schemeClr val="bg1"/>
                </a:solidFill>
                <a:latin typeface="Arial" pitchFamily="34" charset="0"/>
                <a:cs typeface="Arial" pitchFamily="34" charset="0"/>
              </a:rPr>
              <a:t>                       </a:t>
            </a:r>
          </a:p>
        </p:txBody>
      </p:sp>
      <p:pic>
        <p:nvPicPr>
          <p:cNvPr id="94" name="Picture 698" descr="We are the Armys Hm all script - red text copy.gif"/>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bwMode="auto">
          <a:xfrm>
            <a:off x="2621439" y="3276600"/>
            <a:ext cx="3901122" cy="602674"/>
          </a:xfrm>
          <a:prstGeom prst="rect">
            <a:avLst/>
          </a:prstGeom>
          <a:noFill/>
          <a:ln w="9525">
            <a:noFill/>
            <a:miter lim="800000"/>
            <a:headEnd/>
            <a:tailEnd/>
          </a:ln>
        </p:spPr>
      </p:pic>
    </p:spTree>
    <p:extLst>
      <p:ext uri="{BB962C8B-B14F-4D97-AF65-F5344CB8AC3E}">
        <p14:creationId xmlns:p14="http://schemas.microsoft.com/office/powerpoint/2010/main" val="167093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4" name="Group 3"/>
          <p:cNvGrpSpPr/>
          <p:nvPr userDrawn="1"/>
        </p:nvGrpSpPr>
        <p:grpSpPr>
          <a:xfrm>
            <a:off x="5638800" y="1840942"/>
            <a:ext cx="2510977" cy="2822573"/>
            <a:chOff x="2287247" y="3237204"/>
            <a:chExt cx="2510977" cy="2822573"/>
          </a:xfrm>
        </p:grpSpPr>
        <p:sp>
          <p:nvSpPr>
            <p:cNvPr id="5" name="Rectangle 4"/>
            <p:cNvSpPr/>
            <p:nvPr/>
          </p:nvSpPr>
          <p:spPr>
            <a:xfrm>
              <a:off x="2409278" y="45021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3583" y="43071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21759" y="37013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7453" y="39115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69137" y="32372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1402" y="43071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0043" y="34206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50720" y="44983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42832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1362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9891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8420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6949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478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4008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2537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066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595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8124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87247" y="50099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7247" y="51928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287247" y="53757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87247" y="55585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87247" y="57414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87247" y="59243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050845" y="4750794"/>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396361" y="3939818"/>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userDrawn="1"/>
        </p:nvGrpSpPr>
        <p:grpSpPr>
          <a:xfrm>
            <a:off x="2847748" y="2962298"/>
            <a:ext cx="2510977" cy="3102269"/>
            <a:chOff x="2847748" y="2962298"/>
            <a:chExt cx="2510977" cy="3102269"/>
          </a:xfrm>
        </p:grpSpPr>
        <p:grpSp>
          <p:nvGrpSpPr>
            <p:cNvPr id="62" name="Group 61"/>
            <p:cNvGrpSpPr/>
            <p:nvPr/>
          </p:nvGrpSpPr>
          <p:grpSpPr>
            <a:xfrm>
              <a:off x="2847748" y="3224304"/>
              <a:ext cx="2127462" cy="2822573"/>
              <a:chOff x="2847748" y="3224304"/>
              <a:chExt cx="2127462" cy="2822573"/>
            </a:xfrm>
          </p:grpSpPr>
          <p:sp>
            <p:nvSpPr>
              <p:cNvPr id="65" name="Rectangle 64"/>
              <p:cNvSpPr/>
              <p:nvPr/>
            </p:nvSpPr>
            <p:spPr>
              <a:xfrm>
                <a:off x="2969779" y="44892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24084" y="42942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82260" y="36884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07954" y="38986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29638" y="32243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31903" y="42942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44" y="34077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11221" y="44854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98882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7412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5941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4470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2999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1528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0058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8587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47116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5645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4174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47748" y="49970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847748" y="51799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847748" y="53628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47748" y="55456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847748" y="57285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847748" y="59114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63" name="Freeform 62"/>
            <p:cNvSpPr/>
            <p:nvPr/>
          </p:nvSpPr>
          <p:spPr>
            <a:xfrm>
              <a:off x="3646070" y="2962298"/>
              <a:ext cx="1217879" cy="2842905"/>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 name="connsiteX0" fmla="*/ 0 w 1171183"/>
                <a:gd name="connsiteY0" fmla="*/ 31546 h 1067309"/>
                <a:gd name="connsiteX1" fmla="*/ 103339 w 1171183"/>
                <a:gd name="connsiteY1" fmla="*/ 231 h 1067309"/>
                <a:gd name="connsiteX2" fmla="*/ 181627 w 1171183"/>
                <a:gd name="connsiteY2" fmla="*/ 22151 h 1067309"/>
                <a:gd name="connsiteX3" fmla="*/ 256783 w 1171183"/>
                <a:gd name="connsiteY3" fmla="*/ 103570 h 1067309"/>
                <a:gd name="connsiteX4" fmla="*/ 310019 w 1171183"/>
                <a:gd name="connsiteY4" fmla="*/ 300855 h 1067309"/>
                <a:gd name="connsiteX5" fmla="*/ 416490 w 1171183"/>
                <a:gd name="connsiteY5" fmla="*/ 795633 h 1067309"/>
                <a:gd name="connsiteX6" fmla="*/ 522961 w 1171183"/>
                <a:gd name="connsiteY6" fmla="*/ 970998 h 1067309"/>
                <a:gd name="connsiteX7" fmla="*/ 635696 w 1171183"/>
                <a:gd name="connsiteY7" fmla="*/ 1052417 h 1067309"/>
                <a:gd name="connsiteX8" fmla="*/ 786008 w 1171183"/>
                <a:gd name="connsiteY8" fmla="*/ 1055548 h 1067309"/>
                <a:gd name="connsiteX9" fmla="*/ 908137 w 1171183"/>
                <a:gd name="connsiteY9" fmla="*/ 930288 h 1067309"/>
                <a:gd name="connsiteX10" fmla="*/ 1008345 w 1171183"/>
                <a:gd name="connsiteY10" fmla="*/ 660979 h 1067309"/>
                <a:gd name="connsiteX11" fmla="*/ 1070975 w 1171183"/>
                <a:gd name="connsiteY11" fmla="*/ 407326 h 1067309"/>
                <a:gd name="connsiteX12" fmla="*/ 1171183 w 1171183"/>
                <a:gd name="connsiteY12" fmla="*/ 156806 h 10673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2036 h 1067078"/>
                <a:gd name="connsiteX1" fmla="*/ 510963 w 1578807"/>
                <a:gd name="connsiteY1" fmla="*/ 0 h 1067078"/>
                <a:gd name="connsiteX2" fmla="*/ 589251 w 1578807"/>
                <a:gd name="connsiteY2" fmla="*/ 21920 h 1067078"/>
                <a:gd name="connsiteX3" fmla="*/ 664407 w 1578807"/>
                <a:gd name="connsiteY3" fmla="*/ 103339 h 1067078"/>
                <a:gd name="connsiteX4" fmla="*/ 717643 w 1578807"/>
                <a:gd name="connsiteY4" fmla="*/ 300624 h 1067078"/>
                <a:gd name="connsiteX5" fmla="*/ 824114 w 1578807"/>
                <a:gd name="connsiteY5" fmla="*/ 795402 h 1067078"/>
                <a:gd name="connsiteX6" fmla="*/ 930585 w 1578807"/>
                <a:gd name="connsiteY6" fmla="*/ 970767 h 1067078"/>
                <a:gd name="connsiteX7" fmla="*/ 1043320 w 1578807"/>
                <a:gd name="connsiteY7" fmla="*/ 1052186 h 1067078"/>
                <a:gd name="connsiteX8" fmla="*/ 1193632 w 1578807"/>
                <a:gd name="connsiteY8" fmla="*/ 1055317 h 1067078"/>
                <a:gd name="connsiteX9" fmla="*/ 1315761 w 1578807"/>
                <a:gd name="connsiteY9" fmla="*/ 930057 h 1067078"/>
                <a:gd name="connsiteX10" fmla="*/ 1415969 w 1578807"/>
                <a:gd name="connsiteY10" fmla="*/ 660748 h 1067078"/>
                <a:gd name="connsiteX11" fmla="*/ 1478599 w 1578807"/>
                <a:gd name="connsiteY11" fmla="*/ 407095 h 1067078"/>
                <a:gd name="connsiteX12" fmla="*/ 1578807 w 1578807"/>
                <a:gd name="connsiteY12" fmla="*/ 156575 h 1067078"/>
                <a:gd name="connsiteX0" fmla="*/ 0 w 1578807"/>
                <a:gd name="connsiteY0" fmla="*/ 13248 h 1068290"/>
                <a:gd name="connsiteX1" fmla="*/ 510963 w 1578807"/>
                <a:gd name="connsiteY1" fmla="*/ 1212 h 1068290"/>
                <a:gd name="connsiteX2" fmla="*/ 605776 w 1578807"/>
                <a:gd name="connsiteY2" fmla="*/ 12115 h 1068290"/>
                <a:gd name="connsiteX3" fmla="*/ 664407 w 1578807"/>
                <a:gd name="connsiteY3" fmla="*/ 104551 h 1068290"/>
                <a:gd name="connsiteX4" fmla="*/ 717643 w 1578807"/>
                <a:gd name="connsiteY4" fmla="*/ 301836 h 1068290"/>
                <a:gd name="connsiteX5" fmla="*/ 824114 w 1578807"/>
                <a:gd name="connsiteY5" fmla="*/ 796614 h 1068290"/>
                <a:gd name="connsiteX6" fmla="*/ 930585 w 1578807"/>
                <a:gd name="connsiteY6" fmla="*/ 971979 h 1068290"/>
                <a:gd name="connsiteX7" fmla="*/ 1043320 w 1578807"/>
                <a:gd name="connsiteY7" fmla="*/ 1053398 h 1068290"/>
                <a:gd name="connsiteX8" fmla="*/ 1193632 w 1578807"/>
                <a:gd name="connsiteY8" fmla="*/ 1056529 h 1068290"/>
                <a:gd name="connsiteX9" fmla="*/ 1315761 w 1578807"/>
                <a:gd name="connsiteY9" fmla="*/ 931269 h 1068290"/>
                <a:gd name="connsiteX10" fmla="*/ 1415969 w 1578807"/>
                <a:gd name="connsiteY10" fmla="*/ 661960 h 1068290"/>
                <a:gd name="connsiteX11" fmla="*/ 1478599 w 1578807"/>
                <a:gd name="connsiteY11" fmla="*/ 408307 h 1068290"/>
                <a:gd name="connsiteX12" fmla="*/ 1578807 w 1578807"/>
                <a:gd name="connsiteY12" fmla="*/ 157787 h 1068290"/>
                <a:gd name="connsiteX0" fmla="*/ 0 w 1578807"/>
                <a:gd name="connsiteY0" fmla="*/ 17655 h 1072697"/>
                <a:gd name="connsiteX1" fmla="*/ 420074 w 1578807"/>
                <a:gd name="connsiteY1" fmla="*/ 110 h 1072697"/>
                <a:gd name="connsiteX2" fmla="*/ 605776 w 1578807"/>
                <a:gd name="connsiteY2" fmla="*/ 16522 h 1072697"/>
                <a:gd name="connsiteX3" fmla="*/ 664407 w 1578807"/>
                <a:gd name="connsiteY3" fmla="*/ 108958 h 1072697"/>
                <a:gd name="connsiteX4" fmla="*/ 717643 w 1578807"/>
                <a:gd name="connsiteY4" fmla="*/ 306243 h 1072697"/>
                <a:gd name="connsiteX5" fmla="*/ 824114 w 1578807"/>
                <a:gd name="connsiteY5" fmla="*/ 801021 h 1072697"/>
                <a:gd name="connsiteX6" fmla="*/ 930585 w 1578807"/>
                <a:gd name="connsiteY6" fmla="*/ 976386 h 1072697"/>
                <a:gd name="connsiteX7" fmla="*/ 1043320 w 1578807"/>
                <a:gd name="connsiteY7" fmla="*/ 1057805 h 1072697"/>
                <a:gd name="connsiteX8" fmla="*/ 1193632 w 1578807"/>
                <a:gd name="connsiteY8" fmla="*/ 1060936 h 1072697"/>
                <a:gd name="connsiteX9" fmla="*/ 1315761 w 1578807"/>
                <a:gd name="connsiteY9" fmla="*/ 935676 h 1072697"/>
                <a:gd name="connsiteX10" fmla="*/ 1415969 w 1578807"/>
                <a:gd name="connsiteY10" fmla="*/ 666367 h 1072697"/>
                <a:gd name="connsiteX11" fmla="*/ 1478599 w 1578807"/>
                <a:gd name="connsiteY11" fmla="*/ 412714 h 1072697"/>
                <a:gd name="connsiteX12" fmla="*/ 1578807 w 1578807"/>
                <a:gd name="connsiteY12" fmla="*/ 162194 h 107269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67161 w 1581561"/>
                <a:gd name="connsiteY1" fmla="*/ 102320 h 1066059"/>
                <a:gd name="connsiteX2" fmla="*/ 720397 w 1581561"/>
                <a:gd name="connsiteY2" fmla="*/ 299605 h 1066059"/>
                <a:gd name="connsiteX3" fmla="*/ 826868 w 1581561"/>
                <a:gd name="connsiteY3" fmla="*/ 794383 h 1066059"/>
                <a:gd name="connsiteX4" fmla="*/ 933339 w 1581561"/>
                <a:gd name="connsiteY4" fmla="*/ 969748 h 1066059"/>
                <a:gd name="connsiteX5" fmla="*/ 1046074 w 1581561"/>
                <a:gd name="connsiteY5" fmla="*/ 1051167 h 1066059"/>
                <a:gd name="connsiteX6" fmla="*/ 1196386 w 1581561"/>
                <a:gd name="connsiteY6" fmla="*/ 1054298 h 1066059"/>
                <a:gd name="connsiteX7" fmla="*/ 1318515 w 1581561"/>
                <a:gd name="connsiteY7" fmla="*/ 929038 h 1066059"/>
                <a:gd name="connsiteX8" fmla="*/ 1418723 w 1581561"/>
                <a:gd name="connsiteY8" fmla="*/ 659729 h 1066059"/>
                <a:gd name="connsiteX9" fmla="*/ 1481353 w 1581561"/>
                <a:gd name="connsiteY9" fmla="*/ 406076 h 1066059"/>
                <a:gd name="connsiteX10" fmla="*/ 1581561 w 1581561"/>
                <a:gd name="connsiteY10" fmla="*/ 155556 h 1066059"/>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359277 w 1113970"/>
                <a:gd name="connsiteY2" fmla="*/ 1978947 h 2250623"/>
                <a:gd name="connsiteX3" fmla="*/ 465748 w 1113970"/>
                <a:gd name="connsiteY3" fmla="*/ 2154312 h 2250623"/>
                <a:gd name="connsiteX4" fmla="*/ 578483 w 1113970"/>
                <a:gd name="connsiteY4" fmla="*/ 2235731 h 2250623"/>
                <a:gd name="connsiteX5" fmla="*/ 728795 w 1113970"/>
                <a:gd name="connsiteY5" fmla="*/ 2238862 h 2250623"/>
                <a:gd name="connsiteX6" fmla="*/ 850924 w 1113970"/>
                <a:gd name="connsiteY6" fmla="*/ 2113602 h 2250623"/>
                <a:gd name="connsiteX7" fmla="*/ 951132 w 1113970"/>
                <a:gd name="connsiteY7" fmla="*/ 1844293 h 2250623"/>
                <a:gd name="connsiteX8" fmla="*/ 1013762 w 1113970"/>
                <a:gd name="connsiteY8" fmla="*/ 1590640 h 2250623"/>
                <a:gd name="connsiteX9" fmla="*/ 1113970 w 1113970"/>
                <a:gd name="connsiteY9" fmla="*/ 1340120 h 2250623"/>
                <a:gd name="connsiteX0" fmla="*/ 0 w 1217879"/>
                <a:gd name="connsiteY0" fmla="*/ 0 h 2842905"/>
                <a:gd name="connsiteX1" fmla="*/ 303479 w 1217879"/>
                <a:gd name="connsiteY1" fmla="*/ 1879166 h 2842905"/>
                <a:gd name="connsiteX2" fmla="*/ 463186 w 1217879"/>
                <a:gd name="connsiteY2" fmla="*/ 2571229 h 2842905"/>
                <a:gd name="connsiteX3" fmla="*/ 569657 w 1217879"/>
                <a:gd name="connsiteY3" fmla="*/ 2746594 h 2842905"/>
                <a:gd name="connsiteX4" fmla="*/ 682392 w 1217879"/>
                <a:gd name="connsiteY4" fmla="*/ 2828013 h 2842905"/>
                <a:gd name="connsiteX5" fmla="*/ 832704 w 1217879"/>
                <a:gd name="connsiteY5" fmla="*/ 2831144 h 2842905"/>
                <a:gd name="connsiteX6" fmla="*/ 954833 w 1217879"/>
                <a:gd name="connsiteY6" fmla="*/ 2705884 h 2842905"/>
                <a:gd name="connsiteX7" fmla="*/ 1055041 w 1217879"/>
                <a:gd name="connsiteY7" fmla="*/ 2436575 h 2842905"/>
                <a:gd name="connsiteX8" fmla="*/ 1117671 w 1217879"/>
                <a:gd name="connsiteY8" fmla="*/ 2182922 h 2842905"/>
                <a:gd name="connsiteX9" fmla="*/ 1217879 w 1217879"/>
                <a:gd name="connsiteY9" fmla="*/ 1932402 h 284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879" h="2842905">
                  <a:moveTo>
                    <a:pt x="0" y="0"/>
                  </a:moveTo>
                  <a:cubicBezTo>
                    <a:pt x="128868" y="938116"/>
                    <a:pt x="226281" y="1450628"/>
                    <a:pt x="303479" y="1879166"/>
                  </a:cubicBezTo>
                  <a:cubicBezTo>
                    <a:pt x="380677" y="2307704"/>
                    <a:pt x="418823" y="2426658"/>
                    <a:pt x="463186" y="2571229"/>
                  </a:cubicBezTo>
                  <a:cubicBezTo>
                    <a:pt x="507549" y="2715800"/>
                    <a:pt x="533123" y="2703797"/>
                    <a:pt x="569657" y="2746594"/>
                  </a:cubicBezTo>
                  <a:cubicBezTo>
                    <a:pt x="606191" y="2789391"/>
                    <a:pt x="638551" y="2813921"/>
                    <a:pt x="682392" y="2828013"/>
                  </a:cubicBezTo>
                  <a:cubicBezTo>
                    <a:pt x="726233" y="2842105"/>
                    <a:pt x="787297" y="2851499"/>
                    <a:pt x="832704" y="2831144"/>
                  </a:cubicBezTo>
                  <a:cubicBezTo>
                    <a:pt x="878111" y="2810789"/>
                    <a:pt x="917777" y="2771646"/>
                    <a:pt x="954833" y="2705884"/>
                  </a:cubicBezTo>
                  <a:cubicBezTo>
                    <a:pt x="991889" y="2640123"/>
                    <a:pt x="1027901" y="2523735"/>
                    <a:pt x="1055041" y="2436575"/>
                  </a:cubicBezTo>
                  <a:cubicBezTo>
                    <a:pt x="1082181" y="2349415"/>
                    <a:pt x="1090531" y="2266951"/>
                    <a:pt x="1117671" y="2182922"/>
                  </a:cubicBezTo>
                  <a:cubicBezTo>
                    <a:pt x="1144811" y="2098893"/>
                    <a:pt x="1169340" y="1987203"/>
                    <a:pt x="1217879" y="1932402"/>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284692" y="3926919"/>
              <a:ext cx="2074033" cy="2137648"/>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1888296"/>
                <a:gd name="connsiteY0" fmla="*/ 1049200 h 1061759"/>
                <a:gd name="connsiteX1" fmla="*/ 150312 w 1888296"/>
                <a:gd name="connsiteY1" fmla="*/ 920808 h 1061759"/>
                <a:gd name="connsiteX2" fmla="*/ 228601 w 1888296"/>
                <a:gd name="connsiteY2" fmla="*/ 638973 h 1061759"/>
                <a:gd name="connsiteX3" fmla="*/ 316282 w 1888296"/>
                <a:gd name="connsiteY3" fmla="*/ 269455 h 1061759"/>
                <a:gd name="connsiteX4" fmla="*/ 425885 w 1888296"/>
                <a:gd name="connsiteY4" fmla="*/ 75301 h 1061759"/>
                <a:gd name="connsiteX5" fmla="*/ 576197 w 1888296"/>
                <a:gd name="connsiteY5" fmla="*/ 146 h 1061759"/>
                <a:gd name="connsiteX6" fmla="*/ 707720 w 1888296"/>
                <a:gd name="connsiteY6" fmla="*/ 90960 h 1061759"/>
                <a:gd name="connsiteX7" fmla="*/ 823585 w 1888296"/>
                <a:gd name="connsiteY7" fmla="*/ 354006 h 1061759"/>
                <a:gd name="connsiteX8" fmla="*/ 961373 w 1888296"/>
                <a:gd name="connsiteY8" fmla="*/ 754838 h 1061759"/>
                <a:gd name="connsiteX9" fmla="*/ 1102289 w 1888296"/>
                <a:gd name="connsiteY9" fmla="*/ 999097 h 1061759"/>
                <a:gd name="connsiteX10" fmla="*/ 1271391 w 1888296"/>
                <a:gd name="connsiteY10" fmla="*/ 1061726 h 1061759"/>
                <a:gd name="connsiteX11" fmla="*/ 1365339 w 1888296"/>
                <a:gd name="connsiteY11" fmla="*/ 1005357 h 1061759"/>
                <a:gd name="connsiteX12" fmla="*/ 1465545 w 1888296"/>
                <a:gd name="connsiteY12" fmla="*/ 858178 h 1061759"/>
                <a:gd name="connsiteX13" fmla="*/ 1584542 w 1888296"/>
                <a:gd name="connsiteY13" fmla="*/ 817469 h 1061759"/>
                <a:gd name="connsiteX14" fmla="*/ 1888296 w 1888296"/>
                <a:gd name="connsiteY14" fmla="*/ 814336 h 1061759"/>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311 w 2074344"/>
                <a:gd name="connsiteY0" fmla="*/ 1992175 h 2024227"/>
                <a:gd name="connsiteX1" fmla="*/ 336360 w 2074344"/>
                <a:gd name="connsiteY1" fmla="*/ 920808 h 2024227"/>
                <a:gd name="connsiteX2" fmla="*/ 414649 w 2074344"/>
                <a:gd name="connsiteY2" fmla="*/ 638973 h 2024227"/>
                <a:gd name="connsiteX3" fmla="*/ 502330 w 2074344"/>
                <a:gd name="connsiteY3" fmla="*/ 269455 h 2024227"/>
                <a:gd name="connsiteX4" fmla="*/ 611933 w 2074344"/>
                <a:gd name="connsiteY4" fmla="*/ 75301 h 2024227"/>
                <a:gd name="connsiteX5" fmla="*/ 762245 w 2074344"/>
                <a:gd name="connsiteY5" fmla="*/ 146 h 2024227"/>
                <a:gd name="connsiteX6" fmla="*/ 893768 w 2074344"/>
                <a:gd name="connsiteY6" fmla="*/ 90960 h 2024227"/>
                <a:gd name="connsiteX7" fmla="*/ 1009633 w 2074344"/>
                <a:gd name="connsiteY7" fmla="*/ 354006 h 2024227"/>
                <a:gd name="connsiteX8" fmla="*/ 1147421 w 2074344"/>
                <a:gd name="connsiteY8" fmla="*/ 754838 h 2024227"/>
                <a:gd name="connsiteX9" fmla="*/ 1288337 w 2074344"/>
                <a:gd name="connsiteY9" fmla="*/ 999097 h 2024227"/>
                <a:gd name="connsiteX10" fmla="*/ 1457439 w 2074344"/>
                <a:gd name="connsiteY10" fmla="*/ 1061726 h 2024227"/>
                <a:gd name="connsiteX11" fmla="*/ 1551387 w 2074344"/>
                <a:gd name="connsiteY11" fmla="*/ 1005357 h 2024227"/>
                <a:gd name="connsiteX12" fmla="*/ 1651593 w 2074344"/>
                <a:gd name="connsiteY12" fmla="*/ 858178 h 2024227"/>
                <a:gd name="connsiteX13" fmla="*/ 1770590 w 2074344"/>
                <a:gd name="connsiteY13" fmla="*/ 817469 h 2024227"/>
                <a:gd name="connsiteX14" fmla="*/ 2074344 w 2074344"/>
                <a:gd name="connsiteY14" fmla="*/ 814336 h 2024227"/>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37648 h 2137648"/>
                <a:gd name="connsiteX1" fmla="*/ 336049 w 2074033"/>
                <a:gd name="connsiteY1" fmla="*/ 920808 h 2137648"/>
                <a:gd name="connsiteX2" fmla="*/ 414338 w 2074033"/>
                <a:gd name="connsiteY2" fmla="*/ 638973 h 2137648"/>
                <a:gd name="connsiteX3" fmla="*/ 502019 w 2074033"/>
                <a:gd name="connsiteY3" fmla="*/ 269455 h 2137648"/>
                <a:gd name="connsiteX4" fmla="*/ 611622 w 2074033"/>
                <a:gd name="connsiteY4" fmla="*/ 75301 h 2137648"/>
                <a:gd name="connsiteX5" fmla="*/ 761934 w 2074033"/>
                <a:gd name="connsiteY5" fmla="*/ 146 h 2137648"/>
                <a:gd name="connsiteX6" fmla="*/ 893457 w 2074033"/>
                <a:gd name="connsiteY6" fmla="*/ 90960 h 2137648"/>
                <a:gd name="connsiteX7" fmla="*/ 1009322 w 2074033"/>
                <a:gd name="connsiteY7" fmla="*/ 354006 h 2137648"/>
                <a:gd name="connsiteX8" fmla="*/ 1147110 w 2074033"/>
                <a:gd name="connsiteY8" fmla="*/ 754838 h 2137648"/>
                <a:gd name="connsiteX9" fmla="*/ 1288026 w 2074033"/>
                <a:gd name="connsiteY9" fmla="*/ 999097 h 2137648"/>
                <a:gd name="connsiteX10" fmla="*/ 1457128 w 2074033"/>
                <a:gd name="connsiteY10" fmla="*/ 1061726 h 2137648"/>
                <a:gd name="connsiteX11" fmla="*/ 1551076 w 2074033"/>
                <a:gd name="connsiteY11" fmla="*/ 1005357 h 2137648"/>
                <a:gd name="connsiteX12" fmla="*/ 1651282 w 2074033"/>
                <a:gd name="connsiteY12" fmla="*/ 858178 h 2137648"/>
                <a:gd name="connsiteX13" fmla="*/ 1770279 w 2074033"/>
                <a:gd name="connsiteY13" fmla="*/ 817469 h 2137648"/>
                <a:gd name="connsiteX14" fmla="*/ 2074033 w 2074033"/>
                <a:gd name="connsiteY14"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4033" h="2137648">
                  <a:moveTo>
                    <a:pt x="0" y="2137648"/>
                  </a:moveTo>
                  <a:cubicBezTo>
                    <a:pt x="346093" y="921415"/>
                    <a:pt x="330668" y="950338"/>
                    <a:pt x="414338" y="638973"/>
                  </a:cubicBezTo>
                  <a:cubicBezTo>
                    <a:pt x="498008" y="327608"/>
                    <a:pt x="469138" y="363400"/>
                    <a:pt x="502019" y="269455"/>
                  </a:cubicBezTo>
                  <a:cubicBezTo>
                    <a:pt x="534900" y="175510"/>
                    <a:pt x="568303" y="120186"/>
                    <a:pt x="611622" y="75301"/>
                  </a:cubicBezTo>
                  <a:cubicBezTo>
                    <a:pt x="654941" y="30416"/>
                    <a:pt x="714962" y="-2464"/>
                    <a:pt x="761934" y="146"/>
                  </a:cubicBezTo>
                  <a:cubicBezTo>
                    <a:pt x="808907" y="2756"/>
                    <a:pt x="852226" y="31983"/>
                    <a:pt x="893457" y="90960"/>
                  </a:cubicBezTo>
                  <a:cubicBezTo>
                    <a:pt x="934688" y="149937"/>
                    <a:pt x="967047" y="243360"/>
                    <a:pt x="1009322" y="354006"/>
                  </a:cubicBezTo>
                  <a:cubicBezTo>
                    <a:pt x="1051597" y="464652"/>
                    <a:pt x="1100659" y="647323"/>
                    <a:pt x="1147110" y="754838"/>
                  </a:cubicBezTo>
                  <a:cubicBezTo>
                    <a:pt x="1193561" y="862353"/>
                    <a:pt x="1236356" y="947949"/>
                    <a:pt x="1288026" y="999097"/>
                  </a:cubicBezTo>
                  <a:cubicBezTo>
                    <a:pt x="1339696" y="1050245"/>
                    <a:pt x="1413286" y="1060683"/>
                    <a:pt x="1457128" y="1061726"/>
                  </a:cubicBezTo>
                  <a:cubicBezTo>
                    <a:pt x="1500970" y="1062769"/>
                    <a:pt x="1518717" y="1039282"/>
                    <a:pt x="1551076" y="1005357"/>
                  </a:cubicBezTo>
                  <a:cubicBezTo>
                    <a:pt x="1583435" y="971432"/>
                    <a:pt x="1617358" y="886883"/>
                    <a:pt x="1651282" y="858178"/>
                  </a:cubicBezTo>
                  <a:cubicBezTo>
                    <a:pt x="1685206" y="829473"/>
                    <a:pt x="1716522" y="823732"/>
                    <a:pt x="1770279" y="817469"/>
                  </a:cubicBezTo>
                  <a:cubicBezTo>
                    <a:pt x="1824036" y="811206"/>
                    <a:pt x="1874660" y="813293"/>
                    <a:pt x="207403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91"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623965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erview Closing Slides">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228600"/>
            <a:ext cx="7772400" cy="2066925"/>
          </a:xfrm>
        </p:spPr>
        <p:txBody>
          <a:bodyPr/>
          <a:lstStyle>
            <a:lvl1pPr>
              <a:defRPr b="0" i="0" cap="none" baseline="0">
                <a:solidFill>
                  <a:schemeClr val="tx1"/>
                </a:solidFill>
              </a:defRPr>
            </a:lvl1pPr>
          </a:lstStyle>
          <a:p>
            <a:r>
              <a:rPr lang="en-US" dirty="0"/>
              <a:t>Thank You For Inviting Us</a:t>
            </a:r>
          </a:p>
        </p:txBody>
      </p:sp>
      <p:pic>
        <p:nvPicPr>
          <p:cNvPr id="7" name="Picture 6"/>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5541168"/>
            <a:ext cx="2415548" cy="915988"/>
          </a:xfrm>
          <a:prstGeom prst="rect">
            <a:avLst/>
          </a:prstGeom>
        </p:spPr>
      </p:pic>
    </p:spTree>
    <p:extLst>
      <p:ext uri="{BB962C8B-B14F-4D97-AF65-F5344CB8AC3E}">
        <p14:creationId xmlns:p14="http://schemas.microsoft.com/office/powerpoint/2010/main" val="51060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DE Logo Title Slide - White">
    <p:bg>
      <p:bgPr>
        <a:gradFill>
          <a:gsLst>
            <a:gs pos="48000">
              <a:schemeClr val="accent2"/>
            </a:gs>
            <a:gs pos="80000">
              <a:schemeClr val="accent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accent2"/>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grpSp>
        <p:nvGrpSpPr>
          <p:cNvPr id="9" name="Group 8"/>
          <p:cNvGrpSpPr/>
          <p:nvPr userDrawn="1"/>
        </p:nvGrpSpPr>
        <p:grpSpPr>
          <a:xfrm>
            <a:off x="820944" y="-355600"/>
            <a:ext cx="8094456" cy="3790904"/>
            <a:chOff x="820944" y="-355600"/>
            <a:chExt cx="8094456" cy="3790904"/>
          </a:xfrm>
        </p:grpSpPr>
        <p:sp>
          <p:nvSpPr>
            <p:cNvPr id="10" name="Rectangle 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30058" y="1064566"/>
              <a:ext cx="7333661" cy="1991577"/>
              <a:chOff x="930058" y="1064566"/>
              <a:chExt cx="7333661" cy="1991577"/>
            </a:xfrm>
          </p:grpSpPr>
          <p:cxnSp>
            <p:nvCxnSpPr>
              <p:cNvPr id="41" name="Straight Connector 40"/>
              <p:cNvCxnSpPr/>
              <p:nvPr/>
            </p:nvCxnSpPr>
            <p:spPr>
              <a:xfrm>
                <a:off x="3331921" y="1875542"/>
                <a:ext cx="4931798" cy="0"/>
              </a:xfrm>
              <a:prstGeom prst="line">
                <a:avLst/>
              </a:prstGeom>
              <a:noFill/>
              <a:ln w="152400" cap="rnd">
                <a:gradFill flip="none" rotWithShape="1">
                  <a:gsLst>
                    <a:gs pos="0">
                      <a:schemeClr val="accent4"/>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42" name="Freeform 41"/>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772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248" y="3770376"/>
            <a:ext cx="7772400" cy="801624"/>
          </a:xfrm>
        </p:spPr>
        <p:txBody>
          <a:bodyPr>
            <a:noAutofit/>
          </a:bodyPr>
          <a:lstStyle>
            <a:lvl1pPr>
              <a:defRPr sz="2800" b="0" baseline="0">
                <a:solidFill>
                  <a:schemeClr val="accent2"/>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20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40742" y="5464226"/>
            <a:ext cx="1603218" cy="74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userDrawn="1"/>
        </p:nvGrpSpPr>
        <p:grpSpPr>
          <a:xfrm>
            <a:off x="726440" y="304800"/>
            <a:ext cx="3017520" cy="3200400"/>
            <a:chOff x="2871930" y="685800"/>
            <a:chExt cx="3017520" cy="3200400"/>
          </a:xfrm>
        </p:grpSpPr>
        <p:sp>
          <p:nvSpPr>
            <p:cNvPr id="3" name="Rectangle 2"/>
            <p:cNvSpPr/>
            <p:nvPr userDrawn="1"/>
          </p:nvSpPr>
          <p:spPr>
            <a:xfrm>
              <a:off x="2871930" y="685800"/>
              <a:ext cx="3017520" cy="3200400"/>
            </a:xfrm>
            <a:prstGeom prst="rect">
              <a:avLst/>
            </a:prstGeom>
            <a:solidFill>
              <a:schemeClr val="bg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C:\Users\bccla_000\AppData\Local\Microsoft\Windows\INetCache\Content.Word\imcom.jpg"/>
            <p:cNvPicPr>
              <a:picLocks noChangeAspect="1"/>
            </p:cNvPicPr>
            <p:nvPr userDrawn="1"/>
          </p:nvPicPr>
          <p:blipFill>
            <a:blip r:embed="rId4">
              <a:extLst>
                <a:ext uri="{28A0092B-C50C-407E-A947-70E740481C1C}">
                  <a14:useLocalDpi xmlns:a14="http://schemas.microsoft.com/office/drawing/2010/main" val="0"/>
                </a:ext>
              </a:extLst>
            </a:blip>
            <a:srcRect l="11374" t="4074" r="12793" b="9082"/>
            <a:stretch>
              <a:fillRect/>
            </a:stretch>
          </p:blipFill>
          <p:spPr bwMode="auto">
            <a:xfrm>
              <a:off x="3112020" y="914400"/>
              <a:ext cx="2537340" cy="2743200"/>
            </a:xfrm>
            <a:prstGeom prst="rect">
              <a:avLst/>
            </a:prstGeom>
            <a:noFill/>
            <a:ln>
              <a:noFill/>
            </a:ln>
          </p:spPr>
        </p:pic>
      </p:grpSp>
      <p:grpSp>
        <p:nvGrpSpPr>
          <p:cNvPr id="9" name="Group 8"/>
          <p:cNvGrpSpPr/>
          <p:nvPr userDrawn="1"/>
        </p:nvGrpSpPr>
        <p:grpSpPr>
          <a:xfrm>
            <a:off x="807298" y="5381932"/>
            <a:ext cx="1066800" cy="1066800"/>
            <a:chOff x="807298" y="5381932"/>
            <a:chExt cx="1066800" cy="1066800"/>
          </a:xfrm>
        </p:grpSpPr>
        <p:sp>
          <p:nvSpPr>
            <p:cNvPr id="86" name="Rectangle 85"/>
            <p:cNvSpPr>
              <a:spLocks noChangeAspect="1"/>
            </p:cNvSpPr>
            <p:nvPr userDrawn="1"/>
          </p:nvSpPr>
          <p:spPr>
            <a:xfrm>
              <a:off x="807298" y="5381932"/>
              <a:ext cx="1066800" cy="1066800"/>
            </a:xfrm>
            <a:prstGeom prst="rect">
              <a:avLst/>
            </a:prstGeom>
            <a:gradFill flip="none" rotWithShape="1">
              <a:gsLst>
                <a:gs pos="57000">
                  <a:schemeClr val="bg1">
                    <a:lumMod val="65000"/>
                  </a:schemeClr>
                </a:gs>
                <a:gs pos="95000">
                  <a:schemeClr val="bg1"/>
                </a:gs>
              </a:gsLst>
              <a:path path="rect">
                <a:fillToRect l="50000" t="50000" r="50000" b="50000"/>
              </a:path>
              <a:tileRect/>
            </a:gra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Rectangle 4"/>
            <p:cNvSpPr>
              <a:spLocks noChangeAspect="1"/>
            </p:cNvSpPr>
            <p:nvPr userDrawn="1"/>
          </p:nvSpPr>
          <p:spPr>
            <a:xfrm>
              <a:off x="904280" y="5478914"/>
              <a:ext cx="872836" cy="872836"/>
            </a:xfrm>
            <a:prstGeom prst="rect">
              <a:avLst/>
            </a:prstGeom>
            <a:solidFill>
              <a:schemeClr val="bg1">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5" name="Picture 8" descr="PGE_SpotlightLogowh_PPT"/>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032010" y="5605020"/>
              <a:ext cx="617376" cy="62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userDrawn="1"/>
        </p:nvSpPr>
        <p:spPr>
          <a:xfrm>
            <a:off x="3886200" y="228600"/>
            <a:ext cx="4876800" cy="2185214"/>
          </a:xfrm>
          <a:prstGeom prst="rect">
            <a:avLst/>
          </a:prstGeom>
          <a:noFill/>
        </p:spPr>
        <p:txBody>
          <a:bodyPr wrap="square" rtlCol="0">
            <a:spAutoFit/>
          </a:bodyPr>
          <a:lstStyle/>
          <a:p>
            <a:pPr algn="l"/>
            <a:r>
              <a:rPr lang="en-US" sz="4000" dirty="0">
                <a:solidFill>
                  <a:schemeClr val="bg1"/>
                </a:solidFill>
              </a:rPr>
              <a:t>Retrocommissioning</a:t>
            </a:r>
            <a:r>
              <a:rPr lang="en-US" sz="4000" baseline="0" dirty="0">
                <a:solidFill>
                  <a:schemeClr val="bg1"/>
                </a:solidFill>
              </a:rPr>
              <a:t> Practicum </a:t>
            </a:r>
          </a:p>
          <a:p>
            <a:pPr algn="l"/>
            <a:r>
              <a:rPr lang="en-US" sz="2800" baseline="0" dirty="0">
                <a:solidFill>
                  <a:schemeClr val="bg1"/>
                </a:solidFill>
              </a:rPr>
              <a:t>Presidio of Monterey</a:t>
            </a:r>
          </a:p>
          <a:p>
            <a:pPr algn="l"/>
            <a:r>
              <a:rPr lang="en-US" sz="2800" baseline="0" dirty="0">
                <a:solidFill>
                  <a:schemeClr val="bg1"/>
                </a:solidFill>
              </a:rPr>
              <a:t>Buildings 422 and 423</a:t>
            </a:r>
            <a:endParaRPr lang="en-US" sz="2800" dirty="0">
              <a:solidFill>
                <a:schemeClr val="bg1"/>
              </a:solidFill>
            </a:endParaRPr>
          </a:p>
        </p:txBody>
      </p:sp>
    </p:spTree>
    <p:extLst>
      <p:ext uri="{BB962C8B-B14F-4D97-AF65-F5344CB8AC3E}">
        <p14:creationId xmlns:p14="http://schemas.microsoft.com/office/powerpoint/2010/main" val="31639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terview Title Slide">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861788"/>
            <a:ext cx="7772400" cy="731520"/>
          </a:xfrm>
        </p:spPr>
        <p:txBody>
          <a:bodyPr/>
          <a:lstStyle>
            <a:lvl1pPr>
              <a:defRPr sz="3200" b="1" i="1" baseline="0">
                <a:solidFill>
                  <a:schemeClr val="tx1"/>
                </a:solidFill>
              </a:defRPr>
            </a:lvl1pPr>
          </a:lstStyle>
          <a:p>
            <a:r>
              <a:rPr lang="en-US" dirty="0"/>
              <a:t>Click to edit Project Type</a:t>
            </a:r>
          </a:p>
        </p:txBody>
      </p:sp>
      <p:sp>
        <p:nvSpPr>
          <p:cNvPr id="5" name="Rectangle 7"/>
          <p:cNvSpPr>
            <a:spLocks noChangeArrowheads="1"/>
          </p:cNvSpPr>
          <p:nvPr userDrawn="1"/>
        </p:nvSpPr>
        <p:spPr bwMode="auto">
          <a:xfrm>
            <a:off x="239713" y="4800601"/>
            <a:ext cx="1970087" cy="365760"/>
          </a:xfrm>
          <a:prstGeom prst="rect">
            <a:avLst/>
          </a:prstGeom>
          <a:noFill/>
          <a:ln w="9525">
            <a:noFill/>
            <a:miter lim="800000"/>
            <a:headEnd/>
            <a:tailEnd/>
          </a:ln>
          <a:effectLst/>
        </p:spPr>
        <p:txBody>
          <a:bodyPr anchor="ctr"/>
          <a:lstStyle/>
          <a:p>
            <a:pPr marL="344488" indent="-344488" eaLnBrk="1" hangingPunct="1"/>
            <a:r>
              <a:rPr lang="en-US" sz="1800" dirty="0">
                <a:solidFill>
                  <a:schemeClr val="tx1"/>
                </a:solidFill>
                <a:latin typeface="+mn-lt"/>
              </a:rPr>
              <a:t>Presented By:</a:t>
            </a:r>
          </a:p>
        </p:txBody>
      </p:sp>
      <p:sp>
        <p:nvSpPr>
          <p:cNvPr id="3" name="Text Placeholder 2"/>
          <p:cNvSpPr>
            <a:spLocks noGrp="1"/>
          </p:cNvSpPr>
          <p:nvPr>
            <p:ph type="body" sz="quarter" idx="10" hasCustomPrompt="1"/>
          </p:nvPr>
        </p:nvSpPr>
        <p:spPr>
          <a:xfrm>
            <a:off x="239713" y="5166361"/>
            <a:ext cx="2743200" cy="109728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interview team members</a:t>
            </a:r>
          </a:p>
        </p:txBody>
      </p:sp>
      <p:sp>
        <p:nvSpPr>
          <p:cNvPr id="10" name="Text Placeholder 2"/>
          <p:cNvSpPr>
            <a:spLocks noGrp="1"/>
          </p:cNvSpPr>
          <p:nvPr>
            <p:ph type="body" sz="quarter" idx="11" hasCustomPrompt="1"/>
          </p:nvPr>
        </p:nvSpPr>
        <p:spPr>
          <a:xfrm>
            <a:off x="239713" y="6274276"/>
            <a:ext cx="2743200" cy="36576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date</a:t>
            </a:r>
          </a:p>
        </p:txBody>
      </p:sp>
      <p:sp>
        <p:nvSpPr>
          <p:cNvPr id="8" name="Rectangle 7"/>
          <p:cNvSpPr>
            <a:spLocks noChangeArrowheads="1"/>
          </p:cNvSpPr>
          <p:nvPr userDrawn="1"/>
        </p:nvSpPr>
        <p:spPr bwMode="auto">
          <a:xfrm>
            <a:off x="239713" y="1634544"/>
            <a:ext cx="1970087" cy="365760"/>
          </a:xfrm>
          <a:prstGeom prst="rect">
            <a:avLst/>
          </a:prstGeom>
          <a:noFill/>
          <a:ln w="9525">
            <a:noFill/>
            <a:miter lim="800000"/>
            <a:headEnd/>
            <a:tailEnd/>
          </a:ln>
          <a:effectLst/>
        </p:spPr>
        <p:txBody>
          <a:bodyPr anchor="ctr"/>
          <a:lstStyle/>
          <a:p>
            <a:pPr marL="344488" indent="-344488" eaLnBrk="1" hangingPunct="1"/>
            <a:r>
              <a:rPr lang="en-US" sz="1800" i="1" dirty="0">
                <a:solidFill>
                  <a:schemeClr val="tx1"/>
                </a:solidFill>
                <a:latin typeface="+mn-lt"/>
              </a:rPr>
              <a:t>For</a:t>
            </a:r>
          </a:p>
        </p:txBody>
      </p:sp>
      <p:sp>
        <p:nvSpPr>
          <p:cNvPr id="6" name="Text Placeholder 5"/>
          <p:cNvSpPr>
            <a:spLocks noGrp="1"/>
          </p:cNvSpPr>
          <p:nvPr>
            <p:ph type="body" sz="quarter" idx="12" hasCustomPrompt="1"/>
          </p:nvPr>
        </p:nvSpPr>
        <p:spPr>
          <a:xfrm>
            <a:off x="325906" y="2133600"/>
            <a:ext cx="7772400" cy="731520"/>
          </a:xfrm>
        </p:spPr>
        <p:txBody>
          <a:bodyPr>
            <a:normAutofit/>
          </a:bodyPr>
          <a:lstStyle>
            <a:lvl1pPr algn="l" defTabSz="914400" rtl="0" eaLnBrk="1" latinLnBrk="0" hangingPunct="1">
              <a:spcBef>
                <a:spcPct val="0"/>
              </a:spcBef>
              <a:buNone/>
              <a:defRPr lang="en-US" sz="3200" b="1" i="1" kern="1200" baseline="0" dirty="0">
                <a:solidFill>
                  <a:schemeClr val="tx1"/>
                </a:solidFill>
                <a:latin typeface="Arial" pitchFamily="34" charset="0"/>
                <a:ea typeface="+mj-ea"/>
                <a:cs typeface="Arial" pitchFamily="34" charset="0"/>
              </a:defRPr>
            </a:lvl1pPr>
          </a:lstStyle>
          <a:p>
            <a:pPr lvl="0"/>
            <a:r>
              <a:rPr lang="en-US" dirty="0"/>
              <a:t>Click to edit Project Name</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56387" y="5484166"/>
            <a:ext cx="2487613" cy="11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0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ample Disclaim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5" name="Footer Placeholder 4"/>
          <p:cNvSpPr>
            <a:spLocks noGrp="1"/>
          </p:cNvSpPr>
          <p:nvPr>
            <p:ph type="ftr" sz="quarter" idx="10"/>
          </p:nvPr>
        </p:nvSpPr>
        <p:spPr/>
        <p:txBody>
          <a:bodyPr/>
          <a:lstStyle/>
          <a:p>
            <a:r>
              <a:rPr lang="en-US"/>
              <a:t>Functional Testing in Existing Buildings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4870564"/>
          </a:xfrm>
          <a:prstGeom prst="rect">
            <a:avLst/>
          </a:prstGeom>
          <a:noFill/>
        </p:spPr>
        <p:txBody>
          <a:bodyPr wrap="square" rtlCol="0">
            <a:spAutoFit/>
          </a:bodyPr>
          <a:lstStyle/>
          <a:p>
            <a:pPr lvl="0">
              <a:lnSpc>
                <a:spcPct val="150000"/>
              </a:lnSpc>
              <a:spcBef>
                <a:spcPts val="900"/>
              </a:spcBef>
            </a:pPr>
            <a:r>
              <a:rPr lang="en-US" sz="1500" b="1" dirty="0">
                <a:solidFill>
                  <a:schemeClr val="bg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a:t>
            </a:r>
            <a:r>
              <a:rPr lang="en-US" sz="1500" b="1" dirty="0">
                <a:solidFill>
                  <a:schemeClr val="accent4"/>
                </a:solidFill>
                <a:latin typeface="Arial" pitchFamily="34" charset="0"/>
                <a:cs typeface="Arial" pitchFamily="34" charset="0"/>
              </a:rPr>
              <a:t>Pacific Gas and Electric Company (PG&amp;E)</a:t>
            </a:r>
            <a:r>
              <a:rPr lang="en-US" sz="1500" b="1" dirty="0">
                <a:solidFill>
                  <a:schemeClr val="bg1"/>
                </a:solidFill>
                <a:latin typeface="Arial" pitchFamily="34" charset="0"/>
                <a:cs typeface="Arial" pitchFamily="34" charset="0"/>
              </a:rPr>
              <a:t> nor any of its employees and agents: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Represents that its use would not infringe any privately owned rights, including, but not limited to, patents, trademarks, or copyrights. </a:t>
            </a:r>
          </a:p>
          <a:p>
            <a:endParaRPr lang="en-US" dirty="0">
              <a:solidFill>
                <a:schemeClr val="bg1"/>
              </a:solidFill>
            </a:endParaRPr>
          </a:p>
        </p:txBody>
      </p:sp>
      <p:sp>
        <p:nvSpPr>
          <p:cNvPr id="10" name="TextBox 9"/>
          <p:cNvSpPr txBox="1"/>
          <p:nvPr userDrawn="1"/>
        </p:nvSpPr>
        <p:spPr>
          <a:xfrm>
            <a:off x="2743200" y="274638"/>
            <a:ext cx="5943600" cy="1323439"/>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disclaimer.</a:t>
            </a:r>
            <a:r>
              <a:rPr lang="en-US" sz="1600" baseline="0" dirty="0">
                <a:solidFill>
                  <a:schemeClr val="accent4"/>
                </a:solidFill>
                <a:latin typeface="Arial" pitchFamily="34" charset="0"/>
                <a:cs typeface="Arial" pitchFamily="34" charset="0"/>
              </a:rPr>
              <a:t>  This slide is an example that can be edited to provide that by going to “View” then “Title Slide” and then editing this layout by deleting this box and changing the red company name as required  and formatting the color to white.</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272468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Copyright Notic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Copyright Materials</a:t>
            </a:r>
          </a:p>
        </p:txBody>
      </p:sp>
      <p:sp>
        <p:nvSpPr>
          <p:cNvPr id="5" name="Footer Placeholder 4"/>
          <p:cNvSpPr>
            <a:spLocks noGrp="1"/>
          </p:cNvSpPr>
          <p:nvPr>
            <p:ph type="ftr" sz="quarter" idx="10"/>
          </p:nvPr>
        </p:nvSpPr>
        <p:spPr/>
        <p:txBody>
          <a:bodyPr/>
          <a:lstStyle/>
          <a:p>
            <a:r>
              <a:rPr lang="en-US"/>
              <a:t>Functional Testing in Existing Buildings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2123658"/>
          </a:xfrm>
          <a:prstGeom prst="rect">
            <a:avLst/>
          </a:prstGeom>
          <a:noFill/>
        </p:spPr>
        <p:txBody>
          <a:bodyPr wrap="square" rtlCol="0">
            <a:spAutoFit/>
          </a:bodyPr>
          <a:lstStyle/>
          <a:p>
            <a:pPr lvl="0">
              <a:lnSpc>
                <a:spcPct val="150000"/>
              </a:lnSpc>
              <a:spcBef>
                <a:spcPts val="900"/>
              </a:spcBef>
            </a:pPr>
            <a:r>
              <a:rPr lang="en-US" sz="1800" b="1" dirty="0">
                <a:solidFill>
                  <a:schemeClr val="bg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a:p>
            <a:endParaRPr lang="en-US" sz="2400" dirty="0">
              <a:solidFill>
                <a:schemeClr val="bg1"/>
              </a:solidFill>
            </a:endParaRPr>
          </a:p>
        </p:txBody>
      </p:sp>
      <p:sp>
        <p:nvSpPr>
          <p:cNvPr id="10" name="TextBox 9"/>
          <p:cNvSpPr txBox="1"/>
          <p:nvPr userDrawn="1"/>
        </p:nvSpPr>
        <p:spPr>
          <a:xfrm>
            <a:off x="533400" y="3581400"/>
            <a:ext cx="8153400" cy="2062103"/>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copyright notice.  Or, we may want to copyright</a:t>
            </a:r>
            <a:r>
              <a:rPr lang="en-US" sz="1600" baseline="0" dirty="0">
                <a:solidFill>
                  <a:schemeClr val="accent4"/>
                </a:solidFill>
                <a:latin typeface="Arial" pitchFamily="34" charset="0"/>
                <a:cs typeface="Arial" pitchFamily="34" charset="0"/>
              </a:rPr>
              <a:t> the materials as ours.  This slide provides such notice.  To eliminate this text box, go to </a:t>
            </a:r>
            <a:br>
              <a:rPr lang="en-US" sz="1600" baseline="0" dirty="0">
                <a:solidFill>
                  <a:schemeClr val="accent4"/>
                </a:solidFill>
                <a:latin typeface="Arial" pitchFamily="34" charset="0"/>
                <a:cs typeface="Arial" pitchFamily="34" charset="0"/>
              </a:rPr>
            </a:br>
            <a:r>
              <a:rPr lang="en-US" sz="1600" baseline="0" dirty="0">
                <a:solidFill>
                  <a:schemeClr val="accent4"/>
                </a:solidFill>
                <a:latin typeface="Arial" pitchFamily="34" charset="0"/>
                <a:cs typeface="Arial" pitchFamily="34" charset="0"/>
              </a:rPr>
              <a:t>“View” then “Slide Master” and delete it from the lay out slide.</a:t>
            </a:r>
          </a:p>
          <a:p>
            <a:endParaRPr lang="en-US" sz="1600" baseline="0" dirty="0">
              <a:solidFill>
                <a:schemeClr val="accent4"/>
              </a:solidFill>
              <a:latin typeface="Arial" pitchFamily="34" charset="0"/>
              <a:cs typeface="Arial" pitchFamily="34" charset="0"/>
            </a:endParaRPr>
          </a:p>
          <a:p>
            <a:r>
              <a:rPr lang="en-US" sz="1600" baseline="0" dirty="0">
                <a:solidFill>
                  <a:schemeClr val="accent4"/>
                </a:solidFill>
                <a:latin typeface="Arial" pitchFamily="34" charset="0"/>
                <a:cs typeface="Arial" pitchFamily="34" charset="0"/>
              </a:rPr>
              <a:t>You can also add © FDE &lt;Current Year&gt; into the footer for each slide.  Do this by going to “Insert” then “Header and Footer” and making appropriate edits.   The little copy right symbol is available from the Insert menu also by clicking on the “Symbol” button (the one with the omega sign on it).</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4171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Learning Objectiv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Functional Testing in Existing Buildings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Learning Objectives</a:t>
            </a:r>
          </a:p>
        </p:txBody>
      </p:sp>
      <p:sp>
        <p:nvSpPr>
          <p:cNvPr id="2" name="TextBox 1"/>
          <p:cNvSpPr txBox="1"/>
          <p:nvPr userDrawn="1"/>
        </p:nvSpPr>
        <p:spPr>
          <a:xfrm>
            <a:off x="457200" y="1600200"/>
            <a:ext cx="5814412" cy="461665"/>
          </a:xfrm>
          <a:prstGeom prst="rect">
            <a:avLst/>
          </a:prstGeom>
          <a:noFill/>
        </p:spPr>
        <p:txBody>
          <a:bodyPr wrap="none" rtlCol="0">
            <a:spAutoFit/>
          </a:bodyPr>
          <a:lstStyle/>
          <a:p>
            <a:pPr lvl="0"/>
            <a:r>
              <a:rPr lang="en-US" sz="2400" b="0" kern="1200" baseline="0" dirty="0">
                <a:solidFill>
                  <a:schemeClr val="bg1"/>
                </a:solidFill>
                <a:latin typeface="Arial" pitchFamily="34" charset="0"/>
                <a:ea typeface="+mn-ea"/>
                <a:cs typeface="Arial" pitchFamily="34" charset="0"/>
              </a:rPr>
              <a:t>After completing this course, you should:</a:t>
            </a:r>
          </a:p>
        </p:txBody>
      </p:sp>
      <p:sp>
        <p:nvSpPr>
          <p:cNvPr id="8" name="Text Placeholder 7"/>
          <p:cNvSpPr>
            <a:spLocks noGrp="1"/>
          </p:cNvSpPr>
          <p:nvPr>
            <p:ph type="body" sz="quarter" idx="12" hasCustomPrompt="1"/>
          </p:nvPr>
        </p:nvSpPr>
        <p:spPr>
          <a:xfrm>
            <a:off x="457200" y="2286000"/>
            <a:ext cx="7636625" cy="4015105"/>
          </a:xfrm>
          <a:ln>
            <a:noFill/>
          </a:ln>
        </p:spPr>
        <p:txBody>
          <a:bodyPr/>
          <a:lstStyle>
            <a:lvl2pPr marL="465138" indent="-457200">
              <a:buFont typeface="+mj-lt"/>
              <a:buAutoNum type="arabicPeriod"/>
              <a:defRPr baseline="0">
                <a:solidFill>
                  <a:srgbClr val="FFA100"/>
                </a:solidFill>
              </a:defRPr>
            </a:lvl2pPr>
            <a:lvl3pPr>
              <a:defRPr lang="en-US" sz="1800" kern="1200" baseline="0" dirty="0">
                <a:solidFill>
                  <a:schemeClr val="accent4"/>
                </a:solidFill>
                <a:latin typeface="Arial" pitchFamily="34" charset="0"/>
                <a:ea typeface="+mn-ea"/>
                <a:cs typeface="Arial" pitchFamily="34" charset="0"/>
              </a:defRPr>
            </a:lvl3pPr>
          </a:lstStyle>
          <a:p>
            <a:pPr lvl="1"/>
            <a:r>
              <a:rPr lang="en-US" dirty="0"/>
              <a:t>Click here to enter learning objectives</a:t>
            </a:r>
          </a:p>
          <a:p>
            <a:pPr lvl="2"/>
            <a:endParaRPr lang="en-US" dirty="0"/>
          </a:p>
        </p:txBody>
      </p:sp>
      <p:sp>
        <p:nvSpPr>
          <p:cNvPr id="10" name="Text Placeholder 9"/>
          <p:cNvSpPr>
            <a:spLocks noGrp="1"/>
          </p:cNvSpPr>
          <p:nvPr>
            <p:ph type="body" sz="quarter" idx="13" hasCustomPrompt="1"/>
          </p:nvPr>
        </p:nvSpPr>
        <p:spPr>
          <a:xfrm>
            <a:off x="573579" y="3421351"/>
            <a:ext cx="7351222" cy="1760249"/>
          </a:xfrm>
          <a:ln>
            <a:noFill/>
          </a:ln>
        </p:spPr>
        <p:txBody>
          <a:bodyPr>
            <a:noAutofit/>
          </a:bodyPr>
          <a:lstStyle>
            <a:lvl3pPr marL="346075" indent="0" algn="l" defTabSz="914400" rtl="0" eaLnBrk="1" latinLnBrk="0" hangingPunct="1">
              <a:spcBef>
                <a:spcPct val="20000"/>
              </a:spcBef>
              <a:buFont typeface="+mj-lt"/>
              <a:buNone/>
              <a:defRPr lang="en-US" sz="1800" kern="1200" baseline="0" dirty="0">
                <a:solidFill>
                  <a:srgbClr val="FF0000"/>
                </a:solidFill>
                <a:latin typeface="Arial" pitchFamily="34" charset="0"/>
                <a:ea typeface="+mn-ea"/>
                <a:cs typeface="Arial" pitchFamily="34" charset="0"/>
              </a:defRPr>
            </a:lvl3pPr>
          </a:lstStyle>
          <a:p>
            <a:pPr marL="346075" lvl="2" indent="0" algn="l" defTabSz="914400" rtl="0" eaLnBrk="1" latinLnBrk="0" hangingPunct="1">
              <a:spcBef>
                <a:spcPct val="20000"/>
              </a:spcBef>
              <a:buFont typeface="+mj-lt"/>
              <a:buNone/>
            </a:pPr>
            <a:r>
              <a:rPr lang="en-US" dirty="0"/>
              <a:t>Where courses are offered for credits, you often have to state the learning objectives at the beginning of the slide set.  Typically 4-6 objectives are required.</a:t>
            </a:r>
          </a:p>
          <a:p>
            <a:pPr marL="346075" lvl="2" indent="0" algn="l" defTabSz="914400" rtl="0" eaLnBrk="1" latinLnBrk="0" hangingPunct="1">
              <a:spcBef>
                <a:spcPct val="20000"/>
              </a:spcBef>
              <a:buFont typeface="+mj-lt"/>
              <a:buNone/>
            </a:pPr>
            <a:r>
              <a:rPr lang="en-US" dirty="0"/>
              <a:t>Usually this is a good starting point for organizing your presentation anyway and it helps set up the class and sets expectations.</a:t>
            </a:r>
          </a:p>
        </p:txBody>
      </p:sp>
    </p:spTree>
    <p:extLst>
      <p:ext uri="{BB962C8B-B14F-4D97-AF65-F5344CB8AC3E}">
        <p14:creationId xmlns:p14="http://schemas.microsoft.com/office/powerpoint/2010/main" val="315072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457200" indent="-457200">
              <a:buFont typeface="Arial" pitchFamily="34" charset="0"/>
              <a:buChar char="•"/>
              <a:defRPr baseline="0">
                <a:solidFill>
                  <a:schemeClr val="bg1"/>
                </a:solidFill>
              </a:defRPr>
            </a:lvl1pPr>
            <a:lvl2pPr marL="465138" indent="-457200">
              <a:buFont typeface="+mj-lt"/>
              <a:buAutoNum type="arabicPeriod"/>
              <a:defRPr baseline="0"/>
            </a:lvl2pPr>
            <a:lvl3pPr marL="803275" indent="-457200">
              <a:buFont typeface="+mj-lt"/>
              <a:buAutoNum type="arabicPeriod"/>
              <a:defRPr lang="en-US" sz="1800" kern="1200" baseline="0" dirty="0" smtClean="0">
                <a:solidFill>
                  <a:schemeClr val="accent4"/>
                </a:solidFill>
                <a:latin typeface="Arial" pitchFamily="34" charset="0"/>
                <a:ea typeface="+mn-ea"/>
                <a:cs typeface="Arial" pitchFamily="34" charset="0"/>
              </a:defRPr>
            </a:lvl3pPr>
            <a:lvl4pPr marL="1143000" indent="-457200">
              <a:buFont typeface="+mj-lt"/>
              <a:buAutoNum type="arabicPeriod"/>
              <a:defRPr/>
            </a:lvl4pPr>
            <a:lvl5pPr marL="1482725" indent="-457200">
              <a:buFont typeface="+mj-lt"/>
              <a:buAutoNum type="arabicPeriod"/>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marL="346075" lvl="2" indent="0" algn="l" defTabSz="914400" rtl="0" eaLnBrk="1" latinLnBrk="0" hangingPunct="1">
              <a:spcBef>
                <a:spcPct val="20000"/>
              </a:spcBef>
              <a:buFont typeface="+mj-lt"/>
              <a:buNone/>
            </a:pPr>
            <a:endParaRPr lang="en-US" dirty="0"/>
          </a:p>
          <a:p>
            <a:pPr marL="346075" lvl="2" indent="0" algn="l" defTabSz="914400" rtl="0" eaLnBrk="1" latinLnBrk="0" hangingPunct="1">
              <a:spcBef>
                <a:spcPct val="20000"/>
              </a:spcBef>
              <a:buFont typeface="+mj-lt"/>
              <a:buNone/>
            </a:pPr>
            <a:r>
              <a:rPr lang="en-US" dirty="0"/>
              <a:t>Providing an agenda is also required by some clients.  This is also a good organizing tool for putting your presentation together and is also a good way to help the students understand how the learning objectives tie into the plan for the day.  If you include time targets, this also helps you manage your time.</a:t>
            </a:r>
          </a:p>
          <a:p>
            <a:pPr lvl="0"/>
            <a:endParaRPr lang="en-US" dirty="0"/>
          </a:p>
        </p:txBody>
      </p:sp>
      <p:sp>
        <p:nvSpPr>
          <p:cNvPr id="5" name="Footer Placeholder 4"/>
          <p:cNvSpPr>
            <a:spLocks noGrp="1"/>
          </p:cNvSpPr>
          <p:nvPr>
            <p:ph type="ftr" sz="quarter" idx="10"/>
          </p:nvPr>
        </p:nvSpPr>
        <p:spPr/>
        <p:txBody>
          <a:bodyPr/>
          <a:lstStyle/>
          <a:p>
            <a:r>
              <a:rPr lang="en-US"/>
              <a:t>Functional Testing in Existing Buildings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1947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Backgroun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Functional Testing in Existing Buildings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426906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von Contact">
    <p:bg>
      <p:bgPr>
        <a:solidFill>
          <a:schemeClr val="tx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1219200" y="977900"/>
            <a:ext cx="6400800" cy="150813"/>
            <a:chOff x="1089025" y="977900"/>
            <a:chExt cx="6400800" cy="150813"/>
          </a:xfrm>
        </p:grpSpPr>
        <p:cxnSp>
          <p:nvCxnSpPr>
            <p:cNvPr id="87" name="Straight Connector 86"/>
            <p:cNvCxnSpPr/>
            <p:nvPr/>
          </p:nvCxnSpPr>
          <p:spPr bwMode="auto">
            <a:xfrm>
              <a:off x="1089025" y="977900"/>
              <a:ext cx="64008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auto">
            <a:xfrm>
              <a:off x="1089025" y="1128713"/>
              <a:ext cx="6400800" cy="0"/>
            </a:xfrm>
            <a:prstGeom prst="line">
              <a:avLst/>
            </a:prstGeom>
            <a:ln w="76200">
              <a:solidFill>
                <a:srgbClr val="C42E40"/>
              </a:solidFill>
            </a:ln>
          </p:spPr>
          <p:style>
            <a:lnRef idx="1">
              <a:schemeClr val="accent1"/>
            </a:lnRef>
            <a:fillRef idx="0">
              <a:schemeClr val="accent1"/>
            </a:fillRef>
            <a:effectRef idx="0">
              <a:schemeClr val="accent1"/>
            </a:effectRef>
            <a:fontRef idx="minor">
              <a:schemeClr val="tx1"/>
            </a:fontRef>
          </p:style>
        </p:cxnSp>
      </p:grpSp>
      <p:pic>
        <p:nvPicPr>
          <p:cNvPr id="89" name="Picture 750" descr="INSTALLATION MANAGEMENT ACTIVITY-DUI-COLOR"/>
          <p:cNvPicPr preferRelativeResize="0">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133350" y="160337"/>
            <a:ext cx="1009650" cy="982662"/>
          </a:xfrm>
          <a:prstGeom prst="rect">
            <a:avLst/>
          </a:prstGeom>
          <a:noFill/>
          <a:ln w="9525">
            <a:noFill/>
            <a:miter lim="800000"/>
            <a:headEnd/>
            <a:tailEnd/>
          </a:ln>
        </p:spPr>
      </p:pic>
      <p:pic>
        <p:nvPicPr>
          <p:cNvPr id="90" name="Picture 7"/>
          <p:cNvPicPr>
            <a:picLocks noChangeAspect="1" noChangeArrowheads="1"/>
          </p:cNvPicPr>
          <p:nvPr userDrawn="1"/>
        </p:nvPicPr>
        <p:blipFill>
          <a:blip r:embed="rId3"/>
          <a:srcRect/>
          <a:stretch>
            <a:fillRect/>
          </a:stretch>
        </p:blipFill>
        <p:spPr bwMode="auto">
          <a:xfrm>
            <a:off x="7696200" y="160337"/>
            <a:ext cx="1371600" cy="982663"/>
          </a:xfrm>
          <a:prstGeom prst="rect">
            <a:avLst/>
          </a:prstGeom>
          <a:noFill/>
          <a:ln w="9525">
            <a:noFill/>
            <a:miter lim="800000"/>
            <a:headEnd/>
            <a:tailEnd/>
          </a:ln>
        </p:spPr>
      </p:pic>
      <p:pic>
        <p:nvPicPr>
          <p:cNvPr id="18" name="Picture 7"/>
          <p:cNvPicPr>
            <a:picLocks noChangeAspect="1" noChangeArrowheads="1"/>
          </p:cNvPicPr>
          <p:nvPr userDrawn="1"/>
        </p:nvPicPr>
        <p:blipFill>
          <a:blip r:embed="rId3"/>
          <a:srcRect/>
          <a:stretch>
            <a:fillRect/>
          </a:stretch>
        </p:blipFill>
        <p:spPr bwMode="auto">
          <a:xfrm>
            <a:off x="2551163" y="1752600"/>
            <a:ext cx="4041675" cy="2895600"/>
          </a:xfrm>
          <a:prstGeom prst="rect">
            <a:avLst/>
          </a:prstGeom>
          <a:noFill/>
          <a:ln w="9525">
            <a:noFill/>
            <a:miter lim="800000"/>
            <a:headEnd/>
            <a:tailEnd/>
          </a:ln>
        </p:spPr>
      </p:pic>
      <p:sp>
        <p:nvSpPr>
          <p:cNvPr id="19" name="Rectangle 18"/>
          <p:cNvSpPr/>
          <p:nvPr userDrawn="1"/>
        </p:nvSpPr>
        <p:spPr>
          <a:xfrm>
            <a:off x="2057400" y="5254388"/>
            <a:ext cx="5029200" cy="923330"/>
          </a:xfrm>
          <a:prstGeom prst="rect">
            <a:avLst/>
          </a:prstGeom>
        </p:spPr>
        <p:txBody>
          <a:bodyPr>
            <a:spAutoFit/>
          </a:bodyPr>
          <a:lstStyle/>
          <a:p>
            <a:pPr lvl="0" algn="ctr" defTabSz="914400" fontAlgn="auto">
              <a:spcAft>
                <a:spcPts val="0"/>
              </a:spcAft>
              <a:defRPr/>
            </a:pPr>
            <a:r>
              <a:rPr lang="en-US" dirty="0">
                <a:solidFill>
                  <a:schemeClr val="bg1"/>
                </a:solidFill>
              </a:rPr>
              <a:t>Energy/Net Zero Point of Contact </a:t>
            </a:r>
          </a:p>
          <a:p>
            <a:pPr lvl="0" algn="ctr" defTabSz="914400" fontAlgn="auto">
              <a:spcAft>
                <a:spcPts val="0"/>
              </a:spcAft>
              <a:defRPr/>
            </a:pPr>
            <a:r>
              <a:rPr lang="en-US" dirty="0">
                <a:solidFill>
                  <a:schemeClr val="bg1"/>
                </a:solidFill>
              </a:rPr>
              <a:t>Devon Rust (306-1125)</a:t>
            </a:r>
          </a:p>
          <a:p>
            <a:pPr lvl="0" algn="ctr" defTabSz="914400" fontAlgn="auto">
              <a:spcAft>
                <a:spcPts val="0"/>
              </a:spcAft>
              <a:defRPr/>
            </a:pPr>
            <a:r>
              <a:rPr lang="en-US" dirty="0">
                <a:solidFill>
                  <a:schemeClr val="bg1"/>
                </a:solidFill>
              </a:rPr>
              <a:t>Devon.a.rust.civ@mail.mil</a:t>
            </a:r>
          </a:p>
        </p:txBody>
      </p:sp>
    </p:spTree>
    <p:extLst>
      <p:ext uri="{BB962C8B-B14F-4D97-AF65-F5344CB8AC3E}">
        <p14:creationId xmlns:p14="http://schemas.microsoft.com/office/powerpoint/2010/main" val="161213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rgbClr val="FFA100"/>
                </a:solidFill>
              </a:defRPr>
            </a:lvl2pPr>
            <a:lvl3pPr>
              <a:defRPr>
                <a:solidFill>
                  <a:srgbClr val="FFA100"/>
                </a:solidFill>
              </a:defRPr>
            </a:lvl3pPr>
            <a:lvl4pPr>
              <a:defRPr>
                <a:solidFill>
                  <a:srgbClr val="FFA100"/>
                </a:solidFill>
              </a:defRPr>
            </a:lvl4pPr>
            <a:lvl5pPr>
              <a:defRPr>
                <a:solidFill>
                  <a:srgbClr val="FFA1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Functional Testing in Existing Buildings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Agenda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Functional Testing in Existing Buildings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r>
              <a:rPr lang="en-US"/>
              <a:t>Functional Testing in Existing Buildings</a:t>
            </a:r>
            <a:endParaRPr lang="en-US" dirty="0"/>
          </a:p>
        </p:txBody>
      </p:sp>
      <p:sp>
        <p:nvSpPr>
          <p:cNvPr id="7" name="Slide Number Placeholder 6"/>
          <p:cNvSpPr>
            <a:spLocks noGrp="1"/>
          </p:cNvSpPr>
          <p:nvPr>
            <p:ph type="sldNum" sz="quarter" idx="11"/>
          </p:nvPr>
        </p:nvSpPr>
        <p:spPr/>
        <p:txBody>
          <a:bodyPr/>
          <a:lstStyle/>
          <a:p>
            <a:fld id="{E347D01F-1A12-4043-9E52-C5C412E1DD77}"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t>Functional Testing in Existing Buildings</a:t>
            </a:r>
            <a:endParaRPr lang="en-US" dirty="0"/>
          </a:p>
        </p:txBody>
      </p:sp>
      <p:sp>
        <p:nvSpPr>
          <p:cNvPr id="9" name="Slide Number Placeholder 8"/>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Functional Testing in Existing Buildings</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Functional Testing in Existing Buildings</a:t>
            </a:r>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48000">
              <a:schemeClr val="accent2"/>
            </a:gs>
            <a:gs pos="80000">
              <a:schemeClr val="accent6"/>
            </a:gs>
          </a:gsLst>
          <a:lin ang="5400000" scaled="0"/>
        </a:gra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719" y="0"/>
            <a:ext cx="7542563" cy="3200400"/>
          </a:xfrm>
          <a:prstGeom prst="rect">
            <a:avLst/>
          </a:prstGeom>
        </p:spPr>
      </p:pic>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48173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215900"/>
            <a:ext cx="8096046" cy="3790904"/>
            <a:chOff x="820944" y="-355600"/>
            <a:chExt cx="809604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chemeClr val="accent4"/>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451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terview Closing Slides">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228600"/>
            <a:ext cx="7772400" cy="2066925"/>
          </a:xfrm>
        </p:spPr>
        <p:txBody>
          <a:bodyPr/>
          <a:lstStyle>
            <a:lvl1pPr>
              <a:defRPr b="0" i="0" cap="none" baseline="0">
                <a:solidFill>
                  <a:schemeClr val="tx1"/>
                </a:solidFill>
              </a:defRPr>
            </a:lvl1pPr>
          </a:lstStyle>
          <a:p>
            <a:r>
              <a:rPr lang="en-US" dirty="0"/>
              <a:t>Thank You For Inviting Us</a:t>
            </a:r>
          </a:p>
        </p:txBody>
      </p:sp>
      <p:pic>
        <p:nvPicPr>
          <p:cNvPr id="7" name="Picture 6"/>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5541168"/>
            <a:ext cx="2415548" cy="915988"/>
          </a:xfrm>
          <a:prstGeom prst="rect">
            <a:avLst/>
          </a:prstGeom>
        </p:spPr>
      </p:pic>
    </p:spTree>
    <p:extLst>
      <p:ext uri="{BB962C8B-B14F-4D97-AF65-F5344CB8AC3E}">
        <p14:creationId xmlns:p14="http://schemas.microsoft.com/office/powerpoint/2010/main" val="5106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Functional Testing in Existing Buildings</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DE Logo Title Slide - Whit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grpSp>
        <p:nvGrpSpPr>
          <p:cNvPr id="9" name="Group 8"/>
          <p:cNvGrpSpPr/>
          <p:nvPr userDrawn="1"/>
        </p:nvGrpSpPr>
        <p:grpSpPr>
          <a:xfrm>
            <a:off x="820944" y="-355600"/>
            <a:ext cx="8094456" cy="3790904"/>
            <a:chOff x="820944" y="-355600"/>
            <a:chExt cx="8094456" cy="3790904"/>
          </a:xfrm>
        </p:grpSpPr>
        <p:sp>
          <p:nvSpPr>
            <p:cNvPr id="10" name="Rectangle 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30058" y="1064566"/>
              <a:ext cx="7333661" cy="1991577"/>
              <a:chOff x="930058" y="1064566"/>
              <a:chExt cx="7333661" cy="1991577"/>
            </a:xfrm>
          </p:grpSpPr>
          <p:cxnSp>
            <p:nvCxnSpPr>
              <p:cNvPr id="41" name="Straight Connector 40"/>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42" name="Freeform 41"/>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772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20944" y="501652"/>
            <a:ext cx="7442775" cy="2822573"/>
            <a:chOff x="820944" y="501652"/>
            <a:chExt cx="7442775" cy="2822573"/>
          </a:xfrm>
        </p:grpSpPr>
        <p:sp>
          <p:nvSpPr>
            <p:cNvPr id="50" name="Rectangle 49"/>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30058" y="1204266"/>
              <a:ext cx="7333661" cy="1991577"/>
              <a:chOff x="930058" y="1064566"/>
              <a:chExt cx="7333661" cy="1991577"/>
            </a:xfrm>
          </p:grpSpPr>
          <p:cxnSp>
            <p:nvCxnSpPr>
              <p:cNvPr id="77" name="Straight Connector 76"/>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78" name="Freeform 77"/>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2159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841248" y="3581400"/>
            <a:ext cx="77724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383024"/>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118592"/>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522214"/>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5922264"/>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303264"/>
            <a:ext cx="5069713" cy="365760"/>
          </a:xfrm>
        </p:spPr>
        <p:txBody>
          <a:bodyPr>
            <a:noAutofit/>
          </a:bodyPr>
          <a:lstStyle>
            <a:lvl1pPr>
              <a:defRPr sz="1800" baseline="0">
                <a:solidFill>
                  <a:schemeClr val="bg1"/>
                </a:solidFill>
              </a:defRPr>
            </a:lvl1pPr>
          </a:lstStyle>
          <a:p>
            <a:pPr lvl="0"/>
            <a:r>
              <a:rPr lang="en-US" dirty="0"/>
              <a:t>Click to edit Presentation Date</a:t>
            </a:r>
          </a:p>
        </p:txBody>
      </p:sp>
    </p:spTree>
    <p:extLst>
      <p:ext uri="{BB962C8B-B14F-4D97-AF65-F5344CB8AC3E}">
        <p14:creationId xmlns:p14="http://schemas.microsoft.com/office/powerpoint/2010/main" val="316394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view Title Slide">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861788"/>
            <a:ext cx="7772400" cy="731520"/>
          </a:xfrm>
        </p:spPr>
        <p:txBody>
          <a:bodyPr/>
          <a:lstStyle>
            <a:lvl1pPr>
              <a:defRPr sz="3200" b="1" i="1" baseline="0">
                <a:solidFill>
                  <a:schemeClr val="tx1"/>
                </a:solidFill>
              </a:defRPr>
            </a:lvl1pPr>
          </a:lstStyle>
          <a:p>
            <a:r>
              <a:rPr lang="en-US" dirty="0"/>
              <a:t>Click to edit Project Type</a:t>
            </a:r>
          </a:p>
        </p:txBody>
      </p:sp>
      <p:sp>
        <p:nvSpPr>
          <p:cNvPr id="5" name="Rectangle 7"/>
          <p:cNvSpPr>
            <a:spLocks noChangeArrowheads="1"/>
          </p:cNvSpPr>
          <p:nvPr userDrawn="1"/>
        </p:nvSpPr>
        <p:spPr bwMode="auto">
          <a:xfrm>
            <a:off x="239713" y="4800601"/>
            <a:ext cx="1970087" cy="365760"/>
          </a:xfrm>
          <a:prstGeom prst="rect">
            <a:avLst/>
          </a:prstGeom>
          <a:noFill/>
          <a:ln w="9525">
            <a:noFill/>
            <a:miter lim="800000"/>
            <a:headEnd/>
            <a:tailEnd/>
          </a:ln>
          <a:effectLst/>
        </p:spPr>
        <p:txBody>
          <a:bodyPr anchor="ctr"/>
          <a:lstStyle/>
          <a:p>
            <a:pPr marL="344488" indent="-344488" eaLnBrk="1" hangingPunct="1"/>
            <a:r>
              <a:rPr lang="en-US" sz="1800" dirty="0">
                <a:solidFill>
                  <a:schemeClr val="tx1"/>
                </a:solidFill>
                <a:latin typeface="+mn-lt"/>
              </a:rPr>
              <a:t>Presented By:</a:t>
            </a:r>
          </a:p>
        </p:txBody>
      </p:sp>
      <p:sp>
        <p:nvSpPr>
          <p:cNvPr id="3" name="Text Placeholder 2"/>
          <p:cNvSpPr>
            <a:spLocks noGrp="1"/>
          </p:cNvSpPr>
          <p:nvPr>
            <p:ph type="body" sz="quarter" idx="10" hasCustomPrompt="1"/>
          </p:nvPr>
        </p:nvSpPr>
        <p:spPr>
          <a:xfrm>
            <a:off x="239713" y="5166361"/>
            <a:ext cx="2743200" cy="109728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interview team members</a:t>
            </a:r>
          </a:p>
        </p:txBody>
      </p:sp>
      <p:sp>
        <p:nvSpPr>
          <p:cNvPr id="10" name="Text Placeholder 2"/>
          <p:cNvSpPr>
            <a:spLocks noGrp="1"/>
          </p:cNvSpPr>
          <p:nvPr>
            <p:ph type="body" sz="quarter" idx="11" hasCustomPrompt="1"/>
          </p:nvPr>
        </p:nvSpPr>
        <p:spPr>
          <a:xfrm>
            <a:off x="239713" y="6274276"/>
            <a:ext cx="2743200" cy="36576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date</a:t>
            </a:r>
          </a:p>
        </p:txBody>
      </p:sp>
      <p:sp>
        <p:nvSpPr>
          <p:cNvPr id="8" name="Rectangle 7"/>
          <p:cNvSpPr>
            <a:spLocks noChangeArrowheads="1"/>
          </p:cNvSpPr>
          <p:nvPr userDrawn="1"/>
        </p:nvSpPr>
        <p:spPr bwMode="auto">
          <a:xfrm>
            <a:off x="239713" y="1634544"/>
            <a:ext cx="1970087" cy="365760"/>
          </a:xfrm>
          <a:prstGeom prst="rect">
            <a:avLst/>
          </a:prstGeom>
          <a:noFill/>
          <a:ln w="9525">
            <a:noFill/>
            <a:miter lim="800000"/>
            <a:headEnd/>
            <a:tailEnd/>
          </a:ln>
          <a:effectLst/>
        </p:spPr>
        <p:txBody>
          <a:bodyPr anchor="ctr"/>
          <a:lstStyle/>
          <a:p>
            <a:pPr marL="344488" indent="-344488" eaLnBrk="1" hangingPunct="1"/>
            <a:r>
              <a:rPr lang="en-US" sz="1800" i="1" dirty="0">
                <a:solidFill>
                  <a:schemeClr val="tx1"/>
                </a:solidFill>
                <a:latin typeface="+mn-lt"/>
              </a:rPr>
              <a:t>For</a:t>
            </a:r>
          </a:p>
        </p:txBody>
      </p:sp>
      <p:sp>
        <p:nvSpPr>
          <p:cNvPr id="6" name="Text Placeholder 5"/>
          <p:cNvSpPr>
            <a:spLocks noGrp="1"/>
          </p:cNvSpPr>
          <p:nvPr>
            <p:ph type="body" sz="quarter" idx="12" hasCustomPrompt="1"/>
          </p:nvPr>
        </p:nvSpPr>
        <p:spPr>
          <a:xfrm>
            <a:off x="325906" y="2133600"/>
            <a:ext cx="7772400" cy="731520"/>
          </a:xfrm>
        </p:spPr>
        <p:txBody>
          <a:bodyPr>
            <a:normAutofit/>
          </a:bodyPr>
          <a:lstStyle>
            <a:lvl1pPr algn="l" defTabSz="914400" rtl="0" eaLnBrk="1" latinLnBrk="0" hangingPunct="1">
              <a:spcBef>
                <a:spcPct val="0"/>
              </a:spcBef>
              <a:buNone/>
              <a:defRPr lang="en-US" sz="3200" b="1" i="1" kern="1200" baseline="0" dirty="0">
                <a:solidFill>
                  <a:schemeClr val="tx1"/>
                </a:solidFill>
                <a:latin typeface="Arial" pitchFamily="34" charset="0"/>
                <a:ea typeface="+mj-ea"/>
                <a:cs typeface="Arial" pitchFamily="34" charset="0"/>
              </a:defRPr>
            </a:lvl1pPr>
          </a:lstStyle>
          <a:p>
            <a:pPr lvl="0"/>
            <a:r>
              <a:rPr lang="en-US" dirty="0"/>
              <a:t>Click to edit Project Name</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56387" y="5484166"/>
            <a:ext cx="2487613" cy="11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02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ample Disclaim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9" name="TextBox 8"/>
          <p:cNvSpPr txBox="1"/>
          <p:nvPr userDrawn="1"/>
        </p:nvSpPr>
        <p:spPr>
          <a:xfrm>
            <a:off x="457200" y="1600200"/>
            <a:ext cx="8229600" cy="4870564"/>
          </a:xfrm>
          <a:prstGeom prst="rect">
            <a:avLst/>
          </a:prstGeom>
          <a:noFill/>
        </p:spPr>
        <p:txBody>
          <a:bodyPr wrap="square" rtlCol="0">
            <a:spAutoFit/>
          </a:bodyPr>
          <a:lstStyle/>
          <a:p>
            <a:pPr lvl="0">
              <a:lnSpc>
                <a:spcPct val="150000"/>
              </a:lnSpc>
              <a:spcBef>
                <a:spcPts val="900"/>
              </a:spcBef>
            </a:pPr>
            <a:r>
              <a:rPr lang="en-US" sz="1500" b="1" dirty="0">
                <a:solidFill>
                  <a:schemeClr val="bg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a:t>
            </a:r>
            <a:r>
              <a:rPr lang="en-US" sz="1500" b="1" dirty="0">
                <a:solidFill>
                  <a:schemeClr val="accent4"/>
                </a:solidFill>
                <a:latin typeface="Arial" pitchFamily="34" charset="0"/>
                <a:cs typeface="Arial" pitchFamily="34" charset="0"/>
              </a:rPr>
              <a:t>Pacific Gas and Electric Company (PG&amp;E)</a:t>
            </a:r>
            <a:r>
              <a:rPr lang="en-US" sz="1500" b="1" dirty="0">
                <a:solidFill>
                  <a:schemeClr val="bg1"/>
                </a:solidFill>
                <a:latin typeface="Arial" pitchFamily="34" charset="0"/>
                <a:cs typeface="Arial" pitchFamily="34" charset="0"/>
              </a:rPr>
              <a:t> nor any of its employees and agents: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Represents that its use would not infringe any privately owned rights, including, but not limited to, patents, trademarks, or copyrights. </a:t>
            </a:r>
          </a:p>
          <a:p>
            <a:endParaRPr lang="en-US" dirty="0">
              <a:solidFill>
                <a:schemeClr val="bg1"/>
              </a:solidFill>
            </a:endParaRPr>
          </a:p>
        </p:txBody>
      </p:sp>
      <p:sp>
        <p:nvSpPr>
          <p:cNvPr id="10" name="TextBox 9"/>
          <p:cNvSpPr txBox="1"/>
          <p:nvPr userDrawn="1"/>
        </p:nvSpPr>
        <p:spPr>
          <a:xfrm>
            <a:off x="2743200" y="274638"/>
            <a:ext cx="5943600" cy="1323439"/>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disclaimer.</a:t>
            </a:r>
            <a:r>
              <a:rPr lang="en-US" sz="1600" baseline="0" dirty="0">
                <a:solidFill>
                  <a:schemeClr val="accent4"/>
                </a:solidFill>
                <a:latin typeface="Arial" pitchFamily="34" charset="0"/>
                <a:cs typeface="Arial" pitchFamily="34" charset="0"/>
              </a:rPr>
              <a:t>  This slide is an example that can be edited to provide that by going to “View” then “Title Slide” and then editing this layout by deleting this box and changing the red company name as required  and formatting the color to white.</a:t>
            </a:r>
            <a:endParaRPr lang="en-US" sz="1600" dirty="0">
              <a:solidFill>
                <a:schemeClr val="accent4"/>
              </a:solidFill>
              <a:latin typeface="Arial" pitchFamily="34" charset="0"/>
              <a:cs typeface="Arial" pitchFamily="34" charset="0"/>
            </a:endParaRPr>
          </a:p>
        </p:txBody>
      </p:sp>
      <p:sp>
        <p:nvSpPr>
          <p:cNvPr id="7"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8"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272468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Copyright Notic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Copyright Materials</a:t>
            </a:r>
          </a:p>
        </p:txBody>
      </p:sp>
      <p:sp>
        <p:nvSpPr>
          <p:cNvPr id="9" name="TextBox 8"/>
          <p:cNvSpPr txBox="1"/>
          <p:nvPr userDrawn="1"/>
        </p:nvSpPr>
        <p:spPr>
          <a:xfrm>
            <a:off x="457200" y="1600200"/>
            <a:ext cx="8229600" cy="2123658"/>
          </a:xfrm>
          <a:prstGeom prst="rect">
            <a:avLst/>
          </a:prstGeom>
          <a:noFill/>
        </p:spPr>
        <p:txBody>
          <a:bodyPr wrap="square" rtlCol="0">
            <a:spAutoFit/>
          </a:bodyPr>
          <a:lstStyle/>
          <a:p>
            <a:pPr lvl="0">
              <a:lnSpc>
                <a:spcPct val="150000"/>
              </a:lnSpc>
              <a:spcBef>
                <a:spcPts val="900"/>
              </a:spcBef>
            </a:pPr>
            <a:r>
              <a:rPr lang="en-US" sz="1800" b="1" dirty="0">
                <a:solidFill>
                  <a:schemeClr val="bg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a:p>
            <a:endParaRPr lang="en-US" sz="2400" dirty="0">
              <a:solidFill>
                <a:schemeClr val="bg1"/>
              </a:solidFill>
            </a:endParaRPr>
          </a:p>
        </p:txBody>
      </p:sp>
      <p:sp>
        <p:nvSpPr>
          <p:cNvPr id="10" name="TextBox 9"/>
          <p:cNvSpPr txBox="1"/>
          <p:nvPr userDrawn="1"/>
        </p:nvSpPr>
        <p:spPr>
          <a:xfrm>
            <a:off x="533400" y="3581400"/>
            <a:ext cx="8153400" cy="2062103"/>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copyright notice.  Or, we may want to copyright</a:t>
            </a:r>
            <a:r>
              <a:rPr lang="en-US" sz="1600" baseline="0" dirty="0">
                <a:solidFill>
                  <a:schemeClr val="accent4"/>
                </a:solidFill>
                <a:latin typeface="Arial" pitchFamily="34" charset="0"/>
                <a:cs typeface="Arial" pitchFamily="34" charset="0"/>
              </a:rPr>
              <a:t> the materials as ours.  This slide provides such notice.  To eliminate this text box, go to </a:t>
            </a:r>
            <a:br>
              <a:rPr lang="en-US" sz="1600" baseline="0" dirty="0">
                <a:solidFill>
                  <a:schemeClr val="accent4"/>
                </a:solidFill>
                <a:latin typeface="Arial" pitchFamily="34" charset="0"/>
                <a:cs typeface="Arial" pitchFamily="34" charset="0"/>
              </a:rPr>
            </a:br>
            <a:r>
              <a:rPr lang="en-US" sz="1600" baseline="0" dirty="0">
                <a:solidFill>
                  <a:schemeClr val="accent4"/>
                </a:solidFill>
                <a:latin typeface="Arial" pitchFamily="34" charset="0"/>
                <a:cs typeface="Arial" pitchFamily="34" charset="0"/>
              </a:rPr>
              <a:t>“View” then “Slide Master” and delete it from the lay out slide.</a:t>
            </a:r>
          </a:p>
          <a:p>
            <a:endParaRPr lang="en-US" sz="1600" baseline="0" dirty="0">
              <a:solidFill>
                <a:schemeClr val="accent4"/>
              </a:solidFill>
              <a:latin typeface="Arial" pitchFamily="34" charset="0"/>
              <a:cs typeface="Arial" pitchFamily="34" charset="0"/>
            </a:endParaRPr>
          </a:p>
          <a:p>
            <a:r>
              <a:rPr lang="en-US" sz="1600" baseline="0" dirty="0">
                <a:solidFill>
                  <a:schemeClr val="accent4"/>
                </a:solidFill>
                <a:latin typeface="Arial" pitchFamily="34" charset="0"/>
                <a:cs typeface="Arial" pitchFamily="34" charset="0"/>
              </a:rPr>
              <a:t>You can also add © FDE &lt;Current Year&gt; into the footer for each slide.  Do this by going to “Insert” then “Header and Footer” and making appropriate edits.   The little copy right symbol is available from the Insert menu also by clicking on the “Symbol” button (the one with the omega sign on it).</a:t>
            </a:r>
            <a:endParaRPr lang="en-US" sz="1600" dirty="0">
              <a:solidFill>
                <a:schemeClr val="accent4"/>
              </a:solidFill>
              <a:latin typeface="Arial" pitchFamily="34" charset="0"/>
              <a:cs typeface="Arial" pitchFamily="34" charset="0"/>
            </a:endParaRPr>
          </a:p>
        </p:txBody>
      </p:sp>
      <p:sp>
        <p:nvSpPr>
          <p:cNvPr id="7"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8"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41719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earning Objectives">
    <p:bg>
      <p:bgPr>
        <a:solidFill>
          <a:schemeClr val="tx1"/>
        </a:solidFill>
        <a:effectLst/>
      </p:bgPr>
    </p:bg>
    <p:spTree>
      <p:nvGrpSpPr>
        <p:cNvPr id="1" name=""/>
        <p:cNvGrpSpPr/>
        <p:nvPr/>
      </p:nvGrpSpPr>
      <p:grpSpPr>
        <a:xfrm>
          <a:off x="0" y="0"/>
          <a:ext cx="0" cy="0"/>
          <a:chOff x="0" y="0"/>
          <a:chExt cx="0" cy="0"/>
        </a:xfrm>
      </p:grpSpPr>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Learning Objectives</a:t>
            </a:r>
          </a:p>
        </p:txBody>
      </p:sp>
      <p:sp>
        <p:nvSpPr>
          <p:cNvPr id="2" name="TextBox 1"/>
          <p:cNvSpPr txBox="1"/>
          <p:nvPr userDrawn="1"/>
        </p:nvSpPr>
        <p:spPr>
          <a:xfrm>
            <a:off x="457200" y="1600200"/>
            <a:ext cx="5814412" cy="461665"/>
          </a:xfrm>
          <a:prstGeom prst="rect">
            <a:avLst/>
          </a:prstGeom>
          <a:noFill/>
        </p:spPr>
        <p:txBody>
          <a:bodyPr wrap="none" rtlCol="0">
            <a:spAutoFit/>
          </a:bodyPr>
          <a:lstStyle/>
          <a:p>
            <a:pPr lvl="0"/>
            <a:r>
              <a:rPr lang="en-US" sz="2400" b="0" kern="1200" baseline="0" dirty="0">
                <a:solidFill>
                  <a:schemeClr val="bg1"/>
                </a:solidFill>
                <a:latin typeface="Arial" pitchFamily="34" charset="0"/>
                <a:ea typeface="+mn-ea"/>
                <a:cs typeface="Arial" pitchFamily="34" charset="0"/>
              </a:rPr>
              <a:t>After completing this course, you should:</a:t>
            </a:r>
          </a:p>
        </p:txBody>
      </p:sp>
      <p:sp>
        <p:nvSpPr>
          <p:cNvPr id="8" name="Text Placeholder 7"/>
          <p:cNvSpPr>
            <a:spLocks noGrp="1"/>
          </p:cNvSpPr>
          <p:nvPr>
            <p:ph type="body" sz="quarter" idx="12" hasCustomPrompt="1"/>
          </p:nvPr>
        </p:nvSpPr>
        <p:spPr>
          <a:xfrm>
            <a:off x="457200" y="2286000"/>
            <a:ext cx="7636625" cy="4015105"/>
          </a:xfrm>
          <a:ln>
            <a:noFill/>
          </a:ln>
        </p:spPr>
        <p:txBody>
          <a:bodyPr/>
          <a:lstStyle>
            <a:lvl2pPr marL="465138" indent="-457200">
              <a:buFont typeface="+mj-lt"/>
              <a:buAutoNum type="arabicPeriod"/>
              <a:defRPr baseline="0">
                <a:solidFill>
                  <a:srgbClr val="FFA100"/>
                </a:solidFill>
              </a:defRPr>
            </a:lvl2pPr>
            <a:lvl3pPr>
              <a:defRPr lang="en-US" sz="1800" kern="1200" baseline="0" dirty="0">
                <a:solidFill>
                  <a:schemeClr val="accent4"/>
                </a:solidFill>
                <a:latin typeface="Arial" pitchFamily="34" charset="0"/>
                <a:ea typeface="+mn-ea"/>
                <a:cs typeface="Arial" pitchFamily="34" charset="0"/>
              </a:defRPr>
            </a:lvl3pPr>
          </a:lstStyle>
          <a:p>
            <a:pPr lvl="1"/>
            <a:r>
              <a:rPr lang="en-US" dirty="0"/>
              <a:t>Click here to enter learning objectives</a:t>
            </a:r>
          </a:p>
          <a:p>
            <a:pPr lvl="2"/>
            <a:endParaRPr lang="en-US" dirty="0"/>
          </a:p>
        </p:txBody>
      </p:sp>
      <p:sp>
        <p:nvSpPr>
          <p:cNvPr id="10" name="Text Placeholder 9"/>
          <p:cNvSpPr>
            <a:spLocks noGrp="1"/>
          </p:cNvSpPr>
          <p:nvPr>
            <p:ph type="body" sz="quarter" idx="13" hasCustomPrompt="1"/>
          </p:nvPr>
        </p:nvSpPr>
        <p:spPr>
          <a:xfrm>
            <a:off x="573579" y="3421351"/>
            <a:ext cx="7351222" cy="1760249"/>
          </a:xfrm>
          <a:ln>
            <a:noFill/>
          </a:ln>
        </p:spPr>
        <p:txBody>
          <a:bodyPr>
            <a:noAutofit/>
          </a:bodyPr>
          <a:lstStyle>
            <a:lvl3pPr marL="346075" indent="0" algn="l" defTabSz="914400" rtl="0" eaLnBrk="1" latinLnBrk="0" hangingPunct="1">
              <a:spcBef>
                <a:spcPct val="20000"/>
              </a:spcBef>
              <a:buFont typeface="+mj-lt"/>
              <a:buNone/>
              <a:defRPr lang="en-US" sz="1800" kern="1200" baseline="0" dirty="0">
                <a:solidFill>
                  <a:srgbClr val="FF0000"/>
                </a:solidFill>
                <a:latin typeface="Arial" pitchFamily="34" charset="0"/>
                <a:ea typeface="+mn-ea"/>
                <a:cs typeface="Arial" pitchFamily="34" charset="0"/>
              </a:defRPr>
            </a:lvl3pPr>
          </a:lstStyle>
          <a:p>
            <a:pPr marL="346075" lvl="2" indent="0" algn="l" defTabSz="914400" rtl="0" eaLnBrk="1" latinLnBrk="0" hangingPunct="1">
              <a:spcBef>
                <a:spcPct val="20000"/>
              </a:spcBef>
              <a:buFont typeface="+mj-lt"/>
              <a:buNone/>
            </a:pPr>
            <a:r>
              <a:rPr lang="en-US" dirty="0"/>
              <a:t>Where courses are offered for credits, you often have to state the learning objectives at the beginning of the slide set.  Typically 4-6 objectives are required.</a:t>
            </a:r>
          </a:p>
          <a:p>
            <a:pPr marL="346075" lvl="2" indent="0" algn="l" defTabSz="914400" rtl="0" eaLnBrk="1" latinLnBrk="0" hangingPunct="1">
              <a:spcBef>
                <a:spcPct val="20000"/>
              </a:spcBef>
              <a:buFont typeface="+mj-lt"/>
              <a:buNone/>
            </a:pPr>
            <a:r>
              <a:rPr lang="en-US" dirty="0"/>
              <a:t>Usually this is a good starting point for organizing your presentation anyway and it helps set up the class and sets expectations.</a:t>
            </a:r>
          </a:p>
        </p:txBody>
      </p:sp>
      <p:sp>
        <p:nvSpPr>
          <p:cNvPr id="9"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11"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507287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Load Dynamics.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48481C-A053-2648-8F3F-AB5E5B5CD4A3}" type="slidenum">
              <a:rPr lang="en-US" smtClean="0"/>
              <a:t>‹#›</a:t>
            </a:fld>
            <a:endParaRPr lang="en-US"/>
          </a:p>
        </p:txBody>
      </p:sp>
    </p:spTree>
    <p:extLst>
      <p:ext uri="{BB962C8B-B14F-4D97-AF65-F5344CB8AC3E}">
        <p14:creationId xmlns:p14="http://schemas.microsoft.com/office/powerpoint/2010/main" val="1371529478"/>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0" y="6477000"/>
            <a:ext cx="6096000" cy="228600"/>
          </a:xfrm>
          <a:prstGeom prst="rect">
            <a:avLst/>
          </a:prstGeom>
        </p:spPr>
        <p:txBody>
          <a:bodyPr vert="horz" lIns="91440" tIns="45720" rIns="91440" bIns="45720" rtlCol="0" anchor="ctr"/>
          <a:lstStyle>
            <a:lvl1pPr algn="l">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8" name="Slide Number Placeholder 5"/>
          <p:cNvSpPr>
            <a:spLocks noGrp="1"/>
          </p:cNvSpPr>
          <p:nvPr>
            <p:ph type="sldNum" sz="quarter" idx="4"/>
          </p:nvPr>
        </p:nvSpPr>
        <p:spPr>
          <a:xfrm>
            <a:off x="7620000" y="64770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71" r:id="rId1"/>
    <p:sldLayoutId id="2147483752" r:id="rId2"/>
    <p:sldLayoutId id="2147483707" r:id="rId3"/>
    <p:sldLayoutId id="2147483747" r:id="rId4"/>
    <p:sldLayoutId id="2147483745" r:id="rId5"/>
    <p:sldLayoutId id="2147483739" r:id="rId6"/>
    <p:sldLayoutId id="2147483740" r:id="rId7"/>
    <p:sldLayoutId id="2147483749" r:id="rId8"/>
    <p:sldLayoutId id="2147483742" r:id="rId9"/>
    <p:sldLayoutId id="2147483744" r:id="rId10"/>
    <p:sldLayoutId id="2147483713" r:id="rId11"/>
    <p:sldLayoutId id="2147483714" r:id="rId12"/>
    <p:sldLayoutId id="2147483715" r:id="rId13"/>
    <p:sldLayoutId id="2147483716" r:id="rId14"/>
    <p:sldLayoutId id="2147483717" r:id="rId15"/>
    <p:sldLayoutId id="2147483718" r:id="rId16"/>
    <p:sldLayoutId id="2147483719" r:id="rId17"/>
    <p:sldLayoutId id="2147483748" r:id="rId18"/>
    <p:sldLayoutId id="2147483750" r:id="rId19"/>
    <p:sldLayoutId id="2147483746" r:id="rId20"/>
  </p:sldLayoutIdLst>
  <p:hf sldNum="0" hdr="0" ftr="0" dt="0"/>
  <p:txStyles>
    <p:title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a:solidFill>
            <a:schemeClr val="bg1"/>
          </a:solidFill>
          <a:latin typeface="Arial" pitchFamily="34" charset="0"/>
          <a:ea typeface="+mn-ea"/>
          <a:cs typeface="Arial" pitchFamily="34" charset="0"/>
        </a:defRPr>
      </a:lvl1pPr>
      <a:lvl2pPr marL="350838" indent="-342900"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2pPr>
      <a:lvl3pPr marL="688975" indent="-342900" algn="l" defTabSz="914400" rtl="0" eaLnBrk="1" latinLnBrk="0" hangingPunct="1">
        <a:spcBef>
          <a:spcPct val="20000"/>
        </a:spcBef>
        <a:buFont typeface="Calibri" pitchFamily="34" charset="0"/>
        <a:buChar char="‒"/>
        <a:defRPr sz="2400" kern="1200">
          <a:solidFill>
            <a:srgbClr val="FFA100"/>
          </a:solidFill>
          <a:latin typeface="Arial" pitchFamily="34" charset="0"/>
          <a:ea typeface="+mn-ea"/>
          <a:cs typeface="Arial" pitchFamily="34" charset="0"/>
        </a:defRPr>
      </a:lvl3pPr>
      <a:lvl4pPr marL="1033463" indent="-347663"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4pPr>
      <a:lvl5pPr marL="1312863" indent="-287338" algn="l" defTabSz="914400" rtl="0" eaLnBrk="1" latinLnBrk="0" hangingPunct="1">
        <a:spcBef>
          <a:spcPct val="20000"/>
        </a:spcBef>
        <a:buFont typeface="Calibri" pitchFamily="34" charset="0"/>
        <a:buChar char="‒"/>
        <a:defRPr sz="2000" kern="1200">
          <a:solidFill>
            <a:srgbClr val="FFA1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4000" y="6629400"/>
            <a:ext cx="6096000" cy="228600"/>
          </a:xfrm>
          <a:prstGeom prst="rect">
            <a:avLst/>
          </a:prstGeom>
        </p:spPr>
        <p:txBody>
          <a:bodyPr vert="horz" lIns="91440" tIns="45720" rIns="91440" bIns="45720" rtlCol="0" anchor="ctr"/>
          <a:lstStyle>
            <a:lvl1pPr algn="ctr">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6" name="Slide Number Placeholder 5"/>
          <p:cNvSpPr>
            <a:spLocks noGrp="1"/>
          </p:cNvSpPr>
          <p:nvPr>
            <p:ph type="sldNum" sz="quarter" idx="4"/>
          </p:nvPr>
        </p:nvSpPr>
        <p:spPr>
          <a:xfrm>
            <a:off x="7620000" y="66294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54"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a:solidFill>
            <a:schemeClr val="bg1"/>
          </a:solidFill>
          <a:latin typeface="Arial" pitchFamily="34" charset="0"/>
          <a:ea typeface="+mn-ea"/>
          <a:cs typeface="Arial" pitchFamily="34" charset="0"/>
        </a:defRPr>
      </a:lvl1pPr>
      <a:lvl2pPr marL="350838" indent="-342900"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2pPr>
      <a:lvl3pPr marL="688975" indent="-342900" algn="l" defTabSz="914400" rtl="0" eaLnBrk="1" latinLnBrk="0" hangingPunct="1">
        <a:spcBef>
          <a:spcPct val="20000"/>
        </a:spcBef>
        <a:buFont typeface="Calibri" pitchFamily="34" charset="0"/>
        <a:buChar char="‒"/>
        <a:defRPr sz="2400" kern="1200">
          <a:solidFill>
            <a:srgbClr val="FFA100"/>
          </a:solidFill>
          <a:latin typeface="Arial" pitchFamily="34" charset="0"/>
          <a:ea typeface="+mn-ea"/>
          <a:cs typeface="Arial" pitchFamily="34" charset="0"/>
        </a:defRPr>
      </a:lvl3pPr>
      <a:lvl4pPr marL="1033463" indent="-347663"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4pPr>
      <a:lvl5pPr marL="1312863" indent="-287338" algn="l" defTabSz="914400" rtl="0" eaLnBrk="1" latinLnBrk="0" hangingPunct="1">
        <a:spcBef>
          <a:spcPct val="20000"/>
        </a:spcBef>
        <a:buFont typeface="Calibri" pitchFamily="34" charset="0"/>
        <a:buChar char="‒"/>
        <a:defRPr sz="2000" kern="1200">
          <a:solidFill>
            <a:srgbClr val="FFA1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Footer Placeholder 4"/>
          <p:cNvSpPr>
            <a:spLocks noGrp="1"/>
          </p:cNvSpPr>
          <p:nvPr>
            <p:ph type="ftr" sz="quarter" idx="3"/>
          </p:nvPr>
        </p:nvSpPr>
        <p:spPr>
          <a:xfrm>
            <a:off x="1524000" y="6629400"/>
            <a:ext cx="6096000" cy="228600"/>
          </a:xfrm>
          <a:prstGeom prst="rect">
            <a:avLst/>
          </a:prstGeom>
        </p:spPr>
        <p:txBody>
          <a:bodyPr vert="horz" lIns="91440" tIns="45720" rIns="91440" bIns="45720" rtlCol="0" anchor="ctr"/>
          <a:lstStyle>
            <a:lvl1pPr algn="ctr">
              <a:defRPr sz="1200" cap="small" baseline="0">
                <a:solidFill>
                  <a:schemeClr val="tx1">
                    <a:tint val="75000"/>
                  </a:schemeClr>
                </a:solidFill>
                <a:latin typeface="Arial" pitchFamily="34" charset="0"/>
                <a:cs typeface="Arial" pitchFamily="34" charset="0"/>
              </a:defRPr>
            </a:lvl1pPr>
          </a:lstStyle>
          <a:p>
            <a:r>
              <a:rPr lang="en-US"/>
              <a:t>Functional Testing in Existing Buildings</a:t>
            </a:r>
            <a:endParaRPr lang="en-US" dirty="0"/>
          </a:p>
        </p:txBody>
      </p:sp>
      <p:sp>
        <p:nvSpPr>
          <p:cNvPr id="6" name="Slide Number Placeholder 5"/>
          <p:cNvSpPr>
            <a:spLocks noGrp="1"/>
          </p:cNvSpPr>
          <p:nvPr>
            <p:ph type="sldNum" sz="quarter" idx="4"/>
          </p:nvPr>
        </p:nvSpPr>
        <p:spPr>
          <a:xfrm>
            <a:off x="7620000" y="66294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2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0" kern="1200">
          <a:solidFill>
            <a:schemeClr val="bg1"/>
          </a:solidFill>
          <a:latin typeface="Arial" pitchFamily="34" charset="0"/>
          <a:ea typeface="+mn-ea"/>
          <a:cs typeface="Arial" pitchFamily="34" charset="0"/>
        </a:defRPr>
      </a:lvl1pPr>
      <a:lvl2pPr marL="350838" indent="-342900" algn="l" defTabSz="914400" rtl="0" eaLnBrk="1" latinLnBrk="0" hangingPunct="1">
        <a:spcBef>
          <a:spcPct val="20000"/>
        </a:spcBef>
        <a:buFont typeface="Arial" pitchFamily="34" charset="0"/>
        <a:buChar char="•"/>
        <a:defRPr sz="2400" kern="1200">
          <a:solidFill>
            <a:schemeClr val="accent1"/>
          </a:solidFill>
          <a:latin typeface="Arial" pitchFamily="34" charset="0"/>
          <a:ea typeface="+mn-ea"/>
          <a:cs typeface="Arial" pitchFamily="34" charset="0"/>
        </a:defRPr>
      </a:lvl2pPr>
      <a:lvl3pPr marL="688975" indent="-342900" algn="l" defTabSz="914400" rtl="0" eaLnBrk="1" latinLnBrk="0" hangingPunct="1">
        <a:spcBef>
          <a:spcPct val="20000"/>
        </a:spcBef>
        <a:buFont typeface="Calibri" pitchFamily="34" charset="0"/>
        <a:buChar char="‒"/>
        <a:defRPr sz="2400" kern="1200">
          <a:solidFill>
            <a:srgbClr val="00B0F0"/>
          </a:solidFill>
          <a:latin typeface="Arial" pitchFamily="34" charset="0"/>
          <a:ea typeface="+mn-ea"/>
          <a:cs typeface="Arial" pitchFamily="34" charset="0"/>
        </a:defRPr>
      </a:lvl3pPr>
      <a:lvl4pPr marL="1033463" indent="-347663" algn="l" defTabSz="914400" rtl="0" eaLnBrk="1" latinLnBrk="0" hangingPunct="1">
        <a:spcBef>
          <a:spcPct val="20000"/>
        </a:spcBef>
        <a:buFont typeface="Arial" pitchFamily="34" charset="0"/>
        <a:buChar char="•"/>
        <a:defRPr sz="2400" kern="1200">
          <a:solidFill>
            <a:srgbClr val="00B050"/>
          </a:solidFill>
          <a:latin typeface="Arial" pitchFamily="34" charset="0"/>
          <a:ea typeface="+mn-ea"/>
          <a:cs typeface="Arial" pitchFamily="34" charset="0"/>
        </a:defRPr>
      </a:lvl4pPr>
      <a:lvl5pPr marL="1312863" indent="-287338" algn="l" defTabSz="914400" rtl="0" eaLnBrk="1" latinLnBrk="0" hangingPunct="1">
        <a:spcBef>
          <a:spcPct val="20000"/>
        </a:spcBef>
        <a:buFont typeface="Calibri" pitchFamily="34" charset="0"/>
        <a:buChar char="‒"/>
        <a:defRPr sz="2400" kern="1200">
          <a:solidFill>
            <a:srgbClr val="00B050"/>
          </a:solidFill>
          <a:latin typeface="Arial" pitchFamily="34" charset="0"/>
          <a:ea typeface="+mn-ea"/>
          <a:cs typeface="Arial" pitchFamily="34" charset="0"/>
        </a:defRPr>
      </a:lvl5pPr>
      <a:lvl6pPr marL="1490663" indent="-228600" algn="l" defTabSz="914400" rtl="0" eaLnBrk="1" latinLnBrk="0" hangingPunct="1">
        <a:spcBef>
          <a:spcPct val="20000"/>
        </a:spcBef>
        <a:buFont typeface="Arial" pitchFamily="34" charset="0"/>
        <a:buChar char="•"/>
        <a:defRPr sz="24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BjSMW46Utlg" TargetMode="Externa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hyperlink" Target="https://youtu.be/Vu25LZ2ZLTA"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4.png"/><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v8rdas.wordpress.com/2019/02/17/a-new-resource-for-looking-at-climate-data/" TargetMode="Externa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v8rdas.wordpress.com/2019/02/17/a-new-resource-for-looking-at-climate-data/" TargetMode="Externa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bin"/><Relationship Id="rId1" Type="http://schemas.openxmlformats.org/officeDocument/2006/relationships/slideLayout" Target="../slideLayouts/slideLayout32.xml"/><Relationship Id="rId5" Type="http://schemas.openxmlformats.org/officeDocument/2006/relationships/image" Target="../media/image35.w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jpe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3" Type="http://schemas.openxmlformats.org/officeDocument/2006/relationships/hyperlink" Target="https://av8rdas.wordpress.com/?s=scatter+plots+building+performance" TargetMode="External"/><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jpeg"/><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4.xml"/><Relationship Id="rId5" Type="http://schemas.openxmlformats.org/officeDocument/2006/relationships/hyperlink" Target="http://www.av8rdas.com/functional-testing-guide.html" TargetMode="External"/><Relationship Id="rId4" Type="http://schemas.openxmlformats.org/officeDocument/2006/relationships/image" Target="../media/image47.emf"/></Relationships>
</file>

<file path=ppt/slides/_rels/slide59.xml.rels><?xml version="1.0" encoding="UTF-8" standalone="yes"?>
<Relationships xmlns="http://schemas.openxmlformats.org/package/2006/relationships"><Relationship Id="rId2" Type="http://schemas.openxmlformats.org/officeDocument/2006/relationships/hyperlink" Target="https://www.av8rdas.com/introduction-to-functional-testing.html" TargetMode="Externa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7886700" cy="1797864"/>
          </a:xfrm>
        </p:spPr>
        <p:txBody>
          <a:bodyPr/>
          <a:lstStyle/>
          <a:p>
            <a:r>
              <a:rPr lang="en-US" sz="4000" dirty="0"/>
              <a:t>Existing Building Commissioning Workshop: Series 16, Session 5</a:t>
            </a:r>
          </a:p>
        </p:txBody>
      </p:sp>
      <p:sp>
        <p:nvSpPr>
          <p:cNvPr id="3" name="Text Placeholder 2"/>
          <p:cNvSpPr>
            <a:spLocks noGrp="1"/>
          </p:cNvSpPr>
          <p:nvPr>
            <p:ph type="body" sz="quarter" idx="13"/>
          </p:nvPr>
        </p:nvSpPr>
        <p:spPr/>
        <p:txBody>
          <a:bodyPr>
            <a:normAutofit/>
          </a:bodyPr>
          <a:lstStyle/>
          <a:p>
            <a:r>
              <a:rPr lang="en-US" sz="3600" dirty="0">
                <a:latin typeface="DIN-Regular" charset="0"/>
                <a:ea typeface="DIN-Regular" charset="0"/>
                <a:cs typeface="DIN-Regular" charset="0"/>
              </a:rPr>
              <a:t>Introduction to Functional Testing</a:t>
            </a:r>
          </a:p>
        </p:txBody>
      </p:sp>
      <p:sp>
        <p:nvSpPr>
          <p:cNvPr id="4" name="Text Placeholder 3">
            <a:extLst>
              <a:ext uri="{FF2B5EF4-FFF2-40B4-BE49-F238E27FC236}">
                <a16:creationId xmlns:a16="http://schemas.microsoft.com/office/drawing/2014/main" id="{ADBB8645-B737-4F05-B2C6-5BB1DFB30C32}"/>
              </a:ext>
            </a:extLst>
          </p:cNvPr>
          <p:cNvSpPr txBox="1">
            <a:spLocks/>
          </p:cNvSpPr>
          <p:nvPr/>
        </p:nvSpPr>
        <p:spPr>
          <a:xfrm>
            <a:off x="3401187" y="5455920"/>
            <a:ext cx="5069713" cy="274320"/>
          </a:xfrm>
          <a:prstGeom prst="rect">
            <a:avLst/>
          </a:prstGeom>
        </p:spPr>
        <p:txBody>
          <a:bodyPr vert="horz" lIns="91440" tIns="45720" rIns="91440" bIns="45720" rtlCol="0">
            <a:noAutofit/>
          </a:bodyPr>
          <a:lstStyle>
            <a:lvl1pPr indent="0">
              <a:lnSpc>
                <a:spcPts val="1800"/>
              </a:lnSpc>
              <a:spcBef>
                <a:spcPts val="750"/>
              </a:spcBef>
              <a:buFontTx/>
              <a:buNone/>
              <a:defRPr sz="1900" b="0" i="0" spc="0" baseline="0">
                <a:solidFill>
                  <a:schemeClr val="bg1"/>
                </a:solidFill>
                <a:latin typeface="DIN-Regular" charset="0"/>
                <a:ea typeface="DIN-Regular" charset="0"/>
                <a:cs typeface="DIN-Regular" charset="0"/>
              </a:defRPr>
            </a:lvl1pPr>
            <a:lvl2pPr indent="0">
              <a:lnSpc>
                <a:spcPts val="1800"/>
              </a:lnSpc>
              <a:spcBef>
                <a:spcPts val="375"/>
              </a:spcBef>
              <a:buFontTx/>
              <a:buNone/>
              <a:defRPr sz="1300" baseline="0">
                <a:latin typeface="din" charset="0"/>
              </a:defRPr>
            </a:lvl2pPr>
            <a:lvl3pPr indent="0">
              <a:lnSpc>
                <a:spcPts val="1800"/>
              </a:lnSpc>
              <a:spcBef>
                <a:spcPts val="375"/>
              </a:spcBef>
              <a:buFontTx/>
              <a:buNone/>
              <a:defRPr sz="1300" baseline="0">
                <a:latin typeface="din" charset="0"/>
              </a:defRPr>
            </a:lvl3pPr>
            <a:lvl4pPr indent="0">
              <a:lnSpc>
                <a:spcPts val="1800"/>
              </a:lnSpc>
              <a:spcBef>
                <a:spcPts val="375"/>
              </a:spcBef>
              <a:buFontTx/>
              <a:buNone/>
              <a:defRPr sz="1300" baseline="0">
                <a:latin typeface="din" charset="0"/>
              </a:defRPr>
            </a:lvl4pPr>
            <a:lvl5pPr indent="0">
              <a:lnSpc>
                <a:spcPts val="1800"/>
              </a:lnSpc>
              <a:spcBef>
                <a:spcPts val="375"/>
              </a:spcBef>
              <a:buFontTx/>
              <a:buNone/>
              <a:defRPr sz="1300" baseline="0">
                <a:latin typeface="din"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US" sz="1600" dirty="0"/>
              <a:t>David Sellers</a:t>
            </a:r>
          </a:p>
        </p:txBody>
      </p:sp>
      <p:sp>
        <p:nvSpPr>
          <p:cNvPr id="5" name="Text Placeholder 4">
            <a:extLst>
              <a:ext uri="{FF2B5EF4-FFF2-40B4-BE49-F238E27FC236}">
                <a16:creationId xmlns:a16="http://schemas.microsoft.com/office/drawing/2014/main" id="{6F0DF010-BC6B-4B41-81A7-3205F4409469}"/>
              </a:ext>
            </a:extLst>
          </p:cNvPr>
          <p:cNvSpPr txBox="1">
            <a:spLocks/>
          </p:cNvSpPr>
          <p:nvPr/>
        </p:nvSpPr>
        <p:spPr>
          <a:xfrm>
            <a:off x="3401187" y="5755957"/>
            <a:ext cx="5069713" cy="274320"/>
          </a:xfrm>
          <a:prstGeom prst="rect">
            <a:avLst/>
          </a:prstGeom>
        </p:spPr>
        <p:txBody>
          <a:bodyPr vert="horz" lIns="91440" tIns="45720" rIns="91440" bIns="45720" rtlCol="0">
            <a:noAutofit/>
          </a:bodyPr>
          <a:lstStyle>
            <a:lvl1pPr marL="0" indent="0" algn="l" defTabSz="685800" rtl="0" eaLnBrk="1" latinLnBrk="0" hangingPunct="1">
              <a:lnSpc>
                <a:spcPts val="1800"/>
              </a:lnSpc>
              <a:spcBef>
                <a:spcPts val="750"/>
              </a:spcBef>
              <a:buFontTx/>
              <a:buNone/>
              <a:defRPr sz="1300" b="0" i="0" kern="1200" spc="0" baseline="0">
                <a:solidFill>
                  <a:schemeClr val="bg1"/>
                </a:solidFill>
                <a:latin typeface="DIN-Medium" charset="0"/>
                <a:ea typeface="DIN-Medium" charset="0"/>
                <a:cs typeface="DIN-Medium" charset="0"/>
              </a:defRPr>
            </a:lvl1pPr>
            <a:lvl2pPr marL="3429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2pPr>
            <a:lvl3pPr marL="6858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3pPr>
            <a:lvl4pPr marL="10287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4pPr>
            <a:lvl5pPr marL="13716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a:t>Senior Engineer, Facility Dynamics Engineering</a:t>
            </a:r>
            <a:endParaRPr lang="en-US" sz="1600" dirty="0"/>
          </a:p>
        </p:txBody>
      </p:sp>
      <p:sp>
        <p:nvSpPr>
          <p:cNvPr id="6" name="Text Placeholder 3">
            <a:extLst>
              <a:ext uri="{FF2B5EF4-FFF2-40B4-BE49-F238E27FC236}">
                <a16:creationId xmlns:a16="http://schemas.microsoft.com/office/drawing/2014/main" id="{E337A2BC-518E-43C9-AD9F-12C820A9AB08}"/>
              </a:ext>
            </a:extLst>
          </p:cNvPr>
          <p:cNvSpPr txBox="1">
            <a:spLocks/>
          </p:cNvSpPr>
          <p:nvPr/>
        </p:nvSpPr>
        <p:spPr>
          <a:xfrm>
            <a:off x="3401186" y="5181600"/>
            <a:ext cx="5069713" cy="274320"/>
          </a:xfrm>
          <a:prstGeom prst="rect">
            <a:avLst/>
          </a:prstGeom>
        </p:spPr>
        <p:txBody>
          <a:bodyPr vert="horz" lIns="91440" tIns="45720" rIns="91440" bIns="45720" rtlCol="0">
            <a:noAutofit/>
          </a:bodyPr>
          <a:lstStyle>
            <a:lvl1pPr indent="0">
              <a:lnSpc>
                <a:spcPts val="1800"/>
              </a:lnSpc>
              <a:spcBef>
                <a:spcPts val="750"/>
              </a:spcBef>
              <a:buFontTx/>
              <a:buNone/>
              <a:defRPr sz="1900" b="0" i="0" spc="0" baseline="0">
                <a:solidFill>
                  <a:schemeClr val="bg1"/>
                </a:solidFill>
                <a:latin typeface="DIN-Regular" charset="0"/>
                <a:ea typeface="DIN-Regular" charset="0"/>
                <a:cs typeface="DIN-Regular" charset="0"/>
              </a:defRPr>
            </a:lvl1pPr>
            <a:lvl2pPr indent="0">
              <a:lnSpc>
                <a:spcPts val="1800"/>
              </a:lnSpc>
              <a:spcBef>
                <a:spcPts val="375"/>
              </a:spcBef>
              <a:buFontTx/>
              <a:buNone/>
              <a:defRPr sz="1300" baseline="0">
                <a:latin typeface="din" charset="0"/>
              </a:defRPr>
            </a:lvl2pPr>
            <a:lvl3pPr indent="0">
              <a:lnSpc>
                <a:spcPts val="1800"/>
              </a:lnSpc>
              <a:spcBef>
                <a:spcPts val="375"/>
              </a:spcBef>
              <a:buFontTx/>
              <a:buNone/>
              <a:defRPr sz="1300" baseline="0">
                <a:latin typeface="din" charset="0"/>
              </a:defRPr>
            </a:lvl3pPr>
            <a:lvl4pPr indent="0">
              <a:lnSpc>
                <a:spcPts val="1800"/>
              </a:lnSpc>
              <a:spcBef>
                <a:spcPts val="375"/>
              </a:spcBef>
              <a:buFontTx/>
              <a:buNone/>
              <a:defRPr sz="1300" baseline="0">
                <a:latin typeface="din" charset="0"/>
              </a:defRPr>
            </a:lvl4pPr>
            <a:lvl5pPr indent="0">
              <a:lnSpc>
                <a:spcPts val="1800"/>
              </a:lnSpc>
              <a:spcBef>
                <a:spcPts val="375"/>
              </a:spcBef>
              <a:buFontTx/>
              <a:buNone/>
              <a:defRPr sz="1300" baseline="0">
                <a:latin typeface="din"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US" sz="1600" dirty="0"/>
              <a:t>Presented By:</a:t>
            </a:r>
          </a:p>
          <a:p>
            <a:endParaRPr lang="en-US" sz="1600" dirty="0"/>
          </a:p>
        </p:txBody>
      </p:sp>
      <p:pic>
        <p:nvPicPr>
          <p:cNvPr id="7" name="Picture 6" descr="A close up of a logo&#10;&#10;Description automatically generated">
            <a:extLst>
              <a:ext uri="{FF2B5EF4-FFF2-40B4-BE49-F238E27FC236}">
                <a16:creationId xmlns:a16="http://schemas.microsoft.com/office/drawing/2014/main" id="{4F4B8BCE-3A52-4276-BB6A-16BE62A01074}"/>
              </a:ext>
            </a:extLst>
          </p:cNvPr>
          <p:cNvPicPr>
            <a:picLocks noChangeAspect="1"/>
          </p:cNvPicPr>
          <p:nvPr/>
        </p:nvPicPr>
        <p:blipFill>
          <a:blip r:embed="rId2"/>
          <a:stretch>
            <a:fillRect/>
          </a:stretch>
        </p:blipFill>
        <p:spPr>
          <a:xfrm>
            <a:off x="1524000" y="5259623"/>
            <a:ext cx="1476530" cy="688973"/>
          </a:xfrm>
          <a:prstGeom prst="rect">
            <a:avLst/>
          </a:prstGeom>
        </p:spPr>
      </p:pic>
    </p:spTree>
    <p:extLst>
      <p:ext uri="{BB962C8B-B14F-4D97-AF65-F5344CB8AC3E}">
        <p14:creationId xmlns:p14="http://schemas.microsoft.com/office/powerpoint/2010/main" val="202144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p:txBody>
          <a:bodyPr/>
          <a:lstStyle/>
          <a:p>
            <a:r>
              <a:rPr lang="en-US" dirty="0"/>
              <a:t>Functional Testing as it Relates to the Metrics of the Systems We Test</a:t>
            </a:r>
          </a:p>
        </p:txBody>
      </p:sp>
      <p:sp>
        <p:nvSpPr>
          <p:cNvPr id="1319940" name="Text Box 4"/>
          <p:cNvSpPr txBox="1">
            <a:spLocks noChangeArrowheads="1"/>
          </p:cNvSpPr>
          <p:nvPr/>
        </p:nvSpPr>
        <p:spPr bwMode="auto">
          <a:xfrm>
            <a:off x="1008063"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Operating Requirements</a:t>
            </a:r>
          </a:p>
        </p:txBody>
      </p:sp>
      <p:sp>
        <p:nvSpPr>
          <p:cNvPr id="1319941" name="Text Box 5"/>
          <p:cNvSpPr txBox="1">
            <a:spLocks noChangeArrowheads="1"/>
          </p:cNvSpPr>
          <p:nvPr/>
        </p:nvSpPr>
        <p:spPr bwMode="auto">
          <a:xfrm>
            <a:off x="2516188" y="5211763"/>
            <a:ext cx="1004887"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Heat Transfer Equipment Selections</a:t>
            </a:r>
          </a:p>
        </p:txBody>
      </p:sp>
      <p:sp>
        <p:nvSpPr>
          <p:cNvPr id="1319942" name="Text Box 6"/>
          <p:cNvSpPr txBox="1">
            <a:spLocks noChangeArrowheads="1"/>
          </p:cNvSpPr>
          <p:nvPr/>
        </p:nvSpPr>
        <p:spPr bwMode="auto">
          <a:xfrm>
            <a:off x="2516188"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Process Parameters</a:t>
            </a:r>
          </a:p>
        </p:txBody>
      </p:sp>
      <p:sp>
        <p:nvSpPr>
          <p:cNvPr id="1319943" name="Text Box 7"/>
          <p:cNvSpPr txBox="1">
            <a:spLocks noChangeArrowheads="1"/>
          </p:cNvSpPr>
          <p:nvPr/>
        </p:nvSpPr>
        <p:spPr bwMode="auto">
          <a:xfrm>
            <a:off x="3979863"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dirty="0"/>
              <a:t>System Configuration</a:t>
            </a:r>
          </a:p>
        </p:txBody>
      </p:sp>
      <p:sp>
        <p:nvSpPr>
          <p:cNvPr id="1319944" name="Text Box 8"/>
          <p:cNvSpPr txBox="1">
            <a:spLocks noChangeArrowheads="1"/>
          </p:cNvSpPr>
          <p:nvPr/>
        </p:nvSpPr>
        <p:spPr bwMode="auto">
          <a:xfrm>
            <a:off x="184150" y="3154363"/>
            <a:ext cx="1004888"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p>
            <a:pPr algn="ctr">
              <a:spcBef>
                <a:spcPct val="50000"/>
              </a:spcBef>
            </a:pPr>
            <a:r>
              <a:rPr lang="en-US" sz="1200" b="0" dirty="0">
                <a:latin typeface="Arial" charset="0"/>
              </a:rPr>
              <a:t>Owner’s Project Requirements</a:t>
            </a:r>
          </a:p>
        </p:txBody>
      </p:sp>
      <p:sp>
        <p:nvSpPr>
          <p:cNvPr id="1319945" name="Text Box 9"/>
          <p:cNvSpPr txBox="1">
            <a:spLocks noChangeArrowheads="1"/>
          </p:cNvSpPr>
          <p:nvPr/>
        </p:nvSpPr>
        <p:spPr bwMode="auto">
          <a:xfrm>
            <a:off x="42084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dirty="0"/>
              <a:t>Distribution Equipment Selections</a:t>
            </a:r>
          </a:p>
        </p:txBody>
      </p:sp>
      <p:sp>
        <p:nvSpPr>
          <p:cNvPr id="1319946" name="Text Box 10"/>
          <p:cNvSpPr txBox="1">
            <a:spLocks noChangeArrowheads="1"/>
          </p:cNvSpPr>
          <p:nvPr/>
        </p:nvSpPr>
        <p:spPr bwMode="auto">
          <a:xfrm>
            <a:off x="5487988"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Installation Documents</a:t>
            </a:r>
          </a:p>
        </p:txBody>
      </p:sp>
      <p:sp>
        <p:nvSpPr>
          <p:cNvPr id="1319947" name="Text Box 11"/>
          <p:cNvSpPr txBox="1">
            <a:spLocks noChangeArrowheads="1"/>
          </p:cNvSpPr>
          <p:nvPr/>
        </p:nvSpPr>
        <p:spPr bwMode="auto">
          <a:xfrm>
            <a:off x="7956550" y="2057400"/>
            <a:ext cx="1004888"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Assembled Building</a:t>
            </a:r>
          </a:p>
        </p:txBody>
      </p:sp>
      <p:sp>
        <p:nvSpPr>
          <p:cNvPr id="1319948" name="Text Box 12"/>
          <p:cNvSpPr txBox="1">
            <a:spLocks noChangeArrowheads="1"/>
          </p:cNvSpPr>
          <p:nvPr/>
        </p:nvSpPr>
        <p:spPr bwMode="auto">
          <a:xfrm>
            <a:off x="10080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Physical Configuration</a:t>
            </a:r>
          </a:p>
        </p:txBody>
      </p:sp>
      <p:sp>
        <p:nvSpPr>
          <p:cNvPr id="1319949" name="Text Box 13"/>
          <p:cNvSpPr txBox="1">
            <a:spLocks noChangeArrowheads="1"/>
          </p:cNvSpPr>
          <p:nvPr/>
        </p:nvSpPr>
        <p:spPr bwMode="auto">
          <a:xfrm>
            <a:off x="2516188" y="3475038"/>
            <a:ext cx="1004887"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Loads</a:t>
            </a:r>
          </a:p>
        </p:txBody>
      </p:sp>
      <p:sp>
        <p:nvSpPr>
          <p:cNvPr id="1319950" name="Text Box 14"/>
          <p:cNvSpPr txBox="1">
            <a:spLocks noChangeArrowheads="1"/>
          </p:cNvSpPr>
          <p:nvPr/>
        </p:nvSpPr>
        <p:spPr bwMode="auto">
          <a:xfrm>
            <a:off x="67230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Construction Project</a:t>
            </a:r>
          </a:p>
        </p:txBody>
      </p:sp>
      <p:cxnSp>
        <p:nvCxnSpPr>
          <p:cNvPr id="1319951" name="AutoShape 15"/>
          <p:cNvCxnSpPr>
            <a:cxnSpLocks noChangeShapeType="1"/>
            <a:stCxn id="1319940" idx="3"/>
            <a:endCxn id="1319949" idx="1"/>
          </p:cNvCxnSpPr>
          <p:nvPr/>
        </p:nvCxnSpPr>
        <p:spPr bwMode="auto">
          <a:xfrm flipV="1">
            <a:off x="2025650" y="3841750"/>
            <a:ext cx="477838" cy="868363"/>
          </a:xfrm>
          <a:prstGeom prst="curvedConnector3">
            <a:avLst>
              <a:gd name="adj1" fmla="val 49833"/>
            </a:avLst>
          </a:prstGeom>
          <a:noFill/>
          <a:ln w="25400">
            <a:solidFill>
              <a:srgbClr val="00B050"/>
            </a:solidFill>
            <a:round/>
            <a:headEnd/>
            <a:tailEnd type="arrow" w="lg" len="sm"/>
          </a:ln>
          <a:effectLst/>
        </p:spPr>
      </p:cxnSp>
      <p:cxnSp>
        <p:nvCxnSpPr>
          <p:cNvPr id="1319952" name="AutoShape 16"/>
          <p:cNvCxnSpPr>
            <a:cxnSpLocks noChangeShapeType="1"/>
            <a:stCxn id="1319940" idx="3"/>
            <a:endCxn id="1319942" idx="1"/>
          </p:cNvCxnSpPr>
          <p:nvPr/>
        </p:nvCxnSpPr>
        <p:spPr bwMode="auto">
          <a:xfrm>
            <a:off x="2025650" y="4710113"/>
            <a:ext cx="477838" cy="0"/>
          </a:xfrm>
          <a:prstGeom prst="straightConnector1">
            <a:avLst/>
          </a:prstGeom>
          <a:noFill/>
          <a:ln w="25400">
            <a:solidFill>
              <a:srgbClr val="00B050"/>
            </a:solidFill>
            <a:round/>
            <a:headEnd/>
            <a:tailEnd type="arrow" w="lg" len="sm"/>
          </a:ln>
          <a:effectLst/>
        </p:spPr>
      </p:cxnSp>
      <p:cxnSp>
        <p:nvCxnSpPr>
          <p:cNvPr id="1319953" name="AutoShape 17"/>
          <p:cNvCxnSpPr>
            <a:cxnSpLocks noChangeShapeType="1"/>
            <a:stCxn id="1319940" idx="3"/>
            <a:endCxn id="1319941" idx="1"/>
          </p:cNvCxnSpPr>
          <p:nvPr/>
        </p:nvCxnSpPr>
        <p:spPr bwMode="auto">
          <a:xfrm>
            <a:off x="2025650" y="4710113"/>
            <a:ext cx="477838" cy="868362"/>
          </a:xfrm>
          <a:prstGeom prst="curvedConnector3">
            <a:avLst>
              <a:gd name="adj1" fmla="val 49833"/>
            </a:avLst>
          </a:prstGeom>
          <a:noFill/>
          <a:ln w="25400">
            <a:solidFill>
              <a:srgbClr val="00B050"/>
            </a:solidFill>
            <a:round/>
            <a:headEnd/>
            <a:tailEnd type="arrow" w="lg" len="sm"/>
          </a:ln>
          <a:effectLst/>
        </p:spPr>
      </p:cxnSp>
      <p:cxnSp>
        <p:nvCxnSpPr>
          <p:cNvPr id="1319954" name="AutoShape 18"/>
          <p:cNvCxnSpPr>
            <a:cxnSpLocks noChangeShapeType="1"/>
            <a:stCxn id="1319941" idx="3"/>
            <a:endCxn id="1319943" idx="1"/>
          </p:cNvCxnSpPr>
          <p:nvPr/>
        </p:nvCxnSpPr>
        <p:spPr bwMode="auto">
          <a:xfrm flipV="1">
            <a:off x="3533775" y="4710113"/>
            <a:ext cx="433388" cy="868362"/>
          </a:xfrm>
          <a:prstGeom prst="curvedConnector3">
            <a:avLst>
              <a:gd name="adj1" fmla="val 49815"/>
            </a:avLst>
          </a:prstGeom>
          <a:noFill/>
          <a:ln w="25400">
            <a:solidFill>
              <a:srgbClr val="00B050"/>
            </a:solidFill>
            <a:round/>
            <a:headEnd/>
            <a:tailEnd type="arrow" w="lg" len="sm"/>
          </a:ln>
          <a:effectLst/>
        </p:spPr>
      </p:cxnSp>
      <p:cxnSp>
        <p:nvCxnSpPr>
          <p:cNvPr id="1319955" name="AutoShape 19"/>
          <p:cNvCxnSpPr>
            <a:cxnSpLocks noChangeShapeType="1"/>
            <a:stCxn id="1319944" idx="2"/>
            <a:endCxn id="1319940" idx="1"/>
          </p:cNvCxnSpPr>
          <p:nvPr/>
        </p:nvCxnSpPr>
        <p:spPr bwMode="auto">
          <a:xfrm rot="16200000" flipH="1">
            <a:off x="435769" y="4150519"/>
            <a:ext cx="811213" cy="307975"/>
          </a:xfrm>
          <a:prstGeom prst="curvedConnector2">
            <a:avLst/>
          </a:prstGeom>
          <a:noFill/>
          <a:ln w="25400">
            <a:solidFill>
              <a:srgbClr val="00B050"/>
            </a:solidFill>
            <a:round/>
            <a:headEnd/>
            <a:tailEnd type="arrow" w="lg" len="sm"/>
          </a:ln>
          <a:effectLst/>
        </p:spPr>
      </p:cxnSp>
      <p:cxnSp>
        <p:nvCxnSpPr>
          <p:cNvPr id="1319956" name="AutoShape 20"/>
          <p:cNvCxnSpPr>
            <a:cxnSpLocks noChangeShapeType="1"/>
            <a:stCxn id="1319944" idx="0"/>
            <a:endCxn id="1319948" idx="1"/>
          </p:cNvCxnSpPr>
          <p:nvPr/>
        </p:nvCxnSpPr>
        <p:spPr bwMode="auto">
          <a:xfrm rot="16200000">
            <a:off x="482601" y="2628900"/>
            <a:ext cx="717550" cy="307975"/>
          </a:xfrm>
          <a:prstGeom prst="curvedConnector2">
            <a:avLst/>
          </a:prstGeom>
          <a:noFill/>
          <a:ln w="25400">
            <a:solidFill>
              <a:srgbClr val="00B050"/>
            </a:solidFill>
            <a:round/>
            <a:headEnd/>
            <a:tailEnd type="arrow" w="lg" len="sm"/>
          </a:ln>
          <a:effectLst/>
        </p:spPr>
      </p:cxnSp>
      <p:cxnSp>
        <p:nvCxnSpPr>
          <p:cNvPr id="1319957" name="AutoShape 21"/>
          <p:cNvCxnSpPr>
            <a:cxnSpLocks noChangeShapeType="1"/>
            <a:stCxn id="1319942" idx="3"/>
            <a:endCxn id="1319943" idx="1"/>
          </p:cNvCxnSpPr>
          <p:nvPr/>
        </p:nvCxnSpPr>
        <p:spPr bwMode="auto">
          <a:xfrm>
            <a:off x="3533775" y="4710113"/>
            <a:ext cx="433388" cy="0"/>
          </a:xfrm>
          <a:prstGeom prst="straightConnector1">
            <a:avLst/>
          </a:prstGeom>
          <a:noFill/>
          <a:ln w="25400">
            <a:solidFill>
              <a:srgbClr val="00B050"/>
            </a:solidFill>
            <a:round/>
            <a:headEnd/>
            <a:tailEnd type="arrow" w="lg" len="sm"/>
          </a:ln>
          <a:effectLst/>
        </p:spPr>
      </p:cxnSp>
      <p:cxnSp>
        <p:nvCxnSpPr>
          <p:cNvPr id="1319958" name="AutoShape 22"/>
          <p:cNvCxnSpPr>
            <a:cxnSpLocks noChangeShapeType="1"/>
            <a:stCxn id="1319949" idx="3"/>
            <a:endCxn id="1319943" idx="1"/>
          </p:cNvCxnSpPr>
          <p:nvPr/>
        </p:nvCxnSpPr>
        <p:spPr bwMode="auto">
          <a:xfrm>
            <a:off x="3533775" y="3841750"/>
            <a:ext cx="433388" cy="868363"/>
          </a:xfrm>
          <a:prstGeom prst="curvedConnector3">
            <a:avLst>
              <a:gd name="adj1" fmla="val 49815"/>
            </a:avLst>
          </a:prstGeom>
          <a:noFill/>
          <a:ln w="25400">
            <a:solidFill>
              <a:srgbClr val="00B050"/>
            </a:solidFill>
            <a:round/>
            <a:headEnd/>
            <a:tailEnd type="arrow" w="lg" len="sm"/>
          </a:ln>
          <a:effectLst/>
        </p:spPr>
      </p:cxnSp>
      <p:cxnSp>
        <p:nvCxnSpPr>
          <p:cNvPr id="1319959" name="AutoShape 23"/>
          <p:cNvCxnSpPr>
            <a:cxnSpLocks noChangeShapeType="1"/>
            <a:stCxn id="1319943" idx="3"/>
            <a:endCxn id="1319945" idx="1"/>
          </p:cNvCxnSpPr>
          <p:nvPr/>
        </p:nvCxnSpPr>
        <p:spPr bwMode="auto">
          <a:xfrm flipH="1" flipV="1">
            <a:off x="4195763" y="2424113"/>
            <a:ext cx="801687" cy="2286000"/>
          </a:xfrm>
          <a:prstGeom prst="curvedConnector5">
            <a:avLst>
              <a:gd name="adj1" fmla="val -26731"/>
              <a:gd name="adj2" fmla="val 50069"/>
              <a:gd name="adj3" fmla="val 174454"/>
            </a:avLst>
          </a:prstGeom>
          <a:noFill/>
          <a:ln w="25400">
            <a:solidFill>
              <a:srgbClr val="00B050"/>
            </a:solidFill>
            <a:round/>
            <a:headEnd/>
            <a:tailEnd type="arrow" w="lg" len="sm"/>
          </a:ln>
          <a:effectLst/>
        </p:spPr>
      </p:cxnSp>
      <p:cxnSp>
        <p:nvCxnSpPr>
          <p:cNvPr id="1319960" name="AutoShape 24"/>
          <p:cNvCxnSpPr>
            <a:cxnSpLocks noChangeShapeType="1"/>
            <a:stCxn id="1319948" idx="3"/>
            <a:endCxn id="1319945" idx="1"/>
          </p:cNvCxnSpPr>
          <p:nvPr/>
        </p:nvCxnSpPr>
        <p:spPr bwMode="auto">
          <a:xfrm>
            <a:off x="2025650" y="2424113"/>
            <a:ext cx="2170113" cy="0"/>
          </a:xfrm>
          <a:prstGeom prst="straightConnector1">
            <a:avLst/>
          </a:prstGeom>
          <a:noFill/>
          <a:ln w="25400">
            <a:solidFill>
              <a:srgbClr val="00B050"/>
            </a:solidFill>
            <a:round/>
            <a:headEnd/>
            <a:tailEnd type="arrow" w="lg" len="sm"/>
          </a:ln>
          <a:effectLst/>
        </p:spPr>
      </p:cxnSp>
      <p:cxnSp>
        <p:nvCxnSpPr>
          <p:cNvPr id="1319961" name="AutoShape 25"/>
          <p:cNvCxnSpPr>
            <a:cxnSpLocks noChangeShapeType="1"/>
            <a:stCxn id="1319945" idx="3"/>
            <a:endCxn id="1319946" idx="1"/>
          </p:cNvCxnSpPr>
          <p:nvPr/>
        </p:nvCxnSpPr>
        <p:spPr bwMode="auto">
          <a:xfrm>
            <a:off x="5226050" y="2424113"/>
            <a:ext cx="249238" cy="0"/>
          </a:xfrm>
          <a:prstGeom prst="straightConnector1">
            <a:avLst/>
          </a:prstGeom>
          <a:noFill/>
          <a:ln w="25400">
            <a:solidFill>
              <a:srgbClr val="00B050"/>
            </a:solidFill>
            <a:round/>
            <a:headEnd/>
            <a:tailEnd type="arrow" w="lg" len="sm"/>
          </a:ln>
          <a:effectLst/>
        </p:spPr>
      </p:cxnSp>
      <p:cxnSp>
        <p:nvCxnSpPr>
          <p:cNvPr id="1319962" name="AutoShape 26"/>
          <p:cNvCxnSpPr>
            <a:cxnSpLocks noChangeShapeType="1"/>
            <a:stCxn id="1319946" idx="3"/>
            <a:endCxn id="1319950" idx="1"/>
          </p:cNvCxnSpPr>
          <p:nvPr/>
        </p:nvCxnSpPr>
        <p:spPr bwMode="auto">
          <a:xfrm>
            <a:off x="6505575" y="2424113"/>
            <a:ext cx="204788" cy="0"/>
          </a:xfrm>
          <a:prstGeom prst="straightConnector1">
            <a:avLst/>
          </a:prstGeom>
          <a:noFill/>
          <a:ln w="25400">
            <a:solidFill>
              <a:srgbClr val="00B050"/>
            </a:solidFill>
            <a:round/>
            <a:headEnd/>
            <a:tailEnd type="arrow" w="lg" len="sm"/>
          </a:ln>
          <a:effectLst/>
        </p:spPr>
      </p:cxnSp>
      <p:cxnSp>
        <p:nvCxnSpPr>
          <p:cNvPr id="1319963" name="AutoShape 27"/>
          <p:cNvCxnSpPr>
            <a:cxnSpLocks noChangeShapeType="1"/>
            <a:stCxn id="1319950" idx="3"/>
            <a:endCxn id="1319947" idx="1"/>
          </p:cNvCxnSpPr>
          <p:nvPr/>
        </p:nvCxnSpPr>
        <p:spPr bwMode="auto">
          <a:xfrm>
            <a:off x="7740650" y="2424113"/>
            <a:ext cx="203200" cy="0"/>
          </a:xfrm>
          <a:prstGeom prst="straightConnector1">
            <a:avLst/>
          </a:prstGeom>
          <a:noFill/>
          <a:ln w="25400">
            <a:solidFill>
              <a:srgbClr val="00B050"/>
            </a:solidFill>
            <a:round/>
            <a:headEnd/>
            <a:tailEnd type="arrow" w="lg" len="sm"/>
          </a:ln>
          <a:effectLst/>
        </p:spPr>
      </p:cxnSp>
      <p:sp>
        <p:nvSpPr>
          <p:cNvPr id="27" name="Freeform 26"/>
          <p:cNvSpPr/>
          <p:nvPr/>
        </p:nvSpPr>
        <p:spPr bwMode="auto">
          <a:xfrm>
            <a:off x="386445" y="2398804"/>
            <a:ext cx="8528956" cy="2831581"/>
          </a:xfrm>
          <a:custGeom>
            <a:avLst/>
            <a:gdLst>
              <a:gd name="connsiteX0" fmla="*/ 0 w 7615237"/>
              <a:gd name="connsiteY0" fmla="*/ 2301783 h 2496225"/>
              <a:gd name="connsiteX1" fmla="*/ 1857375 w 7615237"/>
              <a:gd name="connsiteY1" fmla="*/ 2344645 h 2496225"/>
              <a:gd name="connsiteX2" fmla="*/ 4114800 w 7615237"/>
              <a:gd name="connsiteY2" fmla="*/ 630145 h 2496225"/>
              <a:gd name="connsiteX3" fmla="*/ 5743575 w 7615237"/>
              <a:gd name="connsiteY3" fmla="*/ 30070 h 2496225"/>
              <a:gd name="connsiteX4" fmla="*/ 7615237 w 7615237"/>
              <a:gd name="connsiteY4" fmla="*/ 144370 h 2496225"/>
              <a:gd name="connsiteX0" fmla="*/ 0 w 8514889"/>
              <a:gd name="connsiteY0" fmla="*/ 3481654 h 3502155"/>
              <a:gd name="connsiteX1" fmla="*/ 2757027 w 8514889"/>
              <a:gd name="connsiteY1" fmla="*/ 2344645 h 3502155"/>
              <a:gd name="connsiteX2" fmla="*/ 5014452 w 8514889"/>
              <a:gd name="connsiteY2" fmla="*/ 630145 h 3502155"/>
              <a:gd name="connsiteX3" fmla="*/ 6643227 w 8514889"/>
              <a:gd name="connsiteY3" fmla="*/ 30070 h 3502155"/>
              <a:gd name="connsiteX4" fmla="*/ 8514889 w 8514889"/>
              <a:gd name="connsiteY4" fmla="*/ 144370 h 3502155"/>
              <a:gd name="connsiteX0" fmla="*/ 0 w 8514889"/>
              <a:gd name="connsiteY0" fmla="*/ 3481654 h 3511762"/>
              <a:gd name="connsiteX1" fmla="*/ 2639040 w 8514889"/>
              <a:gd name="connsiteY1" fmla="*/ 2654361 h 3511762"/>
              <a:gd name="connsiteX2" fmla="*/ 5014452 w 8514889"/>
              <a:gd name="connsiteY2" fmla="*/ 630145 h 3511762"/>
              <a:gd name="connsiteX3" fmla="*/ 6643227 w 8514889"/>
              <a:gd name="connsiteY3" fmla="*/ 30070 h 3511762"/>
              <a:gd name="connsiteX4" fmla="*/ 8514889 w 8514889"/>
              <a:gd name="connsiteY4" fmla="*/ 144370 h 3511762"/>
              <a:gd name="connsiteX0" fmla="*/ 0 w 8514889"/>
              <a:gd name="connsiteY0" fmla="*/ 3481654 h 3521206"/>
              <a:gd name="connsiteX1" fmla="*/ 2506304 w 8514889"/>
              <a:gd name="connsiteY1" fmla="*/ 2816593 h 3521206"/>
              <a:gd name="connsiteX2" fmla="*/ 5014452 w 8514889"/>
              <a:gd name="connsiteY2" fmla="*/ 630145 h 3521206"/>
              <a:gd name="connsiteX3" fmla="*/ 6643227 w 8514889"/>
              <a:gd name="connsiteY3" fmla="*/ 30070 h 3521206"/>
              <a:gd name="connsiteX4" fmla="*/ 8514889 w 8514889"/>
              <a:gd name="connsiteY4" fmla="*/ 144370 h 3521206"/>
              <a:gd name="connsiteX0" fmla="*/ 0 w 8514889"/>
              <a:gd name="connsiteY0" fmla="*/ 3481654 h 3509171"/>
              <a:gd name="connsiteX1" fmla="*/ 2239018 w 8514889"/>
              <a:gd name="connsiteY1" fmla="*/ 2591510 h 3509171"/>
              <a:gd name="connsiteX2" fmla="*/ 5014452 w 8514889"/>
              <a:gd name="connsiteY2" fmla="*/ 630145 h 3509171"/>
              <a:gd name="connsiteX3" fmla="*/ 6643227 w 8514889"/>
              <a:gd name="connsiteY3" fmla="*/ 30070 h 3509171"/>
              <a:gd name="connsiteX4" fmla="*/ 8514889 w 8514889"/>
              <a:gd name="connsiteY4" fmla="*/ 144370 h 3509171"/>
              <a:gd name="connsiteX0" fmla="*/ 0 w 8458618"/>
              <a:gd name="connsiteY0" fmla="*/ 2820473 h 2914917"/>
              <a:gd name="connsiteX1" fmla="*/ 2182747 w 8458618"/>
              <a:gd name="connsiteY1" fmla="*/ 2591510 h 2914917"/>
              <a:gd name="connsiteX2" fmla="*/ 4958181 w 8458618"/>
              <a:gd name="connsiteY2" fmla="*/ 630145 h 2914917"/>
              <a:gd name="connsiteX3" fmla="*/ 6586956 w 8458618"/>
              <a:gd name="connsiteY3" fmla="*/ 30070 h 2914917"/>
              <a:gd name="connsiteX4" fmla="*/ 8458618 w 8458618"/>
              <a:gd name="connsiteY4" fmla="*/ 144370 h 2914917"/>
              <a:gd name="connsiteX0" fmla="*/ 0 w 8458618"/>
              <a:gd name="connsiteY0" fmla="*/ 2820473 h 2836066"/>
              <a:gd name="connsiteX1" fmla="*/ 2182747 w 8458618"/>
              <a:gd name="connsiteY1" fmla="*/ 2591510 h 2836066"/>
              <a:gd name="connsiteX2" fmla="*/ 4958181 w 8458618"/>
              <a:gd name="connsiteY2" fmla="*/ 630145 h 2836066"/>
              <a:gd name="connsiteX3" fmla="*/ 6586956 w 8458618"/>
              <a:gd name="connsiteY3" fmla="*/ 30070 h 2836066"/>
              <a:gd name="connsiteX4" fmla="*/ 8458618 w 8458618"/>
              <a:gd name="connsiteY4" fmla="*/ 144370 h 2836066"/>
              <a:gd name="connsiteX0" fmla="*/ 0 w 8528956"/>
              <a:gd name="connsiteY0" fmla="*/ 2820473 h 2836066"/>
              <a:gd name="connsiteX1" fmla="*/ 2253085 w 8528956"/>
              <a:gd name="connsiteY1" fmla="*/ 2591510 h 2836066"/>
              <a:gd name="connsiteX2" fmla="*/ 5028519 w 8528956"/>
              <a:gd name="connsiteY2" fmla="*/ 630145 h 2836066"/>
              <a:gd name="connsiteX3" fmla="*/ 6657294 w 8528956"/>
              <a:gd name="connsiteY3" fmla="*/ 30070 h 2836066"/>
              <a:gd name="connsiteX4" fmla="*/ 8528956 w 8528956"/>
              <a:gd name="connsiteY4" fmla="*/ 144370 h 2836066"/>
              <a:gd name="connsiteX0" fmla="*/ 0 w 8528956"/>
              <a:gd name="connsiteY0" fmla="*/ 2820473 h 2831581"/>
              <a:gd name="connsiteX1" fmla="*/ 2253085 w 8528956"/>
              <a:gd name="connsiteY1" fmla="*/ 2591510 h 2831581"/>
              <a:gd name="connsiteX2" fmla="*/ 5028519 w 8528956"/>
              <a:gd name="connsiteY2" fmla="*/ 630145 h 2831581"/>
              <a:gd name="connsiteX3" fmla="*/ 6657294 w 8528956"/>
              <a:gd name="connsiteY3" fmla="*/ 30070 h 2831581"/>
              <a:gd name="connsiteX4" fmla="*/ 8528956 w 8528956"/>
              <a:gd name="connsiteY4" fmla="*/ 144370 h 283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8956" h="2831581">
                <a:moveTo>
                  <a:pt x="0" y="2820473"/>
                </a:moveTo>
                <a:cubicBezTo>
                  <a:pt x="712396" y="2798327"/>
                  <a:pt x="1372796" y="2942497"/>
                  <a:pt x="2253085" y="2591510"/>
                </a:cubicBezTo>
                <a:cubicBezTo>
                  <a:pt x="3133374" y="2240523"/>
                  <a:pt x="4294484" y="1057052"/>
                  <a:pt x="5028519" y="630145"/>
                </a:cubicBezTo>
                <a:cubicBezTo>
                  <a:pt x="5762554" y="203238"/>
                  <a:pt x="6073888" y="111032"/>
                  <a:pt x="6657294" y="30070"/>
                </a:cubicBezTo>
                <a:cubicBezTo>
                  <a:pt x="7240700" y="-50892"/>
                  <a:pt x="7884828" y="46739"/>
                  <a:pt x="8528956" y="144370"/>
                </a:cubicBezTo>
              </a:path>
            </a:pathLst>
          </a:custGeom>
          <a:noFill/>
          <a:ln w="101600" cap="flat" cmpd="sng" algn="ctr">
            <a:solidFill>
              <a:srgbClr val="FF0000"/>
            </a:solidFill>
            <a:prstDash val="solid"/>
            <a:round/>
            <a:headEnd type="arrow" w="lg" len="sm"/>
            <a:tailEnd type="none" w="med" len="med"/>
          </a:ln>
          <a:effectLst/>
        </p:spPr>
        <p:txBody>
          <a:bodyPr rtlCol="0" anchor="ctr"/>
          <a:lstStyle/>
          <a:p>
            <a:pPr algn="ctr"/>
            <a:endParaRPr lang="en-US"/>
          </a:p>
        </p:txBody>
      </p:sp>
      <p:grpSp>
        <p:nvGrpSpPr>
          <p:cNvPr id="28" name="Group 27"/>
          <p:cNvGrpSpPr/>
          <p:nvPr/>
        </p:nvGrpSpPr>
        <p:grpSpPr>
          <a:xfrm>
            <a:off x="389336" y="2906631"/>
            <a:ext cx="6756049" cy="1955695"/>
            <a:chOff x="389336" y="2906631"/>
            <a:chExt cx="6756049" cy="1955695"/>
          </a:xfrm>
        </p:grpSpPr>
        <p:sp>
          <p:nvSpPr>
            <p:cNvPr id="29" name="Rectangle 28"/>
            <p:cNvSpPr/>
            <p:nvPr/>
          </p:nvSpPr>
          <p:spPr>
            <a:xfrm rot="19423293">
              <a:off x="3093658" y="2906631"/>
              <a:ext cx="4051727" cy="1588620"/>
            </a:xfrm>
            <a:prstGeom prst="rect">
              <a:avLst/>
            </a:prstGeom>
            <a:noFill/>
          </p:spPr>
          <p:txBody>
            <a:bodyPr wrap="none" lIns="91440" tIns="45720" rIns="91440" bIns="45720">
              <a:prstTxWarp prst="textArchUp">
                <a:avLst>
                  <a:gd name="adj" fmla="val 10771195"/>
                </a:avLst>
              </a:prstTxWarp>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Thes</a:t>
              </a:r>
              <a:r>
                <a:rPr lang="en-US" sz="4000" b="1" dirty="0">
                  <a:ln w="28575">
                    <a:solidFill>
                      <a:srgbClr val="FF0000"/>
                    </a:solidFill>
                    <a:prstDash val="solid"/>
                  </a:ln>
                  <a:solidFill>
                    <a:schemeClr val="bg1"/>
                  </a:solidFill>
                  <a:effectLst>
                    <a:outerShdw blurRad="41275" dist="20320" dir="1800000" algn="tl" rotWithShape="0">
                      <a:srgbClr val="000000">
                        <a:alpha val="40000"/>
                      </a:srgbClr>
                    </a:outerShdw>
                  </a:effectLst>
                </a:rPr>
                <a:t>e Parts</a:t>
              </a:r>
              <a:endPar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endParaRPr>
            </a:p>
          </p:txBody>
        </p:sp>
        <p:sp>
          <p:nvSpPr>
            <p:cNvPr id="30" name="Rectangle 29"/>
            <p:cNvSpPr/>
            <p:nvPr/>
          </p:nvSpPr>
          <p:spPr>
            <a:xfrm rot="21255261">
              <a:off x="389336" y="4115517"/>
              <a:ext cx="2763997" cy="746809"/>
            </a:xfrm>
            <a:prstGeom prst="rect">
              <a:avLst/>
            </a:prstGeom>
            <a:noFill/>
          </p:spPr>
          <p:txBody>
            <a:bodyPr wrap="none" lIns="91440" tIns="45720" rIns="91440" bIns="45720">
              <a:prstTxWarp prst="textArchDown">
                <a:avLst>
                  <a:gd name="adj" fmla="val 901513"/>
                </a:avLst>
              </a:prstTxWarp>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How Can all</a:t>
              </a:r>
            </a:p>
          </p:txBody>
        </p:sp>
        <p:sp>
          <p:nvSpPr>
            <p:cNvPr id="31" name="Rectangle 30"/>
            <p:cNvSpPr/>
            <p:nvPr/>
          </p:nvSpPr>
          <p:spPr>
            <a:xfrm rot="19296145">
              <a:off x="2967070" y="3850935"/>
              <a:ext cx="622286" cy="707886"/>
            </a:xfrm>
            <a:prstGeom prst="rect">
              <a:avLst/>
            </a:prstGeom>
            <a:noFill/>
          </p:spPr>
          <p:txBody>
            <a:bodyPr wrap="none" lIns="91440" tIns="45720" rIns="91440" bIns="45720">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of</a:t>
              </a:r>
            </a:p>
          </p:txBody>
        </p:sp>
      </p:grpSp>
      <p:sp>
        <p:nvSpPr>
          <p:cNvPr id="33" name="Rectangle 32"/>
          <p:cNvSpPr/>
          <p:nvPr/>
        </p:nvSpPr>
        <p:spPr>
          <a:xfrm>
            <a:off x="5620870" y="2098200"/>
            <a:ext cx="3816862" cy="1468913"/>
          </a:xfrm>
          <a:prstGeom prst="rect">
            <a:avLst/>
          </a:prstGeom>
          <a:noFill/>
        </p:spPr>
        <p:txBody>
          <a:bodyPr wrap="none" lIns="91440" tIns="45720" rIns="91440" bIns="45720">
            <a:prstTxWarp prst="textArchUp">
              <a:avLst/>
            </a:prstTxWarp>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Work Better?</a:t>
            </a:r>
          </a:p>
        </p:txBody>
      </p:sp>
    </p:spTree>
    <p:extLst>
      <p:ext uri="{BB962C8B-B14F-4D97-AF65-F5344CB8AC3E}">
        <p14:creationId xmlns:p14="http://schemas.microsoft.com/office/powerpoint/2010/main" val="336049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Testing as it Relates to the Project Timeline</a:t>
            </a:r>
          </a:p>
        </p:txBody>
      </p:sp>
    </p:spTree>
    <p:extLst>
      <p:ext uri="{BB962C8B-B14F-4D97-AF65-F5344CB8AC3E}">
        <p14:creationId xmlns:p14="http://schemas.microsoft.com/office/powerpoint/2010/main" val="61504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0"/>
            <a:ext cx="8686800" cy="664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p:cNvSpPr txBox="1">
            <a:spLocks/>
          </p:cNvSpPr>
          <p:nvPr/>
        </p:nvSpPr>
        <p:spPr>
          <a:xfrm>
            <a:off x="184945" y="6388949"/>
            <a:ext cx="488876" cy="4690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D7DFA-3E55-AD43-A953-ECE60DADFB94}" type="slidenum">
              <a:rPr lang="en-US" smtClean="0">
                <a:solidFill>
                  <a:schemeClr val="bg1"/>
                </a:solidFill>
                <a:latin typeface="Century Gothic"/>
                <a:cs typeface="Century Gothic"/>
              </a:rPr>
              <a:pPr/>
              <a:t>12</a:t>
            </a:fld>
            <a:endParaRPr lang="en-US" dirty="0">
              <a:solidFill>
                <a:schemeClr val="bg1"/>
              </a:solidFill>
              <a:latin typeface="Century Gothic"/>
              <a:cs typeface="Century Gothic"/>
            </a:endParaRPr>
          </a:p>
        </p:txBody>
      </p:sp>
    </p:spTree>
    <p:extLst>
      <p:ext uri="{BB962C8B-B14F-4D97-AF65-F5344CB8AC3E}">
        <p14:creationId xmlns:p14="http://schemas.microsoft.com/office/powerpoint/2010/main" val="28461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0"/>
            <a:ext cx="8686800" cy="664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3"/>
          <p:cNvSpPr>
            <a:spLocks noChangeArrowheads="1"/>
          </p:cNvSpPr>
          <p:nvPr/>
        </p:nvSpPr>
        <p:spPr bwMode="auto">
          <a:xfrm rot="10800000">
            <a:off x="1143000" y="792479"/>
            <a:ext cx="49276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Programming Phase</a:t>
            </a:r>
          </a:p>
        </p:txBody>
      </p:sp>
      <p:sp>
        <p:nvSpPr>
          <p:cNvPr id="18" name="Rectangle 3"/>
          <p:cNvSpPr>
            <a:spLocks noChangeArrowheads="1"/>
          </p:cNvSpPr>
          <p:nvPr/>
        </p:nvSpPr>
        <p:spPr bwMode="auto">
          <a:xfrm rot="10800000">
            <a:off x="1632109" y="792479"/>
            <a:ext cx="468833"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Conceptual Design Phase</a:t>
            </a:r>
          </a:p>
        </p:txBody>
      </p:sp>
      <p:sp>
        <p:nvSpPr>
          <p:cNvPr id="19" name="Rectangle 3"/>
          <p:cNvSpPr>
            <a:spLocks noChangeArrowheads="1"/>
          </p:cNvSpPr>
          <p:nvPr/>
        </p:nvSpPr>
        <p:spPr bwMode="auto">
          <a:xfrm rot="10800000">
            <a:off x="2104550" y="792478"/>
            <a:ext cx="395536"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Schematic Design Phase</a:t>
            </a:r>
          </a:p>
        </p:txBody>
      </p:sp>
      <p:sp>
        <p:nvSpPr>
          <p:cNvPr id="20" name="Rectangle 3"/>
          <p:cNvSpPr>
            <a:spLocks noChangeArrowheads="1"/>
          </p:cNvSpPr>
          <p:nvPr/>
        </p:nvSpPr>
        <p:spPr bwMode="auto">
          <a:xfrm rot="10800000">
            <a:off x="2500056" y="792478"/>
            <a:ext cx="562457"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Design Development Phase</a:t>
            </a:r>
          </a:p>
        </p:txBody>
      </p:sp>
      <p:sp>
        <p:nvSpPr>
          <p:cNvPr id="22" name="Rectangle 3"/>
          <p:cNvSpPr>
            <a:spLocks noChangeArrowheads="1"/>
          </p:cNvSpPr>
          <p:nvPr/>
        </p:nvSpPr>
        <p:spPr bwMode="auto">
          <a:xfrm rot="10800000">
            <a:off x="3062512" y="792478"/>
            <a:ext cx="72086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Construction Document Phase</a:t>
            </a:r>
          </a:p>
        </p:txBody>
      </p:sp>
      <p:sp>
        <p:nvSpPr>
          <p:cNvPr id="23" name="Rectangle 3"/>
          <p:cNvSpPr>
            <a:spLocks noChangeArrowheads="1"/>
          </p:cNvSpPr>
          <p:nvPr/>
        </p:nvSpPr>
        <p:spPr bwMode="auto">
          <a:xfrm rot="10800000">
            <a:off x="3786773" y="792478"/>
            <a:ext cx="343324"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Bidding and Award</a:t>
            </a:r>
          </a:p>
        </p:txBody>
      </p:sp>
      <p:sp>
        <p:nvSpPr>
          <p:cNvPr id="24" name="Rectangle 3"/>
          <p:cNvSpPr>
            <a:spLocks noChangeArrowheads="1"/>
          </p:cNvSpPr>
          <p:nvPr/>
        </p:nvSpPr>
        <p:spPr bwMode="auto">
          <a:xfrm rot="10800000">
            <a:off x="4133494" y="792478"/>
            <a:ext cx="615265"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Early Construction Phase</a:t>
            </a:r>
          </a:p>
        </p:txBody>
      </p:sp>
      <p:sp>
        <p:nvSpPr>
          <p:cNvPr id="25" name="Rectangle 3"/>
          <p:cNvSpPr>
            <a:spLocks noChangeArrowheads="1"/>
          </p:cNvSpPr>
          <p:nvPr/>
        </p:nvSpPr>
        <p:spPr bwMode="auto">
          <a:xfrm rot="10800000">
            <a:off x="4748759" y="792478"/>
            <a:ext cx="115235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Middle Construction Phase</a:t>
            </a:r>
          </a:p>
        </p:txBody>
      </p:sp>
      <p:sp>
        <p:nvSpPr>
          <p:cNvPr id="26" name="Rectangle 3"/>
          <p:cNvSpPr>
            <a:spLocks noChangeArrowheads="1"/>
          </p:cNvSpPr>
          <p:nvPr/>
        </p:nvSpPr>
        <p:spPr bwMode="auto">
          <a:xfrm rot="10800000">
            <a:off x="5900543" y="792479"/>
            <a:ext cx="71781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Late Construction Phase</a:t>
            </a:r>
          </a:p>
        </p:txBody>
      </p:sp>
      <p:sp>
        <p:nvSpPr>
          <p:cNvPr id="27" name="Rectangle 3"/>
          <p:cNvSpPr>
            <a:spLocks noChangeArrowheads="1"/>
          </p:cNvSpPr>
          <p:nvPr/>
        </p:nvSpPr>
        <p:spPr bwMode="auto">
          <a:xfrm rot="10800000">
            <a:off x="6617232" y="792479"/>
            <a:ext cx="443024"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Acceptance Phase</a:t>
            </a:r>
          </a:p>
        </p:txBody>
      </p:sp>
      <p:sp>
        <p:nvSpPr>
          <p:cNvPr id="28" name="Rectangle 3"/>
          <p:cNvSpPr>
            <a:spLocks noChangeArrowheads="1"/>
          </p:cNvSpPr>
          <p:nvPr/>
        </p:nvSpPr>
        <p:spPr bwMode="auto">
          <a:xfrm rot="10800000">
            <a:off x="7060256" y="792479"/>
            <a:ext cx="724041"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Observation Phase</a:t>
            </a:r>
          </a:p>
        </p:txBody>
      </p:sp>
      <p:sp>
        <p:nvSpPr>
          <p:cNvPr id="29" name="Rectangle 3"/>
          <p:cNvSpPr>
            <a:spLocks noChangeArrowheads="1"/>
          </p:cNvSpPr>
          <p:nvPr/>
        </p:nvSpPr>
        <p:spPr bwMode="auto">
          <a:xfrm rot="10800000">
            <a:off x="7784307" y="792478"/>
            <a:ext cx="390904"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Warranty Phase</a:t>
            </a:r>
          </a:p>
        </p:txBody>
      </p:sp>
      <p:sp>
        <p:nvSpPr>
          <p:cNvPr id="30" name="Rectangle 3"/>
          <p:cNvSpPr>
            <a:spLocks noChangeArrowheads="1"/>
          </p:cNvSpPr>
          <p:nvPr/>
        </p:nvSpPr>
        <p:spPr bwMode="auto">
          <a:xfrm rot="10800000">
            <a:off x="8175211" y="792478"/>
            <a:ext cx="32633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Ongoing Commissioning</a:t>
            </a:r>
          </a:p>
        </p:txBody>
      </p:sp>
      <p:sp>
        <p:nvSpPr>
          <p:cNvPr id="31" name="Rectangle 3"/>
          <p:cNvSpPr>
            <a:spLocks noChangeArrowheads="1"/>
          </p:cNvSpPr>
          <p:nvPr/>
        </p:nvSpPr>
        <p:spPr bwMode="auto">
          <a:xfrm rot="10800000">
            <a:off x="8175211" y="792478"/>
            <a:ext cx="326330" cy="3246120"/>
          </a:xfrm>
          <a:prstGeom prst="rect">
            <a:avLst/>
          </a:prstGeom>
          <a:gradFill flip="none" rotWithShape="1">
            <a:gsLst>
              <a:gs pos="0">
                <a:srgbClr val="A603AB">
                  <a:alpha val="50000"/>
                </a:srgbClr>
              </a:gs>
              <a:gs pos="21001">
                <a:srgbClr val="0819FB">
                  <a:alpha val="50000"/>
                </a:srgbClr>
              </a:gs>
              <a:gs pos="35001">
                <a:srgbClr val="1A8D48">
                  <a:alpha val="50000"/>
                </a:srgbClr>
              </a:gs>
              <a:gs pos="52000">
                <a:srgbClr val="FFFF00">
                  <a:alpha val="50000"/>
                </a:srgbClr>
              </a:gs>
              <a:gs pos="73000">
                <a:srgbClr val="EE3F17">
                  <a:alpha val="50000"/>
                </a:srgbClr>
              </a:gs>
              <a:gs pos="88000">
                <a:srgbClr val="E81766">
                  <a:alpha val="50000"/>
                </a:srgbClr>
              </a:gs>
              <a:gs pos="100000">
                <a:srgbClr val="A603AB">
                  <a:alpha val="50000"/>
                </a:srgbClr>
              </a:gs>
            </a:gsLst>
            <a:lin ang="5400000" scaled="0"/>
            <a:tileRect/>
          </a:gradFill>
          <a:ln w="9525">
            <a:noFill/>
            <a:miter lim="800000"/>
            <a:headEnd/>
            <a:tailEnd/>
          </a:ln>
        </p:spPr>
        <p:txBody>
          <a:bodyPr vert="eaVert" lIns="45720" rIns="45720" anchor="ctr"/>
          <a:lstStyle/>
          <a:p>
            <a:pPr algn="ctr"/>
            <a:r>
              <a:rPr lang="en-US" sz="2000" dirty="0">
                <a:solidFill>
                  <a:schemeClr val="bg1"/>
                </a:solidFill>
                <a:latin typeface="Arial" charset="0"/>
              </a:rPr>
              <a:t>Ongoing Commissioning</a:t>
            </a:r>
          </a:p>
        </p:txBody>
      </p:sp>
      <p:sp>
        <p:nvSpPr>
          <p:cNvPr id="21" name="Slide Number Placeholder 19"/>
          <p:cNvSpPr txBox="1">
            <a:spLocks/>
          </p:cNvSpPr>
          <p:nvPr/>
        </p:nvSpPr>
        <p:spPr>
          <a:xfrm>
            <a:off x="184945" y="6388949"/>
            <a:ext cx="488876" cy="4690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D7DFA-3E55-AD43-A953-ECE60DADFB94}" type="slidenum">
              <a:rPr lang="en-US" smtClean="0">
                <a:solidFill>
                  <a:schemeClr val="bg1"/>
                </a:solidFill>
                <a:latin typeface="Century Gothic"/>
                <a:cs typeface="Century Gothic"/>
              </a:rPr>
              <a:pPr/>
              <a:t>13</a:t>
            </a:fld>
            <a:endParaRPr lang="en-US" dirty="0">
              <a:solidFill>
                <a:schemeClr val="bg1"/>
              </a:solidFill>
              <a:latin typeface="Century Gothic"/>
              <a:cs typeface="Century Gothic"/>
            </a:endParaRPr>
          </a:p>
        </p:txBody>
      </p:sp>
    </p:spTree>
    <p:extLst>
      <p:ext uri="{BB962C8B-B14F-4D97-AF65-F5344CB8AC3E}">
        <p14:creationId xmlns:p14="http://schemas.microsoft.com/office/powerpoint/2010/main" val="409671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6000"/>
                            </p:stCondLst>
                            <p:childTnLst>
                              <p:par>
                                <p:cTn id="53" presetID="10" presetClass="entr" presetSubtype="0" fill="hold" grpId="1"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6500"/>
                            </p:stCondLst>
                            <p:childTnLst>
                              <p:par>
                                <p:cTn id="57" presetID="10" presetClass="exit" presetSubtype="0" fill="hold" grpId="0" nodeType="afterEffect">
                                  <p:stCondLst>
                                    <p:cond delay="100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par>
                                <p:cTn id="60" presetID="10" presetClass="entr" presetSubtype="0" fill="hold" grpId="0" nodeType="withEffect">
                                  <p:stCondLst>
                                    <p:cond delay="100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0" grpId="1"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0"/>
            <a:ext cx="8686800" cy="664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3"/>
          <p:cNvSpPr>
            <a:spLocks noChangeArrowheads="1"/>
          </p:cNvSpPr>
          <p:nvPr/>
        </p:nvSpPr>
        <p:spPr bwMode="auto">
          <a:xfrm rot="10800000">
            <a:off x="1143000" y="792479"/>
            <a:ext cx="49276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Programming Phase</a:t>
            </a:r>
          </a:p>
        </p:txBody>
      </p:sp>
      <p:sp>
        <p:nvSpPr>
          <p:cNvPr id="18" name="Rectangle 3"/>
          <p:cNvSpPr>
            <a:spLocks noChangeArrowheads="1"/>
          </p:cNvSpPr>
          <p:nvPr/>
        </p:nvSpPr>
        <p:spPr bwMode="auto">
          <a:xfrm rot="10800000">
            <a:off x="1632109" y="792479"/>
            <a:ext cx="468833"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Conceptual Design Phase</a:t>
            </a:r>
          </a:p>
        </p:txBody>
      </p:sp>
      <p:sp>
        <p:nvSpPr>
          <p:cNvPr id="19" name="Rectangle 3"/>
          <p:cNvSpPr>
            <a:spLocks noChangeArrowheads="1"/>
          </p:cNvSpPr>
          <p:nvPr/>
        </p:nvSpPr>
        <p:spPr bwMode="auto">
          <a:xfrm rot="10800000">
            <a:off x="2104550" y="792478"/>
            <a:ext cx="395536"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Schematic Design Phase</a:t>
            </a:r>
          </a:p>
        </p:txBody>
      </p:sp>
      <p:sp>
        <p:nvSpPr>
          <p:cNvPr id="20" name="Rectangle 3"/>
          <p:cNvSpPr>
            <a:spLocks noChangeArrowheads="1"/>
          </p:cNvSpPr>
          <p:nvPr/>
        </p:nvSpPr>
        <p:spPr bwMode="auto">
          <a:xfrm rot="10800000">
            <a:off x="2500056" y="792478"/>
            <a:ext cx="562457"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Design Development Phase</a:t>
            </a:r>
          </a:p>
        </p:txBody>
      </p:sp>
      <p:sp>
        <p:nvSpPr>
          <p:cNvPr id="22" name="Rectangle 3"/>
          <p:cNvSpPr>
            <a:spLocks noChangeArrowheads="1"/>
          </p:cNvSpPr>
          <p:nvPr/>
        </p:nvSpPr>
        <p:spPr bwMode="auto">
          <a:xfrm rot="10800000">
            <a:off x="3062512" y="792478"/>
            <a:ext cx="72086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Construction Document Phase</a:t>
            </a:r>
          </a:p>
        </p:txBody>
      </p:sp>
      <p:sp>
        <p:nvSpPr>
          <p:cNvPr id="23" name="Rectangle 3"/>
          <p:cNvSpPr>
            <a:spLocks noChangeArrowheads="1"/>
          </p:cNvSpPr>
          <p:nvPr/>
        </p:nvSpPr>
        <p:spPr bwMode="auto">
          <a:xfrm rot="10800000">
            <a:off x="3786773" y="792478"/>
            <a:ext cx="343324"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Bidding and Award</a:t>
            </a:r>
          </a:p>
        </p:txBody>
      </p:sp>
      <p:sp>
        <p:nvSpPr>
          <p:cNvPr id="24" name="Rectangle 3"/>
          <p:cNvSpPr>
            <a:spLocks noChangeArrowheads="1"/>
          </p:cNvSpPr>
          <p:nvPr/>
        </p:nvSpPr>
        <p:spPr bwMode="auto">
          <a:xfrm rot="10800000">
            <a:off x="4133494" y="792478"/>
            <a:ext cx="615265"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Early Construction Phase</a:t>
            </a:r>
          </a:p>
        </p:txBody>
      </p:sp>
      <p:sp>
        <p:nvSpPr>
          <p:cNvPr id="25" name="Rectangle 3"/>
          <p:cNvSpPr>
            <a:spLocks noChangeArrowheads="1"/>
          </p:cNvSpPr>
          <p:nvPr/>
        </p:nvSpPr>
        <p:spPr bwMode="auto">
          <a:xfrm rot="10800000">
            <a:off x="4748759" y="792478"/>
            <a:ext cx="115235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Middle Construction Phase</a:t>
            </a:r>
          </a:p>
        </p:txBody>
      </p:sp>
      <p:sp>
        <p:nvSpPr>
          <p:cNvPr id="26" name="Rectangle 3"/>
          <p:cNvSpPr>
            <a:spLocks noChangeArrowheads="1"/>
          </p:cNvSpPr>
          <p:nvPr/>
        </p:nvSpPr>
        <p:spPr bwMode="auto">
          <a:xfrm rot="10800000">
            <a:off x="5900543" y="792479"/>
            <a:ext cx="71781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Late Construction Phase</a:t>
            </a:r>
          </a:p>
        </p:txBody>
      </p:sp>
      <p:sp>
        <p:nvSpPr>
          <p:cNvPr id="27" name="Rectangle 3"/>
          <p:cNvSpPr>
            <a:spLocks noChangeArrowheads="1"/>
          </p:cNvSpPr>
          <p:nvPr/>
        </p:nvSpPr>
        <p:spPr bwMode="auto">
          <a:xfrm rot="10800000">
            <a:off x="6617232" y="792479"/>
            <a:ext cx="443024"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Acceptance Phase</a:t>
            </a:r>
          </a:p>
        </p:txBody>
      </p:sp>
      <p:sp>
        <p:nvSpPr>
          <p:cNvPr id="28" name="Rectangle 3"/>
          <p:cNvSpPr>
            <a:spLocks noChangeArrowheads="1"/>
          </p:cNvSpPr>
          <p:nvPr/>
        </p:nvSpPr>
        <p:spPr bwMode="auto">
          <a:xfrm rot="10800000">
            <a:off x="7060256" y="792479"/>
            <a:ext cx="724041"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Observation Phase</a:t>
            </a:r>
          </a:p>
        </p:txBody>
      </p:sp>
      <p:sp>
        <p:nvSpPr>
          <p:cNvPr id="29" name="Rectangle 3"/>
          <p:cNvSpPr>
            <a:spLocks noChangeArrowheads="1"/>
          </p:cNvSpPr>
          <p:nvPr/>
        </p:nvSpPr>
        <p:spPr bwMode="auto">
          <a:xfrm rot="10800000">
            <a:off x="7784307" y="792478"/>
            <a:ext cx="390904"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Warranty Phase</a:t>
            </a:r>
          </a:p>
        </p:txBody>
      </p:sp>
      <p:sp>
        <p:nvSpPr>
          <p:cNvPr id="30" name="Rectangle 3"/>
          <p:cNvSpPr>
            <a:spLocks noChangeArrowheads="1"/>
          </p:cNvSpPr>
          <p:nvPr/>
        </p:nvSpPr>
        <p:spPr bwMode="auto">
          <a:xfrm rot="10800000">
            <a:off x="8175211" y="792478"/>
            <a:ext cx="32633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Ongoing Commissioning</a:t>
            </a:r>
          </a:p>
        </p:txBody>
      </p:sp>
      <p:grpSp>
        <p:nvGrpSpPr>
          <p:cNvPr id="33" name="Group 19"/>
          <p:cNvGrpSpPr>
            <a:grpSpLocks/>
          </p:cNvGrpSpPr>
          <p:nvPr/>
        </p:nvGrpSpPr>
        <p:grpSpPr bwMode="auto">
          <a:xfrm>
            <a:off x="6259513" y="2535553"/>
            <a:ext cx="2230437" cy="1076325"/>
            <a:chOff x="3659" y="1831"/>
            <a:chExt cx="1405" cy="678"/>
          </a:xfrm>
          <a:solidFill>
            <a:schemeClr val="accent3">
              <a:alpha val="80000"/>
            </a:schemeClr>
          </a:solidFill>
        </p:grpSpPr>
        <p:sp>
          <p:nvSpPr>
            <p:cNvPr id="34" name="AutoShape 15"/>
            <p:cNvSpPr>
              <a:spLocks noChangeArrowheads="1"/>
            </p:cNvSpPr>
            <p:nvPr/>
          </p:nvSpPr>
          <p:spPr bwMode="auto">
            <a:xfrm>
              <a:off x="3659" y="1831"/>
              <a:ext cx="1405" cy="678"/>
            </a:xfrm>
            <a:prstGeom prst="leftRightArrow">
              <a:avLst>
                <a:gd name="adj1" fmla="val 41296"/>
                <a:gd name="adj2" fmla="val 41677"/>
              </a:avLst>
            </a:prstGeom>
            <a:grpFill/>
            <a:ln w="25400">
              <a:solidFill>
                <a:schemeClr val="tx1"/>
              </a:solidFill>
              <a:miter lim="800000"/>
              <a:headEnd/>
              <a:tailEnd/>
            </a:ln>
          </p:spPr>
          <p:txBody>
            <a:bodyPr wrap="none" anchor="ctr"/>
            <a:lstStyle/>
            <a:p>
              <a:pPr algn="ctr"/>
              <a:r>
                <a:rPr lang="en-US" sz="1400" b="1" dirty="0"/>
                <a:t>Testing by</a:t>
              </a:r>
            </a:p>
            <a:p>
              <a:pPr algn="ctr"/>
              <a:r>
                <a:rPr lang="en-US" sz="1400" b="1" dirty="0"/>
                <a:t>“Mother Nature”</a:t>
              </a:r>
            </a:p>
          </p:txBody>
        </p:sp>
        <p:pic>
          <p:nvPicPr>
            <p:cNvPr id="35" name="Picture 18" descr="MCNA01236_0000[1]"/>
            <p:cNvPicPr>
              <a:picLocks noChangeAspect="1" noChangeArrowheads="1"/>
            </p:cNvPicPr>
            <p:nvPr/>
          </p:nvPicPr>
          <p:blipFill>
            <a:blip r:embed="rId4" cstate="print"/>
            <a:srcRect/>
            <a:stretch>
              <a:fillRect/>
            </a:stretch>
          </p:blipFill>
          <p:spPr bwMode="auto">
            <a:xfrm>
              <a:off x="3727" y="2081"/>
              <a:ext cx="209" cy="227"/>
            </a:xfrm>
            <a:prstGeom prst="rect">
              <a:avLst/>
            </a:prstGeom>
            <a:noFill/>
            <a:ln w="9525">
              <a:noFill/>
              <a:miter lim="800000"/>
              <a:headEnd/>
              <a:tailEnd/>
            </a:ln>
          </p:spPr>
        </p:pic>
      </p:grpSp>
      <p:sp>
        <p:nvSpPr>
          <p:cNvPr id="36" name="AutoShape 13"/>
          <p:cNvSpPr>
            <a:spLocks noChangeArrowheads="1"/>
          </p:cNvSpPr>
          <p:nvPr/>
        </p:nvSpPr>
        <p:spPr bwMode="auto">
          <a:xfrm>
            <a:off x="4441126" y="966958"/>
            <a:ext cx="3010599" cy="1259399"/>
          </a:xfrm>
          <a:prstGeom prst="leftRightArrow">
            <a:avLst>
              <a:gd name="adj1" fmla="val 39626"/>
              <a:gd name="adj2" fmla="val 46633"/>
            </a:avLst>
          </a:prstGeom>
          <a:solidFill>
            <a:schemeClr val="accent3">
              <a:alpha val="80000"/>
            </a:schemeClr>
          </a:solidFill>
          <a:ln w="25400">
            <a:solidFill>
              <a:schemeClr val="tx1"/>
            </a:solidFill>
            <a:miter lim="800000"/>
            <a:headEnd/>
            <a:tailEnd/>
          </a:ln>
        </p:spPr>
        <p:txBody>
          <a:bodyPr wrap="none" anchor="ctr"/>
          <a:lstStyle/>
          <a:p>
            <a:pPr algn="ctr"/>
            <a:r>
              <a:rPr lang="en-US" sz="1400" b="1" dirty="0"/>
              <a:t>Testing by Cx Authority</a:t>
            </a:r>
          </a:p>
          <a:p>
            <a:pPr algn="ctr"/>
            <a:r>
              <a:rPr lang="en-US" sz="1400" b="1" dirty="0"/>
              <a:t>and Contractor</a:t>
            </a:r>
          </a:p>
        </p:txBody>
      </p:sp>
      <p:sp>
        <p:nvSpPr>
          <p:cNvPr id="21" name="Slide Number Placeholder 19"/>
          <p:cNvSpPr txBox="1">
            <a:spLocks/>
          </p:cNvSpPr>
          <p:nvPr/>
        </p:nvSpPr>
        <p:spPr>
          <a:xfrm>
            <a:off x="184945" y="6388949"/>
            <a:ext cx="488876" cy="4690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D7DFA-3E55-AD43-A953-ECE60DADFB94}" type="slidenum">
              <a:rPr lang="en-US" smtClean="0">
                <a:solidFill>
                  <a:schemeClr val="bg1"/>
                </a:solidFill>
                <a:latin typeface="Century Gothic"/>
                <a:cs typeface="Century Gothic"/>
              </a:rPr>
              <a:pPr/>
              <a:t>14</a:t>
            </a:fld>
            <a:endParaRPr lang="en-US" dirty="0">
              <a:solidFill>
                <a:schemeClr val="bg1"/>
              </a:solidFill>
              <a:latin typeface="Century Gothic"/>
              <a:cs typeface="Century Gothic"/>
            </a:endParaRPr>
          </a:p>
        </p:txBody>
      </p:sp>
    </p:spTree>
    <p:extLst>
      <p:ext uri="{BB962C8B-B14F-4D97-AF65-F5344CB8AC3E}">
        <p14:creationId xmlns:p14="http://schemas.microsoft.com/office/powerpoint/2010/main" val="373947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36"/>
                                        </p:tgtEl>
                                      </p:cBhvr>
                                    </p:animEffect>
                                    <p:set>
                                      <p:cBhvr>
                                        <p:cTn id="12" dur="1" fill="hold">
                                          <p:stCondLst>
                                            <p:cond delay="999"/>
                                          </p:stCondLst>
                                        </p:cTn>
                                        <p:tgtEl>
                                          <p:spTgt spid="36"/>
                                        </p:tgtEl>
                                        <p:attrNameLst>
                                          <p:attrName>style.visibility</p:attrName>
                                        </p:attrNameLst>
                                      </p:cBhvr>
                                      <p:to>
                                        <p:strVal val="hidden"/>
                                      </p:to>
                                    </p:set>
                                  </p:childTnLst>
                                </p:cTn>
                              </p:par>
                              <p:par>
                                <p:cTn id="13" presetID="2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0"/>
            <a:ext cx="8686800" cy="664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p:cNvSpPr txBox="1">
            <a:spLocks/>
          </p:cNvSpPr>
          <p:nvPr/>
        </p:nvSpPr>
        <p:spPr>
          <a:xfrm>
            <a:off x="184945" y="6388949"/>
            <a:ext cx="488876" cy="4690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D7DFA-3E55-AD43-A953-ECE60DADFB94}" type="slidenum">
              <a:rPr lang="en-US" smtClean="0">
                <a:solidFill>
                  <a:schemeClr val="bg1"/>
                </a:solidFill>
                <a:latin typeface="Century Gothic"/>
                <a:cs typeface="Century Gothic"/>
              </a:rPr>
              <a:pPr/>
              <a:t>15</a:t>
            </a:fld>
            <a:endParaRPr lang="en-US" dirty="0">
              <a:solidFill>
                <a:schemeClr val="bg1"/>
              </a:solidFill>
              <a:latin typeface="Century Gothic"/>
              <a:cs typeface="Century Gothic"/>
            </a:endParaRPr>
          </a:p>
        </p:txBody>
      </p:sp>
      <p:sp>
        <p:nvSpPr>
          <p:cNvPr id="12" name="Slide Number Placeholder 19"/>
          <p:cNvSpPr txBox="1">
            <a:spLocks/>
          </p:cNvSpPr>
          <p:nvPr/>
        </p:nvSpPr>
        <p:spPr>
          <a:xfrm>
            <a:off x="182880" y="6391656"/>
            <a:ext cx="488876" cy="4690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D7DFA-3E55-AD43-A953-ECE60DADFB94}" type="slidenum">
              <a:rPr lang="en-US" smtClean="0">
                <a:solidFill>
                  <a:schemeClr val="bg1"/>
                </a:solidFill>
                <a:latin typeface="Century Gothic"/>
                <a:cs typeface="Century Gothic"/>
              </a:rPr>
              <a:pPr/>
              <a:t>15</a:t>
            </a:fld>
            <a:endParaRPr lang="en-US" dirty="0">
              <a:solidFill>
                <a:schemeClr val="bg1"/>
              </a:solidFill>
              <a:latin typeface="Century Gothic"/>
              <a:cs typeface="Century Gothic"/>
            </a:endParaRPr>
          </a:p>
        </p:txBody>
      </p:sp>
    </p:spTree>
    <p:extLst>
      <p:ext uri="{BB962C8B-B14F-4D97-AF65-F5344CB8AC3E}">
        <p14:creationId xmlns:p14="http://schemas.microsoft.com/office/powerpoint/2010/main" val="120456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0"/>
            <a:ext cx="8686800" cy="664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p:cNvSpPr txBox="1">
            <a:spLocks/>
          </p:cNvSpPr>
          <p:nvPr/>
        </p:nvSpPr>
        <p:spPr>
          <a:xfrm>
            <a:off x="184945" y="6388949"/>
            <a:ext cx="488876" cy="4690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D7DFA-3E55-AD43-A953-ECE60DADFB94}" type="slidenum">
              <a:rPr lang="en-US" smtClean="0">
                <a:solidFill>
                  <a:schemeClr val="bg1"/>
                </a:solidFill>
                <a:latin typeface="Century Gothic"/>
                <a:cs typeface="Century Gothic"/>
              </a:rPr>
              <a:pPr/>
              <a:t>16</a:t>
            </a:fld>
            <a:endParaRPr lang="en-US" dirty="0">
              <a:solidFill>
                <a:schemeClr val="bg1"/>
              </a:solidFill>
              <a:latin typeface="Century Gothic"/>
              <a:cs typeface="Century Gothic"/>
            </a:endParaRPr>
          </a:p>
        </p:txBody>
      </p:sp>
      <p:sp>
        <p:nvSpPr>
          <p:cNvPr id="12" name="Slide Number Placeholder 19"/>
          <p:cNvSpPr txBox="1">
            <a:spLocks/>
          </p:cNvSpPr>
          <p:nvPr/>
        </p:nvSpPr>
        <p:spPr>
          <a:xfrm>
            <a:off x="182880" y="6391656"/>
            <a:ext cx="488876" cy="4690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D7DFA-3E55-AD43-A953-ECE60DADFB94}" type="slidenum">
              <a:rPr lang="en-US" smtClean="0">
                <a:solidFill>
                  <a:schemeClr val="bg1"/>
                </a:solidFill>
                <a:latin typeface="Century Gothic"/>
                <a:cs typeface="Century Gothic"/>
              </a:rPr>
              <a:pPr/>
              <a:t>16</a:t>
            </a:fld>
            <a:endParaRPr lang="en-US" dirty="0">
              <a:solidFill>
                <a:schemeClr val="bg1"/>
              </a:solidFill>
              <a:latin typeface="Century Gothic"/>
              <a:cs typeface="Century Gothic"/>
            </a:endParaRPr>
          </a:p>
        </p:txBody>
      </p:sp>
      <p:sp>
        <p:nvSpPr>
          <p:cNvPr id="5" name="Rectangle 3"/>
          <p:cNvSpPr>
            <a:spLocks noChangeArrowheads="1"/>
          </p:cNvSpPr>
          <p:nvPr/>
        </p:nvSpPr>
        <p:spPr bwMode="auto">
          <a:xfrm rot="10800000">
            <a:off x="1143000" y="792479"/>
            <a:ext cx="83820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Scoping</a:t>
            </a:r>
          </a:p>
        </p:txBody>
      </p:sp>
      <p:sp>
        <p:nvSpPr>
          <p:cNvPr id="6" name="Rectangle 3"/>
          <p:cNvSpPr>
            <a:spLocks noChangeArrowheads="1"/>
          </p:cNvSpPr>
          <p:nvPr/>
        </p:nvSpPr>
        <p:spPr bwMode="auto">
          <a:xfrm rot="10800000">
            <a:off x="1981198" y="792479"/>
            <a:ext cx="3048000"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Investigation</a:t>
            </a:r>
          </a:p>
        </p:txBody>
      </p:sp>
      <p:sp>
        <p:nvSpPr>
          <p:cNvPr id="7" name="Rectangle 3"/>
          <p:cNvSpPr>
            <a:spLocks noChangeArrowheads="1"/>
          </p:cNvSpPr>
          <p:nvPr/>
        </p:nvSpPr>
        <p:spPr bwMode="auto">
          <a:xfrm rot="10800000">
            <a:off x="5029200" y="792478"/>
            <a:ext cx="2910136"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Implementation</a:t>
            </a:r>
          </a:p>
        </p:txBody>
      </p:sp>
      <p:sp>
        <p:nvSpPr>
          <p:cNvPr id="8" name="Rectangle 3"/>
          <p:cNvSpPr>
            <a:spLocks noChangeArrowheads="1"/>
          </p:cNvSpPr>
          <p:nvPr/>
        </p:nvSpPr>
        <p:spPr bwMode="auto">
          <a:xfrm rot="10800000">
            <a:off x="7939335" y="792478"/>
            <a:ext cx="624121" cy="3246120"/>
          </a:xfrm>
          <a:prstGeom prst="rect">
            <a:avLst/>
          </a:prstGeom>
          <a:solidFill>
            <a:schemeClr val="tx2">
              <a:alpha val="50195"/>
            </a:schemeClr>
          </a:solidFill>
          <a:ln w="9525">
            <a:noFill/>
            <a:miter lim="800000"/>
            <a:headEnd/>
            <a:tailEnd/>
          </a:ln>
        </p:spPr>
        <p:txBody>
          <a:bodyPr vert="eaVert" lIns="45720" rIns="45720" anchor="ctr"/>
          <a:lstStyle/>
          <a:p>
            <a:pPr algn="ctr"/>
            <a:r>
              <a:rPr lang="en-US" sz="2000" dirty="0">
                <a:solidFill>
                  <a:schemeClr val="bg1"/>
                </a:solidFill>
                <a:latin typeface="Arial" charset="0"/>
              </a:rPr>
              <a:t>Verification</a:t>
            </a:r>
          </a:p>
        </p:txBody>
      </p:sp>
      <p:sp>
        <p:nvSpPr>
          <p:cNvPr id="9" name="AutoShape 13"/>
          <p:cNvSpPr>
            <a:spLocks noChangeArrowheads="1"/>
          </p:cNvSpPr>
          <p:nvPr/>
        </p:nvSpPr>
        <p:spPr bwMode="auto">
          <a:xfrm>
            <a:off x="1371600" y="792479"/>
            <a:ext cx="6879795" cy="1259399"/>
          </a:xfrm>
          <a:prstGeom prst="leftRightArrow">
            <a:avLst>
              <a:gd name="adj1" fmla="val 39626"/>
              <a:gd name="adj2" fmla="val 46633"/>
            </a:avLst>
          </a:prstGeom>
          <a:solidFill>
            <a:schemeClr val="accent3">
              <a:alpha val="80000"/>
            </a:schemeClr>
          </a:solidFill>
          <a:ln w="25400">
            <a:solidFill>
              <a:schemeClr val="tx1"/>
            </a:solidFill>
            <a:miter lim="800000"/>
            <a:headEnd/>
            <a:tailEnd/>
          </a:ln>
        </p:spPr>
        <p:txBody>
          <a:bodyPr wrap="none" anchor="ctr"/>
          <a:lstStyle/>
          <a:p>
            <a:pPr algn="ctr"/>
            <a:r>
              <a:rPr lang="en-US" sz="1400" b="1" dirty="0"/>
              <a:t>Testing by Cx Authority</a:t>
            </a:r>
          </a:p>
          <a:p>
            <a:pPr algn="ctr"/>
            <a:r>
              <a:rPr lang="en-US" sz="1400" b="1" dirty="0"/>
              <a:t>and Building Operating Team</a:t>
            </a:r>
          </a:p>
        </p:txBody>
      </p:sp>
    </p:spTree>
    <p:extLst>
      <p:ext uri="{BB962C8B-B14F-4D97-AF65-F5344CB8AC3E}">
        <p14:creationId xmlns:p14="http://schemas.microsoft.com/office/powerpoint/2010/main" val="2012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0"/>
            <a:ext cx="8686800" cy="664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p:cNvSpPr txBox="1">
            <a:spLocks/>
          </p:cNvSpPr>
          <p:nvPr/>
        </p:nvSpPr>
        <p:spPr>
          <a:xfrm>
            <a:off x="184945" y="6388949"/>
            <a:ext cx="488876" cy="4690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D7DFA-3E55-AD43-A953-ECE60DADFB94}" type="slidenum">
              <a:rPr lang="en-US" smtClean="0">
                <a:solidFill>
                  <a:schemeClr val="bg1"/>
                </a:solidFill>
                <a:latin typeface="Century Gothic"/>
                <a:cs typeface="Century Gothic"/>
              </a:rPr>
              <a:pPr/>
              <a:t>17</a:t>
            </a:fld>
            <a:endParaRPr lang="en-US" dirty="0">
              <a:solidFill>
                <a:schemeClr val="bg1"/>
              </a:solidFill>
              <a:latin typeface="Century Gothic"/>
              <a:cs typeface="Century Gothic"/>
            </a:endParaRPr>
          </a:p>
        </p:txBody>
      </p:sp>
      <p:sp>
        <p:nvSpPr>
          <p:cNvPr id="12" name="Slide Number Placeholder 19"/>
          <p:cNvSpPr txBox="1">
            <a:spLocks/>
          </p:cNvSpPr>
          <p:nvPr/>
        </p:nvSpPr>
        <p:spPr>
          <a:xfrm>
            <a:off x="182880" y="6391656"/>
            <a:ext cx="488876" cy="4690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7D7DFA-3E55-AD43-A953-ECE60DADFB94}" type="slidenum">
              <a:rPr lang="en-US" smtClean="0">
                <a:solidFill>
                  <a:schemeClr val="bg1"/>
                </a:solidFill>
                <a:latin typeface="Century Gothic"/>
                <a:cs typeface="Century Gothic"/>
              </a:rPr>
              <a:pPr/>
              <a:t>17</a:t>
            </a:fld>
            <a:endParaRPr lang="en-US" dirty="0">
              <a:solidFill>
                <a:schemeClr val="bg1"/>
              </a:solidFill>
              <a:latin typeface="Century Gothic"/>
              <a:cs typeface="Century Gothic"/>
            </a:endParaRPr>
          </a:p>
        </p:txBody>
      </p:sp>
      <p:sp>
        <p:nvSpPr>
          <p:cNvPr id="5" name="Rectangle 3"/>
          <p:cNvSpPr>
            <a:spLocks noChangeArrowheads="1"/>
          </p:cNvSpPr>
          <p:nvPr/>
        </p:nvSpPr>
        <p:spPr bwMode="auto">
          <a:xfrm rot="10800000" flipV="1">
            <a:off x="1371600" y="792479"/>
            <a:ext cx="1295400" cy="3246120"/>
          </a:xfrm>
          <a:prstGeom prst="rect">
            <a:avLst/>
          </a:prstGeom>
          <a:solidFill>
            <a:schemeClr val="tx2">
              <a:alpha val="50195"/>
            </a:schemeClr>
          </a:solidFill>
          <a:ln w="9525">
            <a:noFill/>
            <a:miter lim="800000"/>
            <a:headEnd/>
            <a:tailEnd/>
          </a:ln>
        </p:spPr>
        <p:txBody>
          <a:bodyPr vert="horz" lIns="45720" rIns="45720" anchor="ctr"/>
          <a:lstStyle/>
          <a:p>
            <a:pPr algn="ctr"/>
            <a:endParaRPr lang="en-US" sz="2000" dirty="0">
              <a:solidFill>
                <a:schemeClr val="bg1"/>
              </a:solidFill>
              <a:latin typeface="Arial" charset="0"/>
            </a:endParaRPr>
          </a:p>
          <a:p>
            <a:pPr algn="ctr"/>
            <a:endParaRPr lang="en-US" sz="2000" dirty="0">
              <a:solidFill>
                <a:schemeClr val="bg1"/>
              </a:solidFill>
              <a:latin typeface="Arial" charset="0"/>
            </a:endParaRPr>
          </a:p>
          <a:p>
            <a:pPr algn="ctr"/>
            <a:endParaRPr lang="en-US" sz="2000" dirty="0">
              <a:solidFill>
                <a:schemeClr val="bg1"/>
              </a:solidFill>
              <a:latin typeface="Arial" charset="0"/>
            </a:endParaRPr>
          </a:p>
          <a:p>
            <a:pPr algn="ctr"/>
            <a:r>
              <a:rPr lang="en-US" sz="2000" dirty="0">
                <a:solidFill>
                  <a:schemeClr val="bg1"/>
                </a:solidFill>
                <a:latin typeface="Arial" charset="0"/>
              </a:rPr>
              <a:t>Testing Quantifies the Problem</a:t>
            </a:r>
          </a:p>
        </p:txBody>
      </p:sp>
      <p:sp>
        <p:nvSpPr>
          <p:cNvPr id="7" name="Rectangle 3"/>
          <p:cNvSpPr>
            <a:spLocks noChangeArrowheads="1"/>
          </p:cNvSpPr>
          <p:nvPr/>
        </p:nvSpPr>
        <p:spPr bwMode="auto">
          <a:xfrm rot="10800000" flipV="1">
            <a:off x="2819400" y="792479"/>
            <a:ext cx="1600200" cy="3246120"/>
          </a:xfrm>
          <a:prstGeom prst="rect">
            <a:avLst/>
          </a:prstGeom>
          <a:solidFill>
            <a:schemeClr val="tx2">
              <a:alpha val="50195"/>
            </a:schemeClr>
          </a:solidFill>
          <a:ln w="9525">
            <a:noFill/>
            <a:miter lim="800000"/>
            <a:headEnd/>
            <a:tailEnd/>
          </a:ln>
        </p:spPr>
        <p:txBody>
          <a:bodyPr vert="horz" lIns="45720" rIns="45720" anchor="ctr"/>
          <a:lstStyle/>
          <a:p>
            <a:pPr algn="ctr"/>
            <a:endParaRPr lang="en-US" sz="2000" dirty="0">
              <a:solidFill>
                <a:schemeClr val="bg1"/>
              </a:solidFill>
              <a:latin typeface="Arial" charset="0"/>
            </a:endParaRPr>
          </a:p>
          <a:p>
            <a:pPr algn="ctr"/>
            <a:endParaRPr lang="en-US" sz="2000" dirty="0">
              <a:solidFill>
                <a:schemeClr val="bg1"/>
              </a:solidFill>
              <a:latin typeface="Arial" charset="0"/>
            </a:endParaRPr>
          </a:p>
          <a:p>
            <a:pPr algn="ctr"/>
            <a:endParaRPr lang="en-US" sz="2000" dirty="0">
              <a:solidFill>
                <a:schemeClr val="bg1"/>
              </a:solidFill>
              <a:latin typeface="Arial" charset="0"/>
            </a:endParaRPr>
          </a:p>
          <a:p>
            <a:pPr algn="ctr"/>
            <a:r>
              <a:rPr lang="en-US" sz="2000" dirty="0">
                <a:solidFill>
                  <a:schemeClr val="bg1"/>
                </a:solidFill>
                <a:latin typeface="Arial" charset="0"/>
              </a:rPr>
              <a:t>Testing Answers Questions Raised       During Investigation</a:t>
            </a:r>
          </a:p>
        </p:txBody>
      </p:sp>
      <p:sp>
        <p:nvSpPr>
          <p:cNvPr id="8" name="Rectangle 3"/>
          <p:cNvSpPr>
            <a:spLocks noChangeArrowheads="1"/>
          </p:cNvSpPr>
          <p:nvPr/>
        </p:nvSpPr>
        <p:spPr bwMode="auto">
          <a:xfrm rot="10800000" flipV="1">
            <a:off x="6705600" y="792479"/>
            <a:ext cx="1828800" cy="3246120"/>
          </a:xfrm>
          <a:prstGeom prst="rect">
            <a:avLst/>
          </a:prstGeom>
          <a:solidFill>
            <a:schemeClr val="tx2">
              <a:alpha val="50195"/>
            </a:schemeClr>
          </a:solidFill>
          <a:ln w="9525">
            <a:noFill/>
            <a:miter lim="800000"/>
            <a:headEnd/>
            <a:tailEnd/>
          </a:ln>
        </p:spPr>
        <p:txBody>
          <a:bodyPr vert="horz" lIns="45720" rIns="45720" anchor="ctr"/>
          <a:lstStyle/>
          <a:p>
            <a:pPr algn="ctr"/>
            <a:endParaRPr lang="en-US" sz="2000" dirty="0">
              <a:solidFill>
                <a:schemeClr val="bg1"/>
              </a:solidFill>
              <a:latin typeface="Arial" charset="0"/>
            </a:endParaRPr>
          </a:p>
          <a:p>
            <a:pPr algn="ctr"/>
            <a:endParaRPr lang="en-US" sz="2000" dirty="0">
              <a:solidFill>
                <a:schemeClr val="bg1"/>
              </a:solidFill>
              <a:latin typeface="Arial" charset="0"/>
            </a:endParaRPr>
          </a:p>
          <a:p>
            <a:pPr algn="ctr"/>
            <a:endParaRPr lang="en-US" sz="2000" dirty="0">
              <a:solidFill>
                <a:schemeClr val="bg1"/>
              </a:solidFill>
              <a:latin typeface="Arial" charset="0"/>
            </a:endParaRPr>
          </a:p>
          <a:p>
            <a:pPr algn="ctr"/>
            <a:r>
              <a:rPr lang="en-US" sz="2000" dirty="0">
                <a:solidFill>
                  <a:schemeClr val="bg1"/>
                </a:solidFill>
                <a:latin typeface="Arial" charset="0"/>
              </a:rPr>
              <a:t>Testing Verifies Improvements</a:t>
            </a:r>
          </a:p>
        </p:txBody>
      </p:sp>
      <p:sp>
        <p:nvSpPr>
          <p:cNvPr id="6" name="AutoShape 13"/>
          <p:cNvSpPr>
            <a:spLocks noChangeArrowheads="1"/>
          </p:cNvSpPr>
          <p:nvPr/>
        </p:nvSpPr>
        <p:spPr bwMode="auto">
          <a:xfrm>
            <a:off x="1371600" y="792479"/>
            <a:ext cx="6879795" cy="1259399"/>
          </a:xfrm>
          <a:prstGeom prst="leftRightArrow">
            <a:avLst>
              <a:gd name="adj1" fmla="val 39626"/>
              <a:gd name="adj2" fmla="val 46633"/>
            </a:avLst>
          </a:prstGeom>
          <a:solidFill>
            <a:schemeClr val="accent3">
              <a:alpha val="80000"/>
            </a:schemeClr>
          </a:solidFill>
          <a:ln w="25400">
            <a:solidFill>
              <a:schemeClr val="tx1"/>
            </a:solidFill>
            <a:miter lim="800000"/>
            <a:headEnd/>
            <a:tailEnd/>
          </a:ln>
        </p:spPr>
        <p:txBody>
          <a:bodyPr wrap="none" anchor="ctr"/>
          <a:lstStyle/>
          <a:p>
            <a:pPr algn="ctr"/>
            <a:r>
              <a:rPr lang="en-US" sz="1400" b="1" dirty="0"/>
              <a:t>Testing by Cx Authority</a:t>
            </a:r>
          </a:p>
          <a:p>
            <a:pPr algn="ctr"/>
            <a:r>
              <a:rPr lang="en-US" sz="1400" b="1" dirty="0"/>
              <a:t>and Building Operating Team</a:t>
            </a:r>
          </a:p>
        </p:txBody>
      </p:sp>
    </p:spTree>
    <p:extLst>
      <p:ext uri="{BB962C8B-B14F-4D97-AF65-F5344CB8AC3E}">
        <p14:creationId xmlns:p14="http://schemas.microsoft.com/office/powerpoint/2010/main" val="408384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Construction versus EBCx Testing </a:t>
            </a:r>
            <a:endParaRPr lang="en-US" dirty="0"/>
          </a:p>
        </p:txBody>
      </p:sp>
      <p:sp>
        <p:nvSpPr>
          <p:cNvPr id="12" name="Text Placeholder 11"/>
          <p:cNvSpPr>
            <a:spLocks noGrp="1"/>
          </p:cNvSpPr>
          <p:nvPr>
            <p:ph type="body" idx="1"/>
          </p:nvPr>
        </p:nvSpPr>
        <p:spPr/>
        <p:txBody>
          <a:bodyPr/>
          <a:lstStyle/>
          <a:p>
            <a:r>
              <a:rPr lang="en-US" sz="2800" dirty="0"/>
              <a:t>New Construction</a:t>
            </a:r>
          </a:p>
        </p:txBody>
      </p:sp>
      <p:sp>
        <p:nvSpPr>
          <p:cNvPr id="13" name="Content Placeholder 12"/>
          <p:cNvSpPr>
            <a:spLocks noGrp="1"/>
          </p:cNvSpPr>
          <p:nvPr>
            <p:ph sz="half" idx="2"/>
          </p:nvPr>
        </p:nvSpPr>
        <p:spPr/>
        <p:txBody>
          <a:bodyPr/>
          <a:lstStyle/>
          <a:p>
            <a:pPr marL="342900" indent="-342900">
              <a:buFont typeface="Arial" panose="020B0604020202020204" pitchFamily="34" charset="0"/>
              <a:buChar char="•"/>
            </a:pPr>
            <a:r>
              <a:rPr lang="en-US" sz="2400" dirty="0">
                <a:solidFill>
                  <a:srgbClr val="00B0F0"/>
                </a:solidFill>
              </a:rPr>
              <a:t>Trying to prove design intent</a:t>
            </a:r>
            <a:endParaRPr lang="en-US" sz="2400" dirty="0">
              <a:noFill/>
            </a:endParaRPr>
          </a:p>
          <a:p>
            <a:pPr marL="342900" indent="-342900">
              <a:buFont typeface="Arial" panose="020B0604020202020204" pitchFamily="34" charset="0"/>
              <a:buChar char="•"/>
            </a:pPr>
            <a:r>
              <a:rPr lang="en-US" sz="2400" dirty="0">
                <a:solidFill>
                  <a:srgbClr val="00B050"/>
                </a:solidFill>
              </a:rPr>
              <a:t>Demonstrate all elements of the system meet requirements</a:t>
            </a:r>
          </a:p>
          <a:p>
            <a:pPr marL="342900" indent="-342900">
              <a:buFont typeface="Arial" panose="020B0604020202020204" pitchFamily="34" charset="0"/>
              <a:buChar char="•"/>
            </a:pPr>
            <a:r>
              <a:rPr lang="en-US" sz="2400" dirty="0">
                <a:solidFill>
                  <a:schemeClr val="tx2"/>
                </a:solidFill>
              </a:rPr>
              <a:t>Verification and quality assurance process</a:t>
            </a:r>
          </a:p>
        </p:txBody>
      </p:sp>
      <p:sp>
        <p:nvSpPr>
          <p:cNvPr id="14" name="Text Placeholder 13"/>
          <p:cNvSpPr>
            <a:spLocks noGrp="1"/>
          </p:cNvSpPr>
          <p:nvPr>
            <p:ph type="body" sz="quarter" idx="3"/>
          </p:nvPr>
        </p:nvSpPr>
        <p:spPr/>
        <p:txBody>
          <a:bodyPr>
            <a:normAutofit/>
          </a:bodyPr>
          <a:lstStyle/>
          <a:p>
            <a:r>
              <a:rPr lang="en-US" sz="2800"/>
              <a:t>EBCx</a:t>
            </a:r>
            <a:endParaRPr lang="en-US" sz="2800" dirty="0"/>
          </a:p>
        </p:txBody>
      </p:sp>
      <p:sp>
        <p:nvSpPr>
          <p:cNvPr id="19" name="Content Placeholder 18"/>
          <p:cNvSpPr>
            <a:spLocks noGrp="1"/>
          </p:cNvSpPr>
          <p:nvPr>
            <p:ph sz="quarter" idx="4"/>
          </p:nvPr>
        </p:nvSpPr>
        <p:spPr/>
        <p:txBody>
          <a:bodyPr>
            <a:normAutofit/>
          </a:bodyPr>
          <a:lstStyle/>
          <a:p>
            <a:pPr marL="342900" indent="-342900">
              <a:buFont typeface="Arial" panose="020B0604020202020204" pitchFamily="34" charset="0"/>
              <a:buChar char="•"/>
            </a:pPr>
            <a:r>
              <a:rPr lang="en-US" sz="2400" dirty="0">
                <a:solidFill>
                  <a:srgbClr val="00B0F0"/>
                </a:solidFill>
              </a:rPr>
              <a:t>Trying to understand design intent</a:t>
            </a:r>
          </a:p>
          <a:p>
            <a:pPr marL="342900" indent="-342900">
              <a:buFont typeface="Arial" panose="020B0604020202020204" pitchFamily="34" charset="0"/>
              <a:buChar char="•"/>
            </a:pPr>
            <a:r>
              <a:rPr lang="en-US" sz="2400" dirty="0">
                <a:solidFill>
                  <a:srgbClr val="00B050"/>
                </a:solidFill>
              </a:rPr>
              <a:t>Focused on certain elements of the system		</a:t>
            </a:r>
          </a:p>
          <a:p>
            <a:pPr marL="342900" indent="-342900">
              <a:buFont typeface="Arial" panose="020B0604020202020204" pitchFamily="34" charset="0"/>
              <a:buChar char="•"/>
            </a:pPr>
            <a:r>
              <a:rPr lang="en-US" sz="2400" dirty="0">
                <a:solidFill>
                  <a:schemeClr val="tx2"/>
                </a:solidFill>
              </a:rPr>
              <a:t>Diagnostic and troubleshooting process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24874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fade">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animEffect transition="in" filter="fade">
                                      <p:cBhvr>
                                        <p:cTn id="29"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Forced vs. Natural Response Testing</a:t>
            </a:r>
          </a:p>
        </p:txBody>
      </p:sp>
      <p:sp>
        <p:nvSpPr>
          <p:cNvPr id="8" name="Content Placeholder 7"/>
          <p:cNvSpPr>
            <a:spLocks noGrp="1"/>
          </p:cNvSpPr>
          <p:nvPr>
            <p:ph sz="half" idx="1"/>
          </p:nvPr>
        </p:nvSpPr>
        <p:spPr>
          <a:xfrm>
            <a:off x="457200" y="1417638"/>
            <a:ext cx="4038600" cy="4708525"/>
          </a:xfrm>
        </p:spPr>
        <p:txBody>
          <a:bodyPr>
            <a:normAutofit/>
          </a:bodyPr>
          <a:lstStyle/>
          <a:p>
            <a:r>
              <a:rPr lang="en-US" sz="2400" dirty="0"/>
              <a:t>Forced Response Testing</a:t>
            </a:r>
          </a:p>
          <a:p>
            <a:pPr marL="346075" lvl="2" indent="0">
              <a:buNone/>
            </a:pPr>
            <a:r>
              <a:rPr lang="en-US" i="1" dirty="0"/>
              <a:t>I force a change and watch how the system responds</a:t>
            </a:r>
            <a:endParaRPr lang="en-US" dirty="0">
              <a:solidFill>
                <a:srgbClr val="FFC000"/>
              </a:solidFill>
            </a:endParaRPr>
          </a:p>
          <a:p>
            <a:pPr marL="465138" lvl="1" indent="-457200">
              <a:buFont typeface="+mj-lt"/>
              <a:buAutoNum type="arabicPeriod"/>
            </a:pPr>
            <a:endParaRPr lang="en-US" dirty="0">
              <a:solidFill>
                <a:srgbClr val="FFC000"/>
              </a:solidFill>
            </a:endParaRPr>
          </a:p>
        </p:txBody>
      </p:sp>
      <p:sp>
        <p:nvSpPr>
          <p:cNvPr id="9" name="Content Placeholder 8"/>
          <p:cNvSpPr>
            <a:spLocks noGrp="1"/>
          </p:cNvSpPr>
          <p:nvPr>
            <p:ph sz="half" idx="2"/>
          </p:nvPr>
        </p:nvSpPr>
        <p:spPr/>
        <p:txBody>
          <a:bodyPr/>
          <a:lstStyle/>
          <a:p>
            <a:r>
              <a:rPr lang="en-US" sz="2400" dirty="0">
                <a:solidFill>
                  <a:schemeClr val="tx1"/>
                </a:solidFill>
              </a:rPr>
              <a:t>Natural Response Testing</a:t>
            </a:r>
          </a:p>
          <a:p>
            <a:pPr marL="346075" lvl="2" indent="0">
              <a:buNone/>
            </a:pPr>
            <a:r>
              <a:rPr lang="en-US" i="1" dirty="0">
                <a:solidFill>
                  <a:schemeClr val="tx1"/>
                </a:solidFill>
              </a:rPr>
              <a:t>Mother Nature makes a change and I discover how the system responds</a:t>
            </a:r>
            <a:endParaRPr lang="en-US" dirty="0">
              <a:solidFill>
                <a:schemeClr val="tx1"/>
              </a:solidFill>
            </a:endParaRPr>
          </a:p>
          <a:p>
            <a:endParaRPr lang="en-US" dirty="0">
              <a:solidFill>
                <a:schemeClr val="tx1"/>
              </a:solidFill>
            </a:endParaRPr>
          </a:p>
        </p:txBody>
      </p:sp>
      <p:grpSp>
        <p:nvGrpSpPr>
          <p:cNvPr id="115" name="Group 114"/>
          <p:cNvGrpSpPr/>
          <p:nvPr/>
        </p:nvGrpSpPr>
        <p:grpSpPr>
          <a:xfrm>
            <a:off x="7411496" y="1697228"/>
            <a:ext cx="1385381" cy="5138057"/>
            <a:chOff x="7391400" y="925801"/>
            <a:chExt cx="1385381" cy="5138057"/>
          </a:xfrm>
          <a:scene3d>
            <a:camera prst="isometricOffAxis1Left"/>
            <a:lightRig rig="balanced" dir="t"/>
          </a:scene3d>
        </p:grpSpPr>
        <p:sp>
          <p:nvSpPr>
            <p:cNvPr id="116" name="Rounded Rectangle 115"/>
            <p:cNvSpPr>
              <a:spLocks noChangeAspect="1"/>
            </p:cNvSpPr>
            <p:nvPr/>
          </p:nvSpPr>
          <p:spPr>
            <a:xfrm>
              <a:off x="7391400" y="925801"/>
              <a:ext cx="1371600" cy="2547257"/>
            </a:xfrm>
            <a:prstGeom prst="roundRect">
              <a:avLst/>
            </a:prstGeom>
            <a:solidFill>
              <a:schemeClr val="bg1"/>
            </a:solidFill>
            <a:ln w="76200">
              <a:solidFill>
                <a:schemeClr val="bg1">
                  <a:lumMod val="95000"/>
                </a:schemeClr>
              </a:solidFill>
            </a:ln>
            <a:sp3d extrusionH="254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7" name="Straight Connector 116"/>
            <p:cNvCxnSpPr/>
            <p:nvPr/>
          </p:nvCxnSpPr>
          <p:spPr>
            <a:xfrm>
              <a:off x="7543800" y="2199429"/>
              <a:ext cx="1066800" cy="0"/>
            </a:xfrm>
            <a:prstGeom prst="line">
              <a:avLst/>
            </a:prstGeom>
            <a:noFill/>
            <a:ln w="101600">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cxnSp>
        <p:sp>
          <p:nvSpPr>
            <p:cNvPr id="118" name="Oval 117"/>
            <p:cNvSpPr>
              <a:spLocks noChangeAspect="1"/>
            </p:cNvSpPr>
            <p:nvPr/>
          </p:nvSpPr>
          <p:spPr>
            <a:xfrm>
              <a:off x="7575415" y="1818733"/>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8382000" y="1829920"/>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7568119" y="1450865"/>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8382000" y="147096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7543800" y="1069865"/>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8382000" y="108996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7575415" y="3127265"/>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8382000" y="3138452"/>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7575415" y="2759397"/>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8382000" y="2779501"/>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7575415" y="2378397"/>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8382000" y="2398501"/>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ounded Rectangle 129"/>
            <p:cNvSpPr>
              <a:spLocks noChangeAspect="1"/>
            </p:cNvSpPr>
            <p:nvPr/>
          </p:nvSpPr>
          <p:spPr>
            <a:xfrm>
              <a:off x="7405181" y="3516601"/>
              <a:ext cx="1371600" cy="2547257"/>
            </a:xfrm>
            <a:prstGeom prst="roundRect">
              <a:avLst/>
            </a:prstGeom>
            <a:noFill/>
            <a:ln w="76200">
              <a:noFill/>
            </a:ln>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1" name="Group 130"/>
          <p:cNvGrpSpPr/>
          <p:nvPr/>
        </p:nvGrpSpPr>
        <p:grpSpPr>
          <a:xfrm>
            <a:off x="6503818" y="1968524"/>
            <a:ext cx="1385381" cy="5138057"/>
            <a:chOff x="7391400" y="925801"/>
            <a:chExt cx="1385381" cy="5138057"/>
          </a:xfrm>
          <a:scene3d>
            <a:camera prst="isometricOffAxis1Left"/>
            <a:lightRig rig="balanced" dir="t"/>
          </a:scene3d>
        </p:grpSpPr>
        <p:sp>
          <p:nvSpPr>
            <p:cNvPr id="132" name="Rounded Rectangle 131"/>
            <p:cNvSpPr>
              <a:spLocks noChangeAspect="1"/>
            </p:cNvSpPr>
            <p:nvPr/>
          </p:nvSpPr>
          <p:spPr>
            <a:xfrm>
              <a:off x="7391400" y="925801"/>
              <a:ext cx="1371600" cy="2547257"/>
            </a:xfrm>
            <a:prstGeom prst="roundRect">
              <a:avLst/>
            </a:prstGeom>
            <a:solidFill>
              <a:schemeClr val="bg1"/>
            </a:solidFill>
            <a:ln w="76200">
              <a:solidFill>
                <a:schemeClr val="bg1">
                  <a:lumMod val="95000"/>
                </a:schemeClr>
              </a:solidFill>
            </a:ln>
            <a:sp3d extrusionH="254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132"/>
            <p:cNvCxnSpPr/>
            <p:nvPr/>
          </p:nvCxnSpPr>
          <p:spPr>
            <a:xfrm>
              <a:off x="7543800" y="2199429"/>
              <a:ext cx="1066800" cy="0"/>
            </a:xfrm>
            <a:prstGeom prst="line">
              <a:avLst/>
            </a:prstGeom>
            <a:noFill/>
            <a:ln w="101600">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cxnSp>
        <p:sp>
          <p:nvSpPr>
            <p:cNvPr id="134" name="Oval 133"/>
            <p:cNvSpPr>
              <a:spLocks noChangeAspect="1"/>
            </p:cNvSpPr>
            <p:nvPr/>
          </p:nvSpPr>
          <p:spPr>
            <a:xfrm>
              <a:off x="7575415" y="1818733"/>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p:cNvSpPr>
              <a:spLocks noChangeAspect="1"/>
            </p:cNvSpPr>
            <p:nvPr/>
          </p:nvSpPr>
          <p:spPr>
            <a:xfrm>
              <a:off x="8382000" y="1829920"/>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p:cNvSpPr>
              <a:spLocks noChangeAspect="1"/>
            </p:cNvSpPr>
            <p:nvPr/>
          </p:nvSpPr>
          <p:spPr>
            <a:xfrm>
              <a:off x="7568119" y="1450865"/>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p:cNvSpPr>
              <a:spLocks noChangeAspect="1"/>
            </p:cNvSpPr>
            <p:nvPr/>
          </p:nvSpPr>
          <p:spPr>
            <a:xfrm>
              <a:off x="8382000" y="147096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p:cNvSpPr>
              <a:spLocks noChangeAspect="1"/>
            </p:cNvSpPr>
            <p:nvPr/>
          </p:nvSpPr>
          <p:spPr>
            <a:xfrm>
              <a:off x="7543800" y="1069865"/>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p:cNvSpPr>
              <a:spLocks noChangeAspect="1"/>
            </p:cNvSpPr>
            <p:nvPr/>
          </p:nvSpPr>
          <p:spPr>
            <a:xfrm>
              <a:off x="8382000" y="108996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p:cNvSpPr>
              <a:spLocks noChangeAspect="1"/>
            </p:cNvSpPr>
            <p:nvPr/>
          </p:nvSpPr>
          <p:spPr>
            <a:xfrm>
              <a:off x="7575415" y="3127265"/>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p:cNvSpPr>
              <a:spLocks noChangeAspect="1"/>
            </p:cNvSpPr>
            <p:nvPr/>
          </p:nvSpPr>
          <p:spPr>
            <a:xfrm>
              <a:off x="8382000" y="3138452"/>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p:cNvSpPr>
              <a:spLocks noChangeAspect="1"/>
            </p:cNvSpPr>
            <p:nvPr/>
          </p:nvSpPr>
          <p:spPr>
            <a:xfrm>
              <a:off x="7575415" y="2759397"/>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p:cNvSpPr>
              <a:spLocks noChangeAspect="1"/>
            </p:cNvSpPr>
            <p:nvPr/>
          </p:nvSpPr>
          <p:spPr>
            <a:xfrm>
              <a:off x="8382000" y="2779501"/>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p:cNvSpPr>
              <a:spLocks noChangeAspect="1"/>
            </p:cNvSpPr>
            <p:nvPr/>
          </p:nvSpPr>
          <p:spPr>
            <a:xfrm>
              <a:off x="7575415" y="2378397"/>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p:cNvSpPr>
              <a:spLocks noChangeAspect="1"/>
            </p:cNvSpPr>
            <p:nvPr/>
          </p:nvSpPr>
          <p:spPr>
            <a:xfrm>
              <a:off x="8382000" y="2398501"/>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ounded Rectangle 145"/>
            <p:cNvSpPr>
              <a:spLocks noChangeAspect="1"/>
            </p:cNvSpPr>
            <p:nvPr/>
          </p:nvSpPr>
          <p:spPr>
            <a:xfrm>
              <a:off x="7405181" y="3516601"/>
              <a:ext cx="1371600" cy="2547257"/>
            </a:xfrm>
            <a:prstGeom prst="roundRect">
              <a:avLst/>
            </a:prstGeom>
            <a:noFill/>
            <a:ln w="76200">
              <a:noFill/>
            </a:ln>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p:cNvGrpSpPr/>
          <p:nvPr/>
        </p:nvGrpSpPr>
        <p:grpSpPr>
          <a:xfrm>
            <a:off x="5596141" y="2269964"/>
            <a:ext cx="1385381" cy="5138057"/>
            <a:chOff x="7010400" y="910875"/>
            <a:chExt cx="1385381" cy="5138057"/>
          </a:xfrm>
          <a:scene3d>
            <a:camera prst="isometricOffAxis1Left"/>
            <a:lightRig rig="balanced" dir="t"/>
          </a:scene3d>
        </p:grpSpPr>
        <p:sp>
          <p:nvSpPr>
            <p:cNvPr id="148" name="Rounded Rectangle 147"/>
            <p:cNvSpPr>
              <a:spLocks noChangeAspect="1"/>
            </p:cNvSpPr>
            <p:nvPr/>
          </p:nvSpPr>
          <p:spPr>
            <a:xfrm>
              <a:off x="7010400" y="910875"/>
              <a:ext cx="1371600" cy="2547257"/>
            </a:xfrm>
            <a:prstGeom prst="roundRect">
              <a:avLst/>
            </a:prstGeom>
            <a:solidFill>
              <a:schemeClr val="bg1"/>
            </a:solidFill>
            <a:ln w="76200">
              <a:solidFill>
                <a:schemeClr val="bg1">
                  <a:lumMod val="95000"/>
                </a:schemeClr>
              </a:solidFill>
            </a:ln>
            <a:sp3d extrusionH="254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9" name="Straight Connector 148"/>
            <p:cNvCxnSpPr/>
            <p:nvPr/>
          </p:nvCxnSpPr>
          <p:spPr>
            <a:xfrm>
              <a:off x="7162800" y="2184503"/>
              <a:ext cx="1066800" cy="0"/>
            </a:xfrm>
            <a:prstGeom prst="line">
              <a:avLst/>
            </a:prstGeom>
            <a:noFill/>
            <a:ln w="101600">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cxnSp>
        <p:sp>
          <p:nvSpPr>
            <p:cNvPr id="150" name="Oval 149"/>
            <p:cNvSpPr>
              <a:spLocks noChangeAspect="1"/>
            </p:cNvSpPr>
            <p:nvPr/>
          </p:nvSpPr>
          <p:spPr>
            <a:xfrm>
              <a:off x="7194415" y="1803807"/>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p:cNvSpPr>
              <a:spLocks noChangeAspect="1"/>
            </p:cNvSpPr>
            <p:nvPr/>
          </p:nvSpPr>
          <p:spPr>
            <a:xfrm>
              <a:off x="8001000" y="1075043"/>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Oval 151"/>
            <p:cNvSpPr>
              <a:spLocks noChangeAspect="1"/>
            </p:cNvSpPr>
            <p:nvPr/>
          </p:nvSpPr>
          <p:spPr>
            <a:xfrm>
              <a:off x="7194415" y="3112339"/>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a:spLocks noChangeAspect="1"/>
            </p:cNvSpPr>
            <p:nvPr/>
          </p:nvSpPr>
          <p:spPr>
            <a:xfrm>
              <a:off x="8001000" y="3123526"/>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p:cNvSpPr>
              <a:spLocks noChangeAspect="1"/>
            </p:cNvSpPr>
            <p:nvPr/>
          </p:nvSpPr>
          <p:spPr>
            <a:xfrm>
              <a:off x="7194415" y="2363471"/>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a:spLocks noChangeAspect="1"/>
            </p:cNvSpPr>
            <p:nvPr/>
          </p:nvSpPr>
          <p:spPr>
            <a:xfrm>
              <a:off x="8001000" y="2383575"/>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ounded Rectangle 155"/>
            <p:cNvSpPr>
              <a:spLocks noChangeAspect="1"/>
            </p:cNvSpPr>
            <p:nvPr/>
          </p:nvSpPr>
          <p:spPr>
            <a:xfrm>
              <a:off x="7024181" y="3501675"/>
              <a:ext cx="1371600" cy="2547257"/>
            </a:xfrm>
            <a:prstGeom prst="roundRect">
              <a:avLst/>
            </a:prstGeom>
            <a:noFill/>
            <a:ln w="76200">
              <a:noFill/>
            </a:ln>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7" name="Group 156"/>
          <p:cNvGrpSpPr/>
          <p:nvPr/>
        </p:nvGrpSpPr>
        <p:grpSpPr>
          <a:xfrm>
            <a:off x="4688464" y="2551308"/>
            <a:ext cx="1385381" cy="5138057"/>
            <a:chOff x="3962400" y="904030"/>
            <a:chExt cx="1385381" cy="5138057"/>
          </a:xfrm>
          <a:scene3d>
            <a:camera prst="isometricOffAxis1Left"/>
            <a:lightRig rig="balanced" dir="t"/>
          </a:scene3d>
        </p:grpSpPr>
        <p:sp>
          <p:nvSpPr>
            <p:cNvPr id="158" name="Rounded Rectangle 157"/>
            <p:cNvSpPr>
              <a:spLocks noChangeAspect="1"/>
            </p:cNvSpPr>
            <p:nvPr/>
          </p:nvSpPr>
          <p:spPr>
            <a:xfrm>
              <a:off x="3962400" y="904030"/>
              <a:ext cx="1371600" cy="2547257"/>
            </a:xfrm>
            <a:prstGeom prst="roundRect">
              <a:avLst/>
            </a:prstGeom>
            <a:solidFill>
              <a:schemeClr val="bg1"/>
            </a:solidFill>
            <a:ln w="76200">
              <a:solidFill>
                <a:schemeClr val="bg1">
                  <a:lumMod val="95000"/>
                </a:schemeClr>
              </a:solidFill>
            </a:ln>
            <a:sp3d extrusionH="254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9" name="Straight Connector 158"/>
            <p:cNvCxnSpPr/>
            <p:nvPr/>
          </p:nvCxnSpPr>
          <p:spPr>
            <a:xfrm>
              <a:off x="4114800" y="2177658"/>
              <a:ext cx="1066800" cy="0"/>
            </a:xfrm>
            <a:prstGeom prst="line">
              <a:avLst/>
            </a:prstGeom>
            <a:noFill/>
            <a:ln w="101600">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cxnSp>
        <p:sp>
          <p:nvSpPr>
            <p:cNvPr id="160" name="Oval 159"/>
            <p:cNvSpPr>
              <a:spLocks noChangeAspect="1"/>
            </p:cNvSpPr>
            <p:nvPr/>
          </p:nvSpPr>
          <p:spPr>
            <a:xfrm>
              <a:off x="4146415" y="1796962"/>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a:spLocks noChangeAspect="1"/>
            </p:cNvSpPr>
            <p:nvPr/>
          </p:nvSpPr>
          <p:spPr>
            <a:xfrm>
              <a:off x="4953000" y="180814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a:spLocks noChangeAspect="1"/>
            </p:cNvSpPr>
            <p:nvPr/>
          </p:nvSpPr>
          <p:spPr>
            <a:xfrm>
              <a:off x="4114800" y="1048094"/>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a:spLocks noChangeAspect="1"/>
            </p:cNvSpPr>
            <p:nvPr/>
          </p:nvSpPr>
          <p:spPr>
            <a:xfrm>
              <a:off x="4953000" y="1068198"/>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a:spLocks noChangeAspect="1"/>
            </p:cNvSpPr>
            <p:nvPr/>
          </p:nvSpPr>
          <p:spPr>
            <a:xfrm>
              <a:off x="4146415" y="3105494"/>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a:spLocks noChangeAspect="1"/>
            </p:cNvSpPr>
            <p:nvPr/>
          </p:nvSpPr>
          <p:spPr>
            <a:xfrm>
              <a:off x="4953000" y="3116681"/>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a:spLocks noChangeAspect="1"/>
            </p:cNvSpPr>
            <p:nvPr/>
          </p:nvSpPr>
          <p:spPr>
            <a:xfrm>
              <a:off x="4146415" y="2356626"/>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a:spLocks noChangeAspect="1"/>
            </p:cNvSpPr>
            <p:nvPr/>
          </p:nvSpPr>
          <p:spPr>
            <a:xfrm>
              <a:off x="4953000" y="2376730"/>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ounded Rectangle 167"/>
            <p:cNvSpPr>
              <a:spLocks noChangeAspect="1"/>
            </p:cNvSpPr>
            <p:nvPr/>
          </p:nvSpPr>
          <p:spPr>
            <a:xfrm>
              <a:off x="3976181" y="3494830"/>
              <a:ext cx="1371600" cy="2547257"/>
            </a:xfrm>
            <a:prstGeom prst="roundRect">
              <a:avLst/>
            </a:prstGeom>
            <a:noFill/>
            <a:ln w="76200">
              <a:noFill/>
            </a:ln>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a:spLocks noChangeAspect="1"/>
            </p:cNvSpPr>
            <p:nvPr/>
          </p:nvSpPr>
          <p:spPr>
            <a:xfrm>
              <a:off x="4547681" y="2737626"/>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a:spLocks noChangeAspect="1"/>
            </p:cNvSpPr>
            <p:nvPr/>
          </p:nvSpPr>
          <p:spPr>
            <a:xfrm>
              <a:off x="4547681" y="1429094"/>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1" name="Group 170"/>
          <p:cNvGrpSpPr/>
          <p:nvPr/>
        </p:nvGrpSpPr>
        <p:grpSpPr>
          <a:xfrm>
            <a:off x="3780787" y="2852748"/>
            <a:ext cx="1385381" cy="5138057"/>
            <a:chOff x="3962400" y="904030"/>
            <a:chExt cx="1385381" cy="5138057"/>
          </a:xfrm>
          <a:scene3d>
            <a:camera prst="isometricOffAxis1Left"/>
            <a:lightRig rig="balanced" dir="t"/>
          </a:scene3d>
        </p:grpSpPr>
        <p:sp>
          <p:nvSpPr>
            <p:cNvPr id="172" name="Rounded Rectangle 171"/>
            <p:cNvSpPr>
              <a:spLocks noChangeAspect="1"/>
            </p:cNvSpPr>
            <p:nvPr/>
          </p:nvSpPr>
          <p:spPr>
            <a:xfrm>
              <a:off x="3962400" y="904030"/>
              <a:ext cx="1371600" cy="2547257"/>
            </a:xfrm>
            <a:prstGeom prst="roundRect">
              <a:avLst/>
            </a:prstGeom>
            <a:solidFill>
              <a:schemeClr val="bg1"/>
            </a:solidFill>
            <a:ln w="76200">
              <a:solidFill>
                <a:schemeClr val="bg1">
                  <a:lumMod val="95000"/>
                </a:schemeClr>
              </a:solidFill>
            </a:ln>
            <a:sp3d extrusionH="254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3" name="Straight Connector 172"/>
            <p:cNvCxnSpPr/>
            <p:nvPr/>
          </p:nvCxnSpPr>
          <p:spPr>
            <a:xfrm>
              <a:off x="4114800" y="2177658"/>
              <a:ext cx="1066800" cy="0"/>
            </a:xfrm>
            <a:prstGeom prst="line">
              <a:avLst/>
            </a:prstGeom>
            <a:noFill/>
            <a:ln w="101600">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cxnSp>
        <p:sp>
          <p:nvSpPr>
            <p:cNvPr id="174" name="Oval 173"/>
            <p:cNvSpPr>
              <a:spLocks noChangeAspect="1"/>
            </p:cNvSpPr>
            <p:nvPr/>
          </p:nvSpPr>
          <p:spPr>
            <a:xfrm>
              <a:off x="4146415" y="1796962"/>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p:cNvSpPr>
              <a:spLocks noChangeAspect="1"/>
            </p:cNvSpPr>
            <p:nvPr/>
          </p:nvSpPr>
          <p:spPr>
            <a:xfrm>
              <a:off x="4953000" y="180814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Oval 175"/>
            <p:cNvSpPr>
              <a:spLocks noChangeAspect="1"/>
            </p:cNvSpPr>
            <p:nvPr/>
          </p:nvSpPr>
          <p:spPr>
            <a:xfrm>
              <a:off x="4114800" y="1048094"/>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p:cNvSpPr>
              <a:spLocks noChangeAspect="1"/>
            </p:cNvSpPr>
            <p:nvPr/>
          </p:nvSpPr>
          <p:spPr>
            <a:xfrm>
              <a:off x="4953000" y="1068198"/>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p:cNvSpPr>
              <a:spLocks noChangeAspect="1"/>
            </p:cNvSpPr>
            <p:nvPr/>
          </p:nvSpPr>
          <p:spPr>
            <a:xfrm>
              <a:off x="4146415" y="3105494"/>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p:cNvSpPr>
              <a:spLocks noChangeAspect="1"/>
            </p:cNvSpPr>
            <p:nvPr/>
          </p:nvSpPr>
          <p:spPr>
            <a:xfrm>
              <a:off x="4953000" y="3116681"/>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p:cNvSpPr>
              <a:spLocks noChangeAspect="1"/>
            </p:cNvSpPr>
            <p:nvPr/>
          </p:nvSpPr>
          <p:spPr>
            <a:xfrm>
              <a:off x="4146415" y="2356626"/>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p:cNvSpPr>
              <a:spLocks noChangeAspect="1"/>
            </p:cNvSpPr>
            <p:nvPr/>
          </p:nvSpPr>
          <p:spPr>
            <a:xfrm>
              <a:off x="4953000" y="2376730"/>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ounded Rectangle 181"/>
            <p:cNvSpPr>
              <a:spLocks noChangeAspect="1"/>
            </p:cNvSpPr>
            <p:nvPr/>
          </p:nvSpPr>
          <p:spPr>
            <a:xfrm>
              <a:off x="3976181" y="3494830"/>
              <a:ext cx="1371600" cy="2547257"/>
            </a:xfrm>
            <a:prstGeom prst="roundRect">
              <a:avLst/>
            </a:prstGeom>
            <a:noFill/>
            <a:ln w="76200">
              <a:noFill/>
            </a:ln>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Oval 182"/>
            <p:cNvSpPr>
              <a:spLocks noChangeAspect="1"/>
            </p:cNvSpPr>
            <p:nvPr/>
          </p:nvSpPr>
          <p:spPr>
            <a:xfrm>
              <a:off x="4547681" y="2737626"/>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Oval 183"/>
            <p:cNvSpPr>
              <a:spLocks noChangeAspect="1"/>
            </p:cNvSpPr>
            <p:nvPr/>
          </p:nvSpPr>
          <p:spPr>
            <a:xfrm>
              <a:off x="4547681" y="1429094"/>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p:cNvGrpSpPr/>
          <p:nvPr/>
        </p:nvGrpSpPr>
        <p:grpSpPr>
          <a:xfrm>
            <a:off x="2873110" y="3144140"/>
            <a:ext cx="1385381" cy="5138057"/>
            <a:chOff x="3733800" y="882259"/>
            <a:chExt cx="1385381" cy="5138057"/>
          </a:xfrm>
          <a:scene3d>
            <a:camera prst="isometricOffAxis1Left"/>
            <a:lightRig rig="balanced" dir="t"/>
          </a:scene3d>
        </p:grpSpPr>
        <p:sp>
          <p:nvSpPr>
            <p:cNvPr id="186" name="Rounded Rectangle 185"/>
            <p:cNvSpPr>
              <a:spLocks noChangeAspect="1"/>
            </p:cNvSpPr>
            <p:nvPr/>
          </p:nvSpPr>
          <p:spPr>
            <a:xfrm>
              <a:off x="3733800" y="882259"/>
              <a:ext cx="1371600" cy="2547257"/>
            </a:xfrm>
            <a:prstGeom prst="roundRect">
              <a:avLst/>
            </a:prstGeom>
            <a:solidFill>
              <a:schemeClr val="bg1"/>
            </a:solidFill>
            <a:ln w="76200">
              <a:solidFill>
                <a:schemeClr val="bg1">
                  <a:lumMod val="95000"/>
                </a:schemeClr>
              </a:solidFill>
            </a:ln>
            <a:sp3d extrusionH="254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7" name="Straight Connector 186"/>
            <p:cNvCxnSpPr/>
            <p:nvPr/>
          </p:nvCxnSpPr>
          <p:spPr>
            <a:xfrm>
              <a:off x="3886200" y="2155887"/>
              <a:ext cx="1066800" cy="0"/>
            </a:xfrm>
            <a:prstGeom prst="line">
              <a:avLst/>
            </a:prstGeom>
            <a:noFill/>
            <a:ln w="101600">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cxnSp>
        <p:sp>
          <p:nvSpPr>
            <p:cNvPr id="188" name="Oval 187"/>
            <p:cNvSpPr>
              <a:spLocks noChangeAspect="1"/>
            </p:cNvSpPr>
            <p:nvPr/>
          </p:nvSpPr>
          <p:spPr>
            <a:xfrm>
              <a:off x="3917815" y="1775191"/>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Oval 188"/>
            <p:cNvSpPr>
              <a:spLocks noChangeAspect="1"/>
            </p:cNvSpPr>
            <p:nvPr/>
          </p:nvSpPr>
          <p:spPr>
            <a:xfrm>
              <a:off x="4724400" y="1046427"/>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a:spLocks noChangeAspect="1"/>
            </p:cNvSpPr>
            <p:nvPr/>
          </p:nvSpPr>
          <p:spPr>
            <a:xfrm>
              <a:off x="3917815" y="3083723"/>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a:spLocks noChangeAspect="1"/>
            </p:cNvSpPr>
            <p:nvPr/>
          </p:nvSpPr>
          <p:spPr>
            <a:xfrm>
              <a:off x="4724400" y="235495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ounded Rectangle 191"/>
            <p:cNvSpPr>
              <a:spLocks noChangeAspect="1"/>
            </p:cNvSpPr>
            <p:nvPr/>
          </p:nvSpPr>
          <p:spPr>
            <a:xfrm>
              <a:off x="3747581" y="3473059"/>
              <a:ext cx="1371600" cy="2547257"/>
            </a:xfrm>
            <a:prstGeom prst="roundRect">
              <a:avLst/>
            </a:prstGeom>
            <a:noFill/>
            <a:ln w="76200">
              <a:noFill/>
            </a:ln>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p:cNvGrpSpPr/>
          <p:nvPr/>
        </p:nvGrpSpPr>
        <p:grpSpPr>
          <a:xfrm>
            <a:off x="1965433" y="3445580"/>
            <a:ext cx="1385381" cy="5138057"/>
            <a:chOff x="2133600" y="882259"/>
            <a:chExt cx="1385381" cy="5138057"/>
          </a:xfrm>
          <a:scene3d>
            <a:camera prst="isometricOffAxis1Left"/>
            <a:lightRig rig="balanced" dir="t"/>
          </a:scene3d>
        </p:grpSpPr>
        <p:sp>
          <p:nvSpPr>
            <p:cNvPr id="194" name="Rounded Rectangle 193"/>
            <p:cNvSpPr>
              <a:spLocks noChangeAspect="1"/>
            </p:cNvSpPr>
            <p:nvPr/>
          </p:nvSpPr>
          <p:spPr>
            <a:xfrm>
              <a:off x="2133600" y="882259"/>
              <a:ext cx="1371600" cy="2547257"/>
            </a:xfrm>
            <a:prstGeom prst="roundRect">
              <a:avLst/>
            </a:prstGeom>
            <a:solidFill>
              <a:schemeClr val="bg1"/>
            </a:solidFill>
            <a:ln w="76200">
              <a:solidFill>
                <a:schemeClr val="bg1">
                  <a:lumMod val="95000"/>
                </a:schemeClr>
              </a:solidFill>
            </a:ln>
            <a:sp3d extrusionH="254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5" name="Straight Connector 194"/>
            <p:cNvCxnSpPr/>
            <p:nvPr/>
          </p:nvCxnSpPr>
          <p:spPr>
            <a:xfrm>
              <a:off x="2286000" y="2155887"/>
              <a:ext cx="1066800" cy="0"/>
            </a:xfrm>
            <a:prstGeom prst="line">
              <a:avLst/>
            </a:prstGeom>
            <a:noFill/>
            <a:ln w="101600">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cxnSp>
        <p:sp>
          <p:nvSpPr>
            <p:cNvPr id="196" name="Oval 195"/>
            <p:cNvSpPr>
              <a:spLocks noChangeAspect="1"/>
            </p:cNvSpPr>
            <p:nvPr/>
          </p:nvSpPr>
          <p:spPr>
            <a:xfrm>
              <a:off x="2317615" y="1775191"/>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a:spLocks noChangeAspect="1"/>
            </p:cNvSpPr>
            <p:nvPr/>
          </p:nvSpPr>
          <p:spPr>
            <a:xfrm>
              <a:off x="3124200" y="1786378"/>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a:spLocks noChangeAspect="1"/>
            </p:cNvSpPr>
            <p:nvPr/>
          </p:nvSpPr>
          <p:spPr>
            <a:xfrm>
              <a:off x="2286000" y="1026323"/>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a:spLocks noChangeAspect="1"/>
            </p:cNvSpPr>
            <p:nvPr/>
          </p:nvSpPr>
          <p:spPr>
            <a:xfrm>
              <a:off x="3124200" y="1046427"/>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a:spLocks noChangeAspect="1"/>
            </p:cNvSpPr>
            <p:nvPr/>
          </p:nvSpPr>
          <p:spPr>
            <a:xfrm>
              <a:off x="2317615" y="3083723"/>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a:spLocks noChangeAspect="1"/>
            </p:cNvSpPr>
            <p:nvPr/>
          </p:nvSpPr>
          <p:spPr>
            <a:xfrm>
              <a:off x="3124200" y="3094910"/>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a:spLocks noChangeAspect="1"/>
            </p:cNvSpPr>
            <p:nvPr/>
          </p:nvSpPr>
          <p:spPr>
            <a:xfrm>
              <a:off x="2317615" y="2715855"/>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a:spLocks noChangeAspect="1"/>
            </p:cNvSpPr>
            <p:nvPr/>
          </p:nvSpPr>
          <p:spPr>
            <a:xfrm>
              <a:off x="3124200" y="273595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a:spLocks noChangeAspect="1"/>
            </p:cNvSpPr>
            <p:nvPr/>
          </p:nvSpPr>
          <p:spPr>
            <a:xfrm>
              <a:off x="2317615" y="2334855"/>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a:spLocks noChangeAspect="1"/>
            </p:cNvSpPr>
            <p:nvPr/>
          </p:nvSpPr>
          <p:spPr>
            <a:xfrm>
              <a:off x="3124200" y="235495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ounded Rectangle 205"/>
            <p:cNvSpPr>
              <a:spLocks noChangeAspect="1"/>
            </p:cNvSpPr>
            <p:nvPr/>
          </p:nvSpPr>
          <p:spPr>
            <a:xfrm>
              <a:off x="2147381" y="3473059"/>
              <a:ext cx="1371600" cy="2547257"/>
            </a:xfrm>
            <a:prstGeom prst="roundRect">
              <a:avLst/>
            </a:prstGeom>
            <a:noFill/>
            <a:ln w="76200">
              <a:noFill/>
            </a:ln>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7" name="Group 206"/>
          <p:cNvGrpSpPr/>
          <p:nvPr/>
        </p:nvGrpSpPr>
        <p:grpSpPr>
          <a:xfrm>
            <a:off x="1057756" y="3736972"/>
            <a:ext cx="1385381" cy="5138057"/>
            <a:chOff x="5715000" y="985415"/>
            <a:chExt cx="1385381" cy="5138057"/>
          </a:xfrm>
          <a:scene3d>
            <a:camera prst="isometricOffAxis1Left"/>
            <a:lightRig rig="balanced" dir="t"/>
          </a:scene3d>
        </p:grpSpPr>
        <p:sp>
          <p:nvSpPr>
            <p:cNvPr id="208" name="Rounded Rectangle 207"/>
            <p:cNvSpPr>
              <a:spLocks noChangeAspect="1"/>
            </p:cNvSpPr>
            <p:nvPr/>
          </p:nvSpPr>
          <p:spPr>
            <a:xfrm>
              <a:off x="5715000" y="985415"/>
              <a:ext cx="1371600" cy="2547257"/>
            </a:xfrm>
            <a:prstGeom prst="roundRect">
              <a:avLst/>
            </a:prstGeom>
            <a:solidFill>
              <a:schemeClr val="bg1"/>
            </a:solidFill>
            <a:ln w="76200">
              <a:solidFill>
                <a:schemeClr val="bg1">
                  <a:lumMod val="95000"/>
                </a:schemeClr>
              </a:solidFill>
            </a:ln>
            <a:sp3d extrusionH="254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9" name="Straight Connector 208"/>
            <p:cNvCxnSpPr/>
            <p:nvPr/>
          </p:nvCxnSpPr>
          <p:spPr>
            <a:xfrm>
              <a:off x="5867400" y="2259043"/>
              <a:ext cx="1066800" cy="0"/>
            </a:xfrm>
            <a:prstGeom prst="line">
              <a:avLst/>
            </a:prstGeom>
            <a:noFill/>
            <a:ln w="101600">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cxnSp>
        <p:sp>
          <p:nvSpPr>
            <p:cNvPr id="210" name="Oval 209"/>
            <p:cNvSpPr>
              <a:spLocks noChangeAspect="1"/>
            </p:cNvSpPr>
            <p:nvPr/>
          </p:nvSpPr>
          <p:spPr>
            <a:xfrm>
              <a:off x="5899015" y="3186879"/>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a:spLocks noChangeAspect="1"/>
            </p:cNvSpPr>
            <p:nvPr/>
          </p:nvSpPr>
          <p:spPr>
            <a:xfrm>
              <a:off x="6705600" y="2458115"/>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ounded Rectangle 211"/>
            <p:cNvSpPr>
              <a:spLocks noChangeAspect="1"/>
            </p:cNvSpPr>
            <p:nvPr/>
          </p:nvSpPr>
          <p:spPr>
            <a:xfrm>
              <a:off x="5728781" y="3576215"/>
              <a:ext cx="1371600" cy="2547257"/>
            </a:xfrm>
            <a:prstGeom prst="roundRect">
              <a:avLst/>
            </a:prstGeom>
            <a:noFill/>
            <a:ln w="76200">
              <a:noFill/>
            </a:ln>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3" name="Group 212"/>
          <p:cNvGrpSpPr/>
          <p:nvPr/>
        </p:nvGrpSpPr>
        <p:grpSpPr>
          <a:xfrm>
            <a:off x="150079" y="4038333"/>
            <a:ext cx="1385381" cy="5138057"/>
            <a:chOff x="2133600" y="882259"/>
            <a:chExt cx="1385381" cy="5138057"/>
          </a:xfrm>
          <a:scene3d>
            <a:camera prst="isometricOffAxis1Left">
              <a:rot lat="1080000" lon="3840000" rev="0"/>
            </a:camera>
            <a:lightRig rig="balanced" dir="t"/>
          </a:scene3d>
        </p:grpSpPr>
        <p:sp>
          <p:nvSpPr>
            <p:cNvPr id="214" name="Rounded Rectangle 213"/>
            <p:cNvSpPr>
              <a:spLocks noChangeAspect="1"/>
            </p:cNvSpPr>
            <p:nvPr/>
          </p:nvSpPr>
          <p:spPr>
            <a:xfrm>
              <a:off x="2133600" y="882259"/>
              <a:ext cx="1371600" cy="2547257"/>
            </a:xfrm>
            <a:prstGeom prst="roundRect">
              <a:avLst/>
            </a:prstGeom>
            <a:solidFill>
              <a:schemeClr val="bg1"/>
            </a:solidFill>
            <a:ln w="76200">
              <a:solidFill>
                <a:schemeClr val="bg1">
                  <a:lumMod val="95000"/>
                </a:schemeClr>
              </a:solidFill>
            </a:ln>
            <a:sp3d extrusionH="254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5" name="Straight Connector 214"/>
            <p:cNvCxnSpPr/>
            <p:nvPr/>
          </p:nvCxnSpPr>
          <p:spPr>
            <a:xfrm>
              <a:off x="2286000" y="2155887"/>
              <a:ext cx="1066800" cy="0"/>
            </a:xfrm>
            <a:prstGeom prst="line">
              <a:avLst/>
            </a:prstGeom>
            <a:noFill/>
            <a:ln w="101600">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cxnSp>
        <p:sp>
          <p:nvSpPr>
            <p:cNvPr id="216" name="Oval 215"/>
            <p:cNvSpPr>
              <a:spLocks noChangeAspect="1"/>
            </p:cNvSpPr>
            <p:nvPr/>
          </p:nvSpPr>
          <p:spPr>
            <a:xfrm>
              <a:off x="2317615" y="1775191"/>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a:spLocks noChangeAspect="1"/>
            </p:cNvSpPr>
            <p:nvPr/>
          </p:nvSpPr>
          <p:spPr>
            <a:xfrm>
              <a:off x="3124200" y="1786378"/>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a:spLocks noChangeAspect="1"/>
            </p:cNvSpPr>
            <p:nvPr/>
          </p:nvSpPr>
          <p:spPr>
            <a:xfrm>
              <a:off x="2286000" y="1026323"/>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a:spLocks noChangeAspect="1"/>
            </p:cNvSpPr>
            <p:nvPr/>
          </p:nvSpPr>
          <p:spPr>
            <a:xfrm>
              <a:off x="3124200" y="1046427"/>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a:spLocks noChangeAspect="1"/>
            </p:cNvSpPr>
            <p:nvPr/>
          </p:nvSpPr>
          <p:spPr>
            <a:xfrm>
              <a:off x="2317615" y="3083723"/>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a:spLocks noChangeAspect="1"/>
            </p:cNvSpPr>
            <p:nvPr/>
          </p:nvSpPr>
          <p:spPr>
            <a:xfrm>
              <a:off x="3124200" y="3094910"/>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a:spLocks noChangeAspect="1"/>
            </p:cNvSpPr>
            <p:nvPr/>
          </p:nvSpPr>
          <p:spPr>
            <a:xfrm>
              <a:off x="2317615" y="2715855"/>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a:spLocks noChangeAspect="1"/>
            </p:cNvSpPr>
            <p:nvPr/>
          </p:nvSpPr>
          <p:spPr>
            <a:xfrm>
              <a:off x="3124200" y="273595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a:spLocks noChangeAspect="1"/>
            </p:cNvSpPr>
            <p:nvPr/>
          </p:nvSpPr>
          <p:spPr>
            <a:xfrm>
              <a:off x="2317615" y="2334855"/>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a:spLocks noChangeAspect="1"/>
            </p:cNvSpPr>
            <p:nvPr/>
          </p:nvSpPr>
          <p:spPr>
            <a:xfrm>
              <a:off x="3124200" y="2354959"/>
              <a:ext cx="228600" cy="228600"/>
            </a:xfrm>
            <a:prstGeom prst="ellipse">
              <a:avLst/>
            </a:prstGeom>
            <a:solidFill>
              <a:schemeClr val="tx1"/>
            </a:solidFill>
            <a:ln>
              <a:solidFill>
                <a:schemeClr val="tx1"/>
              </a:solidFill>
            </a:ln>
            <a:sp3d extrusionH="762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ounded Rectangle 225"/>
            <p:cNvSpPr>
              <a:spLocks noChangeAspect="1"/>
            </p:cNvSpPr>
            <p:nvPr/>
          </p:nvSpPr>
          <p:spPr>
            <a:xfrm>
              <a:off x="2147381" y="3473059"/>
              <a:ext cx="1371600" cy="2547257"/>
            </a:xfrm>
            <a:prstGeom prst="roundRect">
              <a:avLst/>
            </a:prstGeom>
            <a:noFill/>
            <a:ln w="76200">
              <a:noFill/>
            </a:ln>
            <a:sp3d extrusionH="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4225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500"/>
                                        <p:tgtEl>
                                          <p:spTgt spid="207"/>
                                        </p:tgtEl>
                                      </p:cBhvr>
                                    </p:animEffect>
                                  </p:childTnLst>
                                </p:cTn>
                              </p:par>
                              <p:par>
                                <p:cTn id="11" presetID="10" presetClass="entr" presetSubtype="0" fill="hold" nodeType="with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500"/>
                                        <p:tgtEl>
                                          <p:spTgt spid="193"/>
                                        </p:tgtEl>
                                      </p:cBhvr>
                                    </p:animEffect>
                                  </p:childTnLst>
                                </p:cTn>
                              </p:par>
                              <p:par>
                                <p:cTn id="14" presetID="10" presetClass="entr" presetSubtype="0" fill="hold" nodeType="with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par>
                                <p:cTn id="17" presetID="10" presetClass="entr" presetSubtype="0" fill="hold" nodeType="with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fade">
                                      <p:cBhvr>
                                        <p:cTn id="19" dur="500"/>
                                        <p:tgtEl>
                                          <p:spTgt spid="171"/>
                                        </p:tgtEl>
                                      </p:cBhvr>
                                    </p:animEffect>
                                  </p:childTnLst>
                                </p:cTn>
                              </p:par>
                              <p:par>
                                <p:cTn id="20" presetID="10" presetClass="entr" presetSubtype="0" fill="hold"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nodeType="withEffect">
                                  <p:stCondLst>
                                    <p:cond delay="0"/>
                                  </p:stCondLst>
                                  <p:childTnLst>
                                    <p:set>
                                      <p:cBhvr>
                                        <p:cTn id="24" dur="1" fill="hold">
                                          <p:stCondLst>
                                            <p:cond delay="0"/>
                                          </p:stCondLst>
                                        </p:cTn>
                                        <p:tgtEl>
                                          <p:spTgt spid="147"/>
                                        </p:tgtEl>
                                        <p:attrNameLst>
                                          <p:attrName>style.visibility</p:attrName>
                                        </p:attrNameLst>
                                      </p:cBhvr>
                                      <p:to>
                                        <p:strVal val="visible"/>
                                      </p:to>
                                    </p:set>
                                    <p:animEffect transition="in" filter="fade">
                                      <p:cBhvr>
                                        <p:cTn id="25" dur="500"/>
                                        <p:tgtEl>
                                          <p:spTgt spid="147"/>
                                        </p:tgtEl>
                                      </p:cBhvr>
                                    </p:animEffect>
                                  </p:childTnLst>
                                </p:cTn>
                              </p:par>
                              <p:par>
                                <p:cTn id="26" presetID="10" presetClass="entr" presetSubtype="0" fill="hold" nodeType="with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fade">
                                      <p:cBhvr>
                                        <p:cTn id="28" dur="500"/>
                                        <p:tgtEl>
                                          <p:spTgt spid="131"/>
                                        </p:tgtEl>
                                      </p:cBhvr>
                                    </p:animEffect>
                                  </p:childTnLst>
                                </p:cTn>
                              </p:par>
                              <p:par>
                                <p:cTn id="29" presetID="10" presetClass="entr" presetSubtype="0"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childTnLst>
                          </p:cTn>
                        </p:par>
                        <p:par>
                          <p:cTn id="32" fill="hold">
                            <p:stCondLst>
                              <p:cond delay="500"/>
                            </p:stCondLst>
                            <p:childTnLst>
                              <p:par>
                                <p:cTn id="33" presetID="8" presetClass="emph" presetSubtype="0" fill="hold" nodeType="afterEffect">
                                  <p:stCondLst>
                                    <p:cond delay="0"/>
                                  </p:stCondLst>
                                  <p:childTnLst>
                                    <p:animRot by="2400000">
                                      <p:cBhvr>
                                        <p:cTn id="34" dur="2000" fill="hold"/>
                                        <p:tgtEl>
                                          <p:spTgt spid="213"/>
                                        </p:tgtEl>
                                        <p:attrNameLst>
                                          <p:attrName>r</p:attrName>
                                        </p:attrNameLst>
                                      </p:cBhvr>
                                    </p:animRot>
                                  </p:childTnLst>
                                </p:cTn>
                              </p:par>
                              <p:par>
                                <p:cTn id="35" presetID="8" presetClass="emph" presetSubtype="0" fill="hold" nodeType="withEffect">
                                  <p:stCondLst>
                                    <p:cond delay="250"/>
                                  </p:stCondLst>
                                  <p:childTnLst>
                                    <p:animRot by="2400000">
                                      <p:cBhvr>
                                        <p:cTn id="36" dur="500" fill="hold"/>
                                        <p:tgtEl>
                                          <p:spTgt spid="207"/>
                                        </p:tgtEl>
                                        <p:attrNameLst>
                                          <p:attrName>r</p:attrName>
                                        </p:attrNameLst>
                                      </p:cBhvr>
                                    </p:animRot>
                                  </p:childTnLst>
                                </p:cTn>
                              </p:par>
                              <p:par>
                                <p:cTn id="37" presetID="8" presetClass="emph" presetSubtype="0" fill="hold" nodeType="withEffect">
                                  <p:stCondLst>
                                    <p:cond delay="500"/>
                                  </p:stCondLst>
                                  <p:childTnLst>
                                    <p:animRot by="2400000">
                                      <p:cBhvr>
                                        <p:cTn id="38" dur="500" fill="hold"/>
                                        <p:tgtEl>
                                          <p:spTgt spid="193"/>
                                        </p:tgtEl>
                                        <p:attrNameLst>
                                          <p:attrName>r</p:attrName>
                                        </p:attrNameLst>
                                      </p:cBhvr>
                                    </p:animRot>
                                  </p:childTnLst>
                                </p:cTn>
                              </p:par>
                              <p:par>
                                <p:cTn id="39" presetID="8" presetClass="emph" presetSubtype="0" fill="hold" nodeType="withEffect">
                                  <p:stCondLst>
                                    <p:cond delay="750"/>
                                  </p:stCondLst>
                                  <p:childTnLst>
                                    <p:animRot by="2400000">
                                      <p:cBhvr>
                                        <p:cTn id="40" dur="500" fill="hold"/>
                                        <p:tgtEl>
                                          <p:spTgt spid="185"/>
                                        </p:tgtEl>
                                        <p:attrNameLst>
                                          <p:attrName>r</p:attrName>
                                        </p:attrNameLst>
                                      </p:cBhvr>
                                    </p:animRot>
                                  </p:childTnLst>
                                </p:cTn>
                              </p:par>
                              <p:par>
                                <p:cTn id="41" presetID="8" presetClass="emph" presetSubtype="0" fill="hold" nodeType="withEffect">
                                  <p:stCondLst>
                                    <p:cond delay="1000"/>
                                  </p:stCondLst>
                                  <p:childTnLst>
                                    <p:animRot by="2400000">
                                      <p:cBhvr>
                                        <p:cTn id="42" dur="500" fill="hold"/>
                                        <p:tgtEl>
                                          <p:spTgt spid="171"/>
                                        </p:tgtEl>
                                        <p:attrNameLst>
                                          <p:attrName>r</p:attrName>
                                        </p:attrNameLst>
                                      </p:cBhvr>
                                    </p:animRot>
                                  </p:childTnLst>
                                </p:cTn>
                              </p:par>
                              <p:par>
                                <p:cTn id="43" presetID="8" presetClass="emph" presetSubtype="0" fill="hold" nodeType="withEffect">
                                  <p:stCondLst>
                                    <p:cond delay="1250"/>
                                  </p:stCondLst>
                                  <p:childTnLst>
                                    <p:animRot by="2400000">
                                      <p:cBhvr>
                                        <p:cTn id="44" dur="500" fill="hold"/>
                                        <p:tgtEl>
                                          <p:spTgt spid="157"/>
                                        </p:tgtEl>
                                        <p:attrNameLst>
                                          <p:attrName>r</p:attrName>
                                        </p:attrNameLst>
                                      </p:cBhvr>
                                    </p:animRot>
                                  </p:childTnLst>
                                </p:cTn>
                              </p:par>
                              <p:par>
                                <p:cTn id="45" presetID="8" presetClass="emph" presetSubtype="0" fill="hold" nodeType="withEffect">
                                  <p:stCondLst>
                                    <p:cond delay="1500"/>
                                  </p:stCondLst>
                                  <p:childTnLst>
                                    <p:animRot by="2400000">
                                      <p:cBhvr>
                                        <p:cTn id="46" dur="500" fill="hold"/>
                                        <p:tgtEl>
                                          <p:spTgt spid="147"/>
                                        </p:tgtEl>
                                        <p:attrNameLst>
                                          <p:attrName>r</p:attrName>
                                        </p:attrNameLst>
                                      </p:cBhvr>
                                    </p:animRot>
                                  </p:childTnLst>
                                </p:cTn>
                              </p:par>
                              <p:par>
                                <p:cTn id="47" presetID="8" presetClass="emph" presetSubtype="0" fill="hold" nodeType="withEffect">
                                  <p:stCondLst>
                                    <p:cond delay="1750"/>
                                  </p:stCondLst>
                                  <p:childTnLst>
                                    <p:animRot by="2400000">
                                      <p:cBhvr>
                                        <p:cTn id="48" dur="500" fill="hold"/>
                                        <p:tgtEl>
                                          <p:spTgt spid="131"/>
                                        </p:tgtEl>
                                        <p:attrNameLst>
                                          <p:attrName>r</p:attrName>
                                        </p:attrNameLst>
                                      </p:cBhvr>
                                    </p:animRot>
                                  </p:childTnLst>
                                </p:cTn>
                              </p:par>
                              <p:par>
                                <p:cTn id="49" presetID="8" presetClass="emph" presetSubtype="0" fill="hold" nodeType="withEffect">
                                  <p:stCondLst>
                                    <p:cond delay="2000"/>
                                  </p:stCondLst>
                                  <p:childTnLst>
                                    <p:animRot by="2400000">
                                      <p:cBhvr>
                                        <p:cTn id="50" dur="500" fill="hold"/>
                                        <p:tgtEl>
                                          <p:spTgt spid="1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940420-8B34-4944-B3C6-746FE3FFF58A}"/>
              </a:ext>
            </a:extLst>
          </p:cNvPr>
          <p:cNvSpPr>
            <a:spLocks noGrp="1"/>
          </p:cNvSpPr>
          <p:nvPr>
            <p:ph type="title"/>
          </p:nvPr>
        </p:nvSpPr>
        <p:spPr/>
        <p:txBody>
          <a:bodyPr/>
          <a:lstStyle/>
          <a:p>
            <a:r>
              <a:rPr lang="en-US" dirty="0"/>
              <a:t>Supplementing </a:t>
            </a:r>
            <a:r>
              <a:rPr lang="en-US" dirty="0" err="1"/>
              <a:t>RCxU</a:t>
            </a:r>
            <a:endParaRPr lang="en-US" dirty="0"/>
          </a:p>
        </p:txBody>
      </p:sp>
      <p:sp>
        <p:nvSpPr>
          <p:cNvPr id="9" name="Text Placeholder 8">
            <a:extLst>
              <a:ext uri="{FF2B5EF4-FFF2-40B4-BE49-F238E27FC236}">
                <a16:creationId xmlns:a16="http://schemas.microsoft.com/office/drawing/2014/main" id="{E46ED1B0-EBDB-4552-840B-3F8EE6E6B7DA}"/>
              </a:ext>
            </a:extLst>
          </p:cNvPr>
          <p:cNvSpPr>
            <a:spLocks noGrp="1"/>
          </p:cNvSpPr>
          <p:nvPr>
            <p:ph type="body" idx="1"/>
          </p:nvPr>
        </p:nvSpPr>
        <p:spPr/>
        <p:txBody>
          <a:bodyPr>
            <a:normAutofit fontScale="92500"/>
          </a:bodyPr>
          <a:lstStyle/>
          <a:p>
            <a:r>
              <a:rPr lang="en-US" b="0" dirty="0">
                <a:hlinkClick r:id="rId2"/>
              </a:rPr>
              <a:t>https://youtu.be/BjSMW46Utlg</a:t>
            </a:r>
            <a:r>
              <a:rPr lang="en-US" b="0" dirty="0"/>
              <a:t> </a:t>
            </a:r>
          </a:p>
        </p:txBody>
      </p:sp>
      <p:pic>
        <p:nvPicPr>
          <p:cNvPr id="13" name="Content Placeholder 12">
            <a:extLst>
              <a:ext uri="{FF2B5EF4-FFF2-40B4-BE49-F238E27FC236}">
                <a16:creationId xmlns:a16="http://schemas.microsoft.com/office/drawing/2014/main" id="{0D5085D7-FC4E-43E4-8ECF-D744D89EB02C}"/>
              </a:ext>
            </a:extLst>
          </p:cNvPr>
          <p:cNvPicPr>
            <a:picLocks noGrp="1" noChangeAspect="1"/>
          </p:cNvPicPr>
          <p:nvPr>
            <p:ph sz="half" idx="2"/>
          </p:nvPr>
        </p:nvPicPr>
        <p:blipFill>
          <a:blip r:embed="rId3"/>
          <a:stretch>
            <a:fillRect/>
          </a:stretch>
        </p:blipFill>
        <p:spPr>
          <a:xfrm>
            <a:off x="457200" y="3014216"/>
            <a:ext cx="4040188" cy="2272605"/>
          </a:xfrm>
          <a:prstGeom prst="rect">
            <a:avLst/>
          </a:prstGeom>
          <a:ln>
            <a:solidFill>
              <a:schemeClr val="bg1"/>
            </a:solidFill>
          </a:ln>
        </p:spPr>
      </p:pic>
      <p:sp>
        <p:nvSpPr>
          <p:cNvPr id="11" name="Text Placeholder 10">
            <a:extLst>
              <a:ext uri="{FF2B5EF4-FFF2-40B4-BE49-F238E27FC236}">
                <a16:creationId xmlns:a16="http://schemas.microsoft.com/office/drawing/2014/main" id="{BF41BA49-748F-4325-AB84-FEEC9E1A045E}"/>
              </a:ext>
            </a:extLst>
          </p:cNvPr>
          <p:cNvSpPr>
            <a:spLocks noGrp="1"/>
          </p:cNvSpPr>
          <p:nvPr>
            <p:ph type="body" sz="quarter" idx="3"/>
          </p:nvPr>
        </p:nvSpPr>
        <p:spPr/>
        <p:txBody>
          <a:bodyPr>
            <a:normAutofit fontScale="92500"/>
          </a:bodyPr>
          <a:lstStyle/>
          <a:p>
            <a:r>
              <a:rPr lang="en-US" b="0" dirty="0">
                <a:hlinkClick r:id="rId4"/>
              </a:rPr>
              <a:t>https://youtu.be/Vu25LZ2ZLTA</a:t>
            </a:r>
            <a:r>
              <a:rPr lang="en-US" b="0" dirty="0"/>
              <a:t> </a:t>
            </a:r>
          </a:p>
        </p:txBody>
      </p:sp>
      <p:pic>
        <p:nvPicPr>
          <p:cNvPr id="14" name="Content Placeholder 13">
            <a:extLst>
              <a:ext uri="{FF2B5EF4-FFF2-40B4-BE49-F238E27FC236}">
                <a16:creationId xmlns:a16="http://schemas.microsoft.com/office/drawing/2014/main" id="{88AD155B-A318-4A0B-AC34-F9780D533043}"/>
              </a:ext>
            </a:extLst>
          </p:cNvPr>
          <p:cNvPicPr>
            <a:picLocks noGrp="1" noChangeAspect="1"/>
          </p:cNvPicPr>
          <p:nvPr>
            <p:ph sz="quarter" idx="4"/>
          </p:nvPr>
        </p:nvPicPr>
        <p:blipFill>
          <a:blip r:embed="rId5"/>
          <a:stretch>
            <a:fillRect/>
          </a:stretch>
        </p:blipFill>
        <p:spPr>
          <a:xfrm>
            <a:off x="4645025" y="3013770"/>
            <a:ext cx="4041775" cy="2273498"/>
          </a:xfrm>
          <a:prstGeom prst="rect">
            <a:avLst/>
          </a:prstGeom>
          <a:ln>
            <a:solidFill>
              <a:schemeClr val="bg1"/>
            </a:solidFill>
          </a:ln>
        </p:spPr>
      </p:pic>
    </p:spTree>
    <p:extLst>
      <p:ext uri="{BB962C8B-B14F-4D97-AF65-F5344CB8AC3E}">
        <p14:creationId xmlns:p14="http://schemas.microsoft.com/office/powerpoint/2010/main" val="325926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Forced vs. Natural Response Testing</a:t>
            </a:r>
          </a:p>
        </p:txBody>
      </p:sp>
      <p:sp>
        <p:nvSpPr>
          <p:cNvPr id="8" name="Content Placeholder 7"/>
          <p:cNvSpPr>
            <a:spLocks noGrp="1"/>
          </p:cNvSpPr>
          <p:nvPr>
            <p:ph sz="half" idx="1"/>
          </p:nvPr>
        </p:nvSpPr>
        <p:spPr>
          <a:xfrm>
            <a:off x="457200" y="1417638"/>
            <a:ext cx="4038600" cy="4708525"/>
          </a:xfrm>
        </p:spPr>
        <p:txBody>
          <a:bodyPr>
            <a:normAutofit/>
          </a:bodyPr>
          <a:lstStyle/>
          <a:p>
            <a:r>
              <a:rPr lang="en-US" sz="2400" dirty="0"/>
              <a:t>Forced Response Testing</a:t>
            </a:r>
          </a:p>
          <a:p>
            <a:pPr marL="346075" lvl="2" indent="0">
              <a:buNone/>
            </a:pPr>
            <a:r>
              <a:rPr lang="en-US" i="1" dirty="0"/>
              <a:t>I force a change and watch how the system responds</a:t>
            </a:r>
          </a:p>
          <a:p>
            <a:pPr marL="346075" lvl="2" indent="0">
              <a:buNone/>
            </a:pPr>
            <a:endParaRPr lang="en-US" i="1" dirty="0">
              <a:solidFill>
                <a:srgbClr val="FFC000"/>
              </a:solidFill>
            </a:endParaRPr>
          </a:p>
          <a:p>
            <a:pPr marL="346075" lvl="2" indent="0">
              <a:buNone/>
            </a:pPr>
            <a:endParaRPr lang="en-US" i="1" dirty="0">
              <a:solidFill>
                <a:srgbClr val="FFC000"/>
              </a:solidFill>
            </a:endParaRPr>
          </a:p>
          <a:p>
            <a:pPr marL="346075" lvl="2" indent="0">
              <a:buNone/>
            </a:pPr>
            <a:endParaRPr lang="en-US" i="1" dirty="0">
              <a:solidFill>
                <a:srgbClr val="FFC000"/>
              </a:solidFill>
            </a:endParaRPr>
          </a:p>
          <a:p>
            <a:pPr marL="346075" lvl="2" indent="0">
              <a:buNone/>
            </a:pPr>
            <a:endParaRPr lang="en-US" i="1" dirty="0">
              <a:solidFill>
                <a:srgbClr val="FFC000"/>
              </a:solidFill>
            </a:endParaRPr>
          </a:p>
          <a:p>
            <a:pPr marL="346075" lvl="2" indent="0">
              <a:buNone/>
            </a:pPr>
            <a:r>
              <a:rPr lang="en-US" sz="1600" i="1" dirty="0">
                <a:solidFill>
                  <a:srgbClr val="FFC000"/>
                </a:solidFill>
              </a:rPr>
              <a:t>View the video on </a:t>
            </a:r>
            <a:r>
              <a:rPr lang="en-US" sz="1600" i="1" dirty="0" err="1">
                <a:solidFill>
                  <a:srgbClr val="FFC000"/>
                </a:solidFill>
              </a:rPr>
              <a:t>Youtube</a:t>
            </a:r>
            <a:r>
              <a:rPr lang="en-US" sz="1600" i="1" dirty="0">
                <a:solidFill>
                  <a:srgbClr val="FFC000"/>
                </a:solidFill>
              </a:rPr>
              <a:t> at </a:t>
            </a:r>
            <a:r>
              <a:rPr lang="en-US" sz="1600" dirty="0"/>
              <a:t>http://tinyurl.com/MR-1-Launch</a:t>
            </a:r>
          </a:p>
          <a:p>
            <a:pPr marL="346075" lvl="2" indent="0">
              <a:buNone/>
            </a:pPr>
            <a:endParaRPr lang="en-US" sz="1600" dirty="0">
              <a:solidFill>
                <a:schemeClr val="accent2"/>
              </a:solidFill>
            </a:endParaRPr>
          </a:p>
          <a:p>
            <a:pPr marL="346075" lvl="2" indent="0">
              <a:buNone/>
            </a:pPr>
            <a:endParaRPr lang="en-US" sz="1600" dirty="0">
              <a:solidFill>
                <a:schemeClr val="accent2"/>
              </a:solidFill>
            </a:endParaRPr>
          </a:p>
          <a:p>
            <a:pPr marL="465138" lvl="1" indent="-457200">
              <a:buFont typeface="+mj-lt"/>
              <a:buAutoNum type="arabicPeriod"/>
            </a:pPr>
            <a:endParaRPr lang="en-US" dirty="0">
              <a:solidFill>
                <a:srgbClr val="FFC000"/>
              </a:solidFill>
            </a:endParaRPr>
          </a:p>
        </p:txBody>
      </p:sp>
      <p:sp>
        <p:nvSpPr>
          <p:cNvPr id="9" name="Content Placeholder 8"/>
          <p:cNvSpPr>
            <a:spLocks noGrp="1"/>
          </p:cNvSpPr>
          <p:nvPr>
            <p:ph sz="half" idx="2"/>
          </p:nvPr>
        </p:nvSpPr>
        <p:spPr>
          <a:xfrm>
            <a:off x="4648200" y="1417638"/>
            <a:ext cx="4038600" cy="4708525"/>
          </a:xfrm>
        </p:spPr>
        <p:txBody>
          <a:bodyPr/>
          <a:lstStyle/>
          <a:p>
            <a:r>
              <a:rPr lang="en-US" sz="2400" dirty="0"/>
              <a:t>Natural Response Testing</a:t>
            </a:r>
          </a:p>
          <a:p>
            <a:pPr marL="346075" lvl="2" indent="0">
              <a:buNone/>
            </a:pPr>
            <a:r>
              <a:rPr lang="en-US" i="1" dirty="0"/>
              <a:t>I observe how a system responds to the normal course of events</a:t>
            </a:r>
            <a:endParaRPr lang="en-US" dirty="0">
              <a:solidFill>
                <a:srgbClr val="FFC000"/>
              </a:solidFill>
            </a:endParaRPr>
          </a:p>
          <a:p>
            <a:endParaRPr lang="en-US" dirty="0"/>
          </a:p>
        </p:txBody>
      </p:sp>
      <p:pic>
        <p:nvPicPr>
          <p:cNvPr id="5" name="Mercury-Redstone 1 Launch failure (MR-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68282" y="3086100"/>
            <a:ext cx="4572000" cy="3429000"/>
          </a:xfrm>
          <a:prstGeom prst="rect">
            <a:avLst/>
          </a:prstGeom>
        </p:spPr>
      </p:pic>
    </p:spTree>
    <p:extLst>
      <p:ext uri="{BB962C8B-B14F-4D97-AF65-F5344CB8AC3E}">
        <p14:creationId xmlns:p14="http://schemas.microsoft.com/office/powerpoint/2010/main" val="130935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61151" cy="1630362"/>
          </a:xfrm>
        </p:spPr>
        <p:txBody>
          <a:bodyPr>
            <a:normAutofit/>
          </a:bodyPr>
          <a:lstStyle/>
          <a:p>
            <a:r>
              <a:rPr lang="en-US" dirty="0"/>
              <a:t>Sometimes, Things Don’t Work as Anticipated</a:t>
            </a:r>
          </a:p>
        </p:txBody>
      </p:sp>
      <p:sp>
        <p:nvSpPr>
          <p:cNvPr id="3" name="Content Placeholder 2"/>
          <p:cNvSpPr>
            <a:spLocks noGrp="1"/>
          </p:cNvSpPr>
          <p:nvPr>
            <p:ph sz="half" idx="1"/>
          </p:nvPr>
        </p:nvSpPr>
        <p:spPr>
          <a:xfrm>
            <a:off x="457200" y="2133600"/>
            <a:ext cx="3429000" cy="3992563"/>
          </a:xfrm>
        </p:spPr>
        <p:txBody>
          <a:bodyPr>
            <a:normAutofit/>
          </a:bodyPr>
          <a:lstStyle/>
          <a:p>
            <a:r>
              <a:rPr lang="en-US" sz="2400" i="1" dirty="0"/>
              <a:t>Think of it as an opportunity to figure out how to make something work</a:t>
            </a:r>
          </a:p>
        </p:txBody>
      </p:sp>
      <p:sp>
        <p:nvSpPr>
          <p:cNvPr id="4" name="Content Placeholder 3"/>
          <p:cNvSpPr>
            <a:spLocks noGrp="1"/>
          </p:cNvSpPr>
          <p:nvPr>
            <p:ph sz="half" idx="2"/>
          </p:nvPr>
        </p:nvSpPr>
        <p:spPr/>
        <p:txBody>
          <a:bodyPr/>
          <a:lstStyle/>
          <a:p>
            <a:endParaRPr lang="en-US"/>
          </a:p>
        </p:txBody>
      </p:sp>
      <p:pic>
        <p:nvPicPr>
          <p:cNvPr id="9218" name="Picture 2" descr="C:\Users\DSellers\Documents\Technical Pictures\cartoons\Zog 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351" y="274638"/>
            <a:ext cx="4668449" cy="597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24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Forced vs. Natural Response Testing</a:t>
            </a:r>
          </a:p>
        </p:txBody>
      </p:sp>
      <p:sp>
        <p:nvSpPr>
          <p:cNvPr id="8" name="Content Placeholder 7"/>
          <p:cNvSpPr>
            <a:spLocks noGrp="1"/>
          </p:cNvSpPr>
          <p:nvPr>
            <p:ph sz="half" idx="1"/>
          </p:nvPr>
        </p:nvSpPr>
        <p:spPr>
          <a:xfrm>
            <a:off x="457200" y="1417638"/>
            <a:ext cx="4038600" cy="5085799"/>
          </a:xfrm>
        </p:spPr>
        <p:txBody>
          <a:bodyPr>
            <a:normAutofit/>
          </a:bodyPr>
          <a:lstStyle/>
          <a:p>
            <a:r>
              <a:rPr lang="en-US" sz="2400" dirty="0"/>
              <a:t>Forced Response Testing</a:t>
            </a:r>
          </a:p>
          <a:p>
            <a:pPr marL="7938" lvl="1" indent="0">
              <a:buNone/>
            </a:pPr>
            <a:r>
              <a:rPr lang="en-US" dirty="0">
                <a:solidFill>
                  <a:schemeClr val="bg1"/>
                </a:solidFill>
              </a:rPr>
              <a:t>Example</a:t>
            </a:r>
            <a:endParaRPr lang="en-US" dirty="0">
              <a:solidFill>
                <a:srgbClr val="FFC000"/>
              </a:solidFill>
            </a:endParaRPr>
          </a:p>
          <a:p>
            <a:pPr marL="465138" lvl="1" indent="-457200">
              <a:buFont typeface="+mj-lt"/>
              <a:buAutoNum type="arabicPeriod"/>
            </a:pPr>
            <a:r>
              <a:rPr lang="en-US" dirty="0">
                <a:solidFill>
                  <a:srgbClr val="FFC000"/>
                </a:solidFill>
              </a:rPr>
              <a:t>With it 50°F outside and the AHU near 100% OA, I over ride the outdoor air sensor and manually enter 100°F as the outdoor temperature</a:t>
            </a:r>
          </a:p>
          <a:p>
            <a:pPr marL="465138" lvl="1" indent="-457200">
              <a:buFont typeface="+mj-lt"/>
              <a:buAutoNum type="arabicPeriod"/>
            </a:pPr>
            <a:r>
              <a:rPr lang="en-US" dirty="0">
                <a:solidFill>
                  <a:srgbClr val="FFC000"/>
                </a:solidFill>
              </a:rPr>
              <a:t>I observe that :</a:t>
            </a:r>
          </a:p>
          <a:p>
            <a:pPr lvl="2"/>
            <a:r>
              <a:rPr lang="en-US" dirty="0">
                <a:solidFill>
                  <a:srgbClr val="FFC000"/>
                </a:solidFill>
              </a:rPr>
              <a:t>Outdoor air dampers commanded to MOA</a:t>
            </a:r>
          </a:p>
          <a:p>
            <a:pPr lvl="2"/>
            <a:r>
              <a:rPr lang="en-US" dirty="0">
                <a:solidFill>
                  <a:srgbClr val="FFC000"/>
                </a:solidFill>
              </a:rPr>
              <a:t>Leaving air set point commanded to low end of reset range</a:t>
            </a:r>
          </a:p>
          <a:p>
            <a:pPr lvl="2"/>
            <a:r>
              <a:rPr lang="en-US" dirty="0">
                <a:solidFill>
                  <a:srgbClr val="FFC000"/>
                </a:solidFill>
              </a:rPr>
              <a:t>Chilled water valve opens</a:t>
            </a:r>
          </a:p>
          <a:p>
            <a:pPr lvl="2"/>
            <a:endParaRPr lang="en-US" dirty="0">
              <a:solidFill>
                <a:srgbClr val="FFC000"/>
              </a:solidFill>
            </a:endParaRPr>
          </a:p>
          <a:p>
            <a:pPr marL="465138" lvl="1" indent="-457200">
              <a:buFont typeface="+mj-lt"/>
              <a:buAutoNum type="arabicPeriod"/>
            </a:pPr>
            <a:endParaRPr lang="en-US" dirty="0">
              <a:solidFill>
                <a:srgbClr val="FFC000"/>
              </a:solidFill>
            </a:endParaRPr>
          </a:p>
        </p:txBody>
      </p:sp>
      <p:sp>
        <p:nvSpPr>
          <p:cNvPr id="9" name="Content Placeholder 8"/>
          <p:cNvSpPr>
            <a:spLocks noGrp="1"/>
          </p:cNvSpPr>
          <p:nvPr>
            <p:ph sz="half" idx="2"/>
          </p:nvPr>
        </p:nvSpPr>
        <p:spPr>
          <a:xfrm>
            <a:off x="4648200" y="1417638"/>
            <a:ext cx="4038600" cy="5516562"/>
          </a:xfrm>
        </p:spPr>
        <p:txBody>
          <a:bodyPr>
            <a:normAutofit/>
          </a:bodyPr>
          <a:lstStyle/>
          <a:p>
            <a:r>
              <a:rPr lang="en-US" sz="2400" dirty="0"/>
              <a:t>Natural Response Testing</a:t>
            </a:r>
          </a:p>
          <a:p>
            <a:pPr marL="7938" lvl="1" indent="0">
              <a:buNone/>
            </a:pPr>
            <a:r>
              <a:rPr lang="en-US" dirty="0">
                <a:solidFill>
                  <a:schemeClr val="bg1"/>
                </a:solidFill>
              </a:rPr>
              <a:t>Example</a:t>
            </a:r>
            <a:endParaRPr lang="en-US" dirty="0">
              <a:solidFill>
                <a:srgbClr val="FFC000"/>
              </a:solidFill>
            </a:endParaRPr>
          </a:p>
          <a:p>
            <a:pPr marL="465138" lvl="1" indent="-457200">
              <a:buFont typeface="+mj-lt"/>
              <a:buAutoNum type="arabicPeriod"/>
            </a:pPr>
            <a:r>
              <a:rPr lang="en-US" dirty="0">
                <a:solidFill>
                  <a:srgbClr val="FFC000"/>
                </a:solidFill>
              </a:rPr>
              <a:t>I pull trend data from the system for a day when the outdoor air temperature swung from 53 – 82°F.</a:t>
            </a:r>
          </a:p>
          <a:p>
            <a:pPr marL="465138" lvl="1" indent="-457200">
              <a:buFont typeface="+mj-lt"/>
              <a:buAutoNum type="arabicPeriod"/>
            </a:pPr>
            <a:r>
              <a:rPr lang="en-US" dirty="0">
                <a:solidFill>
                  <a:srgbClr val="FFC000"/>
                </a:solidFill>
              </a:rPr>
              <a:t>I observe</a:t>
            </a:r>
          </a:p>
          <a:p>
            <a:pPr lvl="2"/>
            <a:r>
              <a:rPr lang="en-US" dirty="0">
                <a:solidFill>
                  <a:srgbClr val="FFC000"/>
                </a:solidFill>
              </a:rPr>
              <a:t>Chilled water temperature instability during low outdoor air temperature periods</a:t>
            </a:r>
          </a:p>
          <a:p>
            <a:pPr lvl="2"/>
            <a:r>
              <a:rPr lang="en-US" dirty="0">
                <a:solidFill>
                  <a:srgbClr val="FFC000"/>
                </a:solidFill>
              </a:rPr>
              <a:t>Transition to and from economizer at appropriate temperatures</a:t>
            </a:r>
          </a:p>
          <a:p>
            <a:pPr lvl="2"/>
            <a:r>
              <a:rPr lang="en-US" dirty="0">
                <a:solidFill>
                  <a:srgbClr val="FFC000"/>
                </a:solidFill>
              </a:rPr>
              <a:t>Return fan tracking fails on minimum outdoor air</a:t>
            </a:r>
            <a:endParaRPr lang="en-US" dirty="0"/>
          </a:p>
        </p:txBody>
      </p:sp>
    </p:spTree>
    <p:extLst>
      <p:ext uri="{BB962C8B-B14F-4D97-AF65-F5344CB8AC3E}">
        <p14:creationId xmlns:p14="http://schemas.microsoft.com/office/powerpoint/2010/main" val="78166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500"/>
                                        <p:tgtEl>
                                          <p:spTgt spid="9">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500"/>
                                        <p:tgtEl>
                                          <p:spTgt spid="9">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fade">
                                      <p:cBhvr>
                                        <p:cTn id="39" dur="500"/>
                                        <p:tgtEl>
                                          <p:spTgt spid="9">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fade">
                                      <p:cBhvr>
                                        <p:cTn id="45" dur="500"/>
                                        <p:tgtEl>
                                          <p:spTgt spid="9">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Effect transition="in" filter="fade">
                                      <p:cBhvr>
                                        <p:cTn id="4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1" y="0"/>
            <a:ext cx="887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8" name="Oval 7"/>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53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71" y="0"/>
            <a:ext cx="887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2" name="Rectangle 1"/>
          <p:cNvSpPr>
            <a:spLocks noChangeAspect="1"/>
          </p:cNvSpPr>
          <p:nvPr/>
        </p:nvSpPr>
        <p:spPr>
          <a:xfrm>
            <a:off x="6545029" y="2635170"/>
            <a:ext cx="108857" cy="1524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spect="1"/>
          </p:cNvSpPr>
          <p:nvPr/>
        </p:nvSpPr>
        <p:spPr>
          <a:xfrm>
            <a:off x="5933727" y="1594043"/>
            <a:ext cx="108857" cy="1524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spect="1"/>
          </p:cNvSpPr>
          <p:nvPr/>
        </p:nvSpPr>
        <p:spPr>
          <a:xfrm>
            <a:off x="1171880" y="6116142"/>
            <a:ext cx="108857" cy="1524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11297" y="4318871"/>
            <a:ext cx="2531287" cy="115651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Use Trends to Explore How Things Work at Design Conditions</a:t>
            </a:r>
          </a:p>
        </p:txBody>
      </p:sp>
      <p:cxnSp>
        <p:nvCxnSpPr>
          <p:cNvPr id="11" name="Straight Connector 10"/>
          <p:cNvCxnSpPr>
            <a:stCxn id="10" idx="3"/>
            <a:endCxn id="3" idx="1"/>
          </p:cNvCxnSpPr>
          <p:nvPr/>
        </p:nvCxnSpPr>
        <p:spPr>
          <a:xfrm flipV="1">
            <a:off x="1280737" y="4897127"/>
            <a:ext cx="2230560" cy="1295215"/>
          </a:xfrm>
          <a:prstGeom prst="lin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a:stCxn id="3" idx="0"/>
            <a:endCxn id="2" idx="2"/>
          </p:cNvCxnSpPr>
          <p:nvPr/>
        </p:nvCxnSpPr>
        <p:spPr>
          <a:xfrm flipV="1">
            <a:off x="4776941" y="2787570"/>
            <a:ext cx="1822517" cy="1531301"/>
          </a:xfrm>
          <a:prstGeom prst="lin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a:stCxn id="3" idx="0"/>
            <a:endCxn id="7" idx="2"/>
          </p:cNvCxnSpPr>
          <p:nvPr/>
        </p:nvCxnSpPr>
        <p:spPr>
          <a:xfrm flipV="1">
            <a:off x="4776941" y="1746443"/>
            <a:ext cx="1211215" cy="2572428"/>
          </a:xfrm>
          <a:prstGeom prst="lin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6" name="Oval 15"/>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00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71" y="0"/>
            <a:ext cx="887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2" name="Rectangle 1"/>
          <p:cNvSpPr>
            <a:spLocks noChangeAspect="1"/>
          </p:cNvSpPr>
          <p:nvPr/>
        </p:nvSpPr>
        <p:spPr>
          <a:xfrm>
            <a:off x="6899644" y="2156439"/>
            <a:ext cx="108857" cy="1524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spect="1"/>
          </p:cNvSpPr>
          <p:nvPr/>
        </p:nvSpPr>
        <p:spPr>
          <a:xfrm>
            <a:off x="5804545" y="1493520"/>
            <a:ext cx="108857" cy="1524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spect="1"/>
          </p:cNvSpPr>
          <p:nvPr/>
        </p:nvSpPr>
        <p:spPr>
          <a:xfrm>
            <a:off x="1004705" y="6138939"/>
            <a:ext cx="108857" cy="1524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11297" y="4475181"/>
            <a:ext cx="2531287" cy="100020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Then Analyze How Things Work at Extreme Conditions</a:t>
            </a:r>
          </a:p>
        </p:txBody>
      </p:sp>
      <p:cxnSp>
        <p:nvCxnSpPr>
          <p:cNvPr id="11" name="Straight Connector 10"/>
          <p:cNvCxnSpPr>
            <a:stCxn id="10" idx="3"/>
            <a:endCxn id="3" idx="1"/>
          </p:cNvCxnSpPr>
          <p:nvPr/>
        </p:nvCxnSpPr>
        <p:spPr>
          <a:xfrm flipV="1">
            <a:off x="1113562" y="4975282"/>
            <a:ext cx="2397735" cy="1239857"/>
          </a:xfrm>
          <a:prstGeom prst="lin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a:stCxn id="3" idx="0"/>
            <a:endCxn id="2" idx="2"/>
          </p:cNvCxnSpPr>
          <p:nvPr/>
        </p:nvCxnSpPr>
        <p:spPr>
          <a:xfrm flipV="1">
            <a:off x="4776941" y="2308839"/>
            <a:ext cx="2177132" cy="2166342"/>
          </a:xfrm>
          <a:prstGeom prst="lin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a:stCxn id="3" idx="0"/>
            <a:endCxn id="7" idx="2"/>
          </p:cNvCxnSpPr>
          <p:nvPr/>
        </p:nvCxnSpPr>
        <p:spPr>
          <a:xfrm flipV="1">
            <a:off x="4776941" y="1645920"/>
            <a:ext cx="1082033" cy="2829261"/>
          </a:xfrm>
          <a:prstGeom prst="lin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6" name="Oval 15"/>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68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71" y="0"/>
            <a:ext cx="887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10" name="Rectangle 9"/>
          <p:cNvSpPr>
            <a:spLocks/>
          </p:cNvSpPr>
          <p:nvPr/>
        </p:nvSpPr>
        <p:spPr>
          <a:xfrm>
            <a:off x="2517289" y="5165608"/>
            <a:ext cx="780075" cy="70806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14193" y="4665507"/>
            <a:ext cx="2531287" cy="100020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Then Take a Look at What Happens Under Common Conditions</a:t>
            </a:r>
          </a:p>
        </p:txBody>
      </p:sp>
      <p:cxnSp>
        <p:nvCxnSpPr>
          <p:cNvPr id="11" name="Straight Connector 10"/>
          <p:cNvCxnSpPr>
            <a:stCxn id="10" idx="3"/>
            <a:endCxn id="3" idx="1"/>
          </p:cNvCxnSpPr>
          <p:nvPr/>
        </p:nvCxnSpPr>
        <p:spPr>
          <a:xfrm flipV="1">
            <a:off x="3297364" y="5165608"/>
            <a:ext cx="1216829" cy="354034"/>
          </a:xfrm>
          <a:prstGeom prst="lin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 name="Rectangle 19"/>
          <p:cNvSpPr>
            <a:spLocks noChangeAspect="1"/>
          </p:cNvSpPr>
          <p:nvPr/>
        </p:nvSpPr>
        <p:spPr>
          <a:xfrm>
            <a:off x="3576378" y="4475180"/>
            <a:ext cx="495099" cy="64965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3" idx="1"/>
            <a:endCxn id="20" idx="3"/>
          </p:cNvCxnSpPr>
          <p:nvPr/>
        </p:nvCxnSpPr>
        <p:spPr>
          <a:xfrm flipH="1" flipV="1">
            <a:off x="4071477" y="4800006"/>
            <a:ext cx="442716" cy="365602"/>
          </a:xfrm>
          <a:prstGeom prst="lin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Oval 12"/>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62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DCC1-8F59-45A9-97B0-AED27C23D8B2}"/>
              </a:ext>
            </a:extLst>
          </p:cNvPr>
          <p:cNvSpPr>
            <a:spLocks noGrp="1"/>
          </p:cNvSpPr>
          <p:nvPr>
            <p:ph type="title"/>
          </p:nvPr>
        </p:nvSpPr>
        <p:spPr/>
        <p:txBody>
          <a:bodyPr>
            <a:normAutofit fontScale="90000"/>
          </a:bodyPr>
          <a:lstStyle/>
          <a:p>
            <a:r>
              <a:rPr lang="en-US" dirty="0"/>
              <a:t>Finding Those Days </a:t>
            </a:r>
            <a:br>
              <a:rPr lang="en-US" sz="2000" dirty="0"/>
            </a:br>
            <a:r>
              <a:rPr lang="en-US" sz="2000" dirty="0">
                <a:hlinkClick r:id="rId2"/>
              </a:rPr>
              <a:t>https://av8rdas.wordpress.com/2019/02/17/a-new-resource-for-looking-at-climate-data/</a:t>
            </a:r>
            <a:r>
              <a:rPr lang="en-US" sz="2000" dirty="0"/>
              <a:t> </a:t>
            </a:r>
            <a:endParaRPr lang="en-US" dirty="0"/>
          </a:p>
        </p:txBody>
      </p:sp>
      <p:pic>
        <p:nvPicPr>
          <p:cNvPr id="4" name="Content Placeholder 3">
            <a:extLst>
              <a:ext uri="{FF2B5EF4-FFF2-40B4-BE49-F238E27FC236}">
                <a16:creationId xmlns:a16="http://schemas.microsoft.com/office/drawing/2014/main" id="{25EA6E8B-0492-4C81-9BD4-D0A6A2EEB419}"/>
              </a:ext>
            </a:extLst>
          </p:cNvPr>
          <p:cNvPicPr>
            <a:picLocks noGrp="1" noChangeAspect="1"/>
          </p:cNvPicPr>
          <p:nvPr>
            <p:ph idx="1"/>
          </p:nvPr>
        </p:nvPicPr>
        <p:blipFill>
          <a:blip r:embed="rId3"/>
          <a:stretch>
            <a:fillRect/>
          </a:stretch>
        </p:blipFill>
        <p:spPr>
          <a:xfrm>
            <a:off x="533400" y="1600200"/>
            <a:ext cx="4796700" cy="4525963"/>
          </a:xfrm>
          <a:prstGeom prst="rect">
            <a:avLst/>
          </a:prstGeom>
        </p:spPr>
      </p:pic>
    </p:spTree>
    <p:extLst>
      <p:ext uri="{BB962C8B-B14F-4D97-AF65-F5344CB8AC3E}">
        <p14:creationId xmlns:p14="http://schemas.microsoft.com/office/powerpoint/2010/main" val="409516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DCC1-8F59-45A9-97B0-AED27C23D8B2}"/>
              </a:ext>
            </a:extLst>
          </p:cNvPr>
          <p:cNvSpPr>
            <a:spLocks noGrp="1"/>
          </p:cNvSpPr>
          <p:nvPr>
            <p:ph type="title"/>
          </p:nvPr>
        </p:nvSpPr>
        <p:spPr>
          <a:xfrm>
            <a:off x="10515600" y="274638"/>
            <a:ext cx="8229600" cy="1143000"/>
          </a:xfrm>
        </p:spPr>
        <p:txBody>
          <a:bodyPr>
            <a:normAutofit fontScale="90000"/>
          </a:bodyPr>
          <a:lstStyle/>
          <a:p>
            <a:r>
              <a:rPr lang="en-US" dirty="0"/>
              <a:t>Finding Those Days </a:t>
            </a:r>
            <a:br>
              <a:rPr lang="en-US" sz="2000" dirty="0"/>
            </a:br>
            <a:r>
              <a:rPr lang="en-US" sz="2000" dirty="0">
                <a:hlinkClick r:id="rId2"/>
              </a:rPr>
              <a:t>https://av8rdas.wordpress.com/2019/02/17/a-new-resource-for-looking-at-climate-data/</a:t>
            </a:r>
            <a:r>
              <a:rPr lang="en-US" sz="2000" dirty="0"/>
              <a:t> </a:t>
            </a:r>
            <a:endParaRPr lang="en-US" dirty="0"/>
          </a:p>
        </p:txBody>
      </p:sp>
      <p:pic>
        <p:nvPicPr>
          <p:cNvPr id="4" name="Content Placeholder 3">
            <a:extLst>
              <a:ext uri="{FF2B5EF4-FFF2-40B4-BE49-F238E27FC236}">
                <a16:creationId xmlns:a16="http://schemas.microsoft.com/office/drawing/2014/main" id="{25EA6E8B-0492-4C81-9BD4-D0A6A2EEB419}"/>
              </a:ext>
            </a:extLst>
          </p:cNvPr>
          <p:cNvPicPr>
            <a:picLocks noGrp="1" noChangeAspect="1"/>
          </p:cNvPicPr>
          <p:nvPr>
            <p:ph idx="1"/>
          </p:nvPr>
        </p:nvPicPr>
        <p:blipFill>
          <a:blip r:embed="rId3"/>
          <a:stretch>
            <a:fillRect/>
          </a:stretch>
        </p:blipFill>
        <p:spPr>
          <a:xfrm>
            <a:off x="926141" y="-22155"/>
            <a:ext cx="7291718" cy="6880156"/>
          </a:xfrm>
          <a:prstGeom prst="rect">
            <a:avLst/>
          </a:prstGeom>
        </p:spPr>
      </p:pic>
    </p:spTree>
    <p:extLst>
      <p:ext uri="{BB962C8B-B14F-4D97-AF65-F5344CB8AC3E}">
        <p14:creationId xmlns:p14="http://schemas.microsoft.com/office/powerpoint/2010/main" val="2316814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12" name="TextBox 11"/>
          <p:cNvSpPr txBox="1"/>
          <p:nvPr/>
        </p:nvSpPr>
        <p:spPr>
          <a:xfrm>
            <a:off x="318711" y="171007"/>
            <a:ext cx="4113440" cy="120597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Don’t Forget to Consider a Day with an Extreme Diurnal Swing and its Impact on the Performance of Sensitive HVAC Processes</a:t>
            </a: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15" y="3733804"/>
            <a:ext cx="4114800" cy="299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15" y="124707"/>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8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Functional Testing	</a:t>
            </a:r>
            <a:endParaRPr lang="en-US" dirty="0"/>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US" dirty="0"/>
              <a:t>Core element of any commissioning process</a:t>
            </a:r>
          </a:p>
          <a:p>
            <a:pPr marL="342900" indent="-342900">
              <a:buFont typeface="Arial" panose="020B0604020202020204" pitchFamily="34" charset="0"/>
              <a:buChar char="•"/>
            </a:pPr>
            <a:r>
              <a:rPr lang="en-US" dirty="0"/>
              <a:t>Validates machinery and systems</a:t>
            </a:r>
          </a:p>
          <a:p>
            <a:pPr marL="693738" lvl="1"/>
            <a:r>
              <a:rPr lang="en-US" dirty="0">
                <a:solidFill>
                  <a:srgbClr val="00B0F0"/>
                </a:solidFill>
              </a:rPr>
              <a:t>Do they deliver?</a:t>
            </a:r>
          </a:p>
          <a:p>
            <a:pPr marL="693738" lvl="1"/>
            <a:r>
              <a:rPr lang="en-US" dirty="0">
                <a:solidFill>
                  <a:srgbClr val="00B0F0"/>
                </a:solidFill>
              </a:rPr>
              <a:t>Why don’t they deliver?</a:t>
            </a:r>
          </a:p>
          <a:p>
            <a:pPr marL="693738" lvl="1"/>
            <a:r>
              <a:rPr lang="en-US" dirty="0">
                <a:solidFill>
                  <a:srgbClr val="00B0F0"/>
                </a:solidFill>
              </a:rPr>
              <a:t>Do the work well together?</a:t>
            </a:r>
          </a:p>
          <a:p>
            <a:pPr marL="693738" lvl="1"/>
            <a:r>
              <a:rPr lang="en-US" dirty="0">
                <a:solidFill>
                  <a:srgbClr val="00B0F0"/>
                </a:solidFill>
              </a:rPr>
              <a:t>Why aren’t they working well together</a:t>
            </a:r>
          </a:p>
          <a:p>
            <a:pPr marL="693738" lvl="1"/>
            <a:r>
              <a:rPr lang="en-US" dirty="0">
                <a:solidFill>
                  <a:srgbClr val="00B0F0"/>
                </a:solidFill>
              </a:rPr>
              <a:t>Was it big enough?</a:t>
            </a:r>
          </a:p>
          <a:p>
            <a:pPr marL="693738" lvl="1"/>
            <a:r>
              <a:rPr lang="en-US" dirty="0">
                <a:solidFill>
                  <a:srgbClr val="00B0F0"/>
                </a:solidFill>
              </a:rPr>
              <a:t>How big should it be?</a:t>
            </a:r>
          </a:p>
        </p:txBody>
      </p:sp>
    </p:spTree>
    <p:extLst>
      <p:ext uri="{BB962C8B-B14F-4D97-AF65-F5344CB8AC3E}">
        <p14:creationId xmlns:p14="http://schemas.microsoft.com/office/powerpoint/2010/main" val="308849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15" y="3733804"/>
            <a:ext cx="4114800" cy="299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12" name="TextBox 11"/>
          <p:cNvSpPr txBox="1"/>
          <p:nvPr/>
        </p:nvSpPr>
        <p:spPr>
          <a:xfrm>
            <a:off x="318711" y="171007"/>
            <a:ext cx="4113440" cy="120597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Don’t Forget to Consider a Day with an Extreme Diurnal Swing and its Impact on the Performance of Sensitive HVAC Processes</a:t>
            </a:r>
          </a:p>
        </p:txBody>
      </p:sp>
      <p:sp>
        <p:nvSpPr>
          <p:cNvPr id="2" name="TextBox 1"/>
          <p:cNvSpPr txBox="1"/>
          <p:nvPr/>
        </p:nvSpPr>
        <p:spPr>
          <a:xfrm>
            <a:off x="993074" y="4431325"/>
            <a:ext cx="2764715" cy="635527"/>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defPPr>
              <a:defRPr lang="en-US"/>
            </a:defPPr>
            <a:lvl1pPr algn="ctr"/>
          </a:lstStyle>
          <a:p>
            <a:r>
              <a:rPr lang="en-US" dirty="0"/>
              <a:t>100% Outdoor Air with Humidification</a:t>
            </a:r>
          </a:p>
        </p:txBody>
      </p:sp>
      <p:sp>
        <p:nvSpPr>
          <p:cNvPr id="3" name="Rectangle 2"/>
          <p:cNvSpPr/>
          <p:nvPr/>
        </p:nvSpPr>
        <p:spPr>
          <a:xfrm>
            <a:off x="5326055" y="4051962"/>
            <a:ext cx="866730" cy="240084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15" y="124707"/>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7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15" y="3733804"/>
            <a:ext cx="4114800" cy="299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12" name="TextBox 11"/>
          <p:cNvSpPr txBox="1"/>
          <p:nvPr/>
        </p:nvSpPr>
        <p:spPr>
          <a:xfrm>
            <a:off x="318711" y="171007"/>
            <a:ext cx="4113440" cy="120597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Don’t Forget to Consider a Day with an Extreme Diurnal Swing and its Impact on the Performance of Sensitive HVAC Processes</a:t>
            </a:r>
          </a:p>
        </p:txBody>
      </p:sp>
      <p:sp>
        <p:nvSpPr>
          <p:cNvPr id="8" name="TextBox 7"/>
          <p:cNvSpPr txBox="1"/>
          <p:nvPr/>
        </p:nvSpPr>
        <p:spPr>
          <a:xfrm>
            <a:off x="993074" y="4431325"/>
            <a:ext cx="2764715" cy="462991"/>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defPPr>
              <a:defRPr lang="en-US"/>
            </a:defPPr>
            <a:lvl1pPr algn="ctr"/>
          </a:lstStyle>
          <a:p>
            <a:r>
              <a:rPr lang="en-US" dirty="0"/>
              <a:t>100% Outdoor Air</a:t>
            </a:r>
          </a:p>
        </p:txBody>
      </p:sp>
      <p:sp>
        <p:nvSpPr>
          <p:cNvPr id="10" name="Rectangle 9"/>
          <p:cNvSpPr/>
          <p:nvPr/>
        </p:nvSpPr>
        <p:spPr>
          <a:xfrm>
            <a:off x="6196597" y="4051962"/>
            <a:ext cx="114993" cy="240084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15" y="124707"/>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58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15" y="3733804"/>
            <a:ext cx="4114800" cy="299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12" name="TextBox 11"/>
          <p:cNvSpPr txBox="1"/>
          <p:nvPr/>
        </p:nvSpPr>
        <p:spPr>
          <a:xfrm>
            <a:off x="318711" y="171007"/>
            <a:ext cx="4113440" cy="120597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Don’t Forget to Consider a Day with an Extreme Diurnal Swing and its Impact on the Performance of Sensitive HVAC Processes</a:t>
            </a:r>
          </a:p>
        </p:txBody>
      </p:sp>
      <p:sp>
        <p:nvSpPr>
          <p:cNvPr id="8" name="TextBox 7"/>
          <p:cNvSpPr txBox="1"/>
          <p:nvPr/>
        </p:nvSpPr>
        <p:spPr>
          <a:xfrm>
            <a:off x="993074" y="4431325"/>
            <a:ext cx="2764715" cy="925983"/>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defPPr>
              <a:defRPr lang="en-US"/>
            </a:defPPr>
            <a:lvl1pPr algn="ctr"/>
          </a:lstStyle>
          <a:p>
            <a:r>
              <a:rPr lang="en-US" dirty="0"/>
              <a:t>Enthalpy Driven Change-over to Minimum Outdoor Air</a:t>
            </a:r>
          </a:p>
        </p:txBody>
      </p:sp>
      <p:sp>
        <p:nvSpPr>
          <p:cNvPr id="11" name="Rectangle 10"/>
          <p:cNvSpPr/>
          <p:nvPr/>
        </p:nvSpPr>
        <p:spPr>
          <a:xfrm>
            <a:off x="6313581" y="4051962"/>
            <a:ext cx="203192" cy="240084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15" y="124707"/>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54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15" y="3733804"/>
            <a:ext cx="4114800" cy="299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12" name="TextBox 11"/>
          <p:cNvSpPr txBox="1"/>
          <p:nvPr/>
        </p:nvSpPr>
        <p:spPr>
          <a:xfrm>
            <a:off x="318711" y="171007"/>
            <a:ext cx="4113440" cy="120597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Don’t Forget to Consider a Day with an Extreme Diurnal Swing and its Impact on the Performance of Sensitive HVAC Processes</a:t>
            </a:r>
          </a:p>
        </p:txBody>
      </p:sp>
      <p:sp>
        <p:nvSpPr>
          <p:cNvPr id="8" name="TextBox 7"/>
          <p:cNvSpPr txBox="1"/>
          <p:nvPr/>
        </p:nvSpPr>
        <p:spPr>
          <a:xfrm>
            <a:off x="993074" y="4431325"/>
            <a:ext cx="2764715" cy="674075"/>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defPPr>
              <a:defRPr lang="en-US"/>
            </a:defPPr>
            <a:lvl1pPr algn="ctr"/>
          </a:lstStyle>
          <a:p>
            <a:r>
              <a:rPr lang="en-US" dirty="0"/>
              <a:t>Minimum Outdoor Air with Humidification</a:t>
            </a:r>
          </a:p>
        </p:txBody>
      </p:sp>
      <p:sp>
        <p:nvSpPr>
          <p:cNvPr id="9" name="Rectangle 8"/>
          <p:cNvSpPr/>
          <p:nvPr/>
        </p:nvSpPr>
        <p:spPr>
          <a:xfrm>
            <a:off x="6521120" y="4051962"/>
            <a:ext cx="100259" cy="240084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15" y="124707"/>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54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15" y="3733804"/>
            <a:ext cx="4114800" cy="299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12" name="TextBox 11"/>
          <p:cNvSpPr txBox="1"/>
          <p:nvPr/>
        </p:nvSpPr>
        <p:spPr>
          <a:xfrm>
            <a:off x="318711" y="171007"/>
            <a:ext cx="4113440" cy="120597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Don’t Forget to Consider a Day with an Extreme Diurnal Swing and its Impact on the Performance of Sensitive HVAC Processes</a:t>
            </a:r>
          </a:p>
        </p:txBody>
      </p:sp>
      <p:sp>
        <p:nvSpPr>
          <p:cNvPr id="8" name="TextBox 7"/>
          <p:cNvSpPr txBox="1"/>
          <p:nvPr/>
        </p:nvSpPr>
        <p:spPr>
          <a:xfrm>
            <a:off x="993074" y="4431325"/>
            <a:ext cx="2764715" cy="925983"/>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defPPr>
              <a:defRPr lang="en-US"/>
            </a:defPPr>
            <a:lvl1pPr algn="ctr"/>
          </a:lstStyle>
          <a:p>
            <a:r>
              <a:rPr lang="en-US" dirty="0"/>
              <a:t>Enthalpy Driven Change-over to 100% Outdoor Air, Humidification</a:t>
            </a:r>
          </a:p>
        </p:txBody>
      </p:sp>
      <p:sp>
        <p:nvSpPr>
          <p:cNvPr id="9" name="Rectangle 8"/>
          <p:cNvSpPr/>
          <p:nvPr/>
        </p:nvSpPr>
        <p:spPr>
          <a:xfrm>
            <a:off x="6621379" y="4051962"/>
            <a:ext cx="220485" cy="240084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15" y="124707"/>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47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15" y="3733804"/>
            <a:ext cx="4114800" cy="299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12" name="TextBox 11"/>
          <p:cNvSpPr txBox="1"/>
          <p:nvPr/>
        </p:nvSpPr>
        <p:spPr>
          <a:xfrm>
            <a:off x="318711" y="171007"/>
            <a:ext cx="4113440" cy="120597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Don’t Forget to Consider a Day with an Extreme Diurnal Swing and its Impact on the Performance of Sensitive HVAC Processes</a:t>
            </a:r>
          </a:p>
        </p:txBody>
      </p:sp>
      <p:sp>
        <p:nvSpPr>
          <p:cNvPr id="8" name="TextBox 7"/>
          <p:cNvSpPr txBox="1"/>
          <p:nvPr/>
        </p:nvSpPr>
        <p:spPr>
          <a:xfrm>
            <a:off x="993074" y="4431325"/>
            <a:ext cx="2764715" cy="925983"/>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defPPr>
              <a:defRPr lang="en-US"/>
            </a:defPPr>
            <a:lvl1pPr algn="ctr"/>
          </a:lstStyle>
          <a:p>
            <a:r>
              <a:rPr lang="en-US" dirty="0"/>
              <a:t>Economizer Modulates with Humidification</a:t>
            </a:r>
          </a:p>
        </p:txBody>
      </p:sp>
      <p:sp>
        <p:nvSpPr>
          <p:cNvPr id="9" name="Rectangle 8"/>
          <p:cNvSpPr/>
          <p:nvPr/>
        </p:nvSpPr>
        <p:spPr>
          <a:xfrm>
            <a:off x="6853767" y="4051962"/>
            <a:ext cx="110242" cy="240084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15" y="124707"/>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55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15" y="3733804"/>
            <a:ext cx="4114800" cy="299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12" name="TextBox 11"/>
          <p:cNvSpPr txBox="1"/>
          <p:nvPr/>
        </p:nvSpPr>
        <p:spPr>
          <a:xfrm>
            <a:off x="318711" y="171007"/>
            <a:ext cx="4113440" cy="120597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Don’t Forget to Consider a Day with an Extreme Diurnal Swing and its Impact on the Performance of Sensitive HVAC Processes</a:t>
            </a:r>
          </a:p>
        </p:txBody>
      </p:sp>
      <p:sp>
        <p:nvSpPr>
          <p:cNvPr id="8" name="TextBox 7"/>
          <p:cNvSpPr txBox="1"/>
          <p:nvPr/>
        </p:nvSpPr>
        <p:spPr>
          <a:xfrm>
            <a:off x="993074" y="4431325"/>
            <a:ext cx="2764715" cy="925983"/>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defPPr>
              <a:defRPr lang="en-US"/>
            </a:defPPr>
            <a:lvl1pPr algn="ctr"/>
          </a:lstStyle>
          <a:p>
            <a:r>
              <a:rPr lang="en-US" dirty="0"/>
              <a:t>Minimum Outdoor Air with Preheat and Humidification</a:t>
            </a:r>
          </a:p>
        </p:txBody>
      </p:sp>
      <p:sp>
        <p:nvSpPr>
          <p:cNvPr id="9" name="Rectangle 8"/>
          <p:cNvSpPr/>
          <p:nvPr/>
        </p:nvSpPr>
        <p:spPr>
          <a:xfrm>
            <a:off x="6955729" y="4051962"/>
            <a:ext cx="337956" cy="240084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15" y="124707"/>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97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915" y="3733804"/>
            <a:ext cx="4114800" cy="299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34471" y="1645920"/>
            <a:ext cx="4437529" cy="2087880"/>
          </a:xfrm>
          <a:solidFill>
            <a:srgbClr val="FFFFFF">
              <a:alpha val="74902"/>
            </a:srgbClr>
          </a:solidFill>
          <a:effectLst>
            <a:outerShdw blurRad="50800" dist="38100" dir="2700000" algn="tl" rotWithShape="0">
              <a:prstClr val="black">
                <a:alpha val="40000"/>
              </a:prstClr>
            </a:outerShdw>
          </a:effectLst>
        </p:spPr>
        <p:txBody>
          <a:bodyPr>
            <a:normAutofit/>
          </a:bodyPr>
          <a:lstStyle/>
          <a:p>
            <a:r>
              <a:rPr lang="en-US" dirty="0">
                <a:solidFill>
                  <a:schemeClr val="tx1"/>
                </a:solidFill>
              </a:rPr>
              <a:t>Mother Nature Writes Great Functional Tests</a:t>
            </a:r>
          </a:p>
        </p:txBody>
      </p:sp>
      <p:sp>
        <p:nvSpPr>
          <p:cNvPr id="12" name="TextBox 11"/>
          <p:cNvSpPr txBox="1"/>
          <p:nvPr/>
        </p:nvSpPr>
        <p:spPr>
          <a:xfrm>
            <a:off x="318711" y="171007"/>
            <a:ext cx="4113440" cy="1205972"/>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p>
            <a:pPr algn="ctr"/>
            <a:r>
              <a:rPr lang="en-US" dirty="0"/>
              <a:t>Don’t Forget to Consider a Day with an Extreme Diurnal Swing and its Impact on the Performance of Sensitive HVAC Processes</a:t>
            </a:r>
          </a:p>
        </p:txBody>
      </p:sp>
      <p:sp>
        <p:nvSpPr>
          <p:cNvPr id="8" name="TextBox 7"/>
          <p:cNvSpPr txBox="1"/>
          <p:nvPr/>
        </p:nvSpPr>
        <p:spPr>
          <a:xfrm>
            <a:off x="993074" y="4431325"/>
            <a:ext cx="2764715" cy="1554480"/>
          </a:xfrm>
          <a:prstGeom prst="rect">
            <a:avLst/>
          </a:prstGeom>
          <a:solidFill>
            <a:srgbClr val="FFFFFF">
              <a:alpha val="75000"/>
            </a:srgbClr>
          </a:solidFill>
          <a:ln w="38100" cap="rnd">
            <a:solidFill>
              <a:srgbClr val="FF0000"/>
            </a:solidFill>
          </a:ln>
          <a:effectLst>
            <a:outerShdw blurRad="50800" dist="38100" dir="2700000" algn="tl" rotWithShape="0">
              <a:prstClr val="black">
                <a:alpha val="40000"/>
              </a:prstClr>
            </a:outerShdw>
          </a:effectLst>
        </p:spPr>
        <p:txBody>
          <a:bodyPr wrap="square" rtlCol="0">
            <a:noAutofit/>
          </a:bodyPr>
          <a:lstStyle>
            <a:defPPr>
              <a:defRPr lang="en-US"/>
            </a:defPPr>
            <a:lvl1pPr algn="ctr"/>
          </a:lstStyle>
          <a:p>
            <a:r>
              <a:rPr lang="en-US" dirty="0"/>
              <a:t>Minimum Outdoor Air with Preheat and Humidification;  </a:t>
            </a:r>
            <a:r>
              <a:rPr lang="en-US" dirty="0" err="1"/>
              <a:t>Freezestat</a:t>
            </a:r>
            <a:r>
              <a:rPr lang="en-US" dirty="0"/>
              <a:t> trips if the Preheat Process Fails</a:t>
            </a:r>
          </a:p>
        </p:txBody>
      </p:sp>
      <p:sp>
        <p:nvSpPr>
          <p:cNvPr id="9" name="Rectangle 8"/>
          <p:cNvSpPr/>
          <p:nvPr/>
        </p:nvSpPr>
        <p:spPr>
          <a:xfrm>
            <a:off x="7293684" y="4051962"/>
            <a:ext cx="645459" cy="240084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915" y="124707"/>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a:spLocks noChangeAspect="1"/>
          </p:cNvSpPr>
          <p:nvPr/>
        </p:nvSpPr>
        <p:spPr>
          <a:xfrm>
            <a:off x="8976360" y="762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48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p:cNvGrpSpPr/>
          <p:nvPr/>
        </p:nvGrpSpPr>
        <p:grpSpPr>
          <a:xfrm>
            <a:off x="365806" y="45757"/>
            <a:ext cx="8503827" cy="6766486"/>
            <a:chOff x="365806" y="45757"/>
            <a:chExt cx="8503827" cy="6766486"/>
          </a:xfrm>
        </p:grpSpPr>
        <p:cxnSp>
          <p:nvCxnSpPr>
            <p:cNvPr id="148" name="Straight Connector 147"/>
            <p:cNvCxnSpPr/>
            <p:nvPr/>
          </p:nvCxnSpPr>
          <p:spPr>
            <a:xfrm>
              <a:off x="365806" y="1600223"/>
              <a:ext cx="5120584" cy="0"/>
            </a:xfrm>
            <a:prstGeom prst="line">
              <a:avLst/>
            </a:prstGeom>
            <a:solidFill>
              <a:schemeClr val="tx1">
                <a:lumMod val="75000"/>
                <a:lumOff val="25000"/>
              </a:schemeClr>
            </a:solidFill>
            <a:ln w="25400" cap="rnd">
              <a:solidFill>
                <a:srgbClr val="FF0000"/>
              </a:solidFill>
              <a:prstDash val="dash"/>
              <a:tailEnd type="none" w="lg" len="sm"/>
            </a:ln>
          </p:spPr>
        </p:cxnSp>
        <p:cxnSp>
          <p:nvCxnSpPr>
            <p:cNvPr id="150" name="Straight Connector 149"/>
            <p:cNvCxnSpPr/>
            <p:nvPr/>
          </p:nvCxnSpPr>
          <p:spPr>
            <a:xfrm flipV="1">
              <a:off x="5486390" y="45757"/>
              <a:ext cx="0" cy="1554466"/>
            </a:xfrm>
            <a:prstGeom prst="line">
              <a:avLst/>
            </a:prstGeom>
            <a:solidFill>
              <a:schemeClr val="tx1">
                <a:lumMod val="75000"/>
                <a:lumOff val="25000"/>
              </a:schemeClr>
            </a:solidFill>
            <a:ln w="25400" cap="rnd">
              <a:solidFill>
                <a:srgbClr val="FF0000"/>
              </a:solidFill>
              <a:prstDash val="dash"/>
              <a:tailEnd type="none" w="lg" len="sm"/>
            </a:ln>
          </p:spPr>
        </p:cxnSp>
        <p:cxnSp>
          <p:nvCxnSpPr>
            <p:cNvPr id="152" name="Straight Connector 151"/>
            <p:cNvCxnSpPr/>
            <p:nvPr/>
          </p:nvCxnSpPr>
          <p:spPr>
            <a:xfrm>
              <a:off x="5486390" y="45757"/>
              <a:ext cx="3383243" cy="0"/>
            </a:xfrm>
            <a:prstGeom prst="line">
              <a:avLst/>
            </a:prstGeom>
            <a:solidFill>
              <a:schemeClr val="tx1">
                <a:lumMod val="75000"/>
                <a:lumOff val="25000"/>
              </a:schemeClr>
            </a:solidFill>
            <a:ln w="25400" cap="rnd">
              <a:solidFill>
                <a:srgbClr val="FF0000"/>
              </a:solidFill>
              <a:prstDash val="dash"/>
              <a:tailEnd type="none" w="lg" len="sm"/>
            </a:ln>
          </p:spPr>
        </p:cxnSp>
        <p:cxnSp>
          <p:nvCxnSpPr>
            <p:cNvPr id="157" name="Straight Connector 156"/>
            <p:cNvCxnSpPr/>
            <p:nvPr/>
          </p:nvCxnSpPr>
          <p:spPr>
            <a:xfrm>
              <a:off x="8869633" y="45757"/>
              <a:ext cx="0" cy="3679487"/>
            </a:xfrm>
            <a:prstGeom prst="line">
              <a:avLst/>
            </a:prstGeom>
            <a:solidFill>
              <a:schemeClr val="tx1">
                <a:lumMod val="75000"/>
                <a:lumOff val="25000"/>
              </a:schemeClr>
            </a:solidFill>
            <a:ln w="25400" cap="rnd">
              <a:solidFill>
                <a:srgbClr val="FF0000"/>
              </a:solidFill>
              <a:prstDash val="dash"/>
              <a:tailEnd type="none" w="lg" len="sm"/>
            </a:ln>
          </p:spPr>
        </p:cxnSp>
        <p:cxnSp>
          <p:nvCxnSpPr>
            <p:cNvPr id="160" name="Straight Connector 159"/>
            <p:cNvCxnSpPr/>
            <p:nvPr/>
          </p:nvCxnSpPr>
          <p:spPr>
            <a:xfrm flipV="1">
              <a:off x="5943585" y="3725244"/>
              <a:ext cx="2926048" cy="1"/>
            </a:xfrm>
            <a:prstGeom prst="line">
              <a:avLst/>
            </a:prstGeom>
            <a:solidFill>
              <a:schemeClr val="tx1">
                <a:lumMod val="75000"/>
                <a:lumOff val="25000"/>
              </a:schemeClr>
            </a:solidFill>
            <a:ln w="25400" cap="rnd">
              <a:solidFill>
                <a:srgbClr val="FF0000"/>
              </a:solidFill>
              <a:prstDash val="dash"/>
              <a:tailEnd type="none" w="lg" len="sm"/>
            </a:ln>
          </p:spPr>
        </p:cxnSp>
        <p:cxnSp>
          <p:nvCxnSpPr>
            <p:cNvPr id="163" name="Straight Connector 162"/>
            <p:cNvCxnSpPr/>
            <p:nvPr/>
          </p:nvCxnSpPr>
          <p:spPr>
            <a:xfrm>
              <a:off x="5943585" y="3725245"/>
              <a:ext cx="0" cy="3086998"/>
            </a:xfrm>
            <a:prstGeom prst="line">
              <a:avLst/>
            </a:prstGeom>
            <a:solidFill>
              <a:schemeClr val="tx1">
                <a:lumMod val="75000"/>
                <a:lumOff val="25000"/>
              </a:schemeClr>
            </a:solidFill>
            <a:ln w="25400" cap="rnd">
              <a:solidFill>
                <a:srgbClr val="FF0000"/>
              </a:solidFill>
              <a:prstDash val="dash"/>
              <a:tailEnd type="none" w="lg" len="sm"/>
            </a:ln>
          </p:spPr>
        </p:cxnSp>
        <p:cxnSp>
          <p:nvCxnSpPr>
            <p:cNvPr id="166" name="Straight Connector 165"/>
            <p:cNvCxnSpPr/>
            <p:nvPr/>
          </p:nvCxnSpPr>
          <p:spPr>
            <a:xfrm>
              <a:off x="365806" y="1600223"/>
              <a:ext cx="0" cy="5212020"/>
            </a:xfrm>
            <a:prstGeom prst="line">
              <a:avLst/>
            </a:prstGeom>
            <a:solidFill>
              <a:schemeClr val="tx1">
                <a:lumMod val="75000"/>
                <a:lumOff val="25000"/>
              </a:schemeClr>
            </a:solidFill>
            <a:ln w="25400" cap="rnd">
              <a:solidFill>
                <a:srgbClr val="FF0000"/>
              </a:solidFill>
              <a:prstDash val="dash"/>
              <a:tailEnd type="none" w="lg" len="sm"/>
            </a:ln>
          </p:spPr>
        </p:cxnSp>
        <p:cxnSp>
          <p:nvCxnSpPr>
            <p:cNvPr id="168" name="Straight Connector 167"/>
            <p:cNvCxnSpPr/>
            <p:nvPr/>
          </p:nvCxnSpPr>
          <p:spPr>
            <a:xfrm>
              <a:off x="365806" y="6812243"/>
              <a:ext cx="5577779" cy="0"/>
            </a:xfrm>
            <a:prstGeom prst="line">
              <a:avLst/>
            </a:prstGeom>
            <a:solidFill>
              <a:schemeClr val="tx1">
                <a:lumMod val="75000"/>
                <a:lumOff val="25000"/>
              </a:schemeClr>
            </a:solidFill>
            <a:ln w="25400" cap="rnd">
              <a:solidFill>
                <a:srgbClr val="FF0000"/>
              </a:solidFill>
              <a:prstDash val="dash"/>
              <a:tailEnd type="none" w="lg" len="sm"/>
            </a:ln>
          </p:spPr>
        </p:cxnSp>
        <p:sp>
          <p:nvSpPr>
            <p:cNvPr id="171" name="TextBox 170"/>
            <p:cNvSpPr txBox="1"/>
            <p:nvPr/>
          </p:nvSpPr>
          <p:spPr>
            <a:xfrm>
              <a:off x="419509" y="5520475"/>
              <a:ext cx="1795052" cy="1200329"/>
            </a:xfrm>
            <a:prstGeom prst="rect">
              <a:avLst/>
            </a:prstGeom>
            <a:noFill/>
          </p:spPr>
          <p:txBody>
            <a:bodyPr wrap="square" rtlCol="0">
              <a:spAutoFit/>
            </a:bodyPr>
            <a:lstStyle/>
            <a:p>
              <a:r>
                <a:rPr lang="en-US" sz="1200" dirty="0">
                  <a:solidFill>
                    <a:schemeClr val="accent2"/>
                  </a:solidFill>
                </a:rPr>
                <a:t>Generally speaking, successful completion of  everything inside the red dotted line is required for system acceptance</a:t>
              </a:r>
            </a:p>
          </p:txBody>
        </p:sp>
      </p:grpSp>
      <p:sp>
        <p:nvSpPr>
          <p:cNvPr id="6" name="Title 5"/>
          <p:cNvSpPr>
            <a:spLocks noGrp="1"/>
          </p:cNvSpPr>
          <p:nvPr>
            <p:ph type="title"/>
          </p:nvPr>
        </p:nvSpPr>
        <p:spPr>
          <a:xfrm>
            <a:off x="457200" y="274638"/>
            <a:ext cx="4846312" cy="1143000"/>
          </a:xfrm>
        </p:spPr>
        <p:txBody>
          <a:bodyPr>
            <a:normAutofit/>
          </a:bodyPr>
          <a:lstStyle/>
          <a:p>
            <a:r>
              <a:rPr lang="en-US" dirty="0"/>
              <a:t>Testing Hierarchy</a:t>
            </a:r>
            <a:r>
              <a:rPr lang="en-US" sz="2400" dirty="0"/>
              <a:t>;</a:t>
            </a:r>
            <a:br>
              <a:rPr lang="en-US" sz="2400" dirty="0"/>
            </a:br>
            <a:r>
              <a:rPr lang="en-US" sz="2400" dirty="0"/>
              <a:t>More than Balancing Man Power</a:t>
            </a:r>
            <a:endParaRPr lang="en-US" dirty="0"/>
          </a:p>
        </p:txBody>
      </p:sp>
      <p:sp>
        <p:nvSpPr>
          <p:cNvPr id="7" name="TextBox 6"/>
          <p:cNvSpPr txBox="1"/>
          <p:nvPr/>
        </p:nvSpPr>
        <p:spPr>
          <a:xfrm>
            <a:off x="548672" y="1699899"/>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Commission Supporting Utility Systems</a:t>
            </a:r>
          </a:p>
        </p:txBody>
      </p:sp>
      <p:sp>
        <p:nvSpPr>
          <p:cNvPr id="8" name="TextBox 7"/>
          <p:cNvSpPr txBox="1"/>
          <p:nvPr/>
        </p:nvSpPr>
        <p:spPr>
          <a:xfrm>
            <a:off x="1828818" y="1699899"/>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Verify Prestart Checks &amp; Startups</a:t>
            </a:r>
          </a:p>
        </p:txBody>
      </p:sp>
      <p:sp>
        <p:nvSpPr>
          <p:cNvPr id="9" name="TextBox 8"/>
          <p:cNvSpPr txBox="1"/>
          <p:nvPr/>
        </p:nvSpPr>
        <p:spPr>
          <a:xfrm>
            <a:off x="3108964" y="1699899"/>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Verify Control Wiring and Calibration</a:t>
            </a:r>
          </a:p>
        </p:txBody>
      </p:sp>
      <p:sp>
        <p:nvSpPr>
          <p:cNvPr id="10" name="TextBox 9"/>
          <p:cNvSpPr txBox="1"/>
          <p:nvPr/>
        </p:nvSpPr>
        <p:spPr>
          <a:xfrm>
            <a:off x="4389110" y="1699899"/>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Verify Control Programming</a:t>
            </a:r>
          </a:p>
        </p:txBody>
      </p:sp>
      <p:cxnSp>
        <p:nvCxnSpPr>
          <p:cNvPr id="22" name="Straight Connector 21"/>
          <p:cNvCxnSpPr/>
          <p:nvPr/>
        </p:nvCxnSpPr>
        <p:spPr>
          <a:xfrm>
            <a:off x="1097318" y="2431419"/>
            <a:ext cx="0" cy="182880"/>
          </a:xfrm>
          <a:prstGeom prst="line">
            <a:avLst/>
          </a:prstGeom>
          <a:solidFill>
            <a:schemeClr val="tx1">
              <a:lumMod val="75000"/>
              <a:lumOff val="25000"/>
            </a:schemeClr>
          </a:solidFill>
          <a:ln w="25400" cap="rnd">
            <a:solidFill>
              <a:srgbClr val="00B0F0"/>
            </a:solidFill>
            <a:tailEnd type="arrow" w="lg" len="sm"/>
          </a:ln>
        </p:spPr>
      </p:cxnSp>
      <p:sp>
        <p:nvSpPr>
          <p:cNvPr id="34" name="TextBox 33"/>
          <p:cNvSpPr txBox="1"/>
          <p:nvPr/>
        </p:nvSpPr>
        <p:spPr>
          <a:xfrm>
            <a:off x="6675079" y="182892"/>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Complete Equipment Safety Testing</a:t>
            </a:r>
          </a:p>
        </p:txBody>
      </p:sp>
      <p:sp>
        <p:nvSpPr>
          <p:cNvPr id="36" name="TextBox 35"/>
          <p:cNvSpPr txBox="1"/>
          <p:nvPr/>
        </p:nvSpPr>
        <p:spPr>
          <a:xfrm>
            <a:off x="1828830" y="2993725"/>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Component Factory Startups</a:t>
            </a:r>
          </a:p>
        </p:txBody>
      </p:sp>
      <p:sp>
        <p:nvSpPr>
          <p:cNvPr id="37" name="TextBox 36"/>
          <p:cNvSpPr txBox="1"/>
          <p:nvPr/>
        </p:nvSpPr>
        <p:spPr>
          <a:xfrm>
            <a:off x="3108976" y="2993725"/>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Component Startups</a:t>
            </a:r>
          </a:p>
        </p:txBody>
      </p:sp>
      <p:cxnSp>
        <p:nvCxnSpPr>
          <p:cNvPr id="38" name="Straight Connector 37"/>
          <p:cNvCxnSpPr/>
          <p:nvPr/>
        </p:nvCxnSpPr>
        <p:spPr>
          <a:xfrm>
            <a:off x="2377458" y="2431419"/>
            <a:ext cx="0" cy="182880"/>
          </a:xfrm>
          <a:prstGeom prst="line">
            <a:avLst/>
          </a:prstGeom>
          <a:solidFill>
            <a:schemeClr val="tx1">
              <a:lumMod val="75000"/>
              <a:lumOff val="25000"/>
            </a:schemeClr>
          </a:solidFill>
          <a:ln w="25400" cap="rnd">
            <a:solidFill>
              <a:srgbClr val="00B0F0"/>
            </a:solidFill>
            <a:tailEnd type="arrow" w="lg" len="sm"/>
          </a:ln>
        </p:spPr>
      </p:cxnSp>
      <p:cxnSp>
        <p:nvCxnSpPr>
          <p:cNvPr id="39" name="Straight Connector 38"/>
          <p:cNvCxnSpPr/>
          <p:nvPr/>
        </p:nvCxnSpPr>
        <p:spPr>
          <a:xfrm>
            <a:off x="3665102" y="2440970"/>
            <a:ext cx="0" cy="182880"/>
          </a:xfrm>
          <a:prstGeom prst="line">
            <a:avLst/>
          </a:prstGeom>
          <a:solidFill>
            <a:schemeClr val="tx1">
              <a:lumMod val="75000"/>
              <a:lumOff val="25000"/>
            </a:schemeClr>
          </a:solidFill>
          <a:ln w="25400" cap="rnd">
            <a:solidFill>
              <a:srgbClr val="00B0F0"/>
            </a:solidFill>
            <a:tailEnd type="arrow" w="lg" len="sm"/>
          </a:ln>
        </p:spPr>
      </p:cxnSp>
      <p:cxnSp>
        <p:nvCxnSpPr>
          <p:cNvPr id="40" name="Straight Connector 39"/>
          <p:cNvCxnSpPr/>
          <p:nvPr/>
        </p:nvCxnSpPr>
        <p:spPr>
          <a:xfrm>
            <a:off x="4937756" y="2440970"/>
            <a:ext cx="0" cy="182880"/>
          </a:xfrm>
          <a:prstGeom prst="line">
            <a:avLst/>
          </a:prstGeom>
          <a:solidFill>
            <a:schemeClr val="tx1">
              <a:lumMod val="75000"/>
              <a:lumOff val="25000"/>
            </a:schemeClr>
          </a:solidFill>
          <a:ln w="25400" cap="rnd">
            <a:solidFill>
              <a:srgbClr val="00B0F0"/>
            </a:solidFill>
            <a:tailEnd type="arrow" w="lg" len="sm"/>
          </a:ln>
        </p:spPr>
      </p:cxnSp>
      <p:cxnSp>
        <p:nvCxnSpPr>
          <p:cNvPr id="41" name="Straight Connector 40"/>
          <p:cNvCxnSpPr/>
          <p:nvPr/>
        </p:nvCxnSpPr>
        <p:spPr>
          <a:xfrm>
            <a:off x="2377470" y="2810845"/>
            <a:ext cx="0" cy="182880"/>
          </a:xfrm>
          <a:prstGeom prst="line">
            <a:avLst/>
          </a:prstGeom>
          <a:solidFill>
            <a:schemeClr val="tx1">
              <a:lumMod val="75000"/>
              <a:lumOff val="25000"/>
            </a:schemeClr>
          </a:solidFill>
          <a:ln w="25400" cap="rnd">
            <a:solidFill>
              <a:srgbClr val="00B0F0"/>
            </a:solidFill>
            <a:tailEnd type="arrow" w="lg" len="sm"/>
          </a:ln>
        </p:spPr>
      </p:cxnSp>
      <p:cxnSp>
        <p:nvCxnSpPr>
          <p:cNvPr id="42" name="Straight Connector 41"/>
          <p:cNvCxnSpPr/>
          <p:nvPr/>
        </p:nvCxnSpPr>
        <p:spPr>
          <a:xfrm>
            <a:off x="3642813" y="2806730"/>
            <a:ext cx="0" cy="182880"/>
          </a:xfrm>
          <a:prstGeom prst="line">
            <a:avLst/>
          </a:prstGeom>
          <a:solidFill>
            <a:schemeClr val="tx1">
              <a:lumMod val="75000"/>
              <a:lumOff val="25000"/>
            </a:schemeClr>
          </a:solidFill>
          <a:ln w="25400" cap="rnd">
            <a:solidFill>
              <a:srgbClr val="00B0F0"/>
            </a:solidFill>
            <a:tailEnd type="arrow" w="lg" len="sm"/>
          </a:ln>
        </p:spPr>
      </p:cxnSp>
      <p:cxnSp>
        <p:nvCxnSpPr>
          <p:cNvPr id="44" name="Straight Connector 43"/>
          <p:cNvCxnSpPr/>
          <p:nvPr/>
        </p:nvCxnSpPr>
        <p:spPr>
          <a:xfrm>
            <a:off x="1097318" y="2614299"/>
            <a:ext cx="1280152" cy="0"/>
          </a:xfrm>
          <a:prstGeom prst="line">
            <a:avLst/>
          </a:prstGeom>
          <a:solidFill>
            <a:schemeClr val="tx1">
              <a:lumMod val="75000"/>
              <a:lumOff val="25000"/>
            </a:schemeClr>
          </a:solidFill>
          <a:ln w="25400" cap="rnd">
            <a:solidFill>
              <a:srgbClr val="00B0F0"/>
            </a:solidFill>
            <a:tailEnd type="none" w="lg" len="sm"/>
          </a:ln>
        </p:spPr>
      </p:cxnSp>
      <p:cxnSp>
        <p:nvCxnSpPr>
          <p:cNvPr id="45" name="Straight Connector 44"/>
          <p:cNvCxnSpPr/>
          <p:nvPr/>
        </p:nvCxnSpPr>
        <p:spPr>
          <a:xfrm>
            <a:off x="2377452" y="2614299"/>
            <a:ext cx="640076" cy="1"/>
          </a:xfrm>
          <a:prstGeom prst="line">
            <a:avLst/>
          </a:prstGeom>
          <a:solidFill>
            <a:schemeClr val="tx1">
              <a:lumMod val="75000"/>
              <a:lumOff val="25000"/>
            </a:schemeClr>
          </a:solidFill>
          <a:ln w="25400" cap="rnd">
            <a:solidFill>
              <a:srgbClr val="00B0F0"/>
            </a:solidFill>
            <a:tailEnd type="arrow" w="lg" len="sm"/>
          </a:ln>
        </p:spPr>
      </p:cxnSp>
      <p:cxnSp>
        <p:nvCxnSpPr>
          <p:cNvPr id="50" name="Straight Connector 49"/>
          <p:cNvCxnSpPr/>
          <p:nvPr/>
        </p:nvCxnSpPr>
        <p:spPr>
          <a:xfrm flipH="1">
            <a:off x="3657610" y="2614299"/>
            <a:ext cx="1280152" cy="0"/>
          </a:xfrm>
          <a:prstGeom prst="line">
            <a:avLst/>
          </a:prstGeom>
          <a:solidFill>
            <a:schemeClr val="tx1">
              <a:lumMod val="75000"/>
              <a:lumOff val="25000"/>
            </a:schemeClr>
          </a:solidFill>
          <a:ln w="25400" cap="rnd">
            <a:solidFill>
              <a:srgbClr val="00B0F0"/>
            </a:solidFill>
            <a:tailEnd type="none" w="lg" len="sm"/>
          </a:ln>
        </p:spPr>
      </p:cxnSp>
      <p:cxnSp>
        <p:nvCxnSpPr>
          <p:cNvPr id="51" name="Straight Connector 50"/>
          <p:cNvCxnSpPr/>
          <p:nvPr/>
        </p:nvCxnSpPr>
        <p:spPr>
          <a:xfrm flipH="1">
            <a:off x="3008274" y="2614298"/>
            <a:ext cx="640076" cy="1"/>
          </a:xfrm>
          <a:prstGeom prst="line">
            <a:avLst/>
          </a:prstGeom>
          <a:solidFill>
            <a:schemeClr val="tx1">
              <a:lumMod val="75000"/>
              <a:lumOff val="25000"/>
            </a:schemeClr>
          </a:solidFill>
          <a:ln w="25400" cap="rnd">
            <a:solidFill>
              <a:srgbClr val="00B0F0"/>
            </a:solidFill>
            <a:tailEnd type="arrow" w="lg" len="sm"/>
          </a:ln>
        </p:spPr>
      </p:cxnSp>
      <p:cxnSp>
        <p:nvCxnSpPr>
          <p:cNvPr id="52" name="Straight Connector 51"/>
          <p:cNvCxnSpPr/>
          <p:nvPr/>
        </p:nvCxnSpPr>
        <p:spPr>
          <a:xfrm>
            <a:off x="3018942" y="2623850"/>
            <a:ext cx="0" cy="182880"/>
          </a:xfrm>
          <a:prstGeom prst="line">
            <a:avLst/>
          </a:prstGeom>
          <a:solidFill>
            <a:schemeClr val="tx1">
              <a:lumMod val="75000"/>
              <a:lumOff val="25000"/>
            </a:schemeClr>
          </a:solidFill>
          <a:ln w="25400" cap="rnd">
            <a:solidFill>
              <a:srgbClr val="00B0F0"/>
            </a:solidFill>
            <a:tailEnd type="arrow" w="lg" len="sm"/>
          </a:ln>
        </p:spPr>
      </p:cxnSp>
      <p:cxnSp>
        <p:nvCxnSpPr>
          <p:cNvPr id="53" name="Straight Connector 52"/>
          <p:cNvCxnSpPr/>
          <p:nvPr/>
        </p:nvCxnSpPr>
        <p:spPr>
          <a:xfrm flipH="1">
            <a:off x="2368198" y="2810843"/>
            <a:ext cx="640076" cy="1"/>
          </a:xfrm>
          <a:prstGeom prst="line">
            <a:avLst/>
          </a:prstGeom>
          <a:solidFill>
            <a:schemeClr val="tx1">
              <a:lumMod val="75000"/>
              <a:lumOff val="25000"/>
            </a:schemeClr>
          </a:solidFill>
          <a:ln w="25400" cap="rnd">
            <a:solidFill>
              <a:srgbClr val="00B0F0"/>
            </a:solidFill>
            <a:tailEnd type="arrow" w="lg" len="sm"/>
          </a:ln>
        </p:spPr>
      </p:cxnSp>
      <p:cxnSp>
        <p:nvCxnSpPr>
          <p:cNvPr id="54" name="Straight Connector 53"/>
          <p:cNvCxnSpPr/>
          <p:nvPr/>
        </p:nvCxnSpPr>
        <p:spPr>
          <a:xfrm>
            <a:off x="3008274" y="2810844"/>
            <a:ext cx="640076" cy="1"/>
          </a:xfrm>
          <a:prstGeom prst="line">
            <a:avLst/>
          </a:prstGeom>
          <a:solidFill>
            <a:schemeClr val="tx1">
              <a:lumMod val="75000"/>
              <a:lumOff val="25000"/>
            </a:schemeClr>
          </a:solidFill>
          <a:ln w="25400" cap="rnd">
            <a:solidFill>
              <a:srgbClr val="00B0F0"/>
            </a:solidFill>
            <a:tailEnd type="arrow" w="lg" len="sm"/>
          </a:ln>
        </p:spPr>
      </p:cxnSp>
      <p:sp>
        <p:nvSpPr>
          <p:cNvPr id="59" name="TextBox 58"/>
          <p:cNvSpPr txBox="1"/>
          <p:nvPr/>
        </p:nvSpPr>
        <p:spPr>
          <a:xfrm>
            <a:off x="1828818" y="3908124"/>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Sub-assembly Factory Startups</a:t>
            </a:r>
          </a:p>
        </p:txBody>
      </p:sp>
      <p:sp>
        <p:nvSpPr>
          <p:cNvPr id="60" name="TextBox 59"/>
          <p:cNvSpPr txBox="1"/>
          <p:nvPr/>
        </p:nvSpPr>
        <p:spPr>
          <a:xfrm>
            <a:off x="3108964" y="3908124"/>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Sub-assembly Startups</a:t>
            </a:r>
          </a:p>
        </p:txBody>
      </p:sp>
      <p:cxnSp>
        <p:nvCxnSpPr>
          <p:cNvPr id="63" name="Straight Connector 62"/>
          <p:cNvCxnSpPr/>
          <p:nvPr/>
        </p:nvCxnSpPr>
        <p:spPr>
          <a:xfrm>
            <a:off x="2377470" y="3725244"/>
            <a:ext cx="0" cy="182880"/>
          </a:xfrm>
          <a:prstGeom prst="line">
            <a:avLst/>
          </a:prstGeom>
          <a:solidFill>
            <a:schemeClr val="tx1">
              <a:lumMod val="75000"/>
              <a:lumOff val="25000"/>
            </a:schemeClr>
          </a:solidFill>
          <a:ln w="25400" cap="rnd">
            <a:solidFill>
              <a:srgbClr val="00B0F0"/>
            </a:solidFill>
            <a:tailEnd type="arrow" w="lg" len="sm"/>
          </a:ln>
        </p:spPr>
      </p:cxnSp>
      <p:cxnSp>
        <p:nvCxnSpPr>
          <p:cNvPr id="64" name="Straight Connector 63"/>
          <p:cNvCxnSpPr/>
          <p:nvPr/>
        </p:nvCxnSpPr>
        <p:spPr>
          <a:xfrm>
            <a:off x="3653947" y="3725245"/>
            <a:ext cx="0" cy="182880"/>
          </a:xfrm>
          <a:prstGeom prst="line">
            <a:avLst/>
          </a:prstGeom>
          <a:solidFill>
            <a:schemeClr val="tx1">
              <a:lumMod val="75000"/>
              <a:lumOff val="25000"/>
            </a:schemeClr>
          </a:solidFill>
          <a:ln w="25400" cap="rnd">
            <a:solidFill>
              <a:srgbClr val="00B0F0"/>
            </a:solidFill>
            <a:tailEnd type="arrow" w="lg" len="sm"/>
          </a:ln>
        </p:spPr>
      </p:cxnSp>
      <p:cxnSp>
        <p:nvCxnSpPr>
          <p:cNvPr id="65" name="Straight Connector 64"/>
          <p:cNvCxnSpPr/>
          <p:nvPr/>
        </p:nvCxnSpPr>
        <p:spPr>
          <a:xfrm>
            <a:off x="2366336" y="4639643"/>
            <a:ext cx="0" cy="182880"/>
          </a:xfrm>
          <a:prstGeom prst="line">
            <a:avLst/>
          </a:prstGeom>
          <a:solidFill>
            <a:schemeClr val="tx1">
              <a:lumMod val="75000"/>
              <a:lumOff val="25000"/>
            </a:schemeClr>
          </a:solidFill>
          <a:ln w="25400" cap="rnd">
            <a:solidFill>
              <a:srgbClr val="00B0F0"/>
            </a:solidFill>
            <a:tailEnd type="arrow" w="lg" len="sm"/>
          </a:ln>
        </p:spPr>
      </p:cxnSp>
      <p:cxnSp>
        <p:nvCxnSpPr>
          <p:cNvPr id="66" name="Straight Connector 65"/>
          <p:cNvCxnSpPr/>
          <p:nvPr/>
        </p:nvCxnSpPr>
        <p:spPr>
          <a:xfrm>
            <a:off x="3642813" y="4639644"/>
            <a:ext cx="0" cy="182880"/>
          </a:xfrm>
          <a:prstGeom prst="line">
            <a:avLst/>
          </a:prstGeom>
          <a:solidFill>
            <a:schemeClr val="tx1">
              <a:lumMod val="75000"/>
              <a:lumOff val="25000"/>
            </a:schemeClr>
          </a:solidFill>
          <a:ln w="25400" cap="rnd">
            <a:solidFill>
              <a:srgbClr val="00B0F0"/>
            </a:solidFill>
            <a:tailEnd type="arrow" w="lg" len="sm"/>
          </a:ln>
        </p:spPr>
      </p:cxnSp>
      <p:cxnSp>
        <p:nvCxnSpPr>
          <p:cNvPr id="68" name="Straight Connector 67"/>
          <p:cNvCxnSpPr/>
          <p:nvPr/>
        </p:nvCxnSpPr>
        <p:spPr>
          <a:xfrm>
            <a:off x="2366336" y="4822523"/>
            <a:ext cx="651192" cy="0"/>
          </a:xfrm>
          <a:prstGeom prst="line">
            <a:avLst/>
          </a:prstGeom>
          <a:solidFill>
            <a:schemeClr val="tx1">
              <a:lumMod val="75000"/>
              <a:lumOff val="25000"/>
            </a:schemeClr>
          </a:solidFill>
          <a:ln w="25400" cap="rnd">
            <a:solidFill>
              <a:srgbClr val="00B0F0"/>
            </a:solidFill>
            <a:tailEnd type="arrow" w="lg" len="sm"/>
          </a:ln>
        </p:spPr>
      </p:cxnSp>
      <p:cxnSp>
        <p:nvCxnSpPr>
          <p:cNvPr id="70" name="Straight Connector 69"/>
          <p:cNvCxnSpPr/>
          <p:nvPr/>
        </p:nvCxnSpPr>
        <p:spPr>
          <a:xfrm flipH="1">
            <a:off x="3018942" y="4822523"/>
            <a:ext cx="629408" cy="1"/>
          </a:xfrm>
          <a:prstGeom prst="line">
            <a:avLst/>
          </a:prstGeom>
          <a:solidFill>
            <a:schemeClr val="tx1">
              <a:lumMod val="75000"/>
              <a:lumOff val="25000"/>
            </a:schemeClr>
          </a:solidFill>
          <a:ln w="25400" cap="rnd">
            <a:solidFill>
              <a:srgbClr val="00B0F0"/>
            </a:solidFill>
            <a:tailEnd type="arrow" w="lg" len="sm"/>
          </a:ln>
        </p:spPr>
      </p:cxnSp>
      <p:cxnSp>
        <p:nvCxnSpPr>
          <p:cNvPr id="72" name="Straight Connector 71"/>
          <p:cNvCxnSpPr/>
          <p:nvPr/>
        </p:nvCxnSpPr>
        <p:spPr>
          <a:xfrm>
            <a:off x="3017528" y="4822524"/>
            <a:ext cx="1414" cy="214922"/>
          </a:xfrm>
          <a:prstGeom prst="line">
            <a:avLst/>
          </a:prstGeom>
          <a:solidFill>
            <a:schemeClr val="tx1">
              <a:lumMod val="75000"/>
              <a:lumOff val="25000"/>
            </a:schemeClr>
          </a:solidFill>
          <a:ln w="25400" cap="rnd">
            <a:solidFill>
              <a:srgbClr val="00B0F0"/>
            </a:solidFill>
            <a:tailEnd type="arrow" w="lg" len="sm"/>
          </a:ln>
        </p:spPr>
      </p:cxnSp>
      <p:sp>
        <p:nvSpPr>
          <p:cNvPr id="73" name="TextBox 72"/>
          <p:cNvSpPr txBox="1"/>
          <p:nvPr/>
        </p:nvSpPr>
        <p:spPr>
          <a:xfrm>
            <a:off x="2468903" y="5042850"/>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Verify Safeties with Prime Mover Off-line</a:t>
            </a:r>
          </a:p>
        </p:txBody>
      </p:sp>
      <p:cxnSp>
        <p:nvCxnSpPr>
          <p:cNvPr id="74" name="Straight Connector 73"/>
          <p:cNvCxnSpPr/>
          <p:nvPr/>
        </p:nvCxnSpPr>
        <p:spPr>
          <a:xfrm>
            <a:off x="3017528" y="5768958"/>
            <a:ext cx="1414" cy="214922"/>
          </a:xfrm>
          <a:prstGeom prst="line">
            <a:avLst/>
          </a:prstGeom>
          <a:solidFill>
            <a:schemeClr val="tx1">
              <a:lumMod val="75000"/>
              <a:lumOff val="25000"/>
            </a:schemeClr>
          </a:solidFill>
          <a:ln w="25400" cap="rnd">
            <a:solidFill>
              <a:srgbClr val="00B0F0"/>
            </a:solidFill>
            <a:tailEnd type="arrow" w="lg" len="sm"/>
          </a:ln>
        </p:spPr>
      </p:cxnSp>
      <p:sp>
        <p:nvSpPr>
          <p:cNvPr id="75" name="TextBox 74"/>
          <p:cNvSpPr txBox="1"/>
          <p:nvPr/>
        </p:nvSpPr>
        <p:spPr>
          <a:xfrm>
            <a:off x="2468903" y="5989284"/>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Start-up Prime Mover (Pump, Fan, etc.)</a:t>
            </a:r>
          </a:p>
        </p:txBody>
      </p:sp>
      <p:cxnSp>
        <p:nvCxnSpPr>
          <p:cNvPr id="80" name="Straight Connector 79"/>
          <p:cNvCxnSpPr/>
          <p:nvPr/>
        </p:nvCxnSpPr>
        <p:spPr>
          <a:xfrm>
            <a:off x="3568996" y="6355048"/>
            <a:ext cx="2191711" cy="0"/>
          </a:xfrm>
          <a:prstGeom prst="line">
            <a:avLst/>
          </a:prstGeom>
          <a:solidFill>
            <a:schemeClr val="tx1">
              <a:lumMod val="75000"/>
              <a:lumOff val="25000"/>
            </a:schemeClr>
          </a:solidFill>
          <a:ln w="25400" cap="rnd">
            <a:solidFill>
              <a:srgbClr val="00B0F0"/>
            </a:solidFill>
            <a:tailEnd type="arrow" w="lg" len="sm"/>
          </a:ln>
        </p:spPr>
      </p:cxnSp>
      <p:cxnSp>
        <p:nvCxnSpPr>
          <p:cNvPr id="84" name="Straight Connector 83"/>
          <p:cNvCxnSpPr/>
          <p:nvPr/>
        </p:nvCxnSpPr>
        <p:spPr>
          <a:xfrm flipV="1">
            <a:off x="5760707" y="528421"/>
            <a:ext cx="0" cy="5826625"/>
          </a:xfrm>
          <a:prstGeom prst="line">
            <a:avLst/>
          </a:prstGeom>
          <a:solidFill>
            <a:schemeClr val="tx1">
              <a:lumMod val="75000"/>
              <a:lumOff val="25000"/>
            </a:schemeClr>
          </a:solidFill>
          <a:ln w="25400" cap="rnd">
            <a:solidFill>
              <a:srgbClr val="00B0F0"/>
            </a:solidFill>
            <a:tailEnd type="arrow" w="lg" len="sm"/>
          </a:ln>
        </p:spPr>
      </p:cxnSp>
      <p:cxnSp>
        <p:nvCxnSpPr>
          <p:cNvPr id="86" name="Straight Connector 85"/>
          <p:cNvCxnSpPr/>
          <p:nvPr/>
        </p:nvCxnSpPr>
        <p:spPr>
          <a:xfrm>
            <a:off x="5760707" y="528421"/>
            <a:ext cx="914384" cy="0"/>
          </a:xfrm>
          <a:prstGeom prst="line">
            <a:avLst/>
          </a:prstGeom>
          <a:solidFill>
            <a:schemeClr val="tx1">
              <a:lumMod val="75000"/>
              <a:lumOff val="25000"/>
            </a:schemeClr>
          </a:solidFill>
          <a:ln w="25400" cap="rnd">
            <a:solidFill>
              <a:srgbClr val="00B0F0"/>
            </a:solidFill>
            <a:tailEnd type="arrow" w="lg" len="sm"/>
          </a:ln>
        </p:spPr>
      </p:cxnSp>
      <p:sp>
        <p:nvSpPr>
          <p:cNvPr id="90" name="TextBox 89"/>
          <p:cNvSpPr txBox="1"/>
          <p:nvPr/>
        </p:nvSpPr>
        <p:spPr>
          <a:xfrm>
            <a:off x="6675085" y="1051578"/>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Test Component Controls</a:t>
            </a:r>
          </a:p>
        </p:txBody>
      </p:sp>
      <p:cxnSp>
        <p:nvCxnSpPr>
          <p:cNvPr id="92" name="Straight Connector 91"/>
          <p:cNvCxnSpPr>
            <a:stCxn id="34" idx="2"/>
            <a:endCxn id="90" idx="0"/>
          </p:cNvCxnSpPr>
          <p:nvPr/>
        </p:nvCxnSpPr>
        <p:spPr>
          <a:xfrm>
            <a:off x="7223719" y="914412"/>
            <a:ext cx="6" cy="137166"/>
          </a:xfrm>
          <a:prstGeom prst="line">
            <a:avLst/>
          </a:prstGeom>
          <a:solidFill>
            <a:schemeClr val="tx1">
              <a:lumMod val="75000"/>
              <a:lumOff val="25000"/>
            </a:schemeClr>
          </a:solidFill>
          <a:ln w="25400" cap="rnd">
            <a:solidFill>
              <a:srgbClr val="00B0F0"/>
            </a:solidFill>
            <a:tailEnd type="arrow" w="lg" len="sm"/>
          </a:ln>
        </p:spPr>
      </p:cxnSp>
      <p:sp>
        <p:nvSpPr>
          <p:cNvPr id="93" name="TextBox 92"/>
          <p:cNvSpPr txBox="1"/>
          <p:nvPr/>
        </p:nvSpPr>
        <p:spPr>
          <a:xfrm>
            <a:off x="6675085" y="2011713"/>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Test System Level Control Functionality</a:t>
            </a:r>
          </a:p>
        </p:txBody>
      </p:sp>
      <p:cxnSp>
        <p:nvCxnSpPr>
          <p:cNvPr id="95" name="Straight Connector 94"/>
          <p:cNvCxnSpPr>
            <a:stCxn id="90" idx="2"/>
            <a:endCxn id="93" idx="0"/>
          </p:cNvCxnSpPr>
          <p:nvPr/>
        </p:nvCxnSpPr>
        <p:spPr>
          <a:xfrm>
            <a:off x="7223725" y="1783098"/>
            <a:ext cx="0" cy="228615"/>
          </a:xfrm>
          <a:prstGeom prst="line">
            <a:avLst/>
          </a:prstGeom>
          <a:solidFill>
            <a:schemeClr val="tx1">
              <a:lumMod val="75000"/>
              <a:lumOff val="25000"/>
            </a:schemeClr>
          </a:solidFill>
          <a:ln w="25400" cap="rnd">
            <a:solidFill>
              <a:srgbClr val="00B0F0"/>
            </a:solidFill>
            <a:tailEnd type="arrow" w="lg" len="sm"/>
          </a:ln>
        </p:spPr>
      </p:cxnSp>
      <p:sp>
        <p:nvSpPr>
          <p:cNvPr id="96" name="TextBox 95"/>
          <p:cNvSpPr txBox="1"/>
          <p:nvPr/>
        </p:nvSpPr>
        <p:spPr>
          <a:xfrm>
            <a:off x="6675085" y="2926103"/>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Test Building Level Control Functionality</a:t>
            </a:r>
          </a:p>
        </p:txBody>
      </p:sp>
      <p:cxnSp>
        <p:nvCxnSpPr>
          <p:cNvPr id="98" name="Straight Connector 97"/>
          <p:cNvCxnSpPr>
            <a:stCxn id="93" idx="2"/>
            <a:endCxn id="96" idx="0"/>
          </p:cNvCxnSpPr>
          <p:nvPr/>
        </p:nvCxnSpPr>
        <p:spPr>
          <a:xfrm>
            <a:off x="7223725" y="2743233"/>
            <a:ext cx="0" cy="182870"/>
          </a:xfrm>
          <a:prstGeom prst="line">
            <a:avLst/>
          </a:prstGeom>
          <a:solidFill>
            <a:schemeClr val="tx1">
              <a:lumMod val="75000"/>
              <a:lumOff val="25000"/>
            </a:schemeClr>
          </a:solidFill>
          <a:ln w="25400" cap="rnd">
            <a:solidFill>
              <a:srgbClr val="00B0F0"/>
            </a:solidFill>
            <a:tailEnd type="arrow" w="lg" len="sm"/>
          </a:ln>
        </p:spPr>
      </p:cxnSp>
      <p:sp>
        <p:nvSpPr>
          <p:cNvPr id="99" name="TextBox 98"/>
          <p:cNvSpPr txBox="1"/>
          <p:nvPr/>
        </p:nvSpPr>
        <p:spPr>
          <a:xfrm>
            <a:off x="6035018" y="4023363"/>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Begin Normal Operations</a:t>
            </a:r>
          </a:p>
        </p:txBody>
      </p:sp>
      <p:sp>
        <p:nvSpPr>
          <p:cNvPr id="100" name="TextBox 99"/>
          <p:cNvSpPr txBox="1"/>
          <p:nvPr/>
        </p:nvSpPr>
        <p:spPr>
          <a:xfrm>
            <a:off x="7315158" y="4023371"/>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Run Trend Analysis;  Fine Tune Systems</a:t>
            </a:r>
          </a:p>
        </p:txBody>
      </p:sp>
      <p:sp>
        <p:nvSpPr>
          <p:cNvPr id="101" name="TextBox 100"/>
          <p:cNvSpPr txBox="1"/>
          <p:nvPr/>
        </p:nvSpPr>
        <p:spPr>
          <a:xfrm>
            <a:off x="6675085" y="5074894"/>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Seasonal and Warranty Testing</a:t>
            </a:r>
          </a:p>
        </p:txBody>
      </p:sp>
      <p:sp>
        <p:nvSpPr>
          <p:cNvPr id="103" name="TextBox 102"/>
          <p:cNvSpPr txBox="1"/>
          <p:nvPr/>
        </p:nvSpPr>
        <p:spPr>
          <a:xfrm>
            <a:off x="6675091" y="5989292"/>
            <a:ext cx="1097280" cy="731520"/>
          </a:xfrm>
          <a:prstGeom prst="rect">
            <a:avLst/>
          </a:prstGeom>
          <a:solidFill>
            <a:schemeClr val="tx1">
              <a:lumMod val="75000"/>
              <a:lumOff val="25000"/>
            </a:schemeClr>
          </a:solidFill>
          <a:ln w="25400" cap="rnd">
            <a:solidFill>
              <a:srgbClr val="00B0F0"/>
            </a:solidFill>
          </a:ln>
        </p:spPr>
        <p:txBody>
          <a:bodyPr wrap="square" lIns="45720" rIns="45720" rtlCol="0">
            <a:noAutofit/>
          </a:bodyPr>
          <a:lstStyle/>
          <a:p>
            <a:pPr algn="ctr"/>
            <a:r>
              <a:rPr lang="en-US" sz="1200" dirty="0">
                <a:solidFill>
                  <a:schemeClr val="bg1"/>
                </a:solidFill>
              </a:rPr>
              <a:t>Begin Ongoing Cx</a:t>
            </a:r>
          </a:p>
        </p:txBody>
      </p:sp>
      <p:cxnSp>
        <p:nvCxnSpPr>
          <p:cNvPr id="114" name="Straight Connector 113"/>
          <p:cNvCxnSpPr>
            <a:stCxn id="96" idx="2"/>
          </p:cNvCxnSpPr>
          <p:nvPr/>
        </p:nvCxnSpPr>
        <p:spPr>
          <a:xfrm>
            <a:off x="7223725" y="3657623"/>
            <a:ext cx="6" cy="196522"/>
          </a:xfrm>
          <a:prstGeom prst="line">
            <a:avLst/>
          </a:prstGeom>
          <a:solidFill>
            <a:schemeClr val="tx1">
              <a:lumMod val="75000"/>
              <a:lumOff val="25000"/>
            </a:schemeClr>
          </a:solidFill>
          <a:ln w="25400" cap="rnd">
            <a:solidFill>
              <a:srgbClr val="00B0F0"/>
            </a:solidFill>
            <a:tailEnd type="arrow" w="lg" len="sm"/>
          </a:ln>
        </p:spPr>
      </p:cxnSp>
      <p:cxnSp>
        <p:nvCxnSpPr>
          <p:cNvPr id="116" name="Straight Connector 115"/>
          <p:cNvCxnSpPr/>
          <p:nvPr/>
        </p:nvCxnSpPr>
        <p:spPr>
          <a:xfrm flipH="1">
            <a:off x="6583658" y="3854145"/>
            <a:ext cx="640061" cy="0"/>
          </a:xfrm>
          <a:prstGeom prst="line">
            <a:avLst/>
          </a:prstGeom>
          <a:solidFill>
            <a:schemeClr val="tx1">
              <a:lumMod val="75000"/>
              <a:lumOff val="25000"/>
            </a:schemeClr>
          </a:solidFill>
          <a:ln w="25400" cap="rnd">
            <a:solidFill>
              <a:srgbClr val="00B0F0"/>
            </a:solidFill>
            <a:tailEnd type="arrow" w="lg" len="sm"/>
          </a:ln>
        </p:spPr>
      </p:cxnSp>
      <p:cxnSp>
        <p:nvCxnSpPr>
          <p:cNvPr id="118" name="Straight Connector 117"/>
          <p:cNvCxnSpPr>
            <a:endCxn id="99" idx="0"/>
          </p:cNvCxnSpPr>
          <p:nvPr/>
        </p:nvCxnSpPr>
        <p:spPr>
          <a:xfrm>
            <a:off x="6583658" y="3854145"/>
            <a:ext cx="0" cy="169218"/>
          </a:xfrm>
          <a:prstGeom prst="line">
            <a:avLst/>
          </a:prstGeom>
          <a:solidFill>
            <a:schemeClr val="tx1">
              <a:lumMod val="75000"/>
              <a:lumOff val="25000"/>
            </a:schemeClr>
          </a:solidFill>
          <a:ln w="25400" cap="rnd">
            <a:solidFill>
              <a:srgbClr val="00B0F0"/>
            </a:solidFill>
            <a:tailEnd type="arrow" w="lg" len="sm"/>
          </a:ln>
        </p:spPr>
      </p:cxnSp>
      <p:cxnSp>
        <p:nvCxnSpPr>
          <p:cNvPr id="120" name="Straight Connector 119"/>
          <p:cNvCxnSpPr/>
          <p:nvPr/>
        </p:nvCxnSpPr>
        <p:spPr>
          <a:xfrm>
            <a:off x="7223719" y="3854145"/>
            <a:ext cx="640085" cy="0"/>
          </a:xfrm>
          <a:prstGeom prst="line">
            <a:avLst/>
          </a:prstGeom>
          <a:solidFill>
            <a:schemeClr val="tx1">
              <a:lumMod val="75000"/>
              <a:lumOff val="25000"/>
            </a:schemeClr>
          </a:solidFill>
          <a:ln w="25400" cap="rnd">
            <a:solidFill>
              <a:srgbClr val="00B0F0"/>
            </a:solidFill>
            <a:tailEnd type="arrow" w="lg" len="sm"/>
          </a:ln>
        </p:spPr>
      </p:cxnSp>
      <p:cxnSp>
        <p:nvCxnSpPr>
          <p:cNvPr id="122" name="Straight Connector 121"/>
          <p:cNvCxnSpPr>
            <a:endCxn id="100" idx="0"/>
          </p:cNvCxnSpPr>
          <p:nvPr/>
        </p:nvCxnSpPr>
        <p:spPr>
          <a:xfrm flipH="1">
            <a:off x="7863798" y="3854145"/>
            <a:ext cx="6" cy="169226"/>
          </a:xfrm>
          <a:prstGeom prst="line">
            <a:avLst/>
          </a:prstGeom>
          <a:solidFill>
            <a:schemeClr val="tx1">
              <a:lumMod val="75000"/>
              <a:lumOff val="25000"/>
            </a:schemeClr>
          </a:solidFill>
          <a:ln w="25400" cap="rnd">
            <a:solidFill>
              <a:srgbClr val="00B0F0"/>
            </a:solidFill>
            <a:tailEnd type="arrow" w="lg" len="sm"/>
          </a:ln>
        </p:spPr>
      </p:cxnSp>
      <p:cxnSp>
        <p:nvCxnSpPr>
          <p:cNvPr id="124" name="Straight Connector 123"/>
          <p:cNvCxnSpPr>
            <a:stCxn id="99" idx="2"/>
          </p:cNvCxnSpPr>
          <p:nvPr/>
        </p:nvCxnSpPr>
        <p:spPr>
          <a:xfrm>
            <a:off x="6583658" y="4754883"/>
            <a:ext cx="0" cy="160005"/>
          </a:xfrm>
          <a:prstGeom prst="line">
            <a:avLst/>
          </a:prstGeom>
          <a:solidFill>
            <a:schemeClr val="tx1">
              <a:lumMod val="75000"/>
              <a:lumOff val="25000"/>
            </a:schemeClr>
          </a:solidFill>
          <a:ln w="25400" cap="rnd">
            <a:solidFill>
              <a:srgbClr val="00B0F0"/>
            </a:solidFill>
            <a:tailEnd type="arrow" w="lg" len="sm"/>
          </a:ln>
        </p:spPr>
      </p:cxnSp>
      <p:cxnSp>
        <p:nvCxnSpPr>
          <p:cNvPr id="127" name="Straight Connector 126"/>
          <p:cNvCxnSpPr/>
          <p:nvPr/>
        </p:nvCxnSpPr>
        <p:spPr>
          <a:xfrm>
            <a:off x="6583658" y="4914888"/>
            <a:ext cx="640061" cy="0"/>
          </a:xfrm>
          <a:prstGeom prst="line">
            <a:avLst/>
          </a:prstGeom>
          <a:solidFill>
            <a:schemeClr val="tx1">
              <a:lumMod val="75000"/>
              <a:lumOff val="25000"/>
            </a:schemeClr>
          </a:solidFill>
          <a:ln w="25400" cap="rnd">
            <a:solidFill>
              <a:srgbClr val="00B0F0"/>
            </a:solidFill>
            <a:tailEnd type="arrow" w="lg" len="sm"/>
          </a:ln>
        </p:spPr>
      </p:cxnSp>
      <p:cxnSp>
        <p:nvCxnSpPr>
          <p:cNvPr id="129" name="Straight Connector 128"/>
          <p:cNvCxnSpPr>
            <a:stCxn id="100" idx="2"/>
          </p:cNvCxnSpPr>
          <p:nvPr/>
        </p:nvCxnSpPr>
        <p:spPr>
          <a:xfrm>
            <a:off x="7863798" y="4754891"/>
            <a:ext cx="6" cy="159997"/>
          </a:xfrm>
          <a:prstGeom prst="line">
            <a:avLst/>
          </a:prstGeom>
          <a:solidFill>
            <a:schemeClr val="tx1">
              <a:lumMod val="75000"/>
              <a:lumOff val="25000"/>
            </a:schemeClr>
          </a:solidFill>
          <a:ln w="25400" cap="rnd">
            <a:solidFill>
              <a:srgbClr val="00B0F0"/>
            </a:solidFill>
            <a:tailEnd type="arrow" w="lg" len="sm"/>
          </a:ln>
        </p:spPr>
      </p:cxnSp>
      <p:cxnSp>
        <p:nvCxnSpPr>
          <p:cNvPr id="131" name="Straight Connector 130"/>
          <p:cNvCxnSpPr/>
          <p:nvPr/>
        </p:nvCxnSpPr>
        <p:spPr>
          <a:xfrm flipH="1">
            <a:off x="7223731" y="4914888"/>
            <a:ext cx="640067" cy="0"/>
          </a:xfrm>
          <a:prstGeom prst="line">
            <a:avLst/>
          </a:prstGeom>
          <a:solidFill>
            <a:schemeClr val="tx1">
              <a:lumMod val="75000"/>
              <a:lumOff val="25000"/>
            </a:schemeClr>
          </a:solidFill>
          <a:ln w="25400" cap="rnd">
            <a:solidFill>
              <a:srgbClr val="00B0F0"/>
            </a:solidFill>
            <a:tailEnd type="arrow" w="lg" len="sm"/>
          </a:ln>
        </p:spPr>
      </p:cxnSp>
      <p:cxnSp>
        <p:nvCxnSpPr>
          <p:cNvPr id="133" name="Straight Connector 132"/>
          <p:cNvCxnSpPr>
            <a:endCxn id="101" idx="0"/>
          </p:cNvCxnSpPr>
          <p:nvPr/>
        </p:nvCxnSpPr>
        <p:spPr>
          <a:xfrm flipH="1">
            <a:off x="7223725" y="4914888"/>
            <a:ext cx="6" cy="160006"/>
          </a:xfrm>
          <a:prstGeom prst="line">
            <a:avLst/>
          </a:prstGeom>
          <a:solidFill>
            <a:schemeClr val="tx1">
              <a:lumMod val="75000"/>
              <a:lumOff val="25000"/>
            </a:schemeClr>
          </a:solidFill>
          <a:ln w="25400" cap="rnd">
            <a:solidFill>
              <a:srgbClr val="00B0F0"/>
            </a:solidFill>
            <a:tailEnd type="arrow" w="lg" len="sm"/>
          </a:ln>
        </p:spPr>
      </p:cxnSp>
      <p:cxnSp>
        <p:nvCxnSpPr>
          <p:cNvPr id="135" name="Straight Connector 134"/>
          <p:cNvCxnSpPr>
            <a:stCxn id="101" idx="2"/>
            <a:endCxn id="103" idx="0"/>
          </p:cNvCxnSpPr>
          <p:nvPr/>
        </p:nvCxnSpPr>
        <p:spPr>
          <a:xfrm>
            <a:off x="7223725" y="5806414"/>
            <a:ext cx="6" cy="182878"/>
          </a:xfrm>
          <a:prstGeom prst="line">
            <a:avLst/>
          </a:prstGeom>
          <a:solidFill>
            <a:schemeClr val="tx1">
              <a:lumMod val="75000"/>
              <a:lumOff val="25000"/>
            </a:schemeClr>
          </a:solidFill>
          <a:ln w="25400" cap="rnd">
            <a:solidFill>
              <a:srgbClr val="00B0F0"/>
            </a:solidFill>
            <a:tailEnd type="arrow" w="lg" len="sm"/>
          </a:ln>
        </p:spPr>
      </p:cxnSp>
      <p:grpSp>
        <p:nvGrpSpPr>
          <p:cNvPr id="174" name="Group 173"/>
          <p:cNvGrpSpPr/>
          <p:nvPr/>
        </p:nvGrpSpPr>
        <p:grpSpPr>
          <a:xfrm>
            <a:off x="6035018" y="1321433"/>
            <a:ext cx="2926054" cy="1101738"/>
            <a:chOff x="6035018" y="1321433"/>
            <a:chExt cx="2926054" cy="1101738"/>
          </a:xfrm>
        </p:grpSpPr>
        <p:cxnSp>
          <p:nvCxnSpPr>
            <p:cNvPr id="138" name="Straight Connector 137"/>
            <p:cNvCxnSpPr/>
            <p:nvPr/>
          </p:nvCxnSpPr>
          <p:spPr>
            <a:xfrm>
              <a:off x="6035018" y="1874537"/>
              <a:ext cx="2560298" cy="0"/>
            </a:xfrm>
            <a:prstGeom prst="line">
              <a:avLst/>
            </a:prstGeom>
            <a:solidFill>
              <a:schemeClr val="tx1">
                <a:lumMod val="75000"/>
                <a:lumOff val="25000"/>
              </a:schemeClr>
            </a:solidFill>
            <a:ln w="25400" cap="rnd">
              <a:solidFill>
                <a:schemeClr val="accent3"/>
              </a:solidFill>
              <a:prstDash val="dash"/>
              <a:tailEnd type="none" w="lg" len="sm"/>
            </a:ln>
          </p:spPr>
        </p:cxnSp>
        <p:sp>
          <p:nvSpPr>
            <p:cNvPr id="143" name="Right Arrow 142"/>
            <p:cNvSpPr>
              <a:spLocks noChangeAspect="1"/>
            </p:cNvSpPr>
            <p:nvPr/>
          </p:nvSpPr>
          <p:spPr>
            <a:xfrm rot="16200000">
              <a:off x="6126463" y="1417342"/>
              <a:ext cx="274320" cy="274320"/>
            </a:xfrm>
            <a:prstGeom prst="rightArrow">
              <a:avLst/>
            </a:prstGeom>
            <a:solidFill>
              <a:srgbClr val="92D050"/>
            </a:solid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7772365" y="1321433"/>
              <a:ext cx="1097268" cy="461665"/>
            </a:xfrm>
            <a:prstGeom prst="rect">
              <a:avLst/>
            </a:prstGeom>
            <a:noFill/>
          </p:spPr>
          <p:txBody>
            <a:bodyPr wrap="square" rtlCol="0">
              <a:spAutoFit/>
            </a:bodyPr>
            <a:lstStyle/>
            <a:p>
              <a:r>
                <a:rPr lang="en-US" sz="1200" dirty="0">
                  <a:solidFill>
                    <a:schemeClr val="accent3"/>
                  </a:solidFill>
                </a:rPr>
                <a:t>Component Level Testing</a:t>
              </a:r>
            </a:p>
          </p:txBody>
        </p:sp>
        <p:sp>
          <p:nvSpPr>
            <p:cNvPr id="145" name="Right Arrow 144"/>
            <p:cNvSpPr>
              <a:spLocks noChangeAspect="1"/>
            </p:cNvSpPr>
            <p:nvPr/>
          </p:nvSpPr>
          <p:spPr>
            <a:xfrm rot="5400000" flipV="1">
              <a:off x="6126463" y="2057415"/>
              <a:ext cx="274320" cy="274320"/>
            </a:xfrm>
            <a:prstGeom prst="rightArrow">
              <a:avLst/>
            </a:prstGeom>
            <a:solidFill>
              <a:srgbClr val="92D050"/>
            </a:solid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7772365" y="1961506"/>
              <a:ext cx="1188707" cy="461665"/>
            </a:xfrm>
            <a:prstGeom prst="rect">
              <a:avLst/>
            </a:prstGeom>
            <a:noFill/>
          </p:spPr>
          <p:txBody>
            <a:bodyPr wrap="square" rtlCol="0">
              <a:spAutoFit/>
            </a:bodyPr>
            <a:lstStyle/>
            <a:p>
              <a:r>
                <a:rPr lang="en-US" sz="1200" dirty="0">
                  <a:solidFill>
                    <a:schemeClr val="accent3"/>
                  </a:solidFill>
                </a:rPr>
                <a:t>System Level Testing</a:t>
              </a:r>
            </a:p>
          </p:txBody>
        </p:sp>
      </p:grpSp>
      <p:grpSp>
        <p:nvGrpSpPr>
          <p:cNvPr id="177" name="Group 176"/>
          <p:cNvGrpSpPr/>
          <p:nvPr/>
        </p:nvGrpSpPr>
        <p:grpSpPr>
          <a:xfrm>
            <a:off x="419509" y="1699899"/>
            <a:ext cx="1226443" cy="3397352"/>
            <a:chOff x="419509" y="1699899"/>
            <a:chExt cx="1226443" cy="3397352"/>
          </a:xfrm>
        </p:grpSpPr>
        <p:sp>
          <p:nvSpPr>
            <p:cNvPr id="172" name="TextBox 171"/>
            <p:cNvSpPr txBox="1"/>
            <p:nvPr/>
          </p:nvSpPr>
          <p:spPr>
            <a:xfrm>
              <a:off x="419509" y="2788927"/>
              <a:ext cx="1226443" cy="2308324"/>
            </a:xfrm>
            <a:prstGeom prst="rect">
              <a:avLst/>
            </a:prstGeom>
            <a:noFill/>
          </p:spPr>
          <p:txBody>
            <a:bodyPr wrap="square" rtlCol="0">
              <a:spAutoFit/>
            </a:bodyPr>
            <a:lstStyle/>
            <a:p>
              <a:r>
                <a:rPr lang="en-US" sz="1200" dirty="0">
                  <a:solidFill>
                    <a:srgbClr val="FFFF00"/>
                  </a:solidFill>
                </a:rPr>
                <a:t>Each utility system can have a testing hierarchy that is similar to this, much of which must be complete before the supporting system can be tested</a:t>
              </a:r>
            </a:p>
          </p:txBody>
        </p:sp>
        <p:sp>
          <p:nvSpPr>
            <p:cNvPr id="173" name="Rectangle 172"/>
            <p:cNvSpPr/>
            <p:nvPr/>
          </p:nvSpPr>
          <p:spPr>
            <a:xfrm>
              <a:off x="548672" y="1699899"/>
              <a:ext cx="1097280" cy="723272"/>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003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up)">
                                      <p:cBhvr>
                                        <p:cTn id="24" dur="500"/>
                                        <p:tgtEl>
                                          <p:spTgt spid="38"/>
                                        </p:tgtEl>
                                      </p:cBhvr>
                                    </p:animEffect>
                                  </p:childTnLst>
                                </p:cTn>
                              </p:par>
                              <p:par>
                                <p:cTn id="25" presetID="2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par>
                                <p:cTn id="28" presetID="22" presetClass="entr" presetSubtype="1"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up)">
                                      <p:cBhvr>
                                        <p:cTn id="30" dur="500"/>
                                        <p:tgtEl>
                                          <p:spTgt spid="4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par>
                                <p:cTn id="35" presetID="22" presetClass="entr" presetSubtype="2"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right)">
                                      <p:cBhvr>
                                        <p:cTn id="37" dur="500"/>
                                        <p:tgtEl>
                                          <p:spTgt spid="50"/>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par>
                                <p:cTn id="42" presetID="22" presetClass="entr" presetSubtype="2"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right)">
                                      <p:cBhvr>
                                        <p:cTn id="44" dur="500"/>
                                        <p:tgtEl>
                                          <p:spTgt spid="51"/>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up)">
                                      <p:cBhvr>
                                        <p:cTn id="48" dur="500"/>
                                        <p:tgtEl>
                                          <p:spTgt spid="52"/>
                                        </p:tgtEl>
                                      </p:cBhvr>
                                    </p:animEffect>
                                  </p:childTnLst>
                                </p:cTn>
                              </p:par>
                            </p:childTnLst>
                          </p:cTn>
                        </p:par>
                        <p:par>
                          <p:cTn id="49" fill="hold">
                            <p:stCondLst>
                              <p:cond delay="2000"/>
                            </p:stCondLst>
                            <p:childTnLst>
                              <p:par>
                                <p:cTn id="50" presetID="22" presetClass="entr" presetSubtype="2"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right)">
                                      <p:cBhvr>
                                        <p:cTn id="52" dur="500"/>
                                        <p:tgtEl>
                                          <p:spTgt spid="53"/>
                                        </p:tgtEl>
                                      </p:cBhvr>
                                    </p:animEffect>
                                  </p:childTnLst>
                                </p:cTn>
                              </p:par>
                              <p:par>
                                <p:cTn id="53" presetID="22" presetClass="entr" presetSubtype="8"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par>
                          <p:cTn id="56" fill="hold">
                            <p:stCondLst>
                              <p:cond delay="2500"/>
                            </p:stCondLst>
                            <p:childTnLst>
                              <p:par>
                                <p:cTn id="57" presetID="22" presetClass="entr" presetSubtype="1"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par>
                                <p:cTn id="60" presetID="22" presetClass="entr" presetSubtype="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up)">
                                      <p:cBhvr>
                                        <p:cTn id="74" dur="500"/>
                                        <p:tgtEl>
                                          <p:spTgt spid="63"/>
                                        </p:tgtEl>
                                      </p:cBhvr>
                                    </p:animEffect>
                                  </p:childTnLst>
                                </p:cTn>
                              </p:par>
                              <p:par>
                                <p:cTn id="75" presetID="22" presetClass="entr" presetSubtype="1"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500"/>
                                        <p:tgtEl>
                                          <p:spTgt spid="64"/>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wipe(up)">
                                      <p:cBhvr>
                                        <p:cTn id="89" dur="500"/>
                                        <p:tgtEl>
                                          <p:spTgt spid="65"/>
                                        </p:tgtEl>
                                      </p:cBhvr>
                                    </p:animEffect>
                                  </p:childTnLst>
                                </p:cTn>
                              </p:par>
                              <p:par>
                                <p:cTn id="90" presetID="22" presetClass="entr" presetSubtype="1" fill="hold" nodeType="with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wipe(up)">
                                      <p:cBhvr>
                                        <p:cTn id="92" dur="500"/>
                                        <p:tgtEl>
                                          <p:spTgt spid="66"/>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left)">
                                      <p:cBhvr>
                                        <p:cTn id="96" dur="500"/>
                                        <p:tgtEl>
                                          <p:spTgt spid="68"/>
                                        </p:tgtEl>
                                      </p:cBhvr>
                                    </p:animEffect>
                                  </p:childTnLst>
                                </p:cTn>
                              </p:par>
                              <p:par>
                                <p:cTn id="97" presetID="22" presetClass="entr" presetSubtype="2" fill="hold" nodeType="with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right)">
                                      <p:cBhvr>
                                        <p:cTn id="99" dur="500"/>
                                        <p:tgtEl>
                                          <p:spTgt spid="70"/>
                                        </p:tgtEl>
                                      </p:cBhvr>
                                    </p:animEffect>
                                  </p:childTnLst>
                                </p:cTn>
                              </p:par>
                            </p:childTnLst>
                          </p:cTn>
                        </p:par>
                        <p:par>
                          <p:cTn id="100" fill="hold">
                            <p:stCondLst>
                              <p:cond delay="1000"/>
                            </p:stCondLst>
                            <p:childTnLst>
                              <p:par>
                                <p:cTn id="101" presetID="22" presetClass="entr" presetSubtype="1" fill="hold" nodeType="after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wipe(up)">
                                      <p:cBhvr>
                                        <p:cTn id="103" dur="500"/>
                                        <p:tgtEl>
                                          <p:spTgt spid="72"/>
                                        </p:tgtEl>
                                      </p:cBhvr>
                                    </p:animEffect>
                                  </p:childTnLst>
                                </p:cTn>
                              </p:par>
                            </p:childTnLst>
                          </p:cTn>
                        </p:par>
                        <p:par>
                          <p:cTn id="104" fill="hold">
                            <p:stCondLst>
                              <p:cond delay="1500"/>
                            </p:stCondLst>
                            <p:childTnLst>
                              <p:par>
                                <p:cTn id="105" presetID="10" presetClass="entr" presetSubtype="0"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500"/>
                                        <p:tgtEl>
                                          <p:spTgt spid="7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wipe(up)">
                                      <p:cBhvr>
                                        <p:cTn id="112" dur="500"/>
                                        <p:tgtEl>
                                          <p:spTgt spid="74"/>
                                        </p:tgtEl>
                                      </p:cBhvr>
                                    </p:animEffec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fade">
                                      <p:cBhvr>
                                        <p:cTn id="116" dur="500"/>
                                        <p:tgtEl>
                                          <p:spTgt spid="75"/>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80"/>
                                        </p:tgtEl>
                                        <p:attrNameLst>
                                          <p:attrName>style.visibility</p:attrName>
                                        </p:attrNameLst>
                                      </p:cBhvr>
                                      <p:to>
                                        <p:strVal val="visible"/>
                                      </p:to>
                                    </p:set>
                                    <p:animEffect transition="in" filter="wipe(left)">
                                      <p:cBhvr>
                                        <p:cTn id="121" dur="500"/>
                                        <p:tgtEl>
                                          <p:spTgt spid="80"/>
                                        </p:tgtEl>
                                      </p:cBhvr>
                                    </p:animEffect>
                                  </p:childTnLst>
                                </p:cTn>
                              </p:par>
                            </p:childTnLst>
                          </p:cTn>
                        </p:par>
                        <p:par>
                          <p:cTn id="122" fill="hold">
                            <p:stCondLst>
                              <p:cond delay="500"/>
                            </p:stCondLst>
                            <p:childTnLst>
                              <p:par>
                                <p:cTn id="123" presetID="22" presetClass="entr" presetSubtype="4" fill="hold" nodeType="after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ipe(down)">
                                      <p:cBhvr>
                                        <p:cTn id="125" dur="500"/>
                                        <p:tgtEl>
                                          <p:spTgt spid="84"/>
                                        </p:tgtEl>
                                      </p:cBhvr>
                                    </p:animEffect>
                                  </p:childTnLst>
                                </p:cTn>
                              </p:par>
                            </p:childTnLst>
                          </p:cTn>
                        </p:par>
                        <p:par>
                          <p:cTn id="126" fill="hold">
                            <p:stCondLst>
                              <p:cond delay="1000"/>
                            </p:stCondLst>
                            <p:childTnLst>
                              <p:par>
                                <p:cTn id="127" presetID="22" presetClass="entr" presetSubtype="8" fill="hold" nodeType="afterEffect">
                                  <p:stCondLst>
                                    <p:cond delay="0"/>
                                  </p:stCondLst>
                                  <p:childTnLst>
                                    <p:set>
                                      <p:cBhvr>
                                        <p:cTn id="128" dur="1" fill="hold">
                                          <p:stCondLst>
                                            <p:cond delay="0"/>
                                          </p:stCondLst>
                                        </p:cTn>
                                        <p:tgtEl>
                                          <p:spTgt spid="86"/>
                                        </p:tgtEl>
                                        <p:attrNameLst>
                                          <p:attrName>style.visibility</p:attrName>
                                        </p:attrNameLst>
                                      </p:cBhvr>
                                      <p:to>
                                        <p:strVal val="visible"/>
                                      </p:to>
                                    </p:set>
                                    <p:animEffect transition="in" filter="wipe(left)">
                                      <p:cBhvr>
                                        <p:cTn id="129" dur="500"/>
                                        <p:tgtEl>
                                          <p:spTgt spid="86"/>
                                        </p:tgtEl>
                                      </p:cBhvr>
                                    </p:animEffect>
                                  </p:childTnLst>
                                </p:cTn>
                              </p:par>
                            </p:childTnLst>
                          </p:cTn>
                        </p:par>
                        <p:par>
                          <p:cTn id="130" fill="hold">
                            <p:stCondLst>
                              <p:cond delay="1500"/>
                            </p:stCondLst>
                            <p:childTnLst>
                              <p:par>
                                <p:cTn id="131" presetID="10" presetClass="entr" presetSubtype="0"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nodeType="clickEffect">
                                  <p:stCondLst>
                                    <p:cond delay="0"/>
                                  </p:stCondLst>
                                  <p:childTnLst>
                                    <p:set>
                                      <p:cBhvr>
                                        <p:cTn id="137" dur="1" fill="hold">
                                          <p:stCondLst>
                                            <p:cond delay="0"/>
                                          </p:stCondLst>
                                        </p:cTn>
                                        <p:tgtEl>
                                          <p:spTgt spid="92"/>
                                        </p:tgtEl>
                                        <p:attrNameLst>
                                          <p:attrName>style.visibility</p:attrName>
                                        </p:attrNameLst>
                                      </p:cBhvr>
                                      <p:to>
                                        <p:strVal val="visible"/>
                                      </p:to>
                                    </p:set>
                                    <p:animEffect transition="in" filter="wipe(up)">
                                      <p:cBhvr>
                                        <p:cTn id="138" dur="500"/>
                                        <p:tgtEl>
                                          <p:spTgt spid="92"/>
                                        </p:tgtEl>
                                      </p:cBhvr>
                                    </p:animEffect>
                                  </p:childTnLst>
                                </p:cTn>
                              </p:par>
                            </p:childTnLst>
                          </p:cTn>
                        </p:par>
                        <p:par>
                          <p:cTn id="139" fill="hold">
                            <p:stCondLst>
                              <p:cond delay="500"/>
                            </p:stCondLst>
                            <p:childTnLst>
                              <p:par>
                                <p:cTn id="140" presetID="10" presetClass="entr" presetSubtype="0" fill="hold" grpId="0" nodeType="afterEffect">
                                  <p:stCondLst>
                                    <p:cond delay="0"/>
                                  </p:stCondLst>
                                  <p:childTnLst>
                                    <p:set>
                                      <p:cBhvr>
                                        <p:cTn id="141" dur="1" fill="hold">
                                          <p:stCondLst>
                                            <p:cond delay="0"/>
                                          </p:stCondLst>
                                        </p:cTn>
                                        <p:tgtEl>
                                          <p:spTgt spid="90"/>
                                        </p:tgtEl>
                                        <p:attrNameLst>
                                          <p:attrName>style.visibility</p:attrName>
                                        </p:attrNameLst>
                                      </p:cBhvr>
                                      <p:to>
                                        <p:strVal val="visible"/>
                                      </p:to>
                                    </p:set>
                                    <p:animEffect transition="in" filter="fade">
                                      <p:cBhvr>
                                        <p:cTn id="142" dur="500"/>
                                        <p:tgtEl>
                                          <p:spTgt spid="9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74"/>
                                        </p:tgtEl>
                                        <p:attrNameLst>
                                          <p:attrName>style.visibility</p:attrName>
                                        </p:attrNameLst>
                                      </p:cBhvr>
                                      <p:to>
                                        <p:strVal val="visible"/>
                                      </p:to>
                                    </p:set>
                                    <p:animEffect transition="in" filter="fade">
                                      <p:cBhvr>
                                        <p:cTn id="147" dur="500"/>
                                        <p:tgtEl>
                                          <p:spTgt spid="174"/>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nodeType="click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wipe(up)">
                                      <p:cBhvr>
                                        <p:cTn id="152" dur="500"/>
                                        <p:tgtEl>
                                          <p:spTgt spid="95"/>
                                        </p:tgtEl>
                                      </p:cBhvr>
                                    </p:animEffect>
                                  </p:childTnLst>
                                </p:cTn>
                              </p:par>
                            </p:childTnLst>
                          </p:cTn>
                        </p:par>
                        <p:par>
                          <p:cTn id="153" fill="hold">
                            <p:stCondLst>
                              <p:cond delay="500"/>
                            </p:stCondLst>
                            <p:childTnLst>
                              <p:par>
                                <p:cTn id="154" presetID="10" presetClass="entr" presetSubtype="0" fill="hold" grpId="0"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fade">
                                      <p:cBhvr>
                                        <p:cTn id="156" dur="500"/>
                                        <p:tgtEl>
                                          <p:spTgt spid="93"/>
                                        </p:tgtEl>
                                      </p:cBhvr>
                                    </p:animEffect>
                                  </p:childTnLst>
                                </p:cTn>
                              </p:par>
                            </p:childTnLst>
                          </p:cTn>
                        </p:par>
                        <p:par>
                          <p:cTn id="157" fill="hold">
                            <p:stCondLst>
                              <p:cond delay="1000"/>
                            </p:stCondLst>
                            <p:childTnLst>
                              <p:par>
                                <p:cTn id="158" presetID="22" presetClass="entr" presetSubtype="1" fill="hold" nodeType="afterEffect">
                                  <p:stCondLst>
                                    <p:cond delay="0"/>
                                  </p:stCondLst>
                                  <p:childTnLst>
                                    <p:set>
                                      <p:cBhvr>
                                        <p:cTn id="159" dur="1" fill="hold">
                                          <p:stCondLst>
                                            <p:cond delay="0"/>
                                          </p:stCondLst>
                                        </p:cTn>
                                        <p:tgtEl>
                                          <p:spTgt spid="98"/>
                                        </p:tgtEl>
                                        <p:attrNameLst>
                                          <p:attrName>style.visibility</p:attrName>
                                        </p:attrNameLst>
                                      </p:cBhvr>
                                      <p:to>
                                        <p:strVal val="visible"/>
                                      </p:to>
                                    </p:set>
                                    <p:animEffect transition="in" filter="wipe(up)">
                                      <p:cBhvr>
                                        <p:cTn id="160" dur="500"/>
                                        <p:tgtEl>
                                          <p:spTgt spid="98"/>
                                        </p:tgtEl>
                                      </p:cBhvr>
                                    </p:animEffect>
                                  </p:childTnLst>
                                </p:cTn>
                              </p:par>
                            </p:childTnLst>
                          </p:cTn>
                        </p:par>
                        <p:par>
                          <p:cTn id="161" fill="hold">
                            <p:stCondLst>
                              <p:cond delay="1500"/>
                            </p:stCondLst>
                            <p:childTnLst>
                              <p:par>
                                <p:cTn id="162" presetID="10" presetClass="entr" presetSubtype="0" fill="hold" grpId="0" nodeType="after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500"/>
                                        <p:tgtEl>
                                          <p:spTgt spid="96"/>
                                        </p:tgtEl>
                                      </p:cBhvr>
                                    </p:animEffect>
                                  </p:childTnLst>
                                </p:cTn>
                              </p:par>
                            </p:childTnLst>
                          </p:cTn>
                        </p:par>
                        <p:par>
                          <p:cTn id="165" fill="hold">
                            <p:stCondLst>
                              <p:cond delay="2000"/>
                            </p:stCondLst>
                            <p:childTnLst>
                              <p:par>
                                <p:cTn id="166" presetID="10" presetClass="entr" presetSubtype="0" fill="hold" nodeType="afterEffect">
                                  <p:stCondLst>
                                    <p:cond delay="0"/>
                                  </p:stCondLst>
                                  <p:childTnLst>
                                    <p:set>
                                      <p:cBhvr>
                                        <p:cTn id="167" dur="1" fill="hold">
                                          <p:stCondLst>
                                            <p:cond delay="0"/>
                                          </p:stCondLst>
                                        </p:cTn>
                                        <p:tgtEl>
                                          <p:spTgt spid="176"/>
                                        </p:tgtEl>
                                        <p:attrNameLst>
                                          <p:attrName>style.visibility</p:attrName>
                                        </p:attrNameLst>
                                      </p:cBhvr>
                                      <p:to>
                                        <p:strVal val="visible"/>
                                      </p:to>
                                    </p:set>
                                    <p:animEffect transition="in" filter="fade">
                                      <p:cBhvr>
                                        <p:cTn id="168" dur="500"/>
                                        <p:tgtEl>
                                          <p:spTgt spid="176"/>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1" fill="hold" nodeType="clickEffect">
                                  <p:stCondLst>
                                    <p:cond delay="0"/>
                                  </p:stCondLst>
                                  <p:childTnLst>
                                    <p:set>
                                      <p:cBhvr>
                                        <p:cTn id="172" dur="1" fill="hold">
                                          <p:stCondLst>
                                            <p:cond delay="0"/>
                                          </p:stCondLst>
                                        </p:cTn>
                                        <p:tgtEl>
                                          <p:spTgt spid="114"/>
                                        </p:tgtEl>
                                        <p:attrNameLst>
                                          <p:attrName>style.visibility</p:attrName>
                                        </p:attrNameLst>
                                      </p:cBhvr>
                                      <p:to>
                                        <p:strVal val="visible"/>
                                      </p:to>
                                    </p:set>
                                    <p:animEffect transition="in" filter="wipe(up)">
                                      <p:cBhvr>
                                        <p:cTn id="173" dur="500"/>
                                        <p:tgtEl>
                                          <p:spTgt spid="114"/>
                                        </p:tgtEl>
                                      </p:cBhvr>
                                    </p:animEffect>
                                  </p:childTnLst>
                                </p:cTn>
                              </p:par>
                            </p:childTnLst>
                          </p:cTn>
                        </p:par>
                        <p:par>
                          <p:cTn id="174" fill="hold">
                            <p:stCondLst>
                              <p:cond delay="500"/>
                            </p:stCondLst>
                            <p:childTnLst>
                              <p:par>
                                <p:cTn id="175" presetID="22" presetClass="entr" presetSubtype="8" fill="hold" nodeType="afterEffect">
                                  <p:stCondLst>
                                    <p:cond delay="0"/>
                                  </p:stCondLst>
                                  <p:childTnLst>
                                    <p:set>
                                      <p:cBhvr>
                                        <p:cTn id="176" dur="1" fill="hold">
                                          <p:stCondLst>
                                            <p:cond delay="0"/>
                                          </p:stCondLst>
                                        </p:cTn>
                                        <p:tgtEl>
                                          <p:spTgt spid="120"/>
                                        </p:tgtEl>
                                        <p:attrNameLst>
                                          <p:attrName>style.visibility</p:attrName>
                                        </p:attrNameLst>
                                      </p:cBhvr>
                                      <p:to>
                                        <p:strVal val="visible"/>
                                      </p:to>
                                    </p:set>
                                    <p:animEffect transition="in" filter="wipe(left)">
                                      <p:cBhvr>
                                        <p:cTn id="177" dur="500"/>
                                        <p:tgtEl>
                                          <p:spTgt spid="120"/>
                                        </p:tgtEl>
                                      </p:cBhvr>
                                    </p:animEffect>
                                  </p:childTnLst>
                                </p:cTn>
                              </p:par>
                              <p:par>
                                <p:cTn id="178" presetID="22" presetClass="entr" presetSubtype="2" fill="hold" nodeType="withEffect">
                                  <p:stCondLst>
                                    <p:cond delay="0"/>
                                  </p:stCondLst>
                                  <p:childTnLst>
                                    <p:set>
                                      <p:cBhvr>
                                        <p:cTn id="179" dur="1" fill="hold">
                                          <p:stCondLst>
                                            <p:cond delay="0"/>
                                          </p:stCondLst>
                                        </p:cTn>
                                        <p:tgtEl>
                                          <p:spTgt spid="116"/>
                                        </p:tgtEl>
                                        <p:attrNameLst>
                                          <p:attrName>style.visibility</p:attrName>
                                        </p:attrNameLst>
                                      </p:cBhvr>
                                      <p:to>
                                        <p:strVal val="visible"/>
                                      </p:to>
                                    </p:set>
                                    <p:animEffect transition="in" filter="wipe(right)">
                                      <p:cBhvr>
                                        <p:cTn id="180" dur="500"/>
                                        <p:tgtEl>
                                          <p:spTgt spid="116"/>
                                        </p:tgtEl>
                                      </p:cBhvr>
                                    </p:animEffect>
                                  </p:childTnLst>
                                </p:cTn>
                              </p:par>
                            </p:childTnLst>
                          </p:cTn>
                        </p:par>
                        <p:par>
                          <p:cTn id="181" fill="hold">
                            <p:stCondLst>
                              <p:cond delay="1000"/>
                            </p:stCondLst>
                            <p:childTnLst>
                              <p:par>
                                <p:cTn id="182" presetID="22" presetClass="entr" presetSubtype="1" fill="hold" nodeType="afterEffect">
                                  <p:stCondLst>
                                    <p:cond delay="0"/>
                                  </p:stCondLst>
                                  <p:childTnLst>
                                    <p:set>
                                      <p:cBhvr>
                                        <p:cTn id="183" dur="1" fill="hold">
                                          <p:stCondLst>
                                            <p:cond delay="0"/>
                                          </p:stCondLst>
                                        </p:cTn>
                                        <p:tgtEl>
                                          <p:spTgt spid="118"/>
                                        </p:tgtEl>
                                        <p:attrNameLst>
                                          <p:attrName>style.visibility</p:attrName>
                                        </p:attrNameLst>
                                      </p:cBhvr>
                                      <p:to>
                                        <p:strVal val="visible"/>
                                      </p:to>
                                    </p:set>
                                    <p:animEffect transition="in" filter="wipe(up)">
                                      <p:cBhvr>
                                        <p:cTn id="184" dur="500"/>
                                        <p:tgtEl>
                                          <p:spTgt spid="118"/>
                                        </p:tgtEl>
                                      </p:cBhvr>
                                    </p:animEffect>
                                  </p:childTnLst>
                                </p:cTn>
                              </p:par>
                              <p:par>
                                <p:cTn id="185" presetID="22" presetClass="entr" presetSubtype="1" fill="hold" nodeType="withEffect">
                                  <p:stCondLst>
                                    <p:cond delay="0"/>
                                  </p:stCondLst>
                                  <p:childTnLst>
                                    <p:set>
                                      <p:cBhvr>
                                        <p:cTn id="186" dur="1" fill="hold">
                                          <p:stCondLst>
                                            <p:cond delay="0"/>
                                          </p:stCondLst>
                                        </p:cTn>
                                        <p:tgtEl>
                                          <p:spTgt spid="122"/>
                                        </p:tgtEl>
                                        <p:attrNameLst>
                                          <p:attrName>style.visibility</p:attrName>
                                        </p:attrNameLst>
                                      </p:cBhvr>
                                      <p:to>
                                        <p:strVal val="visible"/>
                                      </p:to>
                                    </p:set>
                                    <p:animEffect transition="in" filter="wipe(up)">
                                      <p:cBhvr>
                                        <p:cTn id="187" dur="500"/>
                                        <p:tgtEl>
                                          <p:spTgt spid="122"/>
                                        </p:tgtEl>
                                      </p:cBhvr>
                                    </p:animEffect>
                                  </p:childTnLst>
                                </p:cTn>
                              </p:par>
                            </p:childTnLst>
                          </p:cTn>
                        </p:par>
                        <p:par>
                          <p:cTn id="188" fill="hold">
                            <p:stCondLst>
                              <p:cond delay="1500"/>
                            </p:stCondLst>
                            <p:childTnLst>
                              <p:par>
                                <p:cTn id="189" presetID="10" presetClass="entr" presetSubtype="0" fill="hold" grpId="0" nodeType="afterEffect">
                                  <p:stCondLst>
                                    <p:cond delay="0"/>
                                  </p:stCondLst>
                                  <p:childTnLst>
                                    <p:set>
                                      <p:cBhvr>
                                        <p:cTn id="190" dur="1" fill="hold">
                                          <p:stCondLst>
                                            <p:cond delay="0"/>
                                          </p:stCondLst>
                                        </p:cTn>
                                        <p:tgtEl>
                                          <p:spTgt spid="99"/>
                                        </p:tgtEl>
                                        <p:attrNameLst>
                                          <p:attrName>style.visibility</p:attrName>
                                        </p:attrNameLst>
                                      </p:cBhvr>
                                      <p:to>
                                        <p:strVal val="visible"/>
                                      </p:to>
                                    </p:set>
                                    <p:animEffect transition="in" filter="fade">
                                      <p:cBhvr>
                                        <p:cTn id="191" dur="500"/>
                                        <p:tgtEl>
                                          <p:spTgt spid="99"/>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00"/>
                                        </p:tgtEl>
                                        <p:attrNameLst>
                                          <p:attrName>style.visibility</p:attrName>
                                        </p:attrNameLst>
                                      </p:cBhvr>
                                      <p:to>
                                        <p:strVal val="visible"/>
                                      </p:to>
                                    </p:set>
                                    <p:animEffect transition="in" filter="fade">
                                      <p:cBhvr>
                                        <p:cTn id="194" dur="500"/>
                                        <p:tgtEl>
                                          <p:spTgt spid="10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1" fill="hold" nodeType="clickEffect">
                                  <p:stCondLst>
                                    <p:cond delay="0"/>
                                  </p:stCondLst>
                                  <p:childTnLst>
                                    <p:set>
                                      <p:cBhvr>
                                        <p:cTn id="198" dur="1" fill="hold">
                                          <p:stCondLst>
                                            <p:cond delay="0"/>
                                          </p:stCondLst>
                                        </p:cTn>
                                        <p:tgtEl>
                                          <p:spTgt spid="124"/>
                                        </p:tgtEl>
                                        <p:attrNameLst>
                                          <p:attrName>style.visibility</p:attrName>
                                        </p:attrNameLst>
                                      </p:cBhvr>
                                      <p:to>
                                        <p:strVal val="visible"/>
                                      </p:to>
                                    </p:set>
                                    <p:animEffect transition="in" filter="wipe(up)">
                                      <p:cBhvr>
                                        <p:cTn id="199" dur="500"/>
                                        <p:tgtEl>
                                          <p:spTgt spid="124"/>
                                        </p:tgtEl>
                                      </p:cBhvr>
                                    </p:animEffect>
                                  </p:childTnLst>
                                </p:cTn>
                              </p:par>
                              <p:par>
                                <p:cTn id="200" presetID="22" presetClass="entr" presetSubtype="1" fill="hold" nodeType="withEffect">
                                  <p:stCondLst>
                                    <p:cond delay="0"/>
                                  </p:stCondLst>
                                  <p:childTnLst>
                                    <p:set>
                                      <p:cBhvr>
                                        <p:cTn id="201" dur="1" fill="hold">
                                          <p:stCondLst>
                                            <p:cond delay="0"/>
                                          </p:stCondLst>
                                        </p:cTn>
                                        <p:tgtEl>
                                          <p:spTgt spid="129"/>
                                        </p:tgtEl>
                                        <p:attrNameLst>
                                          <p:attrName>style.visibility</p:attrName>
                                        </p:attrNameLst>
                                      </p:cBhvr>
                                      <p:to>
                                        <p:strVal val="visible"/>
                                      </p:to>
                                    </p:set>
                                    <p:animEffect transition="in" filter="wipe(up)">
                                      <p:cBhvr>
                                        <p:cTn id="202" dur="500"/>
                                        <p:tgtEl>
                                          <p:spTgt spid="129"/>
                                        </p:tgtEl>
                                      </p:cBhvr>
                                    </p:animEffect>
                                  </p:childTnLst>
                                </p:cTn>
                              </p:par>
                            </p:childTnLst>
                          </p:cTn>
                        </p:par>
                        <p:par>
                          <p:cTn id="203" fill="hold">
                            <p:stCondLst>
                              <p:cond delay="500"/>
                            </p:stCondLst>
                            <p:childTnLst>
                              <p:par>
                                <p:cTn id="204" presetID="22" presetClass="entr" presetSubtype="8" fill="hold" nodeType="afterEffect">
                                  <p:stCondLst>
                                    <p:cond delay="0"/>
                                  </p:stCondLst>
                                  <p:childTnLst>
                                    <p:set>
                                      <p:cBhvr>
                                        <p:cTn id="205" dur="1" fill="hold">
                                          <p:stCondLst>
                                            <p:cond delay="0"/>
                                          </p:stCondLst>
                                        </p:cTn>
                                        <p:tgtEl>
                                          <p:spTgt spid="127"/>
                                        </p:tgtEl>
                                        <p:attrNameLst>
                                          <p:attrName>style.visibility</p:attrName>
                                        </p:attrNameLst>
                                      </p:cBhvr>
                                      <p:to>
                                        <p:strVal val="visible"/>
                                      </p:to>
                                    </p:set>
                                    <p:animEffect transition="in" filter="wipe(left)">
                                      <p:cBhvr>
                                        <p:cTn id="206" dur="500"/>
                                        <p:tgtEl>
                                          <p:spTgt spid="127"/>
                                        </p:tgtEl>
                                      </p:cBhvr>
                                    </p:animEffect>
                                  </p:childTnLst>
                                </p:cTn>
                              </p:par>
                              <p:par>
                                <p:cTn id="207" presetID="22" presetClass="entr" presetSubtype="2" fill="hold" nodeType="with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wipe(right)">
                                      <p:cBhvr>
                                        <p:cTn id="209" dur="500"/>
                                        <p:tgtEl>
                                          <p:spTgt spid="131"/>
                                        </p:tgtEl>
                                      </p:cBhvr>
                                    </p:animEffect>
                                  </p:childTnLst>
                                </p:cTn>
                              </p:par>
                            </p:childTnLst>
                          </p:cTn>
                        </p:par>
                        <p:par>
                          <p:cTn id="210" fill="hold">
                            <p:stCondLst>
                              <p:cond delay="1000"/>
                            </p:stCondLst>
                            <p:childTnLst>
                              <p:par>
                                <p:cTn id="211" presetID="22" presetClass="entr" presetSubtype="1" fill="hold" nodeType="afterEffect">
                                  <p:stCondLst>
                                    <p:cond delay="0"/>
                                  </p:stCondLst>
                                  <p:childTnLst>
                                    <p:set>
                                      <p:cBhvr>
                                        <p:cTn id="212" dur="1" fill="hold">
                                          <p:stCondLst>
                                            <p:cond delay="0"/>
                                          </p:stCondLst>
                                        </p:cTn>
                                        <p:tgtEl>
                                          <p:spTgt spid="133"/>
                                        </p:tgtEl>
                                        <p:attrNameLst>
                                          <p:attrName>style.visibility</p:attrName>
                                        </p:attrNameLst>
                                      </p:cBhvr>
                                      <p:to>
                                        <p:strVal val="visible"/>
                                      </p:to>
                                    </p:set>
                                    <p:animEffect transition="in" filter="wipe(up)">
                                      <p:cBhvr>
                                        <p:cTn id="213" dur="500"/>
                                        <p:tgtEl>
                                          <p:spTgt spid="133"/>
                                        </p:tgtEl>
                                      </p:cBhvr>
                                    </p:animEffect>
                                  </p:childTnLst>
                                </p:cTn>
                              </p:par>
                            </p:childTnLst>
                          </p:cTn>
                        </p:par>
                        <p:par>
                          <p:cTn id="214" fill="hold">
                            <p:stCondLst>
                              <p:cond delay="1500"/>
                            </p:stCondLst>
                            <p:childTnLst>
                              <p:par>
                                <p:cTn id="215" presetID="10" presetClass="entr" presetSubtype="0" fill="hold" grpId="0" nodeType="afterEffect">
                                  <p:stCondLst>
                                    <p:cond delay="0"/>
                                  </p:stCondLst>
                                  <p:childTnLst>
                                    <p:set>
                                      <p:cBhvr>
                                        <p:cTn id="216" dur="1" fill="hold">
                                          <p:stCondLst>
                                            <p:cond delay="0"/>
                                          </p:stCondLst>
                                        </p:cTn>
                                        <p:tgtEl>
                                          <p:spTgt spid="101"/>
                                        </p:tgtEl>
                                        <p:attrNameLst>
                                          <p:attrName>style.visibility</p:attrName>
                                        </p:attrNameLst>
                                      </p:cBhvr>
                                      <p:to>
                                        <p:strVal val="visible"/>
                                      </p:to>
                                    </p:set>
                                    <p:animEffect transition="in" filter="fade">
                                      <p:cBhvr>
                                        <p:cTn id="217" dur="500"/>
                                        <p:tgtEl>
                                          <p:spTgt spid="101"/>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1" fill="hold" nodeType="clickEffect">
                                  <p:stCondLst>
                                    <p:cond delay="0"/>
                                  </p:stCondLst>
                                  <p:childTnLst>
                                    <p:set>
                                      <p:cBhvr>
                                        <p:cTn id="221" dur="1" fill="hold">
                                          <p:stCondLst>
                                            <p:cond delay="0"/>
                                          </p:stCondLst>
                                        </p:cTn>
                                        <p:tgtEl>
                                          <p:spTgt spid="135"/>
                                        </p:tgtEl>
                                        <p:attrNameLst>
                                          <p:attrName>style.visibility</p:attrName>
                                        </p:attrNameLst>
                                      </p:cBhvr>
                                      <p:to>
                                        <p:strVal val="visible"/>
                                      </p:to>
                                    </p:set>
                                    <p:animEffect transition="in" filter="wipe(up)">
                                      <p:cBhvr>
                                        <p:cTn id="222" dur="500"/>
                                        <p:tgtEl>
                                          <p:spTgt spid="135"/>
                                        </p:tgtEl>
                                      </p:cBhvr>
                                    </p:animEffect>
                                  </p:childTnLst>
                                </p:cTn>
                              </p:par>
                            </p:childTnLst>
                          </p:cTn>
                        </p:par>
                        <p:par>
                          <p:cTn id="223" fill="hold">
                            <p:stCondLst>
                              <p:cond delay="500"/>
                            </p:stCondLst>
                            <p:childTnLst>
                              <p:par>
                                <p:cTn id="224" presetID="10" presetClass="entr" presetSubtype="0" fill="hold" grpId="0" nodeType="afterEffect">
                                  <p:stCondLst>
                                    <p:cond delay="0"/>
                                  </p:stCondLst>
                                  <p:childTnLst>
                                    <p:set>
                                      <p:cBhvr>
                                        <p:cTn id="225" dur="1" fill="hold">
                                          <p:stCondLst>
                                            <p:cond delay="0"/>
                                          </p:stCondLst>
                                        </p:cTn>
                                        <p:tgtEl>
                                          <p:spTgt spid="103"/>
                                        </p:tgtEl>
                                        <p:attrNameLst>
                                          <p:attrName>style.visibility</p:attrName>
                                        </p:attrNameLst>
                                      </p:cBhvr>
                                      <p:to>
                                        <p:strVal val="visible"/>
                                      </p:to>
                                    </p:set>
                                    <p:animEffect transition="in" filter="fade">
                                      <p:cBhvr>
                                        <p:cTn id="226" dur="500"/>
                                        <p:tgtEl>
                                          <p:spTgt spid="103"/>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177"/>
                                        </p:tgtEl>
                                        <p:attrNameLst>
                                          <p:attrName>style.visibility</p:attrName>
                                        </p:attrNameLst>
                                      </p:cBhvr>
                                      <p:to>
                                        <p:strVal val="visible"/>
                                      </p:to>
                                    </p:set>
                                    <p:animEffect transition="in" filter="fade">
                                      <p:cBhvr>
                                        <p:cTn id="231"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4" grpId="0" animBg="1"/>
      <p:bldP spid="36" grpId="0" animBg="1"/>
      <p:bldP spid="37" grpId="0" animBg="1"/>
      <p:bldP spid="59" grpId="0" animBg="1"/>
      <p:bldP spid="60" grpId="0" animBg="1"/>
      <p:bldP spid="73" grpId="0" animBg="1"/>
      <p:bldP spid="75" grpId="0" animBg="1"/>
      <p:bldP spid="90" grpId="0" animBg="1"/>
      <p:bldP spid="93" grpId="0" animBg="1"/>
      <p:bldP spid="96" grpId="0" animBg="1"/>
      <p:bldP spid="99" grpId="0" animBg="1"/>
      <p:bldP spid="100" grpId="0" animBg="1"/>
      <p:bldP spid="101" grpId="0" animBg="1"/>
      <p:bldP spid="1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p:cNvGrpSpPr/>
          <p:nvPr/>
        </p:nvGrpSpPr>
        <p:grpSpPr>
          <a:xfrm>
            <a:off x="365806" y="45757"/>
            <a:ext cx="8503827" cy="6766486"/>
            <a:chOff x="365806" y="45757"/>
            <a:chExt cx="8503827" cy="6766486"/>
          </a:xfrm>
        </p:grpSpPr>
        <p:cxnSp>
          <p:nvCxnSpPr>
            <p:cNvPr id="148" name="Straight Connector 147"/>
            <p:cNvCxnSpPr/>
            <p:nvPr/>
          </p:nvCxnSpPr>
          <p:spPr>
            <a:xfrm>
              <a:off x="365806" y="1600223"/>
              <a:ext cx="5120584" cy="0"/>
            </a:xfrm>
            <a:prstGeom prst="line">
              <a:avLst/>
            </a:prstGeom>
            <a:solidFill>
              <a:schemeClr val="tx1">
                <a:lumMod val="75000"/>
                <a:lumOff val="25000"/>
              </a:schemeClr>
            </a:solidFill>
            <a:ln w="25400" cap="rnd">
              <a:solidFill>
                <a:srgbClr val="FF0000"/>
              </a:solidFill>
              <a:prstDash val="dash"/>
              <a:tailEnd type="none" w="lg" len="sm"/>
            </a:ln>
          </p:spPr>
        </p:cxnSp>
        <p:cxnSp>
          <p:nvCxnSpPr>
            <p:cNvPr id="150" name="Straight Connector 149"/>
            <p:cNvCxnSpPr/>
            <p:nvPr/>
          </p:nvCxnSpPr>
          <p:spPr>
            <a:xfrm flipV="1">
              <a:off x="5486390" y="45757"/>
              <a:ext cx="0" cy="1554466"/>
            </a:xfrm>
            <a:prstGeom prst="line">
              <a:avLst/>
            </a:prstGeom>
            <a:solidFill>
              <a:schemeClr val="tx1">
                <a:lumMod val="75000"/>
                <a:lumOff val="25000"/>
              </a:schemeClr>
            </a:solidFill>
            <a:ln w="25400" cap="rnd">
              <a:solidFill>
                <a:srgbClr val="FF0000"/>
              </a:solidFill>
              <a:prstDash val="dash"/>
              <a:tailEnd type="none" w="lg" len="sm"/>
            </a:ln>
          </p:spPr>
        </p:cxnSp>
        <p:cxnSp>
          <p:nvCxnSpPr>
            <p:cNvPr id="152" name="Straight Connector 151"/>
            <p:cNvCxnSpPr/>
            <p:nvPr/>
          </p:nvCxnSpPr>
          <p:spPr>
            <a:xfrm>
              <a:off x="5486390" y="45757"/>
              <a:ext cx="3383243" cy="0"/>
            </a:xfrm>
            <a:prstGeom prst="line">
              <a:avLst/>
            </a:prstGeom>
            <a:solidFill>
              <a:schemeClr val="tx1">
                <a:lumMod val="75000"/>
                <a:lumOff val="25000"/>
              </a:schemeClr>
            </a:solidFill>
            <a:ln w="25400" cap="rnd">
              <a:solidFill>
                <a:srgbClr val="FF0000"/>
              </a:solidFill>
              <a:prstDash val="dash"/>
              <a:tailEnd type="none" w="lg" len="sm"/>
            </a:ln>
          </p:spPr>
        </p:cxnSp>
        <p:cxnSp>
          <p:nvCxnSpPr>
            <p:cNvPr id="157" name="Straight Connector 156"/>
            <p:cNvCxnSpPr/>
            <p:nvPr/>
          </p:nvCxnSpPr>
          <p:spPr>
            <a:xfrm>
              <a:off x="8869633" y="45757"/>
              <a:ext cx="0" cy="3679487"/>
            </a:xfrm>
            <a:prstGeom prst="line">
              <a:avLst/>
            </a:prstGeom>
            <a:solidFill>
              <a:schemeClr val="tx1">
                <a:lumMod val="75000"/>
                <a:lumOff val="25000"/>
              </a:schemeClr>
            </a:solidFill>
            <a:ln w="25400" cap="rnd">
              <a:solidFill>
                <a:srgbClr val="FF0000"/>
              </a:solidFill>
              <a:prstDash val="dash"/>
              <a:tailEnd type="none" w="lg" len="sm"/>
            </a:ln>
          </p:spPr>
        </p:cxnSp>
        <p:cxnSp>
          <p:nvCxnSpPr>
            <p:cNvPr id="160" name="Straight Connector 159"/>
            <p:cNvCxnSpPr/>
            <p:nvPr/>
          </p:nvCxnSpPr>
          <p:spPr>
            <a:xfrm flipV="1">
              <a:off x="5943585" y="3725244"/>
              <a:ext cx="2926048" cy="1"/>
            </a:xfrm>
            <a:prstGeom prst="line">
              <a:avLst/>
            </a:prstGeom>
            <a:solidFill>
              <a:schemeClr val="tx1">
                <a:lumMod val="75000"/>
                <a:lumOff val="25000"/>
              </a:schemeClr>
            </a:solidFill>
            <a:ln w="25400" cap="rnd">
              <a:solidFill>
                <a:srgbClr val="FF0000"/>
              </a:solidFill>
              <a:prstDash val="dash"/>
              <a:tailEnd type="none" w="lg" len="sm"/>
            </a:ln>
          </p:spPr>
        </p:cxnSp>
        <p:cxnSp>
          <p:nvCxnSpPr>
            <p:cNvPr id="163" name="Straight Connector 162"/>
            <p:cNvCxnSpPr/>
            <p:nvPr/>
          </p:nvCxnSpPr>
          <p:spPr>
            <a:xfrm>
              <a:off x="5943585" y="3725245"/>
              <a:ext cx="0" cy="3086998"/>
            </a:xfrm>
            <a:prstGeom prst="line">
              <a:avLst/>
            </a:prstGeom>
            <a:solidFill>
              <a:schemeClr val="tx1">
                <a:lumMod val="75000"/>
                <a:lumOff val="25000"/>
              </a:schemeClr>
            </a:solidFill>
            <a:ln w="25400" cap="rnd">
              <a:solidFill>
                <a:srgbClr val="FF0000"/>
              </a:solidFill>
              <a:prstDash val="dash"/>
              <a:tailEnd type="none" w="lg" len="sm"/>
            </a:ln>
          </p:spPr>
        </p:cxnSp>
        <p:cxnSp>
          <p:nvCxnSpPr>
            <p:cNvPr id="166" name="Straight Connector 165"/>
            <p:cNvCxnSpPr/>
            <p:nvPr/>
          </p:nvCxnSpPr>
          <p:spPr>
            <a:xfrm>
              <a:off x="365806" y="1600223"/>
              <a:ext cx="0" cy="5212020"/>
            </a:xfrm>
            <a:prstGeom prst="line">
              <a:avLst/>
            </a:prstGeom>
            <a:solidFill>
              <a:schemeClr val="tx1">
                <a:lumMod val="75000"/>
                <a:lumOff val="25000"/>
              </a:schemeClr>
            </a:solidFill>
            <a:ln w="25400" cap="rnd">
              <a:solidFill>
                <a:srgbClr val="FF0000"/>
              </a:solidFill>
              <a:prstDash val="dash"/>
              <a:tailEnd type="none" w="lg" len="sm"/>
            </a:ln>
          </p:spPr>
        </p:cxnSp>
        <p:cxnSp>
          <p:nvCxnSpPr>
            <p:cNvPr id="168" name="Straight Connector 167"/>
            <p:cNvCxnSpPr/>
            <p:nvPr/>
          </p:nvCxnSpPr>
          <p:spPr>
            <a:xfrm>
              <a:off x="365806" y="6812243"/>
              <a:ext cx="5577779" cy="0"/>
            </a:xfrm>
            <a:prstGeom prst="line">
              <a:avLst/>
            </a:prstGeom>
            <a:solidFill>
              <a:schemeClr val="tx1">
                <a:lumMod val="75000"/>
                <a:lumOff val="25000"/>
              </a:schemeClr>
            </a:solidFill>
            <a:ln w="25400" cap="rnd">
              <a:solidFill>
                <a:srgbClr val="FF0000"/>
              </a:solidFill>
              <a:prstDash val="dash"/>
              <a:tailEnd type="none" w="lg" len="sm"/>
            </a:ln>
          </p:spPr>
        </p:cxnSp>
        <p:sp>
          <p:nvSpPr>
            <p:cNvPr id="171" name="TextBox 170"/>
            <p:cNvSpPr txBox="1"/>
            <p:nvPr/>
          </p:nvSpPr>
          <p:spPr>
            <a:xfrm>
              <a:off x="419509" y="5520475"/>
              <a:ext cx="1795052" cy="1200329"/>
            </a:xfrm>
            <a:prstGeom prst="rect">
              <a:avLst/>
            </a:prstGeom>
            <a:noFill/>
          </p:spPr>
          <p:txBody>
            <a:bodyPr wrap="square" rtlCol="0">
              <a:spAutoFit/>
            </a:bodyPr>
            <a:lstStyle/>
            <a:p>
              <a:r>
                <a:rPr lang="en-US" sz="1200" dirty="0">
                  <a:solidFill>
                    <a:schemeClr val="accent2"/>
                  </a:solidFill>
                </a:rPr>
                <a:t>Generally speaking, successful completion of  everything inside the red dotted line is required for system acceptance</a:t>
              </a:r>
            </a:p>
          </p:txBody>
        </p:sp>
      </p:grpSp>
      <p:sp>
        <p:nvSpPr>
          <p:cNvPr id="6" name="Title 5"/>
          <p:cNvSpPr>
            <a:spLocks noGrp="1"/>
          </p:cNvSpPr>
          <p:nvPr>
            <p:ph type="title"/>
          </p:nvPr>
        </p:nvSpPr>
        <p:spPr>
          <a:xfrm>
            <a:off x="457200" y="274638"/>
            <a:ext cx="4846312" cy="1143000"/>
          </a:xfrm>
        </p:spPr>
        <p:txBody>
          <a:bodyPr>
            <a:normAutofit/>
          </a:bodyPr>
          <a:lstStyle/>
          <a:p>
            <a:r>
              <a:rPr lang="en-US" dirty="0"/>
              <a:t>Testing Hierarchy</a:t>
            </a:r>
            <a:r>
              <a:rPr lang="en-US" sz="2400" dirty="0"/>
              <a:t>;</a:t>
            </a:r>
            <a:br>
              <a:rPr lang="en-US" sz="2400" dirty="0"/>
            </a:br>
            <a:r>
              <a:rPr lang="en-US" sz="2400" dirty="0"/>
              <a:t>More than Balancing Man Power</a:t>
            </a:r>
            <a:endParaRPr lang="en-US" dirty="0"/>
          </a:p>
        </p:txBody>
      </p:sp>
      <p:sp>
        <p:nvSpPr>
          <p:cNvPr id="7" name="TextBox 6"/>
          <p:cNvSpPr txBox="1"/>
          <p:nvPr/>
        </p:nvSpPr>
        <p:spPr>
          <a:xfrm>
            <a:off x="548672"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Commission Supporting Utility Systems</a:t>
            </a:r>
          </a:p>
        </p:txBody>
      </p:sp>
      <p:sp>
        <p:nvSpPr>
          <p:cNvPr id="8" name="TextBox 7"/>
          <p:cNvSpPr txBox="1"/>
          <p:nvPr/>
        </p:nvSpPr>
        <p:spPr>
          <a:xfrm>
            <a:off x="1828818"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Prestart Checks &amp; Startups</a:t>
            </a:r>
          </a:p>
        </p:txBody>
      </p:sp>
      <p:sp>
        <p:nvSpPr>
          <p:cNvPr id="9" name="TextBox 8"/>
          <p:cNvSpPr txBox="1"/>
          <p:nvPr/>
        </p:nvSpPr>
        <p:spPr>
          <a:xfrm>
            <a:off x="3108964"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Control Wiring and Calibration</a:t>
            </a:r>
          </a:p>
        </p:txBody>
      </p:sp>
      <p:sp>
        <p:nvSpPr>
          <p:cNvPr id="10" name="TextBox 9"/>
          <p:cNvSpPr txBox="1"/>
          <p:nvPr/>
        </p:nvSpPr>
        <p:spPr>
          <a:xfrm>
            <a:off x="4389110"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Control Programming</a:t>
            </a:r>
          </a:p>
        </p:txBody>
      </p:sp>
      <p:cxnSp>
        <p:nvCxnSpPr>
          <p:cNvPr id="22" name="Straight Connector 21"/>
          <p:cNvCxnSpPr/>
          <p:nvPr/>
        </p:nvCxnSpPr>
        <p:spPr>
          <a:xfrm>
            <a:off x="1097318" y="2431419"/>
            <a:ext cx="0" cy="182880"/>
          </a:xfrm>
          <a:prstGeom prst="line">
            <a:avLst/>
          </a:prstGeom>
          <a:solidFill>
            <a:schemeClr val="tx1">
              <a:lumMod val="75000"/>
              <a:lumOff val="25000"/>
            </a:schemeClr>
          </a:solidFill>
          <a:ln w="25400" cap="rnd">
            <a:solidFill>
              <a:schemeClr val="accent1"/>
            </a:solidFill>
            <a:tailEnd type="arrow" w="lg" len="sm"/>
          </a:ln>
        </p:spPr>
      </p:cxnSp>
      <p:sp>
        <p:nvSpPr>
          <p:cNvPr id="34" name="TextBox 33"/>
          <p:cNvSpPr txBox="1"/>
          <p:nvPr/>
        </p:nvSpPr>
        <p:spPr>
          <a:xfrm>
            <a:off x="6675079" y="182892"/>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Complete Equipment Safety Testing</a:t>
            </a:r>
          </a:p>
        </p:txBody>
      </p:sp>
      <p:sp>
        <p:nvSpPr>
          <p:cNvPr id="36" name="TextBox 35"/>
          <p:cNvSpPr txBox="1"/>
          <p:nvPr/>
        </p:nvSpPr>
        <p:spPr>
          <a:xfrm>
            <a:off x="1828830" y="2993725"/>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Component Factory Startups</a:t>
            </a:r>
          </a:p>
        </p:txBody>
      </p:sp>
      <p:sp>
        <p:nvSpPr>
          <p:cNvPr id="37" name="TextBox 36"/>
          <p:cNvSpPr txBox="1"/>
          <p:nvPr/>
        </p:nvSpPr>
        <p:spPr>
          <a:xfrm>
            <a:off x="3108976" y="2993725"/>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Component Startups</a:t>
            </a:r>
          </a:p>
        </p:txBody>
      </p:sp>
      <p:cxnSp>
        <p:nvCxnSpPr>
          <p:cNvPr id="38" name="Straight Connector 37"/>
          <p:cNvCxnSpPr/>
          <p:nvPr/>
        </p:nvCxnSpPr>
        <p:spPr>
          <a:xfrm>
            <a:off x="2377458" y="2431419"/>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39" name="Straight Connector 38"/>
          <p:cNvCxnSpPr/>
          <p:nvPr/>
        </p:nvCxnSpPr>
        <p:spPr>
          <a:xfrm>
            <a:off x="3665102" y="244097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0" name="Straight Connector 39"/>
          <p:cNvCxnSpPr/>
          <p:nvPr/>
        </p:nvCxnSpPr>
        <p:spPr>
          <a:xfrm>
            <a:off x="4937756" y="244097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1" name="Straight Connector 40"/>
          <p:cNvCxnSpPr/>
          <p:nvPr/>
        </p:nvCxnSpPr>
        <p:spPr>
          <a:xfrm>
            <a:off x="2377470" y="2810845"/>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2" name="Straight Connector 41"/>
          <p:cNvCxnSpPr/>
          <p:nvPr/>
        </p:nvCxnSpPr>
        <p:spPr>
          <a:xfrm>
            <a:off x="3642813" y="280673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4" name="Straight Connector 43"/>
          <p:cNvCxnSpPr/>
          <p:nvPr/>
        </p:nvCxnSpPr>
        <p:spPr>
          <a:xfrm>
            <a:off x="1097318" y="2614299"/>
            <a:ext cx="1280152" cy="0"/>
          </a:xfrm>
          <a:prstGeom prst="line">
            <a:avLst/>
          </a:prstGeom>
          <a:solidFill>
            <a:schemeClr val="tx1">
              <a:lumMod val="75000"/>
              <a:lumOff val="25000"/>
            </a:schemeClr>
          </a:solidFill>
          <a:ln w="25400" cap="rnd">
            <a:solidFill>
              <a:schemeClr val="accent1"/>
            </a:solidFill>
            <a:tailEnd type="none" w="lg" len="sm"/>
          </a:ln>
        </p:spPr>
      </p:cxnSp>
      <p:cxnSp>
        <p:nvCxnSpPr>
          <p:cNvPr id="45" name="Straight Connector 44"/>
          <p:cNvCxnSpPr/>
          <p:nvPr/>
        </p:nvCxnSpPr>
        <p:spPr>
          <a:xfrm>
            <a:off x="2377452" y="2614299"/>
            <a:ext cx="640076" cy="1"/>
          </a:xfrm>
          <a:prstGeom prst="line">
            <a:avLst/>
          </a:prstGeom>
          <a:solidFill>
            <a:schemeClr val="tx1">
              <a:lumMod val="75000"/>
              <a:lumOff val="25000"/>
            </a:schemeClr>
          </a:solidFill>
          <a:ln w="25400" cap="rnd">
            <a:solidFill>
              <a:schemeClr val="accent1"/>
            </a:solidFill>
            <a:tailEnd type="arrow" w="lg" len="sm"/>
          </a:ln>
        </p:spPr>
      </p:cxnSp>
      <p:cxnSp>
        <p:nvCxnSpPr>
          <p:cNvPr id="50" name="Straight Connector 49"/>
          <p:cNvCxnSpPr/>
          <p:nvPr/>
        </p:nvCxnSpPr>
        <p:spPr>
          <a:xfrm flipH="1">
            <a:off x="3657610" y="2614299"/>
            <a:ext cx="1280152" cy="0"/>
          </a:xfrm>
          <a:prstGeom prst="line">
            <a:avLst/>
          </a:prstGeom>
          <a:solidFill>
            <a:schemeClr val="tx1">
              <a:lumMod val="75000"/>
              <a:lumOff val="25000"/>
            </a:schemeClr>
          </a:solidFill>
          <a:ln w="25400" cap="rnd">
            <a:solidFill>
              <a:schemeClr val="accent1"/>
            </a:solidFill>
            <a:tailEnd type="none" w="lg" len="sm"/>
          </a:ln>
        </p:spPr>
      </p:cxnSp>
      <p:cxnSp>
        <p:nvCxnSpPr>
          <p:cNvPr id="51" name="Straight Connector 50"/>
          <p:cNvCxnSpPr/>
          <p:nvPr/>
        </p:nvCxnSpPr>
        <p:spPr>
          <a:xfrm flipH="1">
            <a:off x="3008274" y="2614298"/>
            <a:ext cx="640076" cy="1"/>
          </a:xfrm>
          <a:prstGeom prst="line">
            <a:avLst/>
          </a:prstGeom>
          <a:solidFill>
            <a:schemeClr val="tx1">
              <a:lumMod val="75000"/>
              <a:lumOff val="25000"/>
            </a:schemeClr>
          </a:solidFill>
          <a:ln w="25400" cap="rnd">
            <a:solidFill>
              <a:schemeClr val="accent1"/>
            </a:solidFill>
            <a:tailEnd type="arrow" w="lg" len="sm"/>
          </a:ln>
        </p:spPr>
      </p:cxnSp>
      <p:cxnSp>
        <p:nvCxnSpPr>
          <p:cNvPr id="52" name="Straight Connector 51"/>
          <p:cNvCxnSpPr/>
          <p:nvPr/>
        </p:nvCxnSpPr>
        <p:spPr>
          <a:xfrm>
            <a:off x="3018942" y="262385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53" name="Straight Connector 52"/>
          <p:cNvCxnSpPr/>
          <p:nvPr/>
        </p:nvCxnSpPr>
        <p:spPr>
          <a:xfrm flipH="1">
            <a:off x="2368198" y="2810843"/>
            <a:ext cx="640076" cy="1"/>
          </a:xfrm>
          <a:prstGeom prst="line">
            <a:avLst/>
          </a:prstGeom>
          <a:solidFill>
            <a:schemeClr val="tx1">
              <a:lumMod val="75000"/>
              <a:lumOff val="25000"/>
            </a:schemeClr>
          </a:solidFill>
          <a:ln w="25400" cap="rnd">
            <a:solidFill>
              <a:schemeClr val="accent1"/>
            </a:solidFill>
            <a:tailEnd type="arrow" w="lg" len="sm"/>
          </a:ln>
        </p:spPr>
      </p:cxnSp>
      <p:cxnSp>
        <p:nvCxnSpPr>
          <p:cNvPr id="54" name="Straight Connector 53"/>
          <p:cNvCxnSpPr/>
          <p:nvPr/>
        </p:nvCxnSpPr>
        <p:spPr>
          <a:xfrm>
            <a:off x="3008274" y="2810844"/>
            <a:ext cx="640076" cy="1"/>
          </a:xfrm>
          <a:prstGeom prst="line">
            <a:avLst/>
          </a:prstGeom>
          <a:solidFill>
            <a:schemeClr val="tx1">
              <a:lumMod val="75000"/>
              <a:lumOff val="25000"/>
            </a:schemeClr>
          </a:solidFill>
          <a:ln w="25400" cap="rnd">
            <a:solidFill>
              <a:schemeClr val="accent1"/>
            </a:solidFill>
            <a:tailEnd type="arrow" w="lg" len="sm"/>
          </a:ln>
        </p:spPr>
      </p:cxnSp>
      <p:sp>
        <p:nvSpPr>
          <p:cNvPr id="59" name="TextBox 58"/>
          <p:cNvSpPr txBox="1"/>
          <p:nvPr/>
        </p:nvSpPr>
        <p:spPr>
          <a:xfrm>
            <a:off x="1828818" y="390812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Sub-assembly Factory Startups</a:t>
            </a:r>
          </a:p>
        </p:txBody>
      </p:sp>
      <p:sp>
        <p:nvSpPr>
          <p:cNvPr id="60" name="TextBox 59"/>
          <p:cNvSpPr txBox="1"/>
          <p:nvPr/>
        </p:nvSpPr>
        <p:spPr>
          <a:xfrm>
            <a:off x="3108964" y="390812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Sub-assembly Startups</a:t>
            </a:r>
          </a:p>
        </p:txBody>
      </p:sp>
      <p:cxnSp>
        <p:nvCxnSpPr>
          <p:cNvPr id="63" name="Straight Connector 62"/>
          <p:cNvCxnSpPr/>
          <p:nvPr/>
        </p:nvCxnSpPr>
        <p:spPr>
          <a:xfrm>
            <a:off x="2377470" y="3725244"/>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4" name="Straight Connector 63"/>
          <p:cNvCxnSpPr/>
          <p:nvPr/>
        </p:nvCxnSpPr>
        <p:spPr>
          <a:xfrm>
            <a:off x="3653947" y="3725245"/>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5" name="Straight Connector 64"/>
          <p:cNvCxnSpPr/>
          <p:nvPr/>
        </p:nvCxnSpPr>
        <p:spPr>
          <a:xfrm>
            <a:off x="2366336" y="4639643"/>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6" name="Straight Connector 65"/>
          <p:cNvCxnSpPr/>
          <p:nvPr/>
        </p:nvCxnSpPr>
        <p:spPr>
          <a:xfrm>
            <a:off x="3642813" y="4639644"/>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8" name="Straight Connector 67"/>
          <p:cNvCxnSpPr/>
          <p:nvPr/>
        </p:nvCxnSpPr>
        <p:spPr>
          <a:xfrm>
            <a:off x="2366336" y="4822523"/>
            <a:ext cx="651192" cy="0"/>
          </a:xfrm>
          <a:prstGeom prst="line">
            <a:avLst/>
          </a:prstGeom>
          <a:solidFill>
            <a:schemeClr val="tx1">
              <a:lumMod val="75000"/>
              <a:lumOff val="25000"/>
            </a:schemeClr>
          </a:solidFill>
          <a:ln w="25400" cap="rnd">
            <a:solidFill>
              <a:schemeClr val="accent1"/>
            </a:solidFill>
            <a:tailEnd type="arrow" w="lg" len="sm"/>
          </a:ln>
        </p:spPr>
      </p:cxnSp>
      <p:cxnSp>
        <p:nvCxnSpPr>
          <p:cNvPr id="70" name="Straight Connector 69"/>
          <p:cNvCxnSpPr/>
          <p:nvPr/>
        </p:nvCxnSpPr>
        <p:spPr>
          <a:xfrm flipH="1">
            <a:off x="3018942" y="4822523"/>
            <a:ext cx="629408" cy="1"/>
          </a:xfrm>
          <a:prstGeom prst="line">
            <a:avLst/>
          </a:prstGeom>
          <a:solidFill>
            <a:schemeClr val="tx1">
              <a:lumMod val="75000"/>
              <a:lumOff val="25000"/>
            </a:schemeClr>
          </a:solidFill>
          <a:ln w="25400" cap="rnd">
            <a:solidFill>
              <a:schemeClr val="accent1"/>
            </a:solidFill>
            <a:tailEnd type="arrow" w="lg" len="sm"/>
          </a:ln>
        </p:spPr>
      </p:cxnSp>
      <p:cxnSp>
        <p:nvCxnSpPr>
          <p:cNvPr id="72" name="Straight Connector 71"/>
          <p:cNvCxnSpPr/>
          <p:nvPr/>
        </p:nvCxnSpPr>
        <p:spPr>
          <a:xfrm>
            <a:off x="3017528" y="4822524"/>
            <a:ext cx="1414" cy="214922"/>
          </a:xfrm>
          <a:prstGeom prst="line">
            <a:avLst/>
          </a:prstGeom>
          <a:solidFill>
            <a:schemeClr val="tx1">
              <a:lumMod val="75000"/>
              <a:lumOff val="25000"/>
            </a:schemeClr>
          </a:solidFill>
          <a:ln w="25400" cap="rnd">
            <a:solidFill>
              <a:schemeClr val="accent1"/>
            </a:solidFill>
            <a:tailEnd type="arrow" w="lg" len="sm"/>
          </a:ln>
        </p:spPr>
      </p:cxnSp>
      <p:sp>
        <p:nvSpPr>
          <p:cNvPr id="73" name="TextBox 72"/>
          <p:cNvSpPr txBox="1"/>
          <p:nvPr/>
        </p:nvSpPr>
        <p:spPr>
          <a:xfrm>
            <a:off x="2468903" y="5042850"/>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Safeties with Prime Mover Off-line</a:t>
            </a:r>
          </a:p>
        </p:txBody>
      </p:sp>
      <p:cxnSp>
        <p:nvCxnSpPr>
          <p:cNvPr id="74" name="Straight Connector 73"/>
          <p:cNvCxnSpPr/>
          <p:nvPr/>
        </p:nvCxnSpPr>
        <p:spPr>
          <a:xfrm>
            <a:off x="3017528" y="5768958"/>
            <a:ext cx="1414" cy="214922"/>
          </a:xfrm>
          <a:prstGeom prst="line">
            <a:avLst/>
          </a:prstGeom>
          <a:solidFill>
            <a:schemeClr val="tx1">
              <a:lumMod val="75000"/>
              <a:lumOff val="25000"/>
            </a:schemeClr>
          </a:solidFill>
          <a:ln w="25400" cap="rnd">
            <a:solidFill>
              <a:schemeClr val="accent1"/>
            </a:solidFill>
            <a:tailEnd type="arrow" w="lg" len="sm"/>
          </a:ln>
        </p:spPr>
      </p:cxnSp>
      <p:sp>
        <p:nvSpPr>
          <p:cNvPr id="75" name="TextBox 74"/>
          <p:cNvSpPr txBox="1"/>
          <p:nvPr/>
        </p:nvSpPr>
        <p:spPr>
          <a:xfrm>
            <a:off x="2468903" y="598928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Start-up Prime Mover (Pump, Fan, etc.)</a:t>
            </a:r>
          </a:p>
        </p:txBody>
      </p:sp>
      <p:cxnSp>
        <p:nvCxnSpPr>
          <p:cNvPr id="80" name="Straight Connector 79"/>
          <p:cNvCxnSpPr/>
          <p:nvPr/>
        </p:nvCxnSpPr>
        <p:spPr>
          <a:xfrm>
            <a:off x="3568996" y="6355048"/>
            <a:ext cx="2191711" cy="0"/>
          </a:xfrm>
          <a:prstGeom prst="line">
            <a:avLst/>
          </a:prstGeom>
          <a:solidFill>
            <a:schemeClr val="tx1">
              <a:lumMod val="75000"/>
              <a:lumOff val="25000"/>
            </a:schemeClr>
          </a:solidFill>
          <a:ln w="25400" cap="rnd">
            <a:solidFill>
              <a:schemeClr val="accent1"/>
            </a:solidFill>
            <a:tailEnd type="arrow" w="lg" len="sm"/>
          </a:ln>
        </p:spPr>
      </p:cxnSp>
      <p:cxnSp>
        <p:nvCxnSpPr>
          <p:cNvPr id="84" name="Straight Connector 83"/>
          <p:cNvCxnSpPr/>
          <p:nvPr/>
        </p:nvCxnSpPr>
        <p:spPr>
          <a:xfrm flipV="1">
            <a:off x="5760707" y="528421"/>
            <a:ext cx="0" cy="5826625"/>
          </a:xfrm>
          <a:prstGeom prst="line">
            <a:avLst/>
          </a:prstGeom>
          <a:solidFill>
            <a:schemeClr val="tx1">
              <a:lumMod val="75000"/>
              <a:lumOff val="25000"/>
            </a:schemeClr>
          </a:solidFill>
          <a:ln w="25400" cap="rnd">
            <a:solidFill>
              <a:schemeClr val="accent1"/>
            </a:solidFill>
            <a:tailEnd type="arrow" w="lg" len="sm"/>
          </a:ln>
        </p:spPr>
      </p:cxnSp>
      <p:cxnSp>
        <p:nvCxnSpPr>
          <p:cNvPr id="86" name="Straight Connector 85"/>
          <p:cNvCxnSpPr/>
          <p:nvPr/>
        </p:nvCxnSpPr>
        <p:spPr>
          <a:xfrm>
            <a:off x="5760707" y="528421"/>
            <a:ext cx="914384" cy="0"/>
          </a:xfrm>
          <a:prstGeom prst="line">
            <a:avLst/>
          </a:prstGeom>
          <a:solidFill>
            <a:schemeClr val="tx1">
              <a:lumMod val="75000"/>
              <a:lumOff val="25000"/>
            </a:schemeClr>
          </a:solidFill>
          <a:ln w="25400" cap="rnd">
            <a:solidFill>
              <a:schemeClr val="accent1"/>
            </a:solidFill>
            <a:tailEnd type="arrow" w="lg" len="sm"/>
          </a:ln>
        </p:spPr>
      </p:cxnSp>
      <p:sp>
        <p:nvSpPr>
          <p:cNvPr id="90" name="TextBox 89"/>
          <p:cNvSpPr txBox="1"/>
          <p:nvPr/>
        </p:nvSpPr>
        <p:spPr>
          <a:xfrm>
            <a:off x="6675085" y="1051578"/>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Test Component Controls</a:t>
            </a:r>
          </a:p>
        </p:txBody>
      </p:sp>
      <p:cxnSp>
        <p:nvCxnSpPr>
          <p:cNvPr id="92" name="Straight Connector 91"/>
          <p:cNvCxnSpPr>
            <a:stCxn id="34" idx="2"/>
            <a:endCxn id="90" idx="0"/>
          </p:cNvCxnSpPr>
          <p:nvPr/>
        </p:nvCxnSpPr>
        <p:spPr>
          <a:xfrm>
            <a:off x="7223719" y="914412"/>
            <a:ext cx="6" cy="137166"/>
          </a:xfrm>
          <a:prstGeom prst="line">
            <a:avLst/>
          </a:prstGeom>
          <a:solidFill>
            <a:schemeClr val="tx1">
              <a:lumMod val="75000"/>
              <a:lumOff val="25000"/>
            </a:schemeClr>
          </a:solidFill>
          <a:ln w="25400" cap="rnd">
            <a:solidFill>
              <a:schemeClr val="accent1"/>
            </a:solidFill>
            <a:tailEnd type="arrow" w="lg" len="sm"/>
          </a:ln>
        </p:spPr>
      </p:cxnSp>
      <p:sp>
        <p:nvSpPr>
          <p:cNvPr id="93" name="TextBox 92"/>
          <p:cNvSpPr txBox="1"/>
          <p:nvPr/>
        </p:nvSpPr>
        <p:spPr>
          <a:xfrm>
            <a:off x="6675085" y="2011713"/>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Test System Level Control Functionality</a:t>
            </a:r>
          </a:p>
        </p:txBody>
      </p:sp>
      <p:cxnSp>
        <p:nvCxnSpPr>
          <p:cNvPr id="95" name="Straight Connector 94"/>
          <p:cNvCxnSpPr>
            <a:stCxn id="90" idx="2"/>
            <a:endCxn id="93" idx="0"/>
          </p:cNvCxnSpPr>
          <p:nvPr/>
        </p:nvCxnSpPr>
        <p:spPr>
          <a:xfrm>
            <a:off x="7223725" y="1783098"/>
            <a:ext cx="0" cy="228615"/>
          </a:xfrm>
          <a:prstGeom prst="line">
            <a:avLst/>
          </a:prstGeom>
          <a:solidFill>
            <a:schemeClr val="tx1">
              <a:lumMod val="75000"/>
              <a:lumOff val="25000"/>
            </a:schemeClr>
          </a:solidFill>
          <a:ln w="25400" cap="rnd">
            <a:solidFill>
              <a:schemeClr val="accent1"/>
            </a:solidFill>
            <a:tailEnd type="arrow" w="lg" len="sm"/>
          </a:ln>
        </p:spPr>
      </p:cxnSp>
      <p:sp>
        <p:nvSpPr>
          <p:cNvPr id="96" name="TextBox 95"/>
          <p:cNvSpPr txBox="1"/>
          <p:nvPr/>
        </p:nvSpPr>
        <p:spPr>
          <a:xfrm>
            <a:off x="6675085" y="2926103"/>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Test Building Level Control Functionality</a:t>
            </a:r>
          </a:p>
        </p:txBody>
      </p:sp>
      <p:cxnSp>
        <p:nvCxnSpPr>
          <p:cNvPr id="98" name="Straight Connector 97"/>
          <p:cNvCxnSpPr>
            <a:stCxn id="93" idx="2"/>
            <a:endCxn id="96" idx="0"/>
          </p:cNvCxnSpPr>
          <p:nvPr/>
        </p:nvCxnSpPr>
        <p:spPr>
          <a:xfrm>
            <a:off x="7223725" y="2743233"/>
            <a:ext cx="0" cy="182870"/>
          </a:xfrm>
          <a:prstGeom prst="line">
            <a:avLst/>
          </a:prstGeom>
          <a:solidFill>
            <a:schemeClr val="tx1">
              <a:lumMod val="75000"/>
              <a:lumOff val="25000"/>
            </a:schemeClr>
          </a:solidFill>
          <a:ln w="25400" cap="rnd">
            <a:solidFill>
              <a:schemeClr val="accent1"/>
            </a:solidFill>
            <a:tailEnd type="arrow" w="lg" len="sm"/>
          </a:ln>
        </p:spPr>
      </p:cxnSp>
      <p:sp>
        <p:nvSpPr>
          <p:cNvPr id="99" name="TextBox 98"/>
          <p:cNvSpPr txBox="1"/>
          <p:nvPr/>
        </p:nvSpPr>
        <p:spPr>
          <a:xfrm>
            <a:off x="6035018" y="4023363"/>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Begin Normal Operations</a:t>
            </a:r>
          </a:p>
        </p:txBody>
      </p:sp>
      <p:sp>
        <p:nvSpPr>
          <p:cNvPr id="100" name="TextBox 99"/>
          <p:cNvSpPr txBox="1"/>
          <p:nvPr/>
        </p:nvSpPr>
        <p:spPr>
          <a:xfrm>
            <a:off x="7315158" y="4023371"/>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Run Trend Analysis;  Fine Tune Systems</a:t>
            </a:r>
          </a:p>
        </p:txBody>
      </p:sp>
      <p:sp>
        <p:nvSpPr>
          <p:cNvPr id="101" name="TextBox 100"/>
          <p:cNvSpPr txBox="1"/>
          <p:nvPr/>
        </p:nvSpPr>
        <p:spPr>
          <a:xfrm>
            <a:off x="6675085" y="507489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Seasonal and Warranty Testing</a:t>
            </a:r>
          </a:p>
        </p:txBody>
      </p:sp>
      <p:sp>
        <p:nvSpPr>
          <p:cNvPr id="103" name="TextBox 102"/>
          <p:cNvSpPr txBox="1"/>
          <p:nvPr/>
        </p:nvSpPr>
        <p:spPr>
          <a:xfrm>
            <a:off x="6675091" y="5989292"/>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Begin Ongoing Cx</a:t>
            </a:r>
          </a:p>
        </p:txBody>
      </p:sp>
      <p:cxnSp>
        <p:nvCxnSpPr>
          <p:cNvPr id="114" name="Straight Connector 113"/>
          <p:cNvCxnSpPr>
            <a:stCxn id="96" idx="2"/>
          </p:cNvCxnSpPr>
          <p:nvPr/>
        </p:nvCxnSpPr>
        <p:spPr>
          <a:xfrm>
            <a:off x="7223725" y="3657623"/>
            <a:ext cx="6" cy="196522"/>
          </a:xfrm>
          <a:prstGeom prst="line">
            <a:avLst/>
          </a:prstGeom>
          <a:solidFill>
            <a:schemeClr val="tx1">
              <a:lumMod val="75000"/>
              <a:lumOff val="25000"/>
            </a:schemeClr>
          </a:solidFill>
          <a:ln w="25400" cap="rnd">
            <a:solidFill>
              <a:schemeClr val="accent1"/>
            </a:solidFill>
            <a:tailEnd type="arrow" w="lg" len="sm"/>
          </a:ln>
        </p:spPr>
      </p:cxnSp>
      <p:cxnSp>
        <p:nvCxnSpPr>
          <p:cNvPr id="116" name="Straight Connector 115"/>
          <p:cNvCxnSpPr/>
          <p:nvPr/>
        </p:nvCxnSpPr>
        <p:spPr>
          <a:xfrm flipH="1">
            <a:off x="6583658" y="3854145"/>
            <a:ext cx="640061" cy="0"/>
          </a:xfrm>
          <a:prstGeom prst="line">
            <a:avLst/>
          </a:prstGeom>
          <a:solidFill>
            <a:schemeClr val="tx1">
              <a:lumMod val="75000"/>
              <a:lumOff val="25000"/>
            </a:schemeClr>
          </a:solidFill>
          <a:ln w="25400" cap="rnd">
            <a:solidFill>
              <a:schemeClr val="accent1"/>
            </a:solidFill>
            <a:tailEnd type="arrow" w="lg" len="sm"/>
          </a:ln>
        </p:spPr>
      </p:cxnSp>
      <p:cxnSp>
        <p:nvCxnSpPr>
          <p:cNvPr id="118" name="Straight Connector 117"/>
          <p:cNvCxnSpPr>
            <a:endCxn id="99" idx="0"/>
          </p:cNvCxnSpPr>
          <p:nvPr/>
        </p:nvCxnSpPr>
        <p:spPr>
          <a:xfrm>
            <a:off x="6583658" y="3854145"/>
            <a:ext cx="0" cy="169218"/>
          </a:xfrm>
          <a:prstGeom prst="line">
            <a:avLst/>
          </a:prstGeom>
          <a:solidFill>
            <a:schemeClr val="tx1">
              <a:lumMod val="75000"/>
              <a:lumOff val="25000"/>
            </a:schemeClr>
          </a:solidFill>
          <a:ln w="25400" cap="rnd">
            <a:solidFill>
              <a:schemeClr val="accent1"/>
            </a:solidFill>
            <a:tailEnd type="arrow" w="lg" len="sm"/>
          </a:ln>
        </p:spPr>
      </p:cxnSp>
      <p:cxnSp>
        <p:nvCxnSpPr>
          <p:cNvPr id="120" name="Straight Connector 119"/>
          <p:cNvCxnSpPr/>
          <p:nvPr/>
        </p:nvCxnSpPr>
        <p:spPr>
          <a:xfrm>
            <a:off x="7223719" y="3854145"/>
            <a:ext cx="640085" cy="0"/>
          </a:xfrm>
          <a:prstGeom prst="line">
            <a:avLst/>
          </a:prstGeom>
          <a:solidFill>
            <a:schemeClr val="tx1">
              <a:lumMod val="75000"/>
              <a:lumOff val="25000"/>
            </a:schemeClr>
          </a:solidFill>
          <a:ln w="25400" cap="rnd">
            <a:solidFill>
              <a:schemeClr val="accent1"/>
            </a:solidFill>
            <a:tailEnd type="arrow" w="lg" len="sm"/>
          </a:ln>
        </p:spPr>
      </p:cxnSp>
      <p:cxnSp>
        <p:nvCxnSpPr>
          <p:cNvPr id="122" name="Straight Connector 121"/>
          <p:cNvCxnSpPr>
            <a:endCxn id="100" idx="0"/>
          </p:cNvCxnSpPr>
          <p:nvPr/>
        </p:nvCxnSpPr>
        <p:spPr>
          <a:xfrm flipH="1">
            <a:off x="7863798" y="3854145"/>
            <a:ext cx="6" cy="169226"/>
          </a:xfrm>
          <a:prstGeom prst="line">
            <a:avLst/>
          </a:prstGeom>
          <a:solidFill>
            <a:schemeClr val="tx1">
              <a:lumMod val="75000"/>
              <a:lumOff val="25000"/>
            </a:schemeClr>
          </a:solidFill>
          <a:ln w="25400" cap="rnd">
            <a:solidFill>
              <a:schemeClr val="accent1"/>
            </a:solidFill>
            <a:tailEnd type="arrow" w="lg" len="sm"/>
          </a:ln>
        </p:spPr>
      </p:cxnSp>
      <p:cxnSp>
        <p:nvCxnSpPr>
          <p:cNvPr id="124" name="Straight Connector 123"/>
          <p:cNvCxnSpPr>
            <a:stCxn id="99" idx="2"/>
          </p:cNvCxnSpPr>
          <p:nvPr/>
        </p:nvCxnSpPr>
        <p:spPr>
          <a:xfrm>
            <a:off x="6583658" y="4754883"/>
            <a:ext cx="0" cy="160005"/>
          </a:xfrm>
          <a:prstGeom prst="line">
            <a:avLst/>
          </a:prstGeom>
          <a:solidFill>
            <a:schemeClr val="tx1">
              <a:lumMod val="75000"/>
              <a:lumOff val="25000"/>
            </a:schemeClr>
          </a:solidFill>
          <a:ln w="25400" cap="rnd">
            <a:solidFill>
              <a:schemeClr val="accent1"/>
            </a:solidFill>
            <a:tailEnd type="arrow" w="lg" len="sm"/>
          </a:ln>
        </p:spPr>
      </p:cxnSp>
      <p:cxnSp>
        <p:nvCxnSpPr>
          <p:cNvPr id="127" name="Straight Connector 126"/>
          <p:cNvCxnSpPr/>
          <p:nvPr/>
        </p:nvCxnSpPr>
        <p:spPr>
          <a:xfrm>
            <a:off x="6583658" y="4914888"/>
            <a:ext cx="640061" cy="0"/>
          </a:xfrm>
          <a:prstGeom prst="line">
            <a:avLst/>
          </a:prstGeom>
          <a:solidFill>
            <a:schemeClr val="tx1">
              <a:lumMod val="75000"/>
              <a:lumOff val="25000"/>
            </a:schemeClr>
          </a:solidFill>
          <a:ln w="25400" cap="rnd">
            <a:solidFill>
              <a:schemeClr val="accent1"/>
            </a:solidFill>
            <a:tailEnd type="arrow" w="lg" len="sm"/>
          </a:ln>
        </p:spPr>
      </p:cxnSp>
      <p:cxnSp>
        <p:nvCxnSpPr>
          <p:cNvPr id="129" name="Straight Connector 128"/>
          <p:cNvCxnSpPr>
            <a:stCxn id="100" idx="2"/>
          </p:cNvCxnSpPr>
          <p:nvPr/>
        </p:nvCxnSpPr>
        <p:spPr>
          <a:xfrm>
            <a:off x="7863798" y="4754891"/>
            <a:ext cx="6" cy="159997"/>
          </a:xfrm>
          <a:prstGeom prst="line">
            <a:avLst/>
          </a:prstGeom>
          <a:solidFill>
            <a:schemeClr val="tx1">
              <a:lumMod val="75000"/>
              <a:lumOff val="25000"/>
            </a:schemeClr>
          </a:solidFill>
          <a:ln w="25400" cap="rnd">
            <a:solidFill>
              <a:schemeClr val="accent1"/>
            </a:solidFill>
            <a:tailEnd type="arrow" w="lg" len="sm"/>
          </a:ln>
        </p:spPr>
      </p:cxnSp>
      <p:cxnSp>
        <p:nvCxnSpPr>
          <p:cNvPr id="131" name="Straight Connector 130"/>
          <p:cNvCxnSpPr/>
          <p:nvPr/>
        </p:nvCxnSpPr>
        <p:spPr>
          <a:xfrm flipH="1">
            <a:off x="7223731" y="4914888"/>
            <a:ext cx="640067" cy="0"/>
          </a:xfrm>
          <a:prstGeom prst="line">
            <a:avLst/>
          </a:prstGeom>
          <a:solidFill>
            <a:schemeClr val="tx1">
              <a:lumMod val="75000"/>
              <a:lumOff val="25000"/>
            </a:schemeClr>
          </a:solidFill>
          <a:ln w="25400" cap="rnd">
            <a:solidFill>
              <a:schemeClr val="accent1"/>
            </a:solidFill>
            <a:tailEnd type="arrow" w="lg" len="sm"/>
          </a:ln>
        </p:spPr>
      </p:cxnSp>
      <p:cxnSp>
        <p:nvCxnSpPr>
          <p:cNvPr id="133" name="Straight Connector 132"/>
          <p:cNvCxnSpPr>
            <a:endCxn id="101" idx="0"/>
          </p:cNvCxnSpPr>
          <p:nvPr/>
        </p:nvCxnSpPr>
        <p:spPr>
          <a:xfrm flipH="1">
            <a:off x="7223725" y="4914888"/>
            <a:ext cx="6" cy="160006"/>
          </a:xfrm>
          <a:prstGeom prst="line">
            <a:avLst/>
          </a:prstGeom>
          <a:solidFill>
            <a:schemeClr val="tx1">
              <a:lumMod val="75000"/>
              <a:lumOff val="25000"/>
            </a:schemeClr>
          </a:solidFill>
          <a:ln w="25400" cap="rnd">
            <a:solidFill>
              <a:schemeClr val="accent1"/>
            </a:solidFill>
            <a:tailEnd type="arrow" w="lg" len="sm"/>
          </a:ln>
        </p:spPr>
      </p:cxnSp>
      <p:cxnSp>
        <p:nvCxnSpPr>
          <p:cNvPr id="135" name="Straight Connector 134"/>
          <p:cNvCxnSpPr>
            <a:stCxn id="101" idx="2"/>
            <a:endCxn id="103" idx="0"/>
          </p:cNvCxnSpPr>
          <p:nvPr/>
        </p:nvCxnSpPr>
        <p:spPr>
          <a:xfrm>
            <a:off x="7223725" y="5806414"/>
            <a:ext cx="6" cy="182878"/>
          </a:xfrm>
          <a:prstGeom prst="line">
            <a:avLst/>
          </a:prstGeom>
          <a:solidFill>
            <a:schemeClr val="tx1">
              <a:lumMod val="75000"/>
              <a:lumOff val="25000"/>
            </a:schemeClr>
          </a:solidFill>
          <a:ln w="25400" cap="rnd">
            <a:solidFill>
              <a:schemeClr val="accent1"/>
            </a:solidFill>
            <a:tailEnd type="arrow" w="lg" len="sm"/>
          </a:ln>
        </p:spPr>
      </p:cxnSp>
      <p:grpSp>
        <p:nvGrpSpPr>
          <p:cNvPr id="174" name="Group 173"/>
          <p:cNvGrpSpPr/>
          <p:nvPr/>
        </p:nvGrpSpPr>
        <p:grpSpPr>
          <a:xfrm>
            <a:off x="6035018" y="1321433"/>
            <a:ext cx="2926054" cy="1101738"/>
            <a:chOff x="6035018" y="1321433"/>
            <a:chExt cx="2926054" cy="1101738"/>
          </a:xfrm>
        </p:grpSpPr>
        <p:cxnSp>
          <p:nvCxnSpPr>
            <p:cNvPr id="138" name="Straight Connector 137"/>
            <p:cNvCxnSpPr/>
            <p:nvPr/>
          </p:nvCxnSpPr>
          <p:spPr>
            <a:xfrm>
              <a:off x="6035018" y="1874537"/>
              <a:ext cx="2560298" cy="0"/>
            </a:xfrm>
            <a:prstGeom prst="line">
              <a:avLst/>
            </a:prstGeom>
            <a:solidFill>
              <a:schemeClr val="tx1">
                <a:lumMod val="75000"/>
                <a:lumOff val="25000"/>
              </a:schemeClr>
            </a:solidFill>
            <a:ln w="25400" cap="rnd">
              <a:solidFill>
                <a:schemeClr val="accent3"/>
              </a:solidFill>
              <a:prstDash val="dash"/>
              <a:tailEnd type="none" w="lg" len="sm"/>
            </a:ln>
          </p:spPr>
        </p:cxnSp>
        <p:sp>
          <p:nvSpPr>
            <p:cNvPr id="143" name="Right Arrow 142"/>
            <p:cNvSpPr>
              <a:spLocks noChangeAspect="1"/>
            </p:cNvSpPr>
            <p:nvPr/>
          </p:nvSpPr>
          <p:spPr>
            <a:xfrm rot="16200000">
              <a:off x="6126463" y="1417342"/>
              <a:ext cx="274320" cy="274320"/>
            </a:xfrm>
            <a:prstGeom prst="rightArrow">
              <a:avLst/>
            </a:prstGeom>
            <a:solidFill>
              <a:srgbClr val="92D050"/>
            </a:solid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7772365" y="1321433"/>
              <a:ext cx="1097268" cy="461665"/>
            </a:xfrm>
            <a:prstGeom prst="rect">
              <a:avLst/>
            </a:prstGeom>
            <a:noFill/>
          </p:spPr>
          <p:txBody>
            <a:bodyPr wrap="square" rtlCol="0">
              <a:spAutoFit/>
            </a:bodyPr>
            <a:lstStyle/>
            <a:p>
              <a:r>
                <a:rPr lang="en-US" sz="1200" dirty="0">
                  <a:solidFill>
                    <a:schemeClr val="accent3"/>
                  </a:solidFill>
                </a:rPr>
                <a:t>Component Level Testing</a:t>
              </a:r>
            </a:p>
          </p:txBody>
        </p:sp>
        <p:sp>
          <p:nvSpPr>
            <p:cNvPr id="145" name="Right Arrow 144"/>
            <p:cNvSpPr>
              <a:spLocks noChangeAspect="1"/>
            </p:cNvSpPr>
            <p:nvPr/>
          </p:nvSpPr>
          <p:spPr>
            <a:xfrm rot="5400000" flipV="1">
              <a:off x="6126463" y="2057415"/>
              <a:ext cx="274320" cy="274320"/>
            </a:xfrm>
            <a:prstGeom prst="rightArrow">
              <a:avLst/>
            </a:prstGeom>
            <a:solidFill>
              <a:srgbClr val="92D050"/>
            </a:solid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7772365" y="1961506"/>
              <a:ext cx="1188707" cy="461665"/>
            </a:xfrm>
            <a:prstGeom prst="rect">
              <a:avLst/>
            </a:prstGeom>
            <a:noFill/>
          </p:spPr>
          <p:txBody>
            <a:bodyPr wrap="square" rtlCol="0">
              <a:spAutoFit/>
            </a:bodyPr>
            <a:lstStyle/>
            <a:p>
              <a:r>
                <a:rPr lang="en-US" sz="1200" dirty="0">
                  <a:solidFill>
                    <a:schemeClr val="accent3"/>
                  </a:solidFill>
                </a:rPr>
                <a:t>System Level Testing</a:t>
              </a:r>
            </a:p>
          </p:txBody>
        </p:sp>
      </p:grpSp>
      <p:grpSp>
        <p:nvGrpSpPr>
          <p:cNvPr id="177" name="Group 176"/>
          <p:cNvGrpSpPr/>
          <p:nvPr/>
        </p:nvGrpSpPr>
        <p:grpSpPr>
          <a:xfrm>
            <a:off x="419509" y="1699899"/>
            <a:ext cx="1226443" cy="3397352"/>
            <a:chOff x="419509" y="1699899"/>
            <a:chExt cx="1226443" cy="3397352"/>
          </a:xfrm>
        </p:grpSpPr>
        <p:sp>
          <p:nvSpPr>
            <p:cNvPr id="172" name="TextBox 171"/>
            <p:cNvSpPr txBox="1"/>
            <p:nvPr/>
          </p:nvSpPr>
          <p:spPr>
            <a:xfrm>
              <a:off x="419509" y="2788927"/>
              <a:ext cx="1226443" cy="2308324"/>
            </a:xfrm>
            <a:prstGeom prst="rect">
              <a:avLst/>
            </a:prstGeom>
            <a:noFill/>
          </p:spPr>
          <p:txBody>
            <a:bodyPr wrap="square" rtlCol="0">
              <a:spAutoFit/>
            </a:bodyPr>
            <a:lstStyle/>
            <a:p>
              <a:r>
                <a:rPr lang="en-US" sz="1200" dirty="0">
                  <a:solidFill>
                    <a:srgbClr val="FFFF00"/>
                  </a:solidFill>
                </a:rPr>
                <a:t>Each utility system can have a testing hierarchy that is similar to this, much of which must be complete before the supporting system can be tested</a:t>
              </a:r>
            </a:p>
          </p:txBody>
        </p:sp>
        <p:sp>
          <p:nvSpPr>
            <p:cNvPr id="173" name="Rectangle 172"/>
            <p:cNvSpPr/>
            <p:nvPr/>
          </p:nvSpPr>
          <p:spPr>
            <a:xfrm>
              <a:off x="548672" y="1699899"/>
              <a:ext cx="1097280" cy="723272"/>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65805" y="45757"/>
            <a:ext cx="8503828" cy="6774860"/>
            <a:chOff x="365805" y="45757"/>
            <a:chExt cx="8503828" cy="6774860"/>
          </a:xfrm>
        </p:grpSpPr>
        <p:sp>
          <p:nvSpPr>
            <p:cNvPr id="2" name="Rectangle 1"/>
            <p:cNvSpPr/>
            <p:nvPr/>
          </p:nvSpPr>
          <p:spPr>
            <a:xfrm>
              <a:off x="365805" y="1608597"/>
              <a:ext cx="5577779" cy="521202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486390" y="45757"/>
              <a:ext cx="3383243" cy="1554466"/>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43585" y="1600223"/>
              <a:ext cx="2926048" cy="285277"/>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08090" y="3123294"/>
              <a:ext cx="3200368" cy="1200329"/>
            </a:xfrm>
            <a:prstGeom prst="rect">
              <a:avLst/>
            </a:prstGeom>
            <a:solidFill>
              <a:schemeClr val="bg1"/>
            </a:solidFill>
            <a:effectLst>
              <a:softEdge rad="127000"/>
            </a:effectLst>
          </p:spPr>
          <p:txBody>
            <a:bodyPr wrap="square" rtlCol="0">
              <a:spAutoFit/>
            </a:bodyPr>
            <a:lstStyle/>
            <a:p>
              <a:pPr algn="ctr"/>
              <a:r>
                <a:rPr lang="en-US" sz="1600" dirty="0"/>
                <a:t>	</a:t>
              </a:r>
            </a:p>
            <a:p>
              <a:pPr algn="ctr"/>
              <a:r>
                <a:rPr lang="en-US" sz="2000" dirty="0">
                  <a:latin typeface="Arial" pitchFamily="34" charset="0"/>
                  <a:cs typeface="Arial" pitchFamily="34" charset="0"/>
                </a:rPr>
                <a:t>Mostly Forced </a:t>
              </a:r>
            </a:p>
            <a:p>
              <a:pPr algn="ctr"/>
              <a:r>
                <a:rPr lang="en-US" sz="2000" dirty="0">
                  <a:latin typeface="Arial" pitchFamily="34" charset="0"/>
                  <a:cs typeface="Arial" pitchFamily="34" charset="0"/>
                </a:rPr>
                <a:t>Response Testing</a:t>
              </a:r>
            </a:p>
            <a:p>
              <a:pPr algn="ctr"/>
              <a:endParaRPr lang="en-US" sz="1600" dirty="0"/>
            </a:p>
          </p:txBody>
        </p:sp>
      </p:grpSp>
    </p:spTree>
    <p:extLst>
      <p:ext uri="{BB962C8B-B14F-4D97-AF65-F5344CB8AC3E}">
        <p14:creationId xmlns:p14="http://schemas.microsoft.com/office/powerpoint/2010/main" val="34617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Testing	</a:t>
            </a:r>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US" dirty="0"/>
              <a:t>Core element of any commissioning process</a:t>
            </a:r>
          </a:p>
          <a:p>
            <a:pPr marL="342900" indent="-342900">
              <a:buFont typeface="Arial" panose="020B0604020202020204" pitchFamily="34" charset="0"/>
              <a:buChar char="•"/>
            </a:pPr>
            <a:r>
              <a:rPr lang="en-US" dirty="0">
                <a:solidFill>
                  <a:srgbClr val="FFA100"/>
                </a:solidFill>
              </a:rPr>
              <a:t>Validates machinery and systems for an </a:t>
            </a:r>
            <a:r>
              <a:rPr lang="en-US" dirty="0" err="1">
                <a:solidFill>
                  <a:srgbClr val="FFA100"/>
                </a:solidFill>
              </a:rPr>
              <a:t>NCx</a:t>
            </a:r>
            <a:r>
              <a:rPr lang="en-US" dirty="0">
                <a:solidFill>
                  <a:srgbClr val="FFA100"/>
                </a:solidFill>
              </a:rPr>
              <a:t> Process</a:t>
            </a:r>
          </a:p>
          <a:p>
            <a:pPr marL="693738" lvl="1"/>
            <a:r>
              <a:rPr lang="en-US" dirty="0"/>
              <a:t>Do they deliver?</a:t>
            </a:r>
          </a:p>
          <a:p>
            <a:pPr marL="693738" lvl="1"/>
            <a:r>
              <a:rPr lang="en-US" dirty="0">
                <a:solidFill>
                  <a:schemeClr val="tx1"/>
                </a:solidFill>
              </a:rPr>
              <a:t>Why don’t they deliver?</a:t>
            </a:r>
          </a:p>
          <a:p>
            <a:pPr marL="693738" lvl="1"/>
            <a:r>
              <a:rPr lang="en-US" dirty="0"/>
              <a:t>Do the work well together?</a:t>
            </a:r>
          </a:p>
          <a:p>
            <a:pPr marL="693738" lvl="1"/>
            <a:r>
              <a:rPr lang="en-US" dirty="0">
                <a:solidFill>
                  <a:schemeClr val="tx1"/>
                </a:solidFill>
              </a:rPr>
              <a:t>Why aren’t they working well together</a:t>
            </a:r>
          </a:p>
          <a:p>
            <a:pPr marL="693738" lvl="1"/>
            <a:r>
              <a:rPr lang="en-US" dirty="0"/>
              <a:t>Was it big enough?</a:t>
            </a:r>
          </a:p>
          <a:p>
            <a:pPr marL="693738" lvl="1"/>
            <a:r>
              <a:rPr lang="en-US" dirty="0">
                <a:solidFill>
                  <a:schemeClr val="tx1"/>
                </a:solidFill>
              </a:rPr>
              <a:t>How big should it be?</a:t>
            </a:r>
          </a:p>
        </p:txBody>
      </p:sp>
    </p:spTree>
    <p:extLst>
      <p:ext uri="{BB962C8B-B14F-4D97-AF65-F5344CB8AC3E}">
        <p14:creationId xmlns:p14="http://schemas.microsoft.com/office/powerpoint/2010/main" val="4169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p:cNvGrpSpPr/>
          <p:nvPr/>
        </p:nvGrpSpPr>
        <p:grpSpPr>
          <a:xfrm>
            <a:off x="365806" y="45757"/>
            <a:ext cx="8503827" cy="6766486"/>
            <a:chOff x="365806" y="45757"/>
            <a:chExt cx="8503827" cy="6766486"/>
          </a:xfrm>
        </p:grpSpPr>
        <p:cxnSp>
          <p:nvCxnSpPr>
            <p:cNvPr id="148" name="Straight Connector 147"/>
            <p:cNvCxnSpPr/>
            <p:nvPr/>
          </p:nvCxnSpPr>
          <p:spPr>
            <a:xfrm>
              <a:off x="365806" y="1600223"/>
              <a:ext cx="5120584" cy="0"/>
            </a:xfrm>
            <a:prstGeom prst="line">
              <a:avLst/>
            </a:prstGeom>
            <a:solidFill>
              <a:schemeClr val="tx1">
                <a:lumMod val="75000"/>
                <a:lumOff val="25000"/>
              </a:schemeClr>
            </a:solidFill>
            <a:ln w="25400" cap="rnd">
              <a:solidFill>
                <a:srgbClr val="FF0000"/>
              </a:solidFill>
              <a:prstDash val="dash"/>
              <a:tailEnd type="none" w="lg" len="sm"/>
            </a:ln>
          </p:spPr>
        </p:cxnSp>
        <p:cxnSp>
          <p:nvCxnSpPr>
            <p:cNvPr id="150" name="Straight Connector 149"/>
            <p:cNvCxnSpPr/>
            <p:nvPr/>
          </p:nvCxnSpPr>
          <p:spPr>
            <a:xfrm flipV="1">
              <a:off x="5486390" y="45757"/>
              <a:ext cx="0" cy="1554466"/>
            </a:xfrm>
            <a:prstGeom prst="line">
              <a:avLst/>
            </a:prstGeom>
            <a:solidFill>
              <a:schemeClr val="tx1">
                <a:lumMod val="75000"/>
                <a:lumOff val="25000"/>
              </a:schemeClr>
            </a:solidFill>
            <a:ln w="25400" cap="rnd">
              <a:solidFill>
                <a:srgbClr val="FF0000"/>
              </a:solidFill>
              <a:prstDash val="dash"/>
              <a:tailEnd type="none" w="lg" len="sm"/>
            </a:ln>
          </p:spPr>
        </p:cxnSp>
        <p:cxnSp>
          <p:nvCxnSpPr>
            <p:cNvPr id="152" name="Straight Connector 151"/>
            <p:cNvCxnSpPr/>
            <p:nvPr/>
          </p:nvCxnSpPr>
          <p:spPr>
            <a:xfrm>
              <a:off x="5486390" y="45757"/>
              <a:ext cx="3383243" cy="0"/>
            </a:xfrm>
            <a:prstGeom prst="line">
              <a:avLst/>
            </a:prstGeom>
            <a:solidFill>
              <a:schemeClr val="tx1">
                <a:lumMod val="75000"/>
                <a:lumOff val="25000"/>
              </a:schemeClr>
            </a:solidFill>
            <a:ln w="25400" cap="rnd">
              <a:solidFill>
                <a:srgbClr val="FF0000"/>
              </a:solidFill>
              <a:prstDash val="dash"/>
              <a:tailEnd type="none" w="lg" len="sm"/>
            </a:ln>
          </p:spPr>
        </p:cxnSp>
        <p:cxnSp>
          <p:nvCxnSpPr>
            <p:cNvPr id="157" name="Straight Connector 156"/>
            <p:cNvCxnSpPr/>
            <p:nvPr/>
          </p:nvCxnSpPr>
          <p:spPr>
            <a:xfrm>
              <a:off x="8869633" y="45757"/>
              <a:ext cx="0" cy="3679487"/>
            </a:xfrm>
            <a:prstGeom prst="line">
              <a:avLst/>
            </a:prstGeom>
            <a:solidFill>
              <a:schemeClr val="tx1">
                <a:lumMod val="75000"/>
                <a:lumOff val="25000"/>
              </a:schemeClr>
            </a:solidFill>
            <a:ln w="25400" cap="rnd">
              <a:solidFill>
                <a:srgbClr val="FF0000"/>
              </a:solidFill>
              <a:prstDash val="dash"/>
              <a:tailEnd type="none" w="lg" len="sm"/>
            </a:ln>
          </p:spPr>
        </p:cxnSp>
        <p:cxnSp>
          <p:nvCxnSpPr>
            <p:cNvPr id="160" name="Straight Connector 159"/>
            <p:cNvCxnSpPr/>
            <p:nvPr/>
          </p:nvCxnSpPr>
          <p:spPr>
            <a:xfrm flipV="1">
              <a:off x="5943585" y="3725244"/>
              <a:ext cx="2926048" cy="1"/>
            </a:xfrm>
            <a:prstGeom prst="line">
              <a:avLst/>
            </a:prstGeom>
            <a:solidFill>
              <a:schemeClr val="tx1">
                <a:lumMod val="75000"/>
                <a:lumOff val="25000"/>
              </a:schemeClr>
            </a:solidFill>
            <a:ln w="25400" cap="rnd">
              <a:solidFill>
                <a:srgbClr val="FF0000"/>
              </a:solidFill>
              <a:prstDash val="dash"/>
              <a:tailEnd type="none" w="lg" len="sm"/>
            </a:ln>
          </p:spPr>
        </p:cxnSp>
        <p:cxnSp>
          <p:nvCxnSpPr>
            <p:cNvPr id="163" name="Straight Connector 162"/>
            <p:cNvCxnSpPr/>
            <p:nvPr/>
          </p:nvCxnSpPr>
          <p:spPr>
            <a:xfrm>
              <a:off x="5943585" y="3725245"/>
              <a:ext cx="0" cy="3086998"/>
            </a:xfrm>
            <a:prstGeom prst="line">
              <a:avLst/>
            </a:prstGeom>
            <a:solidFill>
              <a:schemeClr val="tx1">
                <a:lumMod val="75000"/>
                <a:lumOff val="25000"/>
              </a:schemeClr>
            </a:solidFill>
            <a:ln w="25400" cap="rnd">
              <a:solidFill>
                <a:srgbClr val="FF0000"/>
              </a:solidFill>
              <a:prstDash val="dash"/>
              <a:tailEnd type="none" w="lg" len="sm"/>
            </a:ln>
          </p:spPr>
        </p:cxnSp>
        <p:cxnSp>
          <p:nvCxnSpPr>
            <p:cNvPr id="166" name="Straight Connector 165"/>
            <p:cNvCxnSpPr/>
            <p:nvPr/>
          </p:nvCxnSpPr>
          <p:spPr>
            <a:xfrm>
              <a:off x="365806" y="1600223"/>
              <a:ext cx="0" cy="5212020"/>
            </a:xfrm>
            <a:prstGeom prst="line">
              <a:avLst/>
            </a:prstGeom>
            <a:solidFill>
              <a:schemeClr val="tx1">
                <a:lumMod val="75000"/>
                <a:lumOff val="25000"/>
              </a:schemeClr>
            </a:solidFill>
            <a:ln w="25400" cap="rnd">
              <a:solidFill>
                <a:srgbClr val="FF0000"/>
              </a:solidFill>
              <a:prstDash val="dash"/>
              <a:tailEnd type="none" w="lg" len="sm"/>
            </a:ln>
          </p:spPr>
        </p:cxnSp>
        <p:cxnSp>
          <p:nvCxnSpPr>
            <p:cNvPr id="168" name="Straight Connector 167"/>
            <p:cNvCxnSpPr/>
            <p:nvPr/>
          </p:nvCxnSpPr>
          <p:spPr>
            <a:xfrm>
              <a:off x="365806" y="6812243"/>
              <a:ext cx="5577779" cy="0"/>
            </a:xfrm>
            <a:prstGeom prst="line">
              <a:avLst/>
            </a:prstGeom>
            <a:solidFill>
              <a:schemeClr val="tx1">
                <a:lumMod val="75000"/>
                <a:lumOff val="25000"/>
              </a:schemeClr>
            </a:solidFill>
            <a:ln w="25400" cap="rnd">
              <a:solidFill>
                <a:srgbClr val="FF0000"/>
              </a:solidFill>
              <a:prstDash val="dash"/>
              <a:tailEnd type="none" w="lg" len="sm"/>
            </a:ln>
          </p:spPr>
        </p:cxnSp>
        <p:sp>
          <p:nvSpPr>
            <p:cNvPr id="171" name="TextBox 170"/>
            <p:cNvSpPr txBox="1"/>
            <p:nvPr/>
          </p:nvSpPr>
          <p:spPr>
            <a:xfrm>
              <a:off x="419509" y="5520475"/>
              <a:ext cx="1795052" cy="1200329"/>
            </a:xfrm>
            <a:prstGeom prst="rect">
              <a:avLst/>
            </a:prstGeom>
            <a:noFill/>
          </p:spPr>
          <p:txBody>
            <a:bodyPr wrap="square" rtlCol="0">
              <a:spAutoFit/>
            </a:bodyPr>
            <a:lstStyle/>
            <a:p>
              <a:r>
                <a:rPr lang="en-US" sz="1200" dirty="0">
                  <a:solidFill>
                    <a:schemeClr val="accent2"/>
                  </a:solidFill>
                </a:rPr>
                <a:t>Generally speaking, successful completion of  everything inside the red dotted line is required for system acceptance</a:t>
              </a:r>
            </a:p>
          </p:txBody>
        </p:sp>
      </p:grpSp>
      <p:sp>
        <p:nvSpPr>
          <p:cNvPr id="6" name="Title 5"/>
          <p:cNvSpPr>
            <a:spLocks noGrp="1"/>
          </p:cNvSpPr>
          <p:nvPr>
            <p:ph type="title"/>
          </p:nvPr>
        </p:nvSpPr>
        <p:spPr>
          <a:xfrm>
            <a:off x="457200" y="274638"/>
            <a:ext cx="4846312" cy="1143000"/>
          </a:xfrm>
        </p:spPr>
        <p:txBody>
          <a:bodyPr>
            <a:normAutofit/>
          </a:bodyPr>
          <a:lstStyle/>
          <a:p>
            <a:r>
              <a:rPr lang="en-US" dirty="0"/>
              <a:t>Testing Hierarchy</a:t>
            </a:r>
            <a:r>
              <a:rPr lang="en-US" sz="2400" dirty="0"/>
              <a:t>;</a:t>
            </a:r>
            <a:br>
              <a:rPr lang="en-US" sz="2400" dirty="0"/>
            </a:br>
            <a:r>
              <a:rPr lang="en-US" sz="2400" dirty="0"/>
              <a:t>More than Balancing Man Power</a:t>
            </a:r>
            <a:endParaRPr lang="en-US" dirty="0"/>
          </a:p>
        </p:txBody>
      </p:sp>
      <p:sp>
        <p:nvSpPr>
          <p:cNvPr id="7" name="TextBox 6"/>
          <p:cNvSpPr txBox="1"/>
          <p:nvPr/>
        </p:nvSpPr>
        <p:spPr>
          <a:xfrm>
            <a:off x="548672"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Commission Supporting Utility Systems</a:t>
            </a:r>
          </a:p>
        </p:txBody>
      </p:sp>
      <p:sp>
        <p:nvSpPr>
          <p:cNvPr id="8" name="TextBox 7"/>
          <p:cNvSpPr txBox="1"/>
          <p:nvPr/>
        </p:nvSpPr>
        <p:spPr>
          <a:xfrm>
            <a:off x="1828818"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Prestart Checks &amp; Startups</a:t>
            </a:r>
          </a:p>
        </p:txBody>
      </p:sp>
      <p:sp>
        <p:nvSpPr>
          <p:cNvPr id="9" name="TextBox 8"/>
          <p:cNvSpPr txBox="1"/>
          <p:nvPr/>
        </p:nvSpPr>
        <p:spPr>
          <a:xfrm>
            <a:off x="3108964"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Control Wiring and Calibration</a:t>
            </a:r>
          </a:p>
        </p:txBody>
      </p:sp>
      <p:sp>
        <p:nvSpPr>
          <p:cNvPr id="10" name="TextBox 9"/>
          <p:cNvSpPr txBox="1"/>
          <p:nvPr/>
        </p:nvSpPr>
        <p:spPr>
          <a:xfrm>
            <a:off x="4389110"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Control Programming</a:t>
            </a:r>
          </a:p>
        </p:txBody>
      </p:sp>
      <p:cxnSp>
        <p:nvCxnSpPr>
          <p:cNvPr id="22" name="Straight Connector 21"/>
          <p:cNvCxnSpPr/>
          <p:nvPr/>
        </p:nvCxnSpPr>
        <p:spPr>
          <a:xfrm>
            <a:off x="1097318" y="2431419"/>
            <a:ext cx="0" cy="182880"/>
          </a:xfrm>
          <a:prstGeom prst="line">
            <a:avLst/>
          </a:prstGeom>
          <a:solidFill>
            <a:schemeClr val="tx1">
              <a:lumMod val="75000"/>
              <a:lumOff val="25000"/>
            </a:schemeClr>
          </a:solidFill>
          <a:ln w="25400" cap="rnd">
            <a:solidFill>
              <a:schemeClr val="accent1"/>
            </a:solidFill>
            <a:tailEnd type="arrow" w="lg" len="sm"/>
          </a:ln>
        </p:spPr>
      </p:cxnSp>
      <p:sp>
        <p:nvSpPr>
          <p:cNvPr id="34" name="TextBox 33"/>
          <p:cNvSpPr txBox="1"/>
          <p:nvPr/>
        </p:nvSpPr>
        <p:spPr>
          <a:xfrm>
            <a:off x="6675079" y="182892"/>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Complete Equipment Safety Testing</a:t>
            </a:r>
          </a:p>
        </p:txBody>
      </p:sp>
      <p:sp>
        <p:nvSpPr>
          <p:cNvPr id="36" name="TextBox 35"/>
          <p:cNvSpPr txBox="1"/>
          <p:nvPr/>
        </p:nvSpPr>
        <p:spPr>
          <a:xfrm>
            <a:off x="1828830" y="2993725"/>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Component Factory Startups</a:t>
            </a:r>
          </a:p>
        </p:txBody>
      </p:sp>
      <p:sp>
        <p:nvSpPr>
          <p:cNvPr id="37" name="TextBox 36"/>
          <p:cNvSpPr txBox="1"/>
          <p:nvPr/>
        </p:nvSpPr>
        <p:spPr>
          <a:xfrm>
            <a:off x="3108976" y="2993725"/>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Component Startups</a:t>
            </a:r>
          </a:p>
        </p:txBody>
      </p:sp>
      <p:cxnSp>
        <p:nvCxnSpPr>
          <p:cNvPr id="38" name="Straight Connector 37"/>
          <p:cNvCxnSpPr/>
          <p:nvPr/>
        </p:nvCxnSpPr>
        <p:spPr>
          <a:xfrm>
            <a:off x="2377458" y="2431419"/>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39" name="Straight Connector 38"/>
          <p:cNvCxnSpPr/>
          <p:nvPr/>
        </p:nvCxnSpPr>
        <p:spPr>
          <a:xfrm>
            <a:off x="3665102" y="244097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0" name="Straight Connector 39"/>
          <p:cNvCxnSpPr/>
          <p:nvPr/>
        </p:nvCxnSpPr>
        <p:spPr>
          <a:xfrm>
            <a:off x="4937756" y="244097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1" name="Straight Connector 40"/>
          <p:cNvCxnSpPr/>
          <p:nvPr/>
        </p:nvCxnSpPr>
        <p:spPr>
          <a:xfrm>
            <a:off x="2377470" y="2810845"/>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2" name="Straight Connector 41"/>
          <p:cNvCxnSpPr/>
          <p:nvPr/>
        </p:nvCxnSpPr>
        <p:spPr>
          <a:xfrm>
            <a:off x="3642813" y="280673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4" name="Straight Connector 43"/>
          <p:cNvCxnSpPr/>
          <p:nvPr/>
        </p:nvCxnSpPr>
        <p:spPr>
          <a:xfrm>
            <a:off x="1097318" y="2614299"/>
            <a:ext cx="1280152" cy="0"/>
          </a:xfrm>
          <a:prstGeom prst="line">
            <a:avLst/>
          </a:prstGeom>
          <a:solidFill>
            <a:schemeClr val="tx1">
              <a:lumMod val="75000"/>
              <a:lumOff val="25000"/>
            </a:schemeClr>
          </a:solidFill>
          <a:ln w="25400" cap="rnd">
            <a:solidFill>
              <a:schemeClr val="accent1"/>
            </a:solidFill>
            <a:tailEnd type="none" w="lg" len="sm"/>
          </a:ln>
        </p:spPr>
      </p:cxnSp>
      <p:cxnSp>
        <p:nvCxnSpPr>
          <p:cNvPr id="45" name="Straight Connector 44"/>
          <p:cNvCxnSpPr/>
          <p:nvPr/>
        </p:nvCxnSpPr>
        <p:spPr>
          <a:xfrm>
            <a:off x="2377452" y="2614299"/>
            <a:ext cx="640076" cy="1"/>
          </a:xfrm>
          <a:prstGeom prst="line">
            <a:avLst/>
          </a:prstGeom>
          <a:solidFill>
            <a:schemeClr val="tx1">
              <a:lumMod val="75000"/>
              <a:lumOff val="25000"/>
            </a:schemeClr>
          </a:solidFill>
          <a:ln w="25400" cap="rnd">
            <a:solidFill>
              <a:schemeClr val="accent1"/>
            </a:solidFill>
            <a:tailEnd type="arrow" w="lg" len="sm"/>
          </a:ln>
        </p:spPr>
      </p:cxnSp>
      <p:cxnSp>
        <p:nvCxnSpPr>
          <p:cNvPr id="50" name="Straight Connector 49"/>
          <p:cNvCxnSpPr/>
          <p:nvPr/>
        </p:nvCxnSpPr>
        <p:spPr>
          <a:xfrm flipH="1">
            <a:off x="3657610" y="2614299"/>
            <a:ext cx="1280152" cy="0"/>
          </a:xfrm>
          <a:prstGeom prst="line">
            <a:avLst/>
          </a:prstGeom>
          <a:solidFill>
            <a:schemeClr val="tx1">
              <a:lumMod val="75000"/>
              <a:lumOff val="25000"/>
            </a:schemeClr>
          </a:solidFill>
          <a:ln w="25400" cap="rnd">
            <a:solidFill>
              <a:schemeClr val="accent1"/>
            </a:solidFill>
            <a:tailEnd type="none" w="lg" len="sm"/>
          </a:ln>
        </p:spPr>
      </p:cxnSp>
      <p:cxnSp>
        <p:nvCxnSpPr>
          <p:cNvPr id="51" name="Straight Connector 50"/>
          <p:cNvCxnSpPr/>
          <p:nvPr/>
        </p:nvCxnSpPr>
        <p:spPr>
          <a:xfrm flipH="1">
            <a:off x="3008274" y="2614298"/>
            <a:ext cx="640076" cy="1"/>
          </a:xfrm>
          <a:prstGeom prst="line">
            <a:avLst/>
          </a:prstGeom>
          <a:solidFill>
            <a:schemeClr val="tx1">
              <a:lumMod val="75000"/>
              <a:lumOff val="25000"/>
            </a:schemeClr>
          </a:solidFill>
          <a:ln w="25400" cap="rnd">
            <a:solidFill>
              <a:schemeClr val="accent1"/>
            </a:solidFill>
            <a:tailEnd type="arrow" w="lg" len="sm"/>
          </a:ln>
        </p:spPr>
      </p:cxnSp>
      <p:cxnSp>
        <p:nvCxnSpPr>
          <p:cNvPr id="52" name="Straight Connector 51"/>
          <p:cNvCxnSpPr/>
          <p:nvPr/>
        </p:nvCxnSpPr>
        <p:spPr>
          <a:xfrm>
            <a:off x="3018942" y="262385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53" name="Straight Connector 52"/>
          <p:cNvCxnSpPr/>
          <p:nvPr/>
        </p:nvCxnSpPr>
        <p:spPr>
          <a:xfrm flipH="1">
            <a:off x="2368198" y="2810843"/>
            <a:ext cx="640076" cy="1"/>
          </a:xfrm>
          <a:prstGeom prst="line">
            <a:avLst/>
          </a:prstGeom>
          <a:solidFill>
            <a:schemeClr val="tx1">
              <a:lumMod val="75000"/>
              <a:lumOff val="25000"/>
            </a:schemeClr>
          </a:solidFill>
          <a:ln w="25400" cap="rnd">
            <a:solidFill>
              <a:schemeClr val="accent1"/>
            </a:solidFill>
            <a:tailEnd type="arrow" w="lg" len="sm"/>
          </a:ln>
        </p:spPr>
      </p:cxnSp>
      <p:cxnSp>
        <p:nvCxnSpPr>
          <p:cNvPr id="54" name="Straight Connector 53"/>
          <p:cNvCxnSpPr/>
          <p:nvPr/>
        </p:nvCxnSpPr>
        <p:spPr>
          <a:xfrm>
            <a:off x="3008274" y="2810844"/>
            <a:ext cx="640076" cy="1"/>
          </a:xfrm>
          <a:prstGeom prst="line">
            <a:avLst/>
          </a:prstGeom>
          <a:solidFill>
            <a:schemeClr val="tx1">
              <a:lumMod val="75000"/>
              <a:lumOff val="25000"/>
            </a:schemeClr>
          </a:solidFill>
          <a:ln w="25400" cap="rnd">
            <a:solidFill>
              <a:schemeClr val="accent1"/>
            </a:solidFill>
            <a:tailEnd type="arrow" w="lg" len="sm"/>
          </a:ln>
        </p:spPr>
      </p:cxnSp>
      <p:sp>
        <p:nvSpPr>
          <p:cNvPr id="59" name="TextBox 58"/>
          <p:cNvSpPr txBox="1"/>
          <p:nvPr/>
        </p:nvSpPr>
        <p:spPr>
          <a:xfrm>
            <a:off x="1828818" y="390812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Sub-assembly Factory Startups</a:t>
            </a:r>
          </a:p>
        </p:txBody>
      </p:sp>
      <p:sp>
        <p:nvSpPr>
          <p:cNvPr id="60" name="TextBox 59"/>
          <p:cNvSpPr txBox="1"/>
          <p:nvPr/>
        </p:nvSpPr>
        <p:spPr>
          <a:xfrm>
            <a:off x="3108964" y="390812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Sub-assembly Startups</a:t>
            </a:r>
          </a:p>
        </p:txBody>
      </p:sp>
      <p:cxnSp>
        <p:nvCxnSpPr>
          <p:cNvPr id="63" name="Straight Connector 62"/>
          <p:cNvCxnSpPr/>
          <p:nvPr/>
        </p:nvCxnSpPr>
        <p:spPr>
          <a:xfrm>
            <a:off x="2377470" y="3725244"/>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4" name="Straight Connector 63"/>
          <p:cNvCxnSpPr/>
          <p:nvPr/>
        </p:nvCxnSpPr>
        <p:spPr>
          <a:xfrm>
            <a:off x="3653947" y="3725245"/>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5" name="Straight Connector 64"/>
          <p:cNvCxnSpPr/>
          <p:nvPr/>
        </p:nvCxnSpPr>
        <p:spPr>
          <a:xfrm>
            <a:off x="2366336" y="4639643"/>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6" name="Straight Connector 65"/>
          <p:cNvCxnSpPr/>
          <p:nvPr/>
        </p:nvCxnSpPr>
        <p:spPr>
          <a:xfrm>
            <a:off x="3642813" y="4639644"/>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8" name="Straight Connector 67"/>
          <p:cNvCxnSpPr/>
          <p:nvPr/>
        </p:nvCxnSpPr>
        <p:spPr>
          <a:xfrm>
            <a:off x="2366336" y="4822523"/>
            <a:ext cx="651192" cy="0"/>
          </a:xfrm>
          <a:prstGeom prst="line">
            <a:avLst/>
          </a:prstGeom>
          <a:solidFill>
            <a:schemeClr val="tx1">
              <a:lumMod val="75000"/>
              <a:lumOff val="25000"/>
            </a:schemeClr>
          </a:solidFill>
          <a:ln w="25400" cap="rnd">
            <a:solidFill>
              <a:schemeClr val="accent1"/>
            </a:solidFill>
            <a:tailEnd type="arrow" w="lg" len="sm"/>
          </a:ln>
        </p:spPr>
      </p:cxnSp>
      <p:cxnSp>
        <p:nvCxnSpPr>
          <p:cNvPr id="70" name="Straight Connector 69"/>
          <p:cNvCxnSpPr/>
          <p:nvPr/>
        </p:nvCxnSpPr>
        <p:spPr>
          <a:xfrm flipH="1">
            <a:off x="3018942" y="4822523"/>
            <a:ext cx="629408" cy="1"/>
          </a:xfrm>
          <a:prstGeom prst="line">
            <a:avLst/>
          </a:prstGeom>
          <a:solidFill>
            <a:schemeClr val="tx1">
              <a:lumMod val="75000"/>
              <a:lumOff val="25000"/>
            </a:schemeClr>
          </a:solidFill>
          <a:ln w="25400" cap="rnd">
            <a:solidFill>
              <a:schemeClr val="accent1"/>
            </a:solidFill>
            <a:tailEnd type="arrow" w="lg" len="sm"/>
          </a:ln>
        </p:spPr>
      </p:cxnSp>
      <p:cxnSp>
        <p:nvCxnSpPr>
          <p:cNvPr id="72" name="Straight Connector 71"/>
          <p:cNvCxnSpPr/>
          <p:nvPr/>
        </p:nvCxnSpPr>
        <p:spPr>
          <a:xfrm>
            <a:off x="3017528" y="4822524"/>
            <a:ext cx="1414" cy="214922"/>
          </a:xfrm>
          <a:prstGeom prst="line">
            <a:avLst/>
          </a:prstGeom>
          <a:solidFill>
            <a:schemeClr val="tx1">
              <a:lumMod val="75000"/>
              <a:lumOff val="25000"/>
            </a:schemeClr>
          </a:solidFill>
          <a:ln w="25400" cap="rnd">
            <a:solidFill>
              <a:schemeClr val="accent1"/>
            </a:solidFill>
            <a:tailEnd type="arrow" w="lg" len="sm"/>
          </a:ln>
        </p:spPr>
      </p:cxnSp>
      <p:sp>
        <p:nvSpPr>
          <p:cNvPr id="73" name="TextBox 72"/>
          <p:cNvSpPr txBox="1"/>
          <p:nvPr/>
        </p:nvSpPr>
        <p:spPr>
          <a:xfrm>
            <a:off x="2468903" y="5042850"/>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Safeties with Prime Mover Off-line</a:t>
            </a:r>
          </a:p>
        </p:txBody>
      </p:sp>
      <p:cxnSp>
        <p:nvCxnSpPr>
          <p:cNvPr id="74" name="Straight Connector 73"/>
          <p:cNvCxnSpPr/>
          <p:nvPr/>
        </p:nvCxnSpPr>
        <p:spPr>
          <a:xfrm>
            <a:off x="3017528" y="5768958"/>
            <a:ext cx="1414" cy="214922"/>
          </a:xfrm>
          <a:prstGeom prst="line">
            <a:avLst/>
          </a:prstGeom>
          <a:solidFill>
            <a:schemeClr val="tx1">
              <a:lumMod val="75000"/>
              <a:lumOff val="25000"/>
            </a:schemeClr>
          </a:solidFill>
          <a:ln w="25400" cap="rnd">
            <a:solidFill>
              <a:schemeClr val="accent1"/>
            </a:solidFill>
            <a:tailEnd type="arrow" w="lg" len="sm"/>
          </a:ln>
        </p:spPr>
      </p:cxnSp>
      <p:sp>
        <p:nvSpPr>
          <p:cNvPr id="75" name="TextBox 74"/>
          <p:cNvSpPr txBox="1"/>
          <p:nvPr/>
        </p:nvSpPr>
        <p:spPr>
          <a:xfrm>
            <a:off x="2468903" y="598928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Start-up Prime Mover (Pump, Fan, etc.)</a:t>
            </a:r>
          </a:p>
        </p:txBody>
      </p:sp>
      <p:cxnSp>
        <p:nvCxnSpPr>
          <p:cNvPr id="80" name="Straight Connector 79"/>
          <p:cNvCxnSpPr/>
          <p:nvPr/>
        </p:nvCxnSpPr>
        <p:spPr>
          <a:xfrm>
            <a:off x="3568996" y="6355048"/>
            <a:ext cx="2191711" cy="0"/>
          </a:xfrm>
          <a:prstGeom prst="line">
            <a:avLst/>
          </a:prstGeom>
          <a:solidFill>
            <a:schemeClr val="tx1">
              <a:lumMod val="75000"/>
              <a:lumOff val="25000"/>
            </a:schemeClr>
          </a:solidFill>
          <a:ln w="25400" cap="rnd">
            <a:solidFill>
              <a:schemeClr val="accent1"/>
            </a:solidFill>
            <a:tailEnd type="arrow" w="lg" len="sm"/>
          </a:ln>
        </p:spPr>
      </p:cxnSp>
      <p:cxnSp>
        <p:nvCxnSpPr>
          <p:cNvPr id="84" name="Straight Connector 83"/>
          <p:cNvCxnSpPr/>
          <p:nvPr/>
        </p:nvCxnSpPr>
        <p:spPr>
          <a:xfrm flipV="1">
            <a:off x="5760707" y="528421"/>
            <a:ext cx="0" cy="5826625"/>
          </a:xfrm>
          <a:prstGeom prst="line">
            <a:avLst/>
          </a:prstGeom>
          <a:solidFill>
            <a:schemeClr val="tx1">
              <a:lumMod val="75000"/>
              <a:lumOff val="25000"/>
            </a:schemeClr>
          </a:solidFill>
          <a:ln w="25400" cap="rnd">
            <a:solidFill>
              <a:schemeClr val="accent1"/>
            </a:solidFill>
            <a:tailEnd type="arrow" w="lg" len="sm"/>
          </a:ln>
        </p:spPr>
      </p:cxnSp>
      <p:cxnSp>
        <p:nvCxnSpPr>
          <p:cNvPr id="86" name="Straight Connector 85"/>
          <p:cNvCxnSpPr/>
          <p:nvPr/>
        </p:nvCxnSpPr>
        <p:spPr>
          <a:xfrm>
            <a:off x="5760707" y="528421"/>
            <a:ext cx="914384" cy="0"/>
          </a:xfrm>
          <a:prstGeom prst="line">
            <a:avLst/>
          </a:prstGeom>
          <a:solidFill>
            <a:schemeClr val="tx1">
              <a:lumMod val="75000"/>
              <a:lumOff val="25000"/>
            </a:schemeClr>
          </a:solidFill>
          <a:ln w="25400" cap="rnd">
            <a:solidFill>
              <a:schemeClr val="accent1"/>
            </a:solidFill>
            <a:tailEnd type="arrow" w="lg" len="sm"/>
          </a:ln>
        </p:spPr>
      </p:cxnSp>
      <p:sp>
        <p:nvSpPr>
          <p:cNvPr id="90" name="TextBox 89"/>
          <p:cNvSpPr txBox="1"/>
          <p:nvPr/>
        </p:nvSpPr>
        <p:spPr>
          <a:xfrm>
            <a:off x="6675085" y="1051578"/>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Test Component Controls</a:t>
            </a:r>
          </a:p>
        </p:txBody>
      </p:sp>
      <p:cxnSp>
        <p:nvCxnSpPr>
          <p:cNvPr id="92" name="Straight Connector 91"/>
          <p:cNvCxnSpPr>
            <a:stCxn id="34" idx="2"/>
            <a:endCxn id="90" idx="0"/>
          </p:cNvCxnSpPr>
          <p:nvPr/>
        </p:nvCxnSpPr>
        <p:spPr>
          <a:xfrm>
            <a:off x="7223719" y="914412"/>
            <a:ext cx="6" cy="137166"/>
          </a:xfrm>
          <a:prstGeom prst="line">
            <a:avLst/>
          </a:prstGeom>
          <a:solidFill>
            <a:schemeClr val="tx1">
              <a:lumMod val="75000"/>
              <a:lumOff val="25000"/>
            </a:schemeClr>
          </a:solidFill>
          <a:ln w="25400" cap="rnd">
            <a:solidFill>
              <a:schemeClr val="accent1"/>
            </a:solidFill>
            <a:tailEnd type="arrow" w="lg" len="sm"/>
          </a:ln>
        </p:spPr>
      </p:cxnSp>
      <p:sp>
        <p:nvSpPr>
          <p:cNvPr id="93" name="TextBox 92"/>
          <p:cNvSpPr txBox="1"/>
          <p:nvPr/>
        </p:nvSpPr>
        <p:spPr>
          <a:xfrm>
            <a:off x="6675085" y="2011713"/>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Test System Level Control Functionality</a:t>
            </a:r>
          </a:p>
        </p:txBody>
      </p:sp>
      <p:cxnSp>
        <p:nvCxnSpPr>
          <p:cNvPr id="95" name="Straight Connector 94"/>
          <p:cNvCxnSpPr>
            <a:stCxn id="90" idx="2"/>
            <a:endCxn id="93" idx="0"/>
          </p:cNvCxnSpPr>
          <p:nvPr/>
        </p:nvCxnSpPr>
        <p:spPr>
          <a:xfrm>
            <a:off x="7223725" y="1783098"/>
            <a:ext cx="0" cy="228615"/>
          </a:xfrm>
          <a:prstGeom prst="line">
            <a:avLst/>
          </a:prstGeom>
          <a:solidFill>
            <a:schemeClr val="tx1">
              <a:lumMod val="75000"/>
              <a:lumOff val="25000"/>
            </a:schemeClr>
          </a:solidFill>
          <a:ln w="25400" cap="rnd">
            <a:solidFill>
              <a:schemeClr val="accent1"/>
            </a:solidFill>
            <a:tailEnd type="arrow" w="lg" len="sm"/>
          </a:ln>
        </p:spPr>
      </p:cxnSp>
      <p:sp>
        <p:nvSpPr>
          <p:cNvPr id="96" name="TextBox 95"/>
          <p:cNvSpPr txBox="1"/>
          <p:nvPr/>
        </p:nvSpPr>
        <p:spPr>
          <a:xfrm>
            <a:off x="6675085" y="2926103"/>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Test Building Level Control Functionality</a:t>
            </a:r>
          </a:p>
        </p:txBody>
      </p:sp>
      <p:cxnSp>
        <p:nvCxnSpPr>
          <p:cNvPr id="98" name="Straight Connector 97"/>
          <p:cNvCxnSpPr>
            <a:stCxn id="93" idx="2"/>
            <a:endCxn id="96" idx="0"/>
          </p:cNvCxnSpPr>
          <p:nvPr/>
        </p:nvCxnSpPr>
        <p:spPr>
          <a:xfrm>
            <a:off x="7223725" y="2743233"/>
            <a:ext cx="0" cy="182870"/>
          </a:xfrm>
          <a:prstGeom prst="line">
            <a:avLst/>
          </a:prstGeom>
          <a:solidFill>
            <a:schemeClr val="tx1">
              <a:lumMod val="75000"/>
              <a:lumOff val="25000"/>
            </a:schemeClr>
          </a:solidFill>
          <a:ln w="25400" cap="rnd">
            <a:solidFill>
              <a:schemeClr val="accent1"/>
            </a:solidFill>
            <a:tailEnd type="arrow" w="lg" len="sm"/>
          </a:ln>
        </p:spPr>
      </p:cxnSp>
      <p:sp>
        <p:nvSpPr>
          <p:cNvPr id="99" name="TextBox 98"/>
          <p:cNvSpPr txBox="1"/>
          <p:nvPr/>
        </p:nvSpPr>
        <p:spPr>
          <a:xfrm>
            <a:off x="6035018" y="4023363"/>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Begin Normal Operations</a:t>
            </a:r>
          </a:p>
        </p:txBody>
      </p:sp>
      <p:sp>
        <p:nvSpPr>
          <p:cNvPr id="100" name="TextBox 99"/>
          <p:cNvSpPr txBox="1"/>
          <p:nvPr/>
        </p:nvSpPr>
        <p:spPr>
          <a:xfrm>
            <a:off x="7315158" y="4023371"/>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Run Trend Analysis;  Fine Tune Systems</a:t>
            </a:r>
          </a:p>
        </p:txBody>
      </p:sp>
      <p:sp>
        <p:nvSpPr>
          <p:cNvPr id="101" name="TextBox 100"/>
          <p:cNvSpPr txBox="1"/>
          <p:nvPr/>
        </p:nvSpPr>
        <p:spPr>
          <a:xfrm>
            <a:off x="6675085" y="507489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Seasonal and Warranty Testing</a:t>
            </a:r>
          </a:p>
        </p:txBody>
      </p:sp>
      <p:sp>
        <p:nvSpPr>
          <p:cNvPr id="103" name="TextBox 102"/>
          <p:cNvSpPr txBox="1"/>
          <p:nvPr/>
        </p:nvSpPr>
        <p:spPr>
          <a:xfrm>
            <a:off x="6675091" y="5989292"/>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Begin Ongoing Cx</a:t>
            </a:r>
          </a:p>
        </p:txBody>
      </p:sp>
      <p:cxnSp>
        <p:nvCxnSpPr>
          <p:cNvPr id="114" name="Straight Connector 113"/>
          <p:cNvCxnSpPr>
            <a:stCxn id="96" idx="2"/>
          </p:cNvCxnSpPr>
          <p:nvPr/>
        </p:nvCxnSpPr>
        <p:spPr>
          <a:xfrm>
            <a:off x="7223725" y="3657623"/>
            <a:ext cx="6" cy="196522"/>
          </a:xfrm>
          <a:prstGeom prst="line">
            <a:avLst/>
          </a:prstGeom>
          <a:solidFill>
            <a:schemeClr val="tx1">
              <a:lumMod val="75000"/>
              <a:lumOff val="25000"/>
            </a:schemeClr>
          </a:solidFill>
          <a:ln w="25400" cap="rnd">
            <a:solidFill>
              <a:schemeClr val="accent1"/>
            </a:solidFill>
            <a:tailEnd type="arrow" w="lg" len="sm"/>
          </a:ln>
        </p:spPr>
      </p:cxnSp>
      <p:cxnSp>
        <p:nvCxnSpPr>
          <p:cNvPr id="116" name="Straight Connector 115"/>
          <p:cNvCxnSpPr/>
          <p:nvPr/>
        </p:nvCxnSpPr>
        <p:spPr>
          <a:xfrm flipH="1">
            <a:off x="6583658" y="3854145"/>
            <a:ext cx="640061" cy="0"/>
          </a:xfrm>
          <a:prstGeom prst="line">
            <a:avLst/>
          </a:prstGeom>
          <a:solidFill>
            <a:schemeClr val="tx1">
              <a:lumMod val="75000"/>
              <a:lumOff val="25000"/>
            </a:schemeClr>
          </a:solidFill>
          <a:ln w="25400" cap="rnd">
            <a:solidFill>
              <a:schemeClr val="accent1"/>
            </a:solidFill>
            <a:tailEnd type="arrow" w="lg" len="sm"/>
          </a:ln>
        </p:spPr>
      </p:cxnSp>
      <p:cxnSp>
        <p:nvCxnSpPr>
          <p:cNvPr id="118" name="Straight Connector 117"/>
          <p:cNvCxnSpPr>
            <a:endCxn id="99" idx="0"/>
          </p:cNvCxnSpPr>
          <p:nvPr/>
        </p:nvCxnSpPr>
        <p:spPr>
          <a:xfrm>
            <a:off x="6583658" y="3854145"/>
            <a:ext cx="0" cy="169218"/>
          </a:xfrm>
          <a:prstGeom prst="line">
            <a:avLst/>
          </a:prstGeom>
          <a:solidFill>
            <a:schemeClr val="tx1">
              <a:lumMod val="75000"/>
              <a:lumOff val="25000"/>
            </a:schemeClr>
          </a:solidFill>
          <a:ln w="25400" cap="rnd">
            <a:solidFill>
              <a:schemeClr val="accent1"/>
            </a:solidFill>
            <a:tailEnd type="arrow" w="lg" len="sm"/>
          </a:ln>
        </p:spPr>
      </p:cxnSp>
      <p:cxnSp>
        <p:nvCxnSpPr>
          <p:cNvPr id="120" name="Straight Connector 119"/>
          <p:cNvCxnSpPr/>
          <p:nvPr/>
        </p:nvCxnSpPr>
        <p:spPr>
          <a:xfrm>
            <a:off x="7223719" y="3854145"/>
            <a:ext cx="640085" cy="0"/>
          </a:xfrm>
          <a:prstGeom prst="line">
            <a:avLst/>
          </a:prstGeom>
          <a:solidFill>
            <a:schemeClr val="tx1">
              <a:lumMod val="75000"/>
              <a:lumOff val="25000"/>
            </a:schemeClr>
          </a:solidFill>
          <a:ln w="25400" cap="rnd">
            <a:solidFill>
              <a:schemeClr val="accent1"/>
            </a:solidFill>
            <a:tailEnd type="arrow" w="lg" len="sm"/>
          </a:ln>
        </p:spPr>
      </p:cxnSp>
      <p:cxnSp>
        <p:nvCxnSpPr>
          <p:cNvPr id="122" name="Straight Connector 121"/>
          <p:cNvCxnSpPr>
            <a:endCxn id="100" idx="0"/>
          </p:cNvCxnSpPr>
          <p:nvPr/>
        </p:nvCxnSpPr>
        <p:spPr>
          <a:xfrm flipH="1">
            <a:off x="7863798" y="3854145"/>
            <a:ext cx="6" cy="169226"/>
          </a:xfrm>
          <a:prstGeom prst="line">
            <a:avLst/>
          </a:prstGeom>
          <a:solidFill>
            <a:schemeClr val="tx1">
              <a:lumMod val="75000"/>
              <a:lumOff val="25000"/>
            </a:schemeClr>
          </a:solidFill>
          <a:ln w="25400" cap="rnd">
            <a:solidFill>
              <a:schemeClr val="accent1"/>
            </a:solidFill>
            <a:tailEnd type="arrow" w="lg" len="sm"/>
          </a:ln>
        </p:spPr>
      </p:cxnSp>
      <p:cxnSp>
        <p:nvCxnSpPr>
          <p:cNvPr id="124" name="Straight Connector 123"/>
          <p:cNvCxnSpPr>
            <a:stCxn id="99" idx="2"/>
          </p:cNvCxnSpPr>
          <p:nvPr/>
        </p:nvCxnSpPr>
        <p:spPr>
          <a:xfrm>
            <a:off x="6583658" y="4754883"/>
            <a:ext cx="0" cy="160005"/>
          </a:xfrm>
          <a:prstGeom prst="line">
            <a:avLst/>
          </a:prstGeom>
          <a:solidFill>
            <a:schemeClr val="tx1">
              <a:lumMod val="75000"/>
              <a:lumOff val="25000"/>
            </a:schemeClr>
          </a:solidFill>
          <a:ln w="25400" cap="rnd">
            <a:solidFill>
              <a:schemeClr val="accent1"/>
            </a:solidFill>
            <a:tailEnd type="arrow" w="lg" len="sm"/>
          </a:ln>
        </p:spPr>
      </p:cxnSp>
      <p:cxnSp>
        <p:nvCxnSpPr>
          <p:cNvPr id="127" name="Straight Connector 126"/>
          <p:cNvCxnSpPr/>
          <p:nvPr/>
        </p:nvCxnSpPr>
        <p:spPr>
          <a:xfrm>
            <a:off x="6583658" y="4914888"/>
            <a:ext cx="640061" cy="0"/>
          </a:xfrm>
          <a:prstGeom prst="line">
            <a:avLst/>
          </a:prstGeom>
          <a:solidFill>
            <a:schemeClr val="tx1">
              <a:lumMod val="75000"/>
              <a:lumOff val="25000"/>
            </a:schemeClr>
          </a:solidFill>
          <a:ln w="25400" cap="rnd">
            <a:solidFill>
              <a:schemeClr val="accent1"/>
            </a:solidFill>
            <a:tailEnd type="arrow" w="lg" len="sm"/>
          </a:ln>
        </p:spPr>
      </p:cxnSp>
      <p:cxnSp>
        <p:nvCxnSpPr>
          <p:cNvPr id="129" name="Straight Connector 128"/>
          <p:cNvCxnSpPr>
            <a:stCxn id="100" idx="2"/>
          </p:cNvCxnSpPr>
          <p:nvPr/>
        </p:nvCxnSpPr>
        <p:spPr>
          <a:xfrm>
            <a:off x="7863798" y="4754891"/>
            <a:ext cx="6" cy="159997"/>
          </a:xfrm>
          <a:prstGeom prst="line">
            <a:avLst/>
          </a:prstGeom>
          <a:solidFill>
            <a:schemeClr val="tx1">
              <a:lumMod val="75000"/>
              <a:lumOff val="25000"/>
            </a:schemeClr>
          </a:solidFill>
          <a:ln w="25400" cap="rnd">
            <a:solidFill>
              <a:schemeClr val="accent1"/>
            </a:solidFill>
            <a:tailEnd type="arrow" w="lg" len="sm"/>
          </a:ln>
        </p:spPr>
      </p:cxnSp>
      <p:cxnSp>
        <p:nvCxnSpPr>
          <p:cNvPr id="131" name="Straight Connector 130"/>
          <p:cNvCxnSpPr/>
          <p:nvPr/>
        </p:nvCxnSpPr>
        <p:spPr>
          <a:xfrm flipH="1">
            <a:off x="7223731" y="4914888"/>
            <a:ext cx="640067" cy="0"/>
          </a:xfrm>
          <a:prstGeom prst="line">
            <a:avLst/>
          </a:prstGeom>
          <a:solidFill>
            <a:schemeClr val="tx1">
              <a:lumMod val="75000"/>
              <a:lumOff val="25000"/>
            </a:schemeClr>
          </a:solidFill>
          <a:ln w="25400" cap="rnd">
            <a:solidFill>
              <a:schemeClr val="accent1"/>
            </a:solidFill>
            <a:tailEnd type="arrow" w="lg" len="sm"/>
          </a:ln>
        </p:spPr>
      </p:cxnSp>
      <p:cxnSp>
        <p:nvCxnSpPr>
          <p:cNvPr id="133" name="Straight Connector 132"/>
          <p:cNvCxnSpPr>
            <a:endCxn id="101" idx="0"/>
          </p:cNvCxnSpPr>
          <p:nvPr/>
        </p:nvCxnSpPr>
        <p:spPr>
          <a:xfrm flipH="1">
            <a:off x="7223725" y="4914888"/>
            <a:ext cx="6" cy="160006"/>
          </a:xfrm>
          <a:prstGeom prst="line">
            <a:avLst/>
          </a:prstGeom>
          <a:solidFill>
            <a:schemeClr val="tx1">
              <a:lumMod val="75000"/>
              <a:lumOff val="25000"/>
            </a:schemeClr>
          </a:solidFill>
          <a:ln w="25400" cap="rnd">
            <a:solidFill>
              <a:schemeClr val="accent1"/>
            </a:solidFill>
            <a:tailEnd type="arrow" w="lg" len="sm"/>
          </a:ln>
        </p:spPr>
      </p:cxnSp>
      <p:cxnSp>
        <p:nvCxnSpPr>
          <p:cNvPr id="135" name="Straight Connector 134"/>
          <p:cNvCxnSpPr>
            <a:stCxn id="101" idx="2"/>
            <a:endCxn id="103" idx="0"/>
          </p:cNvCxnSpPr>
          <p:nvPr/>
        </p:nvCxnSpPr>
        <p:spPr>
          <a:xfrm>
            <a:off x="7223725" y="5806414"/>
            <a:ext cx="6" cy="182878"/>
          </a:xfrm>
          <a:prstGeom prst="line">
            <a:avLst/>
          </a:prstGeom>
          <a:solidFill>
            <a:schemeClr val="tx1">
              <a:lumMod val="75000"/>
              <a:lumOff val="25000"/>
            </a:schemeClr>
          </a:solidFill>
          <a:ln w="25400" cap="rnd">
            <a:solidFill>
              <a:schemeClr val="accent1"/>
            </a:solidFill>
            <a:tailEnd type="arrow" w="lg" len="sm"/>
          </a:ln>
        </p:spPr>
      </p:cxnSp>
      <p:grpSp>
        <p:nvGrpSpPr>
          <p:cNvPr id="174" name="Group 173"/>
          <p:cNvGrpSpPr/>
          <p:nvPr/>
        </p:nvGrpSpPr>
        <p:grpSpPr>
          <a:xfrm>
            <a:off x="6035018" y="1321433"/>
            <a:ext cx="2926054" cy="1101738"/>
            <a:chOff x="6035018" y="1321433"/>
            <a:chExt cx="2926054" cy="1101738"/>
          </a:xfrm>
        </p:grpSpPr>
        <p:cxnSp>
          <p:nvCxnSpPr>
            <p:cNvPr id="138" name="Straight Connector 137"/>
            <p:cNvCxnSpPr/>
            <p:nvPr/>
          </p:nvCxnSpPr>
          <p:spPr>
            <a:xfrm>
              <a:off x="6035018" y="1874537"/>
              <a:ext cx="2560298" cy="0"/>
            </a:xfrm>
            <a:prstGeom prst="line">
              <a:avLst/>
            </a:prstGeom>
            <a:solidFill>
              <a:schemeClr val="tx1">
                <a:lumMod val="75000"/>
                <a:lumOff val="25000"/>
              </a:schemeClr>
            </a:solidFill>
            <a:ln w="25400" cap="rnd">
              <a:solidFill>
                <a:schemeClr val="accent3"/>
              </a:solidFill>
              <a:prstDash val="dash"/>
              <a:tailEnd type="none" w="lg" len="sm"/>
            </a:ln>
          </p:spPr>
        </p:cxnSp>
        <p:sp>
          <p:nvSpPr>
            <p:cNvPr id="143" name="Right Arrow 142"/>
            <p:cNvSpPr>
              <a:spLocks noChangeAspect="1"/>
            </p:cNvSpPr>
            <p:nvPr/>
          </p:nvSpPr>
          <p:spPr>
            <a:xfrm rot="16200000">
              <a:off x="6126463" y="1417342"/>
              <a:ext cx="274320" cy="274320"/>
            </a:xfrm>
            <a:prstGeom prst="rightArrow">
              <a:avLst/>
            </a:prstGeom>
            <a:solidFill>
              <a:srgbClr val="92D050"/>
            </a:solid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7772365" y="1321433"/>
              <a:ext cx="1097268" cy="461665"/>
            </a:xfrm>
            <a:prstGeom prst="rect">
              <a:avLst/>
            </a:prstGeom>
            <a:noFill/>
          </p:spPr>
          <p:txBody>
            <a:bodyPr wrap="square" rtlCol="0">
              <a:spAutoFit/>
            </a:bodyPr>
            <a:lstStyle/>
            <a:p>
              <a:r>
                <a:rPr lang="en-US" sz="1200" dirty="0">
                  <a:solidFill>
                    <a:schemeClr val="accent3"/>
                  </a:solidFill>
                </a:rPr>
                <a:t>Component Level Testing</a:t>
              </a:r>
            </a:p>
          </p:txBody>
        </p:sp>
        <p:sp>
          <p:nvSpPr>
            <p:cNvPr id="145" name="Right Arrow 144"/>
            <p:cNvSpPr>
              <a:spLocks noChangeAspect="1"/>
            </p:cNvSpPr>
            <p:nvPr/>
          </p:nvSpPr>
          <p:spPr>
            <a:xfrm rot="5400000" flipV="1">
              <a:off x="6126463" y="2057415"/>
              <a:ext cx="274320" cy="274320"/>
            </a:xfrm>
            <a:prstGeom prst="rightArrow">
              <a:avLst/>
            </a:prstGeom>
            <a:solidFill>
              <a:srgbClr val="92D050"/>
            </a:solid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7772365" y="1961506"/>
              <a:ext cx="1188707" cy="461665"/>
            </a:xfrm>
            <a:prstGeom prst="rect">
              <a:avLst/>
            </a:prstGeom>
            <a:noFill/>
          </p:spPr>
          <p:txBody>
            <a:bodyPr wrap="square" rtlCol="0">
              <a:spAutoFit/>
            </a:bodyPr>
            <a:lstStyle/>
            <a:p>
              <a:r>
                <a:rPr lang="en-US" sz="1200" dirty="0">
                  <a:solidFill>
                    <a:schemeClr val="accent3"/>
                  </a:solidFill>
                </a:rPr>
                <a:t>System Level Testing</a:t>
              </a:r>
            </a:p>
          </p:txBody>
        </p:sp>
      </p:grpSp>
      <p:grpSp>
        <p:nvGrpSpPr>
          <p:cNvPr id="177" name="Group 176"/>
          <p:cNvGrpSpPr/>
          <p:nvPr/>
        </p:nvGrpSpPr>
        <p:grpSpPr>
          <a:xfrm>
            <a:off x="419509" y="1699899"/>
            <a:ext cx="1226443" cy="3397352"/>
            <a:chOff x="419509" y="1699899"/>
            <a:chExt cx="1226443" cy="3397352"/>
          </a:xfrm>
        </p:grpSpPr>
        <p:sp>
          <p:nvSpPr>
            <p:cNvPr id="172" name="TextBox 171"/>
            <p:cNvSpPr txBox="1"/>
            <p:nvPr/>
          </p:nvSpPr>
          <p:spPr>
            <a:xfrm>
              <a:off x="419509" y="2788927"/>
              <a:ext cx="1226443" cy="2308324"/>
            </a:xfrm>
            <a:prstGeom prst="rect">
              <a:avLst/>
            </a:prstGeom>
            <a:noFill/>
          </p:spPr>
          <p:txBody>
            <a:bodyPr wrap="square" rtlCol="0">
              <a:spAutoFit/>
            </a:bodyPr>
            <a:lstStyle/>
            <a:p>
              <a:r>
                <a:rPr lang="en-US" sz="1200" dirty="0">
                  <a:solidFill>
                    <a:srgbClr val="FFFF00"/>
                  </a:solidFill>
                </a:rPr>
                <a:t>Each utility system can have a testing hierarchy that is similar to this, much of which must be complete before the supporting system can be tested</a:t>
              </a:r>
            </a:p>
          </p:txBody>
        </p:sp>
        <p:sp>
          <p:nvSpPr>
            <p:cNvPr id="173" name="Rectangle 172"/>
            <p:cNvSpPr/>
            <p:nvPr/>
          </p:nvSpPr>
          <p:spPr>
            <a:xfrm>
              <a:off x="548672" y="1699899"/>
              <a:ext cx="1097280" cy="723272"/>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65805" y="45757"/>
            <a:ext cx="8503828" cy="6774860"/>
            <a:chOff x="365805" y="45757"/>
            <a:chExt cx="8503828" cy="6774860"/>
          </a:xfrm>
        </p:grpSpPr>
        <p:sp>
          <p:nvSpPr>
            <p:cNvPr id="2" name="Rectangle 1"/>
            <p:cNvSpPr/>
            <p:nvPr/>
          </p:nvSpPr>
          <p:spPr>
            <a:xfrm>
              <a:off x="365805" y="1608597"/>
              <a:ext cx="5577779" cy="521202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486390" y="45757"/>
              <a:ext cx="3383243" cy="1554466"/>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43585" y="1600223"/>
              <a:ext cx="2926048" cy="285277"/>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08090" y="3123294"/>
              <a:ext cx="3200368" cy="1200329"/>
            </a:xfrm>
            <a:prstGeom prst="rect">
              <a:avLst/>
            </a:prstGeom>
            <a:solidFill>
              <a:schemeClr val="bg1"/>
            </a:solidFill>
            <a:effectLst>
              <a:softEdge rad="127000"/>
            </a:effectLst>
          </p:spPr>
          <p:txBody>
            <a:bodyPr wrap="square" rtlCol="0">
              <a:spAutoFit/>
            </a:bodyPr>
            <a:lstStyle/>
            <a:p>
              <a:pPr algn="ctr"/>
              <a:r>
                <a:rPr lang="en-US" sz="1600" dirty="0">
                  <a:latin typeface="Arial" pitchFamily="34" charset="0"/>
                  <a:cs typeface="Arial" pitchFamily="34" charset="0"/>
                </a:rPr>
                <a:t>	</a:t>
              </a:r>
            </a:p>
            <a:p>
              <a:pPr algn="ctr"/>
              <a:r>
                <a:rPr lang="en-US" sz="2000" dirty="0">
                  <a:latin typeface="Arial" pitchFamily="34" charset="0"/>
                  <a:cs typeface="Arial" pitchFamily="34" charset="0"/>
                </a:rPr>
                <a:t>Mostly Forced </a:t>
              </a:r>
            </a:p>
            <a:p>
              <a:pPr algn="ctr"/>
              <a:r>
                <a:rPr lang="en-US" sz="2000" dirty="0">
                  <a:latin typeface="Arial" pitchFamily="34" charset="0"/>
                  <a:cs typeface="Arial" pitchFamily="34" charset="0"/>
                </a:rPr>
                <a:t>Response Testing</a:t>
              </a:r>
            </a:p>
            <a:p>
              <a:pPr algn="ctr"/>
              <a:endParaRPr lang="en-US" sz="1600" dirty="0">
                <a:latin typeface="Arial" pitchFamily="34" charset="0"/>
                <a:cs typeface="Arial" pitchFamily="34" charset="0"/>
              </a:endParaRPr>
            </a:p>
          </p:txBody>
        </p:sp>
      </p:grpSp>
      <p:sp>
        <p:nvSpPr>
          <p:cNvPr id="13" name="Rectangle 12"/>
          <p:cNvSpPr/>
          <p:nvPr/>
        </p:nvSpPr>
        <p:spPr>
          <a:xfrm>
            <a:off x="5943585" y="1874537"/>
            <a:ext cx="2926048" cy="1850708"/>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126463" y="2224454"/>
            <a:ext cx="2560337" cy="1200329"/>
          </a:xfrm>
          <a:prstGeom prst="rect">
            <a:avLst/>
          </a:prstGeom>
          <a:solidFill>
            <a:schemeClr val="bg1"/>
          </a:solidFill>
          <a:effectLst>
            <a:softEdge rad="127000"/>
          </a:effectLst>
        </p:spPr>
        <p:txBody>
          <a:bodyPr wrap="square" rtlCol="0">
            <a:spAutoFit/>
          </a:bodyPr>
          <a:lstStyle/>
          <a:p>
            <a:pPr algn="ctr"/>
            <a:r>
              <a:rPr lang="en-US" sz="1600" dirty="0">
                <a:latin typeface="Arial" pitchFamily="34" charset="0"/>
                <a:cs typeface="Arial" pitchFamily="34" charset="0"/>
              </a:rPr>
              <a:t>	</a:t>
            </a:r>
          </a:p>
          <a:p>
            <a:pPr algn="ctr"/>
            <a:r>
              <a:rPr lang="en-US" sz="2000" dirty="0">
                <a:latin typeface="Arial" pitchFamily="34" charset="0"/>
                <a:cs typeface="Arial" pitchFamily="34" charset="0"/>
              </a:rPr>
              <a:t>Transition to Natural Response Testing</a:t>
            </a:r>
          </a:p>
          <a:p>
            <a:pPr algn="ct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5637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p:cNvGrpSpPr/>
          <p:nvPr/>
        </p:nvGrpSpPr>
        <p:grpSpPr>
          <a:xfrm>
            <a:off x="365806" y="45757"/>
            <a:ext cx="8503827" cy="6766486"/>
            <a:chOff x="365806" y="45757"/>
            <a:chExt cx="8503827" cy="6766486"/>
          </a:xfrm>
        </p:grpSpPr>
        <p:cxnSp>
          <p:nvCxnSpPr>
            <p:cNvPr id="148" name="Straight Connector 147"/>
            <p:cNvCxnSpPr/>
            <p:nvPr/>
          </p:nvCxnSpPr>
          <p:spPr>
            <a:xfrm>
              <a:off x="365806" y="1600223"/>
              <a:ext cx="5120584" cy="0"/>
            </a:xfrm>
            <a:prstGeom prst="line">
              <a:avLst/>
            </a:prstGeom>
            <a:solidFill>
              <a:schemeClr val="tx1">
                <a:lumMod val="75000"/>
                <a:lumOff val="25000"/>
              </a:schemeClr>
            </a:solidFill>
            <a:ln w="25400" cap="rnd">
              <a:solidFill>
                <a:srgbClr val="FF0000"/>
              </a:solidFill>
              <a:prstDash val="dash"/>
              <a:tailEnd type="none" w="lg" len="sm"/>
            </a:ln>
          </p:spPr>
        </p:cxnSp>
        <p:cxnSp>
          <p:nvCxnSpPr>
            <p:cNvPr id="150" name="Straight Connector 149"/>
            <p:cNvCxnSpPr/>
            <p:nvPr/>
          </p:nvCxnSpPr>
          <p:spPr>
            <a:xfrm flipV="1">
              <a:off x="5486390" y="45757"/>
              <a:ext cx="0" cy="1554466"/>
            </a:xfrm>
            <a:prstGeom prst="line">
              <a:avLst/>
            </a:prstGeom>
            <a:solidFill>
              <a:schemeClr val="tx1">
                <a:lumMod val="75000"/>
                <a:lumOff val="25000"/>
              </a:schemeClr>
            </a:solidFill>
            <a:ln w="25400" cap="rnd">
              <a:solidFill>
                <a:srgbClr val="FF0000"/>
              </a:solidFill>
              <a:prstDash val="dash"/>
              <a:tailEnd type="none" w="lg" len="sm"/>
            </a:ln>
          </p:spPr>
        </p:cxnSp>
        <p:cxnSp>
          <p:nvCxnSpPr>
            <p:cNvPr id="152" name="Straight Connector 151"/>
            <p:cNvCxnSpPr/>
            <p:nvPr/>
          </p:nvCxnSpPr>
          <p:spPr>
            <a:xfrm>
              <a:off x="5486390" y="45757"/>
              <a:ext cx="3383243" cy="0"/>
            </a:xfrm>
            <a:prstGeom prst="line">
              <a:avLst/>
            </a:prstGeom>
            <a:solidFill>
              <a:schemeClr val="tx1">
                <a:lumMod val="75000"/>
                <a:lumOff val="25000"/>
              </a:schemeClr>
            </a:solidFill>
            <a:ln w="25400" cap="rnd">
              <a:solidFill>
                <a:srgbClr val="FF0000"/>
              </a:solidFill>
              <a:prstDash val="dash"/>
              <a:tailEnd type="none" w="lg" len="sm"/>
            </a:ln>
          </p:spPr>
        </p:cxnSp>
        <p:cxnSp>
          <p:nvCxnSpPr>
            <p:cNvPr id="157" name="Straight Connector 156"/>
            <p:cNvCxnSpPr/>
            <p:nvPr/>
          </p:nvCxnSpPr>
          <p:spPr>
            <a:xfrm>
              <a:off x="8869633" y="45757"/>
              <a:ext cx="0" cy="3679487"/>
            </a:xfrm>
            <a:prstGeom prst="line">
              <a:avLst/>
            </a:prstGeom>
            <a:solidFill>
              <a:schemeClr val="tx1">
                <a:lumMod val="75000"/>
                <a:lumOff val="25000"/>
              </a:schemeClr>
            </a:solidFill>
            <a:ln w="25400" cap="rnd">
              <a:solidFill>
                <a:srgbClr val="FF0000"/>
              </a:solidFill>
              <a:prstDash val="dash"/>
              <a:tailEnd type="none" w="lg" len="sm"/>
            </a:ln>
          </p:spPr>
        </p:cxnSp>
        <p:cxnSp>
          <p:nvCxnSpPr>
            <p:cNvPr id="160" name="Straight Connector 159"/>
            <p:cNvCxnSpPr/>
            <p:nvPr/>
          </p:nvCxnSpPr>
          <p:spPr>
            <a:xfrm flipV="1">
              <a:off x="5943585" y="3725244"/>
              <a:ext cx="2926048" cy="1"/>
            </a:xfrm>
            <a:prstGeom prst="line">
              <a:avLst/>
            </a:prstGeom>
            <a:solidFill>
              <a:schemeClr val="tx1">
                <a:lumMod val="75000"/>
                <a:lumOff val="25000"/>
              </a:schemeClr>
            </a:solidFill>
            <a:ln w="25400" cap="rnd">
              <a:solidFill>
                <a:srgbClr val="FF0000"/>
              </a:solidFill>
              <a:prstDash val="dash"/>
              <a:tailEnd type="none" w="lg" len="sm"/>
            </a:ln>
          </p:spPr>
        </p:cxnSp>
        <p:cxnSp>
          <p:nvCxnSpPr>
            <p:cNvPr id="163" name="Straight Connector 162"/>
            <p:cNvCxnSpPr/>
            <p:nvPr/>
          </p:nvCxnSpPr>
          <p:spPr>
            <a:xfrm>
              <a:off x="5943585" y="3725245"/>
              <a:ext cx="0" cy="3086998"/>
            </a:xfrm>
            <a:prstGeom prst="line">
              <a:avLst/>
            </a:prstGeom>
            <a:solidFill>
              <a:schemeClr val="tx1">
                <a:lumMod val="75000"/>
                <a:lumOff val="25000"/>
              </a:schemeClr>
            </a:solidFill>
            <a:ln w="25400" cap="rnd">
              <a:solidFill>
                <a:srgbClr val="FF0000"/>
              </a:solidFill>
              <a:prstDash val="dash"/>
              <a:tailEnd type="none" w="lg" len="sm"/>
            </a:ln>
          </p:spPr>
        </p:cxnSp>
        <p:cxnSp>
          <p:nvCxnSpPr>
            <p:cNvPr id="166" name="Straight Connector 165"/>
            <p:cNvCxnSpPr/>
            <p:nvPr/>
          </p:nvCxnSpPr>
          <p:spPr>
            <a:xfrm>
              <a:off x="365806" y="1600223"/>
              <a:ext cx="0" cy="5212020"/>
            </a:xfrm>
            <a:prstGeom prst="line">
              <a:avLst/>
            </a:prstGeom>
            <a:solidFill>
              <a:schemeClr val="tx1">
                <a:lumMod val="75000"/>
                <a:lumOff val="25000"/>
              </a:schemeClr>
            </a:solidFill>
            <a:ln w="25400" cap="rnd">
              <a:solidFill>
                <a:srgbClr val="FF0000"/>
              </a:solidFill>
              <a:prstDash val="dash"/>
              <a:tailEnd type="none" w="lg" len="sm"/>
            </a:ln>
          </p:spPr>
        </p:cxnSp>
        <p:cxnSp>
          <p:nvCxnSpPr>
            <p:cNvPr id="168" name="Straight Connector 167"/>
            <p:cNvCxnSpPr/>
            <p:nvPr/>
          </p:nvCxnSpPr>
          <p:spPr>
            <a:xfrm>
              <a:off x="365806" y="6812243"/>
              <a:ext cx="5577779" cy="0"/>
            </a:xfrm>
            <a:prstGeom prst="line">
              <a:avLst/>
            </a:prstGeom>
            <a:solidFill>
              <a:schemeClr val="tx1">
                <a:lumMod val="75000"/>
                <a:lumOff val="25000"/>
              </a:schemeClr>
            </a:solidFill>
            <a:ln w="25400" cap="rnd">
              <a:solidFill>
                <a:srgbClr val="FF0000"/>
              </a:solidFill>
              <a:prstDash val="dash"/>
              <a:tailEnd type="none" w="lg" len="sm"/>
            </a:ln>
          </p:spPr>
        </p:cxnSp>
        <p:sp>
          <p:nvSpPr>
            <p:cNvPr id="171" name="TextBox 170"/>
            <p:cNvSpPr txBox="1"/>
            <p:nvPr/>
          </p:nvSpPr>
          <p:spPr>
            <a:xfrm>
              <a:off x="419509" y="5520475"/>
              <a:ext cx="1795052" cy="1200329"/>
            </a:xfrm>
            <a:prstGeom prst="rect">
              <a:avLst/>
            </a:prstGeom>
            <a:noFill/>
          </p:spPr>
          <p:txBody>
            <a:bodyPr wrap="square" rtlCol="0">
              <a:spAutoFit/>
            </a:bodyPr>
            <a:lstStyle/>
            <a:p>
              <a:r>
                <a:rPr lang="en-US" sz="1200" dirty="0">
                  <a:solidFill>
                    <a:schemeClr val="accent2"/>
                  </a:solidFill>
                </a:rPr>
                <a:t>Generally speaking, successful completion of  everything inside the red dotted line is required for system acceptance</a:t>
              </a:r>
            </a:p>
          </p:txBody>
        </p:sp>
      </p:grpSp>
      <p:sp>
        <p:nvSpPr>
          <p:cNvPr id="6" name="Title 5"/>
          <p:cNvSpPr>
            <a:spLocks noGrp="1"/>
          </p:cNvSpPr>
          <p:nvPr>
            <p:ph type="title"/>
          </p:nvPr>
        </p:nvSpPr>
        <p:spPr>
          <a:xfrm>
            <a:off x="457200" y="274638"/>
            <a:ext cx="4846312" cy="1143000"/>
          </a:xfrm>
        </p:spPr>
        <p:txBody>
          <a:bodyPr>
            <a:normAutofit/>
          </a:bodyPr>
          <a:lstStyle/>
          <a:p>
            <a:r>
              <a:rPr lang="en-US" dirty="0"/>
              <a:t>Testing Hierarchy</a:t>
            </a:r>
            <a:r>
              <a:rPr lang="en-US" sz="2400" dirty="0"/>
              <a:t>;</a:t>
            </a:r>
            <a:br>
              <a:rPr lang="en-US" sz="2400" dirty="0"/>
            </a:br>
            <a:r>
              <a:rPr lang="en-US" sz="2400" dirty="0"/>
              <a:t>More than Balancing Man Power</a:t>
            </a:r>
            <a:endParaRPr lang="en-US" dirty="0"/>
          </a:p>
        </p:txBody>
      </p:sp>
      <p:sp>
        <p:nvSpPr>
          <p:cNvPr id="7" name="TextBox 6"/>
          <p:cNvSpPr txBox="1"/>
          <p:nvPr/>
        </p:nvSpPr>
        <p:spPr>
          <a:xfrm>
            <a:off x="548672"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Commission Supporting Utility Systems</a:t>
            </a:r>
          </a:p>
        </p:txBody>
      </p:sp>
      <p:sp>
        <p:nvSpPr>
          <p:cNvPr id="8" name="TextBox 7"/>
          <p:cNvSpPr txBox="1"/>
          <p:nvPr/>
        </p:nvSpPr>
        <p:spPr>
          <a:xfrm>
            <a:off x="1828818"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Prestart Checks &amp; Startups</a:t>
            </a:r>
          </a:p>
        </p:txBody>
      </p:sp>
      <p:sp>
        <p:nvSpPr>
          <p:cNvPr id="9" name="TextBox 8"/>
          <p:cNvSpPr txBox="1"/>
          <p:nvPr/>
        </p:nvSpPr>
        <p:spPr>
          <a:xfrm>
            <a:off x="3108964"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Control Wiring and Calibration</a:t>
            </a:r>
          </a:p>
        </p:txBody>
      </p:sp>
      <p:sp>
        <p:nvSpPr>
          <p:cNvPr id="10" name="TextBox 9"/>
          <p:cNvSpPr txBox="1"/>
          <p:nvPr/>
        </p:nvSpPr>
        <p:spPr>
          <a:xfrm>
            <a:off x="4389110" y="1699899"/>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Control Programming</a:t>
            </a:r>
          </a:p>
        </p:txBody>
      </p:sp>
      <p:cxnSp>
        <p:nvCxnSpPr>
          <p:cNvPr id="22" name="Straight Connector 21"/>
          <p:cNvCxnSpPr/>
          <p:nvPr/>
        </p:nvCxnSpPr>
        <p:spPr>
          <a:xfrm>
            <a:off x="1097318" y="2431419"/>
            <a:ext cx="0" cy="182880"/>
          </a:xfrm>
          <a:prstGeom prst="line">
            <a:avLst/>
          </a:prstGeom>
          <a:solidFill>
            <a:schemeClr val="tx1">
              <a:lumMod val="75000"/>
              <a:lumOff val="25000"/>
            </a:schemeClr>
          </a:solidFill>
          <a:ln w="25400" cap="rnd">
            <a:solidFill>
              <a:schemeClr val="accent1"/>
            </a:solidFill>
            <a:tailEnd type="arrow" w="lg" len="sm"/>
          </a:ln>
        </p:spPr>
      </p:cxnSp>
      <p:sp>
        <p:nvSpPr>
          <p:cNvPr id="34" name="TextBox 33"/>
          <p:cNvSpPr txBox="1"/>
          <p:nvPr/>
        </p:nvSpPr>
        <p:spPr>
          <a:xfrm>
            <a:off x="6675079" y="182892"/>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Complete Equipment Safety Testing</a:t>
            </a:r>
          </a:p>
        </p:txBody>
      </p:sp>
      <p:sp>
        <p:nvSpPr>
          <p:cNvPr id="36" name="TextBox 35"/>
          <p:cNvSpPr txBox="1"/>
          <p:nvPr/>
        </p:nvSpPr>
        <p:spPr>
          <a:xfrm>
            <a:off x="1828830" y="2993725"/>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Component Factory Startups</a:t>
            </a:r>
          </a:p>
        </p:txBody>
      </p:sp>
      <p:sp>
        <p:nvSpPr>
          <p:cNvPr id="37" name="TextBox 36"/>
          <p:cNvSpPr txBox="1"/>
          <p:nvPr/>
        </p:nvSpPr>
        <p:spPr>
          <a:xfrm>
            <a:off x="3108976" y="2993725"/>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Component Startups</a:t>
            </a:r>
          </a:p>
        </p:txBody>
      </p:sp>
      <p:cxnSp>
        <p:nvCxnSpPr>
          <p:cNvPr id="38" name="Straight Connector 37"/>
          <p:cNvCxnSpPr/>
          <p:nvPr/>
        </p:nvCxnSpPr>
        <p:spPr>
          <a:xfrm>
            <a:off x="2377458" y="2431419"/>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39" name="Straight Connector 38"/>
          <p:cNvCxnSpPr/>
          <p:nvPr/>
        </p:nvCxnSpPr>
        <p:spPr>
          <a:xfrm>
            <a:off x="3665102" y="244097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0" name="Straight Connector 39"/>
          <p:cNvCxnSpPr/>
          <p:nvPr/>
        </p:nvCxnSpPr>
        <p:spPr>
          <a:xfrm>
            <a:off x="4937756" y="244097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1" name="Straight Connector 40"/>
          <p:cNvCxnSpPr/>
          <p:nvPr/>
        </p:nvCxnSpPr>
        <p:spPr>
          <a:xfrm>
            <a:off x="2377470" y="2810845"/>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2" name="Straight Connector 41"/>
          <p:cNvCxnSpPr/>
          <p:nvPr/>
        </p:nvCxnSpPr>
        <p:spPr>
          <a:xfrm>
            <a:off x="3642813" y="280673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44" name="Straight Connector 43"/>
          <p:cNvCxnSpPr/>
          <p:nvPr/>
        </p:nvCxnSpPr>
        <p:spPr>
          <a:xfrm>
            <a:off x="1097318" y="2614299"/>
            <a:ext cx="1280152" cy="0"/>
          </a:xfrm>
          <a:prstGeom prst="line">
            <a:avLst/>
          </a:prstGeom>
          <a:solidFill>
            <a:schemeClr val="tx1">
              <a:lumMod val="75000"/>
              <a:lumOff val="25000"/>
            </a:schemeClr>
          </a:solidFill>
          <a:ln w="25400" cap="rnd">
            <a:solidFill>
              <a:schemeClr val="accent1"/>
            </a:solidFill>
            <a:tailEnd type="none" w="lg" len="sm"/>
          </a:ln>
        </p:spPr>
      </p:cxnSp>
      <p:cxnSp>
        <p:nvCxnSpPr>
          <p:cNvPr id="45" name="Straight Connector 44"/>
          <p:cNvCxnSpPr/>
          <p:nvPr/>
        </p:nvCxnSpPr>
        <p:spPr>
          <a:xfrm>
            <a:off x="2377452" y="2614299"/>
            <a:ext cx="640076" cy="1"/>
          </a:xfrm>
          <a:prstGeom prst="line">
            <a:avLst/>
          </a:prstGeom>
          <a:solidFill>
            <a:schemeClr val="tx1">
              <a:lumMod val="75000"/>
              <a:lumOff val="25000"/>
            </a:schemeClr>
          </a:solidFill>
          <a:ln w="25400" cap="rnd">
            <a:solidFill>
              <a:schemeClr val="accent1"/>
            </a:solidFill>
            <a:tailEnd type="arrow" w="lg" len="sm"/>
          </a:ln>
        </p:spPr>
      </p:cxnSp>
      <p:cxnSp>
        <p:nvCxnSpPr>
          <p:cNvPr id="50" name="Straight Connector 49"/>
          <p:cNvCxnSpPr/>
          <p:nvPr/>
        </p:nvCxnSpPr>
        <p:spPr>
          <a:xfrm flipH="1">
            <a:off x="3657610" y="2614299"/>
            <a:ext cx="1280152" cy="0"/>
          </a:xfrm>
          <a:prstGeom prst="line">
            <a:avLst/>
          </a:prstGeom>
          <a:solidFill>
            <a:schemeClr val="tx1">
              <a:lumMod val="75000"/>
              <a:lumOff val="25000"/>
            </a:schemeClr>
          </a:solidFill>
          <a:ln w="25400" cap="rnd">
            <a:solidFill>
              <a:schemeClr val="accent1"/>
            </a:solidFill>
            <a:tailEnd type="none" w="lg" len="sm"/>
          </a:ln>
        </p:spPr>
      </p:cxnSp>
      <p:cxnSp>
        <p:nvCxnSpPr>
          <p:cNvPr id="51" name="Straight Connector 50"/>
          <p:cNvCxnSpPr/>
          <p:nvPr/>
        </p:nvCxnSpPr>
        <p:spPr>
          <a:xfrm flipH="1">
            <a:off x="3008274" y="2614298"/>
            <a:ext cx="640076" cy="1"/>
          </a:xfrm>
          <a:prstGeom prst="line">
            <a:avLst/>
          </a:prstGeom>
          <a:solidFill>
            <a:schemeClr val="tx1">
              <a:lumMod val="75000"/>
              <a:lumOff val="25000"/>
            </a:schemeClr>
          </a:solidFill>
          <a:ln w="25400" cap="rnd">
            <a:solidFill>
              <a:schemeClr val="accent1"/>
            </a:solidFill>
            <a:tailEnd type="arrow" w="lg" len="sm"/>
          </a:ln>
        </p:spPr>
      </p:cxnSp>
      <p:cxnSp>
        <p:nvCxnSpPr>
          <p:cNvPr id="52" name="Straight Connector 51"/>
          <p:cNvCxnSpPr/>
          <p:nvPr/>
        </p:nvCxnSpPr>
        <p:spPr>
          <a:xfrm>
            <a:off x="3018942" y="2623850"/>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53" name="Straight Connector 52"/>
          <p:cNvCxnSpPr/>
          <p:nvPr/>
        </p:nvCxnSpPr>
        <p:spPr>
          <a:xfrm flipH="1">
            <a:off x="2368198" y="2810843"/>
            <a:ext cx="640076" cy="1"/>
          </a:xfrm>
          <a:prstGeom prst="line">
            <a:avLst/>
          </a:prstGeom>
          <a:solidFill>
            <a:schemeClr val="tx1">
              <a:lumMod val="75000"/>
              <a:lumOff val="25000"/>
            </a:schemeClr>
          </a:solidFill>
          <a:ln w="25400" cap="rnd">
            <a:solidFill>
              <a:schemeClr val="accent1"/>
            </a:solidFill>
            <a:tailEnd type="arrow" w="lg" len="sm"/>
          </a:ln>
        </p:spPr>
      </p:cxnSp>
      <p:cxnSp>
        <p:nvCxnSpPr>
          <p:cNvPr id="54" name="Straight Connector 53"/>
          <p:cNvCxnSpPr/>
          <p:nvPr/>
        </p:nvCxnSpPr>
        <p:spPr>
          <a:xfrm>
            <a:off x="3008274" y="2810844"/>
            <a:ext cx="640076" cy="1"/>
          </a:xfrm>
          <a:prstGeom prst="line">
            <a:avLst/>
          </a:prstGeom>
          <a:solidFill>
            <a:schemeClr val="tx1">
              <a:lumMod val="75000"/>
              <a:lumOff val="25000"/>
            </a:schemeClr>
          </a:solidFill>
          <a:ln w="25400" cap="rnd">
            <a:solidFill>
              <a:schemeClr val="accent1"/>
            </a:solidFill>
            <a:tailEnd type="arrow" w="lg" len="sm"/>
          </a:ln>
        </p:spPr>
      </p:cxnSp>
      <p:sp>
        <p:nvSpPr>
          <p:cNvPr id="59" name="TextBox 58"/>
          <p:cNvSpPr txBox="1"/>
          <p:nvPr/>
        </p:nvSpPr>
        <p:spPr>
          <a:xfrm>
            <a:off x="1828818" y="390812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Sub-assembly Factory Startups</a:t>
            </a:r>
          </a:p>
        </p:txBody>
      </p:sp>
      <p:sp>
        <p:nvSpPr>
          <p:cNvPr id="60" name="TextBox 59"/>
          <p:cNvSpPr txBox="1"/>
          <p:nvPr/>
        </p:nvSpPr>
        <p:spPr>
          <a:xfrm>
            <a:off x="3108964" y="390812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Sub-assembly Startups</a:t>
            </a:r>
          </a:p>
        </p:txBody>
      </p:sp>
      <p:cxnSp>
        <p:nvCxnSpPr>
          <p:cNvPr id="63" name="Straight Connector 62"/>
          <p:cNvCxnSpPr/>
          <p:nvPr/>
        </p:nvCxnSpPr>
        <p:spPr>
          <a:xfrm>
            <a:off x="2377470" y="3725244"/>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4" name="Straight Connector 63"/>
          <p:cNvCxnSpPr/>
          <p:nvPr/>
        </p:nvCxnSpPr>
        <p:spPr>
          <a:xfrm>
            <a:off x="3653947" y="3725245"/>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5" name="Straight Connector 64"/>
          <p:cNvCxnSpPr/>
          <p:nvPr/>
        </p:nvCxnSpPr>
        <p:spPr>
          <a:xfrm>
            <a:off x="2366336" y="4639643"/>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6" name="Straight Connector 65"/>
          <p:cNvCxnSpPr/>
          <p:nvPr/>
        </p:nvCxnSpPr>
        <p:spPr>
          <a:xfrm>
            <a:off x="3642813" y="4639644"/>
            <a:ext cx="0" cy="182880"/>
          </a:xfrm>
          <a:prstGeom prst="line">
            <a:avLst/>
          </a:prstGeom>
          <a:solidFill>
            <a:schemeClr val="tx1">
              <a:lumMod val="75000"/>
              <a:lumOff val="25000"/>
            </a:schemeClr>
          </a:solidFill>
          <a:ln w="25400" cap="rnd">
            <a:solidFill>
              <a:schemeClr val="accent1"/>
            </a:solidFill>
            <a:tailEnd type="arrow" w="lg" len="sm"/>
          </a:ln>
        </p:spPr>
      </p:cxnSp>
      <p:cxnSp>
        <p:nvCxnSpPr>
          <p:cNvPr id="68" name="Straight Connector 67"/>
          <p:cNvCxnSpPr/>
          <p:nvPr/>
        </p:nvCxnSpPr>
        <p:spPr>
          <a:xfrm>
            <a:off x="2366336" y="4822523"/>
            <a:ext cx="651192" cy="0"/>
          </a:xfrm>
          <a:prstGeom prst="line">
            <a:avLst/>
          </a:prstGeom>
          <a:solidFill>
            <a:schemeClr val="tx1">
              <a:lumMod val="75000"/>
              <a:lumOff val="25000"/>
            </a:schemeClr>
          </a:solidFill>
          <a:ln w="25400" cap="rnd">
            <a:solidFill>
              <a:schemeClr val="accent1"/>
            </a:solidFill>
            <a:tailEnd type="arrow" w="lg" len="sm"/>
          </a:ln>
        </p:spPr>
      </p:cxnSp>
      <p:cxnSp>
        <p:nvCxnSpPr>
          <p:cNvPr id="70" name="Straight Connector 69"/>
          <p:cNvCxnSpPr/>
          <p:nvPr/>
        </p:nvCxnSpPr>
        <p:spPr>
          <a:xfrm flipH="1">
            <a:off x="3018942" y="4822523"/>
            <a:ext cx="629408" cy="1"/>
          </a:xfrm>
          <a:prstGeom prst="line">
            <a:avLst/>
          </a:prstGeom>
          <a:solidFill>
            <a:schemeClr val="tx1">
              <a:lumMod val="75000"/>
              <a:lumOff val="25000"/>
            </a:schemeClr>
          </a:solidFill>
          <a:ln w="25400" cap="rnd">
            <a:solidFill>
              <a:schemeClr val="accent1"/>
            </a:solidFill>
            <a:tailEnd type="arrow" w="lg" len="sm"/>
          </a:ln>
        </p:spPr>
      </p:cxnSp>
      <p:cxnSp>
        <p:nvCxnSpPr>
          <p:cNvPr id="72" name="Straight Connector 71"/>
          <p:cNvCxnSpPr/>
          <p:nvPr/>
        </p:nvCxnSpPr>
        <p:spPr>
          <a:xfrm>
            <a:off x="3017528" y="4822524"/>
            <a:ext cx="1414" cy="214922"/>
          </a:xfrm>
          <a:prstGeom prst="line">
            <a:avLst/>
          </a:prstGeom>
          <a:solidFill>
            <a:schemeClr val="tx1">
              <a:lumMod val="75000"/>
              <a:lumOff val="25000"/>
            </a:schemeClr>
          </a:solidFill>
          <a:ln w="25400" cap="rnd">
            <a:solidFill>
              <a:schemeClr val="accent1"/>
            </a:solidFill>
            <a:tailEnd type="arrow" w="lg" len="sm"/>
          </a:ln>
        </p:spPr>
      </p:cxnSp>
      <p:sp>
        <p:nvSpPr>
          <p:cNvPr id="73" name="TextBox 72"/>
          <p:cNvSpPr txBox="1"/>
          <p:nvPr/>
        </p:nvSpPr>
        <p:spPr>
          <a:xfrm>
            <a:off x="2468903" y="5042850"/>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Verify Safeties with Prime Mover Off-line</a:t>
            </a:r>
          </a:p>
        </p:txBody>
      </p:sp>
      <p:cxnSp>
        <p:nvCxnSpPr>
          <p:cNvPr id="74" name="Straight Connector 73"/>
          <p:cNvCxnSpPr/>
          <p:nvPr/>
        </p:nvCxnSpPr>
        <p:spPr>
          <a:xfrm>
            <a:off x="3017528" y="5768958"/>
            <a:ext cx="1414" cy="214922"/>
          </a:xfrm>
          <a:prstGeom prst="line">
            <a:avLst/>
          </a:prstGeom>
          <a:solidFill>
            <a:schemeClr val="tx1">
              <a:lumMod val="75000"/>
              <a:lumOff val="25000"/>
            </a:schemeClr>
          </a:solidFill>
          <a:ln w="25400" cap="rnd">
            <a:solidFill>
              <a:schemeClr val="accent1"/>
            </a:solidFill>
            <a:tailEnd type="arrow" w="lg" len="sm"/>
          </a:ln>
        </p:spPr>
      </p:cxnSp>
      <p:sp>
        <p:nvSpPr>
          <p:cNvPr id="75" name="TextBox 74"/>
          <p:cNvSpPr txBox="1"/>
          <p:nvPr/>
        </p:nvSpPr>
        <p:spPr>
          <a:xfrm>
            <a:off x="2468903" y="598928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Start-up Prime Mover (Pump, Fan, etc.)</a:t>
            </a:r>
          </a:p>
        </p:txBody>
      </p:sp>
      <p:cxnSp>
        <p:nvCxnSpPr>
          <p:cNvPr id="80" name="Straight Connector 79"/>
          <p:cNvCxnSpPr/>
          <p:nvPr/>
        </p:nvCxnSpPr>
        <p:spPr>
          <a:xfrm>
            <a:off x="3568996" y="6355048"/>
            <a:ext cx="2191711" cy="0"/>
          </a:xfrm>
          <a:prstGeom prst="line">
            <a:avLst/>
          </a:prstGeom>
          <a:solidFill>
            <a:schemeClr val="tx1">
              <a:lumMod val="75000"/>
              <a:lumOff val="25000"/>
            </a:schemeClr>
          </a:solidFill>
          <a:ln w="25400" cap="rnd">
            <a:solidFill>
              <a:schemeClr val="accent1"/>
            </a:solidFill>
            <a:tailEnd type="arrow" w="lg" len="sm"/>
          </a:ln>
        </p:spPr>
      </p:cxnSp>
      <p:cxnSp>
        <p:nvCxnSpPr>
          <p:cNvPr id="84" name="Straight Connector 83"/>
          <p:cNvCxnSpPr/>
          <p:nvPr/>
        </p:nvCxnSpPr>
        <p:spPr>
          <a:xfrm flipV="1">
            <a:off x="5760707" y="528421"/>
            <a:ext cx="0" cy="5826625"/>
          </a:xfrm>
          <a:prstGeom prst="line">
            <a:avLst/>
          </a:prstGeom>
          <a:solidFill>
            <a:schemeClr val="tx1">
              <a:lumMod val="75000"/>
              <a:lumOff val="25000"/>
            </a:schemeClr>
          </a:solidFill>
          <a:ln w="25400" cap="rnd">
            <a:solidFill>
              <a:schemeClr val="accent1"/>
            </a:solidFill>
            <a:tailEnd type="arrow" w="lg" len="sm"/>
          </a:ln>
        </p:spPr>
      </p:cxnSp>
      <p:cxnSp>
        <p:nvCxnSpPr>
          <p:cNvPr id="86" name="Straight Connector 85"/>
          <p:cNvCxnSpPr/>
          <p:nvPr/>
        </p:nvCxnSpPr>
        <p:spPr>
          <a:xfrm>
            <a:off x="5760707" y="528421"/>
            <a:ext cx="914384" cy="0"/>
          </a:xfrm>
          <a:prstGeom prst="line">
            <a:avLst/>
          </a:prstGeom>
          <a:solidFill>
            <a:schemeClr val="tx1">
              <a:lumMod val="75000"/>
              <a:lumOff val="25000"/>
            </a:schemeClr>
          </a:solidFill>
          <a:ln w="25400" cap="rnd">
            <a:solidFill>
              <a:schemeClr val="accent1"/>
            </a:solidFill>
            <a:tailEnd type="arrow" w="lg" len="sm"/>
          </a:ln>
        </p:spPr>
      </p:cxnSp>
      <p:sp>
        <p:nvSpPr>
          <p:cNvPr id="90" name="TextBox 89"/>
          <p:cNvSpPr txBox="1"/>
          <p:nvPr/>
        </p:nvSpPr>
        <p:spPr>
          <a:xfrm>
            <a:off x="6675085" y="1051578"/>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Test Component Controls</a:t>
            </a:r>
          </a:p>
        </p:txBody>
      </p:sp>
      <p:cxnSp>
        <p:nvCxnSpPr>
          <p:cNvPr id="92" name="Straight Connector 91"/>
          <p:cNvCxnSpPr>
            <a:stCxn id="34" idx="2"/>
            <a:endCxn id="90" idx="0"/>
          </p:cNvCxnSpPr>
          <p:nvPr/>
        </p:nvCxnSpPr>
        <p:spPr>
          <a:xfrm>
            <a:off x="7223719" y="914412"/>
            <a:ext cx="6" cy="137166"/>
          </a:xfrm>
          <a:prstGeom prst="line">
            <a:avLst/>
          </a:prstGeom>
          <a:solidFill>
            <a:schemeClr val="tx1">
              <a:lumMod val="75000"/>
              <a:lumOff val="25000"/>
            </a:schemeClr>
          </a:solidFill>
          <a:ln w="25400" cap="rnd">
            <a:solidFill>
              <a:schemeClr val="accent1"/>
            </a:solidFill>
            <a:tailEnd type="arrow" w="lg" len="sm"/>
          </a:ln>
        </p:spPr>
      </p:cxnSp>
      <p:sp>
        <p:nvSpPr>
          <p:cNvPr id="93" name="TextBox 92"/>
          <p:cNvSpPr txBox="1"/>
          <p:nvPr/>
        </p:nvSpPr>
        <p:spPr>
          <a:xfrm>
            <a:off x="6675085" y="2011713"/>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Test System Level Control Functionality</a:t>
            </a:r>
          </a:p>
        </p:txBody>
      </p:sp>
      <p:cxnSp>
        <p:nvCxnSpPr>
          <p:cNvPr id="95" name="Straight Connector 94"/>
          <p:cNvCxnSpPr>
            <a:stCxn id="90" idx="2"/>
            <a:endCxn id="93" idx="0"/>
          </p:cNvCxnSpPr>
          <p:nvPr/>
        </p:nvCxnSpPr>
        <p:spPr>
          <a:xfrm>
            <a:off x="7223725" y="1783098"/>
            <a:ext cx="0" cy="228615"/>
          </a:xfrm>
          <a:prstGeom prst="line">
            <a:avLst/>
          </a:prstGeom>
          <a:solidFill>
            <a:schemeClr val="tx1">
              <a:lumMod val="75000"/>
              <a:lumOff val="25000"/>
            </a:schemeClr>
          </a:solidFill>
          <a:ln w="25400" cap="rnd">
            <a:solidFill>
              <a:schemeClr val="accent1"/>
            </a:solidFill>
            <a:tailEnd type="arrow" w="lg" len="sm"/>
          </a:ln>
        </p:spPr>
      </p:cxnSp>
      <p:sp>
        <p:nvSpPr>
          <p:cNvPr id="96" name="TextBox 95"/>
          <p:cNvSpPr txBox="1"/>
          <p:nvPr/>
        </p:nvSpPr>
        <p:spPr>
          <a:xfrm>
            <a:off x="6675085" y="2926103"/>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Test Building Level Control Functionality</a:t>
            </a:r>
          </a:p>
        </p:txBody>
      </p:sp>
      <p:cxnSp>
        <p:nvCxnSpPr>
          <p:cNvPr id="98" name="Straight Connector 97"/>
          <p:cNvCxnSpPr>
            <a:stCxn id="93" idx="2"/>
            <a:endCxn id="96" idx="0"/>
          </p:cNvCxnSpPr>
          <p:nvPr/>
        </p:nvCxnSpPr>
        <p:spPr>
          <a:xfrm>
            <a:off x="7223725" y="2743233"/>
            <a:ext cx="0" cy="182870"/>
          </a:xfrm>
          <a:prstGeom prst="line">
            <a:avLst/>
          </a:prstGeom>
          <a:solidFill>
            <a:schemeClr val="tx1">
              <a:lumMod val="75000"/>
              <a:lumOff val="25000"/>
            </a:schemeClr>
          </a:solidFill>
          <a:ln w="25400" cap="rnd">
            <a:solidFill>
              <a:schemeClr val="accent1"/>
            </a:solidFill>
            <a:tailEnd type="arrow" w="lg" len="sm"/>
          </a:ln>
        </p:spPr>
      </p:cxnSp>
      <p:sp>
        <p:nvSpPr>
          <p:cNvPr id="99" name="TextBox 98"/>
          <p:cNvSpPr txBox="1"/>
          <p:nvPr/>
        </p:nvSpPr>
        <p:spPr>
          <a:xfrm>
            <a:off x="6035018" y="4023363"/>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Begin Normal Operations</a:t>
            </a:r>
          </a:p>
        </p:txBody>
      </p:sp>
      <p:sp>
        <p:nvSpPr>
          <p:cNvPr id="100" name="TextBox 99"/>
          <p:cNvSpPr txBox="1"/>
          <p:nvPr/>
        </p:nvSpPr>
        <p:spPr>
          <a:xfrm>
            <a:off x="7315158" y="4023371"/>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Run Trend Analysis;  Fine Tune Systems</a:t>
            </a:r>
          </a:p>
        </p:txBody>
      </p:sp>
      <p:sp>
        <p:nvSpPr>
          <p:cNvPr id="101" name="TextBox 100"/>
          <p:cNvSpPr txBox="1"/>
          <p:nvPr/>
        </p:nvSpPr>
        <p:spPr>
          <a:xfrm>
            <a:off x="6675085" y="5074894"/>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Seasonal and Warranty Testing</a:t>
            </a:r>
          </a:p>
        </p:txBody>
      </p:sp>
      <p:sp>
        <p:nvSpPr>
          <p:cNvPr id="103" name="TextBox 102"/>
          <p:cNvSpPr txBox="1"/>
          <p:nvPr/>
        </p:nvSpPr>
        <p:spPr>
          <a:xfrm>
            <a:off x="6675091" y="5989292"/>
            <a:ext cx="1097280" cy="731520"/>
          </a:xfrm>
          <a:prstGeom prst="rect">
            <a:avLst/>
          </a:prstGeom>
          <a:solidFill>
            <a:schemeClr val="tx1">
              <a:lumMod val="75000"/>
              <a:lumOff val="25000"/>
            </a:schemeClr>
          </a:solidFill>
          <a:ln w="25400" cap="rnd">
            <a:solidFill>
              <a:schemeClr val="accent1"/>
            </a:solidFill>
          </a:ln>
        </p:spPr>
        <p:txBody>
          <a:bodyPr wrap="square" lIns="45720" rIns="45720" rtlCol="0">
            <a:noAutofit/>
          </a:bodyPr>
          <a:lstStyle/>
          <a:p>
            <a:pPr algn="ctr"/>
            <a:r>
              <a:rPr lang="en-US" sz="1200" dirty="0">
                <a:solidFill>
                  <a:schemeClr val="bg1"/>
                </a:solidFill>
              </a:rPr>
              <a:t>Begin Ongoing Cx</a:t>
            </a:r>
          </a:p>
        </p:txBody>
      </p:sp>
      <p:cxnSp>
        <p:nvCxnSpPr>
          <p:cNvPr id="114" name="Straight Connector 113"/>
          <p:cNvCxnSpPr>
            <a:stCxn id="96" idx="2"/>
          </p:cNvCxnSpPr>
          <p:nvPr/>
        </p:nvCxnSpPr>
        <p:spPr>
          <a:xfrm>
            <a:off x="7223725" y="3657623"/>
            <a:ext cx="6" cy="196522"/>
          </a:xfrm>
          <a:prstGeom prst="line">
            <a:avLst/>
          </a:prstGeom>
          <a:solidFill>
            <a:schemeClr val="tx1">
              <a:lumMod val="75000"/>
              <a:lumOff val="25000"/>
            </a:schemeClr>
          </a:solidFill>
          <a:ln w="25400" cap="rnd">
            <a:solidFill>
              <a:schemeClr val="accent1"/>
            </a:solidFill>
            <a:tailEnd type="arrow" w="lg" len="sm"/>
          </a:ln>
        </p:spPr>
      </p:cxnSp>
      <p:cxnSp>
        <p:nvCxnSpPr>
          <p:cNvPr id="116" name="Straight Connector 115"/>
          <p:cNvCxnSpPr/>
          <p:nvPr/>
        </p:nvCxnSpPr>
        <p:spPr>
          <a:xfrm flipH="1">
            <a:off x="6583658" y="3854145"/>
            <a:ext cx="640061" cy="0"/>
          </a:xfrm>
          <a:prstGeom prst="line">
            <a:avLst/>
          </a:prstGeom>
          <a:solidFill>
            <a:schemeClr val="tx1">
              <a:lumMod val="75000"/>
              <a:lumOff val="25000"/>
            </a:schemeClr>
          </a:solidFill>
          <a:ln w="25400" cap="rnd">
            <a:solidFill>
              <a:schemeClr val="accent1"/>
            </a:solidFill>
            <a:tailEnd type="arrow" w="lg" len="sm"/>
          </a:ln>
        </p:spPr>
      </p:cxnSp>
      <p:cxnSp>
        <p:nvCxnSpPr>
          <p:cNvPr id="118" name="Straight Connector 117"/>
          <p:cNvCxnSpPr>
            <a:endCxn id="99" idx="0"/>
          </p:cNvCxnSpPr>
          <p:nvPr/>
        </p:nvCxnSpPr>
        <p:spPr>
          <a:xfrm>
            <a:off x="6583658" y="3854145"/>
            <a:ext cx="0" cy="169218"/>
          </a:xfrm>
          <a:prstGeom prst="line">
            <a:avLst/>
          </a:prstGeom>
          <a:solidFill>
            <a:schemeClr val="tx1">
              <a:lumMod val="75000"/>
              <a:lumOff val="25000"/>
            </a:schemeClr>
          </a:solidFill>
          <a:ln w="25400" cap="rnd">
            <a:solidFill>
              <a:schemeClr val="accent1"/>
            </a:solidFill>
            <a:tailEnd type="arrow" w="lg" len="sm"/>
          </a:ln>
        </p:spPr>
      </p:cxnSp>
      <p:cxnSp>
        <p:nvCxnSpPr>
          <p:cNvPr id="120" name="Straight Connector 119"/>
          <p:cNvCxnSpPr/>
          <p:nvPr/>
        </p:nvCxnSpPr>
        <p:spPr>
          <a:xfrm>
            <a:off x="7223719" y="3854145"/>
            <a:ext cx="640085" cy="0"/>
          </a:xfrm>
          <a:prstGeom prst="line">
            <a:avLst/>
          </a:prstGeom>
          <a:solidFill>
            <a:schemeClr val="tx1">
              <a:lumMod val="75000"/>
              <a:lumOff val="25000"/>
            </a:schemeClr>
          </a:solidFill>
          <a:ln w="25400" cap="rnd">
            <a:solidFill>
              <a:schemeClr val="accent1"/>
            </a:solidFill>
            <a:tailEnd type="arrow" w="lg" len="sm"/>
          </a:ln>
        </p:spPr>
      </p:cxnSp>
      <p:cxnSp>
        <p:nvCxnSpPr>
          <p:cNvPr id="122" name="Straight Connector 121"/>
          <p:cNvCxnSpPr>
            <a:endCxn id="100" idx="0"/>
          </p:cNvCxnSpPr>
          <p:nvPr/>
        </p:nvCxnSpPr>
        <p:spPr>
          <a:xfrm flipH="1">
            <a:off x="7863798" y="3854145"/>
            <a:ext cx="6" cy="169226"/>
          </a:xfrm>
          <a:prstGeom prst="line">
            <a:avLst/>
          </a:prstGeom>
          <a:solidFill>
            <a:schemeClr val="tx1">
              <a:lumMod val="75000"/>
              <a:lumOff val="25000"/>
            </a:schemeClr>
          </a:solidFill>
          <a:ln w="25400" cap="rnd">
            <a:solidFill>
              <a:schemeClr val="accent1"/>
            </a:solidFill>
            <a:tailEnd type="arrow" w="lg" len="sm"/>
          </a:ln>
        </p:spPr>
      </p:cxnSp>
      <p:cxnSp>
        <p:nvCxnSpPr>
          <p:cNvPr id="124" name="Straight Connector 123"/>
          <p:cNvCxnSpPr>
            <a:stCxn id="99" idx="2"/>
          </p:cNvCxnSpPr>
          <p:nvPr/>
        </p:nvCxnSpPr>
        <p:spPr>
          <a:xfrm>
            <a:off x="6583658" y="4754883"/>
            <a:ext cx="0" cy="160005"/>
          </a:xfrm>
          <a:prstGeom prst="line">
            <a:avLst/>
          </a:prstGeom>
          <a:solidFill>
            <a:schemeClr val="tx1">
              <a:lumMod val="75000"/>
              <a:lumOff val="25000"/>
            </a:schemeClr>
          </a:solidFill>
          <a:ln w="25400" cap="rnd">
            <a:solidFill>
              <a:schemeClr val="accent1"/>
            </a:solidFill>
            <a:tailEnd type="arrow" w="lg" len="sm"/>
          </a:ln>
        </p:spPr>
      </p:cxnSp>
      <p:cxnSp>
        <p:nvCxnSpPr>
          <p:cNvPr id="127" name="Straight Connector 126"/>
          <p:cNvCxnSpPr/>
          <p:nvPr/>
        </p:nvCxnSpPr>
        <p:spPr>
          <a:xfrm>
            <a:off x="6583658" y="4914888"/>
            <a:ext cx="640061" cy="0"/>
          </a:xfrm>
          <a:prstGeom prst="line">
            <a:avLst/>
          </a:prstGeom>
          <a:solidFill>
            <a:schemeClr val="tx1">
              <a:lumMod val="75000"/>
              <a:lumOff val="25000"/>
            </a:schemeClr>
          </a:solidFill>
          <a:ln w="25400" cap="rnd">
            <a:solidFill>
              <a:schemeClr val="accent1"/>
            </a:solidFill>
            <a:tailEnd type="arrow" w="lg" len="sm"/>
          </a:ln>
        </p:spPr>
      </p:cxnSp>
      <p:cxnSp>
        <p:nvCxnSpPr>
          <p:cNvPr id="129" name="Straight Connector 128"/>
          <p:cNvCxnSpPr>
            <a:stCxn id="100" idx="2"/>
          </p:cNvCxnSpPr>
          <p:nvPr/>
        </p:nvCxnSpPr>
        <p:spPr>
          <a:xfrm>
            <a:off x="7863798" y="4754891"/>
            <a:ext cx="6" cy="159997"/>
          </a:xfrm>
          <a:prstGeom prst="line">
            <a:avLst/>
          </a:prstGeom>
          <a:solidFill>
            <a:schemeClr val="tx1">
              <a:lumMod val="75000"/>
              <a:lumOff val="25000"/>
            </a:schemeClr>
          </a:solidFill>
          <a:ln w="25400" cap="rnd">
            <a:solidFill>
              <a:schemeClr val="accent1"/>
            </a:solidFill>
            <a:tailEnd type="arrow" w="lg" len="sm"/>
          </a:ln>
        </p:spPr>
      </p:cxnSp>
      <p:cxnSp>
        <p:nvCxnSpPr>
          <p:cNvPr id="131" name="Straight Connector 130"/>
          <p:cNvCxnSpPr/>
          <p:nvPr/>
        </p:nvCxnSpPr>
        <p:spPr>
          <a:xfrm flipH="1">
            <a:off x="7223731" y="4914888"/>
            <a:ext cx="640067" cy="0"/>
          </a:xfrm>
          <a:prstGeom prst="line">
            <a:avLst/>
          </a:prstGeom>
          <a:solidFill>
            <a:schemeClr val="tx1">
              <a:lumMod val="75000"/>
              <a:lumOff val="25000"/>
            </a:schemeClr>
          </a:solidFill>
          <a:ln w="25400" cap="rnd">
            <a:solidFill>
              <a:schemeClr val="accent1"/>
            </a:solidFill>
            <a:tailEnd type="arrow" w="lg" len="sm"/>
          </a:ln>
        </p:spPr>
      </p:cxnSp>
      <p:cxnSp>
        <p:nvCxnSpPr>
          <p:cNvPr id="133" name="Straight Connector 132"/>
          <p:cNvCxnSpPr>
            <a:endCxn id="101" idx="0"/>
          </p:cNvCxnSpPr>
          <p:nvPr/>
        </p:nvCxnSpPr>
        <p:spPr>
          <a:xfrm flipH="1">
            <a:off x="7223725" y="4914888"/>
            <a:ext cx="6" cy="160006"/>
          </a:xfrm>
          <a:prstGeom prst="line">
            <a:avLst/>
          </a:prstGeom>
          <a:solidFill>
            <a:schemeClr val="tx1">
              <a:lumMod val="75000"/>
              <a:lumOff val="25000"/>
            </a:schemeClr>
          </a:solidFill>
          <a:ln w="25400" cap="rnd">
            <a:solidFill>
              <a:schemeClr val="accent1"/>
            </a:solidFill>
            <a:tailEnd type="arrow" w="lg" len="sm"/>
          </a:ln>
        </p:spPr>
      </p:cxnSp>
      <p:cxnSp>
        <p:nvCxnSpPr>
          <p:cNvPr id="135" name="Straight Connector 134"/>
          <p:cNvCxnSpPr>
            <a:stCxn id="101" idx="2"/>
            <a:endCxn id="103" idx="0"/>
          </p:cNvCxnSpPr>
          <p:nvPr/>
        </p:nvCxnSpPr>
        <p:spPr>
          <a:xfrm>
            <a:off x="7223725" y="5806414"/>
            <a:ext cx="6" cy="182878"/>
          </a:xfrm>
          <a:prstGeom prst="line">
            <a:avLst/>
          </a:prstGeom>
          <a:solidFill>
            <a:schemeClr val="tx1">
              <a:lumMod val="75000"/>
              <a:lumOff val="25000"/>
            </a:schemeClr>
          </a:solidFill>
          <a:ln w="25400" cap="rnd">
            <a:solidFill>
              <a:schemeClr val="accent1"/>
            </a:solidFill>
            <a:tailEnd type="arrow" w="lg" len="sm"/>
          </a:ln>
        </p:spPr>
      </p:cxnSp>
      <p:grpSp>
        <p:nvGrpSpPr>
          <p:cNvPr id="174" name="Group 173"/>
          <p:cNvGrpSpPr/>
          <p:nvPr/>
        </p:nvGrpSpPr>
        <p:grpSpPr>
          <a:xfrm>
            <a:off x="6035018" y="1321433"/>
            <a:ext cx="2926054" cy="1101738"/>
            <a:chOff x="6035018" y="1321433"/>
            <a:chExt cx="2926054" cy="1101738"/>
          </a:xfrm>
        </p:grpSpPr>
        <p:cxnSp>
          <p:nvCxnSpPr>
            <p:cNvPr id="138" name="Straight Connector 137"/>
            <p:cNvCxnSpPr/>
            <p:nvPr/>
          </p:nvCxnSpPr>
          <p:spPr>
            <a:xfrm>
              <a:off x="6035018" y="1874537"/>
              <a:ext cx="2560298" cy="0"/>
            </a:xfrm>
            <a:prstGeom prst="line">
              <a:avLst/>
            </a:prstGeom>
            <a:solidFill>
              <a:schemeClr val="tx1">
                <a:lumMod val="75000"/>
                <a:lumOff val="25000"/>
              </a:schemeClr>
            </a:solidFill>
            <a:ln w="25400" cap="rnd">
              <a:solidFill>
                <a:schemeClr val="accent3"/>
              </a:solidFill>
              <a:prstDash val="dash"/>
              <a:tailEnd type="none" w="lg" len="sm"/>
            </a:ln>
          </p:spPr>
        </p:cxnSp>
        <p:sp>
          <p:nvSpPr>
            <p:cNvPr id="143" name="Right Arrow 142"/>
            <p:cNvSpPr>
              <a:spLocks noChangeAspect="1"/>
            </p:cNvSpPr>
            <p:nvPr/>
          </p:nvSpPr>
          <p:spPr>
            <a:xfrm rot="16200000">
              <a:off x="6126463" y="1417342"/>
              <a:ext cx="274320" cy="274320"/>
            </a:xfrm>
            <a:prstGeom prst="rightArrow">
              <a:avLst/>
            </a:prstGeom>
            <a:solidFill>
              <a:srgbClr val="92D050"/>
            </a:solid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7772365" y="1321433"/>
              <a:ext cx="1097268" cy="461665"/>
            </a:xfrm>
            <a:prstGeom prst="rect">
              <a:avLst/>
            </a:prstGeom>
            <a:noFill/>
          </p:spPr>
          <p:txBody>
            <a:bodyPr wrap="square" rtlCol="0">
              <a:spAutoFit/>
            </a:bodyPr>
            <a:lstStyle/>
            <a:p>
              <a:r>
                <a:rPr lang="en-US" sz="1200" dirty="0">
                  <a:solidFill>
                    <a:schemeClr val="accent3"/>
                  </a:solidFill>
                </a:rPr>
                <a:t>Component Level Testing</a:t>
              </a:r>
            </a:p>
          </p:txBody>
        </p:sp>
        <p:sp>
          <p:nvSpPr>
            <p:cNvPr id="145" name="Right Arrow 144"/>
            <p:cNvSpPr>
              <a:spLocks noChangeAspect="1"/>
            </p:cNvSpPr>
            <p:nvPr/>
          </p:nvSpPr>
          <p:spPr>
            <a:xfrm rot="5400000" flipV="1">
              <a:off x="6126463" y="2057415"/>
              <a:ext cx="274320" cy="274320"/>
            </a:xfrm>
            <a:prstGeom prst="rightArrow">
              <a:avLst/>
            </a:prstGeom>
            <a:solidFill>
              <a:srgbClr val="92D050"/>
            </a:solidFill>
            <a:ln w="254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7772365" y="1961506"/>
              <a:ext cx="1188707" cy="461665"/>
            </a:xfrm>
            <a:prstGeom prst="rect">
              <a:avLst/>
            </a:prstGeom>
            <a:noFill/>
          </p:spPr>
          <p:txBody>
            <a:bodyPr wrap="square" rtlCol="0">
              <a:spAutoFit/>
            </a:bodyPr>
            <a:lstStyle/>
            <a:p>
              <a:r>
                <a:rPr lang="en-US" sz="1200" dirty="0">
                  <a:solidFill>
                    <a:schemeClr val="accent3"/>
                  </a:solidFill>
                </a:rPr>
                <a:t>System Level Testing</a:t>
              </a:r>
            </a:p>
          </p:txBody>
        </p:sp>
      </p:grpSp>
      <p:grpSp>
        <p:nvGrpSpPr>
          <p:cNvPr id="177" name="Group 176"/>
          <p:cNvGrpSpPr/>
          <p:nvPr/>
        </p:nvGrpSpPr>
        <p:grpSpPr>
          <a:xfrm>
            <a:off x="419509" y="1699899"/>
            <a:ext cx="1226443" cy="3397352"/>
            <a:chOff x="419509" y="1699899"/>
            <a:chExt cx="1226443" cy="3397352"/>
          </a:xfrm>
        </p:grpSpPr>
        <p:sp>
          <p:nvSpPr>
            <p:cNvPr id="172" name="TextBox 171"/>
            <p:cNvSpPr txBox="1"/>
            <p:nvPr/>
          </p:nvSpPr>
          <p:spPr>
            <a:xfrm>
              <a:off x="419509" y="2788927"/>
              <a:ext cx="1226443" cy="2308324"/>
            </a:xfrm>
            <a:prstGeom prst="rect">
              <a:avLst/>
            </a:prstGeom>
            <a:noFill/>
          </p:spPr>
          <p:txBody>
            <a:bodyPr wrap="square" rtlCol="0">
              <a:spAutoFit/>
            </a:bodyPr>
            <a:lstStyle/>
            <a:p>
              <a:r>
                <a:rPr lang="en-US" sz="1200" dirty="0">
                  <a:solidFill>
                    <a:srgbClr val="FFFF00"/>
                  </a:solidFill>
                </a:rPr>
                <a:t>Each utility system can have a testing hierarchy that is similar to this, much of which must be complete before the supporting system can be tested</a:t>
              </a:r>
            </a:p>
          </p:txBody>
        </p:sp>
        <p:sp>
          <p:nvSpPr>
            <p:cNvPr id="173" name="Rectangle 172"/>
            <p:cNvSpPr/>
            <p:nvPr/>
          </p:nvSpPr>
          <p:spPr>
            <a:xfrm>
              <a:off x="548672" y="1699899"/>
              <a:ext cx="1097280" cy="723272"/>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65805" y="45757"/>
            <a:ext cx="8503828" cy="6774860"/>
            <a:chOff x="365805" y="45757"/>
            <a:chExt cx="8503828" cy="6774860"/>
          </a:xfrm>
        </p:grpSpPr>
        <p:sp>
          <p:nvSpPr>
            <p:cNvPr id="2" name="Rectangle 1"/>
            <p:cNvSpPr/>
            <p:nvPr/>
          </p:nvSpPr>
          <p:spPr>
            <a:xfrm>
              <a:off x="365805" y="1608597"/>
              <a:ext cx="5577779" cy="521202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486390" y="45757"/>
              <a:ext cx="3383243" cy="1554466"/>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43585" y="1600223"/>
              <a:ext cx="2926048" cy="285277"/>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08090" y="3123294"/>
              <a:ext cx="3200368" cy="1200329"/>
            </a:xfrm>
            <a:prstGeom prst="rect">
              <a:avLst/>
            </a:prstGeom>
            <a:solidFill>
              <a:schemeClr val="bg1"/>
            </a:solidFill>
            <a:effectLst>
              <a:softEdge rad="127000"/>
            </a:effectLst>
          </p:spPr>
          <p:txBody>
            <a:bodyPr wrap="square" rtlCol="0">
              <a:spAutoFit/>
            </a:bodyPr>
            <a:lstStyle/>
            <a:p>
              <a:pPr algn="ctr"/>
              <a:r>
                <a:rPr lang="en-US" sz="1600" dirty="0">
                  <a:latin typeface="Arial" pitchFamily="34" charset="0"/>
                  <a:cs typeface="Arial" pitchFamily="34" charset="0"/>
                </a:rPr>
                <a:t>	</a:t>
              </a:r>
            </a:p>
            <a:p>
              <a:pPr algn="ctr"/>
              <a:r>
                <a:rPr lang="en-US" sz="2000" dirty="0">
                  <a:latin typeface="Arial" pitchFamily="34" charset="0"/>
                  <a:cs typeface="Arial" pitchFamily="34" charset="0"/>
                </a:rPr>
                <a:t>Mostly Forced </a:t>
              </a:r>
            </a:p>
            <a:p>
              <a:pPr algn="ctr"/>
              <a:r>
                <a:rPr lang="en-US" sz="2000" dirty="0">
                  <a:latin typeface="Arial" pitchFamily="34" charset="0"/>
                  <a:cs typeface="Arial" pitchFamily="34" charset="0"/>
                </a:rPr>
                <a:t>Response Testing</a:t>
              </a:r>
            </a:p>
            <a:p>
              <a:pPr algn="ctr"/>
              <a:endParaRPr lang="en-US" sz="1600" dirty="0">
                <a:latin typeface="Arial" pitchFamily="34" charset="0"/>
                <a:cs typeface="Arial" pitchFamily="34" charset="0"/>
              </a:endParaRPr>
            </a:p>
          </p:txBody>
        </p:sp>
      </p:grpSp>
      <p:sp>
        <p:nvSpPr>
          <p:cNvPr id="13" name="Rectangle 12"/>
          <p:cNvSpPr/>
          <p:nvPr/>
        </p:nvSpPr>
        <p:spPr>
          <a:xfrm>
            <a:off x="5943585" y="1874537"/>
            <a:ext cx="2926048" cy="1850708"/>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126463" y="2224454"/>
            <a:ext cx="2560337" cy="1200329"/>
          </a:xfrm>
          <a:prstGeom prst="rect">
            <a:avLst/>
          </a:prstGeom>
          <a:solidFill>
            <a:schemeClr val="bg1"/>
          </a:solidFill>
          <a:effectLst>
            <a:softEdge rad="127000"/>
          </a:effectLst>
        </p:spPr>
        <p:txBody>
          <a:bodyPr wrap="square" rtlCol="0">
            <a:spAutoFit/>
          </a:bodyPr>
          <a:lstStyle/>
          <a:p>
            <a:pPr algn="ctr"/>
            <a:r>
              <a:rPr lang="en-US" sz="1600" dirty="0">
                <a:latin typeface="Arial" pitchFamily="34" charset="0"/>
                <a:cs typeface="Arial" pitchFamily="34" charset="0"/>
              </a:rPr>
              <a:t>	</a:t>
            </a:r>
          </a:p>
          <a:p>
            <a:pPr algn="ctr"/>
            <a:r>
              <a:rPr lang="en-US" sz="2000" dirty="0">
                <a:latin typeface="Arial" pitchFamily="34" charset="0"/>
                <a:cs typeface="Arial" pitchFamily="34" charset="0"/>
              </a:rPr>
              <a:t>Transition to Natural Response Testing</a:t>
            </a:r>
          </a:p>
          <a:p>
            <a:pPr algn="ctr"/>
            <a:endParaRPr lang="en-US" sz="1600" dirty="0">
              <a:latin typeface="Arial" pitchFamily="34" charset="0"/>
              <a:cs typeface="Arial" pitchFamily="34" charset="0"/>
            </a:endParaRPr>
          </a:p>
        </p:txBody>
      </p:sp>
      <p:sp>
        <p:nvSpPr>
          <p:cNvPr id="14" name="Rectangle 13"/>
          <p:cNvSpPr/>
          <p:nvPr/>
        </p:nvSpPr>
        <p:spPr>
          <a:xfrm>
            <a:off x="5943584" y="3725245"/>
            <a:ext cx="2926049" cy="308699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6126463" y="4474729"/>
            <a:ext cx="2560337" cy="1200329"/>
          </a:xfrm>
          <a:prstGeom prst="rect">
            <a:avLst/>
          </a:prstGeom>
          <a:solidFill>
            <a:schemeClr val="bg1"/>
          </a:solidFill>
          <a:effectLst>
            <a:softEdge rad="127000"/>
          </a:effectLst>
        </p:spPr>
        <p:txBody>
          <a:bodyPr wrap="square" rtlCol="0">
            <a:spAutoFit/>
          </a:bodyPr>
          <a:lstStyle/>
          <a:p>
            <a:pPr algn="ctr"/>
            <a:r>
              <a:rPr lang="en-US" sz="1600" dirty="0">
                <a:latin typeface="Arial" pitchFamily="34" charset="0"/>
                <a:cs typeface="Arial" pitchFamily="34" charset="0"/>
              </a:rPr>
              <a:t>	</a:t>
            </a:r>
          </a:p>
          <a:p>
            <a:pPr algn="ctr"/>
            <a:r>
              <a:rPr lang="en-US" sz="2000" dirty="0">
                <a:latin typeface="Arial" pitchFamily="34" charset="0"/>
                <a:cs typeface="Arial" pitchFamily="34" charset="0"/>
              </a:rPr>
              <a:t>Mostly Natural Response Testing</a:t>
            </a:r>
          </a:p>
          <a:p>
            <a:pPr algn="ct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96428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Testing</a:t>
            </a:r>
          </a:p>
        </p:txBody>
      </p:sp>
      <p:sp>
        <p:nvSpPr>
          <p:cNvPr id="3" name="Content Placeholder 2"/>
          <p:cNvSpPr>
            <a:spLocks noGrp="1"/>
          </p:cNvSpPr>
          <p:nvPr>
            <p:ph idx="1"/>
          </p:nvPr>
        </p:nvSpPr>
        <p:spPr/>
        <p:txBody>
          <a:bodyPr/>
          <a:lstStyle/>
          <a:p>
            <a:r>
              <a:rPr lang="en-US" i="1" dirty="0"/>
              <a:t>One of the ways we have a dialog with the building</a:t>
            </a:r>
          </a:p>
        </p:txBody>
      </p:sp>
    </p:spTree>
    <p:extLst>
      <p:ext uri="{BB962C8B-B14F-4D97-AF65-F5344CB8AC3E}">
        <p14:creationId xmlns:p14="http://schemas.microsoft.com/office/powerpoint/2010/main" val="65768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Dialog with a Building?</a:t>
            </a:r>
          </a:p>
        </p:txBody>
      </p:sp>
      <p:sp>
        <p:nvSpPr>
          <p:cNvPr id="4" name="Content Placeholder 3"/>
          <p:cNvSpPr>
            <a:spLocks noGrp="1"/>
          </p:cNvSpPr>
          <p:nvPr>
            <p:ph sz="half" idx="1"/>
          </p:nvPr>
        </p:nvSpPr>
        <p:spPr/>
        <p:txBody>
          <a:bodyPr/>
          <a:lstStyle/>
          <a:p>
            <a:r>
              <a:rPr lang="en-US" dirty="0"/>
              <a:t>We perform a functional test</a:t>
            </a:r>
          </a:p>
          <a:p>
            <a:r>
              <a:rPr lang="en-US" dirty="0"/>
              <a:t>Functional test components</a:t>
            </a:r>
          </a:p>
          <a:p>
            <a:pPr lvl="2"/>
            <a:r>
              <a:rPr lang="en-US" dirty="0"/>
              <a:t>Statement of purpose</a:t>
            </a:r>
          </a:p>
          <a:p>
            <a:pPr lvl="2"/>
            <a:r>
              <a:rPr lang="en-US" dirty="0"/>
              <a:t>Instructions for using the test form</a:t>
            </a:r>
          </a:p>
          <a:p>
            <a:pPr lvl="2"/>
            <a:r>
              <a:rPr lang="en-US" dirty="0"/>
              <a:t>Equipment requirements</a:t>
            </a:r>
          </a:p>
          <a:p>
            <a:pPr lvl="2"/>
            <a:r>
              <a:rPr lang="en-US" dirty="0"/>
              <a:t>Acceptance criteria</a:t>
            </a:r>
          </a:p>
          <a:p>
            <a:pPr lvl="2"/>
            <a:r>
              <a:rPr lang="en-US" dirty="0"/>
              <a:t>Precautions</a:t>
            </a:r>
          </a:p>
          <a:p>
            <a:pPr lvl="2"/>
            <a:r>
              <a:rPr lang="en-US" dirty="0"/>
              <a:t>Documentation</a:t>
            </a:r>
          </a:p>
          <a:p>
            <a:pPr lvl="2"/>
            <a:r>
              <a:rPr lang="en-US" dirty="0"/>
              <a:t>Procedure</a:t>
            </a:r>
          </a:p>
          <a:p>
            <a:pPr lvl="2"/>
            <a:r>
              <a:rPr lang="en-US" dirty="0"/>
              <a:t>Return to Normal and Follow-up</a:t>
            </a:r>
          </a:p>
          <a:p>
            <a:endParaRPr lang="en-US" dirty="0"/>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71" t="16761" r="25757" b="1563"/>
          <a:stretch/>
        </p:blipFill>
        <p:spPr bwMode="auto">
          <a:xfrm>
            <a:off x="4800600" y="1219200"/>
            <a:ext cx="409834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 Trick</a:t>
            </a:r>
          </a:p>
        </p:txBody>
      </p:sp>
      <p:sp>
        <p:nvSpPr>
          <p:cNvPr id="3" name="Content Placeholder 2"/>
          <p:cNvSpPr>
            <a:spLocks noGrp="1"/>
          </p:cNvSpPr>
          <p:nvPr>
            <p:ph idx="1"/>
          </p:nvPr>
        </p:nvSpPr>
        <p:spPr/>
        <p:txBody>
          <a:bodyPr/>
          <a:lstStyle/>
          <a:p>
            <a:r>
              <a:rPr lang="en-US" i="1" dirty="0"/>
              <a:t>Figuring out what to ask</a:t>
            </a:r>
          </a:p>
        </p:txBody>
      </p:sp>
    </p:spTree>
    <p:extLst>
      <p:ext uri="{BB962C8B-B14F-4D97-AF65-F5344CB8AC3E}">
        <p14:creationId xmlns:p14="http://schemas.microsoft.com/office/powerpoint/2010/main" val="155242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Figuring Out What to Ask</a:t>
            </a:r>
          </a:p>
        </p:txBody>
      </p:sp>
      <p:sp>
        <p:nvSpPr>
          <p:cNvPr id="3" name="Content Placeholder 2"/>
          <p:cNvSpPr>
            <a:spLocks noGrp="1"/>
          </p:cNvSpPr>
          <p:nvPr>
            <p:ph idx="1"/>
          </p:nvPr>
        </p:nvSpPr>
        <p:spPr/>
        <p:txBody>
          <a:bodyPr/>
          <a:lstStyle/>
          <a:p>
            <a:pPr marL="457200" indent="-457200">
              <a:buFont typeface="+mj-lt"/>
              <a:buAutoNum type="arabicPeriod"/>
            </a:pPr>
            <a:r>
              <a:rPr lang="en-US" dirty="0"/>
              <a:t>Scope the building to identify opportunities</a:t>
            </a:r>
          </a:p>
          <a:p>
            <a:pPr marL="457200" indent="-457200">
              <a:buFont typeface="+mj-lt"/>
              <a:buAutoNum type="arabicPeriod"/>
            </a:pPr>
            <a:r>
              <a:rPr lang="en-US" dirty="0"/>
              <a:t>Vet the opportunities</a:t>
            </a:r>
          </a:p>
          <a:p>
            <a:pPr marL="808038" lvl="1" indent="-457200"/>
            <a:r>
              <a:rPr lang="en-US" dirty="0"/>
              <a:t>Savings potential</a:t>
            </a:r>
          </a:p>
          <a:p>
            <a:pPr marL="808038" lvl="1" indent="-457200"/>
            <a:r>
              <a:rPr lang="en-US" dirty="0"/>
              <a:t>Owner priorities</a:t>
            </a:r>
          </a:p>
          <a:p>
            <a:pPr marL="808038" lvl="1" indent="-457200"/>
            <a:r>
              <a:rPr lang="en-US" dirty="0"/>
              <a:t>Capabilities</a:t>
            </a:r>
          </a:p>
          <a:p>
            <a:pPr marL="457200" indent="-457200">
              <a:buFont typeface="+mj-lt"/>
              <a:buAutoNum type="arabicPeriod"/>
            </a:pPr>
            <a:r>
              <a:rPr lang="en-US" dirty="0"/>
              <a:t>Collect the data you need</a:t>
            </a:r>
          </a:p>
          <a:p>
            <a:pPr marL="808038" lvl="1" indent="-457200"/>
            <a:r>
              <a:rPr lang="en-US" dirty="0"/>
              <a:t>Understand the system</a:t>
            </a:r>
          </a:p>
          <a:p>
            <a:pPr marL="808038" lvl="1" indent="-457200"/>
            <a:r>
              <a:rPr lang="en-US" dirty="0"/>
              <a:t>Understand what you need to know</a:t>
            </a:r>
          </a:p>
          <a:p>
            <a:pPr marL="808038" lvl="1" indent="-457200"/>
            <a:r>
              <a:rPr lang="en-US" dirty="0"/>
              <a:t>Deploy loggers</a:t>
            </a:r>
          </a:p>
          <a:p>
            <a:pPr marL="808038" lvl="1" indent="-457200"/>
            <a:r>
              <a:rPr lang="en-US" dirty="0"/>
              <a:t>Perform focused functional tests</a:t>
            </a:r>
          </a:p>
        </p:txBody>
      </p:sp>
    </p:spTree>
    <p:extLst>
      <p:ext uri="{BB962C8B-B14F-4D97-AF65-F5344CB8AC3E}">
        <p14:creationId xmlns:p14="http://schemas.microsoft.com/office/powerpoint/2010/main" val="353524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4525963"/>
          </a:xfrm>
        </p:spPr>
        <p:txBody>
          <a:bodyPr/>
          <a:lstStyle/>
          <a:p>
            <a:pPr marL="342900" indent="-342900">
              <a:buFont typeface="Arial" panose="020B0604020202020204" pitchFamily="34" charset="0"/>
              <a:buChar char="•"/>
            </a:pPr>
            <a:r>
              <a:rPr lang="en-US" dirty="0"/>
              <a:t>We will do savings </a:t>
            </a:r>
            <a:r>
              <a:rPr lang="en-US" i="1" u="sng" dirty="0"/>
              <a:t>estimates</a:t>
            </a:r>
            <a:r>
              <a:rPr lang="en-US" dirty="0"/>
              <a:t>, not savings </a:t>
            </a:r>
            <a:r>
              <a:rPr lang="en-US" i="1" u="sng" dirty="0" err="1"/>
              <a:t>exactamates</a:t>
            </a:r>
            <a:r>
              <a:rPr lang="en-US" dirty="0"/>
              <a:t>.</a:t>
            </a:r>
          </a:p>
          <a:p>
            <a:pPr marL="693738" lvl="1"/>
            <a:r>
              <a:rPr lang="en-US" dirty="0"/>
              <a:t>Related to the clue that led you to the finding</a:t>
            </a:r>
          </a:p>
          <a:p>
            <a:pPr marL="693738" lvl="1"/>
            <a:r>
              <a:rPr lang="en-US" dirty="0"/>
              <a:t>How accurate does it need to be</a:t>
            </a:r>
          </a:p>
        </p:txBody>
      </p:sp>
      <p:pic>
        <p:nvPicPr>
          <p:cNvPr id="12" name="Content Placeholder 11" descr="A picture containing computer&#10;&#10;Description automatically generated">
            <a:extLst>
              <a:ext uri="{FF2B5EF4-FFF2-40B4-BE49-F238E27FC236}">
                <a16:creationId xmlns:a16="http://schemas.microsoft.com/office/drawing/2014/main" id="{F01FA514-5FCB-4A22-8046-C79E42CADC1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00200"/>
            <a:ext cx="4038600" cy="1870902"/>
          </a:xfrm>
        </p:spPr>
      </p:pic>
    </p:spTree>
    <p:extLst>
      <p:ext uri="{BB962C8B-B14F-4D97-AF65-F5344CB8AC3E}">
        <p14:creationId xmlns:p14="http://schemas.microsoft.com/office/powerpoint/2010/main" val="406647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4525963"/>
          </a:xfrm>
        </p:spPr>
        <p:txBody>
          <a:bodyPr/>
          <a:lstStyle/>
          <a:p>
            <a:pPr marL="342900" indent="-342900">
              <a:buFont typeface="Arial" panose="020B0604020202020204" pitchFamily="34" charset="0"/>
              <a:buChar char="•"/>
            </a:pPr>
            <a:r>
              <a:rPr lang="en-US" dirty="0"/>
              <a:t>We will do savings </a:t>
            </a:r>
            <a:r>
              <a:rPr lang="en-US" i="1" u="sng" dirty="0"/>
              <a:t>estimates</a:t>
            </a:r>
            <a:r>
              <a:rPr lang="en-US" dirty="0"/>
              <a:t>, not savings </a:t>
            </a:r>
            <a:r>
              <a:rPr lang="en-US" i="1" u="sng" dirty="0" err="1"/>
              <a:t>exactamates</a:t>
            </a:r>
            <a:r>
              <a:rPr lang="en-US" dirty="0"/>
              <a:t>.</a:t>
            </a:r>
          </a:p>
          <a:p>
            <a:pPr marL="693738" lvl="1"/>
            <a:r>
              <a:rPr lang="en-US" dirty="0"/>
              <a:t>Related to the clue that led you to the finding</a:t>
            </a:r>
          </a:p>
          <a:p>
            <a:pPr marL="693738" lvl="1"/>
            <a:r>
              <a:rPr lang="en-US" dirty="0"/>
              <a:t>How accurate does it need to be</a:t>
            </a:r>
          </a:p>
          <a:p>
            <a:pPr marL="693738" lvl="1"/>
            <a:r>
              <a:rPr lang="en-US" dirty="0"/>
              <a:t>May include a non-energy component</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00200"/>
            <a:ext cx="4038600" cy="2439680"/>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187879"/>
            <a:ext cx="4041648" cy="2441521"/>
          </a:xfrm>
          <a:prstGeom prst="rect">
            <a:avLst/>
          </a:prstGeom>
        </p:spPr>
      </p:pic>
    </p:spTree>
    <p:extLst>
      <p:ext uri="{BB962C8B-B14F-4D97-AF65-F5344CB8AC3E}">
        <p14:creationId xmlns:p14="http://schemas.microsoft.com/office/powerpoint/2010/main" val="29757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p:txBody>
          <a:bodyPr/>
          <a:lstStyle/>
          <a:p>
            <a:r>
              <a:rPr lang="en-US" dirty="0"/>
              <a:t>This will likely come down to one or more of the fundamental energy equations</a:t>
            </a:r>
          </a:p>
        </p:txBody>
      </p:sp>
      <p:sp>
        <p:nvSpPr>
          <p:cNvPr id="10" name="Content Placeholder 9"/>
          <p:cNvSpPr>
            <a:spLocks noGrp="1"/>
          </p:cNvSpPr>
          <p:nvPr>
            <p:ph sz="half" idx="2"/>
          </p:nvPr>
        </p:nvSpPr>
        <p:spPr/>
        <p:txBody>
          <a:bodyPr/>
          <a:lstStyle/>
          <a:p>
            <a:endParaRPr lang="en-US" dirty="0"/>
          </a:p>
          <a:p>
            <a:endParaRPr lang="en-US" dirty="0"/>
          </a:p>
          <a:p>
            <a:endParaRPr lang="en-US" dirty="0"/>
          </a:p>
          <a:p>
            <a:endParaRPr lang="en-US" dirty="0"/>
          </a:p>
          <a:p>
            <a:endParaRPr lang="en-US" dirty="0"/>
          </a:p>
          <a:p>
            <a:endParaRPr lang="en-US" sz="1800" i="1" dirty="0">
              <a:solidFill>
                <a:srgbClr val="FFA100"/>
              </a:solidFill>
            </a:endParaRPr>
          </a:p>
          <a:p>
            <a:endParaRPr lang="en-US" sz="1800" i="1" dirty="0">
              <a:solidFill>
                <a:srgbClr val="FFA100"/>
              </a:solidFill>
            </a:endParaRPr>
          </a:p>
          <a:p>
            <a:endParaRPr lang="en-US" sz="1800" i="1" dirty="0">
              <a:solidFill>
                <a:srgbClr val="FFA100"/>
              </a:solidFill>
            </a:endParaRPr>
          </a:p>
          <a:p>
            <a:endParaRPr lang="en-US" sz="1800" i="1" dirty="0">
              <a:solidFill>
                <a:srgbClr val="FFA100"/>
              </a:solidFill>
            </a:endParaRPr>
          </a:p>
          <a:p>
            <a:r>
              <a:rPr lang="en-US" sz="1800" i="1" dirty="0">
                <a:solidFill>
                  <a:srgbClr val="FFA100"/>
                </a:solidFill>
              </a:rPr>
              <a:t>This is probably the time to start understanding how your target system uses energy and other resources</a:t>
            </a:r>
          </a:p>
        </p:txBody>
      </p:sp>
      <p:graphicFrame>
        <p:nvGraphicFramePr>
          <p:cNvPr id="7" name="Object 6"/>
          <p:cNvGraphicFramePr>
            <a:graphicFrameLocks noChangeAspect="1"/>
          </p:cNvGraphicFramePr>
          <p:nvPr/>
        </p:nvGraphicFramePr>
        <p:xfrm>
          <a:off x="4648200" y="1600200"/>
          <a:ext cx="3657600" cy="713232"/>
        </p:xfrm>
        <a:graphic>
          <a:graphicData uri="http://schemas.openxmlformats.org/presentationml/2006/ole">
            <mc:AlternateContent xmlns:mc="http://schemas.openxmlformats.org/markup-compatibility/2006">
              <mc:Choice xmlns:v="urn:schemas-microsoft-com:vml" Requires="v">
                <p:oleObj name="Equation" r:id="rId2" imgW="2539800" imgH="495000" progId="Equation.DSMT4">
                  <p:embed/>
                </p:oleObj>
              </mc:Choice>
              <mc:Fallback>
                <p:oleObj name="Equation" r:id="rId2" imgW="2539800" imgH="495000" progId="Equation.DSMT4">
                  <p:embed/>
                  <p:pic>
                    <p:nvPicPr>
                      <p:cNvPr id="7" name="Object 6"/>
                      <p:cNvPicPr/>
                      <p:nvPr/>
                    </p:nvPicPr>
                    <p:blipFill>
                      <a:blip r:embed="rId3">
                        <a:lum bright="100000"/>
                      </a:blip>
                      <a:stretch>
                        <a:fillRect/>
                      </a:stretch>
                    </p:blipFill>
                    <p:spPr>
                      <a:xfrm>
                        <a:off x="4648200" y="1600200"/>
                        <a:ext cx="3657600" cy="713232"/>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341592" y="2883166"/>
          <a:ext cx="8613216" cy="420422"/>
        </p:xfrm>
        <a:graphic>
          <a:graphicData uri="http://schemas.openxmlformats.org/presentationml/2006/ole">
            <mc:AlternateContent xmlns:mc="http://schemas.openxmlformats.org/markup-compatibility/2006">
              <mc:Choice xmlns:v="urn:schemas-microsoft-com:vml" Requires="v">
                <p:oleObj name="Equation" r:id="rId4" imgW="5981400" imgH="291960" progId="Equation.DSMT4">
                  <p:embed/>
                </p:oleObj>
              </mc:Choice>
              <mc:Fallback>
                <p:oleObj name="Equation" r:id="rId4" imgW="5981400" imgH="291960" progId="Equation.DSMT4">
                  <p:embed/>
                  <p:pic>
                    <p:nvPicPr>
                      <p:cNvPr id="9" name="Object 8"/>
                      <p:cNvPicPr/>
                      <p:nvPr/>
                    </p:nvPicPr>
                    <p:blipFill>
                      <a:blip r:embed="rId5">
                        <a:lum bright="100000"/>
                      </a:blip>
                      <a:stretch>
                        <a:fillRect/>
                      </a:stretch>
                    </p:blipFill>
                    <p:spPr>
                      <a:xfrm>
                        <a:off x="341592" y="2883166"/>
                        <a:ext cx="8613216" cy="420422"/>
                      </a:xfrm>
                      <a:prstGeom prst="rect">
                        <a:avLst/>
                      </a:prstGeom>
                    </p:spPr>
                  </p:pic>
                </p:oleObj>
              </mc:Fallback>
            </mc:AlternateContent>
          </a:graphicData>
        </a:graphic>
      </p:graphicFrame>
    </p:spTree>
    <p:extLst>
      <p:ext uri="{BB962C8B-B14F-4D97-AF65-F5344CB8AC3E}">
        <p14:creationId xmlns:p14="http://schemas.microsoft.com/office/powerpoint/2010/main" val="69965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4525963"/>
          </a:xfrm>
        </p:spPr>
        <p:txBody>
          <a:bodyPr/>
          <a:lstStyle/>
          <a:p>
            <a:pPr marL="342900" indent="-342900">
              <a:buFont typeface="Arial" panose="020B0604020202020204" pitchFamily="34" charset="0"/>
              <a:buChar char="•"/>
            </a:pPr>
            <a:r>
              <a:rPr lang="en-US" dirty="0"/>
              <a:t>The way your target system uses resources and energy will be related to the basic principles behind it</a:t>
            </a:r>
          </a:p>
          <a:p>
            <a:pPr marL="693738" lvl="1"/>
            <a:r>
              <a:rPr lang="en-US" dirty="0"/>
              <a:t>Understand the equipment</a:t>
            </a:r>
          </a:p>
          <a:p>
            <a:pPr marL="693738" lvl="1"/>
            <a:r>
              <a:rPr lang="en-US" dirty="0"/>
              <a:t>Collect or develop performance curves</a:t>
            </a:r>
          </a:p>
          <a:p>
            <a:pPr marL="1031875" lvl="2"/>
            <a:r>
              <a:rPr lang="en-US" dirty="0"/>
              <a:t>Manufacturers data</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152" y="3527041"/>
            <a:ext cx="4041648" cy="3026159"/>
          </a:xfrm>
          <a:prstGeom prst="rect">
            <a:avLst/>
          </a:prstGeom>
        </p:spPr>
      </p:pic>
      <p:pic>
        <p:nvPicPr>
          <p:cNvPr id="11" name="Content Placeholder 10" descr="A picture containing meter&#10;&#10;Description automatically generated">
            <a:extLst>
              <a:ext uri="{FF2B5EF4-FFF2-40B4-BE49-F238E27FC236}">
                <a16:creationId xmlns:a16="http://schemas.microsoft.com/office/drawing/2014/main" id="{3BE83255-EB20-401F-A9B5-EBB9EF11EDA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600200"/>
            <a:ext cx="4038600" cy="1870902"/>
          </a:xfrm>
        </p:spPr>
      </p:pic>
    </p:spTree>
    <p:extLst>
      <p:ext uri="{BB962C8B-B14F-4D97-AF65-F5344CB8AC3E}">
        <p14:creationId xmlns:p14="http://schemas.microsoft.com/office/powerpoint/2010/main" val="35416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Testing	</a:t>
            </a:r>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US" dirty="0"/>
              <a:t>Core element of any commissioning process</a:t>
            </a:r>
          </a:p>
          <a:p>
            <a:pPr marL="342900" indent="-342900">
              <a:buFont typeface="Arial" panose="020B0604020202020204" pitchFamily="34" charset="0"/>
              <a:buChar char="•"/>
            </a:pPr>
            <a:r>
              <a:rPr lang="en-US" dirty="0">
                <a:solidFill>
                  <a:srgbClr val="00B050"/>
                </a:solidFill>
              </a:rPr>
              <a:t>Validates machinery and systems for an EBCx Process</a:t>
            </a:r>
          </a:p>
          <a:p>
            <a:pPr marL="693738" lvl="1"/>
            <a:r>
              <a:rPr lang="en-US" dirty="0">
                <a:solidFill>
                  <a:schemeClr val="tx1"/>
                </a:solidFill>
              </a:rPr>
              <a:t>Do they deliver?</a:t>
            </a:r>
          </a:p>
          <a:p>
            <a:pPr marL="693738" lvl="1"/>
            <a:r>
              <a:rPr lang="en-US" dirty="0">
                <a:solidFill>
                  <a:srgbClr val="00B050"/>
                </a:solidFill>
              </a:rPr>
              <a:t>Why don’t they deliver?</a:t>
            </a:r>
          </a:p>
          <a:p>
            <a:pPr marL="693738" lvl="1"/>
            <a:r>
              <a:rPr lang="en-US" dirty="0">
                <a:solidFill>
                  <a:schemeClr val="tx1"/>
                </a:solidFill>
              </a:rPr>
              <a:t>Do the work well together?</a:t>
            </a:r>
          </a:p>
          <a:p>
            <a:pPr marL="693738" lvl="1"/>
            <a:r>
              <a:rPr lang="en-US" dirty="0">
                <a:solidFill>
                  <a:srgbClr val="00B050"/>
                </a:solidFill>
              </a:rPr>
              <a:t>Why aren’t they working well together</a:t>
            </a:r>
          </a:p>
          <a:p>
            <a:pPr marL="693738" lvl="1"/>
            <a:r>
              <a:rPr lang="en-US" dirty="0">
                <a:solidFill>
                  <a:schemeClr val="tx1"/>
                </a:solidFill>
              </a:rPr>
              <a:t>Was it big enough?</a:t>
            </a:r>
          </a:p>
          <a:p>
            <a:pPr marL="693738" lvl="1"/>
            <a:r>
              <a:rPr lang="en-US" dirty="0">
                <a:solidFill>
                  <a:srgbClr val="00B050"/>
                </a:solidFill>
              </a:rPr>
              <a:t>How big should it be?</a:t>
            </a:r>
          </a:p>
        </p:txBody>
      </p:sp>
    </p:spTree>
    <p:extLst>
      <p:ext uri="{BB962C8B-B14F-4D97-AF65-F5344CB8AC3E}">
        <p14:creationId xmlns:p14="http://schemas.microsoft.com/office/powerpoint/2010/main" val="298909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4525963"/>
          </a:xfrm>
        </p:spPr>
        <p:txBody>
          <a:bodyPr/>
          <a:lstStyle/>
          <a:p>
            <a:pPr marL="342900" indent="-342900">
              <a:buFont typeface="Arial" panose="020B0604020202020204" pitchFamily="34" charset="0"/>
              <a:buChar char="•"/>
            </a:pPr>
            <a:r>
              <a:rPr lang="en-US" dirty="0"/>
              <a:t>The way your target system uses resources and energy will be related to the basic principles behind it</a:t>
            </a:r>
          </a:p>
          <a:p>
            <a:pPr marL="693738" lvl="1"/>
            <a:r>
              <a:rPr lang="en-US" dirty="0"/>
              <a:t>Understand the equipment</a:t>
            </a:r>
          </a:p>
          <a:p>
            <a:pPr marL="693738" lvl="1"/>
            <a:r>
              <a:rPr lang="en-US" dirty="0"/>
              <a:t>Collect or develop performance curves</a:t>
            </a:r>
          </a:p>
          <a:p>
            <a:pPr marL="1031875" lvl="2"/>
            <a:r>
              <a:rPr lang="en-US" dirty="0"/>
              <a:t>Manufacturers data</a:t>
            </a:r>
          </a:p>
          <a:p>
            <a:pPr marL="1031875" lvl="2"/>
            <a:r>
              <a:rPr lang="en-US" dirty="0"/>
              <a:t>Manufacturer’s modeling software</a:t>
            </a:r>
          </a:p>
          <a:p>
            <a:pPr marL="1031875" lvl="2"/>
            <a:r>
              <a:rPr lang="en-US" dirty="0"/>
              <a:t>Field testing</a:t>
            </a:r>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00200"/>
            <a:ext cx="4038600" cy="2439680"/>
          </a:xfrm>
        </p:spPr>
      </p:pic>
      <p:pic>
        <p:nvPicPr>
          <p:cNvPr id="15" name="Picture 14"/>
          <p:cNvPicPr>
            <a:picLocks noChangeAspect="1"/>
          </p:cNvPicPr>
          <p:nvPr/>
        </p:nvPicPr>
        <p:blipFill>
          <a:blip r:embed="rId3"/>
          <a:stretch>
            <a:fillRect/>
          </a:stretch>
        </p:blipFill>
        <p:spPr>
          <a:xfrm>
            <a:off x="4648200" y="4160991"/>
            <a:ext cx="4038600" cy="2193617"/>
          </a:xfrm>
          <a:prstGeom prst="rect">
            <a:avLst/>
          </a:prstGeom>
        </p:spPr>
      </p:pic>
    </p:spTree>
    <p:extLst>
      <p:ext uri="{BB962C8B-B14F-4D97-AF65-F5344CB8AC3E}">
        <p14:creationId xmlns:p14="http://schemas.microsoft.com/office/powerpoint/2010/main" val="229138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4525963"/>
          </a:xfrm>
        </p:spPr>
        <p:txBody>
          <a:bodyPr/>
          <a:lstStyle/>
          <a:p>
            <a:pPr marL="342900" indent="-342900">
              <a:buFont typeface="Arial" panose="020B0604020202020204" pitchFamily="34" charset="0"/>
              <a:buChar char="•"/>
            </a:pPr>
            <a:r>
              <a:rPr lang="en-US" dirty="0"/>
              <a:t>The load profile may be an important thing to understand</a:t>
            </a:r>
          </a:p>
        </p:txBody>
      </p:sp>
      <p:pic>
        <p:nvPicPr>
          <p:cNvPr id="15" name="Content Placeholder 10" descr="A picture containing meter&#10;&#10;Description automatically generated">
            <a:extLst>
              <a:ext uri="{FF2B5EF4-FFF2-40B4-BE49-F238E27FC236}">
                <a16:creationId xmlns:a16="http://schemas.microsoft.com/office/drawing/2014/main" id="{CF27420A-6F86-4203-AADB-FD8C727E660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00200"/>
            <a:ext cx="4038600" cy="1870902"/>
          </a:xfrm>
        </p:spPr>
      </p:pic>
      <p:pic>
        <p:nvPicPr>
          <p:cNvPr id="18" name="Picture 17">
            <a:extLst>
              <a:ext uri="{FF2B5EF4-FFF2-40B4-BE49-F238E27FC236}">
                <a16:creationId xmlns:a16="http://schemas.microsoft.com/office/drawing/2014/main" id="{E3036ABD-3FD3-4F42-A796-942A2D01F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733800"/>
            <a:ext cx="4041648" cy="1872315"/>
          </a:xfrm>
          <a:prstGeom prst="rect">
            <a:avLst/>
          </a:prstGeom>
        </p:spPr>
      </p:pic>
    </p:spTree>
    <p:extLst>
      <p:ext uri="{BB962C8B-B14F-4D97-AF65-F5344CB8AC3E}">
        <p14:creationId xmlns:p14="http://schemas.microsoft.com/office/powerpoint/2010/main" val="40758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4525963"/>
          </a:xfrm>
        </p:spPr>
        <p:txBody>
          <a:bodyPr/>
          <a:lstStyle/>
          <a:p>
            <a:pPr marL="342900" indent="-342900">
              <a:buFont typeface="Arial" panose="020B0604020202020204" pitchFamily="34" charset="0"/>
              <a:buChar char="•"/>
            </a:pPr>
            <a:r>
              <a:rPr lang="en-US" dirty="0"/>
              <a:t>The load profile may be an important thing to understand</a:t>
            </a:r>
          </a:p>
          <a:p>
            <a:pPr marL="342900" indent="-342900">
              <a:buFont typeface="Arial" panose="020B0604020202020204" pitchFamily="34" charset="0"/>
              <a:buChar char="•"/>
            </a:pPr>
            <a:r>
              <a:rPr lang="en-US" dirty="0"/>
              <a:t>Begin to collect data ASAP</a:t>
            </a:r>
          </a:p>
        </p:txBody>
      </p:sp>
      <p:pic>
        <p:nvPicPr>
          <p:cNvPr id="8" name="Content Placeholder 7"/>
          <p:cNvPicPr>
            <a:picLocks noGrp="1" noChangeAspect="1"/>
          </p:cNvPicPr>
          <p:nvPr>
            <p:ph sz="half" idx="2"/>
          </p:nvPr>
        </p:nvPicPr>
        <p:blipFill>
          <a:blip r:embed="rId2"/>
          <a:stretch>
            <a:fillRect/>
          </a:stretch>
        </p:blipFill>
        <p:spPr>
          <a:xfrm>
            <a:off x="4648200" y="1600200"/>
            <a:ext cx="4038600" cy="2921253"/>
          </a:xfrm>
          <a:prstGeom prst="rect">
            <a:avLst/>
          </a:prstGeom>
        </p:spPr>
      </p:pic>
    </p:spTree>
    <p:extLst>
      <p:ext uri="{BB962C8B-B14F-4D97-AF65-F5344CB8AC3E}">
        <p14:creationId xmlns:p14="http://schemas.microsoft.com/office/powerpoint/2010/main" val="3918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4525963"/>
          </a:xfrm>
        </p:spPr>
        <p:txBody>
          <a:bodyPr/>
          <a:lstStyle/>
          <a:p>
            <a:pPr marL="342900" indent="-342900">
              <a:buFont typeface="Arial" panose="020B0604020202020204" pitchFamily="34" charset="0"/>
              <a:buChar char="•"/>
            </a:pPr>
            <a:r>
              <a:rPr lang="en-US" dirty="0"/>
              <a:t>The load profile may be an important thing to understand</a:t>
            </a:r>
          </a:p>
          <a:p>
            <a:pPr marL="342900" indent="-342900">
              <a:buFont typeface="Arial" panose="020B0604020202020204" pitchFamily="34" charset="0"/>
              <a:buChar char="•"/>
            </a:pPr>
            <a:r>
              <a:rPr lang="en-US" dirty="0"/>
              <a:t>Begin to collect data ASAP</a:t>
            </a:r>
          </a:p>
          <a:p>
            <a:pPr marL="693738" lvl="1"/>
            <a:r>
              <a:rPr lang="en-US" dirty="0"/>
              <a:t>The load on the end use systems becomes the load on the utility systems</a:t>
            </a:r>
          </a:p>
          <a:p>
            <a:pPr marL="693738" lvl="1"/>
            <a:r>
              <a:rPr lang="en-US" dirty="0"/>
              <a:t>The load is usually driven by something we can measure</a:t>
            </a:r>
          </a:p>
          <a:p>
            <a:pPr marL="1031875" lvl="2"/>
            <a:r>
              <a:rPr lang="en-US" dirty="0"/>
              <a:t>Identify it</a:t>
            </a:r>
          </a:p>
          <a:p>
            <a:pPr marL="1031875" lvl="2"/>
            <a:r>
              <a:rPr lang="en-US" dirty="0"/>
              <a:t>Measure it</a:t>
            </a:r>
          </a:p>
          <a:p>
            <a:pPr marL="1031875" lvl="2"/>
            <a:r>
              <a:rPr lang="en-US" dirty="0"/>
              <a:t>Leverage regressions</a:t>
            </a:r>
          </a:p>
        </p:txBody>
      </p:sp>
      <p:pic>
        <p:nvPicPr>
          <p:cNvPr id="7" name="Content Placeholder 6"/>
          <p:cNvPicPr>
            <a:picLocks noGrp="1" noChangeAspect="1"/>
          </p:cNvPicPr>
          <p:nvPr>
            <p:ph sz="half" idx="2"/>
          </p:nvPr>
        </p:nvPicPr>
        <p:blipFill>
          <a:blip r:embed="rId3"/>
          <a:stretch>
            <a:fillRect/>
          </a:stretch>
        </p:blipFill>
        <p:spPr>
          <a:xfrm>
            <a:off x="4648200" y="1600200"/>
            <a:ext cx="4038600" cy="2915858"/>
          </a:xfrm>
          <a:prstGeom prst="rect">
            <a:avLst/>
          </a:prstGeom>
        </p:spPr>
      </p:pic>
    </p:spTree>
    <p:extLst>
      <p:ext uri="{BB962C8B-B14F-4D97-AF65-F5344CB8AC3E}">
        <p14:creationId xmlns:p14="http://schemas.microsoft.com/office/powerpoint/2010/main" val="348734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4525963"/>
          </a:xfrm>
        </p:spPr>
        <p:txBody>
          <a:bodyPr/>
          <a:lstStyle/>
          <a:p>
            <a:pPr marL="342900" indent="-342900">
              <a:buFont typeface="Arial" panose="020B0604020202020204" pitchFamily="34" charset="0"/>
              <a:buChar char="•"/>
            </a:pPr>
            <a:r>
              <a:rPr lang="en-US" dirty="0"/>
              <a:t>The load profile may be an important thing to understand</a:t>
            </a:r>
          </a:p>
          <a:p>
            <a:pPr marL="342900" indent="-342900">
              <a:buFont typeface="Arial" panose="020B0604020202020204" pitchFamily="34" charset="0"/>
              <a:buChar char="•"/>
            </a:pPr>
            <a:r>
              <a:rPr lang="en-US" dirty="0"/>
              <a:t>Begin to collect data ASAP</a:t>
            </a:r>
          </a:p>
          <a:p>
            <a:pPr marL="693738" lvl="1"/>
            <a:r>
              <a:rPr lang="en-US" dirty="0"/>
              <a:t>The load on the end use systems becomes the load on the utility systems</a:t>
            </a:r>
          </a:p>
          <a:p>
            <a:pPr marL="693738" lvl="1"/>
            <a:r>
              <a:rPr lang="en-US" dirty="0"/>
              <a:t>The load is usually driven by something we can measure</a:t>
            </a:r>
          </a:p>
          <a:p>
            <a:pPr marL="1031875" lvl="2"/>
            <a:r>
              <a:rPr lang="en-US" dirty="0"/>
              <a:t>Identify it</a:t>
            </a:r>
          </a:p>
          <a:p>
            <a:pPr marL="1031875" lvl="2"/>
            <a:r>
              <a:rPr lang="en-US" dirty="0"/>
              <a:t>Measure it</a:t>
            </a:r>
          </a:p>
          <a:p>
            <a:pPr marL="1031875" lvl="2"/>
            <a:r>
              <a:rPr lang="en-US" dirty="0"/>
              <a:t>Leverage regressions</a:t>
            </a:r>
          </a:p>
        </p:txBody>
      </p:sp>
      <p:pic>
        <p:nvPicPr>
          <p:cNvPr id="8" name="Content Placeholder 7"/>
          <p:cNvPicPr>
            <a:picLocks noGrp="1" noChangeAspect="1"/>
          </p:cNvPicPr>
          <p:nvPr>
            <p:ph sz="half" idx="2"/>
          </p:nvPr>
        </p:nvPicPr>
        <p:blipFill>
          <a:blip r:embed="rId2"/>
          <a:stretch>
            <a:fillRect/>
          </a:stretch>
        </p:blipFill>
        <p:spPr>
          <a:xfrm>
            <a:off x="4648200" y="1600200"/>
            <a:ext cx="4038600" cy="2933029"/>
          </a:xfrm>
          <a:prstGeom prst="rect">
            <a:avLst/>
          </a:prstGeom>
        </p:spPr>
      </p:pic>
      <p:sp>
        <p:nvSpPr>
          <p:cNvPr id="7" name="TextBox 6">
            <a:extLst>
              <a:ext uri="{FF2B5EF4-FFF2-40B4-BE49-F238E27FC236}">
                <a16:creationId xmlns:a16="http://schemas.microsoft.com/office/drawing/2014/main" id="{EF362470-5C55-448E-BA1E-6500E92FF6BF}"/>
              </a:ext>
            </a:extLst>
          </p:cNvPr>
          <p:cNvSpPr txBox="1"/>
          <p:nvPr/>
        </p:nvSpPr>
        <p:spPr>
          <a:xfrm>
            <a:off x="685800" y="5867400"/>
            <a:ext cx="8305800" cy="646331"/>
          </a:xfrm>
          <a:prstGeom prst="rect">
            <a:avLst/>
          </a:prstGeom>
          <a:noFill/>
        </p:spPr>
        <p:txBody>
          <a:bodyPr wrap="square" rtlCol="0">
            <a:spAutoFit/>
          </a:bodyPr>
          <a:lstStyle/>
          <a:p>
            <a:r>
              <a:rPr lang="en-US" dirty="0">
                <a:solidFill>
                  <a:schemeClr val="bg1"/>
                </a:solidFill>
              </a:rPr>
              <a:t>Blog posts demonstrating regression techniques:</a:t>
            </a:r>
          </a:p>
          <a:p>
            <a:r>
              <a:rPr lang="en-US" dirty="0">
                <a:hlinkClick r:id="rId3"/>
              </a:rPr>
              <a:t>https://av8rdas.wordpress.com/?s=scatter+plots+building+performance</a:t>
            </a:r>
            <a:endParaRPr lang="en-US" dirty="0">
              <a:solidFill>
                <a:schemeClr val="bg1"/>
              </a:solidFill>
            </a:endParaRPr>
          </a:p>
        </p:txBody>
      </p:sp>
    </p:spTree>
    <p:extLst>
      <p:ext uri="{BB962C8B-B14F-4D97-AF65-F5344CB8AC3E}">
        <p14:creationId xmlns:p14="http://schemas.microsoft.com/office/powerpoint/2010/main" val="120937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4525963"/>
          </a:xfrm>
        </p:spPr>
        <p:txBody>
          <a:bodyPr/>
          <a:lstStyle/>
          <a:p>
            <a:pPr marL="342900" indent="-342900">
              <a:buFont typeface="Arial" panose="020B0604020202020204" pitchFamily="34" charset="0"/>
              <a:buChar char="•"/>
            </a:pPr>
            <a:r>
              <a:rPr lang="en-US" dirty="0"/>
              <a:t>Sometimes, performance is a function of a number of variables</a:t>
            </a:r>
          </a:p>
          <a:p>
            <a:pPr marL="693738" lvl="1"/>
            <a:r>
              <a:rPr lang="en-US" dirty="0"/>
              <a:t>Tower capacity is a function of wet bulb temperature</a:t>
            </a:r>
          </a:p>
          <a:p>
            <a:pPr marL="693738" lvl="1"/>
            <a:r>
              <a:rPr lang="en-US" dirty="0"/>
              <a:t>Wet bulb temperature is a function of climate</a:t>
            </a:r>
          </a:p>
          <a:p>
            <a:pPr marL="693738" lvl="1"/>
            <a:r>
              <a:rPr lang="en-US" dirty="0"/>
              <a:t>At a given wet bulb temperature fan power is nearly linear with load</a:t>
            </a:r>
          </a:p>
          <a:p>
            <a:pPr marL="693738" lvl="1"/>
            <a:r>
              <a:rPr lang="en-US" dirty="0"/>
              <a:t>The load comes from the system the tower serves</a:t>
            </a:r>
          </a:p>
          <a:p>
            <a:pPr marL="693738" lvl="1"/>
            <a:endParaRPr lang="en-US" dirty="0"/>
          </a:p>
          <a:p>
            <a:pPr marL="342900" indent="-342900">
              <a:buFont typeface="Arial" panose="020B0604020202020204" pitchFamily="34" charset="0"/>
              <a:buChar char="•"/>
            </a:pP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00200"/>
            <a:ext cx="4038600" cy="2439680"/>
          </a:xfrm>
        </p:spPr>
      </p:pic>
    </p:spTree>
    <p:extLst>
      <p:ext uri="{BB962C8B-B14F-4D97-AF65-F5344CB8AC3E}">
        <p14:creationId xmlns:p14="http://schemas.microsoft.com/office/powerpoint/2010/main" val="345692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5029200"/>
          </a:xfrm>
        </p:spPr>
        <p:txBody>
          <a:bodyPr>
            <a:normAutofit/>
          </a:bodyPr>
          <a:lstStyle/>
          <a:p>
            <a:pPr marL="342900" indent="-342900">
              <a:buFont typeface="Arial" panose="020B0604020202020204" pitchFamily="34" charset="0"/>
              <a:buChar char="•"/>
            </a:pPr>
            <a:r>
              <a:rPr lang="en-US" dirty="0"/>
              <a:t>Sometimes, performance is a function of a number of variables</a:t>
            </a:r>
          </a:p>
          <a:p>
            <a:pPr marL="693738" lvl="1"/>
            <a:r>
              <a:rPr lang="en-US" dirty="0"/>
              <a:t>Chilled water load in an economizer equipped system varies with the state of the economizer, the flow rate and the leaving temperature</a:t>
            </a:r>
          </a:p>
          <a:p>
            <a:pPr marL="693738" lvl="1"/>
            <a:r>
              <a:rPr lang="en-US" dirty="0"/>
              <a:t>The state of the economizer varies with climate</a:t>
            </a:r>
          </a:p>
          <a:p>
            <a:pPr marL="693738" lvl="1"/>
            <a:r>
              <a:rPr lang="en-US" dirty="0"/>
              <a:t>The flow rate may vary with load</a:t>
            </a:r>
          </a:p>
          <a:p>
            <a:pPr marL="693738" lvl="1"/>
            <a:r>
              <a:rPr lang="en-US" dirty="0"/>
              <a:t>The leaving temperature may be reset</a:t>
            </a:r>
          </a:p>
          <a:p>
            <a:pPr marL="693738" lvl="1"/>
            <a:endParaRPr lang="en-US" dirty="0"/>
          </a:p>
          <a:p>
            <a:pPr marL="342900" indent="-342900">
              <a:buFont typeface="Arial" panose="020B0604020202020204" pitchFamily="34" charset="0"/>
              <a:buChar char="•"/>
            </a:pP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00200"/>
            <a:ext cx="4038600" cy="2439680"/>
          </a:xfrm>
        </p:spPr>
      </p:pic>
    </p:spTree>
    <p:extLst>
      <p:ext uri="{BB962C8B-B14F-4D97-AF65-F5344CB8AC3E}">
        <p14:creationId xmlns:p14="http://schemas.microsoft.com/office/powerpoint/2010/main" val="314539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What you Need to Know</a:t>
            </a:r>
          </a:p>
        </p:txBody>
      </p:sp>
      <p:sp>
        <p:nvSpPr>
          <p:cNvPr id="6" name="Content Placeholder 5"/>
          <p:cNvSpPr>
            <a:spLocks noGrp="1"/>
          </p:cNvSpPr>
          <p:nvPr>
            <p:ph sz="half" idx="1"/>
          </p:nvPr>
        </p:nvSpPr>
        <p:spPr>
          <a:xfrm>
            <a:off x="457200" y="1600200"/>
            <a:ext cx="4038600" cy="5029200"/>
          </a:xfrm>
        </p:spPr>
        <p:txBody>
          <a:bodyPr>
            <a:normAutofit/>
          </a:bodyPr>
          <a:lstStyle/>
          <a:p>
            <a:pPr marL="342900" indent="-342900">
              <a:buFont typeface="Arial" panose="020B0604020202020204" pitchFamily="34" charset="0"/>
              <a:buChar char="•"/>
            </a:pPr>
            <a:r>
              <a:rPr lang="en-US" dirty="0"/>
              <a:t>Identify the variables</a:t>
            </a:r>
          </a:p>
          <a:p>
            <a:pPr marL="342900" indent="-342900">
              <a:buFont typeface="Arial" panose="020B0604020202020204" pitchFamily="34" charset="0"/>
              <a:buChar char="•"/>
            </a:pPr>
            <a:r>
              <a:rPr lang="en-US" dirty="0"/>
              <a:t>Know what you don’t know</a:t>
            </a:r>
          </a:p>
          <a:p>
            <a:pPr marL="342900" indent="-342900">
              <a:buFont typeface="Arial" panose="020B0604020202020204" pitchFamily="34" charset="0"/>
              <a:buChar char="•"/>
            </a:pPr>
            <a:r>
              <a:rPr lang="en-US" dirty="0"/>
              <a:t>Plan your monitoring and test strategy accordingly</a:t>
            </a:r>
          </a:p>
          <a:p>
            <a:pPr marL="693738" lvl="1"/>
            <a:endParaRPr lang="en-US" dirty="0"/>
          </a:p>
          <a:p>
            <a:pPr marL="342900" indent="-342900">
              <a:buFont typeface="Arial" panose="020B0604020202020204" pitchFamily="34" charset="0"/>
              <a:buChar char="•"/>
            </a:pP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00200"/>
            <a:ext cx="4038600" cy="2439680"/>
          </a:xfr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133850"/>
            <a:ext cx="4038600" cy="2439680"/>
          </a:xfrm>
          <a:prstGeom prst="rect">
            <a:avLst/>
          </a:prstGeom>
        </p:spPr>
      </p:pic>
    </p:spTree>
    <p:extLst>
      <p:ext uri="{BB962C8B-B14F-4D97-AF65-F5344CB8AC3E}">
        <p14:creationId xmlns:p14="http://schemas.microsoft.com/office/powerpoint/2010/main" val="1543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2" name="Picture 4"/>
          <p:cNvPicPr>
            <a:picLocks noChangeAspect="1" noChangeArrowheads="1"/>
          </p:cNvPicPr>
          <p:nvPr/>
        </p:nvPicPr>
        <p:blipFill>
          <a:blip r:embed="rId3" cstate="print"/>
          <a:srcRect/>
          <a:stretch>
            <a:fillRect/>
          </a:stretch>
        </p:blipFill>
        <p:spPr bwMode="auto">
          <a:xfrm>
            <a:off x="609600" y="1600199"/>
            <a:ext cx="6096000" cy="4841945"/>
          </a:xfrm>
          <a:prstGeom prst="rect">
            <a:avLst/>
          </a:prstGeom>
          <a:noFill/>
          <a:ln w="9525">
            <a:noFill/>
            <a:miter lim="800000"/>
            <a:headEnd/>
            <a:tailEnd/>
          </a:ln>
          <a:effectLst/>
        </p:spPr>
      </p:pic>
      <p:sp>
        <p:nvSpPr>
          <p:cNvPr id="252930" name="Rectangle 2"/>
          <p:cNvSpPr>
            <a:spLocks noGrp="1" noChangeArrowheads="1"/>
          </p:cNvSpPr>
          <p:nvPr>
            <p:ph type="title"/>
          </p:nvPr>
        </p:nvSpPr>
        <p:spPr/>
        <p:txBody>
          <a:bodyPr/>
          <a:lstStyle/>
          <a:p>
            <a:r>
              <a:rPr lang="en-US" dirty="0"/>
              <a:t>The Functional Testing Guide</a:t>
            </a:r>
          </a:p>
        </p:txBody>
      </p:sp>
      <p:grpSp>
        <p:nvGrpSpPr>
          <p:cNvPr id="3" name="Group 2"/>
          <p:cNvGrpSpPr/>
          <p:nvPr/>
        </p:nvGrpSpPr>
        <p:grpSpPr>
          <a:xfrm>
            <a:off x="3048000" y="1143000"/>
            <a:ext cx="4648200" cy="5715000"/>
            <a:chOff x="3048000" y="1143000"/>
            <a:chExt cx="4648200" cy="5715000"/>
          </a:xfrm>
        </p:grpSpPr>
        <p:sp>
          <p:nvSpPr>
            <p:cNvPr id="2" name="Rectangle 1"/>
            <p:cNvSpPr/>
            <p:nvPr/>
          </p:nvSpPr>
          <p:spPr>
            <a:xfrm>
              <a:off x="3048000" y="1143000"/>
              <a:ext cx="4648200" cy="5715000"/>
            </a:xfrm>
            <a:prstGeom prst="rect">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071" y="1418414"/>
              <a:ext cx="4088059" cy="5164172"/>
            </a:xfrm>
            <a:prstGeom prst="rect">
              <a:avLst/>
            </a:prstGeom>
            <a:solidFill>
              <a:schemeClr val="bg1"/>
            </a:solidFill>
            <a:ln>
              <a:noFill/>
            </a:ln>
            <a:effectLst/>
          </p:spPr>
        </p:pic>
      </p:grpSp>
      <p:sp>
        <p:nvSpPr>
          <p:cNvPr id="6" name="TextBox 5">
            <a:extLst>
              <a:ext uri="{FF2B5EF4-FFF2-40B4-BE49-F238E27FC236}">
                <a16:creationId xmlns:a16="http://schemas.microsoft.com/office/drawing/2014/main" id="{C89A639E-951C-4104-AE3B-927428F2CE5A}"/>
              </a:ext>
            </a:extLst>
          </p:cNvPr>
          <p:cNvSpPr txBox="1"/>
          <p:nvPr/>
        </p:nvSpPr>
        <p:spPr>
          <a:xfrm>
            <a:off x="685800" y="5888076"/>
            <a:ext cx="6858000" cy="276999"/>
          </a:xfrm>
          <a:prstGeom prst="rect">
            <a:avLst/>
          </a:prstGeom>
          <a:solidFill>
            <a:schemeClr val="bg1"/>
          </a:solidFill>
          <a:effectLst>
            <a:outerShdw blurRad="50800" dist="38100" dir="2700000" algn="tl" rotWithShape="0">
              <a:prstClr val="black">
                <a:alpha val="40000"/>
              </a:prstClr>
            </a:outerShdw>
            <a:softEdge rad="31750"/>
          </a:effectLst>
        </p:spPr>
        <p:txBody>
          <a:bodyPr wrap="square" lIns="0" tIns="0" rIns="0" bIns="0" rtlCol="0">
            <a:spAutoFit/>
          </a:bodyPr>
          <a:lstStyle/>
          <a:p>
            <a:r>
              <a:rPr lang="en-US" dirty="0"/>
              <a:t>Download at </a:t>
            </a:r>
            <a:r>
              <a:rPr lang="en-US" dirty="0">
                <a:hlinkClick r:id="rId5"/>
              </a:rPr>
              <a:t>http://www.av8rdas.com/functional-testing-guide.html</a:t>
            </a:r>
            <a:r>
              <a:rPr lang="en-US" dirty="0"/>
              <a:t> </a:t>
            </a:r>
          </a:p>
        </p:txBody>
      </p:sp>
    </p:spTree>
    <p:extLst>
      <p:ext uri="{BB962C8B-B14F-4D97-AF65-F5344CB8AC3E}">
        <p14:creationId xmlns:p14="http://schemas.microsoft.com/office/powerpoint/2010/main" val="85785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7A38-F0BC-42F0-B192-DEB752E9E2A5}"/>
              </a:ext>
            </a:extLst>
          </p:cNvPr>
          <p:cNvSpPr>
            <a:spLocks noGrp="1"/>
          </p:cNvSpPr>
          <p:nvPr>
            <p:ph type="title"/>
          </p:nvPr>
        </p:nvSpPr>
        <p:spPr/>
        <p:txBody>
          <a:bodyPr/>
          <a:lstStyle/>
          <a:p>
            <a:r>
              <a:rPr lang="en-US" dirty="0"/>
              <a:t>Le Conte Annex Case Study</a:t>
            </a:r>
          </a:p>
        </p:txBody>
      </p:sp>
      <p:sp>
        <p:nvSpPr>
          <p:cNvPr id="3" name="Content Placeholder 2">
            <a:extLst>
              <a:ext uri="{FF2B5EF4-FFF2-40B4-BE49-F238E27FC236}">
                <a16:creationId xmlns:a16="http://schemas.microsoft.com/office/drawing/2014/main" id="{DFB0EECF-FCB0-4557-A0DF-9DAD6B3DAA22}"/>
              </a:ext>
            </a:extLst>
          </p:cNvPr>
          <p:cNvSpPr>
            <a:spLocks noGrp="1"/>
          </p:cNvSpPr>
          <p:nvPr>
            <p:ph idx="1"/>
          </p:nvPr>
        </p:nvSpPr>
        <p:spPr/>
        <p:txBody>
          <a:bodyPr/>
          <a:lstStyle/>
          <a:p>
            <a:r>
              <a:rPr lang="en-US" dirty="0"/>
              <a:t>For a case study about how a functional test was developed to ask a building a question about the thermal inertial of its chilled water system and the results visit …</a:t>
            </a:r>
          </a:p>
          <a:p>
            <a:r>
              <a:rPr lang="en-US">
                <a:hlinkClick r:id="rId2"/>
              </a:rPr>
              <a:t>https://www.av8rdas.com/introduction-to-functional-testing.html</a:t>
            </a:r>
            <a:r>
              <a:rPr lang="en-US"/>
              <a:t> </a:t>
            </a:r>
          </a:p>
          <a:p>
            <a:r>
              <a:rPr lang="en-US"/>
              <a:t>… </a:t>
            </a:r>
            <a:r>
              <a:rPr lang="en-US" dirty="0"/>
              <a:t>and watch the 3</a:t>
            </a:r>
            <a:r>
              <a:rPr lang="en-US" baseline="30000" dirty="0"/>
              <a:t>rd</a:t>
            </a:r>
            <a:r>
              <a:rPr lang="en-US" dirty="0"/>
              <a:t> and 4</a:t>
            </a:r>
            <a:r>
              <a:rPr lang="en-US" baseline="30000" dirty="0"/>
              <a:t>th</a:t>
            </a:r>
            <a:r>
              <a:rPr lang="en-US" dirty="0"/>
              <a:t> video modules</a:t>
            </a:r>
          </a:p>
        </p:txBody>
      </p:sp>
    </p:spTree>
    <p:extLst>
      <p:ext uri="{BB962C8B-B14F-4D97-AF65-F5344CB8AC3E}">
        <p14:creationId xmlns:p14="http://schemas.microsoft.com/office/powerpoint/2010/main" val="14138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Testing	</a:t>
            </a:r>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US"/>
              <a:t>Core element of any commissioning process</a:t>
            </a:r>
          </a:p>
          <a:p>
            <a:pPr marL="342900" indent="-342900">
              <a:buFont typeface="Arial" panose="020B0604020202020204" pitchFamily="34" charset="0"/>
              <a:buChar char="•"/>
            </a:pPr>
            <a:r>
              <a:rPr lang="en-US"/>
              <a:t>Validates machinery and systems</a:t>
            </a:r>
          </a:p>
          <a:p>
            <a:pPr marL="693738" lvl="1"/>
            <a:r>
              <a:rPr lang="en-US"/>
              <a:t>Do they deliver?</a:t>
            </a:r>
          </a:p>
          <a:p>
            <a:pPr marL="693738" lvl="1"/>
            <a:r>
              <a:rPr lang="en-US">
                <a:solidFill>
                  <a:srgbClr val="00B050"/>
                </a:solidFill>
              </a:rPr>
              <a:t>Why don’t they deliver?</a:t>
            </a:r>
          </a:p>
          <a:p>
            <a:pPr marL="693738" lvl="1"/>
            <a:r>
              <a:rPr lang="en-US"/>
              <a:t>Do the work well together?</a:t>
            </a:r>
          </a:p>
          <a:p>
            <a:pPr marL="693738" lvl="1"/>
            <a:r>
              <a:rPr lang="en-US">
                <a:solidFill>
                  <a:srgbClr val="00B050"/>
                </a:solidFill>
              </a:rPr>
              <a:t>Why aren’t they working well together</a:t>
            </a:r>
          </a:p>
          <a:p>
            <a:pPr marL="693738" lvl="1"/>
            <a:r>
              <a:rPr lang="en-US"/>
              <a:t>Was it big enough?</a:t>
            </a:r>
          </a:p>
          <a:p>
            <a:pPr marL="693738" lvl="1"/>
            <a:r>
              <a:rPr lang="en-US">
                <a:solidFill>
                  <a:srgbClr val="00B050"/>
                </a:solidFill>
              </a:rPr>
              <a:t>How big should it be?</a:t>
            </a:r>
            <a:endParaRPr lang="en-US" dirty="0">
              <a:solidFill>
                <a:srgbClr val="00B050"/>
              </a:solidFill>
            </a:endParaRPr>
          </a:p>
        </p:txBody>
      </p:sp>
    </p:spTree>
    <p:extLst>
      <p:ext uri="{BB962C8B-B14F-4D97-AF65-F5344CB8AC3E}">
        <p14:creationId xmlns:p14="http://schemas.microsoft.com/office/powerpoint/2010/main" val="27722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7A38-F0BC-42F0-B192-DEB752E9E2A5}"/>
              </a:ext>
            </a:extLst>
          </p:cNvPr>
          <p:cNvSpPr>
            <a:spLocks noGrp="1"/>
          </p:cNvSpPr>
          <p:nvPr>
            <p:ph type="title"/>
          </p:nvPr>
        </p:nvSpPr>
        <p:spPr/>
        <p:txBody>
          <a:bodyPr/>
          <a:lstStyle/>
          <a:p>
            <a:r>
              <a:rPr lang="en-US" dirty="0"/>
              <a:t>Le Conte Annex Case Study</a:t>
            </a:r>
          </a:p>
        </p:txBody>
      </p:sp>
      <p:sp>
        <p:nvSpPr>
          <p:cNvPr id="3" name="Content Placeholder 2">
            <a:extLst>
              <a:ext uri="{FF2B5EF4-FFF2-40B4-BE49-F238E27FC236}">
                <a16:creationId xmlns:a16="http://schemas.microsoft.com/office/drawing/2014/main" id="{DFB0EECF-FCB0-4557-A0DF-9DAD6B3DAA22}"/>
              </a:ext>
            </a:extLst>
          </p:cNvPr>
          <p:cNvSpPr>
            <a:spLocks noGrp="1"/>
          </p:cNvSpPr>
          <p:nvPr>
            <p:ph sz="half" idx="1"/>
          </p:nvPr>
        </p:nvSpPr>
        <p:spPr/>
        <p:txBody>
          <a:bodyPr/>
          <a:lstStyle/>
          <a:p>
            <a:r>
              <a:rPr lang="en-US" i="1" dirty="0"/>
              <a:t>If you thought this presentation was exciting, then these videos will knock your socks off</a:t>
            </a:r>
          </a:p>
          <a:p>
            <a:pPr algn="r"/>
            <a:r>
              <a:rPr lang="en-US" sz="1400" i="1" dirty="0"/>
              <a:t>Unsolicited Endorsement</a:t>
            </a:r>
          </a:p>
          <a:p>
            <a:pPr algn="r"/>
            <a:r>
              <a:rPr lang="en-US" sz="1400" i="1" dirty="0"/>
              <a:t>Impartial Observer</a:t>
            </a:r>
          </a:p>
          <a:p>
            <a:endParaRPr lang="en-US" sz="1400" i="1" dirty="0"/>
          </a:p>
          <a:p>
            <a:r>
              <a:rPr lang="en-US" i="1" dirty="0"/>
              <a:t>(if you did not think this presentation was exiting then, thank goodness, you are probably normal)</a:t>
            </a:r>
          </a:p>
        </p:txBody>
      </p:sp>
      <p:pic>
        <p:nvPicPr>
          <p:cNvPr id="6" name="Content Placeholder 5" descr="A picture containing text, indoor, computer, cat&#10;&#10;Description automatically generated">
            <a:extLst>
              <a:ext uri="{FF2B5EF4-FFF2-40B4-BE49-F238E27FC236}">
                <a16:creationId xmlns:a16="http://schemas.microsoft.com/office/drawing/2014/main" id="{1FD53F52-4733-4DB5-826F-3F7D303D8F5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403725" y="2165152"/>
            <a:ext cx="4525963" cy="3394472"/>
          </a:xfrm>
        </p:spPr>
      </p:pic>
    </p:spTree>
    <p:extLst>
      <p:ext uri="{BB962C8B-B14F-4D97-AF65-F5344CB8AC3E}">
        <p14:creationId xmlns:p14="http://schemas.microsoft.com/office/powerpoint/2010/main" val="37145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20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p:txBody>
          <a:bodyPr/>
          <a:lstStyle/>
          <a:p>
            <a:r>
              <a:rPr lang="en-US" dirty="0"/>
              <a:t>Functional Testing as it Relates to the Metrics of the Systems We Test</a:t>
            </a:r>
          </a:p>
        </p:txBody>
      </p:sp>
      <p:sp>
        <p:nvSpPr>
          <p:cNvPr id="1319940" name="Text Box 4"/>
          <p:cNvSpPr txBox="1">
            <a:spLocks noChangeArrowheads="1"/>
          </p:cNvSpPr>
          <p:nvPr/>
        </p:nvSpPr>
        <p:spPr bwMode="auto">
          <a:xfrm>
            <a:off x="1008063"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Operating Requirements</a:t>
            </a:r>
          </a:p>
        </p:txBody>
      </p:sp>
      <p:sp>
        <p:nvSpPr>
          <p:cNvPr id="1319941" name="Text Box 5"/>
          <p:cNvSpPr txBox="1">
            <a:spLocks noChangeArrowheads="1"/>
          </p:cNvSpPr>
          <p:nvPr/>
        </p:nvSpPr>
        <p:spPr bwMode="auto">
          <a:xfrm>
            <a:off x="2516188" y="5211763"/>
            <a:ext cx="1004887"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Heat Transfer Equipment Selections</a:t>
            </a:r>
          </a:p>
        </p:txBody>
      </p:sp>
      <p:sp>
        <p:nvSpPr>
          <p:cNvPr id="1319942" name="Text Box 6"/>
          <p:cNvSpPr txBox="1">
            <a:spLocks noChangeArrowheads="1"/>
          </p:cNvSpPr>
          <p:nvPr/>
        </p:nvSpPr>
        <p:spPr bwMode="auto">
          <a:xfrm>
            <a:off x="2516188"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Process Parameters</a:t>
            </a:r>
          </a:p>
        </p:txBody>
      </p:sp>
      <p:sp>
        <p:nvSpPr>
          <p:cNvPr id="1319943" name="Text Box 7"/>
          <p:cNvSpPr txBox="1">
            <a:spLocks noChangeArrowheads="1"/>
          </p:cNvSpPr>
          <p:nvPr/>
        </p:nvSpPr>
        <p:spPr bwMode="auto">
          <a:xfrm>
            <a:off x="3979863"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dirty="0"/>
              <a:t>System Configuration</a:t>
            </a:r>
          </a:p>
        </p:txBody>
      </p:sp>
      <p:sp>
        <p:nvSpPr>
          <p:cNvPr id="1319944" name="Text Box 8"/>
          <p:cNvSpPr txBox="1">
            <a:spLocks noChangeArrowheads="1"/>
          </p:cNvSpPr>
          <p:nvPr/>
        </p:nvSpPr>
        <p:spPr bwMode="auto">
          <a:xfrm>
            <a:off x="184150" y="3154363"/>
            <a:ext cx="1004888"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p>
            <a:pPr algn="ctr">
              <a:spcBef>
                <a:spcPct val="50000"/>
              </a:spcBef>
            </a:pPr>
            <a:r>
              <a:rPr lang="en-US" sz="1200" b="0" dirty="0">
                <a:latin typeface="Arial" charset="0"/>
              </a:rPr>
              <a:t>Owner’s Project Requirements</a:t>
            </a:r>
          </a:p>
        </p:txBody>
      </p:sp>
      <p:sp>
        <p:nvSpPr>
          <p:cNvPr id="1319945" name="Text Box 9"/>
          <p:cNvSpPr txBox="1">
            <a:spLocks noChangeArrowheads="1"/>
          </p:cNvSpPr>
          <p:nvPr/>
        </p:nvSpPr>
        <p:spPr bwMode="auto">
          <a:xfrm>
            <a:off x="42084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dirty="0"/>
              <a:t>Distribution Equipment Selections</a:t>
            </a:r>
          </a:p>
        </p:txBody>
      </p:sp>
      <p:sp>
        <p:nvSpPr>
          <p:cNvPr id="1319946" name="Text Box 10"/>
          <p:cNvSpPr txBox="1">
            <a:spLocks noChangeArrowheads="1"/>
          </p:cNvSpPr>
          <p:nvPr/>
        </p:nvSpPr>
        <p:spPr bwMode="auto">
          <a:xfrm>
            <a:off x="5487988"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Installation Documents</a:t>
            </a:r>
          </a:p>
        </p:txBody>
      </p:sp>
      <p:sp>
        <p:nvSpPr>
          <p:cNvPr id="1319947" name="Text Box 11"/>
          <p:cNvSpPr txBox="1">
            <a:spLocks noChangeArrowheads="1"/>
          </p:cNvSpPr>
          <p:nvPr/>
        </p:nvSpPr>
        <p:spPr bwMode="auto">
          <a:xfrm>
            <a:off x="7956550" y="2057400"/>
            <a:ext cx="1004888"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Assembled Building</a:t>
            </a:r>
          </a:p>
        </p:txBody>
      </p:sp>
      <p:sp>
        <p:nvSpPr>
          <p:cNvPr id="1319948" name="Text Box 12"/>
          <p:cNvSpPr txBox="1">
            <a:spLocks noChangeArrowheads="1"/>
          </p:cNvSpPr>
          <p:nvPr/>
        </p:nvSpPr>
        <p:spPr bwMode="auto">
          <a:xfrm>
            <a:off x="10080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Physical Configuration</a:t>
            </a:r>
          </a:p>
        </p:txBody>
      </p:sp>
      <p:sp>
        <p:nvSpPr>
          <p:cNvPr id="1319949" name="Text Box 13"/>
          <p:cNvSpPr txBox="1">
            <a:spLocks noChangeArrowheads="1"/>
          </p:cNvSpPr>
          <p:nvPr/>
        </p:nvSpPr>
        <p:spPr bwMode="auto">
          <a:xfrm>
            <a:off x="2516188" y="3475038"/>
            <a:ext cx="1004887"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Loads</a:t>
            </a:r>
          </a:p>
        </p:txBody>
      </p:sp>
      <p:sp>
        <p:nvSpPr>
          <p:cNvPr id="1319950" name="Text Box 14"/>
          <p:cNvSpPr txBox="1">
            <a:spLocks noChangeArrowheads="1"/>
          </p:cNvSpPr>
          <p:nvPr/>
        </p:nvSpPr>
        <p:spPr bwMode="auto">
          <a:xfrm>
            <a:off x="67230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Construction Project</a:t>
            </a:r>
          </a:p>
        </p:txBody>
      </p:sp>
      <p:cxnSp>
        <p:nvCxnSpPr>
          <p:cNvPr id="1319951" name="AutoShape 15"/>
          <p:cNvCxnSpPr>
            <a:cxnSpLocks noChangeShapeType="1"/>
            <a:stCxn id="1319940" idx="3"/>
            <a:endCxn id="1319949" idx="1"/>
          </p:cNvCxnSpPr>
          <p:nvPr/>
        </p:nvCxnSpPr>
        <p:spPr bwMode="auto">
          <a:xfrm flipV="1">
            <a:off x="2025650" y="3841750"/>
            <a:ext cx="477838" cy="868363"/>
          </a:xfrm>
          <a:prstGeom prst="curvedConnector3">
            <a:avLst>
              <a:gd name="adj1" fmla="val 49833"/>
            </a:avLst>
          </a:prstGeom>
          <a:noFill/>
          <a:ln w="25400">
            <a:solidFill>
              <a:srgbClr val="00B050"/>
            </a:solidFill>
            <a:round/>
            <a:headEnd/>
            <a:tailEnd type="arrow" w="lg" len="sm"/>
          </a:ln>
          <a:effectLst/>
        </p:spPr>
      </p:cxnSp>
      <p:cxnSp>
        <p:nvCxnSpPr>
          <p:cNvPr id="1319952" name="AutoShape 16"/>
          <p:cNvCxnSpPr>
            <a:cxnSpLocks noChangeShapeType="1"/>
            <a:stCxn id="1319940" idx="3"/>
            <a:endCxn id="1319942" idx="1"/>
          </p:cNvCxnSpPr>
          <p:nvPr/>
        </p:nvCxnSpPr>
        <p:spPr bwMode="auto">
          <a:xfrm>
            <a:off x="2025650" y="4710113"/>
            <a:ext cx="477838" cy="0"/>
          </a:xfrm>
          <a:prstGeom prst="straightConnector1">
            <a:avLst/>
          </a:prstGeom>
          <a:noFill/>
          <a:ln w="25400">
            <a:solidFill>
              <a:srgbClr val="00B050"/>
            </a:solidFill>
            <a:round/>
            <a:headEnd/>
            <a:tailEnd type="arrow" w="lg" len="sm"/>
          </a:ln>
          <a:effectLst/>
        </p:spPr>
      </p:cxnSp>
      <p:cxnSp>
        <p:nvCxnSpPr>
          <p:cNvPr id="1319953" name="AutoShape 17"/>
          <p:cNvCxnSpPr>
            <a:cxnSpLocks noChangeShapeType="1"/>
            <a:stCxn id="1319940" idx="3"/>
            <a:endCxn id="1319941" idx="1"/>
          </p:cNvCxnSpPr>
          <p:nvPr/>
        </p:nvCxnSpPr>
        <p:spPr bwMode="auto">
          <a:xfrm>
            <a:off x="2025650" y="4710113"/>
            <a:ext cx="477838" cy="868362"/>
          </a:xfrm>
          <a:prstGeom prst="curvedConnector3">
            <a:avLst>
              <a:gd name="adj1" fmla="val 49833"/>
            </a:avLst>
          </a:prstGeom>
          <a:noFill/>
          <a:ln w="25400">
            <a:solidFill>
              <a:srgbClr val="00B050"/>
            </a:solidFill>
            <a:round/>
            <a:headEnd/>
            <a:tailEnd type="arrow" w="lg" len="sm"/>
          </a:ln>
          <a:effectLst/>
        </p:spPr>
      </p:cxnSp>
      <p:cxnSp>
        <p:nvCxnSpPr>
          <p:cNvPr id="1319954" name="AutoShape 18"/>
          <p:cNvCxnSpPr>
            <a:cxnSpLocks noChangeShapeType="1"/>
            <a:stCxn id="1319941" idx="3"/>
            <a:endCxn id="1319943" idx="1"/>
          </p:cNvCxnSpPr>
          <p:nvPr/>
        </p:nvCxnSpPr>
        <p:spPr bwMode="auto">
          <a:xfrm flipV="1">
            <a:off x="3533775" y="4710113"/>
            <a:ext cx="433388" cy="868362"/>
          </a:xfrm>
          <a:prstGeom prst="curvedConnector3">
            <a:avLst>
              <a:gd name="adj1" fmla="val 49815"/>
            </a:avLst>
          </a:prstGeom>
          <a:noFill/>
          <a:ln w="25400">
            <a:solidFill>
              <a:srgbClr val="00B050"/>
            </a:solidFill>
            <a:round/>
            <a:headEnd/>
            <a:tailEnd type="arrow" w="lg" len="sm"/>
          </a:ln>
          <a:effectLst/>
        </p:spPr>
      </p:cxnSp>
      <p:cxnSp>
        <p:nvCxnSpPr>
          <p:cNvPr id="1319955" name="AutoShape 19"/>
          <p:cNvCxnSpPr>
            <a:cxnSpLocks noChangeShapeType="1"/>
            <a:stCxn id="1319944" idx="2"/>
            <a:endCxn id="1319940" idx="1"/>
          </p:cNvCxnSpPr>
          <p:nvPr/>
        </p:nvCxnSpPr>
        <p:spPr bwMode="auto">
          <a:xfrm rot="16200000" flipH="1">
            <a:off x="435769" y="4150519"/>
            <a:ext cx="811213" cy="307975"/>
          </a:xfrm>
          <a:prstGeom prst="curvedConnector2">
            <a:avLst/>
          </a:prstGeom>
          <a:noFill/>
          <a:ln w="25400">
            <a:solidFill>
              <a:srgbClr val="00B050"/>
            </a:solidFill>
            <a:round/>
            <a:headEnd/>
            <a:tailEnd type="arrow" w="lg" len="sm"/>
          </a:ln>
          <a:effectLst/>
        </p:spPr>
      </p:cxnSp>
      <p:cxnSp>
        <p:nvCxnSpPr>
          <p:cNvPr id="1319956" name="AutoShape 20"/>
          <p:cNvCxnSpPr>
            <a:cxnSpLocks noChangeShapeType="1"/>
            <a:stCxn id="1319944" idx="0"/>
            <a:endCxn id="1319948" idx="1"/>
          </p:cNvCxnSpPr>
          <p:nvPr/>
        </p:nvCxnSpPr>
        <p:spPr bwMode="auto">
          <a:xfrm rot="16200000">
            <a:off x="482601" y="2628900"/>
            <a:ext cx="717550" cy="307975"/>
          </a:xfrm>
          <a:prstGeom prst="curvedConnector2">
            <a:avLst/>
          </a:prstGeom>
          <a:noFill/>
          <a:ln w="25400">
            <a:solidFill>
              <a:srgbClr val="00B050"/>
            </a:solidFill>
            <a:round/>
            <a:headEnd/>
            <a:tailEnd type="arrow" w="lg" len="sm"/>
          </a:ln>
          <a:effectLst/>
        </p:spPr>
      </p:cxnSp>
      <p:cxnSp>
        <p:nvCxnSpPr>
          <p:cNvPr id="1319957" name="AutoShape 21"/>
          <p:cNvCxnSpPr>
            <a:cxnSpLocks noChangeShapeType="1"/>
            <a:stCxn id="1319942" idx="3"/>
            <a:endCxn id="1319943" idx="1"/>
          </p:cNvCxnSpPr>
          <p:nvPr/>
        </p:nvCxnSpPr>
        <p:spPr bwMode="auto">
          <a:xfrm>
            <a:off x="3533775" y="4710113"/>
            <a:ext cx="433388" cy="0"/>
          </a:xfrm>
          <a:prstGeom prst="straightConnector1">
            <a:avLst/>
          </a:prstGeom>
          <a:noFill/>
          <a:ln w="25400">
            <a:solidFill>
              <a:srgbClr val="00B050"/>
            </a:solidFill>
            <a:round/>
            <a:headEnd/>
            <a:tailEnd type="arrow" w="lg" len="sm"/>
          </a:ln>
          <a:effectLst/>
        </p:spPr>
      </p:cxnSp>
      <p:cxnSp>
        <p:nvCxnSpPr>
          <p:cNvPr id="1319958" name="AutoShape 22"/>
          <p:cNvCxnSpPr>
            <a:cxnSpLocks noChangeShapeType="1"/>
            <a:stCxn id="1319949" idx="3"/>
            <a:endCxn id="1319943" idx="1"/>
          </p:cNvCxnSpPr>
          <p:nvPr/>
        </p:nvCxnSpPr>
        <p:spPr bwMode="auto">
          <a:xfrm>
            <a:off x="3533775" y="3841750"/>
            <a:ext cx="433388" cy="868363"/>
          </a:xfrm>
          <a:prstGeom prst="curvedConnector3">
            <a:avLst>
              <a:gd name="adj1" fmla="val 49815"/>
            </a:avLst>
          </a:prstGeom>
          <a:noFill/>
          <a:ln w="25400">
            <a:solidFill>
              <a:srgbClr val="00B050"/>
            </a:solidFill>
            <a:round/>
            <a:headEnd/>
            <a:tailEnd type="arrow" w="lg" len="sm"/>
          </a:ln>
          <a:effectLst/>
        </p:spPr>
      </p:cxnSp>
      <p:cxnSp>
        <p:nvCxnSpPr>
          <p:cNvPr id="1319959" name="AutoShape 23"/>
          <p:cNvCxnSpPr>
            <a:cxnSpLocks noChangeShapeType="1"/>
            <a:stCxn id="1319943" idx="3"/>
            <a:endCxn id="1319945" idx="1"/>
          </p:cNvCxnSpPr>
          <p:nvPr/>
        </p:nvCxnSpPr>
        <p:spPr bwMode="auto">
          <a:xfrm flipH="1" flipV="1">
            <a:off x="4195763" y="2424113"/>
            <a:ext cx="801687" cy="2286000"/>
          </a:xfrm>
          <a:prstGeom prst="curvedConnector5">
            <a:avLst>
              <a:gd name="adj1" fmla="val -26731"/>
              <a:gd name="adj2" fmla="val 50069"/>
              <a:gd name="adj3" fmla="val 174454"/>
            </a:avLst>
          </a:prstGeom>
          <a:noFill/>
          <a:ln w="25400">
            <a:solidFill>
              <a:srgbClr val="00B050"/>
            </a:solidFill>
            <a:round/>
            <a:headEnd/>
            <a:tailEnd type="arrow" w="lg" len="sm"/>
          </a:ln>
          <a:effectLst/>
        </p:spPr>
      </p:cxnSp>
      <p:cxnSp>
        <p:nvCxnSpPr>
          <p:cNvPr id="1319960" name="AutoShape 24"/>
          <p:cNvCxnSpPr>
            <a:cxnSpLocks noChangeShapeType="1"/>
            <a:stCxn id="1319948" idx="3"/>
            <a:endCxn id="1319945" idx="1"/>
          </p:cNvCxnSpPr>
          <p:nvPr/>
        </p:nvCxnSpPr>
        <p:spPr bwMode="auto">
          <a:xfrm>
            <a:off x="2025650" y="2424113"/>
            <a:ext cx="2170113" cy="0"/>
          </a:xfrm>
          <a:prstGeom prst="straightConnector1">
            <a:avLst/>
          </a:prstGeom>
          <a:noFill/>
          <a:ln w="25400">
            <a:solidFill>
              <a:srgbClr val="00B050"/>
            </a:solidFill>
            <a:round/>
            <a:headEnd/>
            <a:tailEnd type="arrow" w="lg" len="sm"/>
          </a:ln>
          <a:effectLst/>
        </p:spPr>
      </p:cxnSp>
      <p:cxnSp>
        <p:nvCxnSpPr>
          <p:cNvPr id="1319961" name="AutoShape 25"/>
          <p:cNvCxnSpPr>
            <a:cxnSpLocks noChangeShapeType="1"/>
            <a:stCxn id="1319945" idx="3"/>
            <a:endCxn id="1319946" idx="1"/>
          </p:cNvCxnSpPr>
          <p:nvPr/>
        </p:nvCxnSpPr>
        <p:spPr bwMode="auto">
          <a:xfrm>
            <a:off x="5226050" y="2424113"/>
            <a:ext cx="249238" cy="0"/>
          </a:xfrm>
          <a:prstGeom prst="straightConnector1">
            <a:avLst/>
          </a:prstGeom>
          <a:noFill/>
          <a:ln w="25400">
            <a:solidFill>
              <a:srgbClr val="00B050"/>
            </a:solidFill>
            <a:round/>
            <a:headEnd/>
            <a:tailEnd type="arrow" w="lg" len="sm"/>
          </a:ln>
          <a:effectLst/>
        </p:spPr>
      </p:cxnSp>
      <p:cxnSp>
        <p:nvCxnSpPr>
          <p:cNvPr id="1319962" name="AutoShape 26"/>
          <p:cNvCxnSpPr>
            <a:cxnSpLocks noChangeShapeType="1"/>
            <a:stCxn id="1319946" idx="3"/>
            <a:endCxn id="1319950" idx="1"/>
          </p:cNvCxnSpPr>
          <p:nvPr/>
        </p:nvCxnSpPr>
        <p:spPr bwMode="auto">
          <a:xfrm>
            <a:off x="6505575" y="2424113"/>
            <a:ext cx="204788" cy="0"/>
          </a:xfrm>
          <a:prstGeom prst="straightConnector1">
            <a:avLst/>
          </a:prstGeom>
          <a:noFill/>
          <a:ln w="25400">
            <a:solidFill>
              <a:srgbClr val="00B050"/>
            </a:solidFill>
            <a:round/>
            <a:headEnd/>
            <a:tailEnd type="arrow" w="lg" len="sm"/>
          </a:ln>
          <a:effectLst/>
        </p:spPr>
      </p:cxnSp>
      <p:cxnSp>
        <p:nvCxnSpPr>
          <p:cNvPr id="1319963" name="AutoShape 27"/>
          <p:cNvCxnSpPr>
            <a:cxnSpLocks noChangeShapeType="1"/>
            <a:stCxn id="1319950" idx="3"/>
            <a:endCxn id="1319947" idx="1"/>
          </p:cNvCxnSpPr>
          <p:nvPr/>
        </p:nvCxnSpPr>
        <p:spPr bwMode="auto">
          <a:xfrm>
            <a:off x="7740650" y="2424113"/>
            <a:ext cx="203200" cy="0"/>
          </a:xfrm>
          <a:prstGeom prst="straightConnector1">
            <a:avLst/>
          </a:prstGeom>
          <a:noFill/>
          <a:ln w="25400">
            <a:solidFill>
              <a:srgbClr val="00B050"/>
            </a:solidFill>
            <a:round/>
            <a:headEnd/>
            <a:tailEnd type="arrow" w="lg" len="sm"/>
          </a:ln>
          <a:effectLst/>
        </p:spPr>
      </p:cxnSp>
    </p:spTree>
    <p:extLst>
      <p:ext uri="{BB962C8B-B14F-4D97-AF65-F5344CB8AC3E}">
        <p14:creationId xmlns:p14="http://schemas.microsoft.com/office/powerpoint/2010/main" val="26018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9944"/>
                                        </p:tgtEl>
                                        <p:attrNameLst>
                                          <p:attrName>style.visibility</p:attrName>
                                        </p:attrNameLst>
                                      </p:cBhvr>
                                      <p:to>
                                        <p:strVal val="visible"/>
                                      </p:to>
                                    </p:set>
                                    <p:animEffect transition="in" filter="dissolve">
                                      <p:cBhvr>
                                        <p:cTn id="7" dur="500"/>
                                        <p:tgtEl>
                                          <p:spTgt spid="131994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19956"/>
                                        </p:tgtEl>
                                        <p:attrNameLst>
                                          <p:attrName>style.visibility</p:attrName>
                                        </p:attrNameLst>
                                      </p:cBhvr>
                                      <p:to>
                                        <p:strVal val="visible"/>
                                      </p:to>
                                    </p:set>
                                    <p:animEffect transition="in" filter="wipe(down)">
                                      <p:cBhvr>
                                        <p:cTn id="11" dur="500"/>
                                        <p:tgtEl>
                                          <p:spTgt spid="1319956"/>
                                        </p:tgtEl>
                                      </p:cBhvr>
                                    </p:animEffect>
                                  </p:childTnLst>
                                </p:cTn>
                              </p:par>
                              <p:par>
                                <p:cTn id="12" presetID="22" presetClass="entr" presetSubtype="1" fill="hold" nodeType="withEffect">
                                  <p:stCondLst>
                                    <p:cond delay="0"/>
                                  </p:stCondLst>
                                  <p:childTnLst>
                                    <p:set>
                                      <p:cBhvr>
                                        <p:cTn id="13" dur="1" fill="hold">
                                          <p:stCondLst>
                                            <p:cond delay="0"/>
                                          </p:stCondLst>
                                        </p:cTn>
                                        <p:tgtEl>
                                          <p:spTgt spid="1319955"/>
                                        </p:tgtEl>
                                        <p:attrNameLst>
                                          <p:attrName>style.visibility</p:attrName>
                                        </p:attrNameLst>
                                      </p:cBhvr>
                                      <p:to>
                                        <p:strVal val="visible"/>
                                      </p:to>
                                    </p:set>
                                    <p:animEffect transition="in" filter="wipe(up)">
                                      <p:cBhvr>
                                        <p:cTn id="14" dur="500"/>
                                        <p:tgtEl>
                                          <p:spTgt spid="131995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319940"/>
                                        </p:tgtEl>
                                        <p:attrNameLst>
                                          <p:attrName>style.visibility</p:attrName>
                                        </p:attrNameLst>
                                      </p:cBhvr>
                                      <p:to>
                                        <p:strVal val="visible"/>
                                      </p:to>
                                    </p:set>
                                    <p:animEffect transition="in" filter="dissolve">
                                      <p:cBhvr>
                                        <p:cTn id="18" dur="500"/>
                                        <p:tgtEl>
                                          <p:spTgt spid="131994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19948"/>
                                        </p:tgtEl>
                                        <p:attrNameLst>
                                          <p:attrName>style.visibility</p:attrName>
                                        </p:attrNameLst>
                                      </p:cBhvr>
                                      <p:to>
                                        <p:strVal val="visible"/>
                                      </p:to>
                                    </p:set>
                                    <p:animEffect transition="in" filter="dissolve">
                                      <p:cBhvr>
                                        <p:cTn id="21" dur="500"/>
                                        <p:tgtEl>
                                          <p:spTgt spid="13199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19952"/>
                                        </p:tgtEl>
                                        <p:attrNameLst>
                                          <p:attrName>style.visibility</p:attrName>
                                        </p:attrNameLst>
                                      </p:cBhvr>
                                      <p:to>
                                        <p:strVal val="visible"/>
                                      </p:to>
                                    </p:set>
                                    <p:animEffect transition="in" filter="wipe(left)">
                                      <p:cBhvr>
                                        <p:cTn id="26" dur="500"/>
                                        <p:tgtEl>
                                          <p:spTgt spid="1319952"/>
                                        </p:tgtEl>
                                      </p:cBhvr>
                                    </p:animEffect>
                                  </p:childTnLst>
                                </p:cTn>
                              </p:par>
                              <p:par>
                                <p:cTn id="27" presetID="22" presetClass="entr" presetSubtype="8" fill="hold" nodeType="withEffect">
                                  <p:stCondLst>
                                    <p:cond delay="0"/>
                                  </p:stCondLst>
                                  <p:childTnLst>
                                    <p:set>
                                      <p:cBhvr>
                                        <p:cTn id="28" dur="1" fill="hold">
                                          <p:stCondLst>
                                            <p:cond delay="0"/>
                                          </p:stCondLst>
                                        </p:cTn>
                                        <p:tgtEl>
                                          <p:spTgt spid="1319951"/>
                                        </p:tgtEl>
                                        <p:attrNameLst>
                                          <p:attrName>style.visibility</p:attrName>
                                        </p:attrNameLst>
                                      </p:cBhvr>
                                      <p:to>
                                        <p:strVal val="visible"/>
                                      </p:to>
                                    </p:set>
                                    <p:animEffect transition="in" filter="wipe(left)">
                                      <p:cBhvr>
                                        <p:cTn id="29" dur="500"/>
                                        <p:tgtEl>
                                          <p:spTgt spid="1319951"/>
                                        </p:tgtEl>
                                      </p:cBhvr>
                                    </p:animEffect>
                                  </p:childTnLst>
                                </p:cTn>
                              </p:par>
                              <p:par>
                                <p:cTn id="30" presetID="22" presetClass="entr" presetSubtype="8" fill="hold" nodeType="withEffect">
                                  <p:stCondLst>
                                    <p:cond delay="0"/>
                                  </p:stCondLst>
                                  <p:childTnLst>
                                    <p:set>
                                      <p:cBhvr>
                                        <p:cTn id="31" dur="1" fill="hold">
                                          <p:stCondLst>
                                            <p:cond delay="0"/>
                                          </p:stCondLst>
                                        </p:cTn>
                                        <p:tgtEl>
                                          <p:spTgt spid="1319953"/>
                                        </p:tgtEl>
                                        <p:attrNameLst>
                                          <p:attrName>style.visibility</p:attrName>
                                        </p:attrNameLst>
                                      </p:cBhvr>
                                      <p:to>
                                        <p:strVal val="visible"/>
                                      </p:to>
                                    </p:set>
                                    <p:animEffect transition="in" filter="wipe(left)">
                                      <p:cBhvr>
                                        <p:cTn id="32" dur="500"/>
                                        <p:tgtEl>
                                          <p:spTgt spid="1319953"/>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319941"/>
                                        </p:tgtEl>
                                        <p:attrNameLst>
                                          <p:attrName>style.visibility</p:attrName>
                                        </p:attrNameLst>
                                      </p:cBhvr>
                                      <p:to>
                                        <p:strVal val="visible"/>
                                      </p:to>
                                    </p:set>
                                    <p:animEffect transition="in" filter="dissolve">
                                      <p:cBhvr>
                                        <p:cTn id="36" dur="500"/>
                                        <p:tgtEl>
                                          <p:spTgt spid="131994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319942"/>
                                        </p:tgtEl>
                                        <p:attrNameLst>
                                          <p:attrName>style.visibility</p:attrName>
                                        </p:attrNameLst>
                                      </p:cBhvr>
                                      <p:to>
                                        <p:strVal val="visible"/>
                                      </p:to>
                                    </p:set>
                                    <p:animEffect transition="in" filter="dissolve">
                                      <p:cBhvr>
                                        <p:cTn id="39" dur="500"/>
                                        <p:tgtEl>
                                          <p:spTgt spid="131994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19949"/>
                                        </p:tgtEl>
                                        <p:attrNameLst>
                                          <p:attrName>style.visibility</p:attrName>
                                        </p:attrNameLst>
                                      </p:cBhvr>
                                      <p:to>
                                        <p:strVal val="visible"/>
                                      </p:to>
                                    </p:set>
                                    <p:animEffect transition="in" filter="dissolve">
                                      <p:cBhvr>
                                        <p:cTn id="42" dur="500"/>
                                        <p:tgtEl>
                                          <p:spTgt spid="13199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19958"/>
                                        </p:tgtEl>
                                        <p:attrNameLst>
                                          <p:attrName>style.visibility</p:attrName>
                                        </p:attrNameLst>
                                      </p:cBhvr>
                                      <p:to>
                                        <p:strVal val="visible"/>
                                      </p:to>
                                    </p:set>
                                    <p:animEffect transition="in" filter="wipe(left)">
                                      <p:cBhvr>
                                        <p:cTn id="47" dur="500"/>
                                        <p:tgtEl>
                                          <p:spTgt spid="1319958"/>
                                        </p:tgtEl>
                                      </p:cBhvr>
                                    </p:animEffect>
                                  </p:childTnLst>
                                </p:cTn>
                              </p:par>
                              <p:par>
                                <p:cTn id="48" presetID="22" presetClass="entr" presetSubtype="8" fill="hold" nodeType="withEffect">
                                  <p:stCondLst>
                                    <p:cond delay="0"/>
                                  </p:stCondLst>
                                  <p:childTnLst>
                                    <p:set>
                                      <p:cBhvr>
                                        <p:cTn id="49" dur="1" fill="hold">
                                          <p:stCondLst>
                                            <p:cond delay="0"/>
                                          </p:stCondLst>
                                        </p:cTn>
                                        <p:tgtEl>
                                          <p:spTgt spid="1319957"/>
                                        </p:tgtEl>
                                        <p:attrNameLst>
                                          <p:attrName>style.visibility</p:attrName>
                                        </p:attrNameLst>
                                      </p:cBhvr>
                                      <p:to>
                                        <p:strVal val="visible"/>
                                      </p:to>
                                    </p:set>
                                    <p:animEffect transition="in" filter="wipe(left)">
                                      <p:cBhvr>
                                        <p:cTn id="50" dur="500"/>
                                        <p:tgtEl>
                                          <p:spTgt spid="1319957"/>
                                        </p:tgtEl>
                                      </p:cBhvr>
                                    </p:animEffect>
                                  </p:childTnLst>
                                </p:cTn>
                              </p:par>
                              <p:par>
                                <p:cTn id="51" presetID="22" presetClass="entr" presetSubtype="8" fill="hold" nodeType="withEffect">
                                  <p:stCondLst>
                                    <p:cond delay="0"/>
                                  </p:stCondLst>
                                  <p:childTnLst>
                                    <p:set>
                                      <p:cBhvr>
                                        <p:cTn id="52" dur="1" fill="hold">
                                          <p:stCondLst>
                                            <p:cond delay="0"/>
                                          </p:stCondLst>
                                        </p:cTn>
                                        <p:tgtEl>
                                          <p:spTgt spid="1319954"/>
                                        </p:tgtEl>
                                        <p:attrNameLst>
                                          <p:attrName>style.visibility</p:attrName>
                                        </p:attrNameLst>
                                      </p:cBhvr>
                                      <p:to>
                                        <p:strVal val="visible"/>
                                      </p:to>
                                    </p:set>
                                    <p:animEffect transition="in" filter="wipe(left)">
                                      <p:cBhvr>
                                        <p:cTn id="53" dur="500"/>
                                        <p:tgtEl>
                                          <p:spTgt spid="1319954"/>
                                        </p:tgtEl>
                                      </p:cBhvr>
                                    </p:animEffect>
                                  </p:childTnLst>
                                </p:cTn>
                              </p:par>
                            </p:childTnLst>
                          </p:cTn>
                        </p:par>
                        <p:par>
                          <p:cTn id="54" fill="hold">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1319943"/>
                                        </p:tgtEl>
                                        <p:attrNameLst>
                                          <p:attrName>style.visibility</p:attrName>
                                        </p:attrNameLst>
                                      </p:cBhvr>
                                      <p:to>
                                        <p:strVal val="visible"/>
                                      </p:to>
                                    </p:set>
                                    <p:animEffect transition="in" filter="dissolve">
                                      <p:cBhvr>
                                        <p:cTn id="57" dur="500"/>
                                        <p:tgtEl>
                                          <p:spTgt spid="13199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319960"/>
                                        </p:tgtEl>
                                        <p:attrNameLst>
                                          <p:attrName>style.visibility</p:attrName>
                                        </p:attrNameLst>
                                      </p:cBhvr>
                                      <p:to>
                                        <p:strVal val="visible"/>
                                      </p:to>
                                    </p:set>
                                    <p:animEffect transition="in" filter="wipe(left)">
                                      <p:cBhvr>
                                        <p:cTn id="62" dur="500"/>
                                        <p:tgtEl>
                                          <p:spTgt spid="1319960"/>
                                        </p:tgtEl>
                                      </p:cBhvr>
                                    </p:animEffect>
                                  </p:childTnLst>
                                </p:cTn>
                              </p:par>
                              <p:par>
                                <p:cTn id="63" presetID="22" presetClass="entr" presetSubtype="4" fill="hold" nodeType="withEffect">
                                  <p:stCondLst>
                                    <p:cond delay="0"/>
                                  </p:stCondLst>
                                  <p:childTnLst>
                                    <p:set>
                                      <p:cBhvr>
                                        <p:cTn id="64" dur="1" fill="hold">
                                          <p:stCondLst>
                                            <p:cond delay="0"/>
                                          </p:stCondLst>
                                        </p:cTn>
                                        <p:tgtEl>
                                          <p:spTgt spid="1319959"/>
                                        </p:tgtEl>
                                        <p:attrNameLst>
                                          <p:attrName>style.visibility</p:attrName>
                                        </p:attrNameLst>
                                      </p:cBhvr>
                                      <p:to>
                                        <p:strVal val="visible"/>
                                      </p:to>
                                    </p:set>
                                    <p:animEffect transition="in" filter="wipe(down)">
                                      <p:cBhvr>
                                        <p:cTn id="65" dur="500"/>
                                        <p:tgtEl>
                                          <p:spTgt spid="1319959"/>
                                        </p:tgtEl>
                                      </p:cBhvr>
                                    </p:animEffect>
                                  </p:childTnLst>
                                </p:cTn>
                              </p:par>
                            </p:childTnLst>
                          </p:cTn>
                        </p:par>
                        <p:par>
                          <p:cTn id="66" fill="hold">
                            <p:stCondLst>
                              <p:cond delay="500"/>
                            </p:stCondLst>
                            <p:childTnLst>
                              <p:par>
                                <p:cTn id="67" presetID="9" presetClass="entr" presetSubtype="0" fill="hold" grpId="0" nodeType="afterEffect">
                                  <p:stCondLst>
                                    <p:cond delay="0"/>
                                  </p:stCondLst>
                                  <p:childTnLst>
                                    <p:set>
                                      <p:cBhvr>
                                        <p:cTn id="68" dur="1" fill="hold">
                                          <p:stCondLst>
                                            <p:cond delay="0"/>
                                          </p:stCondLst>
                                        </p:cTn>
                                        <p:tgtEl>
                                          <p:spTgt spid="1319945"/>
                                        </p:tgtEl>
                                        <p:attrNameLst>
                                          <p:attrName>style.visibility</p:attrName>
                                        </p:attrNameLst>
                                      </p:cBhvr>
                                      <p:to>
                                        <p:strVal val="visible"/>
                                      </p:to>
                                    </p:set>
                                    <p:animEffect transition="in" filter="dissolve">
                                      <p:cBhvr>
                                        <p:cTn id="69" dur="500"/>
                                        <p:tgtEl>
                                          <p:spTgt spid="131994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319961"/>
                                        </p:tgtEl>
                                        <p:attrNameLst>
                                          <p:attrName>style.visibility</p:attrName>
                                        </p:attrNameLst>
                                      </p:cBhvr>
                                      <p:to>
                                        <p:strVal val="visible"/>
                                      </p:to>
                                    </p:set>
                                    <p:animEffect transition="in" filter="wipe(left)">
                                      <p:cBhvr>
                                        <p:cTn id="74" dur="500"/>
                                        <p:tgtEl>
                                          <p:spTgt spid="1319961"/>
                                        </p:tgtEl>
                                      </p:cBhvr>
                                    </p:animEffect>
                                  </p:childTnLst>
                                </p:cTn>
                              </p:par>
                            </p:childTnLst>
                          </p:cTn>
                        </p:par>
                        <p:par>
                          <p:cTn id="75" fill="hold">
                            <p:stCondLst>
                              <p:cond delay="500"/>
                            </p:stCondLst>
                            <p:childTnLst>
                              <p:par>
                                <p:cTn id="76" presetID="9" presetClass="entr" presetSubtype="0" fill="hold" grpId="0" nodeType="afterEffect">
                                  <p:stCondLst>
                                    <p:cond delay="0"/>
                                  </p:stCondLst>
                                  <p:childTnLst>
                                    <p:set>
                                      <p:cBhvr>
                                        <p:cTn id="77" dur="1" fill="hold">
                                          <p:stCondLst>
                                            <p:cond delay="0"/>
                                          </p:stCondLst>
                                        </p:cTn>
                                        <p:tgtEl>
                                          <p:spTgt spid="1319946"/>
                                        </p:tgtEl>
                                        <p:attrNameLst>
                                          <p:attrName>style.visibility</p:attrName>
                                        </p:attrNameLst>
                                      </p:cBhvr>
                                      <p:to>
                                        <p:strVal val="visible"/>
                                      </p:to>
                                    </p:set>
                                    <p:animEffect transition="in" filter="dissolve">
                                      <p:cBhvr>
                                        <p:cTn id="78" dur="500"/>
                                        <p:tgtEl>
                                          <p:spTgt spid="131994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319962"/>
                                        </p:tgtEl>
                                        <p:attrNameLst>
                                          <p:attrName>style.visibility</p:attrName>
                                        </p:attrNameLst>
                                      </p:cBhvr>
                                      <p:to>
                                        <p:strVal val="visible"/>
                                      </p:to>
                                    </p:set>
                                    <p:animEffect transition="in" filter="wipe(left)">
                                      <p:cBhvr>
                                        <p:cTn id="83" dur="500"/>
                                        <p:tgtEl>
                                          <p:spTgt spid="1319962"/>
                                        </p:tgtEl>
                                      </p:cBhvr>
                                    </p:animEffect>
                                  </p:childTnLst>
                                </p:cTn>
                              </p:par>
                            </p:childTnLst>
                          </p:cTn>
                        </p:par>
                        <p:par>
                          <p:cTn id="84" fill="hold">
                            <p:stCondLst>
                              <p:cond delay="500"/>
                            </p:stCondLst>
                            <p:childTnLst>
                              <p:par>
                                <p:cTn id="85" presetID="9" presetClass="entr" presetSubtype="0" fill="hold" grpId="0" nodeType="afterEffect">
                                  <p:stCondLst>
                                    <p:cond delay="0"/>
                                  </p:stCondLst>
                                  <p:childTnLst>
                                    <p:set>
                                      <p:cBhvr>
                                        <p:cTn id="86" dur="1" fill="hold">
                                          <p:stCondLst>
                                            <p:cond delay="0"/>
                                          </p:stCondLst>
                                        </p:cTn>
                                        <p:tgtEl>
                                          <p:spTgt spid="1319950"/>
                                        </p:tgtEl>
                                        <p:attrNameLst>
                                          <p:attrName>style.visibility</p:attrName>
                                        </p:attrNameLst>
                                      </p:cBhvr>
                                      <p:to>
                                        <p:strVal val="visible"/>
                                      </p:to>
                                    </p:set>
                                    <p:animEffect transition="in" filter="dissolve">
                                      <p:cBhvr>
                                        <p:cTn id="87" dur="500"/>
                                        <p:tgtEl>
                                          <p:spTgt spid="131995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319963"/>
                                        </p:tgtEl>
                                        <p:attrNameLst>
                                          <p:attrName>style.visibility</p:attrName>
                                        </p:attrNameLst>
                                      </p:cBhvr>
                                      <p:to>
                                        <p:strVal val="visible"/>
                                      </p:to>
                                    </p:set>
                                    <p:animEffect transition="in" filter="wipe(left)">
                                      <p:cBhvr>
                                        <p:cTn id="92" dur="500"/>
                                        <p:tgtEl>
                                          <p:spTgt spid="1319963"/>
                                        </p:tgtEl>
                                      </p:cBhvr>
                                    </p:animEffect>
                                  </p:childTnLst>
                                </p:cTn>
                              </p:par>
                            </p:childTnLst>
                          </p:cTn>
                        </p:par>
                        <p:par>
                          <p:cTn id="93" fill="hold">
                            <p:stCondLst>
                              <p:cond delay="500"/>
                            </p:stCondLst>
                            <p:childTnLst>
                              <p:par>
                                <p:cTn id="94" presetID="9" presetClass="entr" presetSubtype="0" fill="hold" grpId="0" nodeType="afterEffect">
                                  <p:stCondLst>
                                    <p:cond delay="0"/>
                                  </p:stCondLst>
                                  <p:childTnLst>
                                    <p:set>
                                      <p:cBhvr>
                                        <p:cTn id="95" dur="1" fill="hold">
                                          <p:stCondLst>
                                            <p:cond delay="0"/>
                                          </p:stCondLst>
                                        </p:cTn>
                                        <p:tgtEl>
                                          <p:spTgt spid="1319947"/>
                                        </p:tgtEl>
                                        <p:attrNameLst>
                                          <p:attrName>style.visibility</p:attrName>
                                        </p:attrNameLst>
                                      </p:cBhvr>
                                      <p:to>
                                        <p:strVal val="visible"/>
                                      </p:to>
                                    </p:set>
                                    <p:animEffect transition="in" filter="dissolve">
                                      <p:cBhvr>
                                        <p:cTn id="96" dur="500"/>
                                        <p:tgtEl>
                                          <p:spTgt spid="131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9940" grpId="0" animBg="1"/>
      <p:bldP spid="1319941" grpId="0" animBg="1"/>
      <p:bldP spid="1319942" grpId="0" animBg="1"/>
      <p:bldP spid="1319943" grpId="0" animBg="1"/>
      <p:bldP spid="1319944" grpId="0" animBg="1"/>
      <p:bldP spid="1319945" grpId="0" animBg="1"/>
      <p:bldP spid="1319946" grpId="0" animBg="1"/>
      <p:bldP spid="1319947" grpId="0" animBg="1"/>
      <p:bldP spid="1319948" grpId="0" animBg="1"/>
      <p:bldP spid="1319949" grpId="0" animBg="1"/>
      <p:bldP spid="13199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p:txBody>
          <a:bodyPr/>
          <a:lstStyle/>
          <a:p>
            <a:r>
              <a:rPr lang="en-US" dirty="0"/>
              <a:t>Functional Testing as it Relates to the Metrics of the Systems We Test</a:t>
            </a:r>
          </a:p>
        </p:txBody>
      </p:sp>
      <p:sp>
        <p:nvSpPr>
          <p:cNvPr id="1319940" name="Text Box 4"/>
          <p:cNvSpPr txBox="1">
            <a:spLocks noChangeArrowheads="1"/>
          </p:cNvSpPr>
          <p:nvPr/>
        </p:nvSpPr>
        <p:spPr bwMode="auto">
          <a:xfrm>
            <a:off x="1008063"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Operating Requirements</a:t>
            </a:r>
          </a:p>
        </p:txBody>
      </p:sp>
      <p:sp>
        <p:nvSpPr>
          <p:cNvPr id="1319941" name="Text Box 5"/>
          <p:cNvSpPr txBox="1">
            <a:spLocks noChangeArrowheads="1"/>
          </p:cNvSpPr>
          <p:nvPr/>
        </p:nvSpPr>
        <p:spPr bwMode="auto">
          <a:xfrm>
            <a:off x="2516188" y="5211763"/>
            <a:ext cx="1004887"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Heat Transfer Equipment Selections</a:t>
            </a:r>
          </a:p>
        </p:txBody>
      </p:sp>
      <p:sp>
        <p:nvSpPr>
          <p:cNvPr id="1319942" name="Text Box 6"/>
          <p:cNvSpPr txBox="1">
            <a:spLocks noChangeArrowheads="1"/>
          </p:cNvSpPr>
          <p:nvPr/>
        </p:nvSpPr>
        <p:spPr bwMode="auto">
          <a:xfrm>
            <a:off x="2516188"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Process Parameters</a:t>
            </a:r>
          </a:p>
        </p:txBody>
      </p:sp>
      <p:sp>
        <p:nvSpPr>
          <p:cNvPr id="1319943" name="Text Box 7"/>
          <p:cNvSpPr txBox="1">
            <a:spLocks noChangeArrowheads="1"/>
          </p:cNvSpPr>
          <p:nvPr/>
        </p:nvSpPr>
        <p:spPr bwMode="auto">
          <a:xfrm>
            <a:off x="3979863"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dirty="0"/>
              <a:t>System Configuration</a:t>
            </a:r>
          </a:p>
        </p:txBody>
      </p:sp>
      <p:sp>
        <p:nvSpPr>
          <p:cNvPr id="1319944" name="Text Box 8"/>
          <p:cNvSpPr txBox="1">
            <a:spLocks noChangeArrowheads="1"/>
          </p:cNvSpPr>
          <p:nvPr/>
        </p:nvSpPr>
        <p:spPr bwMode="auto">
          <a:xfrm>
            <a:off x="184150" y="3154363"/>
            <a:ext cx="1004888"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p>
            <a:pPr algn="ctr">
              <a:spcBef>
                <a:spcPct val="50000"/>
              </a:spcBef>
            </a:pPr>
            <a:r>
              <a:rPr lang="en-US" sz="1200" b="0" dirty="0">
                <a:latin typeface="Arial" charset="0"/>
              </a:rPr>
              <a:t>Owner’s Project Requirements</a:t>
            </a:r>
          </a:p>
        </p:txBody>
      </p:sp>
      <p:sp>
        <p:nvSpPr>
          <p:cNvPr id="1319945" name="Text Box 9"/>
          <p:cNvSpPr txBox="1">
            <a:spLocks noChangeArrowheads="1"/>
          </p:cNvSpPr>
          <p:nvPr/>
        </p:nvSpPr>
        <p:spPr bwMode="auto">
          <a:xfrm>
            <a:off x="42084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dirty="0"/>
              <a:t>Distribution Equipment Selections</a:t>
            </a:r>
          </a:p>
        </p:txBody>
      </p:sp>
      <p:sp>
        <p:nvSpPr>
          <p:cNvPr id="1319946" name="Text Box 10"/>
          <p:cNvSpPr txBox="1">
            <a:spLocks noChangeArrowheads="1"/>
          </p:cNvSpPr>
          <p:nvPr/>
        </p:nvSpPr>
        <p:spPr bwMode="auto">
          <a:xfrm>
            <a:off x="5487988"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Installation Documents</a:t>
            </a:r>
          </a:p>
        </p:txBody>
      </p:sp>
      <p:sp>
        <p:nvSpPr>
          <p:cNvPr id="1319947" name="Text Box 11"/>
          <p:cNvSpPr txBox="1">
            <a:spLocks noChangeArrowheads="1"/>
          </p:cNvSpPr>
          <p:nvPr/>
        </p:nvSpPr>
        <p:spPr bwMode="auto">
          <a:xfrm>
            <a:off x="7956550" y="2057400"/>
            <a:ext cx="1004888"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Assembled Building</a:t>
            </a:r>
          </a:p>
        </p:txBody>
      </p:sp>
      <p:sp>
        <p:nvSpPr>
          <p:cNvPr id="1319948" name="Text Box 12"/>
          <p:cNvSpPr txBox="1">
            <a:spLocks noChangeArrowheads="1"/>
          </p:cNvSpPr>
          <p:nvPr/>
        </p:nvSpPr>
        <p:spPr bwMode="auto">
          <a:xfrm>
            <a:off x="10080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Physical Configuration</a:t>
            </a:r>
          </a:p>
        </p:txBody>
      </p:sp>
      <p:sp>
        <p:nvSpPr>
          <p:cNvPr id="1319949" name="Text Box 13"/>
          <p:cNvSpPr txBox="1">
            <a:spLocks noChangeArrowheads="1"/>
          </p:cNvSpPr>
          <p:nvPr/>
        </p:nvSpPr>
        <p:spPr bwMode="auto">
          <a:xfrm>
            <a:off x="2516188" y="3475038"/>
            <a:ext cx="1004887"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Loads</a:t>
            </a:r>
          </a:p>
        </p:txBody>
      </p:sp>
      <p:sp>
        <p:nvSpPr>
          <p:cNvPr id="1319950" name="Text Box 14"/>
          <p:cNvSpPr txBox="1">
            <a:spLocks noChangeArrowheads="1"/>
          </p:cNvSpPr>
          <p:nvPr/>
        </p:nvSpPr>
        <p:spPr bwMode="auto">
          <a:xfrm>
            <a:off x="67230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Construction Project</a:t>
            </a:r>
          </a:p>
        </p:txBody>
      </p:sp>
      <p:cxnSp>
        <p:nvCxnSpPr>
          <p:cNvPr id="1319951" name="AutoShape 15"/>
          <p:cNvCxnSpPr>
            <a:cxnSpLocks noChangeShapeType="1"/>
            <a:stCxn id="1319940" idx="3"/>
            <a:endCxn id="1319949" idx="1"/>
          </p:cNvCxnSpPr>
          <p:nvPr/>
        </p:nvCxnSpPr>
        <p:spPr bwMode="auto">
          <a:xfrm flipV="1">
            <a:off x="2025650" y="3841750"/>
            <a:ext cx="477838" cy="868363"/>
          </a:xfrm>
          <a:prstGeom prst="curvedConnector3">
            <a:avLst>
              <a:gd name="adj1" fmla="val 49833"/>
            </a:avLst>
          </a:prstGeom>
          <a:noFill/>
          <a:ln w="25400">
            <a:solidFill>
              <a:srgbClr val="00B050"/>
            </a:solidFill>
            <a:round/>
            <a:headEnd/>
            <a:tailEnd type="arrow" w="lg" len="sm"/>
          </a:ln>
          <a:effectLst/>
        </p:spPr>
      </p:cxnSp>
      <p:cxnSp>
        <p:nvCxnSpPr>
          <p:cNvPr id="1319952" name="AutoShape 16"/>
          <p:cNvCxnSpPr>
            <a:cxnSpLocks noChangeShapeType="1"/>
            <a:stCxn id="1319940" idx="3"/>
            <a:endCxn id="1319942" idx="1"/>
          </p:cNvCxnSpPr>
          <p:nvPr/>
        </p:nvCxnSpPr>
        <p:spPr bwMode="auto">
          <a:xfrm>
            <a:off x="2025650" y="4710113"/>
            <a:ext cx="477838" cy="0"/>
          </a:xfrm>
          <a:prstGeom prst="straightConnector1">
            <a:avLst/>
          </a:prstGeom>
          <a:noFill/>
          <a:ln w="25400">
            <a:solidFill>
              <a:srgbClr val="00B050"/>
            </a:solidFill>
            <a:round/>
            <a:headEnd/>
            <a:tailEnd type="arrow" w="lg" len="sm"/>
          </a:ln>
          <a:effectLst/>
        </p:spPr>
      </p:cxnSp>
      <p:cxnSp>
        <p:nvCxnSpPr>
          <p:cNvPr id="1319953" name="AutoShape 17"/>
          <p:cNvCxnSpPr>
            <a:cxnSpLocks noChangeShapeType="1"/>
            <a:stCxn id="1319940" idx="3"/>
            <a:endCxn id="1319941" idx="1"/>
          </p:cNvCxnSpPr>
          <p:nvPr/>
        </p:nvCxnSpPr>
        <p:spPr bwMode="auto">
          <a:xfrm>
            <a:off x="2025650" y="4710113"/>
            <a:ext cx="477838" cy="868362"/>
          </a:xfrm>
          <a:prstGeom prst="curvedConnector3">
            <a:avLst>
              <a:gd name="adj1" fmla="val 49833"/>
            </a:avLst>
          </a:prstGeom>
          <a:noFill/>
          <a:ln w="25400">
            <a:solidFill>
              <a:srgbClr val="00B050"/>
            </a:solidFill>
            <a:round/>
            <a:headEnd/>
            <a:tailEnd type="arrow" w="lg" len="sm"/>
          </a:ln>
          <a:effectLst/>
        </p:spPr>
      </p:cxnSp>
      <p:cxnSp>
        <p:nvCxnSpPr>
          <p:cNvPr id="1319954" name="AutoShape 18"/>
          <p:cNvCxnSpPr>
            <a:cxnSpLocks noChangeShapeType="1"/>
            <a:stCxn id="1319941" idx="3"/>
            <a:endCxn id="1319943" idx="1"/>
          </p:cNvCxnSpPr>
          <p:nvPr/>
        </p:nvCxnSpPr>
        <p:spPr bwMode="auto">
          <a:xfrm flipV="1">
            <a:off x="3533775" y="4710113"/>
            <a:ext cx="433388" cy="868362"/>
          </a:xfrm>
          <a:prstGeom prst="curvedConnector3">
            <a:avLst>
              <a:gd name="adj1" fmla="val 49815"/>
            </a:avLst>
          </a:prstGeom>
          <a:noFill/>
          <a:ln w="25400">
            <a:solidFill>
              <a:srgbClr val="00B050"/>
            </a:solidFill>
            <a:round/>
            <a:headEnd/>
            <a:tailEnd type="arrow" w="lg" len="sm"/>
          </a:ln>
          <a:effectLst/>
        </p:spPr>
      </p:cxnSp>
      <p:cxnSp>
        <p:nvCxnSpPr>
          <p:cNvPr id="1319955" name="AutoShape 19"/>
          <p:cNvCxnSpPr>
            <a:cxnSpLocks noChangeShapeType="1"/>
            <a:stCxn id="1319944" idx="2"/>
            <a:endCxn id="1319940" idx="1"/>
          </p:cNvCxnSpPr>
          <p:nvPr/>
        </p:nvCxnSpPr>
        <p:spPr bwMode="auto">
          <a:xfrm rot="16200000" flipH="1">
            <a:off x="435769" y="4150519"/>
            <a:ext cx="811213" cy="307975"/>
          </a:xfrm>
          <a:prstGeom prst="curvedConnector2">
            <a:avLst/>
          </a:prstGeom>
          <a:noFill/>
          <a:ln w="25400">
            <a:solidFill>
              <a:srgbClr val="00B050"/>
            </a:solidFill>
            <a:round/>
            <a:headEnd/>
            <a:tailEnd type="arrow" w="lg" len="sm"/>
          </a:ln>
          <a:effectLst/>
        </p:spPr>
      </p:cxnSp>
      <p:cxnSp>
        <p:nvCxnSpPr>
          <p:cNvPr id="1319956" name="AutoShape 20"/>
          <p:cNvCxnSpPr>
            <a:cxnSpLocks noChangeShapeType="1"/>
            <a:stCxn id="1319944" idx="0"/>
            <a:endCxn id="1319948" idx="1"/>
          </p:cNvCxnSpPr>
          <p:nvPr/>
        </p:nvCxnSpPr>
        <p:spPr bwMode="auto">
          <a:xfrm rot="16200000">
            <a:off x="482601" y="2628900"/>
            <a:ext cx="717550" cy="307975"/>
          </a:xfrm>
          <a:prstGeom prst="curvedConnector2">
            <a:avLst/>
          </a:prstGeom>
          <a:noFill/>
          <a:ln w="25400">
            <a:solidFill>
              <a:srgbClr val="00B050"/>
            </a:solidFill>
            <a:round/>
            <a:headEnd/>
            <a:tailEnd type="arrow" w="lg" len="sm"/>
          </a:ln>
          <a:effectLst/>
        </p:spPr>
      </p:cxnSp>
      <p:cxnSp>
        <p:nvCxnSpPr>
          <p:cNvPr id="1319957" name="AutoShape 21"/>
          <p:cNvCxnSpPr>
            <a:cxnSpLocks noChangeShapeType="1"/>
            <a:stCxn id="1319942" idx="3"/>
            <a:endCxn id="1319943" idx="1"/>
          </p:cNvCxnSpPr>
          <p:nvPr/>
        </p:nvCxnSpPr>
        <p:spPr bwMode="auto">
          <a:xfrm>
            <a:off x="3533775" y="4710113"/>
            <a:ext cx="433388" cy="0"/>
          </a:xfrm>
          <a:prstGeom prst="straightConnector1">
            <a:avLst/>
          </a:prstGeom>
          <a:noFill/>
          <a:ln w="25400">
            <a:solidFill>
              <a:srgbClr val="00B050"/>
            </a:solidFill>
            <a:round/>
            <a:headEnd/>
            <a:tailEnd type="arrow" w="lg" len="sm"/>
          </a:ln>
          <a:effectLst/>
        </p:spPr>
      </p:cxnSp>
      <p:cxnSp>
        <p:nvCxnSpPr>
          <p:cNvPr id="1319958" name="AutoShape 22"/>
          <p:cNvCxnSpPr>
            <a:cxnSpLocks noChangeShapeType="1"/>
            <a:stCxn id="1319949" idx="3"/>
            <a:endCxn id="1319943" idx="1"/>
          </p:cNvCxnSpPr>
          <p:nvPr/>
        </p:nvCxnSpPr>
        <p:spPr bwMode="auto">
          <a:xfrm>
            <a:off x="3533775" y="3841750"/>
            <a:ext cx="433388" cy="868363"/>
          </a:xfrm>
          <a:prstGeom prst="curvedConnector3">
            <a:avLst>
              <a:gd name="adj1" fmla="val 49815"/>
            </a:avLst>
          </a:prstGeom>
          <a:noFill/>
          <a:ln w="25400">
            <a:solidFill>
              <a:srgbClr val="00B050"/>
            </a:solidFill>
            <a:round/>
            <a:headEnd/>
            <a:tailEnd type="arrow" w="lg" len="sm"/>
          </a:ln>
          <a:effectLst/>
        </p:spPr>
      </p:cxnSp>
      <p:cxnSp>
        <p:nvCxnSpPr>
          <p:cNvPr id="1319959" name="AutoShape 23"/>
          <p:cNvCxnSpPr>
            <a:cxnSpLocks noChangeShapeType="1"/>
            <a:stCxn id="1319943" idx="3"/>
            <a:endCxn id="1319945" idx="1"/>
          </p:cNvCxnSpPr>
          <p:nvPr/>
        </p:nvCxnSpPr>
        <p:spPr bwMode="auto">
          <a:xfrm flipH="1" flipV="1">
            <a:off x="4195763" y="2424113"/>
            <a:ext cx="801687" cy="2286000"/>
          </a:xfrm>
          <a:prstGeom prst="curvedConnector5">
            <a:avLst>
              <a:gd name="adj1" fmla="val -26731"/>
              <a:gd name="adj2" fmla="val 50069"/>
              <a:gd name="adj3" fmla="val 174454"/>
            </a:avLst>
          </a:prstGeom>
          <a:noFill/>
          <a:ln w="25400">
            <a:solidFill>
              <a:srgbClr val="00B050"/>
            </a:solidFill>
            <a:round/>
            <a:headEnd/>
            <a:tailEnd type="arrow" w="lg" len="sm"/>
          </a:ln>
          <a:effectLst/>
        </p:spPr>
      </p:cxnSp>
      <p:cxnSp>
        <p:nvCxnSpPr>
          <p:cNvPr id="1319960" name="AutoShape 24"/>
          <p:cNvCxnSpPr>
            <a:cxnSpLocks noChangeShapeType="1"/>
            <a:stCxn id="1319948" idx="3"/>
            <a:endCxn id="1319945" idx="1"/>
          </p:cNvCxnSpPr>
          <p:nvPr/>
        </p:nvCxnSpPr>
        <p:spPr bwMode="auto">
          <a:xfrm>
            <a:off x="2025650" y="2424113"/>
            <a:ext cx="2170113" cy="0"/>
          </a:xfrm>
          <a:prstGeom prst="straightConnector1">
            <a:avLst/>
          </a:prstGeom>
          <a:noFill/>
          <a:ln w="25400">
            <a:solidFill>
              <a:srgbClr val="00B050"/>
            </a:solidFill>
            <a:round/>
            <a:headEnd/>
            <a:tailEnd type="arrow" w="lg" len="sm"/>
          </a:ln>
          <a:effectLst/>
        </p:spPr>
      </p:cxnSp>
      <p:cxnSp>
        <p:nvCxnSpPr>
          <p:cNvPr id="1319961" name="AutoShape 25"/>
          <p:cNvCxnSpPr>
            <a:cxnSpLocks noChangeShapeType="1"/>
            <a:stCxn id="1319945" idx="3"/>
            <a:endCxn id="1319946" idx="1"/>
          </p:cNvCxnSpPr>
          <p:nvPr/>
        </p:nvCxnSpPr>
        <p:spPr bwMode="auto">
          <a:xfrm>
            <a:off x="5226050" y="2424113"/>
            <a:ext cx="249238" cy="0"/>
          </a:xfrm>
          <a:prstGeom prst="straightConnector1">
            <a:avLst/>
          </a:prstGeom>
          <a:noFill/>
          <a:ln w="25400">
            <a:solidFill>
              <a:srgbClr val="00B050"/>
            </a:solidFill>
            <a:round/>
            <a:headEnd/>
            <a:tailEnd type="arrow" w="lg" len="sm"/>
          </a:ln>
          <a:effectLst/>
        </p:spPr>
      </p:cxnSp>
      <p:cxnSp>
        <p:nvCxnSpPr>
          <p:cNvPr id="1319962" name="AutoShape 26"/>
          <p:cNvCxnSpPr>
            <a:cxnSpLocks noChangeShapeType="1"/>
            <a:stCxn id="1319946" idx="3"/>
            <a:endCxn id="1319950" idx="1"/>
          </p:cNvCxnSpPr>
          <p:nvPr/>
        </p:nvCxnSpPr>
        <p:spPr bwMode="auto">
          <a:xfrm>
            <a:off x="6505575" y="2424113"/>
            <a:ext cx="204788" cy="0"/>
          </a:xfrm>
          <a:prstGeom prst="straightConnector1">
            <a:avLst/>
          </a:prstGeom>
          <a:noFill/>
          <a:ln w="25400">
            <a:solidFill>
              <a:srgbClr val="00B050"/>
            </a:solidFill>
            <a:round/>
            <a:headEnd/>
            <a:tailEnd type="arrow" w="lg" len="sm"/>
          </a:ln>
          <a:effectLst/>
        </p:spPr>
      </p:cxnSp>
      <p:cxnSp>
        <p:nvCxnSpPr>
          <p:cNvPr id="1319963" name="AutoShape 27"/>
          <p:cNvCxnSpPr>
            <a:cxnSpLocks noChangeShapeType="1"/>
            <a:stCxn id="1319950" idx="3"/>
            <a:endCxn id="1319947" idx="1"/>
          </p:cNvCxnSpPr>
          <p:nvPr/>
        </p:nvCxnSpPr>
        <p:spPr bwMode="auto">
          <a:xfrm>
            <a:off x="7740650" y="2424113"/>
            <a:ext cx="203200" cy="0"/>
          </a:xfrm>
          <a:prstGeom prst="straightConnector1">
            <a:avLst/>
          </a:prstGeom>
          <a:noFill/>
          <a:ln w="25400">
            <a:solidFill>
              <a:srgbClr val="00B050"/>
            </a:solidFill>
            <a:round/>
            <a:headEnd/>
            <a:tailEnd type="arrow" w="lg" len="sm"/>
          </a:ln>
          <a:effectLst/>
        </p:spPr>
      </p:cxnSp>
      <p:sp>
        <p:nvSpPr>
          <p:cNvPr id="27" name="Freeform 26"/>
          <p:cNvSpPr/>
          <p:nvPr/>
        </p:nvSpPr>
        <p:spPr bwMode="auto">
          <a:xfrm>
            <a:off x="386445" y="2398804"/>
            <a:ext cx="8528956" cy="2831581"/>
          </a:xfrm>
          <a:custGeom>
            <a:avLst/>
            <a:gdLst>
              <a:gd name="connsiteX0" fmla="*/ 0 w 7615237"/>
              <a:gd name="connsiteY0" fmla="*/ 2301783 h 2496225"/>
              <a:gd name="connsiteX1" fmla="*/ 1857375 w 7615237"/>
              <a:gd name="connsiteY1" fmla="*/ 2344645 h 2496225"/>
              <a:gd name="connsiteX2" fmla="*/ 4114800 w 7615237"/>
              <a:gd name="connsiteY2" fmla="*/ 630145 h 2496225"/>
              <a:gd name="connsiteX3" fmla="*/ 5743575 w 7615237"/>
              <a:gd name="connsiteY3" fmla="*/ 30070 h 2496225"/>
              <a:gd name="connsiteX4" fmla="*/ 7615237 w 7615237"/>
              <a:gd name="connsiteY4" fmla="*/ 144370 h 2496225"/>
              <a:gd name="connsiteX0" fmla="*/ 0 w 8514889"/>
              <a:gd name="connsiteY0" fmla="*/ 3481654 h 3502155"/>
              <a:gd name="connsiteX1" fmla="*/ 2757027 w 8514889"/>
              <a:gd name="connsiteY1" fmla="*/ 2344645 h 3502155"/>
              <a:gd name="connsiteX2" fmla="*/ 5014452 w 8514889"/>
              <a:gd name="connsiteY2" fmla="*/ 630145 h 3502155"/>
              <a:gd name="connsiteX3" fmla="*/ 6643227 w 8514889"/>
              <a:gd name="connsiteY3" fmla="*/ 30070 h 3502155"/>
              <a:gd name="connsiteX4" fmla="*/ 8514889 w 8514889"/>
              <a:gd name="connsiteY4" fmla="*/ 144370 h 3502155"/>
              <a:gd name="connsiteX0" fmla="*/ 0 w 8514889"/>
              <a:gd name="connsiteY0" fmla="*/ 3481654 h 3511762"/>
              <a:gd name="connsiteX1" fmla="*/ 2639040 w 8514889"/>
              <a:gd name="connsiteY1" fmla="*/ 2654361 h 3511762"/>
              <a:gd name="connsiteX2" fmla="*/ 5014452 w 8514889"/>
              <a:gd name="connsiteY2" fmla="*/ 630145 h 3511762"/>
              <a:gd name="connsiteX3" fmla="*/ 6643227 w 8514889"/>
              <a:gd name="connsiteY3" fmla="*/ 30070 h 3511762"/>
              <a:gd name="connsiteX4" fmla="*/ 8514889 w 8514889"/>
              <a:gd name="connsiteY4" fmla="*/ 144370 h 3511762"/>
              <a:gd name="connsiteX0" fmla="*/ 0 w 8514889"/>
              <a:gd name="connsiteY0" fmla="*/ 3481654 h 3521206"/>
              <a:gd name="connsiteX1" fmla="*/ 2506304 w 8514889"/>
              <a:gd name="connsiteY1" fmla="*/ 2816593 h 3521206"/>
              <a:gd name="connsiteX2" fmla="*/ 5014452 w 8514889"/>
              <a:gd name="connsiteY2" fmla="*/ 630145 h 3521206"/>
              <a:gd name="connsiteX3" fmla="*/ 6643227 w 8514889"/>
              <a:gd name="connsiteY3" fmla="*/ 30070 h 3521206"/>
              <a:gd name="connsiteX4" fmla="*/ 8514889 w 8514889"/>
              <a:gd name="connsiteY4" fmla="*/ 144370 h 3521206"/>
              <a:gd name="connsiteX0" fmla="*/ 0 w 8514889"/>
              <a:gd name="connsiteY0" fmla="*/ 3481654 h 3509171"/>
              <a:gd name="connsiteX1" fmla="*/ 2239018 w 8514889"/>
              <a:gd name="connsiteY1" fmla="*/ 2591510 h 3509171"/>
              <a:gd name="connsiteX2" fmla="*/ 5014452 w 8514889"/>
              <a:gd name="connsiteY2" fmla="*/ 630145 h 3509171"/>
              <a:gd name="connsiteX3" fmla="*/ 6643227 w 8514889"/>
              <a:gd name="connsiteY3" fmla="*/ 30070 h 3509171"/>
              <a:gd name="connsiteX4" fmla="*/ 8514889 w 8514889"/>
              <a:gd name="connsiteY4" fmla="*/ 144370 h 3509171"/>
              <a:gd name="connsiteX0" fmla="*/ 0 w 8458618"/>
              <a:gd name="connsiteY0" fmla="*/ 2820473 h 2914917"/>
              <a:gd name="connsiteX1" fmla="*/ 2182747 w 8458618"/>
              <a:gd name="connsiteY1" fmla="*/ 2591510 h 2914917"/>
              <a:gd name="connsiteX2" fmla="*/ 4958181 w 8458618"/>
              <a:gd name="connsiteY2" fmla="*/ 630145 h 2914917"/>
              <a:gd name="connsiteX3" fmla="*/ 6586956 w 8458618"/>
              <a:gd name="connsiteY3" fmla="*/ 30070 h 2914917"/>
              <a:gd name="connsiteX4" fmla="*/ 8458618 w 8458618"/>
              <a:gd name="connsiteY4" fmla="*/ 144370 h 2914917"/>
              <a:gd name="connsiteX0" fmla="*/ 0 w 8458618"/>
              <a:gd name="connsiteY0" fmla="*/ 2820473 h 2836066"/>
              <a:gd name="connsiteX1" fmla="*/ 2182747 w 8458618"/>
              <a:gd name="connsiteY1" fmla="*/ 2591510 h 2836066"/>
              <a:gd name="connsiteX2" fmla="*/ 4958181 w 8458618"/>
              <a:gd name="connsiteY2" fmla="*/ 630145 h 2836066"/>
              <a:gd name="connsiteX3" fmla="*/ 6586956 w 8458618"/>
              <a:gd name="connsiteY3" fmla="*/ 30070 h 2836066"/>
              <a:gd name="connsiteX4" fmla="*/ 8458618 w 8458618"/>
              <a:gd name="connsiteY4" fmla="*/ 144370 h 2836066"/>
              <a:gd name="connsiteX0" fmla="*/ 0 w 8528956"/>
              <a:gd name="connsiteY0" fmla="*/ 2820473 h 2836066"/>
              <a:gd name="connsiteX1" fmla="*/ 2253085 w 8528956"/>
              <a:gd name="connsiteY1" fmla="*/ 2591510 h 2836066"/>
              <a:gd name="connsiteX2" fmla="*/ 5028519 w 8528956"/>
              <a:gd name="connsiteY2" fmla="*/ 630145 h 2836066"/>
              <a:gd name="connsiteX3" fmla="*/ 6657294 w 8528956"/>
              <a:gd name="connsiteY3" fmla="*/ 30070 h 2836066"/>
              <a:gd name="connsiteX4" fmla="*/ 8528956 w 8528956"/>
              <a:gd name="connsiteY4" fmla="*/ 144370 h 2836066"/>
              <a:gd name="connsiteX0" fmla="*/ 0 w 8528956"/>
              <a:gd name="connsiteY0" fmla="*/ 2820473 h 2831581"/>
              <a:gd name="connsiteX1" fmla="*/ 2253085 w 8528956"/>
              <a:gd name="connsiteY1" fmla="*/ 2591510 h 2831581"/>
              <a:gd name="connsiteX2" fmla="*/ 5028519 w 8528956"/>
              <a:gd name="connsiteY2" fmla="*/ 630145 h 2831581"/>
              <a:gd name="connsiteX3" fmla="*/ 6657294 w 8528956"/>
              <a:gd name="connsiteY3" fmla="*/ 30070 h 2831581"/>
              <a:gd name="connsiteX4" fmla="*/ 8528956 w 8528956"/>
              <a:gd name="connsiteY4" fmla="*/ 144370 h 283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8956" h="2831581">
                <a:moveTo>
                  <a:pt x="0" y="2820473"/>
                </a:moveTo>
                <a:cubicBezTo>
                  <a:pt x="712396" y="2798327"/>
                  <a:pt x="1372796" y="2942497"/>
                  <a:pt x="2253085" y="2591510"/>
                </a:cubicBezTo>
                <a:cubicBezTo>
                  <a:pt x="3133374" y="2240523"/>
                  <a:pt x="4294484" y="1057052"/>
                  <a:pt x="5028519" y="630145"/>
                </a:cubicBezTo>
                <a:cubicBezTo>
                  <a:pt x="5762554" y="203238"/>
                  <a:pt x="6073888" y="111032"/>
                  <a:pt x="6657294" y="30070"/>
                </a:cubicBezTo>
                <a:cubicBezTo>
                  <a:pt x="7240700" y="-50892"/>
                  <a:pt x="7884828" y="46739"/>
                  <a:pt x="8528956" y="144370"/>
                </a:cubicBezTo>
              </a:path>
            </a:pathLst>
          </a:custGeom>
          <a:noFill/>
          <a:ln w="101600" cap="flat" cmpd="sng" algn="ctr">
            <a:solidFill>
              <a:srgbClr val="FF0000"/>
            </a:solidFill>
            <a:prstDash val="solid"/>
            <a:round/>
            <a:headEnd type="none" w="med" len="med"/>
            <a:tailEnd type="arrow" w="lg" len="sm"/>
          </a:ln>
          <a:effectLst/>
        </p:spPr>
        <p:txBody>
          <a:bodyPr rtlCol="0" anchor="ctr"/>
          <a:lstStyle/>
          <a:p>
            <a:pPr algn="ctr"/>
            <a:endParaRPr lang="en-US"/>
          </a:p>
        </p:txBody>
      </p:sp>
      <p:grpSp>
        <p:nvGrpSpPr>
          <p:cNvPr id="28" name="Group 27"/>
          <p:cNvGrpSpPr/>
          <p:nvPr/>
        </p:nvGrpSpPr>
        <p:grpSpPr>
          <a:xfrm>
            <a:off x="-104547" y="1578114"/>
            <a:ext cx="8791347" cy="3270994"/>
            <a:chOff x="-104547" y="1578114"/>
            <a:chExt cx="8791347" cy="3270994"/>
          </a:xfrm>
        </p:grpSpPr>
        <p:sp>
          <p:nvSpPr>
            <p:cNvPr id="29" name="Rectangle 28"/>
            <p:cNvSpPr/>
            <p:nvPr/>
          </p:nvSpPr>
          <p:spPr>
            <a:xfrm rot="20129479">
              <a:off x="4403747" y="2278988"/>
              <a:ext cx="3741087" cy="1588620"/>
            </a:xfrm>
            <a:prstGeom prst="rect">
              <a:avLst/>
            </a:prstGeom>
            <a:noFill/>
          </p:spPr>
          <p:txBody>
            <a:bodyPr wrap="none" lIns="91440" tIns="45720" rIns="91440" bIns="45720">
              <a:prstTxWarp prst="textArchUp">
                <a:avLst/>
              </a:prstTxWarp>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Make Them</a:t>
              </a:r>
            </a:p>
          </p:txBody>
        </p:sp>
        <p:sp>
          <p:nvSpPr>
            <p:cNvPr id="30" name="Rectangle 29"/>
            <p:cNvSpPr/>
            <p:nvPr/>
          </p:nvSpPr>
          <p:spPr>
            <a:xfrm rot="20436638">
              <a:off x="-104547" y="2934462"/>
              <a:ext cx="4015512" cy="1914646"/>
            </a:xfrm>
            <a:prstGeom prst="rect">
              <a:avLst/>
            </a:prstGeom>
            <a:noFill/>
          </p:spPr>
          <p:txBody>
            <a:bodyPr wrap="none" lIns="91440" tIns="45720" rIns="91440" bIns="45720">
              <a:prstTxWarp prst="textArchDown">
                <a:avLst>
                  <a:gd name="adj" fmla="val 901513"/>
                </a:avLst>
              </a:prstTxWarp>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Here are the</a:t>
              </a:r>
            </a:p>
          </p:txBody>
        </p:sp>
        <p:sp>
          <p:nvSpPr>
            <p:cNvPr id="31" name="Rectangle 30"/>
            <p:cNvSpPr/>
            <p:nvPr/>
          </p:nvSpPr>
          <p:spPr>
            <a:xfrm rot="19136661">
              <a:off x="3358877" y="3147555"/>
              <a:ext cx="1399358" cy="707886"/>
            </a:xfrm>
            <a:prstGeom prst="rect">
              <a:avLst/>
            </a:prstGeom>
            <a:noFill/>
          </p:spPr>
          <p:txBody>
            <a:bodyPr wrap="none" lIns="91440" tIns="45720" rIns="91440" bIns="45720">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Parts,</a:t>
              </a:r>
            </a:p>
          </p:txBody>
        </p:sp>
        <p:sp>
          <p:nvSpPr>
            <p:cNvPr id="32" name="Rectangle 31"/>
            <p:cNvSpPr/>
            <p:nvPr/>
          </p:nvSpPr>
          <p:spPr>
            <a:xfrm>
              <a:off x="7352011" y="1578114"/>
              <a:ext cx="1334789" cy="707886"/>
            </a:xfrm>
            <a:prstGeom prst="rect">
              <a:avLst/>
            </a:prstGeom>
            <a:noFill/>
          </p:spPr>
          <p:txBody>
            <a:bodyPr wrap="none" lIns="91440" tIns="45720" rIns="91440" bIns="45720">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Work</a:t>
              </a:r>
            </a:p>
          </p:txBody>
        </p:sp>
      </p:grpSp>
    </p:spTree>
    <p:extLst>
      <p:ext uri="{BB962C8B-B14F-4D97-AF65-F5344CB8AC3E}">
        <p14:creationId xmlns:p14="http://schemas.microsoft.com/office/powerpoint/2010/main" val="194075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p:txBody>
          <a:bodyPr/>
          <a:lstStyle/>
          <a:p>
            <a:r>
              <a:rPr lang="en-US" dirty="0"/>
              <a:t>Functional Testing as it Relates to the Metrics of the Systems We Test</a:t>
            </a:r>
          </a:p>
        </p:txBody>
      </p:sp>
      <p:sp>
        <p:nvSpPr>
          <p:cNvPr id="1319940" name="Text Box 4"/>
          <p:cNvSpPr txBox="1">
            <a:spLocks noChangeArrowheads="1"/>
          </p:cNvSpPr>
          <p:nvPr/>
        </p:nvSpPr>
        <p:spPr bwMode="auto">
          <a:xfrm>
            <a:off x="1008063"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Operating Requirements</a:t>
            </a:r>
          </a:p>
        </p:txBody>
      </p:sp>
      <p:sp>
        <p:nvSpPr>
          <p:cNvPr id="1319941" name="Text Box 5"/>
          <p:cNvSpPr txBox="1">
            <a:spLocks noChangeArrowheads="1"/>
          </p:cNvSpPr>
          <p:nvPr/>
        </p:nvSpPr>
        <p:spPr bwMode="auto">
          <a:xfrm>
            <a:off x="2516188" y="5211763"/>
            <a:ext cx="1004887"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Heat Transfer Equipment Selections</a:t>
            </a:r>
          </a:p>
        </p:txBody>
      </p:sp>
      <p:sp>
        <p:nvSpPr>
          <p:cNvPr id="1319942" name="Text Box 6"/>
          <p:cNvSpPr txBox="1">
            <a:spLocks noChangeArrowheads="1"/>
          </p:cNvSpPr>
          <p:nvPr/>
        </p:nvSpPr>
        <p:spPr bwMode="auto">
          <a:xfrm>
            <a:off x="2516188"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Process Parameters</a:t>
            </a:r>
          </a:p>
        </p:txBody>
      </p:sp>
      <p:sp>
        <p:nvSpPr>
          <p:cNvPr id="1319943" name="Text Box 7"/>
          <p:cNvSpPr txBox="1">
            <a:spLocks noChangeArrowheads="1"/>
          </p:cNvSpPr>
          <p:nvPr/>
        </p:nvSpPr>
        <p:spPr bwMode="auto">
          <a:xfrm>
            <a:off x="3979863" y="4343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dirty="0"/>
              <a:t>System Configuration</a:t>
            </a:r>
          </a:p>
        </p:txBody>
      </p:sp>
      <p:sp>
        <p:nvSpPr>
          <p:cNvPr id="1319944" name="Text Box 8"/>
          <p:cNvSpPr txBox="1">
            <a:spLocks noChangeArrowheads="1"/>
          </p:cNvSpPr>
          <p:nvPr/>
        </p:nvSpPr>
        <p:spPr bwMode="auto">
          <a:xfrm>
            <a:off x="184150" y="3154363"/>
            <a:ext cx="1004888"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p>
            <a:pPr algn="ctr">
              <a:spcBef>
                <a:spcPct val="50000"/>
              </a:spcBef>
            </a:pPr>
            <a:r>
              <a:rPr lang="en-US" sz="1200" b="0" dirty="0">
                <a:latin typeface="Arial" charset="0"/>
              </a:rPr>
              <a:t>Owner’s Project Requirements</a:t>
            </a:r>
          </a:p>
        </p:txBody>
      </p:sp>
      <p:sp>
        <p:nvSpPr>
          <p:cNvPr id="1319945" name="Text Box 9"/>
          <p:cNvSpPr txBox="1">
            <a:spLocks noChangeArrowheads="1"/>
          </p:cNvSpPr>
          <p:nvPr/>
        </p:nvSpPr>
        <p:spPr bwMode="auto">
          <a:xfrm>
            <a:off x="42084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dirty="0"/>
              <a:t>Distribution Equipment Selections</a:t>
            </a:r>
          </a:p>
        </p:txBody>
      </p:sp>
      <p:sp>
        <p:nvSpPr>
          <p:cNvPr id="1319946" name="Text Box 10"/>
          <p:cNvSpPr txBox="1">
            <a:spLocks noChangeArrowheads="1"/>
          </p:cNvSpPr>
          <p:nvPr/>
        </p:nvSpPr>
        <p:spPr bwMode="auto">
          <a:xfrm>
            <a:off x="5487988"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Installation Documents</a:t>
            </a:r>
          </a:p>
        </p:txBody>
      </p:sp>
      <p:sp>
        <p:nvSpPr>
          <p:cNvPr id="1319947" name="Text Box 11"/>
          <p:cNvSpPr txBox="1">
            <a:spLocks noChangeArrowheads="1"/>
          </p:cNvSpPr>
          <p:nvPr/>
        </p:nvSpPr>
        <p:spPr bwMode="auto">
          <a:xfrm>
            <a:off x="7956550" y="2057400"/>
            <a:ext cx="1004888"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Assembled Building</a:t>
            </a:r>
          </a:p>
        </p:txBody>
      </p:sp>
      <p:sp>
        <p:nvSpPr>
          <p:cNvPr id="1319948" name="Text Box 12"/>
          <p:cNvSpPr txBox="1">
            <a:spLocks noChangeArrowheads="1"/>
          </p:cNvSpPr>
          <p:nvPr/>
        </p:nvSpPr>
        <p:spPr bwMode="auto">
          <a:xfrm>
            <a:off x="10080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Physical Configuration</a:t>
            </a:r>
          </a:p>
        </p:txBody>
      </p:sp>
      <p:sp>
        <p:nvSpPr>
          <p:cNvPr id="1319949" name="Text Box 13"/>
          <p:cNvSpPr txBox="1">
            <a:spLocks noChangeArrowheads="1"/>
          </p:cNvSpPr>
          <p:nvPr/>
        </p:nvSpPr>
        <p:spPr bwMode="auto">
          <a:xfrm>
            <a:off x="2516188" y="3475038"/>
            <a:ext cx="1004887" cy="731837"/>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Loads</a:t>
            </a:r>
          </a:p>
        </p:txBody>
      </p:sp>
      <p:sp>
        <p:nvSpPr>
          <p:cNvPr id="1319950" name="Text Box 14"/>
          <p:cNvSpPr txBox="1">
            <a:spLocks noChangeArrowheads="1"/>
          </p:cNvSpPr>
          <p:nvPr/>
        </p:nvSpPr>
        <p:spPr bwMode="auto">
          <a:xfrm>
            <a:off x="6723063" y="2057400"/>
            <a:ext cx="1004887" cy="731838"/>
          </a:xfrm>
          <a:prstGeom prst="rect">
            <a:avLst/>
          </a:prstGeom>
          <a:solidFill>
            <a:schemeClr val="bg1">
              <a:lumMod val="85000"/>
            </a:schemeClr>
          </a:solidFill>
          <a:ln w="25400">
            <a:solidFill>
              <a:srgbClr val="00B050"/>
            </a:solidFill>
            <a:miter lim="800000"/>
            <a:headEnd/>
            <a:tailEnd/>
          </a:ln>
          <a:effectLst/>
        </p:spPr>
        <p:txBody>
          <a:bodyPr lIns="9144" tIns="9144" rIns="9144" bIns="9144" anchor="ctr" anchorCtr="1"/>
          <a:lstStyle>
            <a:defPPr>
              <a:defRPr lang="en-US"/>
            </a:defPPr>
            <a:lvl1pPr algn="ctr">
              <a:spcBef>
                <a:spcPct val="50000"/>
              </a:spcBef>
              <a:defRPr sz="1200" b="0">
                <a:latin typeface="Arial" charset="0"/>
              </a:defRPr>
            </a:lvl1pPr>
          </a:lstStyle>
          <a:p>
            <a:r>
              <a:rPr lang="en-US"/>
              <a:t>Construction Project</a:t>
            </a:r>
          </a:p>
        </p:txBody>
      </p:sp>
      <p:cxnSp>
        <p:nvCxnSpPr>
          <p:cNvPr id="1319951" name="AutoShape 15"/>
          <p:cNvCxnSpPr>
            <a:cxnSpLocks noChangeShapeType="1"/>
            <a:stCxn id="1319940" idx="3"/>
            <a:endCxn id="1319949" idx="1"/>
          </p:cNvCxnSpPr>
          <p:nvPr/>
        </p:nvCxnSpPr>
        <p:spPr bwMode="auto">
          <a:xfrm flipV="1">
            <a:off x="2025650" y="3841750"/>
            <a:ext cx="477838" cy="868363"/>
          </a:xfrm>
          <a:prstGeom prst="curvedConnector3">
            <a:avLst>
              <a:gd name="adj1" fmla="val 49833"/>
            </a:avLst>
          </a:prstGeom>
          <a:noFill/>
          <a:ln w="25400">
            <a:solidFill>
              <a:srgbClr val="00B050"/>
            </a:solidFill>
            <a:round/>
            <a:headEnd/>
            <a:tailEnd type="arrow" w="lg" len="sm"/>
          </a:ln>
          <a:effectLst/>
        </p:spPr>
      </p:cxnSp>
      <p:cxnSp>
        <p:nvCxnSpPr>
          <p:cNvPr id="1319952" name="AutoShape 16"/>
          <p:cNvCxnSpPr>
            <a:cxnSpLocks noChangeShapeType="1"/>
            <a:stCxn id="1319940" idx="3"/>
            <a:endCxn id="1319942" idx="1"/>
          </p:cNvCxnSpPr>
          <p:nvPr/>
        </p:nvCxnSpPr>
        <p:spPr bwMode="auto">
          <a:xfrm>
            <a:off x="2025650" y="4710113"/>
            <a:ext cx="477838" cy="0"/>
          </a:xfrm>
          <a:prstGeom prst="straightConnector1">
            <a:avLst/>
          </a:prstGeom>
          <a:noFill/>
          <a:ln w="25400">
            <a:solidFill>
              <a:srgbClr val="00B050"/>
            </a:solidFill>
            <a:round/>
            <a:headEnd/>
            <a:tailEnd type="arrow" w="lg" len="sm"/>
          </a:ln>
          <a:effectLst/>
        </p:spPr>
      </p:cxnSp>
      <p:cxnSp>
        <p:nvCxnSpPr>
          <p:cNvPr id="1319953" name="AutoShape 17"/>
          <p:cNvCxnSpPr>
            <a:cxnSpLocks noChangeShapeType="1"/>
            <a:stCxn id="1319940" idx="3"/>
            <a:endCxn id="1319941" idx="1"/>
          </p:cNvCxnSpPr>
          <p:nvPr/>
        </p:nvCxnSpPr>
        <p:spPr bwMode="auto">
          <a:xfrm>
            <a:off x="2025650" y="4710113"/>
            <a:ext cx="477838" cy="868362"/>
          </a:xfrm>
          <a:prstGeom prst="curvedConnector3">
            <a:avLst>
              <a:gd name="adj1" fmla="val 49833"/>
            </a:avLst>
          </a:prstGeom>
          <a:noFill/>
          <a:ln w="25400">
            <a:solidFill>
              <a:srgbClr val="00B050"/>
            </a:solidFill>
            <a:round/>
            <a:headEnd/>
            <a:tailEnd type="arrow" w="lg" len="sm"/>
          </a:ln>
          <a:effectLst/>
        </p:spPr>
      </p:cxnSp>
      <p:cxnSp>
        <p:nvCxnSpPr>
          <p:cNvPr id="1319954" name="AutoShape 18"/>
          <p:cNvCxnSpPr>
            <a:cxnSpLocks noChangeShapeType="1"/>
            <a:stCxn id="1319941" idx="3"/>
            <a:endCxn id="1319943" idx="1"/>
          </p:cNvCxnSpPr>
          <p:nvPr/>
        </p:nvCxnSpPr>
        <p:spPr bwMode="auto">
          <a:xfrm flipV="1">
            <a:off x="3533775" y="4710113"/>
            <a:ext cx="433388" cy="868362"/>
          </a:xfrm>
          <a:prstGeom prst="curvedConnector3">
            <a:avLst>
              <a:gd name="adj1" fmla="val 49815"/>
            </a:avLst>
          </a:prstGeom>
          <a:noFill/>
          <a:ln w="25400">
            <a:solidFill>
              <a:srgbClr val="00B050"/>
            </a:solidFill>
            <a:round/>
            <a:headEnd/>
            <a:tailEnd type="arrow" w="lg" len="sm"/>
          </a:ln>
          <a:effectLst/>
        </p:spPr>
      </p:cxnSp>
      <p:cxnSp>
        <p:nvCxnSpPr>
          <p:cNvPr id="1319955" name="AutoShape 19"/>
          <p:cNvCxnSpPr>
            <a:cxnSpLocks noChangeShapeType="1"/>
            <a:stCxn id="1319944" idx="2"/>
            <a:endCxn id="1319940" idx="1"/>
          </p:cNvCxnSpPr>
          <p:nvPr/>
        </p:nvCxnSpPr>
        <p:spPr bwMode="auto">
          <a:xfrm rot="16200000" flipH="1">
            <a:off x="435769" y="4150519"/>
            <a:ext cx="811213" cy="307975"/>
          </a:xfrm>
          <a:prstGeom prst="curvedConnector2">
            <a:avLst/>
          </a:prstGeom>
          <a:noFill/>
          <a:ln w="25400">
            <a:solidFill>
              <a:srgbClr val="00B050"/>
            </a:solidFill>
            <a:round/>
            <a:headEnd/>
            <a:tailEnd type="arrow" w="lg" len="sm"/>
          </a:ln>
          <a:effectLst/>
        </p:spPr>
      </p:cxnSp>
      <p:cxnSp>
        <p:nvCxnSpPr>
          <p:cNvPr id="1319956" name="AutoShape 20"/>
          <p:cNvCxnSpPr>
            <a:cxnSpLocks noChangeShapeType="1"/>
            <a:stCxn id="1319944" idx="0"/>
            <a:endCxn id="1319948" idx="1"/>
          </p:cNvCxnSpPr>
          <p:nvPr/>
        </p:nvCxnSpPr>
        <p:spPr bwMode="auto">
          <a:xfrm rot="16200000">
            <a:off x="482601" y="2628900"/>
            <a:ext cx="717550" cy="307975"/>
          </a:xfrm>
          <a:prstGeom prst="curvedConnector2">
            <a:avLst/>
          </a:prstGeom>
          <a:noFill/>
          <a:ln w="25400">
            <a:solidFill>
              <a:srgbClr val="00B050"/>
            </a:solidFill>
            <a:round/>
            <a:headEnd/>
            <a:tailEnd type="arrow" w="lg" len="sm"/>
          </a:ln>
          <a:effectLst/>
        </p:spPr>
      </p:cxnSp>
      <p:cxnSp>
        <p:nvCxnSpPr>
          <p:cNvPr id="1319957" name="AutoShape 21"/>
          <p:cNvCxnSpPr>
            <a:cxnSpLocks noChangeShapeType="1"/>
            <a:stCxn id="1319942" idx="3"/>
            <a:endCxn id="1319943" idx="1"/>
          </p:cNvCxnSpPr>
          <p:nvPr/>
        </p:nvCxnSpPr>
        <p:spPr bwMode="auto">
          <a:xfrm>
            <a:off x="3533775" y="4710113"/>
            <a:ext cx="433388" cy="0"/>
          </a:xfrm>
          <a:prstGeom prst="straightConnector1">
            <a:avLst/>
          </a:prstGeom>
          <a:noFill/>
          <a:ln w="25400">
            <a:solidFill>
              <a:srgbClr val="00B050"/>
            </a:solidFill>
            <a:round/>
            <a:headEnd/>
            <a:tailEnd type="arrow" w="lg" len="sm"/>
          </a:ln>
          <a:effectLst/>
        </p:spPr>
      </p:cxnSp>
      <p:cxnSp>
        <p:nvCxnSpPr>
          <p:cNvPr id="1319958" name="AutoShape 22"/>
          <p:cNvCxnSpPr>
            <a:cxnSpLocks noChangeShapeType="1"/>
            <a:stCxn id="1319949" idx="3"/>
            <a:endCxn id="1319943" idx="1"/>
          </p:cNvCxnSpPr>
          <p:nvPr/>
        </p:nvCxnSpPr>
        <p:spPr bwMode="auto">
          <a:xfrm>
            <a:off x="3533775" y="3841750"/>
            <a:ext cx="433388" cy="868363"/>
          </a:xfrm>
          <a:prstGeom prst="curvedConnector3">
            <a:avLst>
              <a:gd name="adj1" fmla="val 49815"/>
            </a:avLst>
          </a:prstGeom>
          <a:noFill/>
          <a:ln w="25400">
            <a:solidFill>
              <a:srgbClr val="00B050"/>
            </a:solidFill>
            <a:round/>
            <a:headEnd/>
            <a:tailEnd type="arrow" w="lg" len="sm"/>
          </a:ln>
          <a:effectLst/>
        </p:spPr>
      </p:cxnSp>
      <p:cxnSp>
        <p:nvCxnSpPr>
          <p:cNvPr id="1319959" name="AutoShape 23"/>
          <p:cNvCxnSpPr>
            <a:cxnSpLocks noChangeShapeType="1"/>
            <a:stCxn id="1319943" idx="3"/>
            <a:endCxn id="1319945" idx="1"/>
          </p:cNvCxnSpPr>
          <p:nvPr/>
        </p:nvCxnSpPr>
        <p:spPr bwMode="auto">
          <a:xfrm flipH="1" flipV="1">
            <a:off x="4195763" y="2424113"/>
            <a:ext cx="801687" cy="2286000"/>
          </a:xfrm>
          <a:prstGeom prst="curvedConnector5">
            <a:avLst>
              <a:gd name="adj1" fmla="val -26731"/>
              <a:gd name="adj2" fmla="val 50069"/>
              <a:gd name="adj3" fmla="val 174454"/>
            </a:avLst>
          </a:prstGeom>
          <a:noFill/>
          <a:ln w="25400">
            <a:solidFill>
              <a:srgbClr val="00B050"/>
            </a:solidFill>
            <a:round/>
            <a:headEnd/>
            <a:tailEnd type="arrow" w="lg" len="sm"/>
          </a:ln>
          <a:effectLst/>
        </p:spPr>
      </p:cxnSp>
      <p:cxnSp>
        <p:nvCxnSpPr>
          <p:cNvPr id="1319960" name="AutoShape 24"/>
          <p:cNvCxnSpPr>
            <a:cxnSpLocks noChangeShapeType="1"/>
            <a:stCxn id="1319948" idx="3"/>
            <a:endCxn id="1319945" idx="1"/>
          </p:cNvCxnSpPr>
          <p:nvPr/>
        </p:nvCxnSpPr>
        <p:spPr bwMode="auto">
          <a:xfrm>
            <a:off x="2025650" y="2424113"/>
            <a:ext cx="2170113" cy="0"/>
          </a:xfrm>
          <a:prstGeom prst="straightConnector1">
            <a:avLst/>
          </a:prstGeom>
          <a:noFill/>
          <a:ln w="25400">
            <a:solidFill>
              <a:srgbClr val="00B050"/>
            </a:solidFill>
            <a:round/>
            <a:headEnd/>
            <a:tailEnd type="arrow" w="lg" len="sm"/>
          </a:ln>
          <a:effectLst/>
        </p:spPr>
      </p:cxnSp>
      <p:cxnSp>
        <p:nvCxnSpPr>
          <p:cNvPr id="1319961" name="AutoShape 25"/>
          <p:cNvCxnSpPr>
            <a:cxnSpLocks noChangeShapeType="1"/>
            <a:stCxn id="1319945" idx="3"/>
            <a:endCxn id="1319946" idx="1"/>
          </p:cNvCxnSpPr>
          <p:nvPr/>
        </p:nvCxnSpPr>
        <p:spPr bwMode="auto">
          <a:xfrm>
            <a:off x="5226050" y="2424113"/>
            <a:ext cx="249238" cy="0"/>
          </a:xfrm>
          <a:prstGeom prst="straightConnector1">
            <a:avLst/>
          </a:prstGeom>
          <a:noFill/>
          <a:ln w="25400">
            <a:solidFill>
              <a:srgbClr val="00B050"/>
            </a:solidFill>
            <a:round/>
            <a:headEnd/>
            <a:tailEnd type="arrow" w="lg" len="sm"/>
          </a:ln>
          <a:effectLst/>
        </p:spPr>
      </p:cxnSp>
      <p:cxnSp>
        <p:nvCxnSpPr>
          <p:cNvPr id="1319962" name="AutoShape 26"/>
          <p:cNvCxnSpPr>
            <a:cxnSpLocks noChangeShapeType="1"/>
            <a:stCxn id="1319946" idx="3"/>
            <a:endCxn id="1319950" idx="1"/>
          </p:cNvCxnSpPr>
          <p:nvPr/>
        </p:nvCxnSpPr>
        <p:spPr bwMode="auto">
          <a:xfrm>
            <a:off x="6505575" y="2424113"/>
            <a:ext cx="204788" cy="0"/>
          </a:xfrm>
          <a:prstGeom prst="straightConnector1">
            <a:avLst/>
          </a:prstGeom>
          <a:noFill/>
          <a:ln w="25400">
            <a:solidFill>
              <a:srgbClr val="00B050"/>
            </a:solidFill>
            <a:round/>
            <a:headEnd/>
            <a:tailEnd type="arrow" w="lg" len="sm"/>
          </a:ln>
          <a:effectLst/>
        </p:spPr>
      </p:cxnSp>
      <p:cxnSp>
        <p:nvCxnSpPr>
          <p:cNvPr id="1319963" name="AutoShape 27"/>
          <p:cNvCxnSpPr>
            <a:cxnSpLocks noChangeShapeType="1"/>
            <a:stCxn id="1319950" idx="3"/>
            <a:endCxn id="1319947" idx="1"/>
          </p:cNvCxnSpPr>
          <p:nvPr/>
        </p:nvCxnSpPr>
        <p:spPr bwMode="auto">
          <a:xfrm>
            <a:off x="7740650" y="2424113"/>
            <a:ext cx="203200" cy="0"/>
          </a:xfrm>
          <a:prstGeom prst="straightConnector1">
            <a:avLst/>
          </a:prstGeom>
          <a:noFill/>
          <a:ln w="25400">
            <a:solidFill>
              <a:srgbClr val="00B050"/>
            </a:solidFill>
            <a:round/>
            <a:headEnd/>
            <a:tailEnd type="arrow" w="lg" len="sm"/>
          </a:ln>
          <a:effectLst/>
        </p:spPr>
      </p:cxnSp>
      <p:sp>
        <p:nvSpPr>
          <p:cNvPr id="27" name="Freeform 26"/>
          <p:cNvSpPr/>
          <p:nvPr/>
        </p:nvSpPr>
        <p:spPr bwMode="auto">
          <a:xfrm>
            <a:off x="386445" y="2398804"/>
            <a:ext cx="8528956" cy="2831581"/>
          </a:xfrm>
          <a:custGeom>
            <a:avLst/>
            <a:gdLst>
              <a:gd name="connsiteX0" fmla="*/ 0 w 7615237"/>
              <a:gd name="connsiteY0" fmla="*/ 2301783 h 2496225"/>
              <a:gd name="connsiteX1" fmla="*/ 1857375 w 7615237"/>
              <a:gd name="connsiteY1" fmla="*/ 2344645 h 2496225"/>
              <a:gd name="connsiteX2" fmla="*/ 4114800 w 7615237"/>
              <a:gd name="connsiteY2" fmla="*/ 630145 h 2496225"/>
              <a:gd name="connsiteX3" fmla="*/ 5743575 w 7615237"/>
              <a:gd name="connsiteY3" fmla="*/ 30070 h 2496225"/>
              <a:gd name="connsiteX4" fmla="*/ 7615237 w 7615237"/>
              <a:gd name="connsiteY4" fmla="*/ 144370 h 2496225"/>
              <a:gd name="connsiteX0" fmla="*/ 0 w 8514889"/>
              <a:gd name="connsiteY0" fmla="*/ 3481654 h 3502155"/>
              <a:gd name="connsiteX1" fmla="*/ 2757027 w 8514889"/>
              <a:gd name="connsiteY1" fmla="*/ 2344645 h 3502155"/>
              <a:gd name="connsiteX2" fmla="*/ 5014452 w 8514889"/>
              <a:gd name="connsiteY2" fmla="*/ 630145 h 3502155"/>
              <a:gd name="connsiteX3" fmla="*/ 6643227 w 8514889"/>
              <a:gd name="connsiteY3" fmla="*/ 30070 h 3502155"/>
              <a:gd name="connsiteX4" fmla="*/ 8514889 w 8514889"/>
              <a:gd name="connsiteY4" fmla="*/ 144370 h 3502155"/>
              <a:gd name="connsiteX0" fmla="*/ 0 w 8514889"/>
              <a:gd name="connsiteY0" fmla="*/ 3481654 h 3511762"/>
              <a:gd name="connsiteX1" fmla="*/ 2639040 w 8514889"/>
              <a:gd name="connsiteY1" fmla="*/ 2654361 h 3511762"/>
              <a:gd name="connsiteX2" fmla="*/ 5014452 w 8514889"/>
              <a:gd name="connsiteY2" fmla="*/ 630145 h 3511762"/>
              <a:gd name="connsiteX3" fmla="*/ 6643227 w 8514889"/>
              <a:gd name="connsiteY3" fmla="*/ 30070 h 3511762"/>
              <a:gd name="connsiteX4" fmla="*/ 8514889 w 8514889"/>
              <a:gd name="connsiteY4" fmla="*/ 144370 h 3511762"/>
              <a:gd name="connsiteX0" fmla="*/ 0 w 8514889"/>
              <a:gd name="connsiteY0" fmla="*/ 3481654 h 3521206"/>
              <a:gd name="connsiteX1" fmla="*/ 2506304 w 8514889"/>
              <a:gd name="connsiteY1" fmla="*/ 2816593 h 3521206"/>
              <a:gd name="connsiteX2" fmla="*/ 5014452 w 8514889"/>
              <a:gd name="connsiteY2" fmla="*/ 630145 h 3521206"/>
              <a:gd name="connsiteX3" fmla="*/ 6643227 w 8514889"/>
              <a:gd name="connsiteY3" fmla="*/ 30070 h 3521206"/>
              <a:gd name="connsiteX4" fmla="*/ 8514889 w 8514889"/>
              <a:gd name="connsiteY4" fmla="*/ 144370 h 3521206"/>
              <a:gd name="connsiteX0" fmla="*/ 0 w 8514889"/>
              <a:gd name="connsiteY0" fmla="*/ 3481654 h 3509171"/>
              <a:gd name="connsiteX1" fmla="*/ 2239018 w 8514889"/>
              <a:gd name="connsiteY1" fmla="*/ 2591510 h 3509171"/>
              <a:gd name="connsiteX2" fmla="*/ 5014452 w 8514889"/>
              <a:gd name="connsiteY2" fmla="*/ 630145 h 3509171"/>
              <a:gd name="connsiteX3" fmla="*/ 6643227 w 8514889"/>
              <a:gd name="connsiteY3" fmla="*/ 30070 h 3509171"/>
              <a:gd name="connsiteX4" fmla="*/ 8514889 w 8514889"/>
              <a:gd name="connsiteY4" fmla="*/ 144370 h 3509171"/>
              <a:gd name="connsiteX0" fmla="*/ 0 w 8458618"/>
              <a:gd name="connsiteY0" fmla="*/ 2820473 h 2914917"/>
              <a:gd name="connsiteX1" fmla="*/ 2182747 w 8458618"/>
              <a:gd name="connsiteY1" fmla="*/ 2591510 h 2914917"/>
              <a:gd name="connsiteX2" fmla="*/ 4958181 w 8458618"/>
              <a:gd name="connsiteY2" fmla="*/ 630145 h 2914917"/>
              <a:gd name="connsiteX3" fmla="*/ 6586956 w 8458618"/>
              <a:gd name="connsiteY3" fmla="*/ 30070 h 2914917"/>
              <a:gd name="connsiteX4" fmla="*/ 8458618 w 8458618"/>
              <a:gd name="connsiteY4" fmla="*/ 144370 h 2914917"/>
              <a:gd name="connsiteX0" fmla="*/ 0 w 8458618"/>
              <a:gd name="connsiteY0" fmla="*/ 2820473 h 2836066"/>
              <a:gd name="connsiteX1" fmla="*/ 2182747 w 8458618"/>
              <a:gd name="connsiteY1" fmla="*/ 2591510 h 2836066"/>
              <a:gd name="connsiteX2" fmla="*/ 4958181 w 8458618"/>
              <a:gd name="connsiteY2" fmla="*/ 630145 h 2836066"/>
              <a:gd name="connsiteX3" fmla="*/ 6586956 w 8458618"/>
              <a:gd name="connsiteY3" fmla="*/ 30070 h 2836066"/>
              <a:gd name="connsiteX4" fmla="*/ 8458618 w 8458618"/>
              <a:gd name="connsiteY4" fmla="*/ 144370 h 2836066"/>
              <a:gd name="connsiteX0" fmla="*/ 0 w 8528956"/>
              <a:gd name="connsiteY0" fmla="*/ 2820473 h 2836066"/>
              <a:gd name="connsiteX1" fmla="*/ 2253085 w 8528956"/>
              <a:gd name="connsiteY1" fmla="*/ 2591510 h 2836066"/>
              <a:gd name="connsiteX2" fmla="*/ 5028519 w 8528956"/>
              <a:gd name="connsiteY2" fmla="*/ 630145 h 2836066"/>
              <a:gd name="connsiteX3" fmla="*/ 6657294 w 8528956"/>
              <a:gd name="connsiteY3" fmla="*/ 30070 h 2836066"/>
              <a:gd name="connsiteX4" fmla="*/ 8528956 w 8528956"/>
              <a:gd name="connsiteY4" fmla="*/ 144370 h 2836066"/>
              <a:gd name="connsiteX0" fmla="*/ 0 w 8528956"/>
              <a:gd name="connsiteY0" fmla="*/ 2820473 h 2831581"/>
              <a:gd name="connsiteX1" fmla="*/ 2253085 w 8528956"/>
              <a:gd name="connsiteY1" fmla="*/ 2591510 h 2831581"/>
              <a:gd name="connsiteX2" fmla="*/ 5028519 w 8528956"/>
              <a:gd name="connsiteY2" fmla="*/ 630145 h 2831581"/>
              <a:gd name="connsiteX3" fmla="*/ 6657294 w 8528956"/>
              <a:gd name="connsiteY3" fmla="*/ 30070 h 2831581"/>
              <a:gd name="connsiteX4" fmla="*/ 8528956 w 8528956"/>
              <a:gd name="connsiteY4" fmla="*/ 144370 h 283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8956" h="2831581">
                <a:moveTo>
                  <a:pt x="0" y="2820473"/>
                </a:moveTo>
                <a:cubicBezTo>
                  <a:pt x="712396" y="2798327"/>
                  <a:pt x="1372796" y="2942497"/>
                  <a:pt x="2253085" y="2591510"/>
                </a:cubicBezTo>
                <a:cubicBezTo>
                  <a:pt x="3133374" y="2240523"/>
                  <a:pt x="4294484" y="1057052"/>
                  <a:pt x="5028519" y="630145"/>
                </a:cubicBezTo>
                <a:cubicBezTo>
                  <a:pt x="5762554" y="203238"/>
                  <a:pt x="6073888" y="111032"/>
                  <a:pt x="6657294" y="30070"/>
                </a:cubicBezTo>
                <a:cubicBezTo>
                  <a:pt x="7240700" y="-50892"/>
                  <a:pt x="7884828" y="46739"/>
                  <a:pt x="8528956" y="144370"/>
                </a:cubicBezTo>
              </a:path>
            </a:pathLst>
          </a:custGeom>
          <a:noFill/>
          <a:ln w="101600" cap="flat" cmpd="sng" algn="ctr">
            <a:solidFill>
              <a:srgbClr val="FF0000"/>
            </a:solidFill>
            <a:prstDash val="solid"/>
            <a:round/>
            <a:headEnd type="arrow" w="lg" len="sm"/>
            <a:tailEnd type="none" w="med" len="med"/>
          </a:ln>
          <a:effectLst/>
        </p:spPr>
        <p:txBody>
          <a:bodyPr rtlCol="0" anchor="ctr"/>
          <a:lstStyle/>
          <a:p>
            <a:pPr algn="ctr"/>
            <a:endParaRPr lang="en-US"/>
          </a:p>
        </p:txBody>
      </p:sp>
      <p:grpSp>
        <p:nvGrpSpPr>
          <p:cNvPr id="28" name="Group 27"/>
          <p:cNvGrpSpPr/>
          <p:nvPr/>
        </p:nvGrpSpPr>
        <p:grpSpPr>
          <a:xfrm>
            <a:off x="1018265" y="1742241"/>
            <a:ext cx="7313363" cy="2984338"/>
            <a:chOff x="1018265" y="1742241"/>
            <a:chExt cx="7313363" cy="2984338"/>
          </a:xfrm>
        </p:grpSpPr>
        <p:sp>
          <p:nvSpPr>
            <p:cNvPr id="29" name="Rectangle 28"/>
            <p:cNvSpPr/>
            <p:nvPr/>
          </p:nvSpPr>
          <p:spPr>
            <a:xfrm rot="19933825">
              <a:off x="3876663" y="2508143"/>
              <a:ext cx="3741087" cy="1588620"/>
            </a:xfrm>
            <a:prstGeom prst="rect">
              <a:avLst/>
            </a:prstGeom>
            <a:noFill/>
          </p:spPr>
          <p:txBody>
            <a:bodyPr wrap="none" lIns="91440" tIns="45720" rIns="91440" bIns="45720">
              <a:prstTxWarp prst="textArchUp">
                <a:avLst/>
              </a:prstTxWarp>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Thes</a:t>
              </a:r>
              <a:r>
                <a:rPr lang="en-US" sz="4000" b="1" dirty="0">
                  <a:ln w="28575">
                    <a:solidFill>
                      <a:srgbClr val="FF0000"/>
                    </a:solidFill>
                    <a:prstDash val="solid"/>
                  </a:ln>
                  <a:solidFill>
                    <a:schemeClr val="bg1"/>
                  </a:solidFill>
                  <a:effectLst>
                    <a:outerShdw blurRad="41275" dist="20320" dir="1800000" algn="tl" rotWithShape="0">
                      <a:srgbClr val="000000">
                        <a:alpha val="40000"/>
                      </a:srgbClr>
                    </a:outerShdw>
                  </a:effectLst>
                </a:rPr>
                <a:t>e Parts</a:t>
              </a:r>
              <a:endPar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endParaRPr>
            </a:p>
          </p:txBody>
        </p:sp>
        <p:sp>
          <p:nvSpPr>
            <p:cNvPr id="30" name="Rectangle 29"/>
            <p:cNvSpPr/>
            <p:nvPr/>
          </p:nvSpPr>
          <p:spPr>
            <a:xfrm rot="20247030">
              <a:off x="1018265" y="3979770"/>
              <a:ext cx="2638880" cy="746809"/>
            </a:xfrm>
            <a:prstGeom prst="rect">
              <a:avLst/>
            </a:prstGeom>
            <a:noFill/>
          </p:spPr>
          <p:txBody>
            <a:bodyPr wrap="none" lIns="91440" tIns="45720" rIns="91440" bIns="45720">
              <a:prstTxWarp prst="textArchDown">
                <a:avLst>
                  <a:gd name="adj" fmla="val 901513"/>
                </a:avLst>
              </a:prstTxWarp>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How Do all</a:t>
              </a:r>
            </a:p>
          </p:txBody>
        </p:sp>
        <p:sp>
          <p:nvSpPr>
            <p:cNvPr id="31" name="Rectangle 30"/>
            <p:cNvSpPr/>
            <p:nvPr/>
          </p:nvSpPr>
          <p:spPr>
            <a:xfrm rot="18858846">
              <a:off x="3561641" y="3316348"/>
              <a:ext cx="622286" cy="707886"/>
            </a:xfrm>
            <a:prstGeom prst="rect">
              <a:avLst/>
            </a:prstGeom>
            <a:noFill/>
          </p:spPr>
          <p:txBody>
            <a:bodyPr wrap="none" lIns="91440" tIns="45720" rIns="91440" bIns="45720">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of</a:t>
              </a:r>
            </a:p>
          </p:txBody>
        </p:sp>
        <p:sp>
          <p:nvSpPr>
            <p:cNvPr id="32" name="Rectangle 31"/>
            <p:cNvSpPr/>
            <p:nvPr/>
          </p:nvSpPr>
          <p:spPr>
            <a:xfrm rot="21448456">
              <a:off x="6644178" y="1742241"/>
              <a:ext cx="1687450" cy="707886"/>
            </a:xfrm>
            <a:prstGeom prst="rect">
              <a:avLst/>
            </a:prstGeom>
            <a:noFill/>
          </p:spPr>
          <p:txBody>
            <a:bodyPr wrap="none" lIns="91440" tIns="45720" rIns="91440" bIns="45720">
              <a:spAutoFit/>
            </a:bodyPr>
            <a:lstStyle/>
            <a:p>
              <a:pPr algn="ctr"/>
              <a:r>
                <a:rPr lang="en-US" sz="4000" b="1" cap="none" spc="0" dirty="0">
                  <a:ln w="28575">
                    <a:solidFill>
                      <a:srgbClr val="FF0000"/>
                    </a:solidFill>
                    <a:prstDash val="solid"/>
                  </a:ln>
                  <a:solidFill>
                    <a:schemeClr val="bg1"/>
                  </a:solidFill>
                  <a:effectLst>
                    <a:outerShdw blurRad="41275" dist="20320" dir="1800000" algn="tl" rotWithShape="0">
                      <a:srgbClr val="000000">
                        <a:alpha val="40000"/>
                      </a:srgbClr>
                    </a:outerShdw>
                  </a:effectLst>
                </a:rPr>
                <a:t> Work?</a:t>
              </a:r>
            </a:p>
          </p:txBody>
        </p:sp>
      </p:grpSp>
    </p:spTree>
    <p:extLst>
      <p:ext uri="{BB962C8B-B14F-4D97-AF65-F5344CB8AC3E}">
        <p14:creationId xmlns:p14="http://schemas.microsoft.com/office/powerpoint/2010/main" val="138526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000"/>
                                        <p:tgtEl>
                                          <p:spTgt spid="2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Temp\articulate\presenter\imgtemp\lLCMOgl1_files\slide0001_image001.png"/>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3-09-11 FDE Black">
  <a:themeElements>
    <a:clrScheme name="FDE Primary">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F0"/>
      </a:hlink>
      <a:folHlink>
        <a:srgbClr val="6565FF"/>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3-12-26 FDE Black">
  <a:themeElements>
    <a:clrScheme name="FDE Colors 02">
      <a:dk1>
        <a:sysClr val="windowText" lastClr="000000"/>
      </a:dk1>
      <a:lt1>
        <a:sysClr val="window" lastClr="FFFFFF"/>
      </a:lt1>
      <a:dk2>
        <a:srgbClr val="008FFF"/>
      </a:dk2>
      <a:lt2>
        <a:srgbClr val="0082AA"/>
      </a:lt2>
      <a:accent1>
        <a:srgbClr val="BFBFBF"/>
      </a:accent1>
      <a:accent2>
        <a:srgbClr val="FFFFFF"/>
      </a:accent2>
      <a:accent3>
        <a:srgbClr val="00B050"/>
      </a:accent3>
      <a:accent4>
        <a:srgbClr val="F50000"/>
      </a:accent4>
      <a:accent5>
        <a:srgbClr val="FF00FF"/>
      </a:accent5>
      <a:accent6>
        <a:srgbClr val="000000"/>
      </a:accent6>
      <a:hlink>
        <a:srgbClr val="00B0F0"/>
      </a:hlink>
      <a:folHlink>
        <a:srgbClr val="FF0000"/>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DE PEC v14 Black v1">
  <a:themeElements>
    <a:clrScheme name="Custom 214">
      <a:dk1>
        <a:sysClr val="windowText" lastClr="000000"/>
      </a:dk1>
      <a:lt1>
        <a:sysClr val="window" lastClr="FFFFFF"/>
      </a:lt1>
      <a:dk2>
        <a:srgbClr val="FFA100"/>
      </a:dk2>
      <a:lt2>
        <a:srgbClr val="0082AA"/>
      </a:lt2>
      <a:accent1>
        <a:srgbClr val="F2F2F2"/>
      </a:accent1>
      <a:accent2>
        <a:srgbClr val="FFFFFF"/>
      </a:accent2>
      <a:accent3>
        <a:srgbClr val="00B050"/>
      </a:accent3>
      <a:accent4>
        <a:srgbClr val="FF0000"/>
      </a:accent4>
      <a:accent5>
        <a:srgbClr val="FF00FF"/>
      </a:accent5>
      <a:accent6>
        <a:srgbClr val="000000"/>
      </a:accent6>
      <a:hlink>
        <a:srgbClr val="00B0F0"/>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cap="rnd">
          <a:solidFill>
            <a:srgbClr val="FF99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FDE PEC v15 Black</Template>
  <TotalTime>5758</TotalTime>
  <Words>3126</Words>
  <Application>Microsoft Office PowerPoint</Application>
  <PresentationFormat>On-screen Show (4:3)</PresentationFormat>
  <Paragraphs>507</Paragraphs>
  <Slides>60</Slides>
  <Notes>30</Notes>
  <HiddenSlides>0</HiddenSlides>
  <MMClips>1</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60</vt:i4>
      </vt:variant>
    </vt:vector>
  </HeadingPairs>
  <TitlesOfParts>
    <vt:vector size="72" baseType="lpstr">
      <vt:lpstr>Arial</vt:lpstr>
      <vt:lpstr>Calibri</vt:lpstr>
      <vt:lpstr>Calibri Light</vt:lpstr>
      <vt:lpstr>Century Gothic</vt:lpstr>
      <vt:lpstr>din</vt:lpstr>
      <vt:lpstr>DIN-Medium</vt:lpstr>
      <vt:lpstr>DIN-Regular</vt:lpstr>
      <vt:lpstr>Office Theme</vt:lpstr>
      <vt:lpstr>2013-09-11 FDE Black</vt:lpstr>
      <vt:lpstr>2013-12-26 FDE Black</vt:lpstr>
      <vt:lpstr>FDE PEC v14 Black v1</vt:lpstr>
      <vt:lpstr>Equation</vt:lpstr>
      <vt:lpstr>Existing Building Commissioning Workshop: Series 16, Session 5</vt:lpstr>
      <vt:lpstr>Supplementing RCxU</vt:lpstr>
      <vt:lpstr>Functional Testing </vt:lpstr>
      <vt:lpstr>Functional Testing </vt:lpstr>
      <vt:lpstr>Functional Testing </vt:lpstr>
      <vt:lpstr>Functional Testing </vt:lpstr>
      <vt:lpstr>Functional Testing as it Relates to the Metrics of the Systems We Test</vt:lpstr>
      <vt:lpstr>Functional Testing as it Relates to the Metrics of the Systems We Test</vt:lpstr>
      <vt:lpstr>Functional Testing as it Relates to the Metrics of the Systems We Test</vt:lpstr>
      <vt:lpstr>Functional Testing as it Relates to the Metrics of the Systems We Test</vt:lpstr>
      <vt:lpstr>Functional Testing as it Relates to the Project Timeline</vt:lpstr>
      <vt:lpstr>PowerPoint Presentation</vt:lpstr>
      <vt:lpstr>PowerPoint Presentation</vt:lpstr>
      <vt:lpstr>PowerPoint Presentation</vt:lpstr>
      <vt:lpstr>PowerPoint Presentation</vt:lpstr>
      <vt:lpstr>PowerPoint Presentation</vt:lpstr>
      <vt:lpstr>PowerPoint Presentation</vt:lpstr>
      <vt:lpstr>New Construction versus EBCx Testing </vt:lpstr>
      <vt:lpstr>Forced vs. Natural Response Testing</vt:lpstr>
      <vt:lpstr>Forced vs. Natural Response Testing</vt:lpstr>
      <vt:lpstr>Sometimes, Things Don’t Work as Anticipated</vt:lpstr>
      <vt:lpstr>Forced vs. Natural Response Testing</vt:lpstr>
      <vt:lpstr>Mother Nature Writes Great Functional Tests</vt:lpstr>
      <vt:lpstr>Mother Nature Writes Great Functional Tests</vt:lpstr>
      <vt:lpstr>Mother Nature Writes Great Functional Tests</vt:lpstr>
      <vt:lpstr>Mother Nature Writes Great Functional Tests</vt:lpstr>
      <vt:lpstr>Finding Those Days  https://av8rdas.wordpress.com/2019/02/17/a-new-resource-for-looking-at-climate-data/ </vt:lpstr>
      <vt:lpstr>Finding Those Days  https://av8rdas.wordpress.com/2019/02/17/a-new-resource-for-looking-at-climate-data/ </vt:lpstr>
      <vt:lpstr>Mother Nature Writes Great Functional Tests</vt:lpstr>
      <vt:lpstr>Mother Nature Writes Great Functional Tests</vt:lpstr>
      <vt:lpstr>Mother Nature Writes Great Functional Tests</vt:lpstr>
      <vt:lpstr>Mother Nature Writes Great Functional Tests</vt:lpstr>
      <vt:lpstr>Mother Nature Writes Great Functional Tests</vt:lpstr>
      <vt:lpstr>Mother Nature Writes Great Functional Tests</vt:lpstr>
      <vt:lpstr>Mother Nature Writes Great Functional Tests</vt:lpstr>
      <vt:lpstr>Mother Nature Writes Great Functional Tests</vt:lpstr>
      <vt:lpstr>Mother Nature Writes Great Functional Tests</vt:lpstr>
      <vt:lpstr>Testing Hierarchy; More than Balancing Man Power</vt:lpstr>
      <vt:lpstr>Testing Hierarchy; More than Balancing Man Power</vt:lpstr>
      <vt:lpstr>Testing Hierarchy; More than Balancing Man Power</vt:lpstr>
      <vt:lpstr>Testing Hierarchy; More than Balancing Man Power</vt:lpstr>
      <vt:lpstr>Functional Testing</vt:lpstr>
      <vt:lpstr>How Do We Dialog with a Building?</vt:lpstr>
      <vt:lpstr>The Real Trick</vt:lpstr>
      <vt:lpstr>Figuring Out What to Ask</vt:lpstr>
      <vt:lpstr>Understanding What you Need to Know</vt:lpstr>
      <vt:lpstr>Understanding What you Need to Know</vt:lpstr>
      <vt:lpstr>Understanding What you Need to Know</vt:lpstr>
      <vt:lpstr>Understanding What you Need to Know</vt:lpstr>
      <vt:lpstr>Understanding What you Need to Know</vt:lpstr>
      <vt:lpstr>Understanding What you Need to Know</vt:lpstr>
      <vt:lpstr>Understanding What you Need to Know</vt:lpstr>
      <vt:lpstr>Understanding What you Need to Know</vt:lpstr>
      <vt:lpstr>Understanding What you Need to Know</vt:lpstr>
      <vt:lpstr>Understanding What you Need to Know</vt:lpstr>
      <vt:lpstr>Understanding What you Need to Know</vt:lpstr>
      <vt:lpstr>Understanding What you Need to Know</vt:lpstr>
      <vt:lpstr>The Functional Testing Guide</vt:lpstr>
      <vt:lpstr>Le Conte Annex Case Study</vt:lpstr>
      <vt:lpstr>Le Conte Annex Case Study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VAV Systems</dc:title>
  <dc:creator>David Sellers</dc:creator>
  <cp:lastModifiedBy>David Sellers</cp:lastModifiedBy>
  <cp:revision>200</cp:revision>
  <dcterms:created xsi:type="dcterms:W3CDTF">2013-02-26T16:32:36Z</dcterms:created>
  <dcterms:modified xsi:type="dcterms:W3CDTF">2020-12-10T15:25:49Z</dcterms:modified>
</cp:coreProperties>
</file>