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1"/>
  </p:sldMasterIdLst>
  <p:notesMasterIdLst>
    <p:notesMasterId r:id="rId95"/>
  </p:notesMasterIdLst>
  <p:sldIdLst>
    <p:sldId id="338" r:id="rId2"/>
    <p:sldId id="311" r:id="rId3"/>
    <p:sldId id="312" r:id="rId4"/>
    <p:sldId id="315" r:id="rId5"/>
    <p:sldId id="313" r:id="rId6"/>
    <p:sldId id="314" r:id="rId7"/>
    <p:sldId id="317" r:id="rId8"/>
    <p:sldId id="318" r:id="rId9"/>
    <p:sldId id="319" r:id="rId10"/>
    <p:sldId id="333" r:id="rId11"/>
    <p:sldId id="320" r:id="rId12"/>
    <p:sldId id="321" r:id="rId13"/>
    <p:sldId id="323" r:id="rId14"/>
    <p:sldId id="324" r:id="rId15"/>
    <p:sldId id="326" r:id="rId16"/>
    <p:sldId id="327" r:id="rId17"/>
    <p:sldId id="328" r:id="rId18"/>
    <p:sldId id="329" r:id="rId19"/>
    <p:sldId id="330" r:id="rId20"/>
    <p:sldId id="322" r:id="rId21"/>
    <p:sldId id="331" r:id="rId22"/>
    <p:sldId id="257" r:id="rId23"/>
    <p:sldId id="341" r:id="rId24"/>
    <p:sldId id="332" r:id="rId25"/>
    <p:sldId id="258" r:id="rId26"/>
    <p:sldId id="259" r:id="rId27"/>
    <p:sldId id="260" r:id="rId28"/>
    <p:sldId id="261" r:id="rId29"/>
    <p:sldId id="262" r:id="rId30"/>
    <p:sldId id="263" r:id="rId31"/>
    <p:sldId id="264" r:id="rId32"/>
    <p:sldId id="265" r:id="rId33"/>
    <p:sldId id="266" r:id="rId34"/>
    <p:sldId id="267" r:id="rId35"/>
    <p:sldId id="268" r:id="rId36"/>
    <p:sldId id="269" r:id="rId37"/>
    <p:sldId id="270" r:id="rId38"/>
    <p:sldId id="271" r:id="rId39"/>
    <p:sldId id="272" r:id="rId40"/>
    <p:sldId id="273" r:id="rId41"/>
    <p:sldId id="274" r:id="rId42"/>
    <p:sldId id="275" r:id="rId43"/>
    <p:sldId id="276" r:id="rId44"/>
    <p:sldId id="277" r:id="rId45"/>
    <p:sldId id="278" r:id="rId46"/>
    <p:sldId id="279" r:id="rId47"/>
    <p:sldId id="280" r:id="rId48"/>
    <p:sldId id="281" r:id="rId49"/>
    <p:sldId id="282" r:id="rId50"/>
    <p:sldId id="283" r:id="rId51"/>
    <p:sldId id="284" r:id="rId52"/>
    <p:sldId id="285" r:id="rId53"/>
    <p:sldId id="286" r:id="rId54"/>
    <p:sldId id="287" r:id="rId55"/>
    <p:sldId id="288" r:id="rId56"/>
    <p:sldId id="289" r:id="rId57"/>
    <p:sldId id="290" r:id="rId58"/>
    <p:sldId id="291" r:id="rId59"/>
    <p:sldId id="292" r:id="rId60"/>
    <p:sldId id="293" r:id="rId61"/>
    <p:sldId id="294" r:id="rId62"/>
    <p:sldId id="295" r:id="rId63"/>
    <p:sldId id="296" r:id="rId64"/>
    <p:sldId id="297" r:id="rId65"/>
    <p:sldId id="298" r:id="rId66"/>
    <p:sldId id="299" r:id="rId67"/>
    <p:sldId id="300" r:id="rId68"/>
    <p:sldId id="301" r:id="rId69"/>
    <p:sldId id="302" r:id="rId70"/>
    <p:sldId id="303" r:id="rId71"/>
    <p:sldId id="304" r:id="rId72"/>
    <p:sldId id="305" r:id="rId73"/>
    <p:sldId id="306" r:id="rId74"/>
    <p:sldId id="307" r:id="rId75"/>
    <p:sldId id="308" r:id="rId76"/>
    <p:sldId id="335" r:id="rId77"/>
    <p:sldId id="336" r:id="rId78"/>
    <p:sldId id="337" r:id="rId79"/>
    <p:sldId id="342" r:id="rId80"/>
    <p:sldId id="343" r:id="rId81"/>
    <p:sldId id="344" r:id="rId82"/>
    <p:sldId id="345" r:id="rId83"/>
    <p:sldId id="347" r:id="rId84"/>
    <p:sldId id="354" r:id="rId85"/>
    <p:sldId id="353" r:id="rId86"/>
    <p:sldId id="348" r:id="rId87"/>
    <p:sldId id="349" r:id="rId88"/>
    <p:sldId id="350" r:id="rId89"/>
    <p:sldId id="351" r:id="rId90"/>
    <p:sldId id="355" r:id="rId91"/>
    <p:sldId id="357" r:id="rId92"/>
    <p:sldId id="358" r:id="rId93"/>
    <p:sldId id="310"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1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5" autoAdjust="0"/>
    <p:restoredTop sz="96149" autoAdjust="0"/>
  </p:normalViewPr>
  <p:slideViewPr>
    <p:cSldViewPr snapToObjects="1" showGuides="1">
      <p:cViewPr varScale="1">
        <p:scale>
          <a:sx n="91" d="100"/>
          <a:sy n="91" d="100"/>
        </p:scale>
        <p:origin x="1589" y="29"/>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41BA9E-1171-4165-A481-77C66EB18561}" type="datetimeFigureOut">
              <a:rPr lang="en-US" smtClean="0"/>
              <a:t>11/10/2017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736FBA-0C09-4CF4-942D-A0EEA4E32234}" type="slidenum">
              <a:rPr lang="en-US" smtClean="0"/>
              <a:t>‹#›</a:t>
            </a:fld>
            <a:endParaRPr lang="en-US"/>
          </a:p>
        </p:txBody>
      </p:sp>
    </p:spTree>
    <p:extLst>
      <p:ext uri="{BB962C8B-B14F-4D97-AF65-F5344CB8AC3E}">
        <p14:creationId xmlns:p14="http://schemas.microsoft.com/office/powerpoint/2010/main" val="340806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a:t>
            </a:fld>
            <a:endParaRPr lang="en-US"/>
          </a:p>
        </p:txBody>
      </p:sp>
    </p:spTree>
    <p:extLst>
      <p:ext uri="{BB962C8B-B14F-4D97-AF65-F5344CB8AC3E}">
        <p14:creationId xmlns:p14="http://schemas.microsoft.com/office/powerpoint/2010/main" val="683504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35</a:t>
            </a:fld>
            <a:endParaRPr lang="en-US"/>
          </a:p>
        </p:txBody>
      </p:sp>
    </p:spTree>
    <p:extLst>
      <p:ext uri="{BB962C8B-B14F-4D97-AF65-F5344CB8AC3E}">
        <p14:creationId xmlns:p14="http://schemas.microsoft.com/office/powerpoint/2010/main" val="2812351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36</a:t>
            </a:fld>
            <a:endParaRPr lang="en-US"/>
          </a:p>
        </p:txBody>
      </p:sp>
    </p:spTree>
    <p:extLst>
      <p:ext uri="{BB962C8B-B14F-4D97-AF65-F5344CB8AC3E}">
        <p14:creationId xmlns:p14="http://schemas.microsoft.com/office/powerpoint/2010/main" val="1555365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37</a:t>
            </a:fld>
            <a:endParaRPr lang="en-US"/>
          </a:p>
        </p:txBody>
      </p:sp>
    </p:spTree>
    <p:extLst>
      <p:ext uri="{BB962C8B-B14F-4D97-AF65-F5344CB8AC3E}">
        <p14:creationId xmlns:p14="http://schemas.microsoft.com/office/powerpoint/2010/main" val="1739269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A0A28A-6BFC-480C-B4BE-FDDB539B04F0}" type="slidenum">
              <a:rPr lang="en-US" smtClean="0"/>
              <a:pPr/>
              <a:t>38</a:t>
            </a:fld>
            <a:endParaRPr lang="en-US"/>
          </a:p>
        </p:txBody>
      </p:sp>
    </p:spTree>
    <p:extLst>
      <p:ext uri="{BB962C8B-B14F-4D97-AF65-F5344CB8AC3E}">
        <p14:creationId xmlns:p14="http://schemas.microsoft.com/office/powerpoint/2010/main" val="494428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http://tinyurl.com/MR-1-Launch</a:t>
            </a:r>
          </a:p>
          <a:p>
            <a:r>
              <a:rPr lang="en-US" dirty="0"/>
              <a:t>Investigation revealed that the Redstone's engine shutdown was caused by two of its electrical cables separating in the wrong order.[6] These cables were a control cable, which provided various control signals, and a power cable, which provided electrical power and grounding. Both cables were plugged into the rocket at the bottom edge of one of its tail fins and would separate at liftoff.[11] The control cable was supposed to separate first, followed by the power cable. However, for this launch, the control cable was longer than expected—it was one designed for the military Redstone missile rather than the shorter cable designed for Mercury-Redstone. This control cable had been clamped to compensate for its greater length, but when the vehicle lifted off, the clamping did not work as planned and the control cable separation was delayed, eventually occurring about 29 milliseconds after the power cable had separated.[4][12]</a:t>
            </a:r>
          </a:p>
          <a:p>
            <a:endParaRPr lang="en-US" dirty="0"/>
          </a:p>
          <a:p>
            <a:r>
              <a:rPr lang="en-US" dirty="0"/>
              <a:t>During this brief interval, the lack of electrical grounding caused a substantial current to flow through an electrical relay which was supposed to trigger normal engine cut-off at the end of powered flight. This relay tripped, causing the Redstone to shut off its engine and send a "normal cut-off" signal to the capsule. Under normal circumstances, when the capsule received this signal during a flight, it would do two things: it would jettison its escape rocket, which was no longer of any use, and after the escape rocket had flown clear, fire the explosive bolts holding it to the booster for separation. In the case of MR-1, the capsule did jettison the escape rocket as it was designed to, but the separation sequence did not occur. The capsule was designed to suspend this separation until the vehicle's acceleration had almost ceased, so that the capsule would not be hit by a still-accelerating launch vehicle. This would happen when the capsule's acceleration sensors detected an acceleration approaching 0 g, which it would normally experience after the Redstone had shut down and was entering free fall. However, in MR-1, the Redstone was not in free fall but rather sitting supported on the ground. Thus the capsule sensors detected the effect of their own supported weight, which they read as a constant "acceleration" of 1 g. Because of this apparent acceleration, capsule separation was disabled.[4][13]</a:t>
            </a:r>
          </a:p>
          <a:p>
            <a:endParaRPr lang="en-US" dirty="0"/>
          </a:p>
          <a:p>
            <a:r>
              <a:rPr lang="en-US" dirty="0"/>
              <a:t>The jettison of the escape rocket activated the capsule's parachute recovery system. Since the altitude was below 10,000 feet (3,000 m), this system was triggered by its atmospheric pressure sensors and followed its usual sequence, with the drogue parachute deploying first, followed by the main parachute. But because the main parachute was not supporting the capsule's weight, the parachute system did not detect any load on this chute, so it acted as if the chute had failed and deployed the reserve parachute.[4][13]</a:t>
            </a:r>
          </a:p>
          <a:p>
            <a:endParaRPr lang="en-US" dirty="0"/>
          </a:p>
          <a:p>
            <a:endParaRPr lang="en-US" dirty="0"/>
          </a:p>
          <a:p>
            <a:r>
              <a:rPr lang="en-US" dirty="0"/>
              <a:t>https://en.wikipedia.org/wiki/Mercury-Redstone_1#Test_background_and_launch_failure</a:t>
            </a:r>
          </a:p>
          <a:p>
            <a:r>
              <a:rPr lang="en-US" dirty="0"/>
              <a:t>Since the Redstone's automatic inflight abort sensing system was running in open-loop mode, the engine shutdown did not trigger an abort. However, the system did report an abort condition, so it did function properly.[8][14]</a:t>
            </a:r>
          </a:p>
          <a:p>
            <a:endParaRPr lang="en-US" dirty="0"/>
          </a:p>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40</a:t>
            </a:fld>
            <a:endParaRPr lang="en-US"/>
          </a:p>
        </p:txBody>
      </p:sp>
    </p:spTree>
    <p:extLst>
      <p:ext uri="{BB962C8B-B14F-4D97-AF65-F5344CB8AC3E}">
        <p14:creationId xmlns:p14="http://schemas.microsoft.com/office/powerpoint/2010/main" val="1111507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43</a:t>
            </a:fld>
            <a:endParaRPr lang="en-US"/>
          </a:p>
        </p:txBody>
      </p:sp>
    </p:spTree>
    <p:extLst>
      <p:ext uri="{BB962C8B-B14F-4D97-AF65-F5344CB8AC3E}">
        <p14:creationId xmlns:p14="http://schemas.microsoft.com/office/powerpoint/2010/main" val="3046964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44</a:t>
            </a:fld>
            <a:endParaRPr lang="en-US"/>
          </a:p>
        </p:txBody>
      </p:sp>
    </p:spTree>
    <p:extLst>
      <p:ext uri="{BB962C8B-B14F-4D97-AF65-F5344CB8AC3E}">
        <p14:creationId xmlns:p14="http://schemas.microsoft.com/office/powerpoint/2010/main" val="1408647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45</a:t>
            </a:fld>
            <a:endParaRPr lang="en-US"/>
          </a:p>
        </p:txBody>
      </p:sp>
    </p:spTree>
    <p:extLst>
      <p:ext uri="{BB962C8B-B14F-4D97-AF65-F5344CB8AC3E}">
        <p14:creationId xmlns:p14="http://schemas.microsoft.com/office/powerpoint/2010/main" val="834999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46</a:t>
            </a:fld>
            <a:endParaRPr lang="en-US"/>
          </a:p>
        </p:txBody>
      </p:sp>
    </p:spTree>
    <p:extLst>
      <p:ext uri="{BB962C8B-B14F-4D97-AF65-F5344CB8AC3E}">
        <p14:creationId xmlns:p14="http://schemas.microsoft.com/office/powerpoint/2010/main" val="3435496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47</a:t>
            </a:fld>
            <a:endParaRPr lang="en-US"/>
          </a:p>
        </p:txBody>
      </p:sp>
    </p:spTree>
    <p:extLst>
      <p:ext uri="{BB962C8B-B14F-4D97-AF65-F5344CB8AC3E}">
        <p14:creationId xmlns:p14="http://schemas.microsoft.com/office/powerpoint/2010/main" val="4085427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E96C7590-F86F-473F-BDBB-C22437F5107E}" type="slidenum">
              <a:rPr lang="en-US" smtClean="0"/>
              <a:pPr/>
              <a:t>26</a:t>
            </a:fld>
            <a:endParaRPr lang="en-US"/>
          </a:p>
        </p:txBody>
      </p:sp>
      <p:sp>
        <p:nvSpPr>
          <p:cNvPr id="6" name="Date Placeholder 5"/>
          <p:cNvSpPr>
            <a:spLocks noGrp="1"/>
          </p:cNvSpPr>
          <p:nvPr>
            <p:ph type="dt" idx="12"/>
          </p:nvPr>
        </p:nvSpPr>
        <p:spPr/>
        <p:txBody>
          <a:bodyPr/>
          <a:lstStyle/>
          <a:p>
            <a:fld id="{7452D919-A982-49BD-B8F3-02ADC745305C}" type="datetime1">
              <a:rPr lang="en-US" smtClean="0"/>
              <a:pPr/>
              <a:t>11/10/2017</a:t>
            </a:fld>
            <a:endParaRPr lang="en-US"/>
          </a:p>
        </p:txBody>
      </p:sp>
    </p:spTree>
    <p:extLst>
      <p:ext uri="{BB962C8B-B14F-4D97-AF65-F5344CB8AC3E}">
        <p14:creationId xmlns:p14="http://schemas.microsoft.com/office/powerpoint/2010/main" val="4259117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48</a:t>
            </a:fld>
            <a:endParaRPr lang="en-US"/>
          </a:p>
        </p:txBody>
      </p:sp>
    </p:spTree>
    <p:extLst>
      <p:ext uri="{BB962C8B-B14F-4D97-AF65-F5344CB8AC3E}">
        <p14:creationId xmlns:p14="http://schemas.microsoft.com/office/powerpoint/2010/main" val="713631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49</a:t>
            </a:fld>
            <a:endParaRPr lang="en-US"/>
          </a:p>
        </p:txBody>
      </p:sp>
    </p:spTree>
    <p:extLst>
      <p:ext uri="{BB962C8B-B14F-4D97-AF65-F5344CB8AC3E}">
        <p14:creationId xmlns:p14="http://schemas.microsoft.com/office/powerpoint/2010/main" val="2495979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50</a:t>
            </a:fld>
            <a:endParaRPr lang="en-US"/>
          </a:p>
        </p:txBody>
      </p:sp>
    </p:spTree>
    <p:extLst>
      <p:ext uri="{BB962C8B-B14F-4D97-AF65-F5344CB8AC3E}">
        <p14:creationId xmlns:p14="http://schemas.microsoft.com/office/powerpoint/2010/main" val="2750273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51</a:t>
            </a:fld>
            <a:endParaRPr lang="en-US"/>
          </a:p>
        </p:txBody>
      </p:sp>
    </p:spTree>
    <p:extLst>
      <p:ext uri="{BB962C8B-B14F-4D97-AF65-F5344CB8AC3E}">
        <p14:creationId xmlns:p14="http://schemas.microsoft.com/office/powerpoint/2010/main" val="1163949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52</a:t>
            </a:fld>
            <a:endParaRPr lang="en-US"/>
          </a:p>
        </p:txBody>
      </p:sp>
    </p:spTree>
    <p:extLst>
      <p:ext uri="{BB962C8B-B14F-4D97-AF65-F5344CB8AC3E}">
        <p14:creationId xmlns:p14="http://schemas.microsoft.com/office/powerpoint/2010/main" val="973456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53</a:t>
            </a:fld>
            <a:endParaRPr lang="en-US"/>
          </a:p>
        </p:txBody>
      </p:sp>
    </p:spTree>
    <p:extLst>
      <p:ext uri="{BB962C8B-B14F-4D97-AF65-F5344CB8AC3E}">
        <p14:creationId xmlns:p14="http://schemas.microsoft.com/office/powerpoint/2010/main" val="2996034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54</a:t>
            </a:fld>
            <a:endParaRPr lang="en-US"/>
          </a:p>
        </p:txBody>
      </p:sp>
    </p:spTree>
    <p:extLst>
      <p:ext uri="{BB962C8B-B14F-4D97-AF65-F5344CB8AC3E}">
        <p14:creationId xmlns:p14="http://schemas.microsoft.com/office/powerpoint/2010/main" val="3306737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56</a:t>
            </a:fld>
            <a:endParaRPr lang="en-US"/>
          </a:p>
        </p:txBody>
      </p:sp>
    </p:spTree>
    <p:extLst>
      <p:ext uri="{BB962C8B-B14F-4D97-AF65-F5344CB8AC3E}">
        <p14:creationId xmlns:p14="http://schemas.microsoft.com/office/powerpoint/2010/main" val="1188456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ftr" sz="quarter" idx="4"/>
          </p:nvPr>
        </p:nvSpPr>
        <p:spPr>
          <a:ln/>
        </p:spPr>
        <p:txBody>
          <a:bodyPr/>
          <a:lstStyle/>
          <a:p>
            <a:r>
              <a:rPr lang="en-US"/>
              <a:t>GreenPrints 2002 – Atalanta, GA</a:t>
            </a:r>
          </a:p>
        </p:txBody>
      </p:sp>
      <p:sp>
        <p:nvSpPr>
          <p:cNvPr id="8" name="Rectangle 7"/>
          <p:cNvSpPr>
            <a:spLocks noGrp="1" noChangeArrowheads="1"/>
          </p:cNvSpPr>
          <p:nvPr>
            <p:ph type="sldNum" sz="quarter" idx="5"/>
          </p:nvPr>
        </p:nvSpPr>
        <p:spPr>
          <a:ln/>
        </p:spPr>
        <p:txBody>
          <a:bodyPr/>
          <a:lstStyle/>
          <a:p>
            <a:fld id="{DF288E5D-8004-4F89-9499-07559600FE9C}" type="slidenum">
              <a:rPr lang="en-US"/>
              <a:pPr/>
              <a:t>57</a:t>
            </a:fld>
            <a:endParaRPr lang="en-US"/>
          </a:p>
        </p:txBody>
      </p:sp>
      <p:sp>
        <p:nvSpPr>
          <p:cNvPr id="9" name="Rectangle 9"/>
          <p:cNvSpPr>
            <a:spLocks noGrp="1" noChangeArrowheads="1"/>
          </p:cNvSpPr>
          <p:nvPr>
            <p:ph type="dt" idx="1"/>
          </p:nvPr>
        </p:nvSpPr>
        <p:spPr>
          <a:ln/>
        </p:spPr>
        <p:txBody>
          <a:bodyPr/>
          <a:lstStyle/>
          <a:p>
            <a:fld id="{A0F020D2-4E7D-4B9B-9AC3-00C65ED14E0A}" type="datetime1">
              <a:rPr lang="en-US"/>
              <a:pPr/>
              <a:t>11/10/2017</a:t>
            </a:fld>
            <a:endParaRPr lang="en-US"/>
          </a:p>
        </p:txBody>
      </p:sp>
      <p:sp>
        <p:nvSpPr>
          <p:cNvPr id="1425410" name="Slide Image Placeholder 1"/>
          <p:cNvSpPr>
            <a:spLocks noGrp="1" noRot="1" noChangeAspect="1" noTextEdit="1"/>
          </p:cNvSpPr>
          <p:nvPr>
            <p:ph type="sldImg"/>
          </p:nvPr>
        </p:nvSpPr>
        <p:spPr>
          <a:ln/>
        </p:spPr>
      </p:sp>
      <p:sp>
        <p:nvSpPr>
          <p:cNvPr id="1425411" name="Notes Placeholder 2"/>
          <p:cNvSpPr>
            <a:spLocks noGrp="1"/>
          </p:cNvSpPr>
          <p:nvPr>
            <p:ph type="body" idx="1"/>
          </p:nvPr>
        </p:nvSpPr>
        <p:spPr/>
        <p:txBody>
          <a:bodyPr/>
          <a:lstStyle/>
          <a:p>
            <a:endParaRPr lang="en-US"/>
          </a:p>
        </p:txBody>
      </p:sp>
      <p:sp>
        <p:nvSpPr>
          <p:cNvPr id="1425412" name="Footer Placeholder 3"/>
          <p:cNvSpPr txBox="1">
            <a:spLocks noGrp="1"/>
          </p:cNvSpPr>
          <p:nvPr/>
        </p:nvSpPr>
        <p:spPr bwMode="auto">
          <a:xfrm>
            <a:off x="0" y="8878550"/>
            <a:ext cx="2971800" cy="265451"/>
          </a:xfrm>
          <a:prstGeom prst="rect">
            <a:avLst/>
          </a:prstGeom>
          <a:noFill/>
          <a:ln w="9525">
            <a:noFill/>
            <a:miter lim="800000"/>
            <a:headEnd/>
            <a:tailEnd/>
          </a:ln>
        </p:spPr>
        <p:txBody>
          <a:bodyPr lIns="91963" tIns="45982" rIns="91963" bIns="45982" anchor="b"/>
          <a:lstStyle/>
          <a:p>
            <a:pPr algn="l" defTabSz="920750" eaLnBrk="1" hangingPunct="1">
              <a:lnSpc>
                <a:spcPct val="100000"/>
              </a:lnSpc>
              <a:buClrTx/>
              <a:buSzTx/>
              <a:buFontTx/>
              <a:buNone/>
            </a:pPr>
            <a:r>
              <a:rPr lang="en-US" sz="800">
                <a:solidFill>
                  <a:schemeClr val="tx1"/>
                </a:solidFill>
                <a:latin typeface="Times New Roman" pitchFamily="18" charset="0"/>
              </a:rPr>
              <a:t>GreenPrints 2002 – Atalanta, GA</a:t>
            </a:r>
          </a:p>
        </p:txBody>
      </p:sp>
      <p:sp>
        <p:nvSpPr>
          <p:cNvPr id="1425413" name="Slide Number Placeholder 4"/>
          <p:cNvSpPr txBox="1">
            <a:spLocks noGrp="1"/>
          </p:cNvSpPr>
          <p:nvPr/>
        </p:nvSpPr>
        <p:spPr bwMode="auto">
          <a:xfrm>
            <a:off x="6096000" y="8878550"/>
            <a:ext cx="762000" cy="265451"/>
          </a:xfrm>
          <a:prstGeom prst="rect">
            <a:avLst/>
          </a:prstGeom>
          <a:noFill/>
          <a:ln w="9525">
            <a:noFill/>
            <a:miter lim="800000"/>
            <a:headEnd/>
            <a:tailEnd/>
          </a:ln>
        </p:spPr>
        <p:txBody>
          <a:bodyPr lIns="91963" tIns="45982" rIns="91963" bIns="45982" anchor="b"/>
          <a:lstStyle/>
          <a:p>
            <a:pPr algn="r" defTabSz="920750" eaLnBrk="1" hangingPunct="1">
              <a:lnSpc>
                <a:spcPct val="100000"/>
              </a:lnSpc>
              <a:buClrTx/>
              <a:buSzTx/>
              <a:buFontTx/>
              <a:buNone/>
            </a:pPr>
            <a:fld id="{7C3E4BB8-AA57-4F95-AD4A-4BE418DD6E8C}" type="slidenum">
              <a:rPr lang="en-US" sz="800">
                <a:solidFill>
                  <a:schemeClr val="tx1"/>
                </a:solidFill>
                <a:latin typeface="Times New Roman" pitchFamily="18" charset="0"/>
              </a:rPr>
              <a:pPr algn="r" defTabSz="920750" eaLnBrk="1" hangingPunct="1">
                <a:lnSpc>
                  <a:spcPct val="100000"/>
                </a:lnSpc>
                <a:buClrTx/>
                <a:buSzTx/>
                <a:buFontTx/>
                <a:buNone/>
              </a:pPr>
              <a:t>57</a:t>
            </a:fld>
            <a:endParaRPr lang="en-US" sz="800">
              <a:solidFill>
                <a:schemeClr val="tx1"/>
              </a:solidFill>
              <a:latin typeface="Times New Roman" pitchFamily="18" charset="0"/>
            </a:endParaRPr>
          </a:p>
        </p:txBody>
      </p:sp>
      <p:sp>
        <p:nvSpPr>
          <p:cNvPr id="1425414" name="Date Placeholder 5"/>
          <p:cNvSpPr txBox="1">
            <a:spLocks noGrp="1"/>
          </p:cNvSpPr>
          <p:nvPr/>
        </p:nvSpPr>
        <p:spPr bwMode="auto">
          <a:xfrm>
            <a:off x="3048002" y="8878550"/>
            <a:ext cx="2970213" cy="265451"/>
          </a:xfrm>
          <a:prstGeom prst="rect">
            <a:avLst/>
          </a:prstGeom>
          <a:noFill/>
          <a:ln w="9525">
            <a:noFill/>
            <a:miter lim="800000"/>
            <a:headEnd/>
            <a:tailEnd/>
          </a:ln>
        </p:spPr>
        <p:txBody>
          <a:bodyPr lIns="91963" tIns="45982" rIns="91963" bIns="45982"/>
          <a:lstStyle/>
          <a:p>
            <a:pPr algn="l" defTabSz="917575" eaLnBrk="1" hangingPunct="1">
              <a:lnSpc>
                <a:spcPct val="140000"/>
              </a:lnSpc>
              <a:buClrTx/>
              <a:buSzTx/>
              <a:buFontTx/>
              <a:buNone/>
            </a:pPr>
            <a:fld id="{92042856-5E4C-42C9-9D1B-21480C99E6BA}" type="datetime1">
              <a:rPr lang="en-US" sz="800">
                <a:solidFill>
                  <a:schemeClr val="tx1"/>
                </a:solidFill>
                <a:latin typeface="Times New Roman" pitchFamily="18" charset="0"/>
              </a:rPr>
              <a:pPr algn="l" defTabSz="917575" eaLnBrk="1" hangingPunct="1">
                <a:lnSpc>
                  <a:spcPct val="140000"/>
                </a:lnSpc>
                <a:buClrTx/>
                <a:buSzTx/>
                <a:buFontTx/>
                <a:buNone/>
              </a:pPr>
              <a:t>11/10/2017</a:t>
            </a:fld>
            <a:endParaRPr lang="en-US" sz="800">
              <a:solidFill>
                <a:schemeClr val="tx1"/>
              </a:solidFill>
              <a:latin typeface="Times New Roman" pitchFamily="18" charset="0"/>
            </a:endParaRPr>
          </a:p>
        </p:txBody>
      </p:sp>
    </p:spTree>
    <p:extLst>
      <p:ext uri="{BB962C8B-B14F-4D97-AF65-F5344CB8AC3E}">
        <p14:creationId xmlns:p14="http://schemas.microsoft.com/office/powerpoint/2010/main" val="1785157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pPr eaLnBrk="1" hangingPunct="1"/>
            <a:r>
              <a:rPr lang="en-US" dirty="0"/>
              <a:t>Julia</a:t>
            </a:r>
          </a:p>
        </p:txBody>
      </p:sp>
      <p:sp>
        <p:nvSpPr>
          <p:cNvPr id="32772" name="Footer Placeholder 3"/>
          <p:cNvSpPr>
            <a:spLocks noGrp="1"/>
          </p:cNvSpPr>
          <p:nvPr>
            <p:ph type="ftr" sz="quarter" idx="4"/>
          </p:nvPr>
        </p:nvSpPr>
        <p:spPr>
          <a:noFill/>
        </p:spPr>
        <p:txBody>
          <a:bodyPr/>
          <a:lstStyle/>
          <a:p>
            <a:r>
              <a:rPr lang="en-US"/>
              <a:t>GreenPrints 2002 – Atalanta, GA</a:t>
            </a:r>
          </a:p>
        </p:txBody>
      </p:sp>
      <p:sp>
        <p:nvSpPr>
          <p:cNvPr id="32773" name="Slide Number Placeholder 4"/>
          <p:cNvSpPr>
            <a:spLocks noGrp="1"/>
          </p:cNvSpPr>
          <p:nvPr>
            <p:ph type="sldNum" sz="quarter" idx="5"/>
          </p:nvPr>
        </p:nvSpPr>
        <p:spPr>
          <a:noFill/>
        </p:spPr>
        <p:txBody>
          <a:bodyPr/>
          <a:lstStyle/>
          <a:p>
            <a:fld id="{91FFEDA2-EF34-4737-9AA6-1BD27816B7CA}" type="slidenum">
              <a:rPr lang="en-US" smtClean="0"/>
              <a:pPr/>
              <a:t>59</a:t>
            </a:fld>
            <a:endParaRPr lang="en-US"/>
          </a:p>
        </p:txBody>
      </p:sp>
      <p:sp>
        <p:nvSpPr>
          <p:cNvPr id="32774" name="Date Placeholder 5"/>
          <p:cNvSpPr>
            <a:spLocks noGrp="1"/>
          </p:cNvSpPr>
          <p:nvPr>
            <p:ph type="dt" sz="quarter" idx="1"/>
          </p:nvPr>
        </p:nvSpPr>
        <p:spPr>
          <a:noFill/>
        </p:spPr>
        <p:txBody>
          <a:bodyPr/>
          <a:lstStyle/>
          <a:p>
            <a:fld id="{EDABBBBA-7F17-4AC3-AF6D-B6E1D93060F8}" type="datetime1">
              <a:rPr lang="en-US" smtClean="0"/>
              <a:pPr/>
              <a:t>11/10/2017</a:t>
            </a:fld>
            <a:endParaRPr lang="en-US"/>
          </a:p>
        </p:txBody>
      </p:sp>
    </p:spTree>
    <p:extLst>
      <p:ext uri="{BB962C8B-B14F-4D97-AF65-F5344CB8AC3E}">
        <p14:creationId xmlns:p14="http://schemas.microsoft.com/office/powerpoint/2010/main" val="3091193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E96C7590-F86F-473F-BDBB-C22437F5107E}" type="slidenum">
              <a:rPr lang="en-US" smtClean="0"/>
              <a:pPr/>
              <a:t>27</a:t>
            </a:fld>
            <a:endParaRPr lang="en-US"/>
          </a:p>
        </p:txBody>
      </p:sp>
      <p:sp>
        <p:nvSpPr>
          <p:cNvPr id="6" name="Date Placeholder 5"/>
          <p:cNvSpPr>
            <a:spLocks noGrp="1"/>
          </p:cNvSpPr>
          <p:nvPr>
            <p:ph type="dt" idx="12"/>
          </p:nvPr>
        </p:nvSpPr>
        <p:spPr/>
        <p:txBody>
          <a:bodyPr/>
          <a:lstStyle/>
          <a:p>
            <a:fld id="{7452D919-A982-49BD-B8F3-02ADC745305C}" type="datetime1">
              <a:rPr lang="en-US" smtClean="0"/>
              <a:pPr/>
              <a:t>11/10/2017</a:t>
            </a:fld>
            <a:endParaRPr lang="en-US"/>
          </a:p>
        </p:txBody>
      </p:sp>
    </p:spTree>
    <p:extLst>
      <p:ext uri="{BB962C8B-B14F-4D97-AF65-F5344CB8AC3E}">
        <p14:creationId xmlns:p14="http://schemas.microsoft.com/office/powerpoint/2010/main" val="31679216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64</a:t>
            </a:fld>
            <a:endParaRPr lang="en-US"/>
          </a:p>
        </p:txBody>
      </p:sp>
    </p:spTree>
    <p:extLst>
      <p:ext uri="{BB962C8B-B14F-4D97-AF65-F5344CB8AC3E}">
        <p14:creationId xmlns:p14="http://schemas.microsoft.com/office/powerpoint/2010/main" val="2016051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11,404</a:t>
            </a:r>
            <a:r>
              <a:rPr lang="en-US" dirty="0"/>
              <a:t> </a:t>
            </a:r>
            <a:r>
              <a:rPr lang="en-US" sz="1200" b="0" i="0" u="none" strike="noStrike" kern="1200" dirty="0">
                <a:solidFill>
                  <a:schemeClr val="tx1"/>
                </a:solidFill>
                <a:effectLst/>
                <a:latin typeface="+mn-lt"/>
                <a:ea typeface="+mn-ea"/>
                <a:cs typeface="+mn-cs"/>
              </a:rPr>
              <a:t>$1,140 </a:t>
            </a:r>
          </a:p>
          <a:p>
            <a:r>
              <a:rPr lang="en-US" sz="1200" b="0" i="0" u="none" strike="noStrike" kern="1200" dirty="0">
                <a:solidFill>
                  <a:schemeClr val="tx1"/>
                </a:solidFill>
                <a:effectLst/>
                <a:latin typeface="+mn-lt"/>
                <a:ea typeface="+mn-ea"/>
                <a:cs typeface="+mn-cs"/>
              </a:rPr>
              <a:t>26,900</a:t>
            </a:r>
            <a:r>
              <a:rPr lang="en-US" dirty="0"/>
              <a:t> </a:t>
            </a:r>
            <a:r>
              <a:rPr lang="en-US" sz="1200" b="0" i="0" u="none" strike="noStrike" kern="1200" dirty="0">
                <a:solidFill>
                  <a:schemeClr val="tx1"/>
                </a:solidFill>
                <a:effectLst/>
                <a:latin typeface="+mn-lt"/>
                <a:ea typeface="+mn-ea"/>
                <a:cs typeface="+mn-cs"/>
              </a:rPr>
              <a:t>$2,690 </a:t>
            </a:r>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74</a:t>
            </a:fld>
            <a:endParaRPr lang="en-US"/>
          </a:p>
        </p:txBody>
      </p:sp>
    </p:spTree>
    <p:extLst>
      <p:ext uri="{BB962C8B-B14F-4D97-AF65-F5344CB8AC3E}">
        <p14:creationId xmlns:p14="http://schemas.microsoft.com/office/powerpoint/2010/main" val="3261717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E6FBE0-4848-4076-A149-F284634F46F3}" type="slidenum">
              <a:rPr lang="en-US"/>
              <a:pPr/>
              <a:t>93</a:t>
            </a:fld>
            <a:endParaRPr lang="en-US"/>
          </a:p>
        </p:txBody>
      </p:sp>
      <p:sp>
        <p:nvSpPr>
          <p:cNvPr id="450562"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20424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E96C7590-F86F-473F-BDBB-C22437F5107E}" type="slidenum">
              <a:rPr lang="en-US" smtClean="0"/>
              <a:pPr/>
              <a:t>28</a:t>
            </a:fld>
            <a:endParaRPr lang="en-US"/>
          </a:p>
        </p:txBody>
      </p:sp>
      <p:sp>
        <p:nvSpPr>
          <p:cNvPr id="6" name="Date Placeholder 5"/>
          <p:cNvSpPr>
            <a:spLocks noGrp="1"/>
          </p:cNvSpPr>
          <p:nvPr>
            <p:ph type="dt" idx="12"/>
          </p:nvPr>
        </p:nvSpPr>
        <p:spPr/>
        <p:txBody>
          <a:bodyPr/>
          <a:lstStyle/>
          <a:p>
            <a:fld id="{7452D919-A982-49BD-B8F3-02ADC745305C}" type="datetime1">
              <a:rPr lang="en-US" smtClean="0"/>
              <a:pPr/>
              <a:t>11/10/2017</a:t>
            </a:fld>
            <a:endParaRPr lang="en-US"/>
          </a:p>
        </p:txBody>
      </p:sp>
    </p:spTree>
    <p:extLst>
      <p:ext uri="{BB962C8B-B14F-4D97-AF65-F5344CB8AC3E}">
        <p14:creationId xmlns:p14="http://schemas.microsoft.com/office/powerpoint/2010/main" val="199751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E96C7590-F86F-473F-BDBB-C22437F5107E}" type="slidenum">
              <a:rPr lang="en-US" smtClean="0"/>
              <a:pPr/>
              <a:t>29</a:t>
            </a:fld>
            <a:endParaRPr lang="en-US"/>
          </a:p>
        </p:txBody>
      </p:sp>
      <p:sp>
        <p:nvSpPr>
          <p:cNvPr id="6" name="Date Placeholder 5"/>
          <p:cNvSpPr>
            <a:spLocks noGrp="1"/>
          </p:cNvSpPr>
          <p:nvPr>
            <p:ph type="dt" idx="12"/>
          </p:nvPr>
        </p:nvSpPr>
        <p:spPr/>
        <p:txBody>
          <a:bodyPr/>
          <a:lstStyle/>
          <a:p>
            <a:fld id="{7452D919-A982-49BD-B8F3-02ADC745305C}" type="datetime1">
              <a:rPr lang="en-US" smtClean="0"/>
              <a:pPr/>
              <a:t>11/10/2017</a:t>
            </a:fld>
            <a:endParaRPr lang="en-US"/>
          </a:p>
        </p:txBody>
      </p:sp>
    </p:spTree>
    <p:extLst>
      <p:ext uri="{BB962C8B-B14F-4D97-AF65-F5344CB8AC3E}">
        <p14:creationId xmlns:p14="http://schemas.microsoft.com/office/powerpoint/2010/main" val="1770684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31</a:t>
            </a:fld>
            <a:endParaRPr lang="en-US"/>
          </a:p>
        </p:txBody>
      </p:sp>
    </p:spTree>
    <p:extLst>
      <p:ext uri="{BB962C8B-B14F-4D97-AF65-F5344CB8AC3E}">
        <p14:creationId xmlns:p14="http://schemas.microsoft.com/office/powerpoint/2010/main" val="1729104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32</a:t>
            </a:fld>
            <a:endParaRPr lang="en-US"/>
          </a:p>
        </p:txBody>
      </p:sp>
    </p:spTree>
    <p:extLst>
      <p:ext uri="{BB962C8B-B14F-4D97-AF65-F5344CB8AC3E}">
        <p14:creationId xmlns:p14="http://schemas.microsoft.com/office/powerpoint/2010/main" val="3724387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33</a:t>
            </a:fld>
            <a:endParaRPr lang="en-US"/>
          </a:p>
        </p:txBody>
      </p:sp>
    </p:spTree>
    <p:extLst>
      <p:ext uri="{BB962C8B-B14F-4D97-AF65-F5344CB8AC3E}">
        <p14:creationId xmlns:p14="http://schemas.microsoft.com/office/powerpoint/2010/main" val="525190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34</a:t>
            </a:fld>
            <a:endParaRPr lang="en-US"/>
          </a:p>
        </p:txBody>
      </p:sp>
    </p:spTree>
    <p:extLst>
      <p:ext uri="{BB962C8B-B14F-4D97-AF65-F5344CB8AC3E}">
        <p14:creationId xmlns:p14="http://schemas.microsoft.com/office/powerpoint/2010/main" val="1190040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DE Logo Title Slide - White">
    <p:bg>
      <p:bgPr>
        <a:gradFill>
          <a:gsLst>
            <a:gs pos="48000">
              <a:schemeClr val="accent2"/>
            </a:gs>
            <a:gs pos="80000">
              <a:schemeClr val="accent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3770376"/>
            <a:ext cx="7772400" cy="801624"/>
          </a:xfrm>
        </p:spPr>
        <p:txBody>
          <a:bodyPr>
            <a:noAutofit/>
          </a:bodyPr>
          <a:lstStyle>
            <a:lvl1pPr>
              <a:defRPr sz="5300" b="1" baseline="0">
                <a:solidFill>
                  <a:schemeClr val="accent2"/>
                </a:solidFill>
              </a:defRPr>
            </a:lvl1pPr>
          </a:lstStyle>
          <a:p>
            <a:r>
              <a:rPr lang="en-US" dirty="0"/>
              <a:t>Click to edit Title</a:t>
            </a:r>
          </a:p>
        </p:txBody>
      </p:sp>
      <p:sp>
        <p:nvSpPr>
          <p:cNvPr id="8" name="Text Placeholder 7"/>
          <p:cNvSpPr>
            <a:spLocks noGrp="1"/>
          </p:cNvSpPr>
          <p:nvPr>
            <p:ph type="body" sz="quarter" idx="10" hasCustomPrompt="1"/>
          </p:nvPr>
        </p:nvSpPr>
        <p:spPr>
          <a:xfrm>
            <a:off x="838200" y="4572000"/>
            <a:ext cx="7772400" cy="685800"/>
          </a:xfrm>
        </p:spPr>
        <p:txBody>
          <a:bodyPr>
            <a:normAutofit/>
          </a:bodyPr>
          <a:lstStyle>
            <a:lvl1pPr>
              <a:defRPr sz="3300" b="0" baseline="0">
                <a:solidFill>
                  <a:schemeClr val="bg1"/>
                </a:solidFill>
              </a:defRPr>
            </a:lvl1pPr>
          </a:lstStyle>
          <a:p>
            <a:pPr lvl="0"/>
            <a:r>
              <a:rPr lang="en-US" dirty="0"/>
              <a:t>Click to edit Subtitle</a:t>
            </a:r>
          </a:p>
        </p:txBody>
      </p:sp>
      <p:sp>
        <p:nvSpPr>
          <p:cNvPr id="12" name="TextBox 11"/>
          <p:cNvSpPr txBox="1"/>
          <p:nvPr/>
        </p:nvSpPr>
        <p:spPr>
          <a:xfrm>
            <a:off x="4023360" y="5307568"/>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Presented By:</a:t>
            </a:r>
          </a:p>
        </p:txBody>
      </p:sp>
      <p:sp>
        <p:nvSpPr>
          <p:cNvPr id="14" name="Text Placeholder 13"/>
          <p:cNvSpPr>
            <a:spLocks noGrp="1"/>
          </p:cNvSpPr>
          <p:nvPr>
            <p:ph type="body" sz="quarter" idx="12" hasCustomPrompt="1"/>
          </p:nvPr>
        </p:nvSpPr>
        <p:spPr>
          <a:xfrm>
            <a:off x="4023360" y="5711190"/>
            <a:ext cx="5069713" cy="365760"/>
          </a:xfrm>
        </p:spPr>
        <p:txBody>
          <a:bodyPr>
            <a:noAutofit/>
          </a:bodyPr>
          <a:lstStyle>
            <a:lvl1pPr>
              <a:defRPr sz="1800" baseline="0">
                <a:solidFill>
                  <a:schemeClr val="bg1"/>
                </a:solidFill>
              </a:defRPr>
            </a:lvl1pPr>
          </a:lstStyle>
          <a:p>
            <a:pPr lvl="0"/>
            <a:r>
              <a:rPr lang="en-US" dirty="0"/>
              <a:t>Click to edit Presenter Name</a:t>
            </a:r>
          </a:p>
        </p:txBody>
      </p:sp>
      <p:sp>
        <p:nvSpPr>
          <p:cNvPr id="15" name="Text Placeholder 13"/>
          <p:cNvSpPr>
            <a:spLocks noGrp="1"/>
          </p:cNvSpPr>
          <p:nvPr>
            <p:ph type="body" sz="quarter" idx="13" hasCustomPrompt="1"/>
          </p:nvPr>
        </p:nvSpPr>
        <p:spPr>
          <a:xfrm>
            <a:off x="4023360" y="6111240"/>
            <a:ext cx="5069713" cy="365760"/>
          </a:xfrm>
        </p:spPr>
        <p:txBody>
          <a:bodyPr>
            <a:noAutofit/>
          </a:bodyPr>
          <a:lstStyle>
            <a:lvl1pPr>
              <a:defRPr sz="1800" baseline="0">
                <a:solidFill>
                  <a:schemeClr val="bg1"/>
                </a:solidFill>
              </a:defRPr>
            </a:lvl1pPr>
          </a:lstStyle>
          <a:p>
            <a:pPr lvl="0"/>
            <a:r>
              <a:rPr lang="en-US" dirty="0"/>
              <a:t>Click to edit Presenter Title</a:t>
            </a:r>
          </a:p>
        </p:txBody>
      </p:sp>
      <p:sp>
        <p:nvSpPr>
          <p:cNvPr id="17" name="Text Placeholder 13"/>
          <p:cNvSpPr>
            <a:spLocks noGrp="1"/>
          </p:cNvSpPr>
          <p:nvPr>
            <p:ph type="body" sz="quarter" idx="15" hasCustomPrompt="1"/>
          </p:nvPr>
        </p:nvSpPr>
        <p:spPr>
          <a:xfrm>
            <a:off x="4023360" y="6492240"/>
            <a:ext cx="5069713" cy="365760"/>
          </a:xfrm>
        </p:spPr>
        <p:txBody>
          <a:bodyPr>
            <a:noAutofit/>
          </a:bodyPr>
          <a:lstStyle>
            <a:lvl1pPr>
              <a:defRPr sz="1800" baseline="0">
                <a:solidFill>
                  <a:schemeClr val="bg1"/>
                </a:solidFill>
              </a:defRPr>
            </a:lvl1pPr>
          </a:lstStyle>
          <a:p>
            <a:pPr lvl="0"/>
            <a:r>
              <a:rPr lang="en-US" dirty="0"/>
              <a:t>Click to edit Presentation Date</a:t>
            </a:r>
          </a:p>
        </p:txBody>
      </p:sp>
      <p:grpSp>
        <p:nvGrpSpPr>
          <p:cNvPr id="9" name="Group 8"/>
          <p:cNvGrpSpPr/>
          <p:nvPr userDrawn="1"/>
        </p:nvGrpSpPr>
        <p:grpSpPr>
          <a:xfrm>
            <a:off x="820944" y="-355600"/>
            <a:ext cx="8094456" cy="3790904"/>
            <a:chOff x="820944" y="-355600"/>
            <a:chExt cx="8094456" cy="3790904"/>
          </a:xfrm>
        </p:grpSpPr>
        <p:sp>
          <p:nvSpPr>
            <p:cNvPr id="10" name="Rectangle 9"/>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96202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4731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3260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51790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70319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848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07377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5906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930058" y="1064566"/>
              <a:ext cx="7333661" cy="1991577"/>
              <a:chOff x="930058" y="1064566"/>
              <a:chExt cx="7333661" cy="1991577"/>
            </a:xfrm>
          </p:grpSpPr>
          <p:cxnSp>
            <p:nvCxnSpPr>
              <p:cNvPr id="41" name="Straight Connector 40"/>
              <p:cNvCxnSpPr/>
              <p:nvPr/>
            </p:nvCxnSpPr>
            <p:spPr>
              <a:xfrm>
                <a:off x="3331921" y="1875542"/>
                <a:ext cx="4931798" cy="0"/>
              </a:xfrm>
              <a:prstGeom prst="line">
                <a:avLst/>
              </a:prstGeom>
              <a:noFill/>
              <a:ln w="152400" cap="rnd">
                <a:gradFill flip="none" rotWithShape="1">
                  <a:gsLst>
                    <a:gs pos="0">
                      <a:schemeClr val="accent4"/>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42" name="Freeform 41"/>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89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8772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Agenda Ite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a:t>Functional Testing</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755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0"/>
          </p:nvPr>
        </p:nvSpPr>
        <p:spPr/>
        <p:txBody>
          <a:bodyPr/>
          <a:lstStyle/>
          <a:p>
            <a:r>
              <a:rPr lang="en-US"/>
              <a:t>Functional Testing</a:t>
            </a:r>
            <a:endParaRPr lang="en-US" dirty="0"/>
          </a:p>
        </p:txBody>
      </p:sp>
      <p:sp>
        <p:nvSpPr>
          <p:cNvPr id="7" name="Slide Number Placeholder 6"/>
          <p:cNvSpPr>
            <a:spLocks noGrp="1"/>
          </p:cNvSpPr>
          <p:nvPr>
            <p:ph type="sldNum" sz="quarter" idx="11"/>
          </p:nvPr>
        </p:nvSpPr>
        <p:spPr/>
        <p:txBody>
          <a:bodyPr/>
          <a:lstStyle/>
          <a:p>
            <a:fld id="{E347D01F-1A12-4043-9E52-C5C412E1DD77}" type="slidenum">
              <a:rPr lang="en-US" smtClean="0"/>
              <a:pPr/>
              <a:t>‹#›</a:t>
            </a:fld>
            <a:endParaRPr lang="en-US"/>
          </a:p>
        </p:txBody>
      </p:sp>
    </p:spTree>
    <p:extLst>
      <p:ext uri="{BB962C8B-B14F-4D97-AF65-F5344CB8AC3E}">
        <p14:creationId xmlns:p14="http://schemas.microsoft.com/office/powerpoint/2010/main" val="25105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p>
            <a:r>
              <a:rPr lang="en-US"/>
              <a:t>Functional Testing</a:t>
            </a:r>
            <a:endParaRPr lang="en-US" dirty="0"/>
          </a:p>
        </p:txBody>
      </p:sp>
      <p:sp>
        <p:nvSpPr>
          <p:cNvPr id="9" name="Slide Number Placeholder 8"/>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6323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383507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Functional Testing</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1994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losing Slide">
    <p:bg>
      <p:bgPr>
        <a:gradFill>
          <a:gsLst>
            <a:gs pos="48000">
              <a:schemeClr val="accent2"/>
            </a:gs>
            <a:gs pos="80000">
              <a:schemeClr val="accent6"/>
            </a:gs>
          </a:gsLst>
          <a:lin ang="5400000" scaled="0"/>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719" y="0"/>
            <a:ext cx="7542563" cy="3200400"/>
          </a:xfrm>
          <a:prstGeom prst="rect">
            <a:avLst/>
          </a:prstGeom>
        </p:spPr>
      </p:pic>
      <p:sp>
        <p:nvSpPr>
          <p:cNvPr id="9" name="TextBox 8"/>
          <p:cNvSpPr txBox="1"/>
          <p:nvPr userDrawn="1"/>
        </p:nvSpPr>
        <p:spPr>
          <a:xfrm>
            <a:off x="2514600" y="4191000"/>
            <a:ext cx="6477000" cy="1569660"/>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Questions?</a:t>
            </a:r>
          </a:p>
          <a:p>
            <a:endParaRPr lang="en-US" sz="3600" b="1" dirty="0">
              <a:solidFill>
                <a:schemeClr val="bg1"/>
              </a:solidFill>
              <a:latin typeface="Arial" pitchFamily="34" charset="0"/>
              <a:ea typeface="ヒラギノ角ゴ Pro W3"/>
              <a:cs typeface="ヒラギノ角ゴ Pro W3"/>
            </a:endParaRPr>
          </a:p>
          <a:p>
            <a:r>
              <a:rPr lang="en-US" sz="2400" b="1" dirty="0">
                <a:solidFill>
                  <a:schemeClr val="bg1"/>
                </a:solidFill>
                <a:latin typeface="Arial" pitchFamily="34" charset="0"/>
                <a:ea typeface="ヒラギノ角ゴ Pro W3"/>
                <a:cs typeface="ヒラギノ角ゴ Pro W3"/>
              </a:rPr>
              <a:t>Thank you for participating!</a:t>
            </a:r>
            <a:endParaRPr lang="en-US" sz="2400" b="1" dirty="0"/>
          </a:p>
        </p:txBody>
      </p:sp>
      <p:sp>
        <p:nvSpPr>
          <p:cNvPr id="11" name="TextBox 10"/>
          <p:cNvSpPr txBox="1"/>
          <p:nvPr userDrawn="1"/>
        </p:nvSpPr>
        <p:spPr>
          <a:xfrm>
            <a:off x="2514600" y="5969913"/>
            <a:ext cx="6477000" cy="430887"/>
          </a:xfrm>
          <a:prstGeom prst="rect">
            <a:avLst/>
          </a:prstGeom>
          <a:noFill/>
        </p:spPr>
        <p:txBody>
          <a:bodyPr wrap="square" rtlCol="0">
            <a:spAutoFit/>
          </a:bodyPr>
          <a:lstStyle/>
          <a:p>
            <a:pPr marL="0" indent="0"/>
            <a:r>
              <a:rPr lang="en-US" sz="2200" b="1" dirty="0">
                <a:solidFill>
                  <a:schemeClr val="tx2"/>
                </a:solidFill>
                <a:latin typeface="Arial" pitchFamily="34" charset="0"/>
                <a:ea typeface="ヒラギノ角ゴ Pro W3"/>
                <a:cs typeface="ヒラギノ角ゴ Pro W3"/>
              </a:rPr>
              <a:t>Visit our</a:t>
            </a:r>
            <a:r>
              <a:rPr lang="en-US" sz="2200" b="1" baseline="0" dirty="0">
                <a:solidFill>
                  <a:schemeClr val="tx2"/>
                </a:solidFill>
                <a:latin typeface="Arial" pitchFamily="34" charset="0"/>
                <a:ea typeface="ヒラギノ角ゴ Pro W3"/>
                <a:cs typeface="ヒラギノ角ゴ Pro W3"/>
              </a:rPr>
              <a:t> website at www.FacilityDynamics.com</a:t>
            </a:r>
            <a:endParaRPr lang="en-US" sz="2200" b="1" dirty="0">
              <a:solidFill>
                <a:schemeClr val="tx2"/>
              </a:solidFill>
              <a:latin typeface="Arial" pitchFamily="34" charset="0"/>
              <a:ea typeface="ヒラギノ角ゴ Pro W3"/>
              <a:cs typeface="ヒラギノ角ゴ Pro W3"/>
            </a:endParaRPr>
          </a:p>
        </p:txBody>
      </p:sp>
    </p:spTree>
    <p:extLst>
      <p:ext uri="{BB962C8B-B14F-4D97-AF65-F5344CB8AC3E}">
        <p14:creationId xmlns:p14="http://schemas.microsoft.com/office/powerpoint/2010/main" val="348173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Closing Slide">
    <p:bg>
      <p:bgPr>
        <a:solidFill>
          <a:schemeClr val="tx1"/>
        </a:solidFill>
        <a:effectLst/>
      </p:bgPr>
    </p:bg>
    <p:spTree>
      <p:nvGrpSpPr>
        <p:cNvPr id="1" name=""/>
        <p:cNvGrpSpPr/>
        <p:nvPr/>
      </p:nvGrpSpPr>
      <p:grpSpPr>
        <a:xfrm>
          <a:off x="0" y="0"/>
          <a:ext cx="0" cy="0"/>
          <a:chOff x="0" y="0"/>
          <a:chExt cx="0" cy="0"/>
        </a:xfrm>
      </p:grpSpPr>
      <p:sp>
        <p:nvSpPr>
          <p:cNvPr id="9" name="TextBox 8"/>
          <p:cNvSpPr txBox="1"/>
          <p:nvPr userDrawn="1"/>
        </p:nvSpPr>
        <p:spPr>
          <a:xfrm>
            <a:off x="2514600" y="4191000"/>
            <a:ext cx="6477000" cy="1569660"/>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Questions?</a:t>
            </a:r>
          </a:p>
          <a:p>
            <a:endParaRPr lang="en-US" sz="3600" b="1" dirty="0">
              <a:solidFill>
                <a:schemeClr val="bg1"/>
              </a:solidFill>
              <a:latin typeface="Arial" pitchFamily="34" charset="0"/>
              <a:ea typeface="ヒラギノ角ゴ Pro W3"/>
              <a:cs typeface="ヒラギノ角ゴ Pro W3"/>
            </a:endParaRPr>
          </a:p>
          <a:p>
            <a:r>
              <a:rPr lang="en-US" sz="2400" b="1" dirty="0">
                <a:solidFill>
                  <a:schemeClr val="bg1"/>
                </a:solidFill>
                <a:latin typeface="Arial" pitchFamily="34" charset="0"/>
                <a:ea typeface="ヒラギノ角ゴ Pro W3"/>
                <a:cs typeface="ヒラギノ角ゴ Pro W3"/>
              </a:rPr>
              <a:t>Thank you for participating!</a:t>
            </a:r>
            <a:endParaRPr lang="en-US" sz="2400" b="1" dirty="0"/>
          </a:p>
        </p:txBody>
      </p:sp>
      <p:sp>
        <p:nvSpPr>
          <p:cNvPr id="11" name="TextBox 10"/>
          <p:cNvSpPr txBox="1"/>
          <p:nvPr userDrawn="1"/>
        </p:nvSpPr>
        <p:spPr>
          <a:xfrm>
            <a:off x="2514600" y="5969913"/>
            <a:ext cx="6477000" cy="430887"/>
          </a:xfrm>
          <a:prstGeom prst="rect">
            <a:avLst/>
          </a:prstGeom>
          <a:noFill/>
        </p:spPr>
        <p:txBody>
          <a:bodyPr wrap="square" rtlCol="0">
            <a:spAutoFit/>
          </a:bodyPr>
          <a:lstStyle/>
          <a:p>
            <a:pPr marL="0" indent="0"/>
            <a:r>
              <a:rPr lang="en-US" sz="2200" b="1" dirty="0">
                <a:solidFill>
                  <a:schemeClr val="tx2"/>
                </a:solidFill>
                <a:latin typeface="Arial" pitchFamily="34" charset="0"/>
                <a:ea typeface="ヒラギノ角ゴ Pro W3"/>
                <a:cs typeface="ヒラギノ角ゴ Pro W3"/>
              </a:rPr>
              <a:t>Visit our</a:t>
            </a:r>
            <a:r>
              <a:rPr lang="en-US" sz="2200" b="1" baseline="0" dirty="0">
                <a:solidFill>
                  <a:schemeClr val="tx2"/>
                </a:solidFill>
                <a:latin typeface="Arial" pitchFamily="34" charset="0"/>
                <a:ea typeface="ヒラギノ角ゴ Pro W3"/>
                <a:cs typeface="ヒラギノ角ゴ Pro W3"/>
              </a:rPr>
              <a:t> website at www.FacilityDynamics.com</a:t>
            </a:r>
            <a:endParaRPr lang="en-US" sz="2200" b="1" dirty="0">
              <a:solidFill>
                <a:schemeClr val="tx2"/>
              </a:solidFill>
              <a:latin typeface="Arial" pitchFamily="34" charset="0"/>
              <a:ea typeface="ヒラギノ角ゴ Pro W3"/>
              <a:cs typeface="ヒラギノ角ゴ Pro W3"/>
            </a:endParaRPr>
          </a:p>
        </p:txBody>
      </p:sp>
      <p:grpSp>
        <p:nvGrpSpPr>
          <p:cNvPr id="5" name="Group 4"/>
          <p:cNvGrpSpPr/>
          <p:nvPr userDrawn="1"/>
        </p:nvGrpSpPr>
        <p:grpSpPr>
          <a:xfrm>
            <a:off x="820944" y="-215900"/>
            <a:ext cx="8096046" cy="3790904"/>
            <a:chOff x="820944" y="-355600"/>
            <a:chExt cx="8096046" cy="3790904"/>
          </a:xfrm>
        </p:grpSpPr>
        <p:sp>
          <p:nvSpPr>
            <p:cNvPr id="6" name="Rectangle 5"/>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361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4890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3419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1949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0478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9007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7536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6065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930058" y="1064566"/>
              <a:ext cx="7333661" cy="1991577"/>
              <a:chOff x="930058" y="1064566"/>
              <a:chExt cx="7333661" cy="1991577"/>
            </a:xfrm>
          </p:grpSpPr>
          <p:cxnSp>
            <p:nvCxnSpPr>
              <p:cNvPr id="36" name="Straight Connector 35"/>
              <p:cNvCxnSpPr/>
              <p:nvPr/>
            </p:nvCxnSpPr>
            <p:spPr>
              <a:xfrm>
                <a:off x="3331921" y="1875542"/>
                <a:ext cx="4931798" cy="0"/>
              </a:xfrm>
              <a:prstGeom prst="line">
                <a:avLst/>
              </a:prstGeom>
              <a:noFill/>
              <a:ln w="152400" cap="rnd">
                <a:gradFill flip="none" rotWithShape="1">
                  <a:gsLst>
                    <a:gs pos="0">
                      <a:schemeClr val="accent4"/>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37" name="Freeform 36"/>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37648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6451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terview Closing Slides">
    <p:bg>
      <p:bgPr>
        <a:blipFill dpi="0" rotWithShape="1">
          <a:blip r:embed="rId2">
            <a:alphaModFix amt="58000"/>
            <a:lum/>
          </a:blip>
          <a:srcRect/>
          <a:stretch>
            <a:fillRect l="-8000" r="-8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239713" y="228600"/>
            <a:ext cx="7772400" cy="2066925"/>
          </a:xfrm>
        </p:spPr>
        <p:txBody>
          <a:bodyPr/>
          <a:lstStyle>
            <a:lvl1pPr>
              <a:defRPr b="0" i="0" cap="none" baseline="0">
                <a:solidFill>
                  <a:schemeClr val="tx1"/>
                </a:solidFill>
              </a:defRPr>
            </a:lvl1pPr>
          </a:lstStyle>
          <a:p>
            <a:r>
              <a:rPr lang="en-US" dirty="0"/>
              <a:t>Thank You For Inviting Us</a:t>
            </a:r>
          </a:p>
        </p:txBody>
      </p:sp>
      <p:pic>
        <p:nvPicPr>
          <p:cNvPr id="7" name="Picture 6"/>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4600" y="5541168"/>
            <a:ext cx="2415548" cy="915988"/>
          </a:xfrm>
          <a:prstGeom prst="rect">
            <a:avLst/>
          </a:prstGeom>
        </p:spPr>
      </p:pic>
    </p:spTree>
    <p:extLst>
      <p:ext uri="{BB962C8B-B14F-4D97-AF65-F5344CB8AC3E}">
        <p14:creationId xmlns:p14="http://schemas.microsoft.com/office/powerpoint/2010/main" val="5106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1865376"/>
            <a:ext cx="7772400" cy="801624"/>
          </a:xfrm>
        </p:spPr>
        <p:txBody>
          <a:bodyPr>
            <a:noAutofit/>
          </a:bodyPr>
          <a:lstStyle>
            <a:lvl1pPr>
              <a:defRPr sz="5300" b="1" baseline="0">
                <a:solidFill>
                  <a:schemeClr val="bg1"/>
                </a:solidFill>
              </a:defRPr>
            </a:lvl1pPr>
          </a:lstStyle>
          <a:p>
            <a:r>
              <a:rPr lang="en-US" dirty="0"/>
              <a:t>Click to edit Class Title</a:t>
            </a:r>
          </a:p>
        </p:txBody>
      </p:sp>
      <p:sp>
        <p:nvSpPr>
          <p:cNvPr id="8" name="Text Placeholder 7"/>
          <p:cNvSpPr>
            <a:spLocks noGrp="1"/>
          </p:cNvSpPr>
          <p:nvPr>
            <p:ph type="body" sz="quarter" idx="10" hasCustomPrompt="1"/>
          </p:nvPr>
        </p:nvSpPr>
        <p:spPr>
          <a:xfrm>
            <a:off x="838200" y="2667000"/>
            <a:ext cx="7772400" cy="685800"/>
          </a:xfrm>
        </p:spPr>
        <p:txBody>
          <a:bodyPr>
            <a:normAutofit/>
          </a:bodyPr>
          <a:lstStyle>
            <a:lvl1pPr>
              <a:defRPr sz="3300" b="0" baseline="0">
                <a:solidFill>
                  <a:schemeClr val="bg1"/>
                </a:solidFill>
              </a:defRPr>
            </a:lvl1pPr>
          </a:lstStyle>
          <a:p>
            <a:pPr lvl="0"/>
            <a:r>
              <a:rPr lang="en-US" dirty="0"/>
              <a:t>Click to edit Part X of Y</a:t>
            </a:r>
          </a:p>
        </p:txBody>
      </p:sp>
      <p:sp>
        <p:nvSpPr>
          <p:cNvPr id="10" name="Text Placeholder 9"/>
          <p:cNvSpPr>
            <a:spLocks noGrp="1"/>
          </p:cNvSpPr>
          <p:nvPr>
            <p:ph type="body" sz="quarter" idx="11" hasCustomPrompt="1"/>
          </p:nvPr>
        </p:nvSpPr>
        <p:spPr>
          <a:xfrm>
            <a:off x="838200" y="3429000"/>
            <a:ext cx="7772400" cy="381000"/>
          </a:xfrm>
        </p:spPr>
        <p:txBody>
          <a:bodyPr>
            <a:noAutofit/>
          </a:bodyPr>
          <a:lstStyle>
            <a:lvl1pPr>
              <a:defRPr sz="2200" baseline="0">
                <a:solidFill>
                  <a:schemeClr val="tx2"/>
                </a:solidFill>
              </a:defRPr>
            </a:lvl1pPr>
          </a:lstStyle>
          <a:p>
            <a:pPr lvl="0"/>
            <a:r>
              <a:rPr lang="en-US" dirty="0"/>
              <a:t>Click to edit Brief Part Description</a:t>
            </a:r>
          </a:p>
        </p:txBody>
      </p:sp>
      <p:pic>
        <p:nvPicPr>
          <p:cNvPr id="11" name="Picture 8" descr="PGE_SpotlightLogowh_PPT"/>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sp>
        <p:nvSpPr>
          <p:cNvPr id="14" name="Text Placeholder 13"/>
          <p:cNvSpPr>
            <a:spLocks noGrp="1"/>
          </p:cNvSpPr>
          <p:nvPr>
            <p:ph type="body" sz="quarter" idx="12" hasCustomPrompt="1"/>
          </p:nvPr>
        </p:nvSpPr>
        <p:spPr>
          <a:xfrm>
            <a:off x="4270374" y="5029327"/>
            <a:ext cx="4797425" cy="454025"/>
          </a:xfrm>
        </p:spPr>
        <p:txBody>
          <a:bodyPr>
            <a:noAutofit/>
          </a:bodyPr>
          <a:lstStyle>
            <a:lvl1pPr>
              <a:defRPr sz="2200" baseline="0">
                <a:solidFill>
                  <a:schemeClr val="bg1"/>
                </a:solidFill>
              </a:defRPr>
            </a:lvl1pPr>
          </a:lstStyle>
          <a:p>
            <a:pPr lvl="0"/>
            <a:r>
              <a:rPr lang="en-US" dirty="0"/>
              <a:t>Click to edit Instructor Name</a:t>
            </a:r>
          </a:p>
        </p:txBody>
      </p:sp>
      <p:sp>
        <p:nvSpPr>
          <p:cNvPr id="15" name="Text Placeholder 13"/>
          <p:cNvSpPr>
            <a:spLocks noGrp="1"/>
          </p:cNvSpPr>
          <p:nvPr>
            <p:ph type="body" sz="quarter" idx="13" hasCustomPrompt="1"/>
          </p:nvPr>
        </p:nvSpPr>
        <p:spPr>
          <a:xfrm>
            <a:off x="4290356" y="5489575"/>
            <a:ext cx="4797425" cy="454025"/>
          </a:xfrm>
        </p:spPr>
        <p:txBody>
          <a:bodyPr>
            <a:noAutofit/>
          </a:bodyPr>
          <a:lstStyle>
            <a:lvl1pPr>
              <a:defRPr sz="2200" baseline="0">
                <a:solidFill>
                  <a:schemeClr val="bg1"/>
                </a:solidFill>
              </a:defRPr>
            </a:lvl1pPr>
          </a:lstStyle>
          <a:p>
            <a:pPr lvl="0"/>
            <a:r>
              <a:rPr lang="en-US" dirty="0"/>
              <a:t>Click to edit Instructor Title</a:t>
            </a:r>
          </a:p>
        </p:txBody>
      </p:sp>
      <p:sp>
        <p:nvSpPr>
          <p:cNvPr id="16" name="Text Placeholder 13"/>
          <p:cNvSpPr>
            <a:spLocks noGrp="1"/>
          </p:cNvSpPr>
          <p:nvPr>
            <p:ph type="body" sz="quarter" idx="14" hasCustomPrompt="1"/>
          </p:nvPr>
        </p:nvSpPr>
        <p:spPr>
          <a:xfrm>
            <a:off x="4295648" y="5946775"/>
            <a:ext cx="4797425" cy="454025"/>
          </a:xfrm>
        </p:spPr>
        <p:txBody>
          <a:bodyPr>
            <a:noAutofit/>
          </a:bodyPr>
          <a:lstStyle>
            <a:lvl1pPr>
              <a:defRPr sz="2200" baseline="0">
                <a:solidFill>
                  <a:schemeClr val="bg1"/>
                </a:solidFill>
              </a:defRPr>
            </a:lvl1pPr>
          </a:lstStyle>
          <a:p>
            <a:pPr lvl="0"/>
            <a:r>
              <a:rPr lang="en-US" dirty="0"/>
              <a:t>Click to edit Instructor Affiliation</a:t>
            </a:r>
          </a:p>
        </p:txBody>
      </p:sp>
      <p:sp>
        <p:nvSpPr>
          <p:cNvPr id="17" name="Text Placeholder 13"/>
          <p:cNvSpPr>
            <a:spLocks noGrp="1"/>
          </p:cNvSpPr>
          <p:nvPr>
            <p:ph type="body" sz="quarter" idx="15" hasCustomPrompt="1"/>
          </p:nvPr>
        </p:nvSpPr>
        <p:spPr>
          <a:xfrm>
            <a:off x="4295648" y="6403975"/>
            <a:ext cx="4797425" cy="454025"/>
          </a:xfrm>
        </p:spPr>
        <p:txBody>
          <a:bodyPr>
            <a:noAutofit/>
          </a:bodyPr>
          <a:lstStyle>
            <a:lvl1pPr>
              <a:defRPr sz="1800" baseline="0">
                <a:solidFill>
                  <a:schemeClr val="bg1"/>
                </a:solidFill>
              </a:defRPr>
            </a:lvl1pPr>
          </a:lstStyle>
          <a:p>
            <a:pPr lvl="0"/>
            <a:r>
              <a:rPr lang="en-US" dirty="0"/>
              <a:t>Click to edit Class Date</a:t>
            </a:r>
          </a:p>
        </p:txBody>
      </p:sp>
      <p:pic>
        <p:nvPicPr>
          <p:cNvPr id="13" name="Picture 8" descr="PGE_SpotlightLogowh_PPT"/>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pic>
        <p:nvPicPr>
          <p:cNvPr id="19" name="Picture 8" descr="PGE_SpotlightLogowh_PPT"/>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userDrawn="1"/>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spTree>
    <p:extLst>
      <p:ext uri="{BB962C8B-B14F-4D97-AF65-F5344CB8AC3E}">
        <p14:creationId xmlns:p14="http://schemas.microsoft.com/office/powerpoint/2010/main" val="146832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DE Logo Title Slide -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3770376"/>
            <a:ext cx="7772400" cy="801624"/>
          </a:xfrm>
        </p:spPr>
        <p:txBody>
          <a:bodyPr>
            <a:noAutofit/>
          </a:bodyPr>
          <a:lstStyle>
            <a:lvl1pPr>
              <a:defRPr sz="2800" b="0" baseline="0">
                <a:solidFill>
                  <a:schemeClr val="accent2"/>
                </a:solidFill>
              </a:defRPr>
            </a:lvl1pPr>
          </a:lstStyle>
          <a:p>
            <a:r>
              <a:rPr lang="en-US" dirty="0"/>
              <a:t>Click to edit Title</a:t>
            </a:r>
          </a:p>
        </p:txBody>
      </p:sp>
      <p:sp>
        <p:nvSpPr>
          <p:cNvPr id="8" name="Text Placeholder 7"/>
          <p:cNvSpPr>
            <a:spLocks noGrp="1"/>
          </p:cNvSpPr>
          <p:nvPr>
            <p:ph type="body" sz="quarter" idx="10" hasCustomPrompt="1"/>
          </p:nvPr>
        </p:nvSpPr>
        <p:spPr>
          <a:xfrm>
            <a:off x="838200" y="4572000"/>
            <a:ext cx="7772400" cy="685800"/>
          </a:xfrm>
        </p:spPr>
        <p:txBody>
          <a:bodyPr>
            <a:normAutofit/>
          </a:bodyPr>
          <a:lstStyle>
            <a:lvl1pPr>
              <a:defRPr sz="2000" b="0" baseline="0">
                <a:solidFill>
                  <a:schemeClr val="bg1"/>
                </a:solidFill>
              </a:defRPr>
            </a:lvl1pPr>
          </a:lstStyle>
          <a:p>
            <a:pPr lvl="0"/>
            <a:r>
              <a:rPr lang="en-US" dirty="0"/>
              <a:t>Click to edit Subtitle</a:t>
            </a:r>
          </a:p>
        </p:txBody>
      </p:sp>
      <p:sp>
        <p:nvSpPr>
          <p:cNvPr id="12" name="TextBox 11"/>
          <p:cNvSpPr txBox="1"/>
          <p:nvPr/>
        </p:nvSpPr>
        <p:spPr>
          <a:xfrm>
            <a:off x="4023360" y="5307568"/>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Presented By:</a:t>
            </a:r>
          </a:p>
        </p:txBody>
      </p:sp>
      <p:sp>
        <p:nvSpPr>
          <p:cNvPr id="14" name="Text Placeholder 13"/>
          <p:cNvSpPr>
            <a:spLocks noGrp="1"/>
          </p:cNvSpPr>
          <p:nvPr>
            <p:ph type="body" sz="quarter" idx="12" hasCustomPrompt="1"/>
          </p:nvPr>
        </p:nvSpPr>
        <p:spPr>
          <a:xfrm>
            <a:off x="4023360" y="5711190"/>
            <a:ext cx="5069713" cy="365760"/>
          </a:xfrm>
        </p:spPr>
        <p:txBody>
          <a:bodyPr>
            <a:noAutofit/>
          </a:bodyPr>
          <a:lstStyle>
            <a:lvl1pPr>
              <a:defRPr sz="1800" baseline="0">
                <a:solidFill>
                  <a:schemeClr val="bg1"/>
                </a:solidFill>
              </a:defRPr>
            </a:lvl1pPr>
          </a:lstStyle>
          <a:p>
            <a:pPr lvl="0"/>
            <a:r>
              <a:rPr lang="en-US" dirty="0"/>
              <a:t>Click to edit Presenter Name</a:t>
            </a:r>
          </a:p>
        </p:txBody>
      </p:sp>
      <p:sp>
        <p:nvSpPr>
          <p:cNvPr id="15" name="Text Placeholder 13"/>
          <p:cNvSpPr>
            <a:spLocks noGrp="1"/>
          </p:cNvSpPr>
          <p:nvPr>
            <p:ph type="body" sz="quarter" idx="13" hasCustomPrompt="1"/>
          </p:nvPr>
        </p:nvSpPr>
        <p:spPr>
          <a:xfrm>
            <a:off x="4023360" y="6111240"/>
            <a:ext cx="5069713" cy="365760"/>
          </a:xfrm>
        </p:spPr>
        <p:txBody>
          <a:bodyPr>
            <a:noAutofit/>
          </a:bodyPr>
          <a:lstStyle>
            <a:lvl1pPr>
              <a:defRPr sz="1800" baseline="0">
                <a:solidFill>
                  <a:schemeClr val="bg1"/>
                </a:solidFill>
              </a:defRPr>
            </a:lvl1pPr>
          </a:lstStyle>
          <a:p>
            <a:pPr lvl="0"/>
            <a:r>
              <a:rPr lang="en-US" dirty="0"/>
              <a:t>Click to edit Presenter Title</a:t>
            </a:r>
          </a:p>
        </p:txBody>
      </p:sp>
      <p:sp>
        <p:nvSpPr>
          <p:cNvPr id="17" name="Text Placeholder 13"/>
          <p:cNvSpPr>
            <a:spLocks noGrp="1"/>
          </p:cNvSpPr>
          <p:nvPr>
            <p:ph type="body" sz="quarter" idx="15" hasCustomPrompt="1"/>
          </p:nvPr>
        </p:nvSpPr>
        <p:spPr>
          <a:xfrm>
            <a:off x="4023360" y="6492240"/>
            <a:ext cx="5069713" cy="365760"/>
          </a:xfrm>
        </p:spPr>
        <p:txBody>
          <a:bodyPr>
            <a:noAutofit/>
          </a:bodyPr>
          <a:lstStyle>
            <a:lvl1pPr>
              <a:defRPr sz="1800" baseline="0">
                <a:solidFill>
                  <a:schemeClr val="bg1"/>
                </a:solidFill>
              </a:defRPr>
            </a:lvl1pPr>
          </a:lstStyle>
          <a:p>
            <a:pPr lvl="0"/>
            <a:r>
              <a:rPr lang="en-US" dirty="0"/>
              <a:t>Click to edit Presentation Date</a:t>
            </a:r>
          </a:p>
        </p:txBody>
      </p:sp>
      <p:pic>
        <p:nvPicPr>
          <p:cNvPr id="2050"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140742" y="5464226"/>
            <a:ext cx="1603218" cy="74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userDrawn="1"/>
        </p:nvGrpSpPr>
        <p:grpSpPr>
          <a:xfrm>
            <a:off x="726440" y="304800"/>
            <a:ext cx="3017520" cy="3200400"/>
            <a:chOff x="2871930" y="685800"/>
            <a:chExt cx="3017520" cy="3200400"/>
          </a:xfrm>
        </p:grpSpPr>
        <p:sp>
          <p:nvSpPr>
            <p:cNvPr id="3" name="Rectangle 2"/>
            <p:cNvSpPr/>
            <p:nvPr userDrawn="1"/>
          </p:nvSpPr>
          <p:spPr>
            <a:xfrm>
              <a:off x="2871930" y="685800"/>
              <a:ext cx="3017520" cy="3200400"/>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descr="C:\Users\bccla_000\AppData\Local\Microsoft\Windows\INetCache\Content.Word\imcom.jpg"/>
            <p:cNvPicPr>
              <a:picLocks noChangeAspect="1"/>
            </p:cNvPicPr>
            <p:nvPr userDrawn="1"/>
          </p:nvPicPr>
          <p:blipFill>
            <a:blip r:embed="rId4">
              <a:extLst>
                <a:ext uri="{28A0092B-C50C-407E-A947-70E740481C1C}">
                  <a14:useLocalDpi xmlns:a14="http://schemas.microsoft.com/office/drawing/2010/main" val="0"/>
                </a:ext>
              </a:extLst>
            </a:blip>
            <a:srcRect l="11374" t="4074" r="12793" b="9082"/>
            <a:stretch>
              <a:fillRect/>
            </a:stretch>
          </p:blipFill>
          <p:spPr bwMode="auto">
            <a:xfrm>
              <a:off x="3112020" y="914400"/>
              <a:ext cx="2537340" cy="2743200"/>
            </a:xfrm>
            <a:prstGeom prst="rect">
              <a:avLst/>
            </a:prstGeom>
            <a:noFill/>
            <a:ln>
              <a:noFill/>
            </a:ln>
          </p:spPr>
        </p:pic>
      </p:grpSp>
      <p:grpSp>
        <p:nvGrpSpPr>
          <p:cNvPr id="9" name="Group 8"/>
          <p:cNvGrpSpPr/>
          <p:nvPr userDrawn="1"/>
        </p:nvGrpSpPr>
        <p:grpSpPr>
          <a:xfrm>
            <a:off x="807298" y="5381932"/>
            <a:ext cx="1066800" cy="1066800"/>
            <a:chOff x="807298" y="5381932"/>
            <a:chExt cx="1066800" cy="1066800"/>
          </a:xfrm>
        </p:grpSpPr>
        <p:sp>
          <p:nvSpPr>
            <p:cNvPr id="86" name="Rectangle 85"/>
            <p:cNvSpPr>
              <a:spLocks noChangeAspect="1"/>
            </p:cNvSpPr>
            <p:nvPr userDrawn="1"/>
          </p:nvSpPr>
          <p:spPr>
            <a:xfrm>
              <a:off x="807298" y="5381932"/>
              <a:ext cx="1066800" cy="1066800"/>
            </a:xfrm>
            <a:prstGeom prst="rect">
              <a:avLst/>
            </a:prstGeom>
            <a:gradFill flip="none" rotWithShape="1">
              <a:gsLst>
                <a:gs pos="57000">
                  <a:schemeClr val="bg1">
                    <a:lumMod val="65000"/>
                  </a:schemeClr>
                </a:gs>
                <a:gs pos="95000">
                  <a:schemeClr val="bg1"/>
                </a:gs>
              </a:gsLst>
              <a:path path="rect">
                <a:fillToRect l="50000" t="50000" r="50000" b="50000"/>
              </a:path>
              <a:tileRect/>
            </a:gra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Rectangle 4"/>
            <p:cNvSpPr>
              <a:spLocks noChangeAspect="1"/>
            </p:cNvSpPr>
            <p:nvPr userDrawn="1"/>
          </p:nvSpPr>
          <p:spPr>
            <a:xfrm>
              <a:off x="904280" y="5478914"/>
              <a:ext cx="872836" cy="872836"/>
            </a:xfrm>
            <a:prstGeom prst="rect">
              <a:avLst/>
            </a:prstGeom>
            <a:solidFill>
              <a:schemeClr val="bg1">
                <a:lumMod val="7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85" name="Picture 8" descr="PGE_SpotlightLogowh_PPT"/>
            <p:cNvPicPr>
              <a:picLocks noChangeAspect="1" noChangeArrowheads="1"/>
            </p:cNvPicPr>
            <p:nvPr userDrawn="1">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032010" y="5605020"/>
              <a:ext cx="617376" cy="62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p:cNvSpPr txBox="1"/>
          <p:nvPr userDrawn="1"/>
        </p:nvSpPr>
        <p:spPr>
          <a:xfrm>
            <a:off x="3886200" y="228600"/>
            <a:ext cx="4876800" cy="2185214"/>
          </a:xfrm>
          <a:prstGeom prst="rect">
            <a:avLst/>
          </a:prstGeom>
          <a:noFill/>
        </p:spPr>
        <p:txBody>
          <a:bodyPr wrap="square" rtlCol="0">
            <a:spAutoFit/>
          </a:bodyPr>
          <a:lstStyle/>
          <a:p>
            <a:pPr algn="l"/>
            <a:r>
              <a:rPr lang="en-US" sz="4000" dirty="0">
                <a:solidFill>
                  <a:schemeClr val="bg1"/>
                </a:solidFill>
              </a:rPr>
              <a:t>Retrocommissioning</a:t>
            </a:r>
            <a:r>
              <a:rPr lang="en-US" sz="4000" baseline="0" dirty="0">
                <a:solidFill>
                  <a:schemeClr val="bg1"/>
                </a:solidFill>
              </a:rPr>
              <a:t> Practicum </a:t>
            </a:r>
          </a:p>
          <a:p>
            <a:pPr algn="l"/>
            <a:r>
              <a:rPr lang="en-US" sz="2800" baseline="0" dirty="0">
                <a:solidFill>
                  <a:schemeClr val="bg1"/>
                </a:solidFill>
              </a:rPr>
              <a:t>Presidio of Monterey</a:t>
            </a:r>
          </a:p>
          <a:p>
            <a:pPr algn="l"/>
            <a:r>
              <a:rPr lang="en-US" sz="2800" baseline="0" dirty="0">
                <a:solidFill>
                  <a:schemeClr val="bg1"/>
                </a:solidFill>
              </a:rPr>
              <a:t>Buildings 422 and 423</a:t>
            </a:r>
            <a:endParaRPr lang="en-US" sz="2800" dirty="0">
              <a:solidFill>
                <a:schemeClr val="bg1"/>
              </a:solidFill>
            </a:endParaRPr>
          </a:p>
        </p:txBody>
      </p:sp>
    </p:spTree>
    <p:extLst>
      <p:ext uri="{BB962C8B-B14F-4D97-AF65-F5344CB8AC3E}">
        <p14:creationId xmlns:p14="http://schemas.microsoft.com/office/powerpoint/2010/main" val="31639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erview Title Slide">
    <p:bg>
      <p:bgPr>
        <a:blipFill dpi="0" rotWithShape="1">
          <a:blip r:embed="rId2">
            <a:alphaModFix amt="58000"/>
            <a:lum/>
          </a:blip>
          <a:srcRect/>
          <a:stretch>
            <a:fillRect l="-8000" r="-8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239713" y="861788"/>
            <a:ext cx="7772400" cy="731520"/>
          </a:xfrm>
        </p:spPr>
        <p:txBody>
          <a:bodyPr/>
          <a:lstStyle>
            <a:lvl1pPr>
              <a:defRPr sz="3200" b="1" i="1" baseline="0">
                <a:solidFill>
                  <a:schemeClr val="tx1"/>
                </a:solidFill>
              </a:defRPr>
            </a:lvl1pPr>
          </a:lstStyle>
          <a:p>
            <a:r>
              <a:rPr lang="en-US" dirty="0"/>
              <a:t>Click to edit Project Type</a:t>
            </a:r>
          </a:p>
        </p:txBody>
      </p:sp>
      <p:sp>
        <p:nvSpPr>
          <p:cNvPr id="5" name="Rectangle 7"/>
          <p:cNvSpPr>
            <a:spLocks noChangeArrowheads="1"/>
          </p:cNvSpPr>
          <p:nvPr userDrawn="1"/>
        </p:nvSpPr>
        <p:spPr bwMode="auto">
          <a:xfrm>
            <a:off x="239713" y="4800601"/>
            <a:ext cx="1970087" cy="365760"/>
          </a:xfrm>
          <a:prstGeom prst="rect">
            <a:avLst/>
          </a:prstGeom>
          <a:noFill/>
          <a:ln w="9525">
            <a:noFill/>
            <a:miter lim="800000"/>
            <a:headEnd/>
            <a:tailEnd/>
          </a:ln>
          <a:effectLst/>
        </p:spPr>
        <p:txBody>
          <a:bodyPr anchor="ctr"/>
          <a:lstStyle/>
          <a:p>
            <a:pPr marL="344488" indent="-344488" eaLnBrk="1" hangingPunct="1"/>
            <a:r>
              <a:rPr lang="en-US" sz="1800" dirty="0">
                <a:solidFill>
                  <a:schemeClr val="tx1"/>
                </a:solidFill>
                <a:latin typeface="+mn-lt"/>
              </a:rPr>
              <a:t>Presented By:</a:t>
            </a:r>
          </a:p>
        </p:txBody>
      </p:sp>
      <p:sp>
        <p:nvSpPr>
          <p:cNvPr id="3" name="Text Placeholder 2"/>
          <p:cNvSpPr>
            <a:spLocks noGrp="1"/>
          </p:cNvSpPr>
          <p:nvPr>
            <p:ph type="body" sz="quarter" idx="10" hasCustomPrompt="1"/>
          </p:nvPr>
        </p:nvSpPr>
        <p:spPr>
          <a:xfrm>
            <a:off x="239713" y="5166361"/>
            <a:ext cx="2743200" cy="1097280"/>
          </a:xfrm>
        </p:spPr>
        <p:txBody>
          <a:bodyPr/>
          <a:lstStyle>
            <a:lvl1pPr marL="0" indent="0" algn="l" defTabSz="914400" rtl="0" eaLnBrk="1" latinLnBrk="0" hangingPunct="1">
              <a:buNone/>
              <a:defRPr lang="en-US" sz="1800" kern="1200" dirty="0" smtClean="0">
                <a:solidFill>
                  <a:schemeClr val="tx1"/>
                </a:solidFill>
                <a:latin typeface="+mn-lt"/>
                <a:ea typeface="+mn-ea"/>
                <a:cs typeface="+mn-cs"/>
              </a:defRPr>
            </a:lvl1pPr>
            <a:lvl2pPr marL="344488" indent="-344488" algn="l" defTabSz="914400" rtl="0" eaLnBrk="1" latinLnBrk="0" hangingPunct="1">
              <a:defRPr lang="en-US" sz="1800" kern="1200" dirty="0" smtClean="0">
                <a:solidFill>
                  <a:schemeClr val="tx1"/>
                </a:solidFill>
                <a:latin typeface="+mn-lt"/>
                <a:ea typeface="+mn-ea"/>
                <a:cs typeface="+mn-cs"/>
              </a:defRPr>
            </a:lvl2pPr>
            <a:lvl3pPr marL="344488" indent="-344488" algn="l" defTabSz="914400" rtl="0" eaLnBrk="1" latinLnBrk="0" hangingPunct="1">
              <a:defRPr lang="en-US" sz="1800" kern="1200" dirty="0" smtClean="0">
                <a:solidFill>
                  <a:schemeClr val="tx1"/>
                </a:solidFill>
                <a:latin typeface="+mn-lt"/>
                <a:ea typeface="+mn-ea"/>
                <a:cs typeface="+mn-cs"/>
              </a:defRPr>
            </a:lvl3pPr>
            <a:lvl4pPr marL="344488" indent="-344488" algn="l" defTabSz="914400" rtl="0" eaLnBrk="1" latinLnBrk="0" hangingPunct="1">
              <a:defRPr lang="en-US" sz="1800" kern="1200" dirty="0" smtClean="0">
                <a:solidFill>
                  <a:schemeClr val="tx1"/>
                </a:solidFill>
                <a:latin typeface="+mn-lt"/>
                <a:ea typeface="+mn-ea"/>
                <a:cs typeface="+mn-cs"/>
              </a:defRPr>
            </a:lvl4pPr>
            <a:lvl5pPr marL="344488" indent="-344488" algn="l" defTabSz="914400" rtl="0" eaLnBrk="1" latinLnBrk="0" hangingPunct="1">
              <a:defRPr lang="en-US" sz="1800" kern="1200" dirty="0">
                <a:solidFill>
                  <a:schemeClr val="tx1"/>
                </a:solidFill>
                <a:latin typeface="+mn-lt"/>
                <a:ea typeface="+mn-ea"/>
                <a:cs typeface="+mn-cs"/>
              </a:defRPr>
            </a:lvl5pPr>
          </a:lstStyle>
          <a:p>
            <a:pPr lvl="0"/>
            <a:r>
              <a:rPr lang="en-US" dirty="0"/>
              <a:t>Click to enter interview team members</a:t>
            </a:r>
          </a:p>
        </p:txBody>
      </p:sp>
      <p:sp>
        <p:nvSpPr>
          <p:cNvPr id="10" name="Text Placeholder 2"/>
          <p:cNvSpPr>
            <a:spLocks noGrp="1"/>
          </p:cNvSpPr>
          <p:nvPr>
            <p:ph type="body" sz="quarter" idx="11" hasCustomPrompt="1"/>
          </p:nvPr>
        </p:nvSpPr>
        <p:spPr>
          <a:xfrm>
            <a:off x="239713" y="6274276"/>
            <a:ext cx="2743200" cy="365760"/>
          </a:xfrm>
        </p:spPr>
        <p:txBody>
          <a:bodyPr/>
          <a:lstStyle>
            <a:lvl1pPr marL="0" indent="0" algn="l" defTabSz="914400" rtl="0" eaLnBrk="1" latinLnBrk="0" hangingPunct="1">
              <a:buNone/>
              <a:defRPr lang="en-US" sz="1800" kern="1200" dirty="0" smtClean="0">
                <a:solidFill>
                  <a:schemeClr val="tx1"/>
                </a:solidFill>
                <a:latin typeface="+mn-lt"/>
                <a:ea typeface="+mn-ea"/>
                <a:cs typeface="+mn-cs"/>
              </a:defRPr>
            </a:lvl1pPr>
            <a:lvl2pPr marL="344488" indent="-344488" algn="l" defTabSz="914400" rtl="0" eaLnBrk="1" latinLnBrk="0" hangingPunct="1">
              <a:defRPr lang="en-US" sz="1800" kern="1200" dirty="0" smtClean="0">
                <a:solidFill>
                  <a:schemeClr val="tx1"/>
                </a:solidFill>
                <a:latin typeface="+mn-lt"/>
                <a:ea typeface="+mn-ea"/>
                <a:cs typeface="+mn-cs"/>
              </a:defRPr>
            </a:lvl2pPr>
            <a:lvl3pPr marL="344488" indent="-344488" algn="l" defTabSz="914400" rtl="0" eaLnBrk="1" latinLnBrk="0" hangingPunct="1">
              <a:defRPr lang="en-US" sz="1800" kern="1200" dirty="0" smtClean="0">
                <a:solidFill>
                  <a:schemeClr val="tx1"/>
                </a:solidFill>
                <a:latin typeface="+mn-lt"/>
                <a:ea typeface="+mn-ea"/>
                <a:cs typeface="+mn-cs"/>
              </a:defRPr>
            </a:lvl3pPr>
            <a:lvl4pPr marL="344488" indent="-344488" algn="l" defTabSz="914400" rtl="0" eaLnBrk="1" latinLnBrk="0" hangingPunct="1">
              <a:defRPr lang="en-US" sz="1800" kern="1200" dirty="0" smtClean="0">
                <a:solidFill>
                  <a:schemeClr val="tx1"/>
                </a:solidFill>
                <a:latin typeface="+mn-lt"/>
                <a:ea typeface="+mn-ea"/>
                <a:cs typeface="+mn-cs"/>
              </a:defRPr>
            </a:lvl4pPr>
            <a:lvl5pPr marL="344488" indent="-344488" algn="l" defTabSz="914400" rtl="0" eaLnBrk="1" latinLnBrk="0" hangingPunct="1">
              <a:defRPr lang="en-US" sz="1800" kern="1200" dirty="0">
                <a:solidFill>
                  <a:schemeClr val="tx1"/>
                </a:solidFill>
                <a:latin typeface="+mn-lt"/>
                <a:ea typeface="+mn-ea"/>
                <a:cs typeface="+mn-cs"/>
              </a:defRPr>
            </a:lvl5pPr>
          </a:lstStyle>
          <a:p>
            <a:pPr lvl="0"/>
            <a:r>
              <a:rPr lang="en-US" dirty="0"/>
              <a:t>Click to enter date</a:t>
            </a:r>
          </a:p>
        </p:txBody>
      </p:sp>
      <p:sp>
        <p:nvSpPr>
          <p:cNvPr id="8" name="Rectangle 7"/>
          <p:cNvSpPr>
            <a:spLocks noChangeArrowheads="1"/>
          </p:cNvSpPr>
          <p:nvPr userDrawn="1"/>
        </p:nvSpPr>
        <p:spPr bwMode="auto">
          <a:xfrm>
            <a:off x="239713" y="1634544"/>
            <a:ext cx="1970087" cy="365760"/>
          </a:xfrm>
          <a:prstGeom prst="rect">
            <a:avLst/>
          </a:prstGeom>
          <a:noFill/>
          <a:ln w="9525">
            <a:noFill/>
            <a:miter lim="800000"/>
            <a:headEnd/>
            <a:tailEnd/>
          </a:ln>
          <a:effectLst/>
        </p:spPr>
        <p:txBody>
          <a:bodyPr anchor="ctr"/>
          <a:lstStyle/>
          <a:p>
            <a:pPr marL="344488" indent="-344488" eaLnBrk="1" hangingPunct="1"/>
            <a:r>
              <a:rPr lang="en-US" sz="1800" i="1" dirty="0">
                <a:solidFill>
                  <a:schemeClr val="tx1"/>
                </a:solidFill>
                <a:latin typeface="+mn-lt"/>
              </a:rPr>
              <a:t>For</a:t>
            </a:r>
          </a:p>
        </p:txBody>
      </p:sp>
      <p:sp>
        <p:nvSpPr>
          <p:cNvPr id="6" name="Text Placeholder 5"/>
          <p:cNvSpPr>
            <a:spLocks noGrp="1"/>
          </p:cNvSpPr>
          <p:nvPr>
            <p:ph type="body" sz="quarter" idx="12" hasCustomPrompt="1"/>
          </p:nvPr>
        </p:nvSpPr>
        <p:spPr>
          <a:xfrm>
            <a:off x="325906" y="2133600"/>
            <a:ext cx="7772400" cy="731520"/>
          </a:xfrm>
        </p:spPr>
        <p:txBody>
          <a:bodyPr>
            <a:normAutofit/>
          </a:bodyPr>
          <a:lstStyle>
            <a:lvl1pPr algn="l" defTabSz="914400" rtl="0" eaLnBrk="1" latinLnBrk="0" hangingPunct="1">
              <a:spcBef>
                <a:spcPct val="0"/>
              </a:spcBef>
              <a:buNone/>
              <a:defRPr lang="en-US" sz="3200" b="1" i="1" kern="1200" baseline="0" dirty="0">
                <a:solidFill>
                  <a:schemeClr val="tx1"/>
                </a:solidFill>
                <a:latin typeface="Arial" pitchFamily="34" charset="0"/>
                <a:ea typeface="+mj-ea"/>
                <a:cs typeface="Arial" pitchFamily="34" charset="0"/>
              </a:defRPr>
            </a:lvl1pPr>
          </a:lstStyle>
          <a:p>
            <a:pPr lvl="0"/>
            <a:r>
              <a:rPr lang="en-US" dirty="0"/>
              <a:t>Click to edit Project Name</a:t>
            </a: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56387" y="5484166"/>
            <a:ext cx="2487613" cy="116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150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ample Disclaim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Disclaimer</a:t>
            </a:r>
          </a:p>
        </p:txBody>
      </p:sp>
      <p:sp>
        <p:nvSpPr>
          <p:cNvPr id="5" name="Footer Placeholder 4"/>
          <p:cNvSpPr>
            <a:spLocks noGrp="1"/>
          </p:cNvSpPr>
          <p:nvPr>
            <p:ph type="ftr" sz="quarter" idx="10"/>
          </p:nvPr>
        </p:nvSpPr>
        <p:spPr/>
        <p:txBody>
          <a:bodyPr/>
          <a:lstStyle/>
          <a:p>
            <a:r>
              <a:rPr lang="en-US"/>
              <a:t>Functional Testing</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9" name="TextBox 8"/>
          <p:cNvSpPr txBox="1"/>
          <p:nvPr userDrawn="1"/>
        </p:nvSpPr>
        <p:spPr>
          <a:xfrm>
            <a:off x="457200" y="1600200"/>
            <a:ext cx="8229600" cy="4870564"/>
          </a:xfrm>
          <a:prstGeom prst="rect">
            <a:avLst/>
          </a:prstGeom>
          <a:noFill/>
        </p:spPr>
        <p:txBody>
          <a:bodyPr wrap="square" rtlCol="0">
            <a:spAutoFit/>
          </a:bodyPr>
          <a:lstStyle/>
          <a:p>
            <a:pPr lvl="0">
              <a:lnSpc>
                <a:spcPct val="150000"/>
              </a:lnSpc>
              <a:spcBef>
                <a:spcPts val="900"/>
              </a:spcBef>
            </a:pPr>
            <a:r>
              <a:rPr lang="en-US" sz="1500" b="1" dirty="0">
                <a:solidFill>
                  <a:schemeClr val="bg1"/>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a:t>
            </a:r>
            <a:r>
              <a:rPr lang="en-US" sz="1500" b="1" dirty="0">
                <a:solidFill>
                  <a:schemeClr val="accent4"/>
                </a:solidFill>
                <a:latin typeface="Arial" pitchFamily="34" charset="0"/>
                <a:cs typeface="Arial" pitchFamily="34" charset="0"/>
              </a:rPr>
              <a:t>Pacific Gas and Electric Company (PG&amp;E)</a:t>
            </a:r>
            <a:r>
              <a:rPr lang="en-US" sz="1500" b="1" dirty="0">
                <a:solidFill>
                  <a:schemeClr val="bg1"/>
                </a:solidFill>
                <a:latin typeface="Arial" pitchFamily="34" charset="0"/>
                <a:cs typeface="Arial" pitchFamily="34" charset="0"/>
              </a:rPr>
              <a:t> nor any of its employees and agents: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Represents that its use would not infringe any privately owned rights, including, but not limited to, patents, trademarks, or copyrights. </a:t>
            </a:r>
          </a:p>
          <a:p>
            <a:endParaRPr lang="en-US" dirty="0">
              <a:solidFill>
                <a:schemeClr val="bg1"/>
              </a:solidFill>
            </a:endParaRPr>
          </a:p>
        </p:txBody>
      </p:sp>
      <p:sp>
        <p:nvSpPr>
          <p:cNvPr id="10" name="TextBox 9"/>
          <p:cNvSpPr txBox="1"/>
          <p:nvPr userDrawn="1"/>
        </p:nvSpPr>
        <p:spPr>
          <a:xfrm>
            <a:off x="2743200" y="274638"/>
            <a:ext cx="5943600" cy="1323439"/>
          </a:xfrm>
          <a:prstGeom prst="rect">
            <a:avLst/>
          </a:prstGeom>
          <a:noFill/>
        </p:spPr>
        <p:txBody>
          <a:bodyPr wrap="square" rtlCol="0">
            <a:spAutoFit/>
          </a:bodyPr>
          <a:lstStyle/>
          <a:p>
            <a:r>
              <a:rPr lang="en-US" sz="1600" dirty="0">
                <a:solidFill>
                  <a:schemeClr val="accent4"/>
                </a:solidFill>
                <a:latin typeface="Arial" pitchFamily="34" charset="0"/>
                <a:cs typeface="Arial" pitchFamily="34" charset="0"/>
              </a:rPr>
              <a:t>Some clients require a disclaimer.</a:t>
            </a:r>
            <a:r>
              <a:rPr lang="en-US" sz="1600" baseline="0" dirty="0">
                <a:solidFill>
                  <a:schemeClr val="accent4"/>
                </a:solidFill>
                <a:latin typeface="Arial" pitchFamily="34" charset="0"/>
                <a:cs typeface="Arial" pitchFamily="34" charset="0"/>
              </a:rPr>
              <a:t>  This slide is an example that can be edited to provide that by going to “View” then “Title Slide” and then editing this layout by deleting this box and changing the red company name as required  and formatting the color to white.</a:t>
            </a:r>
            <a:endParaRPr lang="en-US" sz="1600" dirty="0">
              <a:solidFill>
                <a:schemeClr val="accent4"/>
              </a:solidFill>
              <a:latin typeface="Arial" pitchFamily="34" charset="0"/>
              <a:cs typeface="Arial" pitchFamily="34" charset="0"/>
            </a:endParaRPr>
          </a:p>
        </p:txBody>
      </p:sp>
    </p:spTree>
    <p:extLst>
      <p:ext uri="{BB962C8B-B14F-4D97-AF65-F5344CB8AC3E}">
        <p14:creationId xmlns:p14="http://schemas.microsoft.com/office/powerpoint/2010/main" val="272468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ple Copyright Notic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Copyright Materials</a:t>
            </a:r>
          </a:p>
        </p:txBody>
      </p:sp>
      <p:sp>
        <p:nvSpPr>
          <p:cNvPr id="5" name="Footer Placeholder 4"/>
          <p:cNvSpPr>
            <a:spLocks noGrp="1"/>
          </p:cNvSpPr>
          <p:nvPr>
            <p:ph type="ftr" sz="quarter" idx="10"/>
          </p:nvPr>
        </p:nvSpPr>
        <p:spPr/>
        <p:txBody>
          <a:bodyPr/>
          <a:lstStyle/>
          <a:p>
            <a:r>
              <a:rPr lang="en-US"/>
              <a:t>Functional Testing</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9" name="TextBox 8"/>
          <p:cNvSpPr txBox="1"/>
          <p:nvPr userDrawn="1"/>
        </p:nvSpPr>
        <p:spPr>
          <a:xfrm>
            <a:off x="457200" y="1600200"/>
            <a:ext cx="8229600" cy="2123658"/>
          </a:xfrm>
          <a:prstGeom prst="rect">
            <a:avLst/>
          </a:prstGeom>
          <a:noFill/>
        </p:spPr>
        <p:txBody>
          <a:bodyPr wrap="square" rtlCol="0">
            <a:spAutoFit/>
          </a:bodyPr>
          <a:lstStyle/>
          <a:p>
            <a:pPr lvl="0">
              <a:lnSpc>
                <a:spcPct val="150000"/>
              </a:lnSpc>
              <a:spcBef>
                <a:spcPts val="900"/>
              </a:spcBef>
            </a:pPr>
            <a:r>
              <a:rPr lang="en-US" sz="1800" b="1" dirty="0">
                <a:solidFill>
                  <a:schemeClr val="bg1"/>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a:p>
            <a:endParaRPr lang="en-US" sz="2400" dirty="0">
              <a:solidFill>
                <a:schemeClr val="bg1"/>
              </a:solidFill>
            </a:endParaRPr>
          </a:p>
        </p:txBody>
      </p:sp>
      <p:sp>
        <p:nvSpPr>
          <p:cNvPr id="10" name="TextBox 9"/>
          <p:cNvSpPr txBox="1"/>
          <p:nvPr userDrawn="1"/>
        </p:nvSpPr>
        <p:spPr>
          <a:xfrm>
            <a:off x="533400" y="3581400"/>
            <a:ext cx="8153400" cy="2062103"/>
          </a:xfrm>
          <a:prstGeom prst="rect">
            <a:avLst/>
          </a:prstGeom>
          <a:noFill/>
        </p:spPr>
        <p:txBody>
          <a:bodyPr wrap="square" rtlCol="0">
            <a:spAutoFit/>
          </a:bodyPr>
          <a:lstStyle/>
          <a:p>
            <a:r>
              <a:rPr lang="en-US" sz="1600" dirty="0">
                <a:solidFill>
                  <a:schemeClr val="accent4"/>
                </a:solidFill>
                <a:latin typeface="Arial" pitchFamily="34" charset="0"/>
                <a:cs typeface="Arial" pitchFamily="34" charset="0"/>
              </a:rPr>
              <a:t>Some clients require a copyright notice.  Or, we may want to copyright</a:t>
            </a:r>
            <a:r>
              <a:rPr lang="en-US" sz="1600" baseline="0" dirty="0">
                <a:solidFill>
                  <a:schemeClr val="accent4"/>
                </a:solidFill>
                <a:latin typeface="Arial" pitchFamily="34" charset="0"/>
                <a:cs typeface="Arial" pitchFamily="34" charset="0"/>
              </a:rPr>
              <a:t> the materials as ours.  This slide provides such notice.  To eliminate this text box, go to </a:t>
            </a:r>
            <a:br>
              <a:rPr lang="en-US" sz="1600" baseline="0" dirty="0">
                <a:solidFill>
                  <a:schemeClr val="accent4"/>
                </a:solidFill>
                <a:latin typeface="Arial" pitchFamily="34" charset="0"/>
                <a:cs typeface="Arial" pitchFamily="34" charset="0"/>
              </a:rPr>
            </a:br>
            <a:r>
              <a:rPr lang="en-US" sz="1600" baseline="0" dirty="0">
                <a:solidFill>
                  <a:schemeClr val="accent4"/>
                </a:solidFill>
                <a:latin typeface="Arial" pitchFamily="34" charset="0"/>
                <a:cs typeface="Arial" pitchFamily="34" charset="0"/>
              </a:rPr>
              <a:t>“View” then “Slide Master” and delete it from the lay out slide.</a:t>
            </a:r>
          </a:p>
          <a:p>
            <a:endParaRPr lang="en-US" sz="1600" baseline="0" dirty="0">
              <a:solidFill>
                <a:schemeClr val="accent4"/>
              </a:solidFill>
              <a:latin typeface="Arial" pitchFamily="34" charset="0"/>
              <a:cs typeface="Arial" pitchFamily="34" charset="0"/>
            </a:endParaRPr>
          </a:p>
          <a:p>
            <a:r>
              <a:rPr lang="en-US" sz="1600" baseline="0" dirty="0">
                <a:solidFill>
                  <a:schemeClr val="accent4"/>
                </a:solidFill>
                <a:latin typeface="Arial" pitchFamily="34" charset="0"/>
                <a:cs typeface="Arial" pitchFamily="34" charset="0"/>
              </a:rPr>
              <a:t>You can also add © FDE &lt;Current Year&gt; into the footer for each slide.  Do this by going to “Insert” then “Header and Footer” and making appropriate edits.   The little copy right symbol is available from the Insert menu also by clicking on the “Symbol” button (the one with the omega sign on it).</a:t>
            </a:r>
            <a:endParaRPr lang="en-US" sz="1600" dirty="0">
              <a:solidFill>
                <a:schemeClr val="accent4"/>
              </a:solidFill>
              <a:latin typeface="Arial" pitchFamily="34" charset="0"/>
              <a:cs typeface="Arial" pitchFamily="34" charset="0"/>
            </a:endParaRPr>
          </a:p>
        </p:txBody>
      </p:sp>
    </p:spTree>
    <p:extLst>
      <p:ext uri="{BB962C8B-B14F-4D97-AF65-F5344CB8AC3E}">
        <p14:creationId xmlns:p14="http://schemas.microsoft.com/office/powerpoint/2010/main" val="41719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Learning Objectives">
    <p:bg>
      <p:bgPr>
        <a:solidFill>
          <a:schemeClr val="tx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Functional Testing</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solidFill>
                  <a:srgbClr val="FFA100"/>
                </a:solidFill>
              </a:rPr>
              <a:t>Learning Objectives</a:t>
            </a:r>
          </a:p>
        </p:txBody>
      </p:sp>
      <p:sp>
        <p:nvSpPr>
          <p:cNvPr id="2" name="TextBox 1"/>
          <p:cNvSpPr txBox="1"/>
          <p:nvPr userDrawn="1"/>
        </p:nvSpPr>
        <p:spPr>
          <a:xfrm>
            <a:off x="457200" y="1600200"/>
            <a:ext cx="5814412" cy="461665"/>
          </a:xfrm>
          <a:prstGeom prst="rect">
            <a:avLst/>
          </a:prstGeom>
          <a:noFill/>
        </p:spPr>
        <p:txBody>
          <a:bodyPr wrap="none" rtlCol="0">
            <a:spAutoFit/>
          </a:bodyPr>
          <a:lstStyle/>
          <a:p>
            <a:pPr lvl="0"/>
            <a:r>
              <a:rPr lang="en-US" sz="2400" b="0" kern="1200" baseline="0" dirty="0">
                <a:solidFill>
                  <a:schemeClr val="bg1"/>
                </a:solidFill>
                <a:latin typeface="Arial" pitchFamily="34" charset="0"/>
                <a:ea typeface="+mn-ea"/>
                <a:cs typeface="Arial" pitchFamily="34" charset="0"/>
              </a:rPr>
              <a:t>After completing this course, you should:</a:t>
            </a:r>
          </a:p>
        </p:txBody>
      </p:sp>
      <p:sp>
        <p:nvSpPr>
          <p:cNvPr id="8" name="Text Placeholder 7"/>
          <p:cNvSpPr>
            <a:spLocks noGrp="1"/>
          </p:cNvSpPr>
          <p:nvPr>
            <p:ph type="body" sz="quarter" idx="12" hasCustomPrompt="1"/>
          </p:nvPr>
        </p:nvSpPr>
        <p:spPr>
          <a:xfrm>
            <a:off x="457200" y="2286000"/>
            <a:ext cx="7636625" cy="4015105"/>
          </a:xfrm>
          <a:ln>
            <a:noFill/>
          </a:ln>
        </p:spPr>
        <p:txBody>
          <a:bodyPr/>
          <a:lstStyle>
            <a:lvl2pPr marL="465138" indent="-457200">
              <a:buFont typeface="+mj-lt"/>
              <a:buAutoNum type="arabicPeriod"/>
              <a:defRPr baseline="0">
                <a:solidFill>
                  <a:srgbClr val="FFA100"/>
                </a:solidFill>
              </a:defRPr>
            </a:lvl2pPr>
            <a:lvl3pPr>
              <a:defRPr lang="en-US" sz="1800" kern="1200" baseline="0" dirty="0">
                <a:solidFill>
                  <a:schemeClr val="accent4"/>
                </a:solidFill>
                <a:latin typeface="Arial" pitchFamily="34" charset="0"/>
                <a:ea typeface="+mn-ea"/>
                <a:cs typeface="Arial" pitchFamily="34" charset="0"/>
              </a:defRPr>
            </a:lvl3pPr>
          </a:lstStyle>
          <a:p>
            <a:pPr lvl="1"/>
            <a:r>
              <a:rPr lang="en-US" dirty="0"/>
              <a:t>Click here to enter learning objectives</a:t>
            </a:r>
          </a:p>
          <a:p>
            <a:pPr lvl="2"/>
            <a:endParaRPr lang="en-US" dirty="0"/>
          </a:p>
        </p:txBody>
      </p:sp>
      <p:sp>
        <p:nvSpPr>
          <p:cNvPr id="10" name="Text Placeholder 9"/>
          <p:cNvSpPr>
            <a:spLocks noGrp="1"/>
          </p:cNvSpPr>
          <p:nvPr>
            <p:ph type="body" sz="quarter" idx="13" hasCustomPrompt="1"/>
          </p:nvPr>
        </p:nvSpPr>
        <p:spPr>
          <a:xfrm>
            <a:off x="573579" y="3421351"/>
            <a:ext cx="7351222" cy="1760249"/>
          </a:xfrm>
          <a:ln>
            <a:noFill/>
          </a:ln>
        </p:spPr>
        <p:txBody>
          <a:bodyPr>
            <a:noAutofit/>
          </a:bodyPr>
          <a:lstStyle>
            <a:lvl3pPr marL="346075" indent="0" algn="l" defTabSz="914400" rtl="0" eaLnBrk="1" latinLnBrk="0" hangingPunct="1">
              <a:spcBef>
                <a:spcPct val="20000"/>
              </a:spcBef>
              <a:buFont typeface="+mj-lt"/>
              <a:buNone/>
              <a:defRPr lang="en-US" sz="1800" kern="1200" baseline="0" dirty="0">
                <a:solidFill>
                  <a:srgbClr val="FF0000"/>
                </a:solidFill>
                <a:latin typeface="Arial" pitchFamily="34" charset="0"/>
                <a:ea typeface="+mn-ea"/>
                <a:cs typeface="Arial" pitchFamily="34" charset="0"/>
              </a:defRPr>
            </a:lvl3pPr>
          </a:lstStyle>
          <a:p>
            <a:pPr marL="346075" lvl="2" indent="0" algn="l" defTabSz="914400" rtl="0" eaLnBrk="1" latinLnBrk="0" hangingPunct="1">
              <a:spcBef>
                <a:spcPct val="20000"/>
              </a:spcBef>
              <a:buFont typeface="+mj-lt"/>
              <a:buNone/>
            </a:pPr>
            <a:r>
              <a:rPr lang="en-US" dirty="0"/>
              <a:t>Where courses are offered for credits, you often have to state the learning objectives at the beginning of the slide set.  Typically 4-6 objectives are required.</a:t>
            </a:r>
          </a:p>
          <a:p>
            <a:pPr marL="346075" lvl="2" indent="0" algn="l" defTabSz="914400" rtl="0" eaLnBrk="1" latinLnBrk="0" hangingPunct="1">
              <a:spcBef>
                <a:spcPct val="20000"/>
              </a:spcBef>
              <a:buFont typeface="+mj-lt"/>
              <a:buNone/>
            </a:pPr>
            <a:r>
              <a:rPr lang="en-US" dirty="0"/>
              <a:t>Usually this is a good starting point for organizing your presentation anyway and it helps set up the class and sets expectations.</a:t>
            </a:r>
          </a:p>
        </p:txBody>
      </p:sp>
    </p:spTree>
    <p:extLst>
      <p:ext uri="{BB962C8B-B14F-4D97-AF65-F5344CB8AC3E}">
        <p14:creationId xmlns:p14="http://schemas.microsoft.com/office/powerpoint/2010/main" val="315072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earning Objectives">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457200" indent="-457200">
              <a:buFont typeface="Arial" pitchFamily="34" charset="0"/>
              <a:buChar char="•"/>
              <a:defRPr baseline="0">
                <a:solidFill>
                  <a:schemeClr val="bg1"/>
                </a:solidFill>
              </a:defRPr>
            </a:lvl1pPr>
            <a:lvl2pPr marL="465138" indent="-457200">
              <a:buFont typeface="+mj-lt"/>
              <a:buAutoNum type="arabicPeriod"/>
              <a:defRPr baseline="0"/>
            </a:lvl2pPr>
            <a:lvl3pPr marL="803275" indent="-457200">
              <a:buFont typeface="+mj-lt"/>
              <a:buAutoNum type="arabicPeriod"/>
              <a:defRPr lang="en-US" sz="1800" kern="1200" baseline="0" dirty="0" smtClean="0">
                <a:solidFill>
                  <a:schemeClr val="accent4"/>
                </a:solidFill>
                <a:latin typeface="Arial" pitchFamily="34" charset="0"/>
                <a:ea typeface="+mn-ea"/>
                <a:cs typeface="Arial" pitchFamily="34" charset="0"/>
              </a:defRPr>
            </a:lvl3pPr>
            <a:lvl4pPr marL="1143000" indent="-457200">
              <a:buFont typeface="+mj-lt"/>
              <a:buAutoNum type="arabicPeriod"/>
              <a:defRPr/>
            </a:lvl4pPr>
            <a:lvl5pPr marL="1482725" indent="-457200">
              <a:buFont typeface="+mj-lt"/>
              <a:buAutoNum type="arabicPeriod"/>
              <a:defRPr/>
            </a:lvl5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a:p>
            <a:pPr marL="346075" lvl="2" indent="0" algn="l" defTabSz="914400" rtl="0" eaLnBrk="1" latinLnBrk="0" hangingPunct="1">
              <a:spcBef>
                <a:spcPct val="20000"/>
              </a:spcBef>
              <a:buFont typeface="+mj-lt"/>
              <a:buNone/>
            </a:pPr>
            <a:endParaRPr lang="en-US" dirty="0"/>
          </a:p>
          <a:p>
            <a:pPr marL="346075" lvl="2" indent="0" algn="l" defTabSz="914400" rtl="0" eaLnBrk="1" latinLnBrk="0" hangingPunct="1">
              <a:spcBef>
                <a:spcPct val="20000"/>
              </a:spcBef>
              <a:buFont typeface="+mj-lt"/>
              <a:buNone/>
            </a:pPr>
            <a:r>
              <a:rPr lang="en-US" dirty="0"/>
              <a:t>Providing an agenda is also required by some clients.  This is also a good organizing tool for putting your presentation together and is also a good way to help the students understand how the learning objectives tie into the plan for the day.  If you include time targets, this also helps you manage your time.</a:t>
            </a:r>
          </a:p>
          <a:p>
            <a:pPr lvl="0"/>
            <a:endParaRPr lang="en-US" dirty="0"/>
          </a:p>
        </p:txBody>
      </p:sp>
      <p:sp>
        <p:nvSpPr>
          <p:cNvPr id="5" name="Footer Placeholder 4"/>
          <p:cNvSpPr>
            <a:spLocks noGrp="1"/>
          </p:cNvSpPr>
          <p:nvPr>
            <p:ph type="ftr" sz="quarter" idx="10"/>
          </p:nvPr>
        </p:nvSpPr>
        <p:spPr/>
        <p:txBody>
          <a:bodyPr/>
          <a:lstStyle/>
          <a:p>
            <a:r>
              <a:rPr lang="en-US"/>
              <a:t>Functional Testing</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solidFill>
                  <a:srgbClr val="FFA100"/>
                </a:solidFill>
              </a:rPr>
              <a:t>Agenda</a:t>
            </a:r>
          </a:p>
        </p:txBody>
      </p:sp>
    </p:spTree>
    <p:extLst>
      <p:ext uri="{BB962C8B-B14F-4D97-AF65-F5344CB8AC3E}">
        <p14:creationId xmlns:p14="http://schemas.microsoft.com/office/powerpoint/2010/main" val="19470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Background">
    <p:bg>
      <p:bgPr>
        <a:solidFill>
          <a:schemeClr val="tx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Functional Testing</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solidFill>
                  <a:srgbClr val="FFA100"/>
                </a:solidFill>
              </a:rPr>
              <a:t>Agenda</a:t>
            </a:r>
          </a:p>
        </p:txBody>
      </p:sp>
    </p:spTree>
    <p:extLst>
      <p:ext uri="{BB962C8B-B14F-4D97-AF65-F5344CB8AC3E}">
        <p14:creationId xmlns:p14="http://schemas.microsoft.com/office/powerpoint/2010/main" val="426906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rgbClr val="FFA100"/>
                </a:solidFill>
              </a:defRPr>
            </a:lvl2pPr>
            <a:lvl3pPr>
              <a:defRPr>
                <a:solidFill>
                  <a:srgbClr val="FFA100"/>
                </a:solidFill>
              </a:defRPr>
            </a:lvl3pPr>
            <a:lvl4pPr>
              <a:defRPr>
                <a:solidFill>
                  <a:srgbClr val="FFA100"/>
                </a:solidFill>
              </a:defRPr>
            </a:lvl4pPr>
            <a:lvl5pPr>
              <a:defRPr>
                <a:solidFill>
                  <a:srgbClr val="FFA1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r>
              <a:rPr lang="en-US"/>
              <a:t>Functional Testing</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39107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524000" y="6629400"/>
            <a:ext cx="6096000" cy="228600"/>
          </a:xfrm>
          <a:prstGeom prst="rect">
            <a:avLst/>
          </a:prstGeom>
        </p:spPr>
        <p:txBody>
          <a:bodyPr vert="horz" lIns="91440" tIns="45720" rIns="91440" bIns="45720" rtlCol="0" anchor="ctr"/>
          <a:lstStyle>
            <a:lvl1pPr algn="ctr">
              <a:defRPr sz="1200" cap="small" baseline="0">
                <a:solidFill>
                  <a:schemeClr val="tx1">
                    <a:tint val="75000"/>
                  </a:schemeClr>
                </a:solidFill>
                <a:latin typeface="Arial" pitchFamily="34" charset="0"/>
                <a:cs typeface="Arial" pitchFamily="34" charset="0"/>
              </a:defRPr>
            </a:lvl1pPr>
          </a:lstStyle>
          <a:p>
            <a:r>
              <a:rPr lang="en-US"/>
              <a:t>Functional Testing</a:t>
            </a:r>
            <a:endParaRPr lang="en-US" dirty="0"/>
          </a:p>
        </p:txBody>
      </p:sp>
      <p:sp>
        <p:nvSpPr>
          <p:cNvPr id="6" name="Slide Number Placeholder 5"/>
          <p:cNvSpPr>
            <a:spLocks noGrp="1"/>
          </p:cNvSpPr>
          <p:nvPr>
            <p:ph type="sldNum" sz="quarter" idx="4"/>
          </p:nvPr>
        </p:nvSpPr>
        <p:spPr>
          <a:xfrm>
            <a:off x="7620000" y="6629400"/>
            <a:ext cx="1524000" cy="228600"/>
          </a:xfrm>
          <a:prstGeom prst="rect">
            <a:avLst/>
          </a:prstGeom>
        </p:spPr>
        <p:txBody>
          <a:bodyPr vert="horz" lIns="91440" tIns="45720" rIns="91440" bIns="45720" rtlCol="0" anchor="ctr"/>
          <a:lstStyle>
            <a:lvl1pPr algn="r">
              <a:defRPr lang="en-US" sz="1200"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707" r:id="rId1"/>
    <p:sldLayoutId id="2147483747" r:id="rId2"/>
    <p:sldLayoutId id="2147483745" r:id="rId3"/>
    <p:sldLayoutId id="2147483739" r:id="rId4"/>
    <p:sldLayoutId id="2147483740" r:id="rId5"/>
    <p:sldLayoutId id="2147483749" r:id="rId6"/>
    <p:sldLayoutId id="2147483742" r:id="rId7"/>
    <p:sldLayoutId id="2147483744" r:id="rId8"/>
    <p:sldLayoutId id="2147483713" r:id="rId9"/>
    <p:sldLayoutId id="2147483714" r:id="rId10"/>
    <p:sldLayoutId id="2147483715" r:id="rId11"/>
    <p:sldLayoutId id="2147483716" r:id="rId12"/>
    <p:sldLayoutId id="2147483717" r:id="rId13"/>
    <p:sldLayoutId id="2147483718" r:id="rId14"/>
    <p:sldLayoutId id="2147483719" r:id="rId15"/>
    <p:sldLayoutId id="2147483748" r:id="rId16"/>
    <p:sldLayoutId id="2147483746" r:id="rId17"/>
    <p:sldLayoutId id="214748375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rgbClr val="FFA100"/>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rgbClr val="FFA100"/>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rgbClr val="FFA100"/>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rgbClr val="FFA1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2.wmf"/></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hyperlink" Target="http://www.av8rdas.wordpress.com/" TargetMode="External"/><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hyperlink" Target="http://www.av8rdas.wordpress.com/"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59.wmf"/><Relationship Id="rId5" Type="http://schemas.openxmlformats.org/officeDocument/2006/relationships/oleObject" Target="../embeddings/oleObject2.bin"/><Relationship Id="rId4" Type="http://schemas.openxmlformats.org/officeDocument/2006/relationships/image" Target="../media/image58.wmf"/></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9.jpeg"/><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hyperlink" Target="http://www.peci.org/ftgtest/"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71.emf"/><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845820"/>
            <a:ext cx="7772400" cy="1821180"/>
          </a:xfrm>
        </p:spPr>
        <p:txBody>
          <a:bodyPr/>
          <a:lstStyle/>
          <a:p>
            <a:r>
              <a:rPr lang="en-US" sz="4400" dirty="0"/>
              <a:t>Existing Building Commissioning Workshop</a:t>
            </a:r>
          </a:p>
        </p:txBody>
      </p:sp>
      <p:sp>
        <p:nvSpPr>
          <p:cNvPr id="5" name="Text Placeholder 4"/>
          <p:cNvSpPr>
            <a:spLocks noGrp="1"/>
          </p:cNvSpPr>
          <p:nvPr>
            <p:ph type="body" sz="quarter" idx="12"/>
          </p:nvPr>
        </p:nvSpPr>
        <p:spPr/>
        <p:txBody>
          <a:bodyPr/>
          <a:lstStyle/>
          <a:p>
            <a:r>
              <a:rPr lang="en-US" dirty="0"/>
              <a:t>David Sellers</a:t>
            </a:r>
          </a:p>
        </p:txBody>
      </p:sp>
      <p:sp>
        <p:nvSpPr>
          <p:cNvPr id="6" name="Text Placeholder 5"/>
          <p:cNvSpPr>
            <a:spLocks noGrp="1"/>
          </p:cNvSpPr>
          <p:nvPr>
            <p:ph type="body" sz="quarter" idx="13"/>
          </p:nvPr>
        </p:nvSpPr>
        <p:spPr/>
        <p:txBody>
          <a:bodyPr/>
          <a:lstStyle/>
          <a:p>
            <a:r>
              <a:rPr lang="en-US" dirty="0"/>
              <a:t>Senior Engineer</a:t>
            </a:r>
          </a:p>
        </p:txBody>
      </p:sp>
      <p:sp>
        <p:nvSpPr>
          <p:cNvPr id="7" name="Text Placeholder 6"/>
          <p:cNvSpPr>
            <a:spLocks noGrp="1"/>
          </p:cNvSpPr>
          <p:nvPr>
            <p:ph type="body" sz="quarter" idx="14"/>
          </p:nvPr>
        </p:nvSpPr>
        <p:spPr/>
        <p:txBody>
          <a:bodyPr/>
          <a:lstStyle/>
          <a:p>
            <a:r>
              <a:rPr lang="en-US" dirty="0"/>
              <a:t>Facility Dynamics Engineering</a:t>
            </a:r>
          </a:p>
        </p:txBody>
      </p:sp>
      <p:sp>
        <p:nvSpPr>
          <p:cNvPr id="8" name="Text Placeholder 7"/>
          <p:cNvSpPr>
            <a:spLocks noGrp="1"/>
          </p:cNvSpPr>
          <p:nvPr>
            <p:ph type="body" sz="quarter" idx="15"/>
          </p:nvPr>
        </p:nvSpPr>
        <p:spPr/>
        <p:txBody>
          <a:bodyPr/>
          <a:lstStyle/>
          <a:p>
            <a:r>
              <a:rPr lang="en-US" dirty="0"/>
              <a:t>October 13, 2016</a:t>
            </a:r>
          </a:p>
        </p:txBody>
      </p:sp>
      <p:sp>
        <p:nvSpPr>
          <p:cNvPr id="9" name="Text Placeholder 8"/>
          <p:cNvSpPr>
            <a:spLocks noGrp="1"/>
          </p:cNvSpPr>
          <p:nvPr>
            <p:ph type="body" sz="quarter" idx="10"/>
          </p:nvPr>
        </p:nvSpPr>
        <p:spPr>
          <a:xfrm>
            <a:off x="838200" y="2667000"/>
            <a:ext cx="7772400" cy="1295400"/>
          </a:xfrm>
        </p:spPr>
        <p:txBody>
          <a:bodyPr>
            <a:normAutofit/>
          </a:bodyPr>
          <a:lstStyle/>
          <a:p>
            <a:pPr marL="0" indent="0">
              <a:buNone/>
            </a:pPr>
            <a:r>
              <a:rPr lang="en-US" dirty="0"/>
              <a:t>Series 13, Session 5</a:t>
            </a:r>
          </a:p>
          <a:p>
            <a:pPr marL="0" indent="0">
              <a:buNone/>
            </a:pPr>
            <a:r>
              <a:rPr lang="en-US" dirty="0"/>
              <a:t>Introduction to Functional Testing</a:t>
            </a:r>
          </a:p>
        </p:txBody>
      </p:sp>
    </p:spTree>
    <p:extLst>
      <p:ext uri="{BB962C8B-B14F-4D97-AF65-F5344CB8AC3E}">
        <p14:creationId xmlns:p14="http://schemas.microsoft.com/office/powerpoint/2010/main" val="363992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Lot of Amazing Technical Advances </a:t>
            </a:r>
            <a:r>
              <a:rPr lang="en-US" sz="2800" dirty="0"/>
              <a:t> </a:t>
            </a:r>
            <a:br>
              <a:rPr lang="en-US" sz="2800" dirty="0"/>
            </a:br>
            <a:r>
              <a:rPr lang="en-US" sz="2800" dirty="0"/>
              <a:t> </a:t>
            </a:r>
            <a:endParaRPr lang="en-US" dirty="0"/>
          </a:p>
        </p:txBody>
      </p:sp>
      <p:sp>
        <p:nvSpPr>
          <p:cNvPr id="3" name="Footer Placeholder 2"/>
          <p:cNvSpPr>
            <a:spLocks noGrp="1"/>
          </p:cNvSpPr>
          <p:nvPr>
            <p:ph type="ftr" sz="quarter" idx="10"/>
          </p:nvPr>
        </p:nvSpPr>
        <p:spPr/>
        <p:txBody>
          <a:bodyPr/>
          <a:lstStyle/>
          <a:p>
            <a:r>
              <a:rPr lang="en-US" dirty="0"/>
              <a:t>Functional Testing</a:t>
            </a:r>
          </a:p>
        </p:txBody>
      </p:sp>
      <p:sp>
        <p:nvSpPr>
          <p:cNvPr id="4" name="Slide Number Placeholder 3"/>
          <p:cNvSpPr>
            <a:spLocks noGrp="1"/>
          </p:cNvSpPr>
          <p:nvPr>
            <p:ph type="sldNum" sz="quarter" idx="11"/>
          </p:nvPr>
        </p:nvSpPr>
        <p:spPr/>
        <p:txBody>
          <a:bodyPr/>
          <a:lstStyle/>
          <a:p>
            <a:fld id="{A9320731-3B2C-4107-8664-CAD7BE973DC8}" type="slidenum">
              <a:rPr lang="en-US" smtClean="0"/>
              <a:pPr/>
              <a:t>10</a:t>
            </a:fld>
            <a:endParaRPr lang="en-US"/>
          </a:p>
        </p:txBody>
      </p:sp>
    </p:spTree>
    <p:extLst>
      <p:ext uri="{BB962C8B-B14F-4D97-AF65-F5344CB8AC3E}">
        <p14:creationId xmlns:p14="http://schemas.microsoft.com/office/powerpoint/2010/main" val="957061524"/>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5695" y="1904797"/>
            <a:ext cx="6438305" cy="4953203"/>
          </a:xfrm>
          <a:prstGeom prst="rect">
            <a:avLst/>
          </a:prstGeom>
        </p:spPr>
      </p:pic>
      <p:sp>
        <p:nvSpPr>
          <p:cNvPr id="2" name="Title 1"/>
          <p:cNvSpPr>
            <a:spLocks noGrp="1"/>
          </p:cNvSpPr>
          <p:nvPr>
            <p:ph type="title"/>
          </p:nvPr>
        </p:nvSpPr>
        <p:spPr/>
        <p:txBody>
          <a:bodyPr/>
          <a:lstStyle/>
          <a:p>
            <a:r>
              <a:rPr lang="en-US" dirty="0"/>
              <a:t>A Lot of Amazing Technical Advances </a:t>
            </a:r>
            <a:r>
              <a:rPr lang="en-US" sz="2800" dirty="0"/>
              <a:t> </a:t>
            </a:r>
            <a:br>
              <a:rPr lang="en-US" sz="2800" dirty="0"/>
            </a:br>
            <a:r>
              <a:rPr lang="en-US" sz="2800" dirty="0"/>
              <a:t>Saturn First Stage F-1 Engine</a:t>
            </a:r>
            <a:endParaRPr lang="en-US" dirty="0"/>
          </a:p>
        </p:txBody>
      </p:sp>
      <p:sp>
        <p:nvSpPr>
          <p:cNvPr id="6" name="Content Placeholder 5"/>
          <p:cNvSpPr>
            <a:spLocks noGrp="1"/>
          </p:cNvSpPr>
          <p:nvPr>
            <p:ph sz="half" idx="1"/>
          </p:nvPr>
        </p:nvSpPr>
        <p:spPr/>
        <p:txBody>
          <a:bodyPr/>
          <a:lstStyle/>
          <a:p>
            <a:pPr marL="342900" indent="-342900">
              <a:buFont typeface="Arial" panose="020B0604020202020204" pitchFamily="34" charset="0"/>
              <a:buChar char="•"/>
            </a:pPr>
            <a:r>
              <a:rPr lang="en-US" dirty="0"/>
              <a:t>1,500,000 pounds of thrust</a:t>
            </a:r>
          </a:p>
          <a:p>
            <a:pPr marL="342900" indent="-342900">
              <a:buFont typeface="Arial" panose="020B0604020202020204" pitchFamily="34" charset="0"/>
              <a:buChar char="•"/>
            </a:pPr>
            <a:r>
              <a:rPr lang="en-US" dirty="0"/>
              <a:t>150 second burn time</a:t>
            </a:r>
          </a:p>
          <a:p>
            <a:pPr marL="342900" indent="-342900">
              <a:buFont typeface="Arial" panose="020B0604020202020204" pitchFamily="34" charset="0"/>
              <a:buChar char="•"/>
            </a:pPr>
            <a:r>
              <a:rPr lang="en-US" dirty="0"/>
              <a:t>5,683 </a:t>
            </a:r>
            <a:r>
              <a:rPr lang="en-US" dirty="0" err="1"/>
              <a:t>lb</a:t>
            </a:r>
            <a:r>
              <a:rPr lang="en-US" dirty="0"/>
              <a:t>/sec of LOX and RP1</a:t>
            </a:r>
          </a:p>
          <a:p>
            <a:pPr marL="693738" lvl="1"/>
            <a:r>
              <a:rPr lang="en-US" dirty="0"/>
              <a:t>413.5 </a:t>
            </a:r>
            <a:r>
              <a:rPr lang="en-US" dirty="0" err="1"/>
              <a:t>gps</a:t>
            </a:r>
            <a:r>
              <a:rPr lang="en-US" dirty="0"/>
              <a:t> LOX</a:t>
            </a:r>
          </a:p>
          <a:p>
            <a:pPr marL="693738" lvl="1"/>
            <a:r>
              <a:rPr lang="en-US" dirty="0"/>
              <a:t>257.9 </a:t>
            </a:r>
            <a:r>
              <a:rPr lang="en-US" dirty="0" err="1"/>
              <a:t>gps</a:t>
            </a:r>
            <a:r>
              <a:rPr lang="en-US" dirty="0"/>
              <a:t> RP-1</a:t>
            </a:r>
          </a:p>
        </p:txBody>
      </p:sp>
      <p:sp>
        <p:nvSpPr>
          <p:cNvPr id="4" name="Slide Number Placeholder 3"/>
          <p:cNvSpPr>
            <a:spLocks noGrp="1"/>
          </p:cNvSpPr>
          <p:nvPr>
            <p:ph type="sldNum" sz="quarter" idx="11"/>
          </p:nvPr>
        </p:nvSpPr>
        <p:spPr/>
        <p:txBody>
          <a:bodyPr/>
          <a:lstStyle/>
          <a:p>
            <a:fld id="{A9320731-3B2C-4107-8664-CAD7BE973DC8}" type="slidenum">
              <a:rPr lang="en-US" smtClean="0"/>
              <a:pPr/>
              <a:t>11</a:t>
            </a:fld>
            <a:endParaRPr lang="en-US"/>
          </a:p>
        </p:txBody>
      </p:sp>
      <p:sp>
        <p:nvSpPr>
          <p:cNvPr id="7" name="TextBox 6"/>
          <p:cNvSpPr txBox="1"/>
          <p:nvPr/>
        </p:nvSpPr>
        <p:spPr>
          <a:xfrm>
            <a:off x="0" y="6519446"/>
            <a:ext cx="3048000" cy="338554"/>
          </a:xfrm>
          <a:prstGeom prst="rect">
            <a:avLst/>
          </a:prstGeom>
          <a:noFill/>
        </p:spPr>
        <p:txBody>
          <a:bodyPr wrap="square" rtlCol="0">
            <a:spAutoFit/>
          </a:bodyPr>
          <a:lstStyle/>
          <a:p>
            <a:r>
              <a:rPr lang="en-US" sz="800" i="1" dirty="0">
                <a:solidFill>
                  <a:schemeClr val="bg1"/>
                </a:solidFill>
              </a:rPr>
              <a:t>Image courtesy NASA Image Archives; https://www.nasa.gov/multimedia/imagegallery/index.html </a:t>
            </a:r>
          </a:p>
        </p:txBody>
      </p:sp>
    </p:spTree>
    <p:extLst>
      <p:ext uri="{BB962C8B-B14F-4D97-AF65-F5344CB8AC3E}">
        <p14:creationId xmlns:p14="http://schemas.microsoft.com/office/powerpoint/2010/main" val="4097833858"/>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Lot of Amazing Technical Advances</a:t>
            </a:r>
            <a:br>
              <a:rPr lang="en-US" sz="2400" dirty="0"/>
            </a:br>
            <a:r>
              <a:rPr lang="en-US" sz="2400" dirty="0"/>
              <a:t>Saturn J-2 Upper Stage Engine</a:t>
            </a:r>
          </a:p>
        </p:txBody>
      </p:sp>
      <p:sp>
        <p:nvSpPr>
          <p:cNvPr id="6" name="Content Placeholder 5"/>
          <p:cNvSpPr>
            <a:spLocks noGrp="1"/>
          </p:cNvSpPr>
          <p:nvPr>
            <p:ph sz="half" idx="1"/>
          </p:nvPr>
        </p:nvSpPr>
        <p:spPr/>
        <p:txBody>
          <a:bodyPr/>
          <a:lstStyle/>
          <a:p>
            <a:pPr marL="342900" indent="-342900">
              <a:buFont typeface="Arial" panose="020B0604020202020204" pitchFamily="34" charset="0"/>
              <a:buChar char="•"/>
            </a:pPr>
            <a:r>
              <a:rPr lang="en-US" dirty="0"/>
              <a:t>232,250 pounds of thrust</a:t>
            </a:r>
          </a:p>
          <a:p>
            <a:pPr marL="342900" indent="-342900">
              <a:buFont typeface="Arial" panose="020B0604020202020204" pitchFamily="34" charset="0"/>
              <a:buChar char="•"/>
            </a:pPr>
            <a:r>
              <a:rPr lang="en-US" dirty="0" err="1"/>
              <a:t>Restartable</a:t>
            </a:r>
            <a:endParaRPr lang="en-US" dirty="0"/>
          </a:p>
          <a:p>
            <a:pPr marL="342900" indent="-342900">
              <a:buFont typeface="Arial" panose="020B0604020202020204" pitchFamily="34" charset="0"/>
              <a:buChar char="•"/>
            </a:pPr>
            <a:r>
              <a:rPr lang="en-US" dirty="0"/>
              <a:t>Hydrogen fueled (cryogenic)</a:t>
            </a:r>
          </a:p>
          <a:p>
            <a:pPr marL="342900" indent="-342900">
              <a:buFont typeface="Arial" panose="020B0604020202020204" pitchFamily="34" charset="0"/>
              <a:buChar char="•"/>
            </a:pPr>
            <a:r>
              <a:rPr lang="en-US" dirty="0"/>
              <a:t>LOX for oxidizer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599" y="3356551"/>
            <a:ext cx="6236677" cy="3501449"/>
          </a:xfrm>
          <a:prstGeom prst="rect">
            <a:avLst/>
          </a:prstGeom>
        </p:spPr>
      </p:pic>
      <p:sp>
        <p:nvSpPr>
          <p:cNvPr id="8" name="TextBox 7"/>
          <p:cNvSpPr txBox="1"/>
          <p:nvPr/>
        </p:nvSpPr>
        <p:spPr>
          <a:xfrm>
            <a:off x="0" y="6519446"/>
            <a:ext cx="3048000" cy="338554"/>
          </a:xfrm>
          <a:prstGeom prst="rect">
            <a:avLst/>
          </a:prstGeom>
          <a:noFill/>
        </p:spPr>
        <p:txBody>
          <a:bodyPr wrap="square" rtlCol="0">
            <a:spAutoFit/>
          </a:bodyPr>
          <a:lstStyle/>
          <a:p>
            <a:r>
              <a:rPr lang="en-US" sz="800" i="1" dirty="0">
                <a:solidFill>
                  <a:schemeClr val="bg1"/>
                </a:solidFill>
              </a:rPr>
              <a:t>Image courtesy NASA Image Archives; https://www.nasa.gov/multimedia/imagegallery/index.html </a:t>
            </a:r>
          </a:p>
        </p:txBody>
      </p:sp>
    </p:spTree>
    <p:extLst>
      <p:ext uri="{BB962C8B-B14F-4D97-AF65-F5344CB8AC3E}">
        <p14:creationId xmlns:p14="http://schemas.microsoft.com/office/powerpoint/2010/main" val="715714418"/>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1600" y="1752601"/>
            <a:ext cx="4862400" cy="5105400"/>
          </a:xfrm>
          <a:prstGeom prst="rect">
            <a:avLst/>
          </a:prstGeom>
        </p:spPr>
      </p:pic>
      <p:sp>
        <p:nvSpPr>
          <p:cNvPr id="2" name="Title 1"/>
          <p:cNvSpPr>
            <a:spLocks noGrp="1"/>
          </p:cNvSpPr>
          <p:nvPr>
            <p:ph type="title"/>
          </p:nvPr>
        </p:nvSpPr>
        <p:spPr/>
        <p:txBody>
          <a:bodyPr/>
          <a:lstStyle/>
          <a:p>
            <a:r>
              <a:rPr lang="en-US" dirty="0"/>
              <a:t>A Lot of Amazing Technical Advances</a:t>
            </a:r>
            <a:br>
              <a:rPr lang="en-US" sz="2400" dirty="0"/>
            </a:br>
            <a:r>
              <a:rPr lang="en-US" sz="2400" dirty="0"/>
              <a:t>Space Suits</a:t>
            </a:r>
          </a:p>
        </p:txBody>
      </p:sp>
      <p:sp>
        <p:nvSpPr>
          <p:cNvPr id="6" name="Content Placeholder 5"/>
          <p:cNvSpPr>
            <a:spLocks noGrp="1"/>
          </p:cNvSpPr>
          <p:nvPr>
            <p:ph sz="half" idx="1"/>
          </p:nvPr>
        </p:nvSpPr>
        <p:spPr/>
        <p:txBody>
          <a:bodyPr/>
          <a:lstStyle/>
          <a:p>
            <a:pPr marL="342900" indent="-342900">
              <a:buFont typeface="Arial" panose="020B0604020202020204" pitchFamily="34" charset="0"/>
              <a:buChar char="•"/>
            </a:pPr>
            <a:r>
              <a:rPr lang="en-US" dirty="0"/>
              <a:t>Allow meaningful movement</a:t>
            </a:r>
          </a:p>
          <a:p>
            <a:pPr marL="342900" indent="-342900">
              <a:buFont typeface="Arial" panose="020B0604020202020204" pitchFamily="34" charset="0"/>
              <a:buChar char="•"/>
            </a:pPr>
            <a:r>
              <a:rPr lang="en-US" dirty="0"/>
              <a:t>Support life </a:t>
            </a:r>
          </a:p>
          <a:p>
            <a:pPr lvl="2"/>
            <a:r>
              <a:rPr lang="en-US" dirty="0"/>
              <a:t>In a vacuum</a:t>
            </a:r>
          </a:p>
          <a:p>
            <a:pPr lvl="2"/>
            <a:r>
              <a:rPr lang="en-US" dirty="0"/>
              <a:t>At -290 to +310°F</a:t>
            </a:r>
          </a:p>
          <a:p>
            <a:pPr lvl="2"/>
            <a:r>
              <a:rPr lang="en-US" dirty="0"/>
              <a:t>Immune to micro-</a:t>
            </a:r>
            <a:r>
              <a:rPr lang="en-US" dirty="0" err="1"/>
              <a:t>metiorites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13</a:t>
            </a:fld>
            <a:endParaRPr lang="en-US"/>
          </a:p>
        </p:txBody>
      </p:sp>
      <p:sp>
        <p:nvSpPr>
          <p:cNvPr id="7" name="TextBox 6"/>
          <p:cNvSpPr txBox="1"/>
          <p:nvPr/>
        </p:nvSpPr>
        <p:spPr>
          <a:xfrm>
            <a:off x="0" y="6519446"/>
            <a:ext cx="3048000" cy="338554"/>
          </a:xfrm>
          <a:prstGeom prst="rect">
            <a:avLst/>
          </a:prstGeom>
          <a:noFill/>
        </p:spPr>
        <p:txBody>
          <a:bodyPr wrap="square" rtlCol="0">
            <a:spAutoFit/>
          </a:bodyPr>
          <a:lstStyle/>
          <a:p>
            <a:r>
              <a:rPr lang="en-US" sz="800" i="1" dirty="0">
                <a:solidFill>
                  <a:schemeClr val="bg1"/>
                </a:solidFill>
              </a:rPr>
              <a:t>Image courtesy NASA Image Archives; https://www.nasa.gov/multimedia/imagegallery/index.html </a:t>
            </a:r>
          </a:p>
        </p:txBody>
      </p:sp>
    </p:spTree>
    <p:extLst>
      <p:ext uri="{BB962C8B-B14F-4D97-AF65-F5344CB8AC3E}">
        <p14:creationId xmlns:p14="http://schemas.microsoft.com/office/powerpoint/2010/main" val="2125533370"/>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90" y="0"/>
            <a:ext cx="8865820" cy="6858000"/>
          </a:xfrm>
          <a:prstGeom prst="rect">
            <a:avLst/>
          </a:prstGeom>
        </p:spPr>
      </p:pic>
      <p:sp>
        <p:nvSpPr>
          <p:cNvPr id="2" name="Title 1"/>
          <p:cNvSpPr>
            <a:spLocks noGrp="1"/>
          </p:cNvSpPr>
          <p:nvPr>
            <p:ph type="title"/>
          </p:nvPr>
        </p:nvSpPr>
        <p:spPr/>
        <p:txBody>
          <a:bodyPr/>
          <a:lstStyle/>
          <a:p>
            <a:r>
              <a:rPr lang="en-US" dirty="0">
                <a:solidFill>
                  <a:schemeClr val="bg1"/>
                </a:solidFill>
              </a:rPr>
              <a:t>A Lot of Amazing Technical Advances</a:t>
            </a:r>
            <a:br>
              <a:rPr lang="en-US" sz="2400" dirty="0">
                <a:solidFill>
                  <a:schemeClr val="bg1"/>
                </a:solidFill>
              </a:rPr>
            </a:br>
            <a:r>
              <a:rPr lang="en-US" sz="2400" dirty="0">
                <a:solidFill>
                  <a:schemeClr val="bg1"/>
                </a:solidFill>
              </a:rPr>
              <a:t>Crawler/transporter</a:t>
            </a:r>
          </a:p>
        </p:txBody>
      </p:sp>
      <p:sp>
        <p:nvSpPr>
          <p:cNvPr id="6" name="Content Placeholder 5"/>
          <p:cNvSpPr>
            <a:spLocks noGrp="1"/>
          </p:cNvSpPr>
          <p:nvPr>
            <p:ph sz="half" idx="1"/>
          </p:nvPr>
        </p:nvSpPr>
        <p:spPr/>
        <p:txBody>
          <a:bodyPr/>
          <a:lstStyle/>
          <a:p>
            <a:pPr marL="342900" indent="-342900">
              <a:buFont typeface="Arial" panose="020B0604020202020204" pitchFamily="34" charset="0"/>
              <a:buChar char="•"/>
            </a:pPr>
            <a:r>
              <a:rPr lang="en-US" dirty="0"/>
              <a:t>4,100 </a:t>
            </a:r>
            <a:r>
              <a:rPr lang="en-US" dirty="0" err="1"/>
              <a:t>hp</a:t>
            </a:r>
            <a:endParaRPr lang="en-US" dirty="0"/>
          </a:p>
          <a:p>
            <a:pPr marL="342900" indent="-342900">
              <a:buFont typeface="Arial" panose="020B0604020202020204" pitchFamily="34" charset="0"/>
              <a:buChar char="•"/>
            </a:pPr>
            <a:r>
              <a:rPr lang="en-US" dirty="0"/>
              <a:t>Moved 9,870,000 pounds at 1 mph 3.4 – 4.2 miles</a:t>
            </a:r>
          </a:p>
          <a:p>
            <a:pPr marL="342900" indent="-342900">
              <a:buFont typeface="Arial" panose="020B0604020202020204" pitchFamily="34" charset="0"/>
              <a:buChar char="•"/>
            </a:pPr>
            <a:r>
              <a:rPr lang="en-US" dirty="0"/>
              <a:t>Kept the load level with-in 10° of arc going up a 5% grade</a:t>
            </a:r>
          </a:p>
        </p:txBody>
      </p:sp>
      <p:sp>
        <p:nvSpPr>
          <p:cNvPr id="4" name="Slide Number Placeholder 3"/>
          <p:cNvSpPr>
            <a:spLocks noGrp="1"/>
          </p:cNvSpPr>
          <p:nvPr>
            <p:ph type="sldNum" sz="quarter" idx="11"/>
          </p:nvPr>
        </p:nvSpPr>
        <p:spPr/>
        <p:txBody>
          <a:bodyPr/>
          <a:lstStyle/>
          <a:p>
            <a:fld id="{A9320731-3B2C-4107-8664-CAD7BE973DC8}" type="slidenum">
              <a:rPr lang="en-US" smtClean="0"/>
              <a:pPr/>
              <a:t>14</a:t>
            </a:fld>
            <a:endParaRPr lang="en-US"/>
          </a:p>
        </p:txBody>
      </p:sp>
      <p:sp>
        <p:nvSpPr>
          <p:cNvPr id="8" name="TextBox 7"/>
          <p:cNvSpPr txBox="1"/>
          <p:nvPr/>
        </p:nvSpPr>
        <p:spPr>
          <a:xfrm>
            <a:off x="0" y="6519446"/>
            <a:ext cx="3048000" cy="338554"/>
          </a:xfrm>
          <a:prstGeom prst="rect">
            <a:avLst/>
          </a:prstGeom>
          <a:noFill/>
        </p:spPr>
        <p:txBody>
          <a:bodyPr wrap="square" rtlCol="0">
            <a:spAutoFit/>
          </a:bodyPr>
          <a:lstStyle/>
          <a:p>
            <a:r>
              <a:rPr lang="en-US" sz="800" i="1" dirty="0">
                <a:solidFill>
                  <a:schemeClr val="bg1"/>
                </a:solidFill>
              </a:rPr>
              <a:t>Image courtesy NASA Image Archives; https://www.nasa.gov/multimedia/imagegallery/index.html </a:t>
            </a:r>
          </a:p>
        </p:txBody>
      </p:sp>
    </p:spTree>
    <p:extLst>
      <p:ext uri="{BB962C8B-B14F-4D97-AF65-F5344CB8AC3E}">
        <p14:creationId xmlns:p14="http://schemas.microsoft.com/office/powerpoint/2010/main" val="3216766759"/>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1738610"/>
            <a:ext cx="6400800" cy="5119390"/>
          </a:xfrm>
          <a:prstGeom prst="rect">
            <a:avLst/>
          </a:prstGeom>
        </p:spPr>
      </p:pic>
      <p:sp>
        <p:nvSpPr>
          <p:cNvPr id="2" name="Title 1"/>
          <p:cNvSpPr>
            <a:spLocks noGrp="1"/>
          </p:cNvSpPr>
          <p:nvPr>
            <p:ph type="title"/>
          </p:nvPr>
        </p:nvSpPr>
        <p:spPr/>
        <p:txBody>
          <a:bodyPr/>
          <a:lstStyle/>
          <a:p>
            <a:r>
              <a:rPr lang="en-US" dirty="0"/>
              <a:t>A Lot of Amazing Technical Advances</a:t>
            </a:r>
            <a:br>
              <a:rPr lang="en-US" sz="2400" dirty="0"/>
            </a:br>
            <a:r>
              <a:rPr lang="en-US" sz="2400" dirty="0"/>
              <a:t>Apollo Guidance Computer</a:t>
            </a:r>
          </a:p>
        </p:txBody>
      </p:sp>
      <p:sp>
        <p:nvSpPr>
          <p:cNvPr id="6" name="Content Placeholder 5"/>
          <p:cNvSpPr>
            <a:spLocks noGrp="1"/>
          </p:cNvSpPr>
          <p:nvPr>
            <p:ph sz="half" idx="1"/>
          </p:nvPr>
        </p:nvSpPr>
        <p:spPr/>
        <p:txBody>
          <a:bodyPr/>
          <a:lstStyle/>
          <a:p>
            <a:pPr marL="342900" indent="-342900">
              <a:buFont typeface="Arial" panose="020B0604020202020204" pitchFamily="34" charset="0"/>
              <a:buChar char="•"/>
            </a:pPr>
            <a:r>
              <a:rPr lang="en-US" dirty="0"/>
              <a:t>1 </a:t>
            </a:r>
            <a:r>
              <a:rPr lang="en-US" dirty="0" err="1"/>
              <a:t>Mhz</a:t>
            </a:r>
            <a:r>
              <a:rPr lang="en-US" dirty="0"/>
              <a:t> processor speed</a:t>
            </a:r>
          </a:p>
          <a:p>
            <a:pPr marL="342900" indent="-342900">
              <a:buFont typeface="Arial" panose="020B0604020202020204" pitchFamily="34" charset="0"/>
              <a:buChar char="•"/>
            </a:pPr>
            <a:r>
              <a:rPr lang="en-US" dirty="0"/>
              <a:t>70 pounds</a:t>
            </a:r>
          </a:p>
        </p:txBody>
      </p:sp>
      <p:sp>
        <p:nvSpPr>
          <p:cNvPr id="3" name="Footer Placeholder 2"/>
          <p:cNvSpPr>
            <a:spLocks noGrp="1"/>
          </p:cNvSpPr>
          <p:nvPr>
            <p:ph type="ftr" sz="quarter" idx="10"/>
          </p:nvPr>
        </p:nvSpPr>
        <p:spPr/>
        <p:txBody>
          <a:bodyPr/>
          <a:lstStyle/>
          <a:p>
            <a:r>
              <a:rPr lang="en-US" dirty="0"/>
              <a:t>Functional Testing</a:t>
            </a:r>
          </a:p>
        </p:txBody>
      </p:sp>
      <p:sp>
        <p:nvSpPr>
          <p:cNvPr id="4" name="Slide Number Placeholder 3"/>
          <p:cNvSpPr>
            <a:spLocks noGrp="1"/>
          </p:cNvSpPr>
          <p:nvPr>
            <p:ph type="sldNum" sz="quarter" idx="11"/>
          </p:nvPr>
        </p:nvSpPr>
        <p:spPr/>
        <p:txBody>
          <a:bodyPr/>
          <a:lstStyle/>
          <a:p>
            <a:fld id="{A9320731-3B2C-4107-8664-CAD7BE973DC8}" type="slidenum">
              <a:rPr lang="en-US" smtClean="0"/>
              <a:pPr/>
              <a:t>15</a:t>
            </a:fld>
            <a:endParaRPr lang="en-US"/>
          </a:p>
        </p:txBody>
      </p:sp>
      <p:sp>
        <p:nvSpPr>
          <p:cNvPr id="7" name="TextBox 6"/>
          <p:cNvSpPr txBox="1"/>
          <p:nvPr/>
        </p:nvSpPr>
        <p:spPr>
          <a:xfrm>
            <a:off x="0" y="6519446"/>
            <a:ext cx="3048000" cy="338554"/>
          </a:xfrm>
          <a:prstGeom prst="rect">
            <a:avLst/>
          </a:prstGeom>
          <a:noFill/>
        </p:spPr>
        <p:txBody>
          <a:bodyPr wrap="square" rtlCol="0">
            <a:spAutoFit/>
          </a:bodyPr>
          <a:lstStyle/>
          <a:p>
            <a:r>
              <a:rPr lang="en-US" sz="800" i="1" dirty="0">
                <a:solidFill>
                  <a:schemeClr val="bg1"/>
                </a:solidFill>
              </a:rPr>
              <a:t>Image courtesy NASA Image Archives; https://www.nasa.gov/multimedia/imagegallery/index.html </a:t>
            </a:r>
          </a:p>
        </p:txBody>
      </p:sp>
    </p:spTree>
    <p:extLst>
      <p:ext uri="{BB962C8B-B14F-4D97-AF65-F5344CB8AC3E}">
        <p14:creationId xmlns:p14="http://schemas.microsoft.com/office/powerpoint/2010/main" val="3801205282"/>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Lot of Amazing Technical Advances</a:t>
            </a:r>
            <a:br>
              <a:rPr lang="en-US" sz="2400" dirty="0"/>
            </a:br>
            <a:r>
              <a:rPr lang="en-US" sz="2400" dirty="0"/>
              <a:t>Apollo Guidance Computer</a:t>
            </a:r>
          </a:p>
        </p:txBody>
      </p:sp>
      <p:sp>
        <p:nvSpPr>
          <p:cNvPr id="6" name="Content Placeholder 5"/>
          <p:cNvSpPr>
            <a:spLocks noGrp="1"/>
          </p:cNvSpPr>
          <p:nvPr>
            <p:ph sz="half" idx="1"/>
          </p:nvPr>
        </p:nvSpPr>
        <p:spPr/>
        <p:txBody>
          <a:bodyPr/>
          <a:lstStyle/>
          <a:p>
            <a:pPr marL="342900" indent="-342900">
              <a:buFont typeface="Arial" panose="020B0604020202020204" pitchFamily="34" charset="0"/>
              <a:buChar char="•"/>
            </a:pPr>
            <a:r>
              <a:rPr lang="en-US" dirty="0"/>
              <a:t>1 </a:t>
            </a:r>
            <a:r>
              <a:rPr lang="en-US" dirty="0" err="1"/>
              <a:t>Mhz</a:t>
            </a:r>
            <a:r>
              <a:rPr lang="en-US" dirty="0"/>
              <a:t> processor speed</a:t>
            </a:r>
          </a:p>
          <a:p>
            <a:pPr marL="342900" indent="-342900">
              <a:buFont typeface="Arial" panose="020B0604020202020204" pitchFamily="34" charset="0"/>
              <a:buChar char="•"/>
            </a:pPr>
            <a:r>
              <a:rPr lang="en-US" dirty="0"/>
              <a:t>70 pounds</a:t>
            </a:r>
          </a:p>
        </p:txBody>
      </p:sp>
      <p:sp>
        <p:nvSpPr>
          <p:cNvPr id="3" name="Footer Placeholder 2"/>
          <p:cNvSpPr>
            <a:spLocks noGrp="1"/>
          </p:cNvSpPr>
          <p:nvPr>
            <p:ph type="ftr" sz="quarter" idx="10"/>
          </p:nvPr>
        </p:nvSpPr>
        <p:spPr/>
        <p:txBody>
          <a:bodyPr/>
          <a:lstStyle/>
          <a:p>
            <a:r>
              <a:rPr lang="en-US" dirty="0"/>
              <a:t>Functional Testing</a:t>
            </a:r>
          </a:p>
        </p:txBody>
      </p:sp>
      <p:sp>
        <p:nvSpPr>
          <p:cNvPr id="4" name="Slide Number Placeholder 3"/>
          <p:cNvSpPr>
            <a:spLocks noGrp="1"/>
          </p:cNvSpPr>
          <p:nvPr>
            <p:ph type="sldNum" sz="quarter" idx="11"/>
          </p:nvPr>
        </p:nvSpPr>
        <p:spPr/>
        <p:txBody>
          <a:bodyPr/>
          <a:lstStyle/>
          <a:p>
            <a:fld id="{A9320731-3B2C-4107-8664-CAD7BE973DC8}" type="slidenum">
              <a:rPr lang="en-US" smtClean="0"/>
              <a:pPr/>
              <a:t>16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3453696"/>
            <a:ext cx="6400800" cy="3404304"/>
          </a:xfrm>
          <a:prstGeom prst="rect">
            <a:avLst/>
          </a:prstGeom>
        </p:spPr>
      </p:pic>
      <p:sp>
        <p:nvSpPr>
          <p:cNvPr id="8" name="TextBox 7"/>
          <p:cNvSpPr txBox="1"/>
          <p:nvPr/>
        </p:nvSpPr>
        <p:spPr>
          <a:xfrm>
            <a:off x="0" y="6519446"/>
            <a:ext cx="3048000" cy="338554"/>
          </a:xfrm>
          <a:prstGeom prst="rect">
            <a:avLst/>
          </a:prstGeom>
          <a:noFill/>
        </p:spPr>
        <p:txBody>
          <a:bodyPr wrap="square" rtlCol="0">
            <a:spAutoFit/>
          </a:bodyPr>
          <a:lstStyle/>
          <a:p>
            <a:r>
              <a:rPr lang="en-US" sz="800" i="1" dirty="0">
                <a:solidFill>
                  <a:schemeClr val="bg1"/>
                </a:solidFill>
              </a:rPr>
              <a:t>Image courtesy NASA Image Archives; https://www.nasa.gov/multimedia/imagegallery/index.html </a:t>
            </a:r>
          </a:p>
        </p:txBody>
      </p:sp>
    </p:spTree>
    <p:extLst>
      <p:ext uri="{BB962C8B-B14F-4D97-AF65-F5344CB8AC3E}">
        <p14:creationId xmlns:p14="http://schemas.microsoft.com/office/powerpoint/2010/main" val="2375382125"/>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Lot of Amazing Technical Advances</a:t>
            </a:r>
            <a:br>
              <a:rPr lang="en-US" sz="2400" dirty="0"/>
            </a:br>
            <a:r>
              <a:rPr lang="en-US" sz="2400" dirty="0"/>
              <a:t>Apollo Guidance Computer</a:t>
            </a:r>
          </a:p>
        </p:txBody>
      </p:sp>
      <p:sp>
        <p:nvSpPr>
          <p:cNvPr id="6" name="Content Placeholder 5"/>
          <p:cNvSpPr>
            <a:spLocks noGrp="1"/>
          </p:cNvSpPr>
          <p:nvPr>
            <p:ph sz="half" idx="1"/>
          </p:nvPr>
        </p:nvSpPr>
        <p:spPr/>
        <p:txBody>
          <a:bodyPr/>
          <a:lstStyle/>
          <a:p>
            <a:pPr marL="342900" indent="-342900">
              <a:buFont typeface="Arial" panose="020B0604020202020204" pitchFamily="34" charset="0"/>
              <a:buChar char="•"/>
            </a:pPr>
            <a:r>
              <a:rPr lang="en-US" dirty="0"/>
              <a:t>1 </a:t>
            </a:r>
            <a:r>
              <a:rPr lang="en-US" dirty="0" err="1"/>
              <a:t>Mhz</a:t>
            </a:r>
            <a:r>
              <a:rPr lang="en-US" dirty="0"/>
              <a:t> processor speed</a:t>
            </a:r>
          </a:p>
          <a:p>
            <a:pPr marL="342900" indent="-342900">
              <a:buFont typeface="Arial" panose="020B0604020202020204" pitchFamily="34" charset="0"/>
              <a:buChar char="•"/>
            </a:pPr>
            <a:r>
              <a:rPr lang="en-US" dirty="0"/>
              <a:t>70 pounds</a:t>
            </a:r>
          </a:p>
        </p:txBody>
      </p:sp>
      <p:sp>
        <p:nvSpPr>
          <p:cNvPr id="3" name="Footer Placeholder 2"/>
          <p:cNvSpPr>
            <a:spLocks noGrp="1"/>
          </p:cNvSpPr>
          <p:nvPr>
            <p:ph type="ftr" sz="quarter" idx="10"/>
          </p:nvPr>
        </p:nvSpPr>
        <p:spPr/>
        <p:txBody>
          <a:bodyPr/>
          <a:lstStyle/>
          <a:p>
            <a:r>
              <a:rPr lang="en-US" dirty="0"/>
              <a:t>Functional Testing</a:t>
            </a:r>
          </a:p>
        </p:txBody>
      </p:sp>
      <p:sp>
        <p:nvSpPr>
          <p:cNvPr id="4" name="Slide Number Placeholder 3"/>
          <p:cNvSpPr>
            <a:spLocks noGrp="1"/>
          </p:cNvSpPr>
          <p:nvPr>
            <p:ph type="sldNum" sz="quarter" idx="11"/>
          </p:nvPr>
        </p:nvSpPr>
        <p:spPr/>
        <p:txBody>
          <a:bodyPr/>
          <a:lstStyle/>
          <a:p>
            <a:fld id="{A9320731-3B2C-4107-8664-CAD7BE973DC8}" type="slidenum">
              <a:rPr lang="en-US" smtClean="0"/>
              <a:pPr/>
              <a:t>17</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1701248"/>
            <a:ext cx="4876800" cy="5156751"/>
          </a:xfrm>
          <a:prstGeom prst="rect">
            <a:avLst/>
          </a:prstGeom>
        </p:spPr>
      </p:pic>
      <p:sp>
        <p:nvSpPr>
          <p:cNvPr id="8" name="TextBox 7"/>
          <p:cNvSpPr txBox="1"/>
          <p:nvPr/>
        </p:nvSpPr>
        <p:spPr>
          <a:xfrm>
            <a:off x="0" y="6519446"/>
            <a:ext cx="3048000" cy="338554"/>
          </a:xfrm>
          <a:prstGeom prst="rect">
            <a:avLst/>
          </a:prstGeom>
          <a:noFill/>
        </p:spPr>
        <p:txBody>
          <a:bodyPr wrap="square" rtlCol="0">
            <a:spAutoFit/>
          </a:bodyPr>
          <a:lstStyle/>
          <a:p>
            <a:r>
              <a:rPr lang="en-US" sz="800" i="1" dirty="0">
                <a:solidFill>
                  <a:schemeClr val="bg1"/>
                </a:solidFill>
              </a:rPr>
              <a:t>Image courtesy NASA Image Archives; https://www.nasa.gov/multimedia/imagegallery/index.html </a:t>
            </a:r>
          </a:p>
        </p:txBody>
      </p:sp>
    </p:spTree>
    <p:extLst>
      <p:ext uri="{BB962C8B-B14F-4D97-AF65-F5344CB8AC3E}">
        <p14:creationId xmlns:p14="http://schemas.microsoft.com/office/powerpoint/2010/main" val="1853483125"/>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Lot of Amazing Technical Advances</a:t>
            </a:r>
            <a:br>
              <a:rPr lang="en-US" sz="2400" dirty="0"/>
            </a:br>
            <a:r>
              <a:rPr lang="en-US" sz="2400" dirty="0"/>
              <a:t>Apollo Guidance Computer</a:t>
            </a:r>
          </a:p>
        </p:txBody>
      </p:sp>
      <p:sp>
        <p:nvSpPr>
          <p:cNvPr id="6" name="Content Placeholder 5"/>
          <p:cNvSpPr>
            <a:spLocks noGrp="1"/>
          </p:cNvSpPr>
          <p:nvPr>
            <p:ph sz="half" idx="1"/>
          </p:nvPr>
        </p:nvSpPr>
        <p:spPr/>
        <p:txBody>
          <a:bodyPr/>
          <a:lstStyle/>
          <a:p>
            <a:pPr marL="342900" indent="-342900">
              <a:buFont typeface="Arial" panose="020B0604020202020204" pitchFamily="34" charset="0"/>
              <a:buChar char="•"/>
            </a:pPr>
            <a:r>
              <a:rPr lang="en-US" dirty="0"/>
              <a:t>1 </a:t>
            </a:r>
            <a:r>
              <a:rPr lang="en-US" dirty="0" err="1"/>
              <a:t>Mhz</a:t>
            </a:r>
            <a:r>
              <a:rPr lang="en-US" dirty="0"/>
              <a:t> processor speed</a:t>
            </a:r>
          </a:p>
          <a:p>
            <a:pPr marL="342900" indent="-342900">
              <a:buFont typeface="Arial" panose="020B0604020202020204" pitchFamily="34" charset="0"/>
              <a:buChar char="•"/>
            </a:pPr>
            <a:r>
              <a:rPr lang="en-US" dirty="0"/>
              <a:t>70 pounds</a:t>
            </a:r>
          </a:p>
          <a:p>
            <a:pPr marL="342900" indent="-342900">
              <a:buFont typeface="Arial" panose="020B0604020202020204" pitchFamily="34" charset="0"/>
              <a:buChar char="•"/>
            </a:pPr>
            <a:r>
              <a:rPr lang="en-US" dirty="0"/>
              <a:t>4k Memory</a:t>
            </a:r>
          </a:p>
        </p:txBody>
      </p:sp>
      <p:sp>
        <p:nvSpPr>
          <p:cNvPr id="4" name="Slide Number Placeholder 3"/>
          <p:cNvSpPr>
            <a:spLocks noGrp="1"/>
          </p:cNvSpPr>
          <p:nvPr>
            <p:ph type="sldNum" sz="quarter" idx="11"/>
          </p:nvPr>
        </p:nvSpPr>
        <p:spPr/>
        <p:txBody>
          <a:bodyPr/>
          <a:lstStyle/>
          <a:p>
            <a:fld id="{A9320731-3B2C-4107-8664-CAD7BE973DC8}" type="slidenum">
              <a:rPr lang="en-US" smtClean="0"/>
              <a:pPr/>
              <a:t>18</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2286000"/>
            <a:ext cx="6096000" cy="4572000"/>
          </a:xfrm>
          <a:prstGeom prst="rect">
            <a:avLst/>
          </a:prstGeom>
          <a:effectLst>
            <a:softEdge rad="127000"/>
          </a:effectLst>
        </p:spPr>
      </p:pic>
      <p:sp>
        <p:nvSpPr>
          <p:cNvPr id="8" name="TextBox 7"/>
          <p:cNvSpPr txBox="1"/>
          <p:nvPr/>
        </p:nvSpPr>
        <p:spPr>
          <a:xfrm>
            <a:off x="0" y="6519446"/>
            <a:ext cx="3048000" cy="338554"/>
          </a:xfrm>
          <a:prstGeom prst="rect">
            <a:avLst/>
          </a:prstGeom>
          <a:noFill/>
        </p:spPr>
        <p:txBody>
          <a:bodyPr wrap="square" rtlCol="0">
            <a:spAutoFit/>
          </a:bodyPr>
          <a:lstStyle/>
          <a:p>
            <a:r>
              <a:rPr lang="en-US" sz="800" i="1" dirty="0">
                <a:solidFill>
                  <a:schemeClr val="bg1"/>
                </a:solidFill>
              </a:rPr>
              <a:t>Image courtesy NASA Image Archives; Charles Stark Draper Laboratory, Copyright Owner © Mark Richards</a:t>
            </a:r>
          </a:p>
        </p:txBody>
      </p:sp>
    </p:spTree>
    <p:extLst>
      <p:ext uri="{BB962C8B-B14F-4D97-AF65-F5344CB8AC3E}">
        <p14:creationId xmlns:p14="http://schemas.microsoft.com/office/powerpoint/2010/main" val="53049459"/>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Lot of Amazing Technical Advances</a:t>
            </a:r>
            <a:br>
              <a:rPr lang="en-US" sz="2400" dirty="0"/>
            </a:br>
            <a:r>
              <a:rPr lang="en-US" sz="2400" dirty="0"/>
              <a:t>Apollo Guidance Computer</a:t>
            </a:r>
          </a:p>
        </p:txBody>
      </p:sp>
      <p:sp>
        <p:nvSpPr>
          <p:cNvPr id="6" name="Content Placeholder 5"/>
          <p:cNvSpPr>
            <a:spLocks noGrp="1"/>
          </p:cNvSpPr>
          <p:nvPr>
            <p:ph sz="half" idx="1"/>
          </p:nvPr>
        </p:nvSpPr>
        <p:spPr/>
        <p:txBody>
          <a:bodyPr/>
          <a:lstStyle/>
          <a:p>
            <a:pPr marL="342900" indent="-342900">
              <a:buFont typeface="Arial" panose="020B0604020202020204" pitchFamily="34" charset="0"/>
              <a:buChar char="•"/>
            </a:pPr>
            <a:r>
              <a:rPr lang="en-US" dirty="0"/>
              <a:t>1 </a:t>
            </a:r>
            <a:r>
              <a:rPr lang="en-US" dirty="0" err="1"/>
              <a:t>Mhz</a:t>
            </a:r>
            <a:r>
              <a:rPr lang="en-US" dirty="0"/>
              <a:t> processor speed</a:t>
            </a:r>
          </a:p>
          <a:p>
            <a:pPr marL="342900" indent="-342900">
              <a:buFont typeface="Arial" panose="020B0604020202020204" pitchFamily="34" charset="0"/>
              <a:buChar char="•"/>
            </a:pPr>
            <a:r>
              <a:rPr lang="en-US" dirty="0"/>
              <a:t>70 pounds</a:t>
            </a:r>
          </a:p>
          <a:p>
            <a:pPr marL="342900" indent="-342900">
              <a:buFont typeface="Arial" panose="020B0604020202020204" pitchFamily="34" charset="0"/>
              <a:buChar char="•"/>
            </a:pPr>
            <a:r>
              <a:rPr lang="en-US" dirty="0"/>
              <a:t>4k Memory</a:t>
            </a:r>
          </a:p>
        </p:txBody>
      </p:sp>
      <p:sp>
        <p:nvSpPr>
          <p:cNvPr id="3" name="Footer Placeholder 2"/>
          <p:cNvSpPr>
            <a:spLocks noGrp="1"/>
          </p:cNvSpPr>
          <p:nvPr>
            <p:ph type="ftr" sz="quarter" idx="10"/>
          </p:nvPr>
        </p:nvSpPr>
        <p:spPr/>
        <p:txBody>
          <a:bodyPr/>
          <a:lstStyle/>
          <a:p>
            <a:r>
              <a:rPr lang="en-US" dirty="0"/>
              <a:t>Functional Testing</a:t>
            </a:r>
          </a:p>
        </p:txBody>
      </p:sp>
      <p:sp>
        <p:nvSpPr>
          <p:cNvPr id="4" name="Slide Number Placeholder 3"/>
          <p:cNvSpPr>
            <a:spLocks noGrp="1"/>
          </p:cNvSpPr>
          <p:nvPr>
            <p:ph type="sldNum" sz="quarter" idx="11"/>
          </p:nvPr>
        </p:nvSpPr>
        <p:spPr/>
        <p:txBody>
          <a:bodyPr/>
          <a:lstStyle/>
          <a:p>
            <a:fld id="{A9320731-3B2C-4107-8664-CAD7BE973DC8}" type="slidenum">
              <a:rPr lang="en-US" smtClean="0"/>
              <a:pPr/>
              <a:t>19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2286000"/>
            <a:ext cx="6096000" cy="4572000"/>
          </a:xfrm>
          <a:prstGeom prst="rect">
            <a:avLst/>
          </a:prstGeom>
          <a:effectLst>
            <a:softEdge rad="127000"/>
          </a:effectLst>
        </p:spPr>
      </p:pic>
      <p:sp>
        <p:nvSpPr>
          <p:cNvPr id="8" name="TextBox 7"/>
          <p:cNvSpPr txBox="1"/>
          <p:nvPr/>
        </p:nvSpPr>
        <p:spPr>
          <a:xfrm>
            <a:off x="0" y="6519446"/>
            <a:ext cx="3048000" cy="338554"/>
          </a:xfrm>
          <a:prstGeom prst="rect">
            <a:avLst/>
          </a:prstGeom>
          <a:noFill/>
        </p:spPr>
        <p:txBody>
          <a:bodyPr wrap="square" rtlCol="0">
            <a:spAutoFit/>
          </a:bodyPr>
          <a:lstStyle/>
          <a:p>
            <a:r>
              <a:rPr lang="en-US" sz="800" i="1" dirty="0">
                <a:solidFill>
                  <a:schemeClr val="bg1"/>
                </a:solidFill>
              </a:rPr>
              <a:t>Image courtesy NASA Image Archives; Charles Stark Draper Laboratory, Copyright Owner © Mark Richards</a:t>
            </a:r>
          </a:p>
        </p:txBody>
      </p:sp>
    </p:spTree>
    <p:extLst>
      <p:ext uri="{BB962C8B-B14F-4D97-AF65-F5344CB8AC3E}">
        <p14:creationId xmlns:p14="http://schemas.microsoft.com/office/powerpoint/2010/main" val="1072255535"/>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274638"/>
            <a:ext cx="3048000" cy="1143000"/>
          </a:xfrm>
        </p:spPr>
        <p:txBody>
          <a:bodyPr/>
          <a:lstStyle/>
          <a:p>
            <a:pPr algn="r"/>
            <a:r>
              <a:rPr lang="en-US" dirty="0"/>
              <a:t>July 20, 1969, A Historic Day</a:t>
            </a:r>
          </a:p>
        </p:txBody>
      </p:sp>
      <p:sp>
        <p:nvSpPr>
          <p:cNvPr id="4" name="Slide Number Placeholder 3"/>
          <p:cNvSpPr>
            <a:spLocks noGrp="1"/>
          </p:cNvSpPr>
          <p:nvPr>
            <p:ph type="sldNum" sz="quarter" idx="11"/>
          </p:nvPr>
        </p:nvSpPr>
        <p:spPr/>
        <p:txBody>
          <a:bodyPr/>
          <a:lstStyle/>
          <a:p>
            <a:fld id="{A9320731-3B2C-4107-8664-CAD7BE973DC8}" type="slidenum">
              <a:rPr lang="en-US" smtClean="0"/>
              <a:pPr/>
              <a:t>2</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750329" cy="6858000"/>
          </a:xfrm>
          <a:prstGeom prst="rect">
            <a:avLst/>
          </a:prstGeom>
        </p:spPr>
      </p:pic>
      <p:sp>
        <p:nvSpPr>
          <p:cNvPr id="7" name="TextBox 6"/>
          <p:cNvSpPr txBox="1"/>
          <p:nvPr/>
        </p:nvSpPr>
        <p:spPr>
          <a:xfrm>
            <a:off x="6096000" y="6519446"/>
            <a:ext cx="3048000" cy="338554"/>
          </a:xfrm>
          <a:prstGeom prst="rect">
            <a:avLst/>
          </a:prstGeom>
          <a:noFill/>
        </p:spPr>
        <p:txBody>
          <a:bodyPr wrap="square" rtlCol="0">
            <a:spAutoFit/>
          </a:bodyPr>
          <a:lstStyle/>
          <a:p>
            <a:r>
              <a:rPr lang="en-US" sz="800" i="1" dirty="0">
                <a:solidFill>
                  <a:schemeClr val="bg1"/>
                </a:solidFill>
              </a:rPr>
              <a:t>Image courtesy NASA Image Archives; https://www.nasa.gov/multimedia/imagegallery/index.html </a:t>
            </a:r>
          </a:p>
        </p:txBody>
      </p:sp>
    </p:spTree>
    <p:extLst>
      <p:ext uri="{BB962C8B-B14F-4D97-AF65-F5344CB8AC3E}">
        <p14:creationId xmlns:p14="http://schemas.microsoft.com/office/powerpoint/2010/main" val="1903870953"/>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They Were Doing Rocket Science</a:t>
            </a:r>
            <a:br>
              <a:rPr lang="en-US" sz="2400" dirty="0"/>
            </a:br>
            <a:r>
              <a:rPr lang="en-US" sz="2400" dirty="0"/>
              <a:t> </a:t>
            </a:r>
            <a:endParaRPr lang="en-US" dirty="0"/>
          </a:p>
        </p:txBody>
      </p:sp>
      <p:sp>
        <p:nvSpPr>
          <p:cNvPr id="8" name="Content Placeholder 7"/>
          <p:cNvSpPr>
            <a:spLocks noGrp="1"/>
          </p:cNvSpPr>
          <p:nvPr>
            <p:ph idx="1"/>
          </p:nvPr>
        </p:nvSpPr>
        <p:spPr/>
        <p:txBody>
          <a:bodyPr/>
          <a:lstStyle/>
          <a:p>
            <a:pPr algn="r"/>
            <a:r>
              <a:rPr lang="en-US" i="1" dirty="0"/>
              <a:t>As a result, we sent people to the moon </a:t>
            </a:r>
          </a:p>
          <a:p>
            <a:pPr algn="r"/>
            <a:r>
              <a:rPr lang="en-US" i="1" dirty="0"/>
              <a:t>and returned them safely to earth</a:t>
            </a:r>
          </a:p>
        </p:txBody>
      </p:sp>
      <p:sp>
        <p:nvSpPr>
          <p:cNvPr id="5" name="Footer Placeholder 4"/>
          <p:cNvSpPr>
            <a:spLocks noGrp="1"/>
          </p:cNvSpPr>
          <p:nvPr>
            <p:ph type="ftr" sz="quarter" idx="10"/>
          </p:nvPr>
        </p:nvSpPr>
        <p:spPr/>
        <p:txBody>
          <a:bodyPr/>
          <a:lstStyle/>
          <a:p>
            <a:r>
              <a:rPr lang="en-US"/>
              <a:t>Functional Testing</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20</a:t>
            </a:fld>
            <a:endParaRPr lang="en-US"/>
          </a:p>
        </p:txBody>
      </p:sp>
    </p:spTree>
    <p:extLst>
      <p:ext uri="{BB962C8B-B14F-4D97-AF65-F5344CB8AC3E}">
        <p14:creationId xmlns:p14="http://schemas.microsoft.com/office/powerpoint/2010/main" val="330273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We Are Not Doing Rocket Science</a:t>
            </a:r>
            <a:br>
              <a:rPr lang="en-US" sz="2400" dirty="0"/>
            </a:br>
            <a:r>
              <a:rPr lang="en-US" sz="2400" dirty="0"/>
              <a:t> </a:t>
            </a:r>
            <a:endParaRPr lang="en-US" dirty="0"/>
          </a:p>
        </p:txBody>
      </p:sp>
      <p:sp>
        <p:nvSpPr>
          <p:cNvPr id="8" name="Content Placeholder 7"/>
          <p:cNvSpPr>
            <a:spLocks noGrp="1"/>
          </p:cNvSpPr>
          <p:nvPr>
            <p:ph idx="1"/>
          </p:nvPr>
        </p:nvSpPr>
        <p:spPr/>
        <p:txBody>
          <a:bodyPr/>
          <a:lstStyle/>
          <a:p>
            <a:pPr algn="r"/>
            <a:r>
              <a:rPr lang="en-US" i="1" dirty="0"/>
              <a:t>But we seem to have a hard time getting the AHU to </a:t>
            </a:r>
          </a:p>
          <a:p>
            <a:pPr algn="r"/>
            <a:r>
              <a:rPr lang="en-US" i="1" dirty="0"/>
              <a:t>run on a schedule and use energy efficiently</a:t>
            </a:r>
          </a:p>
        </p:txBody>
      </p:sp>
      <p:sp>
        <p:nvSpPr>
          <p:cNvPr id="5" name="Footer Placeholder 4"/>
          <p:cNvSpPr>
            <a:spLocks noGrp="1"/>
          </p:cNvSpPr>
          <p:nvPr>
            <p:ph type="ftr" sz="quarter" idx="10"/>
          </p:nvPr>
        </p:nvSpPr>
        <p:spPr/>
        <p:txBody>
          <a:bodyPr/>
          <a:lstStyle/>
          <a:p>
            <a:r>
              <a:rPr lang="en-US"/>
              <a:t>Functional Testing</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21</a:t>
            </a:fld>
            <a:endParaRPr lang="en-US"/>
          </a:p>
        </p:txBody>
      </p:sp>
    </p:spTree>
    <p:extLst>
      <p:ext uri="{BB962C8B-B14F-4D97-AF65-F5344CB8AC3E}">
        <p14:creationId xmlns:p14="http://schemas.microsoft.com/office/powerpoint/2010/main" val="63532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Functional Testing	</a:t>
            </a:r>
          </a:p>
        </p:txBody>
      </p:sp>
      <p:sp>
        <p:nvSpPr>
          <p:cNvPr id="5" name="Content Placeholder 4"/>
          <p:cNvSpPr>
            <a:spLocks noGrp="1"/>
          </p:cNvSpPr>
          <p:nvPr>
            <p:ph idx="1"/>
          </p:nvPr>
        </p:nvSpPr>
        <p:spPr/>
        <p:txBody>
          <a:bodyPr/>
          <a:lstStyle/>
          <a:p>
            <a:pPr algn="r"/>
            <a:r>
              <a:rPr lang="en-US" i="1" dirty="0"/>
              <a:t>How we find out if we are doing the job</a:t>
            </a:r>
            <a:endParaRPr lang="en-US" i="1" dirty="0">
              <a:solidFill>
                <a:srgbClr val="00B0F0"/>
              </a:solidFill>
            </a:endParaRPr>
          </a:p>
        </p:txBody>
      </p:sp>
      <p:sp>
        <p:nvSpPr>
          <p:cNvPr id="6" name="Footer Placeholder 5"/>
          <p:cNvSpPr>
            <a:spLocks noGrp="1"/>
          </p:cNvSpPr>
          <p:nvPr>
            <p:ph type="ftr" sz="quarter" idx="10"/>
          </p:nvPr>
        </p:nvSpPr>
        <p:spPr/>
        <p:txBody>
          <a:bodyPr/>
          <a:lstStyle/>
          <a:p>
            <a:r>
              <a:rPr lang="en-US"/>
              <a:t>Functional Testing</a:t>
            </a:r>
            <a:endParaRPr lang="en-US" dirty="0"/>
          </a:p>
        </p:txBody>
      </p:sp>
      <p:sp>
        <p:nvSpPr>
          <p:cNvPr id="7" name="Slide Number Placeholder 6"/>
          <p:cNvSpPr>
            <a:spLocks noGrp="1"/>
          </p:cNvSpPr>
          <p:nvPr>
            <p:ph type="sldNum" sz="quarter" idx="11"/>
          </p:nvPr>
        </p:nvSpPr>
        <p:spPr/>
        <p:txBody>
          <a:bodyPr/>
          <a:lstStyle/>
          <a:p>
            <a:fld id="{A9320731-3B2C-4107-8664-CAD7BE973DC8}" type="slidenum">
              <a:rPr lang="en-US" smtClean="0"/>
              <a:pPr/>
              <a:t>22</a:t>
            </a:fld>
            <a:endParaRPr lang="en-US"/>
          </a:p>
        </p:txBody>
      </p:sp>
    </p:spTree>
    <p:extLst>
      <p:ext uri="{BB962C8B-B14F-4D97-AF65-F5344CB8AC3E}">
        <p14:creationId xmlns:p14="http://schemas.microsoft.com/office/powerpoint/2010/main" val="142402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0"/>
            <a:ext cx="9144000" cy="6858000"/>
          </a:xfrm>
          <a:prstGeom prst="rect">
            <a:avLst/>
          </a:prstGeom>
        </p:spPr>
      </p:pic>
      <p:sp>
        <p:nvSpPr>
          <p:cNvPr id="13" name="Title 12"/>
          <p:cNvSpPr>
            <a:spLocks noGrp="1"/>
          </p:cNvSpPr>
          <p:nvPr>
            <p:ph type="title"/>
          </p:nvPr>
        </p:nvSpPr>
        <p:spPr/>
        <p:txBody>
          <a:bodyPr/>
          <a:lstStyle/>
          <a:p>
            <a:r>
              <a:rPr lang="en-US" dirty="0"/>
              <a:t>Functional Testing is FUN!</a:t>
            </a:r>
          </a:p>
        </p:txBody>
      </p:sp>
    </p:spTree>
    <p:extLst>
      <p:ext uri="{BB962C8B-B14F-4D97-AF65-F5344CB8AC3E}">
        <p14:creationId xmlns:p14="http://schemas.microsoft.com/office/powerpoint/2010/main" val="185519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Functional Testing	</a:t>
            </a:r>
            <a:endParaRPr lang="en-US" dirty="0"/>
          </a:p>
        </p:txBody>
      </p:sp>
      <p:sp>
        <p:nvSpPr>
          <p:cNvPr id="5" name="Content Placeholder 4"/>
          <p:cNvSpPr>
            <a:spLocks noGrp="1"/>
          </p:cNvSpPr>
          <p:nvPr>
            <p:ph idx="1"/>
          </p:nvPr>
        </p:nvSpPr>
        <p:spPr/>
        <p:txBody>
          <a:bodyPr/>
          <a:lstStyle/>
          <a:p>
            <a:pPr marL="342900" indent="-342900">
              <a:buFont typeface="Arial" panose="020B0604020202020204" pitchFamily="34" charset="0"/>
              <a:buChar char="•"/>
            </a:pPr>
            <a:r>
              <a:rPr lang="en-US" dirty="0"/>
              <a:t>Core element of any commissioning process</a:t>
            </a:r>
          </a:p>
          <a:p>
            <a:pPr marL="342900" indent="-342900">
              <a:buFont typeface="Arial" panose="020B0604020202020204" pitchFamily="34" charset="0"/>
              <a:buChar char="•"/>
            </a:pPr>
            <a:r>
              <a:rPr lang="en-US" dirty="0"/>
              <a:t>Validates machinery and systems</a:t>
            </a:r>
          </a:p>
          <a:p>
            <a:pPr marL="693738" lvl="1"/>
            <a:r>
              <a:rPr lang="en-US" dirty="0">
                <a:solidFill>
                  <a:srgbClr val="00B0F0"/>
                </a:solidFill>
              </a:rPr>
              <a:t>Do they deliver?</a:t>
            </a:r>
          </a:p>
          <a:p>
            <a:pPr marL="693738" lvl="1"/>
            <a:r>
              <a:rPr lang="en-US" dirty="0">
                <a:solidFill>
                  <a:srgbClr val="00B0F0"/>
                </a:solidFill>
              </a:rPr>
              <a:t>Why don’t they deliver?</a:t>
            </a:r>
          </a:p>
          <a:p>
            <a:pPr marL="693738" lvl="1"/>
            <a:r>
              <a:rPr lang="en-US" dirty="0">
                <a:solidFill>
                  <a:srgbClr val="00B0F0"/>
                </a:solidFill>
              </a:rPr>
              <a:t>Do the work well together?</a:t>
            </a:r>
          </a:p>
          <a:p>
            <a:pPr marL="693738" lvl="1"/>
            <a:r>
              <a:rPr lang="en-US" dirty="0">
                <a:solidFill>
                  <a:srgbClr val="00B0F0"/>
                </a:solidFill>
              </a:rPr>
              <a:t>Why aren’t they working well together</a:t>
            </a:r>
          </a:p>
          <a:p>
            <a:pPr marL="693738" lvl="1"/>
            <a:r>
              <a:rPr lang="en-US" dirty="0">
                <a:solidFill>
                  <a:srgbClr val="00B0F0"/>
                </a:solidFill>
              </a:rPr>
              <a:t>Was it big enough?</a:t>
            </a:r>
          </a:p>
          <a:p>
            <a:pPr marL="693738" lvl="1"/>
            <a:r>
              <a:rPr lang="en-US" dirty="0">
                <a:solidFill>
                  <a:srgbClr val="00B0F0"/>
                </a:solidFill>
              </a:rPr>
              <a:t>How big should it be?</a:t>
            </a:r>
          </a:p>
        </p:txBody>
      </p:sp>
      <p:sp>
        <p:nvSpPr>
          <p:cNvPr id="6" name="Footer Placeholder 5"/>
          <p:cNvSpPr>
            <a:spLocks noGrp="1"/>
          </p:cNvSpPr>
          <p:nvPr>
            <p:ph type="ftr" sz="quarter" idx="10"/>
          </p:nvPr>
        </p:nvSpPr>
        <p:spPr/>
        <p:txBody>
          <a:bodyPr/>
          <a:lstStyle/>
          <a:p>
            <a:r>
              <a:rPr lang="en-US"/>
              <a:t>Functional Testing</a:t>
            </a:r>
            <a:endParaRPr lang="en-US" dirty="0"/>
          </a:p>
        </p:txBody>
      </p:sp>
      <p:sp>
        <p:nvSpPr>
          <p:cNvPr id="7" name="Slide Number Placeholder 6"/>
          <p:cNvSpPr>
            <a:spLocks noGrp="1"/>
          </p:cNvSpPr>
          <p:nvPr>
            <p:ph type="sldNum" sz="quarter" idx="11"/>
          </p:nvPr>
        </p:nvSpPr>
        <p:spPr/>
        <p:txBody>
          <a:bodyPr/>
          <a:lstStyle/>
          <a:p>
            <a:fld id="{A9320731-3B2C-4107-8664-CAD7BE973DC8}" type="slidenum">
              <a:rPr lang="en-US" smtClean="0"/>
              <a:pPr/>
              <a:t>24</a:t>
            </a:fld>
            <a:endParaRPr lang="en-US"/>
          </a:p>
        </p:txBody>
      </p:sp>
    </p:spTree>
    <p:extLst>
      <p:ext uri="{BB962C8B-B14F-4D97-AF65-F5344CB8AC3E}">
        <p14:creationId xmlns:p14="http://schemas.microsoft.com/office/powerpoint/2010/main" val="189218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Functional Testing	</a:t>
            </a:r>
            <a:endParaRPr lang="en-US" dirty="0"/>
          </a:p>
        </p:txBody>
      </p:sp>
      <p:sp>
        <p:nvSpPr>
          <p:cNvPr id="5" name="Content Placeholder 4"/>
          <p:cNvSpPr>
            <a:spLocks noGrp="1"/>
          </p:cNvSpPr>
          <p:nvPr>
            <p:ph idx="1"/>
          </p:nvPr>
        </p:nvSpPr>
        <p:spPr/>
        <p:txBody>
          <a:bodyPr/>
          <a:lstStyle/>
          <a:p>
            <a:pPr marL="342900" indent="-342900">
              <a:buFont typeface="Arial" panose="020B0604020202020204" pitchFamily="34" charset="0"/>
              <a:buChar char="•"/>
            </a:pPr>
            <a:r>
              <a:rPr lang="en-US"/>
              <a:t>Core element of any commissioning process</a:t>
            </a:r>
          </a:p>
          <a:p>
            <a:pPr marL="342900" indent="-342900">
              <a:buFont typeface="Arial" panose="020B0604020202020204" pitchFamily="34" charset="0"/>
              <a:buChar char="•"/>
            </a:pPr>
            <a:r>
              <a:rPr lang="en-US"/>
              <a:t>Validates machinery and systems</a:t>
            </a:r>
          </a:p>
          <a:p>
            <a:pPr marL="693738" lvl="1"/>
            <a:r>
              <a:rPr lang="en-US"/>
              <a:t>Do they deliver?</a:t>
            </a:r>
          </a:p>
          <a:p>
            <a:pPr marL="693738" lvl="1"/>
            <a:r>
              <a:rPr lang="en-US">
                <a:solidFill>
                  <a:srgbClr val="00B050"/>
                </a:solidFill>
              </a:rPr>
              <a:t>Why don’t they deliver?</a:t>
            </a:r>
          </a:p>
          <a:p>
            <a:pPr marL="693738" lvl="1"/>
            <a:r>
              <a:rPr lang="en-US"/>
              <a:t>Do the work well together?</a:t>
            </a:r>
          </a:p>
          <a:p>
            <a:pPr marL="693738" lvl="1"/>
            <a:r>
              <a:rPr lang="en-US">
                <a:solidFill>
                  <a:srgbClr val="00B050"/>
                </a:solidFill>
              </a:rPr>
              <a:t>Why aren’t they working well together</a:t>
            </a:r>
          </a:p>
          <a:p>
            <a:pPr marL="693738" lvl="1"/>
            <a:r>
              <a:rPr lang="en-US"/>
              <a:t>Was it big enough?</a:t>
            </a:r>
          </a:p>
          <a:p>
            <a:pPr marL="693738" lvl="1"/>
            <a:r>
              <a:rPr lang="en-US">
                <a:solidFill>
                  <a:srgbClr val="00B050"/>
                </a:solidFill>
              </a:rPr>
              <a:t>How big should it be?</a:t>
            </a:r>
            <a:endParaRPr lang="en-US" dirty="0">
              <a:solidFill>
                <a:srgbClr val="00B050"/>
              </a:solidFill>
            </a:endParaRPr>
          </a:p>
        </p:txBody>
      </p:sp>
      <p:sp>
        <p:nvSpPr>
          <p:cNvPr id="6" name="Footer Placeholder 5"/>
          <p:cNvSpPr>
            <a:spLocks noGrp="1"/>
          </p:cNvSpPr>
          <p:nvPr>
            <p:ph type="ftr" sz="quarter" idx="10"/>
          </p:nvPr>
        </p:nvSpPr>
        <p:spPr/>
        <p:txBody>
          <a:bodyPr/>
          <a:lstStyle/>
          <a:p>
            <a:r>
              <a:rPr lang="en-US"/>
              <a:t>Functional Testing</a:t>
            </a:r>
            <a:endParaRPr lang="en-US" dirty="0"/>
          </a:p>
        </p:txBody>
      </p:sp>
      <p:sp>
        <p:nvSpPr>
          <p:cNvPr id="7" name="Slide Number Placeholder 6"/>
          <p:cNvSpPr>
            <a:spLocks noGrp="1"/>
          </p:cNvSpPr>
          <p:nvPr>
            <p:ph type="sldNum" sz="quarter" idx="11"/>
          </p:nvPr>
        </p:nvSpPr>
        <p:spPr/>
        <p:txBody>
          <a:bodyPr/>
          <a:lstStyle/>
          <a:p>
            <a:fld id="{A9320731-3B2C-4107-8664-CAD7BE973DC8}" type="slidenum">
              <a:rPr lang="en-US" smtClean="0"/>
              <a:pPr/>
              <a:t>25</a:t>
            </a:fld>
            <a:endParaRPr lang="en-US"/>
          </a:p>
        </p:txBody>
      </p:sp>
    </p:spTree>
    <p:extLst>
      <p:ext uri="{BB962C8B-B14F-4D97-AF65-F5344CB8AC3E}">
        <p14:creationId xmlns:p14="http://schemas.microsoft.com/office/powerpoint/2010/main" val="4169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938" name="Rectangle 2"/>
          <p:cNvSpPr>
            <a:spLocks noGrp="1" noChangeArrowheads="1"/>
          </p:cNvSpPr>
          <p:nvPr>
            <p:ph type="title"/>
          </p:nvPr>
        </p:nvSpPr>
        <p:spPr/>
        <p:txBody>
          <a:bodyPr/>
          <a:lstStyle/>
          <a:p>
            <a:r>
              <a:rPr lang="en-US" dirty="0"/>
              <a:t>Functional Testing as it Relates to the Metrics of the Systems We Test</a:t>
            </a:r>
          </a:p>
        </p:txBody>
      </p:sp>
      <p:sp>
        <p:nvSpPr>
          <p:cNvPr id="1319940" name="Text Box 4"/>
          <p:cNvSpPr txBox="1">
            <a:spLocks noChangeArrowheads="1"/>
          </p:cNvSpPr>
          <p:nvPr/>
        </p:nvSpPr>
        <p:spPr bwMode="auto">
          <a:xfrm>
            <a:off x="1008063" y="4343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Operating Requirements</a:t>
            </a:r>
          </a:p>
        </p:txBody>
      </p:sp>
      <p:sp>
        <p:nvSpPr>
          <p:cNvPr id="1319941" name="Text Box 5"/>
          <p:cNvSpPr txBox="1">
            <a:spLocks noChangeArrowheads="1"/>
          </p:cNvSpPr>
          <p:nvPr/>
        </p:nvSpPr>
        <p:spPr bwMode="auto">
          <a:xfrm>
            <a:off x="2516188" y="5211763"/>
            <a:ext cx="1004887" cy="731837"/>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Heat Transfer Equipment Selections</a:t>
            </a:r>
          </a:p>
        </p:txBody>
      </p:sp>
      <p:sp>
        <p:nvSpPr>
          <p:cNvPr id="1319942" name="Text Box 6"/>
          <p:cNvSpPr txBox="1">
            <a:spLocks noChangeArrowheads="1"/>
          </p:cNvSpPr>
          <p:nvPr/>
        </p:nvSpPr>
        <p:spPr bwMode="auto">
          <a:xfrm>
            <a:off x="2516188" y="4343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Process Parameters</a:t>
            </a:r>
          </a:p>
        </p:txBody>
      </p:sp>
      <p:sp>
        <p:nvSpPr>
          <p:cNvPr id="1319943" name="Text Box 7"/>
          <p:cNvSpPr txBox="1">
            <a:spLocks noChangeArrowheads="1"/>
          </p:cNvSpPr>
          <p:nvPr/>
        </p:nvSpPr>
        <p:spPr bwMode="auto">
          <a:xfrm>
            <a:off x="3979863" y="4343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dirty="0"/>
              <a:t>System Configuration</a:t>
            </a:r>
          </a:p>
        </p:txBody>
      </p:sp>
      <p:sp>
        <p:nvSpPr>
          <p:cNvPr id="1319944" name="Text Box 8"/>
          <p:cNvSpPr txBox="1">
            <a:spLocks noChangeArrowheads="1"/>
          </p:cNvSpPr>
          <p:nvPr/>
        </p:nvSpPr>
        <p:spPr bwMode="auto">
          <a:xfrm>
            <a:off x="184150" y="3154363"/>
            <a:ext cx="1004888" cy="731837"/>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p>
            <a:pPr algn="ctr">
              <a:spcBef>
                <a:spcPct val="50000"/>
              </a:spcBef>
            </a:pPr>
            <a:r>
              <a:rPr lang="en-US" sz="1200" b="0" dirty="0">
                <a:latin typeface="Arial" charset="0"/>
              </a:rPr>
              <a:t>Owner’s Project Requirements</a:t>
            </a:r>
          </a:p>
        </p:txBody>
      </p:sp>
      <p:sp>
        <p:nvSpPr>
          <p:cNvPr id="1319945" name="Text Box 9"/>
          <p:cNvSpPr txBox="1">
            <a:spLocks noChangeArrowheads="1"/>
          </p:cNvSpPr>
          <p:nvPr/>
        </p:nvSpPr>
        <p:spPr bwMode="auto">
          <a:xfrm>
            <a:off x="4208463" y="2057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dirty="0"/>
              <a:t>Distribution Equipment Selections</a:t>
            </a:r>
          </a:p>
        </p:txBody>
      </p:sp>
      <p:sp>
        <p:nvSpPr>
          <p:cNvPr id="1319946" name="Text Box 10"/>
          <p:cNvSpPr txBox="1">
            <a:spLocks noChangeArrowheads="1"/>
          </p:cNvSpPr>
          <p:nvPr/>
        </p:nvSpPr>
        <p:spPr bwMode="auto">
          <a:xfrm>
            <a:off x="5487988" y="2057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Installation Documents</a:t>
            </a:r>
          </a:p>
        </p:txBody>
      </p:sp>
      <p:sp>
        <p:nvSpPr>
          <p:cNvPr id="1319947" name="Text Box 11"/>
          <p:cNvSpPr txBox="1">
            <a:spLocks noChangeArrowheads="1"/>
          </p:cNvSpPr>
          <p:nvPr/>
        </p:nvSpPr>
        <p:spPr bwMode="auto">
          <a:xfrm>
            <a:off x="7956550" y="2057400"/>
            <a:ext cx="1004888"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Assembled Building</a:t>
            </a:r>
          </a:p>
        </p:txBody>
      </p:sp>
      <p:sp>
        <p:nvSpPr>
          <p:cNvPr id="1319948" name="Text Box 12"/>
          <p:cNvSpPr txBox="1">
            <a:spLocks noChangeArrowheads="1"/>
          </p:cNvSpPr>
          <p:nvPr/>
        </p:nvSpPr>
        <p:spPr bwMode="auto">
          <a:xfrm>
            <a:off x="1008063" y="2057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Physical Configuration</a:t>
            </a:r>
          </a:p>
        </p:txBody>
      </p:sp>
      <p:sp>
        <p:nvSpPr>
          <p:cNvPr id="1319949" name="Text Box 13"/>
          <p:cNvSpPr txBox="1">
            <a:spLocks noChangeArrowheads="1"/>
          </p:cNvSpPr>
          <p:nvPr/>
        </p:nvSpPr>
        <p:spPr bwMode="auto">
          <a:xfrm>
            <a:off x="2516188" y="3475038"/>
            <a:ext cx="1004887" cy="731837"/>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Loads</a:t>
            </a:r>
          </a:p>
        </p:txBody>
      </p:sp>
      <p:sp>
        <p:nvSpPr>
          <p:cNvPr id="1319950" name="Text Box 14"/>
          <p:cNvSpPr txBox="1">
            <a:spLocks noChangeArrowheads="1"/>
          </p:cNvSpPr>
          <p:nvPr/>
        </p:nvSpPr>
        <p:spPr bwMode="auto">
          <a:xfrm>
            <a:off x="6723063" y="2057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Construction Project</a:t>
            </a:r>
          </a:p>
        </p:txBody>
      </p:sp>
      <p:cxnSp>
        <p:nvCxnSpPr>
          <p:cNvPr id="1319951" name="AutoShape 15"/>
          <p:cNvCxnSpPr>
            <a:cxnSpLocks noChangeShapeType="1"/>
            <a:stCxn id="1319940" idx="3"/>
            <a:endCxn id="1319949" idx="1"/>
          </p:cNvCxnSpPr>
          <p:nvPr/>
        </p:nvCxnSpPr>
        <p:spPr bwMode="auto">
          <a:xfrm flipV="1">
            <a:off x="2025650" y="3841750"/>
            <a:ext cx="477838" cy="868363"/>
          </a:xfrm>
          <a:prstGeom prst="curvedConnector3">
            <a:avLst>
              <a:gd name="adj1" fmla="val 49833"/>
            </a:avLst>
          </a:prstGeom>
          <a:noFill/>
          <a:ln w="25400">
            <a:solidFill>
              <a:srgbClr val="00B050"/>
            </a:solidFill>
            <a:round/>
            <a:headEnd/>
            <a:tailEnd type="arrow" w="lg" len="sm"/>
          </a:ln>
          <a:effectLst/>
        </p:spPr>
      </p:cxnSp>
      <p:cxnSp>
        <p:nvCxnSpPr>
          <p:cNvPr id="1319952" name="AutoShape 16"/>
          <p:cNvCxnSpPr>
            <a:cxnSpLocks noChangeShapeType="1"/>
            <a:stCxn id="1319940" idx="3"/>
            <a:endCxn id="1319942" idx="1"/>
          </p:cNvCxnSpPr>
          <p:nvPr/>
        </p:nvCxnSpPr>
        <p:spPr bwMode="auto">
          <a:xfrm>
            <a:off x="2025650" y="4710113"/>
            <a:ext cx="477838" cy="0"/>
          </a:xfrm>
          <a:prstGeom prst="straightConnector1">
            <a:avLst/>
          </a:prstGeom>
          <a:noFill/>
          <a:ln w="25400">
            <a:solidFill>
              <a:srgbClr val="00B050"/>
            </a:solidFill>
            <a:round/>
            <a:headEnd/>
            <a:tailEnd type="arrow" w="lg" len="sm"/>
          </a:ln>
          <a:effectLst/>
        </p:spPr>
      </p:cxnSp>
      <p:cxnSp>
        <p:nvCxnSpPr>
          <p:cNvPr id="1319953" name="AutoShape 17"/>
          <p:cNvCxnSpPr>
            <a:cxnSpLocks noChangeShapeType="1"/>
            <a:stCxn id="1319940" idx="3"/>
            <a:endCxn id="1319941" idx="1"/>
          </p:cNvCxnSpPr>
          <p:nvPr/>
        </p:nvCxnSpPr>
        <p:spPr bwMode="auto">
          <a:xfrm>
            <a:off x="2025650" y="4710113"/>
            <a:ext cx="477838" cy="868362"/>
          </a:xfrm>
          <a:prstGeom prst="curvedConnector3">
            <a:avLst>
              <a:gd name="adj1" fmla="val 49833"/>
            </a:avLst>
          </a:prstGeom>
          <a:noFill/>
          <a:ln w="25400">
            <a:solidFill>
              <a:srgbClr val="00B050"/>
            </a:solidFill>
            <a:round/>
            <a:headEnd/>
            <a:tailEnd type="arrow" w="lg" len="sm"/>
          </a:ln>
          <a:effectLst/>
        </p:spPr>
      </p:cxnSp>
      <p:cxnSp>
        <p:nvCxnSpPr>
          <p:cNvPr id="1319954" name="AutoShape 18"/>
          <p:cNvCxnSpPr>
            <a:cxnSpLocks noChangeShapeType="1"/>
            <a:stCxn id="1319941" idx="3"/>
            <a:endCxn id="1319943" idx="1"/>
          </p:cNvCxnSpPr>
          <p:nvPr/>
        </p:nvCxnSpPr>
        <p:spPr bwMode="auto">
          <a:xfrm flipV="1">
            <a:off x="3533775" y="4710113"/>
            <a:ext cx="433388" cy="868362"/>
          </a:xfrm>
          <a:prstGeom prst="curvedConnector3">
            <a:avLst>
              <a:gd name="adj1" fmla="val 49815"/>
            </a:avLst>
          </a:prstGeom>
          <a:noFill/>
          <a:ln w="25400">
            <a:solidFill>
              <a:srgbClr val="00B050"/>
            </a:solidFill>
            <a:round/>
            <a:headEnd/>
            <a:tailEnd type="arrow" w="lg" len="sm"/>
          </a:ln>
          <a:effectLst/>
        </p:spPr>
      </p:cxnSp>
      <p:cxnSp>
        <p:nvCxnSpPr>
          <p:cNvPr id="1319955" name="AutoShape 19"/>
          <p:cNvCxnSpPr>
            <a:cxnSpLocks noChangeShapeType="1"/>
            <a:stCxn id="1319944" idx="2"/>
            <a:endCxn id="1319940" idx="1"/>
          </p:cNvCxnSpPr>
          <p:nvPr/>
        </p:nvCxnSpPr>
        <p:spPr bwMode="auto">
          <a:xfrm rot="16200000" flipH="1">
            <a:off x="435769" y="4150519"/>
            <a:ext cx="811213" cy="307975"/>
          </a:xfrm>
          <a:prstGeom prst="curvedConnector2">
            <a:avLst/>
          </a:prstGeom>
          <a:noFill/>
          <a:ln w="25400">
            <a:solidFill>
              <a:srgbClr val="00B050"/>
            </a:solidFill>
            <a:round/>
            <a:headEnd/>
            <a:tailEnd type="arrow" w="lg" len="sm"/>
          </a:ln>
          <a:effectLst/>
        </p:spPr>
      </p:cxnSp>
      <p:cxnSp>
        <p:nvCxnSpPr>
          <p:cNvPr id="1319956" name="AutoShape 20"/>
          <p:cNvCxnSpPr>
            <a:cxnSpLocks noChangeShapeType="1"/>
            <a:stCxn id="1319944" idx="0"/>
            <a:endCxn id="1319948" idx="1"/>
          </p:cNvCxnSpPr>
          <p:nvPr/>
        </p:nvCxnSpPr>
        <p:spPr bwMode="auto">
          <a:xfrm rot="16200000">
            <a:off x="482601" y="2628900"/>
            <a:ext cx="717550" cy="307975"/>
          </a:xfrm>
          <a:prstGeom prst="curvedConnector2">
            <a:avLst/>
          </a:prstGeom>
          <a:noFill/>
          <a:ln w="25400">
            <a:solidFill>
              <a:srgbClr val="00B050"/>
            </a:solidFill>
            <a:round/>
            <a:headEnd/>
            <a:tailEnd type="arrow" w="lg" len="sm"/>
          </a:ln>
          <a:effectLst/>
        </p:spPr>
      </p:cxnSp>
      <p:cxnSp>
        <p:nvCxnSpPr>
          <p:cNvPr id="1319957" name="AutoShape 21"/>
          <p:cNvCxnSpPr>
            <a:cxnSpLocks noChangeShapeType="1"/>
            <a:stCxn id="1319942" idx="3"/>
            <a:endCxn id="1319943" idx="1"/>
          </p:cNvCxnSpPr>
          <p:nvPr/>
        </p:nvCxnSpPr>
        <p:spPr bwMode="auto">
          <a:xfrm>
            <a:off x="3533775" y="4710113"/>
            <a:ext cx="433388" cy="0"/>
          </a:xfrm>
          <a:prstGeom prst="straightConnector1">
            <a:avLst/>
          </a:prstGeom>
          <a:noFill/>
          <a:ln w="25400">
            <a:solidFill>
              <a:srgbClr val="00B050"/>
            </a:solidFill>
            <a:round/>
            <a:headEnd/>
            <a:tailEnd type="arrow" w="lg" len="sm"/>
          </a:ln>
          <a:effectLst/>
        </p:spPr>
      </p:cxnSp>
      <p:cxnSp>
        <p:nvCxnSpPr>
          <p:cNvPr id="1319958" name="AutoShape 22"/>
          <p:cNvCxnSpPr>
            <a:cxnSpLocks noChangeShapeType="1"/>
            <a:stCxn id="1319949" idx="3"/>
            <a:endCxn id="1319943" idx="1"/>
          </p:cNvCxnSpPr>
          <p:nvPr/>
        </p:nvCxnSpPr>
        <p:spPr bwMode="auto">
          <a:xfrm>
            <a:off x="3533775" y="3841750"/>
            <a:ext cx="433388" cy="868363"/>
          </a:xfrm>
          <a:prstGeom prst="curvedConnector3">
            <a:avLst>
              <a:gd name="adj1" fmla="val 49815"/>
            </a:avLst>
          </a:prstGeom>
          <a:noFill/>
          <a:ln w="25400">
            <a:solidFill>
              <a:srgbClr val="00B050"/>
            </a:solidFill>
            <a:round/>
            <a:headEnd/>
            <a:tailEnd type="arrow" w="lg" len="sm"/>
          </a:ln>
          <a:effectLst/>
        </p:spPr>
      </p:cxnSp>
      <p:cxnSp>
        <p:nvCxnSpPr>
          <p:cNvPr id="1319959" name="AutoShape 23"/>
          <p:cNvCxnSpPr>
            <a:cxnSpLocks noChangeShapeType="1"/>
            <a:stCxn id="1319943" idx="3"/>
            <a:endCxn id="1319945" idx="1"/>
          </p:cNvCxnSpPr>
          <p:nvPr/>
        </p:nvCxnSpPr>
        <p:spPr bwMode="auto">
          <a:xfrm flipH="1" flipV="1">
            <a:off x="4195763" y="2424113"/>
            <a:ext cx="801687" cy="2286000"/>
          </a:xfrm>
          <a:prstGeom prst="curvedConnector5">
            <a:avLst>
              <a:gd name="adj1" fmla="val -26731"/>
              <a:gd name="adj2" fmla="val 50069"/>
              <a:gd name="adj3" fmla="val 174454"/>
            </a:avLst>
          </a:prstGeom>
          <a:noFill/>
          <a:ln w="25400">
            <a:solidFill>
              <a:srgbClr val="00B050"/>
            </a:solidFill>
            <a:round/>
            <a:headEnd/>
            <a:tailEnd type="arrow" w="lg" len="sm"/>
          </a:ln>
          <a:effectLst/>
        </p:spPr>
      </p:cxnSp>
      <p:cxnSp>
        <p:nvCxnSpPr>
          <p:cNvPr id="1319960" name="AutoShape 24"/>
          <p:cNvCxnSpPr>
            <a:cxnSpLocks noChangeShapeType="1"/>
            <a:stCxn id="1319948" idx="3"/>
            <a:endCxn id="1319945" idx="1"/>
          </p:cNvCxnSpPr>
          <p:nvPr/>
        </p:nvCxnSpPr>
        <p:spPr bwMode="auto">
          <a:xfrm>
            <a:off x="2025650" y="2424113"/>
            <a:ext cx="2170113" cy="0"/>
          </a:xfrm>
          <a:prstGeom prst="straightConnector1">
            <a:avLst/>
          </a:prstGeom>
          <a:noFill/>
          <a:ln w="25400">
            <a:solidFill>
              <a:srgbClr val="00B050"/>
            </a:solidFill>
            <a:round/>
            <a:headEnd/>
            <a:tailEnd type="arrow" w="lg" len="sm"/>
          </a:ln>
          <a:effectLst/>
        </p:spPr>
      </p:cxnSp>
      <p:cxnSp>
        <p:nvCxnSpPr>
          <p:cNvPr id="1319961" name="AutoShape 25"/>
          <p:cNvCxnSpPr>
            <a:cxnSpLocks noChangeShapeType="1"/>
            <a:stCxn id="1319945" idx="3"/>
            <a:endCxn id="1319946" idx="1"/>
          </p:cNvCxnSpPr>
          <p:nvPr/>
        </p:nvCxnSpPr>
        <p:spPr bwMode="auto">
          <a:xfrm>
            <a:off x="5226050" y="2424113"/>
            <a:ext cx="249238" cy="0"/>
          </a:xfrm>
          <a:prstGeom prst="straightConnector1">
            <a:avLst/>
          </a:prstGeom>
          <a:noFill/>
          <a:ln w="25400">
            <a:solidFill>
              <a:srgbClr val="00B050"/>
            </a:solidFill>
            <a:round/>
            <a:headEnd/>
            <a:tailEnd type="arrow" w="lg" len="sm"/>
          </a:ln>
          <a:effectLst/>
        </p:spPr>
      </p:cxnSp>
      <p:cxnSp>
        <p:nvCxnSpPr>
          <p:cNvPr id="1319962" name="AutoShape 26"/>
          <p:cNvCxnSpPr>
            <a:cxnSpLocks noChangeShapeType="1"/>
            <a:stCxn id="1319946" idx="3"/>
            <a:endCxn id="1319950" idx="1"/>
          </p:cNvCxnSpPr>
          <p:nvPr/>
        </p:nvCxnSpPr>
        <p:spPr bwMode="auto">
          <a:xfrm>
            <a:off x="6505575" y="2424113"/>
            <a:ext cx="204788" cy="0"/>
          </a:xfrm>
          <a:prstGeom prst="straightConnector1">
            <a:avLst/>
          </a:prstGeom>
          <a:noFill/>
          <a:ln w="25400">
            <a:solidFill>
              <a:srgbClr val="00B050"/>
            </a:solidFill>
            <a:round/>
            <a:headEnd/>
            <a:tailEnd type="arrow" w="lg" len="sm"/>
          </a:ln>
          <a:effectLst/>
        </p:spPr>
      </p:cxnSp>
      <p:cxnSp>
        <p:nvCxnSpPr>
          <p:cNvPr id="1319963" name="AutoShape 27"/>
          <p:cNvCxnSpPr>
            <a:cxnSpLocks noChangeShapeType="1"/>
            <a:stCxn id="1319950" idx="3"/>
            <a:endCxn id="1319947" idx="1"/>
          </p:cNvCxnSpPr>
          <p:nvPr/>
        </p:nvCxnSpPr>
        <p:spPr bwMode="auto">
          <a:xfrm>
            <a:off x="7740650" y="2424113"/>
            <a:ext cx="203200" cy="0"/>
          </a:xfrm>
          <a:prstGeom prst="straightConnector1">
            <a:avLst/>
          </a:prstGeom>
          <a:noFill/>
          <a:ln w="25400">
            <a:solidFill>
              <a:srgbClr val="00B050"/>
            </a:solidFill>
            <a:round/>
            <a:headEnd/>
            <a:tailEnd type="arrow" w="lg" len="sm"/>
          </a:ln>
          <a:effectLst/>
        </p:spPr>
      </p:cxn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26</a:t>
            </a:fld>
            <a:endParaRPr lang="en-US"/>
          </a:p>
        </p:txBody>
      </p:sp>
    </p:spTree>
    <p:extLst>
      <p:ext uri="{BB962C8B-B14F-4D97-AF65-F5344CB8AC3E}">
        <p14:creationId xmlns:p14="http://schemas.microsoft.com/office/powerpoint/2010/main" val="26018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9944"/>
                                        </p:tgtEl>
                                        <p:attrNameLst>
                                          <p:attrName>style.visibility</p:attrName>
                                        </p:attrNameLst>
                                      </p:cBhvr>
                                      <p:to>
                                        <p:strVal val="visible"/>
                                      </p:to>
                                    </p:set>
                                    <p:animEffect transition="in" filter="dissolve">
                                      <p:cBhvr>
                                        <p:cTn id="7" dur="500"/>
                                        <p:tgtEl>
                                          <p:spTgt spid="131994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19956"/>
                                        </p:tgtEl>
                                        <p:attrNameLst>
                                          <p:attrName>style.visibility</p:attrName>
                                        </p:attrNameLst>
                                      </p:cBhvr>
                                      <p:to>
                                        <p:strVal val="visible"/>
                                      </p:to>
                                    </p:set>
                                    <p:animEffect transition="in" filter="wipe(down)">
                                      <p:cBhvr>
                                        <p:cTn id="11" dur="500"/>
                                        <p:tgtEl>
                                          <p:spTgt spid="1319956"/>
                                        </p:tgtEl>
                                      </p:cBhvr>
                                    </p:animEffect>
                                  </p:childTnLst>
                                </p:cTn>
                              </p:par>
                              <p:par>
                                <p:cTn id="12" presetID="22" presetClass="entr" presetSubtype="1" fill="hold" nodeType="withEffect">
                                  <p:stCondLst>
                                    <p:cond delay="0"/>
                                  </p:stCondLst>
                                  <p:childTnLst>
                                    <p:set>
                                      <p:cBhvr>
                                        <p:cTn id="13" dur="1" fill="hold">
                                          <p:stCondLst>
                                            <p:cond delay="0"/>
                                          </p:stCondLst>
                                        </p:cTn>
                                        <p:tgtEl>
                                          <p:spTgt spid="1319955"/>
                                        </p:tgtEl>
                                        <p:attrNameLst>
                                          <p:attrName>style.visibility</p:attrName>
                                        </p:attrNameLst>
                                      </p:cBhvr>
                                      <p:to>
                                        <p:strVal val="visible"/>
                                      </p:to>
                                    </p:set>
                                    <p:animEffect transition="in" filter="wipe(up)">
                                      <p:cBhvr>
                                        <p:cTn id="14" dur="500"/>
                                        <p:tgtEl>
                                          <p:spTgt spid="1319955"/>
                                        </p:tgtEl>
                                      </p:cBhvr>
                                    </p:animEffect>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1319940"/>
                                        </p:tgtEl>
                                        <p:attrNameLst>
                                          <p:attrName>style.visibility</p:attrName>
                                        </p:attrNameLst>
                                      </p:cBhvr>
                                      <p:to>
                                        <p:strVal val="visible"/>
                                      </p:to>
                                    </p:set>
                                    <p:animEffect transition="in" filter="dissolve">
                                      <p:cBhvr>
                                        <p:cTn id="18" dur="500"/>
                                        <p:tgtEl>
                                          <p:spTgt spid="1319940"/>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19948"/>
                                        </p:tgtEl>
                                        <p:attrNameLst>
                                          <p:attrName>style.visibility</p:attrName>
                                        </p:attrNameLst>
                                      </p:cBhvr>
                                      <p:to>
                                        <p:strVal val="visible"/>
                                      </p:to>
                                    </p:set>
                                    <p:animEffect transition="in" filter="dissolve">
                                      <p:cBhvr>
                                        <p:cTn id="21" dur="500"/>
                                        <p:tgtEl>
                                          <p:spTgt spid="131994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19952"/>
                                        </p:tgtEl>
                                        <p:attrNameLst>
                                          <p:attrName>style.visibility</p:attrName>
                                        </p:attrNameLst>
                                      </p:cBhvr>
                                      <p:to>
                                        <p:strVal val="visible"/>
                                      </p:to>
                                    </p:set>
                                    <p:animEffect transition="in" filter="wipe(left)">
                                      <p:cBhvr>
                                        <p:cTn id="26" dur="500"/>
                                        <p:tgtEl>
                                          <p:spTgt spid="1319952"/>
                                        </p:tgtEl>
                                      </p:cBhvr>
                                    </p:animEffect>
                                  </p:childTnLst>
                                </p:cTn>
                              </p:par>
                              <p:par>
                                <p:cTn id="27" presetID="22" presetClass="entr" presetSubtype="8" fill="hold" nodeType="withEffect">
                                  <p:stCondLst>
                                    <p:cond delay="0"/>
                                  </p:stCondLst>
                                  <p:childTnLst>
                                    <p:set>
                                      <p:cBhvr>
                                        <p:cTn id="28" dur="1" fill="hold">
                                          <p:stCondLst>
                                            <p:cond delay="0"/>
                                          </p:stCondLst>
                                        </p:cTn>
                                        <p:tgtEl>
                                          <p:spTgt spid="1319951"/>
                                        </p:tgtEl>
                                        <p:attrNameLst>
                                          <p:attrName>style.visibility</p:attrName>
                                        </p:attrNameLst>
                                      </p:cBhvr>
                                      <p:to>
                                        <p:strVal val="visible"/>
                                      </p:to>
                                    </p:set>
                                    <p:animEffect transition="in" filter="wipe(left)">
                                      <p:cBhvr>
                                        <p:cTn id="29" dur="500"/>
                                        <p:tgtEl>
                                          <p:spTgt spid="1319951"/>
                                        </p:tgtEl>
                                      </p:cBhvr>
                                    </p:animEffect>
                                  </p:childTnLst>
                                </p:cTn>
                              </p:par>
                              <p:par>
                                <p:cTn id="30" presetID="22" presetClass="entr" presetSubtype="8" fill="hold" nodeType="withEffect">
                                  <p:stCondLst>
                                    <p:cond delay="0"/>
                                  </p:stCondLst>
                                  <p:childTnLst>
                                    <p:set>
                                      <p:cBhvr>
                                        <p:cTn id="31" dur="1" fill="hold">
                                          <p:stCondLst>
                                            <p:cond delay="0"/>
                                          </p:stCondLst>
                                        </p:cTn>
                                        <p:tgtEl>
                                          <p:spTgt spid="1319953"/>
                                        </p:tgtEl>
                                        <p:attrNameLst>
                                          <p:attrName>style.visibility</p:attrName>
                                        </p:attrNameLst>
                                      </p:cBhvr>
                                      <p:to>
                                        <p:strVal val="visible"/>
                                      </p:to>
                                    </p:set>
                                    <p:animEffect transition="in" filter="wipe(left)">
                                      <p:cBhvr>
                                        <p:cTn id="32" dur="500"/>
                                        <p:tgtEl>
                                          <p:spTgt spid="1319953"/>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1319941"/>
                                        </p:tgtEl>
                                        <p:attrNameLst>
                                          <p:attrName>style.visibility</p:attrName>
                                        </p:attrNameLst>
                                      </p:cBhvr>
                                      <p:to>
                                        <p:strVal val="visible"/>
                                      </p:to>
                                    </p:set>
                                    <p:animEffect transition="in" filter="dissolve">
                                      <p:cBhvr>
                                        <p:cTn id="36" dur="500"/>
                                        <p:tgtEl>
                                          <p:spTgt spid="1319941"/>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319942"/>
                                        </p:tgtEl>
                                        <p:attrNameLst>
                                          <p:attrName>style.visibility</p:attrName>
                                        </p:attrNameLst>
                                      </p:cBhvr>
                                      <p:to>
                                        <p:strVal val="visible"/>
                                      </p:to>
                                    </p:set>
                                    <p:animEffect transition="in" filter="dissolve">
                                      <p:cBhvr>
                                        <p:cTn id="39" dur="500"/>
                                        <p:tgtEl>
                                          <p:spTgt spid="131994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319949"/>
                                        </p:tgtEl>
                                        <p:attrNameLst>
                                          <p:attrName>style.visibility</p:attrName>
                                        </p:attrNameLst>
                                      </p:cBhvr>
                                      <p:to>
                                        <p:strVal val="visible"/>
                                      </p:to>
                                    </p:set>
                                    <p:animEffect transition="in" filter="dissolve">
                                      <p:cBhvr>
                                        <p:cTn id="42" dur="500"/>
                                        <p:tgtEl>
                                          <p:spTgt spid="131994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319958"/>
                                        </p:tgtEl>
                                        <p:attrNameLst>
                                          <p:attrName>style.visibility</p:attrName>
                                        </p:attrNameLst>
                                      </p:cBhvr>
                                      <p:to>
                                        <p:strVal val="visible"/>
                                      </p:to>
                                    </p:set>
                                    <p:animEffect transition="in" filter="wipe(left)">
                                      <p:cBhvr>
                                        <p:cTn id="47" dur="500"/>
                                        <p:tgtEl>
                                          <p:spTgt spid="1319958"/>
                                        </p:tgtEl>
                                      </p:cBhvr>
                                    </p:animEffect>
                                  </p:childTnLst>
                                </p:cTn>
                              </p:par>
                              <p:par>
                                <p:cTn id="48" presetID="22" presetClass="entr" presetSubtype="8" fill="hold" nodeType="withEffect">
                                  <p:stCondLst>
                                    <p:cond delay="0"/>
                                  </p:stCondLst>
                                  <p:childTnLst>
                                    <p:set>
                                      <p:cBhvr>
                                        <p:cTn id="49" dur="1" fill="hold">
                                          <p:stCondLst>
                                            <p:cond delay="0"/>
                                          </p:stCondLst>
                                        </p:cTn>
                                        <p:tgtEl>
                                          <p:spTgt spid="1319957"/>
                                        </p:tgtEl>
                                        <p:attrNameLst>
                                          <p:attrName>style.visibility</p:attrName>
                                        </p:attrNameLst>
                                      </p:cBhvr>
                                      <p:to>
                                        <p:strVal val="visible"/>
                                      </p:to>
                                    </p:set>
                                    <p:animEffect transition="in" filter="wipe(left)">
                                      <p:cBhvr>
                                        <p:cTn id="50" dur="500"/>
                                        <p:tgtEl>
                                          <p:spTgt spid="1319957"/>
                                        </p:tgtEl>
                                      </p:cBhvr>
                                    </p:animEffect>
                                  </p:childTnLst>
                                </p:cTn>
                              </p:par>
                              <p:par>
                                <p:cTn id="51" presetID="22" presetClass="entr" presetSubtype="8" fill="hold" nodeType="withEffect">
                                  <p:stCondLst>
                                    <p:cond delay="0"/>
                                  </p:stCondLst>
                                  <p:childTnLst>
                                    <p:set>
                                      <p:cBhvr>
                                        <p:cTn id="52" dur="1" fill="hold">
                                          <p:stCondLst>
                                            <p:cond delay="0"/>
                                          </p:stCondLst>
                                        </p:cTn>
                                        <p:tgtEl>
                                          <p:spTgt spid="1319954"/>
                                        </p:tgtEl>
                                        <p:attrNameLst>
                                          <p:attrName>style.visibility</p:attrName>
                                        </p:attrNameLst>
                                      </p:cBhvr>
                                      <p:to>
                                        <p:strVal val="visible"/>
                                      </p:to>
                                    </p:set>
                                    <p:animEffect transition="in" filter="wipe(left)">
                                      <p:cBhvr>
                                        <p:cTn id="53" dur="500"/>
                                        <p:tgtEl>
                                          <p:spTgt spid="1319954"/>
                                        </p:tgtEl>
                                      </p:cBhvr>
                                    </p:animEffect>
                                  </p:childTnLst>
                                </p:cTn>
                              </p:par>
                            </p:childTnLst>
                          </p:cTn>
                        </p:par>
                        <p:par>
                          <p:cTn id="54" fill="hold">
                            <p:stCondLst>
                              <p:cond delay="500"/>
                            </p:stCondLst>
                            <p:childTnLst>
                              <p:par>
                                <p:cTn id="55" presetID="9" presetClass="entr" presetSubtype="0" fill="hold" grpId="0" nodeType="afterEffect">
                                  <p:stCondLst>
                                    <p:cond delay="0"/>
                                  </p:stCondLst>
                                  <p:childTnLst>
                                    <p:set>
                                      <p:cBhvr>
                                        <p:cTn id="56" dur="1" fill="hold">
                                          <p:stCondLst>
                                            <p:cond delay="0"/>
                                          </p:stCondLst>
                                        </p:cTn>
                                        <p:tgtEl>
                                          <p:spTgt spid="1319943"/>
                                        </p:tgtEl>
                                        <p:attrNameLst>
                                          <p:attrName>style.visibility</p:attrName>
                                        </p:attrNameLst>
                                      </p:cBhvr>
                                      <p:to>
                                        <p:strVal val="visible"/>
                                      </p:to>
                                    </p:set>
                                    <p:animEffect transition="in" filter="dissolve">
                                      <p:cBhvr>
                                        <p:cTn id="57" dur="500"/>
                                        <p:tgtEl>
                                          <p:spTgt spid="131994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319960"/>
                                        </p:tgtEl>
                                        <p:attrNameLst>
                                          <p:attrName>style.visibility</p:attrName>
                                        </p:attrNameLst>
                                      </p:cBhvr>
                                      <p:to>
                                        <p:strVal val="visible"/>
                                      </p:to>
                                    </p:set>
                                    <p:animEffect transition="in" filter="wipe(left)">
                                      <p:cBhvr>
                                        <p:cTn id="62" dur="500"/>
                                        <p:tgtEl>
                                          <p:spTgt spid="1319960"/>
                                        </p:tgtEl>
                                      </p:cBhvr>
                                    </p:animEffect>
                                  </p:childTnLst>
                                </p:cTn>
                              </p:par>
                              <p:par>
                                <p:cTn id="63" presetID="22" presetClass="entr" presetSubtype="4" fill="hold" nodeType="withEffect">
                                  <p:stCondLst>
                                    <p:cond delay="0"/>
                                  </p:stCondLst>
                                  <p:childTnLst>
                                    <p:set>
                                      <p:cBhvr>
                                        <p:cTn id="64" dur="1" fill="hold">
                                          <p:stCondLst>
                                            <p:cond delay="0"/>
                                          </p:stCondLst>
                                        </p:cTn>
                                        <p:tgtEl>
                                          <p:spTgt spid="1319959"/>
                                        </p:tgtEl>
                                        <p:attrNameLst>
                                          <p:attrName>style.visibility</p:attrName>
                                        </p:attrNameLst>
                                      </p:cBhvr>
                                      <p:to>
                                        <p:strVal val="visible"/>
                                      </p:to>
                                    </p:set>
                                    <p:animEffect transition="in" filter="wipe(down)">
                                      <p:cBhvr>
                                        <p:cTn id="65" dur="500"/>
                                        <p:tgtEl>
                                          <p:spTgt spid="1319959"/>
                                        </p:tgtEl>
                                      </p:cBhvr>
                                    </p:animEffect>
                                  </p:childTnLst>
                                </p:cTn>
                              </p:par>
                            </p:childTnLst>
                          </p:cTn>
                        </p:par>
                        <p:par>
                          <p:cTn id="66" fill="hold">
                            <p:stCondLst>
                              <p:cond delay="500"/>
                            </p:stCondLst>
                            <p:childTnLst>
                              <p:par>
                                <p:cTn id="67" presetID="9" presetClass="entr" presetSubtype="0" fill="hold" grpId="0" nodeType="afterEffect">
                                  <p:stCondLst>
                                    <p:cond delay="0"/>
                                  </p:stCondLst>
                                  <p:childTnLst>
                                    <p:set>
                                      <p:cBhvr>
                                        <p:cTn id="68" dur="1" fill="hold">
                                          <p:stCondLst>
                                            <p:cond delay="0"/>
                                          </p:stCondLst>
                                        </p:cTn>
                                        <p:tgtEl>
                                          <p:spTgt spid="1319945"/>
                                        </p:tgtEl>
                                        <p:attrNameLst>
                                          <p:attrName>style.visibility</p:attrName>
                                        </p:attrNameLst>
                                      </p:cBhvr>
                                      <p:to>
                                        <p:strVal val="visible"/>
                                      </p:to>
                                    </p:set>
                                    <p:animEffect transition="in" filter="dissolve">
                                      <p:cBhvr>
                                        <p:cTn id="69" dur="500"/>
                                        <p:tgtEl>
                                          <p:spTgt spid="131994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319961"/>
                                        </p:tgtEl>
                                        <p:attrNameLst>
                                          <p:attrName>style.visibility</p:attrName>
                                        </p:attrNameLst>
                                      </p:cBhvr>
                                      <p:to>
                                        <p:strVal val="visible"/>
                                      </p:to>
                                    </p:set>
                                    <p:animEffect transition="in" filter="wipe(left)">
                                      <p:cBhvr>
                                        <p:cTn id="74" dur="500"/>
                                        <p:tgtEl>
                                          <p:spTgt spid="1319961"/>
                                        </p:tgtEl>
                                      </p:cBhvr>
                                    </p:animEffect>
                                  </p:childTnLst>
                                </p:cTn>
                              </p:par>
                            </p:childTnLst>
                          </p:cTn>
                        </p:par>
                        <p:par>
                          <p:cTn id="75" fill="hold">
                            <p:stCondLst>
                              <p:cond delay="500"/>
                            </p:stCondLst>
                            <p:childTnLst>
                              <p:par>
                                <p:cTn id="76" presetID="9" presetClass="entr" presetSubtype="0" fill="hold" grpId="0" nodeType="afterEffect">
                                  <p:stCondLst>
                                    <p:cond delay="0"/>
                                  </p:stCondLst>
                                  <p:childTnLst>
                                    <p:set>
                                      <p:cBhvr>
                                        <p:cTn id="77" dur="1" fill="hold">
                                          <p:stCondLst>
                                            <p:cond delay="0"/>
                                          </p:stCondLst>
                                        </p:cTn>
                                        <p:tgtEl>
                                          <p:spTgt spid="1319946"/>
                                        </p:tgtEl>
                                        <p:attrNameLst>
                                          <p:attrName>style.visibility</p:attrName>
                                        </p:attrNameLst>
                                      </p:cBhvr>
                                      <p:to>
                                        <p:strVal val="visible"/>
                                      </p:to>
                                    </p:set>
                                    <p:animEffect transition="in" filter="dissolve">
                                      <p:cBhvr>
                                        <p:cTn id="78" dur="500"/>
                                        <p:tgtEl>
                                          <p:spTgt spid="131994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1319962"/>
                                        </p:tgtEl>
                                        <p:attrNameLst>
                                          <p:attrName>style.visibility</p:attrName>
                                        </p:attrNameLst>
                                      </p:cBhvr>
                                      <p:to>
                                        <p:strVal val="visible"/>
                                      </p:to>
                                    </p:set>
                                    <p:animEffect transition="in" filter="wipe(left)">
                                      <p:cBhvr>
                                        <p:cTn id="83" dur="500"/>
                                        <p:tgtEl>
                                          <p:spTgt spid="1319962"/>
                                        </p:tgtEl>
                                      </p:cBhvr>
                                    </p:animEffect>
                                  </p:childTnLst>
                                </p:cTn>
                              </p:par>
                            </p:childTnLst>
                          </p:cTn>
                        </p:par>
                        <p:par>
                          <p:cTn id="84" fill="hold">
                            <p:stCondLst>
                              <p:cond delay="500"/>
                            </p:stCondLst>
                            <p:childTnLst>
                              <p:par>
                                <p:cTn id="85" presetID="9" presetClass="entr" presetSubtype="0" fill="hold" grpId="0" nodeType="afterEffect">
                                  <p:stCondLst>
                                    <p:cond delay="0"/>
                                  </p:stCondLst>
                                  <p:childTnLst>
                                    <p:set>
                                      <p:cBhvr>
                                        <p:cTn id="86" dur="1" fill="hold">
                                          <p:stCondLst>
                                            <p:cond delay="0"/>
                                          </p:stCondLst>
                                        </p:cTn>
                                        <p:tgtEl>
                                          <p:spTgt spid="1319950"/>
                                        </p:tgtEl>
                                        <p:attrNameLst>
                                          <p:attrName>style.visibility</p:attrName>
                                        </p:attrNameLst>
                                      </p:cBhvr>
                                      <p:to>
                                        <p:strVal val="visible"/>
                                      </p:to>
                                    </p:set>
                                    <p:animEffect transition="in" filter="dissolve">
                                      <p:cBhvr>
                                        <p:cTn id="87" dur="500"/>
                                        <p:tgtEl>
                                          <p:spTgt spid="131995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1319963"/>
                                        </p:tgtEl>
                                        <p:attrNameLst>
                                          <p:attrName>style.visibility</p:attrName>
                                        </p:attrNameLst>
                                      </p:cBhvr>
                                      <p:to>
                                        <p:strVal val="visible"/>
                                      </p:to>
                                    </p:set>
                                    <p:animEffect transition="in" filter="wipe(left)">
                                      <p:cBhvr>
                                        <p:cTn id="92" dur="500"/>
                                        <p:tgtEl>
                                          <p:spTgt spid="1319963"/>
                                        </p:tgtEl>
                                      </p:cBhvr>
                                    </p:animEffect>
                                  </p:childTnLst>
                                </p:cTn>
                              </p:par>
                            </p:childTnLst>
                          </p:cTn>
                        </p:par>
                        <p:par>
                          <p:cTn id="93" fill="hold">
                            <p:stCondLst>
                              <p:cond delay="500"/>
                            </p:stCondLst>
                            <p:childTnLst>
                              <p:par>
                                <p:cTn id="94" presetID="9" presetClass="entr" presetSubtype="0" fill="hold" grpId="0" nodeType="afterEffect">
                                  <p:stCondLst>
                                    <p:cond delay="0"/>
                                  </p:stCondLst>
                                  <p:childTnLst>
                                    <p:set>
                                      <p:cBhvr>
                                        <p:cTn id="95" dur="1" fill="hold">
                                          <p:stCondLst>
                                            <p:cond delay="0"/>
                                          </p:stCondLst>
                                        </p:cTn>
                                        <p:tgtEl>
                                          <p:spTgt spid="1319947"/>
                                        </p:tgtEl>
                                        <p:attrNameLst>
                                          <p:attrName>style.visibility</p:attrName>
                                        </p:attrNameLst>
                                      </p:cBhvr>
                                      <p:to>
                                        <p:strVal val="visible"/>
                                      </p:to>
                                    </p:set>
                                    <p:animEffect transition="in" filter="dissolve">
                                      <p:cBhvr>
                                        <p:cTn id="96" dur="500"/>
                                        <p:tgtEl>
                                          <p:spTgt spid="1319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9940" grpId="0" animBg="1"/>
      <p:bldP spid="1319941" grpId="0" animBg="1"/>
      <p:bldP spid="1319942" grpId="0" animBg="1"/>
      <p:bldP spid="1319943" grpId="0" animBg="1"/>
      <p:bldP spid="1319944" grpId="0" animBg="1"/>
      <p:bldP spid="1319945" grpId="0" animBg="1"/>
      <p:bldP spid="1319946" grpId="0" animBg="1"/>
      <p:bldP spid="1319947" grpId="0" animBg="1"/>
      <p:bldP spid="1319948" grpId="0" animBg="1"/>
      <p:bldP spid="1319949" grpId="0" animBg="1"/>
      <p:bldP spid="131995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938" name="Rectangle 2"/>
          <p:cNvSpPr>
            <a:spLocks noGrp="1" noChangeArrowheads="1"/>
          </p:cNvSpPr>
          <p:nvPr>
            <p:ph type="title"/>
          </p:nvPr>
        </p:nvSpPr>
        <p:spPr/>
        <p:txBody>
          <a:bodyPr/>
          <a:lstStyle/>
          <a:p>
            <a:r>
              <a:rPr lang="en-US" dirty="0"/>
              <a:t>Functional Testing as it Relates to the Metrics of the Systems We Test</a:t>
            </a:r>
          </a:p>
        </p:txBody>
      </p:sp>
      <p:sp>
        <p:nvSpPr>
          <p:cNvPr id="1319940" name="Text Box 4"/>
          <p:cNvSpPr txBox="1">
            <a:spLocks noChangeArrowheads="1"/>
          </p:cNvSpPr>
          <p:nvPr/>
        </p:nvSpPr>
        <p:spPr bwMode="auto">
          <a:xfrm>
            <a:off x="1008063" y="4343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Operating Requirements</a:t>
            </a:r>
          </a:p>
        </p:txBody>
      </p:sp>
      <p:sp>
        <p:nvSpPr>
          <p:cNvPr id="1319941" name="Text Box 5"/>
          <p:cNvSpPr txBox="1">
            <a:spLocks noChangeArrowheads="1"/>
          </p:cNvSpPr>
          <p:nvPr/>
        </p:nvSpPr>
        <p:spPr bwMode="auto">
          <a:xfrm>
            <a:off x="2516188" y="5211763"/>
            <a:ext cx="1004887" cy="731837"/>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Heat Transfer Equipment Selections</a:t>
            </a:r>
          </a:p>
        </p:txBody>
      </p:sp>
      <p:sp>
        <p:nvSpPr>
          <p:cNvPr id="1319942" name="Text Box 6"/>
          <p:cNvSpPr txBox="1">
            <a:spLocks noChangeArrowheads="1"/>
          </p:cNvSpPr>
          <p:nvPr/>
        </p:nvSpPr>
        <p:spPr bwMode="auto">
          <a:xfrm>
            <a:off x="2516188" y="4343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Process Parameters</a:t>
            </a:r>
          </a:p>
        </p:txBody>
      </p:sp>
      <p:sp>
        <p:nvSpPr>
          <p:cNvPr id="1319943" name="Text Box 7"/>
          <p:cNvSpPr txBox="1">
            <a:spLocks noChangeArrowheads="1"/>
          </p:cNvSpPr>
          <p:nvPr/>
        </p:nvSpPr>
        <p:spPr bwMode="auto">
          <a:xfrm>
            <a:off x="3979863" y="4343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dirty="0"/>
              <a:t>System Configuration</a:t>
            </a:r>
          </a:p>
        </p:txBody>
      </p:sp>
      <p:sp>
        <p:nvSpPr>
          <p:cNvPr id="1319944" name="Text Box 8"/>
          <p:cNvSpPr txBox="1">
            <a:spLocks noChangeArrowheads="1"/>
          </p:cNvSpPr>
          <p:nvPr/>
        </p:nvSpPr>
        <p:spPr bwMode="auto">
          <a:xfrm>
            <a:off x="184150" y="3154363"/>
            <a:ext cx="1004888" cy="731837"/>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p>
            <a:pPr algn="ctr">
              <a:spcBef>
                <a:spcPct val="50000"/>
              </a:spcBef>
            </a:pPr>
            <a:r>
              <a:rPr lang="en-US" sz="1200" b="0" dirty="0">
                <a:latin typeface="Arial" charset="0"/>
              </a:rPr>
              <a:t>Owner’s Project Requirements</a:t>
            </a:r>
          </a:p>
        </p:txBody>
      </p:sp>
      <p:sp>
        <p:nvSpPr>
          <p:cNvPr id="1319945" name="Text Box 9"/>
          <p:cNvSpPr txBox="1">
            <a:spLocks noChangeArrowheads="1"/>
          </p:cNvSpPr>
          <p:nvPr/>
        </p:nvSpPr>
        <p:spPr bwMode="auto">
          <a:xfrm>
            <a:off x="4208463" y="2057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dirty="0"/>
              <a:t>Distribution Equipment Selections</a:t>
            </a:r>
          </a:p>
        </p:txBody>
      </p:sp>
      <p:sp>
        <p:nvSpPr>
          <p:cNvPr id="1319946" name="Text Box 10"/>
          <p:cNvSpPr txBox="1">
            <a:spLocks noChangeArrowheads="1"/>
          </p:cNvSpPr>
          <p:nvPr/>
        </p:nvSpPr>
        <p:spPr bwMode="auto">
          <a:xfrm>
            <a:off x="5487988" y="2057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Installation Documents</a:t>
            </a:r>
          </a:p>
        </p:txBody>
      </p:sp>
      <p:sp>
        <p:nvSpPr>
          <p:cNvPr id="1319947" name="Text Box 11"/>
          <p:cNvSpPr txBox="1">
            <a:spLocks noChangeArrowheads="1"/>
          </p:cNvSpPr>
          <p:nvPr/>
        </p:nvSpPr>
        <p:spPr bwMode="auto">
          <a:xfrm>
            <a:off x="7956550" y="2057400"/>
            <a:ext cx="1004888"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Assembled Building</a:t>
            </a:r>
          </a:p>
        </p:txBody>
      </p:sp>
      <p:sp>
        <p:nvSpPr>
          <p:cNvPr id="1319948" name="Text Box 12"/>
          <p:cNvSpPr txBox="1">
            <a:spLocks noChangeArrowheads="1"/>
          </p:cNvSpPr>
          <p:nvPr/>
        </p:nvSpPr>
        <p:spPr bwMode="auto">
          <a:xfrm>
            <a:off x="1008063" y="2057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Physical Configuration</a:t>
            </a:r>
          </a:p>
        </p:txBody>
      </p:sp>
      <p:sp>
        <p:nvSpPr>
          <p:cNvPr id="1319949" name="Text Box 13"/>
          <p:cNvSpPr txBox="1">
            <a:spLocks noChangeArrowheads="1"/>
          </p:cNvSpPr>
          <p:nvPr/>
        </p:nvSpPr>
        <p:spPr bwMode="auto">
          <a:xfrm>
            <a:off x="2516188" y="3475038"/>
            <a:ext cx="1004887" cy="731837"/>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Loads</a:t>
            </a:r>
          </a:p>
        </p:txBody>
      </p:sp>
      <p:sp>
        <p:nvSpPr>
          <p:cNvPr id="1319950" name="Text Box 14"/>
          <p:cNvSpPr txBox="1">
            <a:spLocks noChangeArrowheads="1"/>
          </p:cNvSpPr>
          <p:nvPr/>
        </p:nvSpPr>
        <p:spPr bwMode="auto">
          <a:xfrm>
            <a:off x="6723063" y="2057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Construction Project</a:t>
            </a:r>
          </a:p>
        </p:txBody>
      </p:sp>
      <p:cxnSp>
        <p:nvCxnSpPr>
          <p:cNvPr id="1319951" name="AutoShape 15"/>
          <p:cNvCxnSpPr>
            <a:cxnSpLocks noChangeShapeType="1"/>
            <a:stCxn id="1319940" idx="3"/>
            <a:endCxn id="1319949" idx="1"/>
          </p:cNvCxnSpPr>
          <p:nvPr/>
        </p:nvCxnSpPr>
        <p:spPr bwMode="auto">
          <a:xfrm flipV="1">
            <a:off x="2025650" y="3841750"/>
            <a:ext cx="477838" cy="868363"/>
          </a:xfrm>
          <a:prstGeom prst="curvedConnector3">
            <a:avLst>
              <a:gd name="adj1" fmla="val 49833"/>
            </a:avLst>
          </a:prstGeom>
          <a:noFill/>
          <a:ln w="25400">
            <a:solidFill>
              <a:srgbClr val="00B050"/>
            </a:solidFill>
            <a:round/>
            <a:headEnd/>
            <a:tailEnd type="arrow" w="lg" len="sm"/>
          </a:ln>
          <a:effectLst/>
        </p:spPr>
      </p:cxnSp>
      <p:cxnSp>
        <p:nvCxnSpPr>
          <p:cNvPr id="1319952" name="AutoShape 16"/>
          <p:cNvCxnSpPr>
            <a:cxnSpLocks noChangeShapeType="1"/>
            <a:stCxn id="1319940" idx="3"/>
            <a:endCxn id="1319942" idx="1"/>
          </p:cNvCxnSpPr>
          <p:nvPr/>
        </p:nvCxnSpPr>
        <p:spPr bwMode="auto">
          <a:xfrm>
            <a:off x="2025650" y="4710113"/>
            <a:ext cx="477838" cy="0"/>
          </a:xfrm>
          <a:prstGeom prst="straightConnector1">
            <a:avLst/>
          </a:prstGeom>
          <a:noFill/>
          <a:ln w="25400">
            <a:solidFill>
              <a:srgbClr val="00B050"/>
            </a:solidFill>
            <a:round/>
            <a:headEnd/>
            <a:tailEnd type="arrow" w="lg" len="sm"/>
          </a:ln>
          <a:effectLst/>
        </p:spPr>
      </p:cxnSp>
      <p:cxnSp>
        <p:nvCxnSpPr>
          <p:cNvPr id="1319953" name="AutoShape 17"/>
          <p:cNvCxnSpPr>
            <a:cxnSpLocks noChangeShapeType="1"/>
            <a:stCxn id="1319940" idx="3"/>
            <a:endCxn id="1319941" idx="1"/>
          </p:cNvCxnSpPr>
          <p:nvPr/>
        </p:nvCxnSpPr>
        <p:spPr bwMode="auto">
          <a:xfrm>
            <a:off x="2025650" y="4710113"/>
            <a:ext cx="477838" cy="868362"/>
          </a:xfrm>
          <a:prstGeom prst="curvedConnector3">
            <a:avLst>
              <a:gd name="adj1" fmla="val 49833"/>
            </a:avLst>
          </a:prstGeom>
          <a:noFill/>
          <a:ln w="25400">
            <a:solidFill>
              <a:srgbClr val="00B050"/>
            </a:solidFill>
            <a:round/>
            <a:headEnd/>
            <a:tailEnd type="arrow" w="lg" len="sm"/>
          </a:ln>
          <a:effectLst/>
        </p:spPr>
      </p:cxnSp>
      <p:cxnSp>
        <p:nvCxnSpPr>
          <p:cNvPr id="1319954" name="AutoShape 18"/>
          <p:cNvCxnSpPr>
            <a:cxnSpLocks noChangeShapeType="1"/>
            <a:stCxn id="1319941" idx="3"/>
            <a:endCxn id="1319943" idx="1"/>
          </p:cNvCxnSpPr>
          <p:nvPr/>
        </p:nvCxnSpPr>
        <p:spPr bwMode="auto">
          <a:xfrm flipV="1">
            <a:off x="3533775" y="4710113"/>
            <a:ext cx="433388" cy="868362"/>
          </a:xfrm>
          <a:prstGeom prst="curvedConnector3">
            <a:avLst>
              <a:gd name="adj1" fmla="val 49815"/>
            </a:avLst>
          </a:prstGeom>
          <a:noFill/>
          <a:ln w="25400">
            <a:solidFill>
              <a:srgbClr val="00B050"/>
            </a:solidFill>
            <a:round/>
            <a:headEnd/>
            <a:tailEnd type="arrow" w="lg" len="sm"/>
          </a:ln>
          <a:effectLst/>
        </p:spPr>
      </p:cxnSp>
      <p:cxnSp>
        <p:nvCxnSpPr>
          <p:cNvPr id="1319955" name="AutoShape 19"/>
          <p:cNvCxnSpPr>
            <a:cxnSpLocks noChangeShapeType="1"/>
            <a:stCxn id="1319944" idx="2"/>
            <a:endCxn id="1319940" idx="1"/>
          </p:cNvCxnSpPr>
          <p:nvPr/>
        </p:nvCxnSpPr>
        <p:spPr bwMode="auto">
          <a:xfrm rot="16200000" flipH="1">
            <a:off x="435769" y="4150519"/>
            <a:ext cx="811213" cy="307975"/>
          </a:xfrm>
          <a:prstGeom prst="curvedConnector2">
            <a:avLst/>
          </a:prstGeom>
          <a:noFill/>
          <a:ln w="25400">
            <a:solidFill>
              <a:srgbClr val="00B050"/>
            </a:solidFill>
            <a:round/>
            <a:headEnd/>
            <a:tailEnd type="arrow" w="lg" len="sm"/>
          </a:ln>
          <a:effectLst/>
        </p:spPr>
      </p:cxnSp>
      <p:cxnSp>
        <p:nvCxnSpPr>
          <p:cNvPr id="1319956" name="AutoShape 20"/>
          <p:cNvCxnSpPr>
            <a:cxnSpLocks noChangeShapeType="1"/>
            <a:stCxn id="1319944" idx="0"/>
            <a:endCxn id="1319948" idx="1"/>
          </p:cNvCxnSpPr>
          <p:nvPr/>
        </p:nvCxnSpPr>
        <p:spPr bwMode="auto">
          <a:xfrm rot="16200000">
            <a:off x="482601" y="2628900"/>
            <a:ext cx="717550" cy="307975"/>
          </a:xfrm>
          <a:prstGeom prst="curvedConnector2">
            <a:avLst/>
          </a:prstGeom>
          <a:noFill/>
          <a:ln w="25400">
            <a:solidFill>
              <a:srgbClr val="00B050"/>
            </a:solidFill>
            <a:round/>
            <a:headEnd/>
            <a:tailEnd type="arrow" w="lg" len="sm"/>
          </a:ln>
          <a:effectLst/>
        </p:spPr>
      </p:cxnSp>
      <p:cxnSp>
        <p:nvCxnSpPr>
          <p:cNvPr id="1319957" name="AutoShape 21"/>
          <p:cNvCxnSpPr>
            <a:cxnSpLocks noChangeShapeType="1"/>
            <a:stCxn id="1319942" idx="3"/>
            <a:endCxn id="1319943" idx="1"/>
          </p:cNvCxnSpPr>
          <p:nvPr/>
        </p:nvCxnSpPr>
        <p:spPr bwMode="auto">
          <a:xfrm>
            <a:off x="3533775" y="4710113"/>
            <a:ext cx="433388" cy="0"/>
          </a:xfrm>
          <a:prstGeom prst="straightConnector1">
            <a:avLst/>
          </a:prstGeom>
          <a:noFill/>
          <a:ln w="25400">
            <a:solidFill>
              <a:srgbClr val="00B050"/>
            </a:solidFill>
            <a:round/>
            <a:headEnd/>
            <a:tailEnd type="arrow" w="lg" len="sm"/>
          </a:ln>
          <a:effectLst/>
        </p:spPr>
      </p:cxnSp>
      <p:cxnSp>
        <p:nvCxnSpPr>
          <p:cNvPr id="1319958" name="AutoShape 22"/>
          <p:cNvCxnSpPr>
            <a:cxnSpLocks noChangeShapeType="1"/>
            <a:stCxn id="1319949" idx="3"/>
            <a:endCxn id="1319943" idx="1"/>
          </p:cNvCxnSpPr>
          <p:nvPr/>
        </p:nvCxnSpPr>
        <p:spPr bwMode="auto">
          <a:xfrm>
            <a:off x="3533775" y="3841750"/>
            <a:ext cx="433388" cy="868363"/>
          </a:xfrm>
          <a:prstGeom prst="curvedConnector3">
            <a:avLst>
              <a:gd name="adj1" fmla="val 49815"/>
            </a:avLst>
          </a:prstGeom>
          <a:noFill/>
          <a:ln w="25400">
            <a:solidFill>
              <a:srgbClr val="00B050"/>
            </a:solidFill>
            <a:round/>
            <a:headEnd/>
            <a:tailEnd type="arrow" w="lg" len="sm"/>
          </a:ln>
          <a:effectLst/>
        </p:spPr>
      </p:cxnSp>
      <p:cxnSp>
        <p:nvCxnSpPr>
          <p:cNvPr id="1319959" name="AutoShape 23"/>
          <p:cNvCxnSpPr>
            <a:cxnSpLocks noChangeShapeType="1"/>
            <a:stCxn id="1319943" idx="3"/>
            <a:endCxn id="1319945" idx="1"/>
          </p:cNvCxnSpPr>
          <p:nvPr/>
        </p:nvCxnSpPr>
        <p:spPr bwMode="auto">
          <a:xfrm flipH="1" flipV="1">
            <a:off x="4195763" y="2424113"/>
            <a:ext cx="801687" cy="2286000"/>
          </a:xfrm>
          <a:prstGeom prst="curvedConnector5">
            <a:avLst>
              <a:gd name="adj1" fmla="val -26731"/>
              <a:gd name="adj2" fmla="val 50069"/>
              <a:gd name="adj3" fmla="val 174454"/>
            </a:avLst>
          </a:prstGeom>
          <a:noFill/>
          <a:ln w="25400">
            <a:solidFill>
              <a:srgbClr val="00B050"/>
            </a:solidFill>
            <a:round/>
            <a:headEnd/>
            <a:tailEnd type="arrow" w="lg" len="sm"/>
          </a:ln>
          <a:effectLst/>
        </p:spPr>
      </p:cxnSp>
      <p:cxnSp>
        <p:nvCxnSpPr>
          <p:cNvPr id="1319960" name="AutoShape 24"/>
          <p:cNvCxnSpPr>
            <a:cxnSpLocks noChangeShapeType="1"/>
            <a:stCxn id="1319948" idx="3"/>
            <a:endCxn id="1319945" idx="1"/>
          </p:cNvCxnSpPr>
          <p:nvPr/>
        </p:nvCxnSpPr>
        <p:spPr bwMode="auto">
          <a:xfrm>
            <a:off x="2025650" y="2424113"/>
            <a:ext cx="2170113" cy="0"/>
          </a:xfrm>
          <a:prstGeom prst="straightConnector1">
            <a:avLst/>
          </a:prstGeom>
          <a:noFill/>
          <a:ln w="25400">
            <a:solidFill>
              <a:srgbClr val="00B050"/>
            </a:solidFill>
            <a:round/>
            <a:headEnd/>
            <a:tailEnd type="arrow" w="lg" len="sm"/>
          </a:ln>
          <a:effectLst/>
        </p:spPr>
      </p:cxnSp>
      <p:cxnSp>
        <p:nvCxnSpPr>
          <p:cNvPr id="1319961" name="AutoShape 25"/>
          <p:cNvCxnSpPr>
            <a:cxnSpLocks noChangeShapeType="1"/>
            <a:stCxn id="1319945" idx="3"/>
            <a:endCxn id="1319946" idx="1"/>
          </p:cNvCxnSpPr>
          <p:nvPr/>
        </p:nvCxnSpPr>
        <p:spPr bwMode="auto">
          <a:xfrm>
            <a:off x="5226050" y="2424113"/>
            <a:ext cx="249238" cy="0"/>
          </a:xfrm>
          <a:prstGeom prst="straightConnector1">
            <a:avLst/>
          </a:prstGeom>
          <a:noFill/>
          <a:ln w="25400">
            <a:solidFill>
              <a:srgbClr val="00B050"/>
            </a:solidFill>
            <a:round/>
            <a:headEnd/>
            <a:tailEnd type="arrow" w="lg" len="sm"/>
          </a:ln>
          <a:effectLst/>
        </p:spPr>
      </p:cxnSp>
      <p:cxnSp>
        <p:nvCxnSpPr>
          <p:cNvPr id="1319962" name="AutoShape 26"/>
          <p:cNvCxnSpPr>
            <a:cxnSpLocks noChangeShapeType="1"/>
            <a:stCxn id="1319946" idx="3"/>
            <a:endCxn id="1319950" idx="1"/>
          </p:cNvCxnSpPr>
          <p:nvPr/>
        </p:nvCxnSpPr>
        <p:spPr bwMode="auto">
          <a:xfrm>
            <a:off x="6505575" y="2424113"/>
            <a:ext cx="204788" cy="0"/>
          </a:xfrm>
          <a:prstGeom prst="straightConnector1">
            <a:avLst/>
          </a:prstGeom>
          <a:noFill/>
          <a:ln w="25400">
            <a:solidFill>
              <a:srgbClr val="00B050"/>
            </a:solidFill>
            <a:round/>
            <a:headEnd/>
            <a:tailEnd type="arrow" w="lg" len="sm"/>
          </a:ln>
          <a:effectLst/>
        </p:spPr>
      </p:cxnSp>
      <p:cxnSp>
        <p:nvCxnSpPr>
          <p:cNvPr id="1319963" name="AutoShape 27"/>
          <p:cNvCxnSpPr>
            <a:cxnSpLocks noChangeShapeType="1"/>
            <a:stCxn id="1319950" idx="3"/>
            <a:endCxn id="1319947" idx="1"/>
          </p:cNvCxnSpPr>
          <p:nvPr/>
        </p:nvCxnSpPr>
        <p:spPr bwMode="auto">
          <a:xfrm>
            <a:off x="7740650" y="2424113"/>
            <a:ext cx="203200" cy="0"/>
          </a:xfrm>
          <a:prstGeom prst="straightConnector1">
            <a:avLst/>
          </a:prstGeom>
          <a:noFill/>
          <a:ln w="25400">
            <a:solidFill>
              <a:srgbClr val="00B050"/>
            </a:solidFill>
            <a:round/>
            <a:headEnd/>
            <a:tailEnd type="arrow" w="lg" len="sm"/>
          </a:ln>
          <a:effectLst/>
        </p:spPr>
      </p:cxnSp>
      <p:sp>
        <p:nvSpPr>
          <p:cNvPr id="27" name="Freeform 26"/>
          <p:cNvSpPr/>
          <p:nvPr/>
        </p:nvSpPr>
        <p:spPr bwMode="auto">
          <a:xfrm>
            <a:off x="386445" y="2398804"/>
            <a:ext cx="8528956" cy="2831581"/>
          </a:xfrm>
          <a:custGeom>
            <a:avLst/>
            <a:gdLst>
              <a:gd name="connsiteX0" fmla="*/ 0 w 7615237"/>
              <a:gd name="connsiteY0" fmla="*/ 2301783 h 2496225"/>
              <a:gd name="connsiteX1" fmla="*/ 1857375 w 7615237"/>
              <a:gd name="connsiteY1" fmla="*/ 2344645 h 2496225"/>
              <a:gd name="connsiteX2" fmla="*/ 4114800 w 7615237"/>
              <a:gd name="connsiteY2" fmla="*/ 630145 h 2496225"/>
              <a:gd name="connsiteX3" fmla="*/ 5743575 w 7615237"/>
              <a:gd name="connsiteY3" fmla="*/ 30070 h 2496225"/>
              <a:gd name="connsiteX4" fmla="*/ 7615237 w 7615237"/>
              <a:gd name="connsiteY4" fmla="*/ 144370 h 2496225"/>
              <a:gd name="connsiteX0" fmla="*/ 0 w 8514889"/>
              <a:gd name="connsiteY0" fmla="*/ 3481654 h 3502155"/>
              <a:gd name="connsiteX1" fmla="*/ 2757027 w 8514889"/>
              <a:gd name="connsiteY1" fmla="*/ 2344645 h 3502155"/>
              <a:gd name="connsiteX2" fmla="*/ 5014452 w 8514889"/>
              <a:gd name="connsiteY2" fmla="*/ 630145 h 3502155"/>
              <a:gd name="connsiteX3" fmla="*/ 6643227 w 8514889"/>
              <a:gd name="connsiteY3" fmla="*/ 30070 h 3502155"/>
              <a:gd name="connsiteX4" fmla="*/ 8514889 w 8514889"/>
              <a:gd name="connsiteY4" fmla="*/ 144370 h 3502155"/>
              <a:gd name="connsiteX0" fmla="*/ 0 w 8514889"/>
              <a:gd name="connsiteY0" fmla="*/ 3481654 h 3511762"/>
              <a:gd name="connsiteX1" fmla="*/ 2639040 w 8514889"/>
              <a:gd name="connsiteY1" fmla="*/ 2654361 h 3511762"/>
              <a:gd name="connsiteX2" fmla="*/ 5014452 w 8514889"/>
              <a:gd name="connsiteY2" fmla="*/ 630145 h 3511762"/>
              <a:gd name="connsiteX3" fmla="*/ 6643227 w 8514889"/>
              <a:gd name="connsiteY3" fmla="*/ 30070 h 3511762"/>
              <a:gd name="connsiteX4" fmla="*/ 8514889 w 8514889"/>
              <a:gd name="connsiteY4" fmla="*/ 144370 h 3511762"/>
              <a:gd name="connsiteX0" fmla="*/ 0 w 8514889"/>
              <a:gd name="connsiteY0" fmla="*/ 3481654 h 3521206"/>
              <a:gd name="connsiteX1" fmla="*/ 2506304 w 8514889"/>
              <a:gd name="connsiteY1" fmla="*/ 2816593 h 3521206"/>
              <a:gd name="connsiteX2" fmla="*/ 5014452 w 8514889"/>
              <a:gd name="connsiteY2" fmla="*/ 630145 h 3521206"/>
              <a:gd name="connsiteX3" fmla="*/ 6643227 w 8514889"/>
              <a:gd name="connsiteY3" fmla="*/ 30070 h 3521206"/>
              <a:gd name="connsiteX4" fmla="*/ 8514889 w 8514889"/>
              <a:gd name="connsiteY4" fmla="*/ 144370 h 3521206"/>
              <a:gd name="connsiteX0" fmla="*/ 0 w 8514889"/>
              <a:gd name="connsiteY0" fmla="*/ 3481654 h 3509171"/>
              <a:gd name="connsiteX1" fmla="*/ 2239018 w 8514889"/>
              <a:gd name="connsiteY1" fmla="*/ 2591510 h 3509171"/>
              <a:gd name="connsiteX2" fmla="*/ 5014452 w 8514889"/>
              <a:gd name="connsiteY2" fmla="*/ 630145 h 3509171"/>
              <a:gd name="connsiteX3" fmla="*/ 6643227 w 8514889"/>
              <a:gd name="connsiteY3" fmla="*/ 30070 h 3509171"/>
              <a:gd name="connsiteX4" fmla="*/ 8514889 w 8514889"/>
              <a:gd name="connsiteY4" fmla="*/ 144370 h 3509171"/>
              <a:gd name="connsiteX0" fmla="*/ 0 w 8458618"/>
              <a:gd name="connsiteY0" fmla="*/ 2820473 h 2914917"/>
              <a:gd name="connsiteX1" fmla="*/ 2182747 w 8458618"/>
              <a:gd name="connsiteY1" fmla="*/ 2591510 h 2914917"/>
              <a:gd name="connsiteX2" fmla="*/ 4958181 w 8458618"/>
              <a:gd name="connsiteY2" fmla="*/ 630145 h 2914917"/>
              <a:gd name="connsiteX3" fmla="*/ 6586956 w 8458618"/>
              <a:gd name="connsiteY3" fmla="*/ 30070 h 2914917"/>
              <a:gd name="connsiteX4" fmla="*/ 8458618 w 8458618"/>
              <a:gd name="connsiteY4" fmla="*/ 144370 h 2914917"/>
              <a:gd name="connsiteX0" fmla="*/ 0 w 8458618"/>
              <a:gd name="connsiteY0" fmla="*/ 2820473 h 2836066"/>
              <a:gd name="connsiteX1" fmla="*/ 2182747 w 8458618"/>
              <a:gd name="connsiteY1" fmla="*/ 2591510 h 2836066"/>
              <a:gd name="connsiteX2" fmla="*/ 4958181 w 8458618"/>
              <a:gd name="connsiteY2" fmla="*/ 630145 h 2836066"/>
              <a:gd name="connsiteX3" fmla="*/ 6586956 w 8458618"/>
              <a:gd name="connsiteY3" fmla="*/ 30070 h 2836066"/>
              <a:gd name="connsiteX4" fmla="*/ 8458618 w 8458618"/>
              <a:gd name="connsiteY4" fmla="*/ 144370 h 2836066"/>
              <a:gd name="connsiteX0" fmla="*/ 0 w 8528956"/>
              <a:gd name="connsiteY0" fmla="*/ 2820473 h 2836066"/>
              <a:gd name="connsiteX1" fmla="*/ 2253085 w 8528956"/>
              <a:gd name="connsiteY1" fmla="*/ 2591510 h 2836066"/>
              <a:gd name="connsiteX2" fmla="*/ 5028519 w 8528956"/>
              <a:gd name="connsiteY2" fmla="*/ 630145 h 2836066"/>
              <a:gd name="connsiteX3" fmla="*/ 6657294 w 8528956"/>
              <a:gd name="connsiteY3" fmla="*/ 30070 h 2836066"/>
              <a:gd name="connsiteX4" fmla="*/ 8528956 w 8528956"/>
              <a:gd name="connsiteY4" fmla="*/ 144370 h 2836066"/>
              <a:gd name="connsiteX0" fmla="*/ 0 w 8528956"/>
              <a:gd name="connsiteY0" fmla="*/ 2820473 h 2831581"/>
              <a:gd name="connsiteX1" fmla="*/ 2253085 w 8528956"/>
              <a:gd name="connsiteY1" fmla="*/ 2591510 h 2831581"/>
              <a:gd name="connsiteX2" fmla="*/ 5028519 w 8528956"/>
              <a:gd name="connsiteY2" fmla="*/ 630145 h 2831581"/>
              <a:gd name="connsiteX3" fmla="*/ 6657294 w 8528956"/>
              <a:gd name="connsiteY3" fmla="*/ 30070 h 2831581"/>
              <a:gd name="connsiteX4" fmla="*/ 8528956 w 8528956"/>
              <a:gd name="connsiteY4" fmla="*/ 144370 h 283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8956" h="2831581">
                <a:moveTo>
                  <a:pt x="0" y="2820473"/>
                </a:moveTo>
                <a:cubicBezTo>
                  <a:pt x="712396" y="2798327"/>
                  <a:pt x="1372796" y="2942497"/>
                  <a:pt x="2253085" y="2591510"/>
                </a:cubicBezTo>
                <a:cubicBezTo>
                  <a:pt x="3133374" y="2240523"/>
                  <a:pt x="4294484" y="1057052"/>
                  <a:pt x="5028519" y="630145"/>
                </a:cubicBezTo>
                <a:cubicBezTo>
                  <a:pt x="5762554" y="203238"/>
                  <a:pt x="6073888" y="111032"/>
                  <a:pt x="6657294" y="30070"/>
                </a:cubicBezTo>
                <a:cubicBezTo>
                  <a:pt x="7240700" y="-50892"/>
                  <a:pt x="7884828" y="46739"/>
                  <a:pt x="8528956" y="144370"/>
                </a:cubicBezTo>
              </a:path>
            </a:pathLst>
          </a:custGeom>
          <a:noFill/>
          <a:ln w="101600" cap="flat" cmpd="sng" algn="ctr">
            <a:solidFill>
              <a:srgbClr val="FF0000"/>
            </a:solidFill>
            <a:prstDash val="solid"/>
            <a:round/>
            <a:headEnd type="none" w="med" len="med"/>
            <a:tailEnd type="arrow" w="lg" len="sm"/>
          </a:ln>
          <a:effectLst/>
        </p:spPr>
        <p:txBody>
          <a:bodyPr rtlCol="0" anchor="ctr"/>
          <a:lstStyle/>
          <a:p>
            <a:pPr algn="ctr"/>
            <a:endParaRPr lang="en-US"/>
          </a:p>
        </p:txBody>
      </p:sp>
      <p:grpSp>
        <p:nvGrpSpPr>
          <p:cNvPr id="28" name="Group 27"/>
          <p:cNvGrpSpPr/>
          <p:nvPr/>
        </p:nvGrpSpPr>
        <p:grpSpPr>
          <a:xfrm>
            <a:off x="-104547" y="1578114"/>
            <a:ext cx="8791347" cy="3270994"/>
            <a:chOff x="-104547" y="1578114"/>
            <a:chExt cx="8791347" cy="3270994"/>
          </a:xfrm>
        </p:grpSpPr>
        <p:sp>
          <p:nvSpPr>
            <p:cNvPr id="29" name="Rectangle 28"/>
            <p:cNvSpPr/>
            <p:nvPr/>
          </p:nvSpPr>
          <p:spPr>
            <a:xfrm rot="20129479">
              <a:off x="4403747" y="2278988"/>
              <a:ext cx="3741087" cy="1588620"/>
            </a:xfrm>
            <a:prstGeom prst="rect">
              <a:avLst/>
            </a:prstGeom>
            <a:noFill/>
          </p:spPr>
          <p:txBody>
            <a:bodyPr wrap="none" lIns="91440" tIns="45720" rIns="91440" bIns="45720">
              <a:prstTxWarp prst="textArchUp">
                <a:avLst/>
              </a:prstTxWarp>
              <a:spAutoFit/>
            </a:bodyPr>
            <a:lstStyle/>
            <a:p>
              <a:pPr algn="ctr"/>
              <a:r>
                <a:rPr lang="en-US" sz="4000" b="1" cap="none" spc="0" dirty="0">
                  <a:ln w="28575">
                    <a:solidFill>
                      <a:srgbClr val="FF0000"/>
                    </a:solidFill>
                    <a:prstDash val="solid"/>
                  </a:ln>
                  <a:solidFill>
                    <a:schemeClr val="bg1"/>
                  </a:solidFill>
                  <a:effectLst>
                    <a:outerShdw blurRad="41275" dist="20320" dir="1800000" algn="tl" rotWithShape="0">
                      <a:srgbClr val="000000">
                        <a:alpha val="40000"/>
                      </a:srgbClr>
                    </a:outerShdw>
                  </a:effectLst>
                </a:rPr>
                <a:t>Make Them</a:t>
              </a:r>
            </a:p>
          </p:txBody>
        </p:sp>
        <p:sp>
          <p:nvSpPr>
            <p:cNvPr id="30" name="Rectangle 29"/>
            <p:cNvSpPr/>
            <p:nvPr/>
          </p:nvSpPr>
          <p:spPr>
            <a:xfrm rot="20436638">
              <a:off x="-104547" y="2934462"/>
              <a:ext cx="4015512" cy="1914646"/>
            </a:xfrm>
            <a:prstGeom prst="rect">
              <a:avLst/>
            </a:prstGeom>
            <a:noFill/>
          </p:spPr>
          <p:txBody>
            <a:bodyPr wrap="none" lIns="91440" tIns="45720" rIns="91440" bIns="45720">
              <a:prstTxWarp prst="textArchDown">
                <a:avLst>
                  <a:gd name="adj" fmla="val 901513"/>
                </a:avLst>
              </a:prstTxWarp>
              <a:spAutoFit/>
            </a:bodyPr>
            <a:lstStyle/>
            <a:p>
              <a:pPr algn="ctr"/>
              <a:r>
                <a:rPr lang="en-US" sz="4000" b="1" cap="none" spc="0" dirty="0">
                  <a:ln w="28575">
                    <a:solidFill>
                      <a:srgbClr val="FF0000"/>
                    </a:solidFill>
                    <a:prstDash val="solid"/>
                  </a:ln>
                  <a:solidFill>
                    <a:schemeClr val="bg1"/>
                  </a:solidFill>
                  <a:effectLst>
                    <a:outerShdw blurRad="41275" dist="20320" dir="1800000" algn="tl" rotWithShape="0">
                      <a:srgbClr val="000000">
                        <a:alpha val="40000"/>
                      </a:srgbClr>
                    </a:outerShdw>
                  </a:effectLst>
                </a:rPr>
                <a:t>Here are the</a:t>
              </a:r>
            </a:p>
          </p:txBody>
        </p:sp>
        <p:sp>
          <p:nvSpPr>
            <p:cNvPr id="31" name="Rectangle 30"/>
            <p:cNvSpPr/>
            <p:nvPr/>
          </p:nvSpPr>
          <p:spPr>
            <a:xfrm rot="19136661">
              <a:off x="3358877" y="3147555"/>
              <a:ext cx="1399358" cy="707886"/>
            </a:xfrm>
            <a:prstGeom prst="rect">
              <a:avLst/>
            </a:prstGeom>
            <a:noFill/>
          </p:spPr>
          <p:txBody>
            <a:bodyPr wrap="none" lIns="91440" tIns="45720" rIns="91440" bIns="45720">
              <a:spAutoFit/>
            </a:bodyPr>
            <a:lstStyle/>
            <a:p>
              <a:pPr algn="ctr"/>
              <a:r>
                <a:rPr lang="en-US" sz="4000" b="1" cap="none" spc="0" dirty="0">
                  <a:ln w="28575">
                    <a:solidFill>
                      <a:srgbClr val="FF0000"/>
                    </a:solidFill>
                    <a:prstDash val="solid"/>
                  </a:ln>
                  <a:solidFill>
                    <a:schemeClr val="bg1"/>
                  </a:solidFill>
                  <a:effectLst>
                    <a:outerShdw blurRad="41275" dist="20320" dir="1800000" algn="tl" rotWithShape="0">
                      <a:srgbClr val="000000">
                        <a:alpha val="40000"/>
                      </a:srgbClr>
                    </a:outerShdw>
                  </a:effectLst>
                </a:rPr>
                <a:t>Parts,</a:t>
              </a:r>
            </a:p>
          </p:txBody>
        </p:sp>
        <p:sp>
          <p:nvSpPr>
            <p:cNvPr id="32" name="Rectangle 31"/>
            <p:cNvSpPr/>
            <p:nvPr/>
          </p:nvSpPr>
          <p:spPr>
            <a:xfrm>
              <a:off x="7352011" y="1578114"/>
              <a:ext cx="1334789" cy="707886"/>
            </a:xfrm>
            <a:prstGeom prst="rect">
              <a:avLst/>
            </a:prstGeom>
            <a:noFill/>
          </p:spPr>
          <p:txBody>
            <a:bodyPr wrap="none" lIns="91440" tIns="45720" rIns="91440" bIns="45720">
              <a:spAutoFit/>
            </a:bodyPr>
            <a:lstStyle/>
            <a:p>
              <a:pPr algn="ctr"/>
              <a:r>
                <a:rPr lang="en-US" sz="4000" b="1" cap="none" spc="0" dirty="0">
                  <a:ln w="28575">
                    <a:solidFill>
                      <a:srgbClr val="FF0000"/>
                    </a:solidFill>
                    <a:prstDash val="solid"/>
                  </a:ln>
                  <a:solidFill>
                    <a:schemeClr val="bg1"/>
                  </a:solidFill>
                  <a:effectLst>
                    <a:outerShdw blurRad="41275" dist="20320" dir="1800000" algn="tl" rotWithShape="0">
                      <a:srgbClr val="000000">
                        <a:alpha val="40000"/>
                      </a:srgbClr>
                    </a:outerShdw>
                  </a:effectLst>
                </a:rPr>
                <a:t>Work</a:t>
              </a:r>
            </a:p>
          </p:txBody>
        </p:sp>
      </p:gr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27</a:t>
            </a:fld>
            <a:endParaRPr lang="en-US"/>
          </a:p>
        </p:txBody>
      </p:sp>
    </p:spTree>
    <p:extLst>
      <p:ext uri="{BB962C8B-B14F-4D97-AF65-F5344CB8AC3E}">
        <p14:creationId xmlns:p14="http://schemas.microsoft.com/office/powerpoint/2010/main" val="194075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938" name="Rectangle 2"/>
          <p:cNvSpPr>
            <a:spLocks noGrp="1" noChangeArrowheads="1"/>
          </p:cNvSpPr>
          <p:nvPr>
            <p:ph type="title"/>
          </p:nvPr>
        </p:nvSpPr>
        <p:spPr/>
        <p:txBody>
          <a:bodyPr/>
          <a:lstStyle/>
          <a:p>
            <a:r>
              <a:rPr lang="en-US" dirty="0"/>
              <a:t>Functional Testing as it Relates to the Metrics of the Systems We Test</a:t>
            </a:r>
          </a:p>
        </p:txBody>
      </p:sp>
      <p:sp>
        <p:nvSpPr>
          <p:cNvPr id="1319940" name="Text Box 4"/>
          <p:cNvSpPr txBox="1">
            <a:spLocks noChangeArrowheads="1"/>
          </p:cNvSpPr>
          <p:nvPr/>
        </p:nvSpPr>
        <p:spPr bwMode="auto">
          <a:xfrm>
            <a:off x="1008063" y="4343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Operating Requirements</a:t>
            </a:r>
          </a:p>
        </p:txBody>
      </p:sp>
      <p:sp>
        <p:nvSpPr>
          <p:cNvPr id="1319941" name="Text Box 5"/>
          <p:cNvSpPr txBox="1">
            <a:spLocks noChangeArrowheads="1"/>
          </p:cNvSpPr>
          <p:nvPr/>
        </p:nvSpPr>
        <p:spPr bwMode="auto">
          <a:xfrm>
            <a:off x="2516188" y="5211763"/>
            <a:ext cx="1004887" cy="731837"/>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Heat Transfer Equipment Selections</a:t>
            </a:r>
          </a:p>
        </p:txBody>
      </p:sp>
      <p:sp>
        <p:nvSpPr>
          <p:cNvPr id="1319942" name="Text Box 6"/>
          <p:cNvSpPr txBox="1">
            <a:spLocks noChangeArrowheads="1"/>
          </p:cNvSpPr>
          <p:nvPr/>
        </p:nvSpPr>
        <p:spPr bwMode="auto">
          <a:xfrm>
            <a:off x="2516188" y="4343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Process Parameters</a:t>
            </a:r>
          </a:p>
        </p:txBody>
      </p:sp>
      <p:sp>
        <p:nvSpPr>
          <p:cNvPr id="1319943" name="Text Box 7"/>
          <p:cNvSpPr txBox="1">
            <a:spLocks noChangeArrowheads="1"/>
          </p:cNvSpPr>
          <p:nvPr/>
        </p:nvSpPr>
        <p:spPr bwMode="auto">
          <a:xfrm>
            <a:off x="3979863" y="4343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dirty="0"/>
              <a:t>System Configuration</a:t>
            </a:r>
          </a:p>
        </p:txBody>
      </p:sp>
      <p:sp>
        <p:nvSpPr>
          <p:cNvPr id="1319944" name="Text Box 8"/>
          <p:cNvSpPr txBox="1">
            <a:spLocks noChangeArrowheads="1"/>
          </p:cNvSpPr>
          <p:nvPr/>
        </p:nvSpPr>
        <p:spPr bwMode="auto">
          <a:xfrm>
            <a:off x="184150" y="3154363"/>
            <a:ext cx="1004888" cy="731837"/>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p>
            <a:pPr algn="ctr">
              <a:spcBef>
                <a:spcPct val="50000"/>
              </a:spcBef>
            </a:pPr>
            <a:r>
              <a:rPr lang="en-US" sz="1200" b="0" dirty="0">
                <a:latin typeface="Arial" charset="0"/>
              </a:rPr>
              <a:t>Owner’s Project Requirements</a:t>
            </a:r>
          </a:p>
        </p:txBody>
      </p:sp>
      <p:sp>
        <p:nvSpPr>
          <p:cNvPr id="1319945" name="Text Box 9"/>
          <p:cNvSpPr txBox="1">
            <a:spLocks noChangeArrowheads="1"/>
          </p:cNvSpPr>
          <p:nvPr/>
        </p:nvSpPr>
        <p:spPr bwMode="auto">
          <a:xfrm>
            <a:off x="4208463" y="2057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dirty="0"/>
              <a:t>Distribution Equipment Selections</a:t>
            </a:r>
          </a:p>
        </p:txBody>
      </p:sp>
      <p:sp>
        <p:nvSpPr>
          <p:cNvPr id="1319946" name="Text Box 10"/>
          <p:cNvSpPr txBox="1">
            <a:spLocks noChangeArrowheads="1"/>
          </p:cNvSpPr>
          <p:nvPr/>
        </p:nvSpPr>
        <p:spPr bwMode="auto">
          <a:xfrm>
            <a:off x="5487988" y="2057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Installation Documents</a:t>
            </a:r>
          </a:p>
        </p:txBody>
      </p:sp>
      <p:sp>
        <p:nvSpPr>
          <p:cNvPr id="1319947" name="Text Box 11"/>
          <p:cNvSpPr txBox="1">
            <a:spLocks noChangeArrowheads="1"/>
          </p:cNvSpPr>
          <p:nvPr/>
        </p:nvSpPr>
        <p:spPr bwMode="auto">
          <a:xfrm>
            <a:off x="7956550" y="2057400"/>
            <a:ext cx="1004888"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Assembled Building</a:t>
            </a:r>
          </a:p>
        </p:txBody>
      </p:sp>
      <p:sp>
        <p:nvSpPr>
          <p:cNvPr id="1319948" name="Text Box 12"/>
          <p:cNvSpPr txBox="1">
            <a:spLocks noChangeArrowheads="1"/>
          </p:cNvSpPr>
          <p:nvPr/>
        </p:nvSpPr>
        <p:spPr bwMode="auto">
          <a:xfrm>
            <a:off x="1008063" y="2057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Physical Configuration</a:t>
            </a:r>
          </a:p>
        </p:txBody>
      </p:sp>
      <p:sp>
        <p:nvSpPr>
          <p:cNvPr id="1319949" name="Text Box 13"/>
          <p:cNvSpPr txBox="1">
            <a:spLocks noChangeArrowheads="1"/>
          </p:cNvSpPr>
          <p:nvPr/>
        </p:nvSpPr>
        <p:spPr bwMode="auto">
          <a:xfrm>
            <a:off x="2516188" y="3475038"/>
            <a:ext cx="1004887" cy="731837"/>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Loads</a:t>
            </a:r>
          </a:p>
        </p:txBody>
      </p:sp>
      <p:sp>
        <p:nvSpPr>
          <p:cNvPr id="1319950" name="Text Box 14"/>
          <p:cNvSpPr txBox="1">
            <a:spLocks noChangeArrowheads="1"/>
          </p:cNvSpPr>
          <p:nvPr/>
        </p:nvSpPr>
        <p:spPr bwMode="auto">
          <a:xfrm>
            <a:off x="6723063" y="2057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Construction Project</a:t>
            </a:r>
          </a:p>
        </p:txBody>
      </p:sp>
      <p:cxnSp>
        <p:nvCxnSpPr>
          <p:cNvPr id="1319951" name="AutoShape 15"/>
          <p:cNvCxnSpPr>
            <a:cxnSpLocks noChangeShapeType="1"/>
            <a:stCxn id="1319940" idx="3"/>
            <a:endCxn id="1319949" idx="1"/>
          </p:cNvCxnSpPr>
          <p:nvPr/>
        </p:nvCxnSpPr>
        <p:spPr bwMode="auto">
          <a:xfrm flipV="1">
            <a:off x="2025650" y="3841750"/>
            <a:ext cx="477838" cy="868363"/>
          </a:xfrm>
          <a:prstGeom prst="curvedConnector3">
            <a:avLst>
              <a:gd name="adj1" fmla="val 49833"/>
            </a:avLst>
          </a:prstGeom>
          <a:noFill/>
          <a:ln w="25400">
            <a:solidFill>
              <a:srgbClr val="00B050"/>
            </a:solidFill>
            <a:round/>
            <a:headEnd/>
            <a:tailEnd type="arrow" w="lg" len="sm"/>
          </a:ln>
          <a:effectLst/>
        </p:spPr>
      </p:cxnSp>
      <p:cxnSp>
        <p:nvCxnSpPr>
          <p:cNvPr id="1319952" name="AutoShape 16"/>
          <p:cNvCxnSpPr>
            <a:cxnSpLocks noChangeShapeType="1"/>
            <a:stCxn id="1319940" idx="3"/>
            <a:endCxn id="1319942" idx="1"/>
          </p:cNvCxnSpPr>
          <p:nvPr/>
        </p:nvCxnSpPr>
        <p:spPr bwMode="auto">
          <a:xfrm>
            <a:off x="2025650" y="4710113"/>
            <a:ext cx="477838" cy="0"/>
          </a:xfrm>
          <a:prstGeom prst="straightConnector1">
            <a:avLst/>
          </a:prstGeom>
          <a:noFill/>
          <a:ln w="25400">
            <a:solidFill>
              <a:srgbClr val="00B050"/>
            </a:solidFill>
            <a:round/>
            <a:headEnd/>
            <a:tailEnd type="arrow" w="lg" len="sm"/>
          </a:ln>
          <a:effectLst/>
        </p:spPr>
      </p:cxnSp>
      <p:cxnSp>
        <p:nvCxnSpPr>
          <p:cNvPr id="1319953" name="AutoShape 17"/>
          <p:cNvCxnSpPr>
            <a:cxnSpLocks noChangeShapeType="1"/>
            <a:stCxn id="1319940" idx="3"/>
            <a:endCxn id="1319941" idx="1"/>
          </p:cNvCxnSpPr>
          <p:nvPr/>
        </p:nvCxnSpPr>
        <p:spPr bwMode="auto">
          <a:xfrm>
            <a:off x="2025650" y="4710113"/>
            <a:ext cx="477838" cy="868362"/>
          </a:xfrm>
          <a:prstGeom prst="curvedConnector3">
            <a:avLst>
              <a:gd name="adj1" fmla="val 49833"/>
            </a:avLst>
          </a:prstGeom>
          <a:noFill/>
          <a:ln w="25400">
            <a:solidFill>
              <a:srgbClr val="00B050"/>
            </a:solidFill>
            <a:round/>
            <a:headEnd/>
            <a:tailEnd type="arrow" w="lg" len="sm"/>
          </a:ln>
          <a:effectLst/>
        </p:spPr>
      </p:cxnSp>
      <p:cxnSp>
        <p:nvCxnSpPr>
          <p:cNvPr id="1319954" name="AutoShape 18"/>
          <p:cNvCxnSpPr>
            <a:cxnSpLocks noChangeShapeType="1"/>
            <a:stCxn id="1319941" idx="3"/>
            <a:endCxn id="1319943" idx="1"/>
          </p:cNvCxnSpPr>
          <p:nvPr/>
        </p:nvCxnSpPr>
        <p:spPr bwMode="auto">
          <a:xfrm flipV="1">
            <a:off x="3533775" y="4710113"/>
            <a:ext cx="433388" cy="868362"/>
          </a:xfrm>
          <a:prstGeom prst="curvedConnector3">
            <a:avLst>
              <a:gd name="adj1" fmla="val 49815"/>
            </a:avLst>
          </a:prstGeom>
          <a:noFill/>
          <a:ln w="25400">
            <a:solidFill>
              <a:srgbClr val="00B050"/>
            </a:solidFill>
            <a:round/>
            <a:headEnd/>
            <a:tailEnd type="arrow" w="lg" len="sm"/>
          </a:ln>
          <a:effectLst/>
        </p:spPr>
      </p:cxnSp>
      <p:cxnSp>
        <p:nvCxnSpPr>
          <p:cNvPr id="1319955" name="AutoShape 19"/>
          <p:cNvCxnSpPr>
            <a:cxnSpLocks noChangeShapeType="1"/>
            <a:stCxn id="1319944" idx="2"/>
            <a:endCxn id="1319940" idx="1"/>
          </p:cNvCxnSpPr>
          <p:nvPr/>
        </p:nvCxnSpPr>
        <p:spPr bwMode="auto">
          <a:xfrm rot="16200000" flipH="1">
            <a:off x="435769" y="4150519"/>
            <a:ext cx="811213" cy="307975"/>
          </a:xfrm>
          <a:prstGeom prst="curvedConnector2">
            <a:avLst/>
          </a:prstGeom>
          <a:noFill/>
          <a:ln w="25400">
            <a:solidFill>
              <a:srgbClr val="00B050"/>
            </a:solidFill>
            <a:round/>
            <a:headEnd/>
            <a:tailEnd type="arrow" w="lg" len="sm"/>
          </a:ln>
          <a:effectLst/>
        </p:spPr>
      </p:cxnSp>
      <p:cxnSp>
        <p:nvCxnSpPr>
          <p:cNvPr id="1319956" name="AutoShape 20"/>
          <p:cNvCxnSpPr>
            <a:cxnSpLocks noChangeShapeType="1"/>
            <a:stCxn id="1319944" idx="0"/>
            <a:endCxn id="1319948" idx="1"/>
          </p:cNvCxnSpPr>
          <p:nvPr/>
        </p:nvCxnSpPr>
        <p:spPr bwMode="auto">
          <a:xfrm rot="16200000">
            <a:off x="482601" y="2628900"/>
            <a:ext cx="717550" cy="307975"/>
          </a:xfrm>
          <a:prstGeom prst="curvedConnector2">
            <a:avLst/>
          </a:prstGeom>
          <a:noFill/>
          <a:ln w="25400">
            <a:solidFill>
              <a:srgbClr val="00B050"/>
            </a:solidFill>
            <a:round/>
            <a:headEnd/>
            <a:tailEnd type="arrow" w="lg" len="sm"/>
          </a:ln>
          <a:effectLst/>
        </p:spPr>
      </p:cxnSp>
      <p:cxnSp>
        <p:nvCxnSpPr>
          <p:cNvPr id="1319957" name="AutoShape 21"/>
          <p:cNvCxnSpPr>
            <a:cxnSpLocks noChangeShapeType="1"/>
            <a:stCxn id="1319942" idx="3"/>
            <a:endCxn id="1319943" idx="1"/>
          </p:cNvCxnSpPr>
          <p:nvPr/>
        </p:nvCxnSpPr>
        <p:spPr bwMode="auto">
          <a:xfrm>
            <a:off x="3533775" y="4710113"/>
            <a:ext cx="433388" cy="0"/>
          </a:xfrm>
          <a:prstGeom prst="straightConnector1">
            <a:avLst/>
          </a:prstGeom>
          <a:noFill/>
          <a:ln w="25400">
            <a:solidFill>
              <a:srgbClr val="00B050"/>
            </a:solidFill>
            <a:round/>
            <a:headEnd/>
            <a:tailEnd type="arrow" w="lg" len="sm"/>
          </a:ln>
          <a:effectLst/>
        </p:spPr>
      </p:cxnSp>
      <p:cxnSp>
        <p:nvCxnSpPr>
          <p:cNvPr id="1319958" name="AutoShape 22"/>
          <p:cNvCxnSpPr>
            <a:cxnSpLocks noChangeShapeType="1"/>
            <a:stCxn id="1319949" idx="3"/>
            <a:endCxn id="1319943" idx="1"/>
          </p:cNvCxnSpPr>
          <p:nvPr/>
        </p:nvCxnSpPr>
        <p:spPr bwMode="auto">
          <a:xfrm>
            <a:off x="3533775" y="3841750"/>
            <a:ext cx="433388" cy="868363"/>
          </a:xfrm>
          <a:prstGeom prst="curvedConnector3">
            <a:avLst>
              <a:gd name="adj1" fmla="val 49815"/>
            </a:avLst>
          </a:prstGeom>
          <a:noFill/>
          <a:ln w="25400">
            <a:solidFill>
              <a:srgbClr val="00B050"/>
            </a:solidFill>
            <a:round/>
            <a:headEnd/>
            <a:tailEnd type="arrow" w="lg" len="sm"/>
          </a:ln>
          <a:effectLst/>
        </p:spPr>
      </p:cxnSp>
      <p:cxnSp>
        <p:nvCxnSpPr>
          <p:cNvPr id="1319959" name="AutoShape 23"/>
          <p:cNvCxnSpPr>
            <a:cxnSpLocks noChangeShapeType="1"/>
            <a:stCxn id="1319943" idx="3"/>
            <a:endCxn id="1319945" idx="1"/>
          </p:cNvCxnSpPr>
          <p:nvPr/>
        </p:nvCxnSpPr>
        <p:spPr bwMode="auto">
          <a:xfrm flipH="1" flipV="1">
            <a:off x="4195763" y="2424113"/>
            <a:ext cx="801687" cy="2286000"/>
          </a:xfrm>
          <a:prstGeom prst="curvedConnector5">
            <a:avLst>
              <a:gd name="adj1" fmla="val -26731"/>
              <a:gd name="adj2" fmla="val 50069"/>
              <a:gd name="adj3" fmla="val 174454"/>
            </a:avLst>
          </a:prstGeom>
          <a:noFill/>
          <a:ln w="25400">
            <a:solidFill>
              <a:srgbClr val="00B050"/>
            </a:solidFill>
            <a:round/>
            <a:headEnd/>
            <a:tailEnd type="arrow" w="lg" len="sm"/>
          </a:ln>
          <a:effectLst/>
        </p:spPr>
      </p:cxnSp>
      <p:cxnSp>
        <p:nvCxnSpPr>
          <p:cNvPr id="1319960" name="AutoShape 24"/>
          <p:cNvCxnSpPr>
            <a:cxnSpLocks noChangeShapeType="1"/>
            <a:stCxn id="1319948" idx="3"/>
            <a:endCxn id="1319945" idx="1"/>
          </p:cNvCxnSpPr>
          <p:nvPr/>
        </p:nvCxnSpPr>
        <p:spPr bwMode="auto">
          <a:xfrm>
            <a:off x="2025650" y="2424113"/>
            <a:ext cx="2170113" cy="0"/>
          </a:xfrm>
          <a:prstGeom prst="straightConnector1">
            <a:avLst/>
          </a:prstGeom>
          <a:noFill/>
          <a:ln w="25400">
            <a:solidFill>
              <a:srgbClr val="00B050"/>
            </a:solidFill>
            <a:round/>
            <a:headEnd/>
            <a:tailEnd type="arrow" w="lg" len="sm"/>
          </a:ln>
          <a:effectLst/>
        </p:spPr>
      </p:cxnSp>
      <p:cxnSp>
        <p:nvCxnSpPr>
          <p:cNvPr id="1319961" name="AutoShape 25"/>
          <p:cNvCxnSpPr>
            <a:cxnSpLocks noChangeShapeType="1"/>
            <a:stCxn id="1319945" idx="3"/>
            <a:endCxn id="1319946" idx="1"/>
          </p:cNvCxnSpPr>
          <p:nvPr/>
        </p:nvCxnSpPr>
        <p:spPr bwMode="auto">
          <a:xfrm>
            <a:off x="5226050" y="2424113"/>
            <a:ext cx="249238" cy="0"/>
          </a:xfrm>
          <a:prstGeom prst="straightConnector1">
            <a:avLst/>
          </a:prstGeom>
          <a:noFill/>
          <a:ln w="25400">
            <a:solidFill>
              <a:srgbClr val="00B050"/>
            </a:solidFill>
            <a:round/>
            <a:headEnd/>
            <a:tailEnd type="arrow" w="lg" len="sm"/>
          </a:ln>
          <a:effectLst/>
        </p:spPr>
      </p:cxnSp>
      <p:cxnSp>
        <p:nvCxnSpPr>
          <p:cNvPr id="1319962" name="AutoShape 26"/>
          <p:cNvCxnSpPr>
            <a:cxnSpLocks noChangeShapeType="1"/>
            <a:stCxn id="1319946" idx="3"/>
            <a:endCxn id="1319950" idx="1"/>
          </p:cNvCxnSpPr>
          <p:nvPr/>
        </p:nvCxnSpPr>
        <p:spPr bwMode="auto">
          <a:xfrm>
            <a:off x="6505575" y="2424113"/>
            <a:ext cx="204788" cy="0"/>
          </a:xfrm>
          <a:prstGeom prst="straightConnector1">
            <a:avLst/>
          </a:prstGeom>
          <a:noFill/>
          <a:ln w="25400">
            <a:solidFill>
              <a:srgbClr val="00B050"/>
            </a:solidFill>
            <a:round/>
            <a:headEnd/>
            <a:tailEnd type="arrow" w="lg" len="sm"/>
          </a:ln>
          <a:effectLst/>
        </p:spPr>
      </p:cxnSp>
      <p:cxnSp>
        <p:nvCxnSpPr>
          <p:cNvPr id="1319963" name="AutoShape 27"/>
          <p:cNvCxnSpPr>
            <a:cxnSpLocks noChangeShapeType="1"/>
            <a:stCxn id="1319950" idx="3"/>
            <a:endCxn id="1319947" idx="1"/>
          </p:cNvCxnSpPr>
          <p:nvPr/>
        </p:nvCxnSpPr>
        <p:spPr bwMode="auto">
          <a:xfrm>
            <a:off x="7740650" y="2424113"/>
            <a:ext cx="203200" cy="0"/>
          </a:xfrm>
          <a:prstGeom prst="straightConnector1">
            <a:avLst/>
          </a:prstGeom>
          <a:noFill/>
          <a:ln w="25400">
            <a:solidFill>
              <a:srgbClr val="00B050"/>
            </a:solidFill>
            <a:round/>
            <a:headEnd/>
            <a:tailEnd type="arrow" w="lg" len="sm"/>
          </a:ln>
          <a:effectLst/>
        </p:spPr>
      </p:cxnSp>
      <p:sp>
        <p:nvSpPr>
          <p:cNvPr id="27" name="Freeform 26"/>
          <p:cNvSpPr/>
          <p:nvPr/>
        </p:nvSpPr>
        <p:spPr bwMode="auto">
          <a:xfrm>
            <a:off x="386445" y="2398804"/>
            <a:ext cx="8528956" cy="2831581"/>
          </a:xfrm>
          <a:custGeom>
            <a:avLst/>
            <a:gdLst>
              <a:gd name="connsiteX0" fmla="*/ 0 w 7615237"/>
              <a:gd name="connsiteY0" fmla="*/ 2301783 h 2496225"/>
              <a:gd name="connsiteX1" fmla="*/ 1857375 w 7615237"/>
              <a:gd name="connsiteY1" fmla="*/ 2344645 h 2496225"/>
              <a:gd name="connsiteX2" fmla="*/ 4114800 w 7615237"/>
              <a:gd name="connsiteY2" fmla="*/ 630145 h 2496225"/>
              <a:gd name="connsiteX3" fmla="*/ 5743575 w 7615237"/>
              <a:gd name="connsiteY3" fmla="*/ 30070 h 2496225"/>
              <a:gd name="connsiteX4" fmla="*/ 7615237 w 7615237"/>
              <a:gd name="connsiteY4" fmla="*/ 144370 h 2496225"/>
              <a:gd name="connsiteX0" fmla="*/ 0 w 8514889"/>
              <a:gd name="connsiteY0" fmla="*/ 3481654 h 3502155"/>
              <a:gd name="connsiteX1" fmla="*/ 2757027 w 8514889"/>
              <a:gd name="connsiteY1" fmla="*/ 2344645 h 3502155"/>
              <a:gd name="connsiteX2" fmla="*/ 5014452 w 8514889"/>
              <a:gd name="connsiteY2" fmla="*/ 630145 h 3502155"/>
              <a:gd name="connsiteX3" fmla="*/ 6643227 w 8514889"/>
              <a:gd name="connsiteY3" fmla="*/ 30070 h 3502155"/>
              <a:gd name="connsiteX4" fmla="*/ 8514889 w 8514889"/>
              <a:gd name="connsiteY4" fmla="*/ 144370 h 3502155"/>
              <a:gd name="connsiteX0" fmla="*/ 0 w 8514889"/>
              <a:gd name="connsiteY0" fmla="*/ 3481654 h 3511762"/>
              <a:gd name="connsiteX1" fmla="*/ 2639040 w 8514889"/>
              <a:gd name="connsiteY1" fmla="*/ 2654361 h 3511762"/>
              <a:gd name="connsiteX2" fmla="*/ 5014452 w 8514889"/>
              <a:gd name="connsiteY2" fmla="*/ 630145 h 3511762"/>
              <a:gd name="connsiteX3" fmla="*/ 6643227 w 8514889"/>
              <a:gd name="connsiteY3" fmla="*/ 30070 h 3511762"/>
              <a:gd name="connsiteX4" fmla="*/ 8514889 w 8514889"/>
              <a:gd name="connsiteY4" fmla="*/ 144370 h 3511762"/>
              <a:gd name="connsiteX0" fmla="*/ 0 w 8514889"/>
              <a:gd name="connsiteY0" fmla="*/ 3481654 h 3521206"/>
              <a:gd name="connsiteX1" fmla="*/ 2506304 w 8514889"/>
              <a:gd name="connsiteY1" fmla="*/ 2816593 h 3521206"/>
              <a:gd name="connsiteX2" fmla="*/ 5014452 w 8514889"/>
              <a:gd name="connsiteY2" fmla="*/ 630145 h 3521206"/>
              <a:gd name="connsiteX3" fmla="*/ 6643227 w 8514889"/>
              <a:gd name="connsiteY3" fmla="*/ 30070 h 3521206"/>
              <a:gd name="connsiteX4" fmla="*/ 8514889 w 8514889"/>
              <a:gd name="connsiteY4" fmla="*/ 144370 h 3521206"/>
              <a:gd name="connsiteX0" fmla="*/ 0 w 8514889"/>
              <a:gd name="connsiteY0" fmla="*/ 3481654 h 3509171"/>
              <a:gd name="connsiteX1" fmla="*/ 2239018 w 8514889"/>
              <a:gd name="connsiteY1" fmla="*/ 2591510 h 3509171"/>
              <a:gd name="connsiteX2" fmla="*/ 5014452 w 8514889"/>
              <a:gd name="connsiteY2" fmla="*/ 630145 h 3509171"/>
              <a:gd name="connsiteX3" fmla="*/ 6643227 w 8514889"/>
              <a:gd name="connsiteY3" fmla="*/ 30070 h 3509171"/>
              <a:gd name="connsiteX4" fmla="*/ 8514889 w 8514889"/>
              <a:gd name="connsiteY4" fmla="*/ 144370 h 3509171"/>
              <a:gd name="connsiteX0" fmla="*/ 0 w 8458618"/>
              <a:gd name="connsiteY0" fmla="*/ 2820473 h 2914917"/>
              <a:gd name="connsiteX1" fmla="*/ 2182747 w 8458618"/>
              <a:gd name="connsiteY1" fmla="*/ 2591510 h 2914917"/>
              <a:gd name="connsiteX2" fmla="*/ 4958181 w 8458618"/>
              <a:gd name="connsiteY2" fmla="*/ 630145 h 2914917"/>
              <a:gd name="connsiteX3" fmla="*/ 6586956 w 8458618"/>
              <a:gd name="connsiteY3" fmla="*/ 30070 h 2914917"/>
              <a:gd name="connsiteX4" fmla="*/ 8458618 w 8458618"/>
              <a:gd name="connsiteY4" fmla="*/ 144370 h 2914917"/>
              <a:gd name="connsiteX0" fmla="*/ 0 w 8458618"/>
              <a:gd name="connsiteY0" fmla="*/ 2820473 h 2836066"/>
              <a:gd name="connsiteX1" fmla="*/ 2182747 w 8458618"/>
              <a:gd name="connsiteY1" fmla="*/ 2591510 h 2836066"/>
              <a:gd name="connsiteX2" fmla="*/ 4958181 w 8458618"/>
              <a:gd name="connsiteY2" fmla="*/ 630145 h 2836066"/>
              <a:gd name="connsiteX3" fmla="*/ 6586956 w 8458618"/>
              <a:gd name="connsiteY3" fmla="*/ 30070 h 2836066"/>
              <a:gd name="connsiteX4" fmla="*/ 8458618 w 8458618"/>
              <a:gd name="connsiteY4" fmla="*/ 144370 h 2836066"/>
              <a:gd name="connsiteX0" fmla="*/ 0 w 8528956"/>
              <a:gd name="connsiteY0" fmla="*/ 2820473 h 2836066"/>
              <a:gd name="connsiteX1" fmla="*/ 2253085 w 8528956"/>
              <a:gd name="connsiteY1" fmla="*/ 2591510 h 2836066"/>
              <a:gd name="connsiteX2" fmla="*/ 5028519 w 8528956"/>
              <a:gd name="connsiteY2" fmla="*/ 630145 h 2836066"/>
              <a:gd name="connsiteX3" fmla="*/ 6657294 w 8528956"/>
              <a:gd name="connsiteY3" fmla="*/ 30070 h 2836066"/>
              <a:gd name="connsiteX4" fmla="*/ 8528956 w 8528956"/>
              <a:gd name="connsiteY4" fmla="*/ 144370 h 2836066"/>
              <a:gd name="connsiteX0" fmla="*/ 0 w 8528956"/>
              <a:gd name="connsiteY0" fmla="*/ 2820473 h 2831581"/>
              <a:gd name="connsiteX1" fmla="*/ 2253085 w 8528956"/>
              <a:gd name="connsiteY1" fmla="*/ 2591510 h 2831581"/>
              <a:gd name="connsiteX2" fmla="*/ 5028519 w 8528956"/>
              <a:gd name="connsiteY2" fmla="*/ 630145 h 2831581"/>
              <a:gd name="connsiteX3" fmla="*/ 6657294 w 8528956"/>
              <a:gd name="connsiteY3" fmla="*/ 30070 h 2831581"/>
              <a:gd name="connsiteX4" fmla="*/ 8528956 w 8528956"/>
              <a:gd name="connsiteY4" fmla="*/ 144370 h 283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8956" h="2831581">
                <a:moveTo>
                  <a:pt x="0" y="2820473"/>
                </a:moveTo>
                <a:cubicBezTo>
                  <a:pt x="712396" y="2798327"/>
                  <a:pt x="1372796" y="2942497"/>
                  <a:pt x="2253085" y="2591510"/>
                </a:cubicBezTo>
                <a:cubicBezTo>
                  <a:pt x="3133374" y="2240523"/>
                  <a:pt x="4294484" y="1057052"/>
                  <a:pt x="5028519" y="630145"/>
                </a:cubicBezTo>
                <a:cubicBezTo>
                  <a:pt x="5762554" y="203238"/>
                  <a:pt x="6073888" y="111032"/>
                  <a:pt x="6657294" y="30070"/>
                </a:cubicBezTo>
                <a:cubicBezTo>
                  <a:pt x="7240700" y="-50892"/>
                  <a:pt x="7884828" y="46739"/>
                  <a:pt x="8528956" y="144370"/>
                </a:cubicBezTo>
              </a:path>
            </a:pathLst>
          </a:custGeom>
          <a:noFill/>
          <a:ln w="101600" cap="flat" cmpd="sng" algn="ctr">
            <a:solidFill>
              <a:srgbClr val="FF0000"/>
            </a:solidFill>
            <a:prstDash val="solid"/>
            <a:round/>
            <a:headEnd type="arrow" w="lg" len="sm"/>
            <a:tailEnd type="none" w="med" len="med"/>
          </a:ln>
          <a:effectLst/>
        </p:spPr>
        <p:txBody>
          <a:bodyPr rtlCol="0" anchor="ctr"/>
          <a:lstStyle/>
          <a:p>
            <a:pPr algn="ctr"/>
            <a:endParaRPr lang="en-US"/>
          </a:p>
        </p:txBody>
      </p:sp>
      <p:grpSp>
        <p:nvGrpSpPr>
          <p:cNvPr id="28" name="Group 27"/>
          <p:cNvGrpSpPr/>
          <p:nvPr/>
        </p:nvGrpSpPr>
        <p:grpSpPr>
          <a:xfrm>
            <a:off x="1018265" y="1742241"/>
            <a:ext cx="7313363" cy="2984338"/>
            <a:chOff x="1018265" y="1742241"/>
            <a:chExt cx="7313363" cy="2984338"/>
          </a:xfrm>
        </p:grpSpPr>
        <p:sp>
          <p:nvSpPr>
            <p:cNvPr id="29" name="Rectangle 28"/>
            <p:cNvSpPr/>
            <p:nvPr/>
          </p:nvSpPr>
          <p:spPr>
            <a:xfrm rot="19933825">
              <a:off x="3876663" y="2508143"/>
              <a:ext cx="3741087" cy="1588620"/>
            </a:xfrm>
            <a:prstGeom prst="rect">
              <a:avLst/>
            </a:prstGeom>
            <a:noFill/>
          </p:spPr>
          <p:txBody>
            <a:bodyPr wrap="none" lIns="91440" tIns="45720" rIns="91440" bIns="45720">
              <a:prstTxWarp prst="textArchUp">
                <a:avLst/>
              </a:prstTxWarp>
              <a:spAutoFit/>
            </a:bodyPr>
            <a:lstStyle/>
            <a:p>
              <a:pPr algn="ctr"/>
              <a:r>
                <a:rPr lang="en-US" sz="4000" b="1" cap="none" spc="0" dirty="0">
                  <a:ln w="28575">
                    <a:solidFill>
                      <a:srgbClr val="FF0000"/>
                    </a:solidFill>
                    <a:prstDash val="solid"/>
                  </a:ln>
                  <a:solidFill>
                    <a:schemeClr val="bg1"/>
                  </a:solidFill>
                  <a:effectLst>
                    <a:outerShdw blurRad="41275" dist="20320" dir="1800000" algn="tl" rotWithShape="0">
                      <a:srgbClr val="000000">
                        <a:alpha val="40000"/>
                      </a:srgbClr>
                    </a:outerShdw>
                  </a:effectLst>
                </a:rPr>
                <a:t>Thes</a:t>
              </a:r>
              <a:r>
                <a:rPr lang="en-US" sz="4000" b="1" dirty="0">
                  <a:ln w="28575">
                    <a:solidFill>
                      <a:srgbClr val="FF0000"/>
                    </a:solidFill>
                    <a:prstDash val="solid"/>
                  </a:ln>
                  <a:solidFill>
                    <a:schemeClr val="bg1"/>
                  </a:solidFill>
                  <a:effectLst>
                    <a:outerShdw blurRad="41275" dist="20320" dir="1800000" algn="tl" rotWithShape="0">
                      <a:srgbClr val="000000">
                        <a:alpha val="40000"/>
                      </a:srgbClr>
                    </a:outerShdw>
                  </a:effectLst>
                </a:rPr>
                <a:t>e Parts</a:t>
              </a:r>
              <a:endParaRPr lang="en-US" sz="4000" b="1" cap="none" spc="0" dirty="0">
                <a:ln w="28575">
                  <a:solidFill>
                    <a:srgbClr val="FF0000"/>
                  </a:solidFill>
                  <a:prstDash val="solid"/>
                </a:ln>
                <a:solidFill>
                  <a:schemeClr val="bg1"/>
                </a:solidFill>
                <a:effectLst>
                  <a:outerShdw blurRad="41275" dist="20320" dir="1800000" algn="tl" rotWithShape="0">
                    <a:srgbClr val="000000">
                      <a:alpha val="40000"/>
                    </a:srgbClr>
                  </a:outerShdw>
                </a:effectLst>
              </a:endParaRPr>
            </a:p>
          </p:txBody>
        </p:sp>
        <p:sp>
          <p:nvSpPr>
            <p:cNvPr id="30" name="Rectangle 29"/>
            <p:cNvSpPr/>
            <p:nvPr/>
          </p:nvSpPr>
          <p:spPr>
            <a:xfrm rot="20247030">
              <a:off x="1018265" y="3979770"/>
              <a:ext cx="2638880" cy="746809"/>
            </a:xfrm>
            <a:prstGeom prst="rect">
              <a:avLst/>
            </a:prstGeom>
            <a:noFill/>
          </p:spPr>
          <p:txBody>
            <a:bodyPr wrap="none" lIns="91440" tIns="45720" rIns="91440" bIns="45720">
              <a:prstTxWarp prst="textArchDown">
                <a:avLst>
                  <a:gd name="adj" fmla="val 901513"/>
                </a:avLst>
              </a:prstTxWarp>
              <a:spAutoFit/>
            </a:bodyPr>
            <a:lstStyle/>
            <a:p>
              <a:pPr algn="ctr"/>
              <a:r>
                <a:rPr lang="en-US" sz="4000" b="1" cap="none" spc="0" dirty="0">
                  <a:ln w="28575">
                    <a:solidFill>
                      <a:srgbClr val="FF0000"/>
                    </a:solidFill>
                    <a:prstDash val="solid"/>
                  </a:ln>
                  <a:solidFill>
                    <a:schemeClr val="bg1"/>
                  </a:solidFill>
                  <a:effectLst>
                    <a:outerShdw blurRad="41275" dist="20320" dir="1800000" algn="tl" rotWithShape="0">
                      <a:srgbClr val="000000">
                        <a:alpha val="40000"/>
                      </a:srgbClr>
                    </a:outerShdw>
                  </a:effectLst>
                </a:rPr>
                <a:t>How Do all</a:t>
              </a:r>
            </a:p>
          </p:txBody>
        </p:sp>
        <p:sp>
          <p:nvSpPr>
            <p:cNvPr id="31" name="Rectangle 30"/>
            <p:cNvSpPr/>
            <p:nvPr/>
          </p:nvSpPr>
          <p:spPr>
            <a:xfrm rot="18858846">
              <a:off x="3561641" y="3316348"/>
              <a:ext cx="622286" cy="707886"/>
            </a:xfrm>
            <a:prstGeom prst="rect">
              <a:avLst/>
            </a:prstGeom>
            <a:noFill/>
          </p:spPr>
          <p:txBody>
            <a:bodyPr wrap="none" lIns="91440" tIns="45720" rIns="91440" bIns="45720">
              <a:spAutoFit/>
            </a:bodyPr>
            <a:lstStyle/>
            <a:p>
              <a:pPr algn="ctr"/>
              <a:r>
                <a:rPr lang="en-US" sz="4000" b="1" cap="none" spc="0" dirty="0">
                  <a:ln w="28575">
                    <a:solidFill>
                      <a:srgbClr val="FF0000"/>
                    </a:solidFill>
                    <a:prstDash val="solid"/>
                  </a:ln>
                  <a:solidFill>
                    <a:schemeClr val="bg1"/>
                  </a:solidFill>
                  <a:effectLst>
                    <a:outerShdw blurRad="41275" dist="20320" dir="1800000" algn="tl" rotWithShape="0">
                      <a:srgbClr val="000000">
                        <a:alpha val="40000"/>
                      </a:srgbClr>
                    </a:outerShdw>
                  </a:effectLst>
                </a:rPr>
                <a:t>of</a:t>
              </a:r>
            </a:p>
          </p:txBody>
        </p:sp>
        <p:sp>
          <p:nvSpPr>
            <p:cNvPr id="32" name="Rectangle 31"/>
            <p:cNvSpPr/>
            <p:nvPr/>
          </p:nvSpPr>
          <p:spPr>
            <a:xfrm rot="21448456">
              <a:off x="6644178" y="1742241"/>
              <a:ext cx="1687450" cy="707886"/>
            </a:xfrm>
            <a:prstGeom prst="rect">
              <a:avLst/>
            </a:prstGeom>
            <a:noFill/>
          </p:spPr>
          <p:txBody>
            <a:bodyPr wrap="none" lIns="91440" tIns="45720" rIns="91440" bIns="45720">
              <a:spAutoFit/>
            </a:bodyPr>
            <a:lstStyle/>
            <a:p>
              <a:pPr algn="ctr"/>
              <a:r>
                <a:rPr lang="en-US" sz="4000" b="1" cap="none" spc="0" dirty="0">
                  <a:ln w="28575">
                    <a:solidFill>
                      <a:srgbClr val="FF0000"/>
                    </a:solidFill>
                    <a:prstDash val="solid"/>
                  </a:ln>
                  <a:solidFill>
                    <a:schemeClr val="bg1"/>
                  </a:solidFill>
                  <a:effectLst>
                    <a:outerShdw blurRad="41275" dist="20320" dir="1800000" algn="tl" rotWithShape="0">
                      <a:srgbClr val="000000">
                        <a:alpha val="40000"/>
                      </a:srgbClr>
                    </a:outerShdw>
                  </a:effectLst>
                </a:rPr>
                <a:t> Work?</a:t>
              </a:r>
            </a:p>
          </p:txBody>
        </p:sp>
      </p:gr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28</a:t>
            </a:fld>
            <a:endParaRPr lang="en-US"/>
          </a:p>
        </p:txBody>
      </p:sp>
    </p:spTree>
    <p:extLst>
      <p:ext uri="{BB962C8B-B14F-4D97-AF65-F5344CB8AC3E}">
        <p14:creationId xmlns:p14="http://schemas.microsoft.com/office/powerpoint/2010/main" val="138526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1000"/>
                                        <p:tgtEl>
                                          <p:spTgt spid="2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938" name="Rectangle 2"/>
          <p:cNvSpPr>
            <a:spLocks noGrp="1" noChangeArrowheads="1"/>
          </p:cNvSpPr>
          <p:nvPr>
            <p:ph type="title"/>
          </p:nvPr>
        </p:nvSpPr>
        <p:spPr/>
        <p:txBody>
          <a:bodyPr/>
          <a:lstStyle/>
          <a:p>
            <a:r>
              <a:rPr lang="en-US" dirty="0"/>
              <a:t>Functional Testing as it Relates to the Metrics of the Systems We Test</a:t>
            </a:r>
          </a:p>
        </p:txBody>
      </p:sp>
      <p:sp>
        <p:nvSpPr>
          <p:cNvPr id="1319940" name="Text Box 4"/>
          <p:cNvSpPr txBox="1">
            <a:spLocks noChangeArrowheads="1"/>
          </p:cNvSpPr>
          <p:nvPr/>
        </p:nvSpPr>
        <p:spPr bwMode="auto">
          <a:xfrm>
            <a:off x="1008063" y="4343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Operating Requirements</a:t>
            </a:r>
          </a:p>
        </p:txBody>
      </p:sp>
      <p:sp>
        <p:nvSpPr>
          <p:cNvPr id="1319941" name="Text Box 5"/>
          <p:cNvSpPr txBox="1">
            <a:spLocks noChangeArrowheads="1"/>
          </p:cNvSpPr>
          <p:nvPr/>
        </p:nvSpPr>
        <p:spPr bwMode="auto">
          <a:xfrm>
            <a:off x="2516188" y="5211763"/>
            <a:ext cx="1004887" cy="731837"/>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Heat Transfer Equipment Selections</a:t>
            </a:r>
          </a:p>
        </p:txBody>
      </p:sp>
      <p:sp>
        <p:nvSpPr>
          <p:cNvPr id="1319942" name="Text Box 6"/>
          <p:cNvSpPr txBox="1">
            <a:spLocks noChangeArrowheads="1"/>
          </p:cNvSpPr>
          <p:nvPr/>
        </p:nvSpPr>
        <p:spPr bwMode="auto">
          <a:xfrm>
            <a:off x="2516188" y="4343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Process Parameters</a:t>
            </a:r>
          </a:p>
        </p:txBody>
      </p:sp>
      <p:sp>
        <p:nvSpPr>
          <p:cNvPr id="1319943" name="Text Box 7"/>
          <p:cNvSpPr txBox="1">
            <a:spLocks noChangeArrowheads="1"/>
          </p:cNvSpPr>
          <p:nvPr/>
        </p:nvSpPr>
        <p:spPr bwMode="auto">
          <a:xfrm>
            <a:off x="3979863" y="4343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dirty="0"/>
              <a:t>System Configuration</a:t>
            </a:r>
          </a:p>
        </p:txBody>
      </p:sp>
      <p:sp>
        <p:nvSpPr>
          <p:cNvPr id="1319944" name="Text Box 8"/>
          <p:cNvSpPr txBox="1">
            <a:spLocks noChangeArrowheads="1"/>
          </p:cNvSpPr>
          <p:nvPr/>
        </p:nvSpPr>
        <p:spPr bwMode="auto">
          <a:xfrm>
            <a:off x="184150" y="3154363"/>
            <a:ext cx="1004888" cy="731837"/>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p>
            <a:pPr algn="ctr">
              <a:spcBef>
                <a:spcPct val="50000"/>
              </a:spcBef>
            </a:pPr>
            <a:r>
              <a:rPr lang="en-US" sz="1200" b="0" dirty="0">
                <a:latin typeface="Arial" charset="0"/>
              </a:rPr>
              <a:t>Owner’s Project Requirements</a:t>
            </a:r>
          </a:p>
        </p:txBody>
      </p:sp>
      <p:sp>
        <p:nvSpPr>
          <p:cNvPr id="1319945" name="Text Box 9"/>
          <p:cNvSpPr txBox="1">
            <a:spLocks noChangeArrowheads="1"/>
          </p:cNvSpPr>
          <p:nvPr/>
        </p:nvSpPr>
        <p:spPr bwMode="auto">
          <a:xfrm>
            <a:off x="4208463" y="2057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dirty="0"/>
              <a:t>Distribution Equipment Selections</a:t>
            </a:r>
          </a:p>
        </p:txBody>
      </p:sp>
      <p:sp>
        <p:nvSpPr>
          <p:cNvPr id="1319946" name="Text Box 10"/>
          <p:cNvSpPr txBox="1">
            <a:spLocks noChangeArrowheads="1"/>
          </p:cNvSpPr>
          <p:nvPr/>
        </p:nvSpPr>
        <p:spPr bwMode="auto">
          <a:xfrm>
            <a:off x="5487988" y="2057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Installation Documents</a:t>
            </a:r>
          </a:p>
        </p:txBody>
      </p:sp>
      <p:sp>
        <p:nvSpPr>
          <p:cNvPr id="1319947" name="Text Box 11"/>
          <p:cNvSpPr txBox="1">
            <a:spLocks noChangeArrowheads="1"/>
          </p:cNvSpPr>
          <p:nvPr/>
        </p:nvSpPr>
        <p:spPr bwMode="auto">
          <a:xfrm>
            <a:off x="7956550" y="2057400"/>
            <a:ext cx="1004888"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Assembled Building</a:t>
            </a:r>
          </a:p>
        </p:txBody>
      </p:sp>
      <p:sp>
        <p:nvSpPr>
          <p:cNvPr id="1319948" name="Text Box 12"/>
          <p:cNvSpPr txBox="1">
            <a:spLocks noChangeArrowheads="1"/>
          </p:cNvSpPr>
          <p:nvPr/>
        </p:nvSpPr>
        <p:spPr bwMode="auto">
          <a:xfrm>
            <a:off x="1008063" y="2057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Physical Configuration</a:t>
            </a:r>
          </a:p>
        </p:txBody>
      </p:sp>
      <p:sp>
        <p:nvSpPr>
          <p:cNvPr id="1319949" name="Text Box 13"/>
          <p:cNvSpPr txBox="1">
            <a:spLocks noChangeArrowheads="1"/>
          </p:cNvSpPr>
          <p:nvPr/>
        </p:nvSpPr>
        <p:spPr bwMode="auto">
          <a:xfrm>
            <a:off x="2516188" y="3475038"/>
            <a:ext cx="1004887" cy="731837"/>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Loads</a:t>
            </a:r>
          </a:p>
        </p:txBody>
      </p:sp>
      <p:sp>
        <p:nvSpPr>
          <p:cNvPr id="1319950" name="Text Box 14"/>
          <p:cNvSpPr txBox="1">
            <a:spLocks noChangeArrowheads="1"/>
          </p:cNvSpPr>
          <p:nvPr/>
        </p:nvSpPr>
        <p:spPr bwMode="auto">
          <a:xfrm>
            <a:off x="6723063" y="2057400"/>
            <a:ext cx="1004887" cy="731838"/>
          </a:xfrm>
          <a:prstGeom prst="rect">
            <a:avLst/>
          </a:prstGeom>
          <a:solidFill>
            <a:schemeClr val="bg1">
              <a:lumMod val="85000"/>
            </a:schemeClr>
          </a:solidFill>
          <a:ln w="25400">
            <a:solidFill>
              <a:srgbClr val="00B050"/>
            </a:solidFill>
            <a:miter lim="800000"/>
            <a:headEnd/>
            <a:tailEnd/>
          </a:ln>
          <a:effectLst/>
        </p:spPr>
        <p:txBody>
          <a:bodyPr lIns="9144" tIns="9144" rIns="9144" bIns="9144" anchor="ctr" anchorCtr="1"/>
          <a:lstStyle>
            <a:defPPr>
              <a:defRPr lang="en-US"/>
            </a:defPPr>
            <a:lvl1pPr algn="ctr">
              <a:spcBef>
                <a:spcPct val="50000"/>
              </a:spcBef>
              <a:defRPr sz="1200" b="0">
                <a:latin typeface="Arial" charset="0"/>
              </a:defRPr>
            </a:lvl1pPr>
          </a:lstStyle>
          <a:p>
            <a:r>
              <a:rPr lang="en-US"/>
              <a:t>Construction Project</a:t>
            </a:r>
          </a:p>
        </p:txBody>
      </p:sp>
      <p:cxnSp>
        <p:nvCxnSpPr>
          <p:cNvPr id="1319951" name="AutoShape 15"/>
          <p:cNvCxnSpPr>
            <a:cxnSpLocks noChangeShapeType="1"/>
            <a:stCxn id="1319940" idx="3"/>
            <a:endCxn id="1319949" idx="1"/>
          </p:cNvCxnSpPr>
          <p:nvPr/>
        </p:nvCxnSpPr>
        <p:spPr bwMode="auto">
          <a:xfrm flipV="1">
            <a:off x="2025650" y="3841750"/>
            <a:ext cx="477838" cy="868363"/>
          </a:xfrm>
          <a:prstGeom prst="curvedConnector3">
            <a:avLst>
              <a:gd name="adj1" fmla="val 49833"/>
            </a:avLst>
          </a:prstGeom>
          <a:noFill/>
          <a:ln w="25400">
            <a:solidFill>
              <a:srgbClr val="00B050"/>
            </a:solidFill>
            <a:round/>
            <a:headEnd/>
            <a:tailEnd type="arrow" w="lg" len="sm"/>
          </a:ln>
          <a:effectLst/>
        </p:spPr>
      </p:cxnSp>
      <p:cxnSp>
        <p:nvCxnSpPr>
          <p:cNvPr id="1319952" name="AutoShape 16"/>
          <p:cNvCxnSpPr>
            <a:cxnSpLocks noChangeShapeType="1"/>
            <a:stCxn id="1319940" idx="3"/>
            <a:endCxn id="1319942" idx="1"/>
          </p:cNvCxnSpPr>
          <p:nvPr/>
        </p:nvCxnSpPr>
        <p:spPr bwMode="auto">
          <a:xfrm>
            <a:off x="2025650" y="4710113"/>
            <a:ext cx="477838" cy="0"/>
          </a:xfrm>
          <a:prstGeom prst="straightConnector1">
            <a:avLst/>
          </a:prstGeom>
          <a:noFill/>
          <a:ln w="25400">
            <a:solidFill>
              <a:srgbClr val="00B050"/>
            </a:solidFill>
            <a:round/>
            <a:headEnd/>
            <a:tailEnd type="arrow" w="lg" len="sm"/>
          </a:ln>
          <a:effectLst/>
        </p:spPr>
      </p:cxnSp>
      <p:cxnSp>
        <p:nvCxnSpPr>
          <p:cNvPr id="1319953" name="AutoShape 17"/>
          <p:cNvCxnSpPr>
            <a:cxnSpLocks noChangeShapeType="1"/>
            <a:stCxn id="1319940" idx="3"/>
            <a:endCxn id="1319941" idx="1"/>
          </p:cNvCxnSpPr>
          <p:nvPr/>
        </p:nvCxnSpPr>
        <p:spPr bwMode="auto">
          <a:xfrm>
            <a:off x="2025650" y="4710113"/>
            <a:ext cx="477838" cy="868362"/>
          </a:xfrm>
          <a:prstGeom prst="curvedConnector3">
            <a:avLst>
              <a:gd name="adj1" fmla="val 49833"/>
            </a:avLst>
          </a:prstGeom>
          <a:noFill/>
          <a:ln w="25400">
            <a:solidFill>
              <a:srgbClr val="00B050"/>
            </a:solidFill>
            <a:round/>
            <a:headEnd/>
            <a:tailEnd type="arrow" w="lg" len="sm"/>
          </a:ln>
          <a:effectLst/>
        </p:spPr>
      </p:cxnSp>
      <p:cxnSp>
        <p:nvCxnSpPr>
          <p:cNvPr id="1319954" name="AutoShape 18"/>
          <p:cNvCxnSpPr>
            <a:cxnSpLocks noChangeShapeType="1"/>
            <a:stCxn id="1319941" idx="3"/>
            <a:endCxn id="1319943" idx="1"/>
          </p:cNvCxnSpPr>
          <p:nvPr/>
        </p:nvCxnSpPr>
        <p:spPr bwMode="auto">
          <a:xfrm flipV="1">
            <a:off x="3533775" y="4710113"/>
            <a:ext cx="433388" cy="868362"/>
          </a:xfrm>
          <a:prstGeom prst="curvedConnector3">
            <a:avLst>
              <a:gd name="adj1" fmla="val 49815"/>
            </a:avLst>
          </a:prstGeom>
          <a:noFill/>
          <a:ln w="25400">
            <a:solidFill>
              <a:srgbClr val="00B050"/>
            </a:solidFill>
            <a:round/>
            <a:headEnd/>
            <a:tailEnd type="arrow" w="lg" len="sm"/>
          </a:ln>
          <a:effectLst/>
        </p:spPr>
      </p:cxnSp>
      <p:cxnSp>
        <p:nvCxnSpPr>
          <p:cNvPr id="1319955" name="AutoShape 19"/>
          <p:cNvCxnSpPr>
            <a:cxnSpLocks noChangeShapeType="1"/>
            <a:stCxn id="1319944" idx="2"/>
            <a:endCxn id="1319940" idx="1"/>
          </p:cNvCxnSpPr>
          <p:nvPr/>
        </p:nvCxnSpPr>
        <p:spPr bwMode="auto">
          <a:xfrm rot="16200000" flipH="1">
            <a:off x="435769" y="4150519"/>
            <a:ext cx="811213" cy="307975"/>
          </a:xfrm>
          <a:prstGeom prst="curvedConnector2">
            <a:avLst/>
          </a:prstGeom>
          <a:noFill/>
          <a:ln w="25400">
            <a:solidFill>
              <a:srgbClr val="00B050"/>
            </a:solidFill>
            <a:round/>
            <a:headEnd/>
            <a:tailEnd type="arrow" w="lg" len="sm"/>
          </a:ln>
          <a:effectLst/>
        </p:spPr>
      </p:cxnSp>
      <p:cxnSp>
        <p:nvCxnSpPr>
          <p:cNvPr id="1319956" name="AutoShape 20"/>
          <p:cNvCxnSpPr>
            <a:cxnSpLocks noChangeShapeType="1"/>
            <a:stCxn id="1319944" idx="0"/>
            <a:endCxn id="1319948" idx="1"/>
          </p:cNvCxnSpPr>
          <p:nvPr/>
        </p:nvCxnSpPr>
        <p:spPr bwMode="auto">
          <a:xfrm rot="16200000">
            <a:off x="482601" y="2628900"/>
            <a:ext cx="717550" cy="307975"/>
          </a:xfrm>
          <a:prstGeom prst="curvedConnector2">
            <a:avLst/>
          </a:prstGeom>
          <a:noFill/>
          <a:ln w="25400">
            <a:solidFill>
              <a:srgbClr val="00B050"/>
            </a:solidFill>
            <a:round/>
            <a:headEnd/>
            <a:tailEnd type="arrow" w="lg" len="sm"/>
          </a:ln>
          <a:effectLst/>
        </p:spPr>
      </p:cxnSp>
      <p:cxnSp>
        <p:nvCxnSpPr>
          <p:cNvPr id="1319957" name="AutoShape 21"/>
          <p:cNvCxnSpPr>
            <a:cxnSpLocks noChangeShapeType="1"/>
            <a:stCxn id="1319942" idx="3"/>
            <a:endCxn id="1319943" idx="1"/>
          </p:cNvCxnSpPr>
          <p:nvPr/>
        </p:nvCxnSpPr>
        <p:spPr bwMode="auto">
          <a:xfrm>
            <a:off x="3533775" y="4710113"/>
            <a:ext cx="433388" cy="0"/>
          </a:xfrm>
          <a:prstGeom prst="straightConnector1">
            <a:avLst/>
          </a:prstGeom>
          <a:noFill/>
          <a:ln w="25400">
            <a:solidFill>
              <a:srgbClr val="00B050"/>
            </a:solidFill>
            <a:round/>
            <a:headEnd/>
            <a:tailEnd type="arrow" w="lg" len="sm"/>
          </a:ln>
          <a:effectLst/>
        </p:spPr>
      </p:cxnSp>
      <p:cxnSp>
        <p:nvCxnSpPr>
          <p:cNvPr id="1319958" name="AutoShape 22"/>
          <p:cNvCxnSpPr>
            <a:cxnSpLocks noChangeShapeType="1"/>
            <a:stCxn id="1319949" idx="3"/>
            <a:endCxn id="1319943" idx="1"/>
          </p:cNvCxnSpPr>
          <p:nvPr/>
        </p:nvCxnSpPr>
        <p:spPr bwMode="auto">
          <a:xfrm>
            <a:off x="3533775" y="3841750"/>
            <a:ext cx="433388" cy="868363"/>
          </a:xfrm>
          <a:prstGeom prst="curvedConnector3">
            <a:avLst>
              <a:gd name="adj1" fmla="val 49815"/>
            </a:avLst>
          </a:prstGeom>
          <a:noFill/>
          <a:ln w="25400">
            <a:solidFill>
              <a:srgbClr val="00B050"/>
            </a:solidFill>
            <a:round/>
            <a:headEnd/>
            <a:tailEnd type="arrow" w="lg" len="sm"/>
          </a:ln>
          <a:effectLst/>
        </p:spPr>
      </p:cxnSp>
      <p:cxnSp>
        <p:nvCxnSpPr>
          <p:cNvPr id="1319959" name="AutoShape 23"/>
          <p:cNvCxnSpPr>
            <a:cxnSpLocks noChangeShapeType="1"/>
            <a:stCxn id="1319943" idx="3"/>
            <a:endCxn id="1319945" idx="1"/>
          </p:cNvCxnSpPr>
          <p:nvPr/>
        </p:nvCxnSpPr>
        <p:spPr bwMode="auto">
          <a:xfrm flipH="1" flipV="1">
            <a:off x="4195763" y="2424113"/>
            <a:ext cx="801687" cy="2286000"/>
          </a:xfrm>
          <a:prstGeom prst="curvedConnector5">
            <a:avLst>
              <a:gd name="adj1" fmla="val -26731"/>
              <a:gd name="adj2" fmla="val 50069"/>
              <a:gd name="adj3" fmla="val 174454"/>
            </a:avLst>
          </a:prstGeom>
          <a:noFill/>
          <a:ln w="25400">
            <a:solidFill>
              <a:srgbClr val="00B050"/>
            </a:solidFill>
            <a:round/>
            <a:headEnd/>
            <a:tailEnd type="arrow" w="lg" len="sm"/>
          </a:ln>
          <a:effectLst/>
        </p:spPr>
      </p:cxnSp>
      <p:cxnSp>
        <p:nvCxnSpPr>
          <p:cNvPr id="1319960" name="AutoShape 24"/>
          <p:cNvCxnSpPr>
            <a:cxnSpLocks noChangeShapeType="1"/>
            <a:stCxn id="1319948" idx="3"/>
            <a:endCxn id="1319945" idx="1"/>
          </p:cNvCxnSpPr>
          <p:nvPr/>
        </p:nvCxnSpPr>
        <p:spPr bwMode="auto">
          <a:xfrm>
            <a:off x="2025650" y="2424113"/>
            <a:ext cx="2170113" cy="0"/>
          </a:xfrm>
          <a:prstGeom prst="straightConnector1">
            <a:avLst/>
          </a:prstGeom>
          <a:noFill/>
          <a:ln w="25400">
            <a:solidFill>
              <a:srgbClr val="00B050"/>
            </a:solidFill>
            <a:round/>
            <a:headEnd/>
            <a:tailEnd type="arrow" w="lg" len="sm"/>
          </a:ln>
          <a:effectLst/>
        </p:spPr>
      </p:cxnSp>
      <p:cxnSp>
        <p:nvCxnSpPr>
          <p:cNvPr id="1319961" name="AutoShape 25"/>
          <p:cNvCxnSpPr>
            <a:cxnSpLocks noChangeShapeType="1"/>
            <a:stCxn id="1319945" idx="3"/>
            <a:endCxn id="1319946" idx="1"/>
          </p:cNvCxnSpPr>
          <p:nvPr/>
        </p:nvCxnSpPr>
        <p:spPr bwMode="auto">
          <a:xfrm>
            <a:off x="5226050" y="2424113"/>
            <a:ext cx="249238" cy="0"/>
          </a:xfrm>
          <a:prstGeom prst="straightConnector1">
            <a:avLst/>
          </a:prstGeom>
          <a:noFill/>
          <a:ln w="25400">
            <a:solidFill>
              <a:srgbClr val="00B050"/>
            </a:solidFill>
            <a:round/>
            <a:headEnd/>
            <a:tailEnd type="arrow" w="lg" len="sm"/>
          </a:ln>
          <a:effectLst/>
        </p:spPr>
      </p:cxnSp>
      <p:cxnSp>
        <p:nvCxnSpPr>
          <p:cNvPr id="1319962" name="AutoShape 26"/>
          <p:cNvCxnSpPr>
            <a:cxnSpLocks noChangeShapeType="1"/>
            <a:stCxn id="1319946" idx="3"/>
            <a:endCxn id="1319950" idx="1"/>
          </p:cNvCxnSpPr>
          <p:nvPr/>
        </p:nvCxnSpPr>
        <p:spPr bwMode="auto">
          <a:xfrm>
            <a:off x="6505575" y="2424113"/>
            <a:ext cx="204788" cy="0"/>
          </a:xfrm>
          <a:prstGeom prst="straightConnector1">
            <a:avLst/>
          </a:prstGeom>
          <a:noFill/>
          <a:ln w="25400">
            <a:solidFill>
              <a:srgbClr val="00B050"/>
            </a:solidFill>
            <a:round/>
            <a:headEnd/>
            <a:tailEnd type="arrow" w="lg" len="sm"/>
          </a:ln>
          <a:effectLst/>
        </p:spPr>
      </p:cxnSp>
      <p:cxnSp>
        <p:nvCxnSpPr>
          <p:cNvPr id="1319963" name="AutoShape 27"/>
          <p:cNvCxnSpPr>
            <a:cxnSpLocks noChangeShapeType="1"/>
            <a:stCxn id="1319950" idx="3"/>
            <a:endCxn id="1319947" idx="1"/>
          </p:cNvCxnSpPr>
          <p:nvPr/>
        </p:nvCxnSpPr>
        <p:spPr bwMode="auto">
          <a:xfrm>
            <a:off x="7740650" y="2424113"/>
            <a:ext cx="203200" cy="0"/>
          </a:xfrm>
          <a:prstGeom prst="straightConnector1">
            <a:avLst/>
          </a:prstGeom>
          <a:noFill/>
          <a:ln w="25400">
            <a:solidFill>
              <a:srgbClr val="00B050"/>
            </a:solidFill>
            <a:round/>
            <a:headEnd/>
            <a:tailEnd type="arrow" w="lg" len="sm"/>
          </a:ln>
          <a:effectLst/>
        </p:spPr>
      </p:cxnSp>
      <p:sp>
        <p:nvSpPr>
          <p:cNvPr id="27" name="Freeform 26"/>
          <p:cNvSpPr/>
          <p:nvPr/>
        </p:nvSpPr>
        <p:spPr bwMode="auto">
          <a:xfrm>
            <a:off x="386445" y="2398804"/>
            <a:ext cx="8528956" cy="2831581"/>
          </a:xfrm>
          <a:custGeom>
            <a:avLst/>
            <a:gdLst>
              <a:gd name="connsiteX0" fmla="*/ 0 w 7615237"/>
              <a:gd name="connsiteY0" fmla="*/ 2301783 h 2496225"/>
              <a:gd name="connsiteX1" fmla="*/ 1857375 w 7615237"/>
              <a:gd name="connsiteY1" fmla="*/ 2344645 h 2496225"/>
              <a:gd name="connsiteX2" fmla="*/ 4114800 w 7615237"/>
              <a:gd name="connsiteY2" fmla="*/ 630145 h 2496225"/>
              <a:gd name="connsiteX3" fmla="*/ 5743575 w 7615237"/>
              <a:gd name="connsiteY3" fmla="*/ 30070 h 2496225"/>
              <a:gd name="connsiteX4" fmla="*/ 7615237 w 7615237"/>
              <a:gd name="connsiteY4" fmla="*/ 144370 h 2496225"/>
              <a:gd name="connsiteX0" fmla="*/ 0 w 8514889"/>
              <a:gd name="connsiteY0" fmla="*/ 3481654 h 3502155"/>
              <a:gd name="connsiteX1" fmla="*/ 2757027 w 8514889"/>
              <a:gd name="connsiteY1" fmla="*/ 2344645 h 3502155"/>
              <a:gd name="connsiteX2" fmla="*/ 5014452 w 8514889"/>
              <a:gd name="connsiteY2" fmla="*/ 630145 h 3502155"/>
              <a:gd name="connsiteX3" fmla="*/ 6643227 w 8514889"/>
              <a:gd name="connsiteY3" fmla="*/ 30070 h 3502155"/>
              <a:gd name="connsiteX4" fmla="*/ 8514889 w 8514889"/>
              <a:gd name="connsiteY4" fmla="*/ 144370 h 3502155"/>
              <a:gd name="connsiteX0" fmla="*/ 0 w 8514889"/>
              <a:gd name="connsiteY0" fmla="*/ 3481654 h 3511762"/>
              <a:gd name="connsiteX1" fmla="*/ 2639040 w 8514889"/>
              <a:gd name="connsiteY1" fmla="*/ 2654361 h 3511762"/>
              <a:gd name="connsiteX2" fmla="*/ 5014452 w 8514889"/>
              <a:gd name="connsiteY2" fmla="*/ 630145 h 3511762"/>
              <a:gd name="connsiteX3" fmla="*/ 6643227 w 8514889"/>
              <a:gd name="connsiteY3" fmla="*/ 30070 h 3511762"/>
              <a:gd name="connsiteX4" fmla="*/ 8514889 w 8514889"/>
              <a:gd name="connsiteY4" fmla="*/ 144370 h 3511762"/>
              <a:gd name="connsiteX0" fmla="*/ 0 w 8514889"/>
              <a:gd name="connsiteY0" fmla="*/ 3481654 h 3521206"/>
              <a:gd name="connsiteX1" fmla="*/ 2506304 w 8514889"/>
              <a:gd name="connsiteY1" fmla="*/ 2816593 h 3521206"/>
              <a:gd name="connsiteX2" fmla="*/ 5014452 w 8514889"/>
              <a:gd name="connsiteY2" fmla="*/ 630145 h 3521206"/>
              <a:gd name="connsiteX3" fmla="*/ 6643227 w 8514889"/>
              <a:gd name="connsiteY3" fmla="*/ 30070 h 3521206"/>
              <a:gd name="connsiteX4" fmla="*/ 8514889 w 8514889"/>
              <a:gd name="connsiteY4" fmla="*/ 144370 h 3521206"/>
              <a:gd name="connsiteX0" fmla="*/ 0 w 8514889"/>
              <a:gd name="connsiteY0" fmla="*/ 3481654 h 3509171"/>
              <a:gd name="connsiteX1" fmla="*/ 2239018 w 8514889"/>
              <a:gd name="connsiteY1" fmla="*/ 2591510 h 3509171"/>
              <a:gd name="connsiteX2" fmla="*/ 5014452 w 8514889"/>
              <a:gd name="connsiteY2" fmla="*/ 630145 h 3509171"/>
              <a:gd name="connsiteX3" fmla="*/ 6643227 w 8514889"/>
              <a:gd name="connsiteY3" fmla="*/ 30070 h 3509171"/>
              <a:gd name="connsiteX4" fmla="*/ 8514889 w 8514889"/>
              <a:gd name="connsiteY4" fmla="*/ 144370 h 3509171"/>
              <a:gd name="connsiteX0" fmla="*/ 0 w 8458618"/>
              <a:gd name="connsiteY0" fmla="*/ 2820473 h 2914917"/>
              <a:gd name="connsiteX1" fmla="*/ 2182747 w 8458618"/>
              <a:gd name="connsiteY1" fmla="*/ 2591510 h 2914917"/>
              <a:gd name="connsiteX2" fmla="*/ 4958181 w 8458618"/>
              <a:gd name="connsiteY2" fmla="*/ 630145 h 2914917"/>
              <a:gd name="connsiteX3" fmla="*/ 6586956 w 8458618"/>
              <a:gd name="connsiteY3" fmla="*/ 30070 h 2914917"/>
              <a:gd name="connsiteX4" fmla="*/ 8458618 w 8458618"/>
              <a:gd name="connsiteY4" fmla="*/ 144370 h 2914917"/>
              <a:gd name="connsiteX0" fmla="*/ 0 w 8458618"/>
              <a:gd name="connsiteY0" fmla="*/ 2820473 h 2836066"/>
              <a:gd name="connsiteX1" fmla="*/ 2182747 w 8458618"/>
              <a:gd name="connsiteY1" fmla="*/ 2591510 h 2836066"/>
              <a:gd name="connsiteX2" fmla="*/ 4958181 w 8458618"/>
              <a:gd name="connsiteY2" fmla="*/ 630145 h 2836066"/>
              <a:gd name="connsiteX3" fmla="*/ 6586956 w 8458618"/>
              <a:gd name="connsiteY3" fmla="*/ 30070 h 2836066"/>
              <a:gd name="connsiteX4" fmla="*/ 8458618 w 8458618"/>
              <a:gd name="connsiteY4" fmla="*/ 144370 h 2836066"/>
              <a:gd name="connsiteX0" fmla="*/ 0 w 8528956"/>
              <a:gd name="connsiteY0" fmla="*/ 2820473 h 2836066"/>
              <a:gd name="connsiteX1" fmla="*/ 2253085 w 8528956"/>
              <a:gd name="connsiteY1" fmla="*/ 2591510 h 2836066"/>
              <a:gd name="connsiteX2" fmla="*/ 5028519 w 8528956"/>
              <a:gd name="connsiteY2" fmla="*/ 630145 h 2836066"/>
              <a:gd name="connsiteX3" fmla="*/ 6657294 w 8528956"/>
              <a:gd name="connsiteY3" fmla="*/ 30070 h 2836066"/>
              <a:gd name="connsiteX4" fmla="*/ 8528956 w 8528956"/>
              <a:gd name="connsiteY4" fmla="*/ 144370 h 2836066"/>
              <a:gd name="connsiteX0" fmla="*/ 0 w 8528956"/>
              <a:gd name="connsiteY0" fmla="*/ 2820473 h 2831581"/>
              <a:gd name="connsiteX1" fmla="*/ 2253085 w 8528956"/>
              <a:gd name="connsiteY1" fmla="*/ 2591510 h 2831581"/>
              <a:gd name="connsiteX2" fmla="*/ 5028519 w 8528956"/>
              <a:gd name="connsiteY2" fmla="*/ 630145 h 2831581"/>
              <a:gd name="connsiteX3" fmla="*/ 6657294 w 8528956"/>
              <a:gd name="connsiteY3" fmla="*/ 30070 h 2831581"/>
              <a:gd name="connsiteX4" fmla="*/ 8528956 w 8528956"/>
              <a:gd name="connsiteY4" fmla="*/ 144370 h 283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8956" h="2831581">
                <a:moveTo>
                  <a:pt x="0" y="2820473"/>
                </a:moveTo>
                <a:cubicBezTo>
                  <a:pt x="712396" y="2798327"/>
                  <a:pt x="1372796" y="2942497"/>
                  <a:pt x="2253085" y="2591510"/>
                </a:cubicBezTo>
                <a:cubicBezTo>
                  <a:pt x="3133374" y="2240523"/>
                  <a:pt x="4294484" y="1057052"/>
                  <a:pt x="5028519" y="630145"/>
                </a:cubicBezTo>
                <a:cubicBezTo>
                  <a:pt x="5762554" y="203238"/>
                  <a:pt x="6073888" y="111032"/>
                  <a:pt x="6657294" y="30070"/>
                </a:cubicBezTo>
                <a:cubicBezTo>
                  <a:pt x="7240700" y="-50892"/>
                  <a:pt x="7884828" y="46739"/>
                  <a:pt x="8528956" y="144370"/>
                </a:cubicBezTo>
              </a:path>
            </a:pathLst>
          </a:custGeom>
          <a:noFill/>
          <a:ln w="101600" cap="flat" cmpd="sng" algn="ctr">
            <a:solidFill>
              <a:srgbClr val="FF0000"/>
            </a:solidFill>
            <a:prstDash val="solid"/>
            <a:round/>
            <a:headEnd type="arrow" w="lg" len="sm"/>
            <a:tailEnd type="none" w="med" len="med"/>
          </a:ln>
          <a:effectLst/>
        </p:spPr>
        <p:txBody>
          <a:bodyPr rtlCol="0" anchor="ctr"/>
          <a:lstStyle/>
          <a:p>
            <a:pPr algn="ctr"/>
            <a:endParaRPr lang="en-US"/>
          </a:p>
        </p:txBody>
      </p:sp>
      <p:grpSp>
        <p:nvGrpSpPr>
          <p:cNvPr id="28" name="Group 27"/>
          <p:cNvGrpSpPr/>
          <p:nvPr/>
        </p:nvGrpSpPr>
        <p:grpSpPr>
          <a:xfrm>
            <a:off x="389336" y="2906631"/>
            <a:ext cx="6756049" cy="1955695"/>
            <a:chOff x="389336" y="2906631"/>
            <a:chExt cx="6756049" cy="1955695"/>
          </a:xfrm>
        </p:grpSpPr>
        <p:sp>
          <p:nvSpPr>
            <p:cNvPr id="29" name="Rectangle 28"/>
            <p:cNvSpPr/>
            <p:nvPr/>
          </p:nvSpPr>
          <p:spPr>
            <a:xfrm rot="19423293">
              <a:off x="3093658" y="2906631"/>
              <a:ext cx="4051727" cy="1588620"/>
            </a:xfrm>
            <a:prstGeom prst="rect">
              <a:avLst/>
            </a:prstGeom>
            <a:noFill/>
          </p:spPr>
          <p:txBody>
            <a:bodyPr wrap="none" lIns="91440" tIns="45720" rIns="91440" bIns="45720">
              <a:prstTxWarp prst="textArchUp">
                <a:avLst>
                  <a:gd name="adj" fmla="val 10771195"/>
                </a:avLst>
              </a:prstTxWarp>
              <a:spAutoFit/>
            </a:bodyPr>
            <a:lstStyle/>
            <a:p>
              <a:pPr algn="ctr"/>
              <a:r>
                <a:rPr lang="en-US" sz="4000" b="1" cap="none" spc="0" dirty="0">
                  <a:ln w="28575">
                    <a:solidFill>
                      <a:srgbClr val="FF0000"/>
                    </a:solidFill>
                    <a:prstDash val="solid"/>
                  </a:ln>
                  <a:solidFill>
                    <a:schemeClr val="bg1"/>
                  </a:solidFill>
                  <a:effectLst>
                    <a:outerShdw blurRad="41275" dist="20320" dir="1800000" algn="tl" rotWithShape="0">
                      <a:srgbClr val="000000">
                        <a:alpha val="40000"/>
                      </a:srgbClr>
                    </a:outerShdw>
                  </a:effectLst>
                </a:rPr>
                <a:t>Thes</a:t>
              </a:r>
              <a:r>
                <a:rPr lang="en-US" sz="4000" b="1" dirty="0">
                  <a:ln w="28575">
                    <a:solidFill>
                      <a:srgbClr val="FF0000"/>
                    </a:solidFill>
                    <a:prstDash val="solid"/>
                  </a:ln>
                  <a:solidFill>
                    <a:schemeClr val="bg1"/>
                  </a:solidFill>
                  <a:effectLst>
                    <a:outerShdw blurRad="41275" dist="20320" dir="1800000" algn="tl" rotWithShape="0">
                      <a:srgbClr val="000000">
                        <a:alpha val="40000"/>
                      </a:srgbClr>
                    </a:outerShdw>
                  </a:effectLst>
                </a:rPr>
                <a:t>e Parts</a:t>
              </a:r>
              <a:endParaRPr lang="en-US" sz="4000" b="1" cap="none" spc="0" dirty="0">
                <a:ln w="28575">
                  <a:solidFill>
                    <a:srgbClr val="FF0000"/>
                  </a:solidFill>
                  <a:prstDash val="solid"/>
                </a:ln>
                <a:solidFill>
                  <a:schemeClr val="bg1"/>
                </a:solidFill>
                <a:effectLst>
                  <a:outerShdw blurRad="41275" dist="20320" dir="1800000" algn="tl" rotWithShape="0">
                    <a:srgbClr val="000000">
                      <a:alpha val="40000"/>
                    </a:srgbClr>
                  </a:outerShdw>
                </a:effectLst>
              </a:endParaRPr>
            </a:p>
          </p:txBody>
        </p:sp>
        <p:sp>
          <p:nvSpPr>
            <p:cNvPr id="30" name="Rectangle 29"/>
            <p:cNvSpPr/>
            <p:nvPr/>
          </p:nvSpPr>
          <p:spPr>
            <a:xfrm rot="21255261">
              <a:off x="389336" y="4115517"/>
              <a:ext cx="2763997" cy="746809"/>
            </a:xfrm>
            <a:prstGeom prst="rect">
              <a:avLst/>
            </a:prstGeom>
            <a:noFill/>
          </p:spPr>
          <p:txBody>
            <a:bodyPr wrap="none" lIns="91440" tIns="45720" rIns="91440" bIns="45720">
              <a:prstTxWarp prst="textArchDown">
                <a:avLst>
                  <a:gd name="adj" fmla="val 901513"/>
                </a:avLst>
              </a:prstTxWarp>
              <a:spAutoFit/>
            </a:bodyPr>
            <a:lstStyle/>
            <a:p>
              <a:pPr algn="ctr"/>
              <a:r>
                <a:rPr lang="en-US" sz="4000" b="1" cap="none" spc="0" dirty="0">
                  <a:ln w="28575">
                    <a:solidFill>
                      <a:srgbClr val="FF0000"/>
                    </a:solidFill>
                    <a:prstDash val="solid"/>
                  </a:ln>
                  <a:solidFill>
                    <a:schemeClr val="bg1"/>
                  </a:solidFill>
                  <a:effectLst>
                    <a:outerShdw blurRad="41275" dist="20320" dir="1800000" algn="tl" rotWithShape="0">
                      <a:srgbClr val="000000">
                        <a:alpha val="40000"/>
                      </a:srgbClr>
                    </a:outerShdw>
                  </a:effectLst>
                </a:rPr>
                <a:t>How Can all</a:t>
              </a:r>
            </a:p>
          </p:txBody>
        </p:sp>
        <p:sp>
          <p:nvSpPr>
            <p:cNvPr id="31" name="Rectangle 30"/>
            <p:cNvSpPr/>
            <p:nvPr/>
          </p:nvSpPr>
          <p:spPr>
            <a:xfrm rot="19296145">
              <a:off x="2967070" y="3850935"/>
              <a:ext cx="622286" cy="707886"/>
            </a:xfrm>
            <a:prstGeom prst="rect">
              <a:avLst/>
            </a:prstGeom>
            <a:noFill/>
          </p:spPr>
          <p:txBody>
            <a:bodyPr wrap="none" lIns="91440" tIns="45720" rIns="91440" bIns="45720">
              <a:spAutoFit/>
            </a:bodyPr>
            <a:lstStyle/>
            <a:p>
              <a:pPr algn="ctr"/>
              <a:r>
                <a:rPr lang="en-US" sz="4000" b="1" cap="none" spc="0" dirty="0">
                  <a:ln w="28575">
                    <a:solidFill>
                      <a:srgbClr val="FF0000"/>
                    </a:solidFill>
                    <a:prstDash val="solid"/>
                  </a:ln>
                  <a:solidFill>
                    <a:schemeClr val="bg1"/>
                  </a:solidFill>
                  <a:effectLst>
                    <a:outerShdw blurRad="41275" dist="20320" dir="1800000" algn="tl" rotWithShape="0">
                      <a:srgbClr val="000000">
                        <a:alpha val="40000"/>
                      </a:srgbClr>
                    </a:outerShdw>
                  </a:effectLst>
                </a:rPr>
                <a:t>of</a:t>
              </a:r>
            </a:p>
          </p:txBody>
        </p:sp>
      </p:grpSp>
      <p:sp>
        <p:nvSpPr>
          <p:cNvPr id="33" name="Rectangle 32"/>
          <p:cNvSpPr/>
          <p:nvPr/>
        </p:nvSpPr>
        <p:spPr>
          <a:xfrm>
            <a:off x="5620870" y="2098200"/>
            <a:ext cx="3816862" cy="1468913"/>
          </a:xfrm>
          <a:prstGeom prst="rect">
            <a:avLst/>
          </a:prstGeom>
          <a:noFill/>
        </p:spPr>
        <p:txBody>
          <a:bodyPr wrap="none" lIns="91440" tIns="45720" rIns="91440" bIns="45720">
            <a:prstTxWarp prst="textArchUp">
              <a:avLst/>
            </a:prstTxWarp>
            <a:spAutoFit/>
          </a:bodyPr>
          <a:lstStyle/>
          <a:p>
            <a:pPr algn="ctr"/>
            <a:r>
              <a:rPr lang="en-US" sz="4000" b="1" cap="none" spc="0" dirty="0">
                <a:ln w="28575">
                  <a:solidFill>
                    <a:srgbClr val="FF0000"/>
                  </a:solidFill>
                  <a:prstDash val="solid"/>
                </a:ln>
                <a:solidFill>
                  <a:schemeClr val="bg1"/>
                </a:solidFill>
                <a:effectLst>
                  <a:outerShdw blurRad="41275" dist="20320" dir="1800000" algn="tl" rotWithShape="0">
                    <a:srgbClr val="000000">
                      <a:alpha val="40000"/>
                    </a:srgbClr>
                  </a:outerShdw>
                </a:effectLst>
              </a:rPr>
              <a:t>Work Better?</a:t>
            </a:r>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29</a:t>
            </a:fld>
            <a:endParaRPr lang="en-US"/>
          </a:p>
        </p:txBody>
      </p:sp>
    </p:spTree>
    <p:extLst>
      <p:ext uri="{BB962C8B-B14F-4D97-AF65-F5344CB8AC3E}">
        <p14:creationId xmlns:p14="http://schemas.microsoft.com/office/powerpoint/2010/main" val="336049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274638"/>
            <a:ext cx="3048000" cy="1143000"/>
          </a:xfrm>
        </p:spPr>
        <p:txBody>
          <a:bodyPr/>
          <a:lstStyle/>
          <a:p>
            <a:pPr algn="r"/>
            <a:r>
              <a:rPr lang="en-US" dirty="0"/>
              <a:t>July 20, 1969, A Historic Day</a:t>
            </a:r>
          </a:p>
        </p:txBody>
      </p:sp>
      <p:sp>
        <p:nvSpPr>
          <p:cNvPr id="3" name="Footer Placeholder 2"/>
          <p:cNvSpPr>
            <a:spLocks noGrp="1"/>
          </p:cNvSpPr>
          <p:nvPr>
            <p:ph type="ftr" sz="quarter" idx="10"/>
          </p:nvPr>
        </p:nvSpPr>
        <p:spPr/>
        <p:txBody>
          <a:bodyPr/>
          <a:lstStyle/>
          <a:p>
            <a:r>
              <a:rPr lang="en-US"/>
              <a:t>Functional Testing</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3</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sp>
        <p:nvSpPr>
          <p:cNvPr id="6" name="TextBox 5"/>
          <p:cNvSpPr txBox="1"/>
          <p:nvPr/>
        </p:nvSpPr>
        <p:spPr>
          <a:xfrm>
            <a:off x="6096000" y="6519446"/>
            <a:ext cx="3048000" cy="338554"/>
          </a:xfrm>
          <a:prstGeom prst="rect">
            <a:avLst/>
          </a:prstGeom>
          <a:noFill/>
        </p:spPr>
        <p:txBody>
          <a:bodyPr wrap="square" rtlCol="0">
            <a:spAutoFit/>
          </a:bodyPr>
          <a:lstStyle/>
          <a:p>
            <a:r>
              <a:rPr lang="en-US" sz="800" i="1" dirty="0">
                <a:solidFill>
                  <a:schemeClr val="bg1"/>
                </a:solidFill>
              </a:rPr>
              <a:t>Image courtesy NASA Image Archives; https://www.nasa.gov/multimedia/imagegallery/index.html </a:t>
            </a:r>
          </a:p>
        </p:txBody>
      </p:sp>
    </p:spTree>
    <p:extLst>
      <p:ext uri="{BB962C8B-B14F-4D97-AF65-F5344CB8AC3E}">
        <p14:creationId xmlns:p14="http://schemas.microsoft.com/office/powerpoint/2010/main" val="310068641"/>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Testing as it Relates to the Project Timeline</a:t>
            </a:r>
          </a:p>
        </p:txBody>
      </p:sp>
      <p:sp>
        <p:nvSpPr>
          <p:cNvPr id="5" name="Footer Placeholder 4"/>
          <p:cNvSpPr>
            <a:spLocks noGrp="1"/>
          </p:cNvSpPr>
          <p:nvPr>
            <p:ph type="ftr" sz="quarter" idx="10"/>
          </p:nvPr>
        </p:nvSpPr>
        <p:spPr/>
        <p:txBody>
          <a:bodyPr/>
          <a:lstStyle/>
          <a:p>
            <a:r>
              <a:rPr lang="en-US"/>
              <a:t>Functional Testing</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30</a:t>
            </a:fld>
            <a:endParaRPr lang="en-US"/>
          </a:p>
        </p:txBody>
      </p:sp>
    </p:spTree>
    <p:extLst>
      <p:ext uri="{BB962C8B-B14F-4D97-AF65-F5344CB8AC3E}">
        <p14:creationId xmlns:p14="http://schemas.microsoft.com/office/powerpoint/2010/main" val="61504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0"/>
            <a:ext cx="8686800" cy="664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19"/>
          <p:cNvSpPr txBox="1">
            <a:spLocks/>
          </p:cNvSpPr>
          <p:nvPr/>
        </p:nvSpPr>
        <p:spPr>
          <a:xfrm>
            <a:off x="184945" y="6388949"/>
            <a:ext cx="488876" cy="46905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7D7DFA-3E55-AD43-A953-ECE60DADFB94}" type="slidenum">
              <a:rPr lang="en-US" smtClean="0">
                <a:solidFill>
                  <a:schemeClr val="bg1"/>
                </a:solidFill>
                <a:latin typeface="Century Gothic"/>
                <a:cs typeface="Century Gothic"/>
              </a:rPr>
              <a:pPr/>
              <a:t>31</a:t>
            </a:fld>
            <a:endParaRPr lang="en-US" dirty="0">
              <a:solidFill>
                <a:schemeClr val="bg1"/>
              </a:solidFill>
              <a:latin typeface="Century Gothic"/>
              <a:cs typeface="Century Gothic"/>
            </a:endParaRPr>
          </a:p>
        </p:txBody>
      </p:sp>
      <p:sp>
        <p:nvSpPr>
          <p:cNvPr id="6" name="Footer Placeholder 5"/>
          <p:cNvSpPr>
            <a:spLocks noGrp="1"/>
          </p:cNvSpPr>
          <p:nvPr>
            <p:ph type="ftr" sz="quarter" idx="10"/>
          </p:nvPr>
        </p:nvSpPr>
        <p:spPr/>
        <p:txBody>
          <a:bodyPr/>
          <a:lstStyle/>
          <a:p>
            <a:r>
              <a:rPr lang="en-US"/>
              <a:t>Functional Testing</a:t>
            </a:r>
            <a:endParaRPr lang="en-US" dirty="0"/>
          </a:p>
        </p:txBody>
      </p:sp>
      <p:sp>
        <p:nvSpPr>
          <p:cNvPr id="7" name="Slide Number Placeholder 6"/>
          <p:cNvSpPr>
            <a:spLocks noGrp="1"/>
          </p:cNvSpPr>
          <p:nvPr>
            <p:ph type="sldNum" sz="quarter" idx="11"/>
          </p:nvPr>
        </p:nvSpPr>
        <p:spPr/>
        <p:txBody>
          <a:bodyPr/>
          <a:lstStyle/>
          <a:p>
            <a:fld id="{A9320731-3B2C-4107-8664-CAD7BE973DC8}" type="slidenum">
              <a:rPr lang="en-US" smtClean="0"/>
              <a:pPr/>
              <a:t>31</a:t>
            </a:fld>
            <a:endParaRPr lang="en-US"/>
          </a:p>
        </p:txBody>
      </p:sp>
    </p:spTree>
    <p:extLst>
      <p:ext uri="{BB962C8B-B14F-4D97-AF65-F5344CB8AC3E}">
        <p14:creationId xmlns:p14="http://schemas.microsoft.com/office/powerpoint/2010/main" val="284615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0"/>
            <a:ext cx="8686800" cy="664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3"/>
          <p:cNvSpPr>
            <a:spLocks noChangeArrowheads="1"/>
          </p:cNvSpPr>
          <p:nvPr/>
        </p:nvSpPr>
        <p:spPr bwMode="auto">
          <a:xfrm rot="10800000">
            <a:off x="1143000" y="792479"/>
            <a:ext cx="492760"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Programming Phase</a:t>
            </a:r>
          </a:p>
        </p:txBody>
      </p:sp>
      <p:sp>
        <p:nvSpPr>
          <p:cNvPr id="18" name="Rectangle 3"/>
          <p:cNvSpPr>
            <a:spLocks noChangeArrowheads="1"/>
          </p:cNvSpPr>
          <p:nvPr/>
        </p:nvSpPr>
        <p:spPr bwMode="auto">
          <a:xfrm rot="10800000">
            <a:off x="1632109" y="792479"/>
            <a:ext cx="468833"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Conceptual Design Phase</a:t>
            </a:r>
          </a:p>
        </p:txBody>
      </p:sp>
      <p:sp>
        <p:nvSpPr>
          <p:cNvPr id="19" name="Rectangle 3"/>
          <p:cNvSpPr>
            <a:spLocks noChangeArrowheads="1"/>
          </p:cNvSpPr>
          <p:nvPr/>
        </p:nvSpPr>
        <p:spPr bwMode="auto">
          <a:xfrm rot="10800000">
            <a:off x="2104550" y="792478"/>
            <a:ext cx="395536"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Schematic Design Phase</a:t>
            </a:r>
          </a:p>
        </p:txBody>
      </p:sp>
      <p:sp>
        <p:nvSpPr>
          <p:cNvPr id="20" name="Rectangle 3"/>
          <p:cNvSpPr>
            <a:spLocks noChangeArrowheads="1"/>
          </p:cNvSpPr>
          <p:nvPr/>
        </p:nvSpPr>
        <p:spPr bwMode="auto">
          <a:xfrm rot="10800000">
            <a:off x="2500056" y="792478"/>
            <a:ext cx="562457"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Design Development Phase</a:t>
            </a:r>
          </a:p>
        </p:txBody>
      </p:sp>
      <p:sp>
        <p:nvSpPr>
          <p:cNvPr id="22" name="Rectangle 3"/>
          <p:cNvSpPr>
            <a:spLocks noChangeArrowheads="1"/>
          </p:cNvSpPr>
          <p:nvPr/>
        </p:nvSpPr>
        <p:spPr bwMode="auto">
          <a:xfrm rot="10800000">
            <a:off x="3062512" y="792478"/>
            <a:ext cx="720860"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Construction Document Phase</a:t>
            </a:r>
          </a:p>
        </p:txBody>
      </p:sp>
      <p:sp>
        <p:nvSpPr>
          <p:cNvPr id="23" name="Rectangle 3"/>
          <p:cNvSpPr>
            <a:spLocks noChangeArrowheads="1"/>
          </p:cNvSpPr>
          <p:nvPr/>
        </p:nvSpPr>
        <p:spPr bwMode="auto">
          <a:xfrm rot="10800000">
            <a:off x="3786773" y="792478"/>
            <a:ext cx="343324"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Bidding and Award</a:t>
            </a:r>
          </a:p>
        </p:txBody>
      </p:sp>
      <p:sp>
        <p:nvSpPr>
          <p:cNvPr id="24" name="Rectangle 3"/>
          <p:cNvSpPr>
            <a:spLocks noChangeArrowheads="1"/>
          </p:cNvSpPr>
          <p:nvPr/>
        </p:nvSpPr>
        <p:spPr bwMode="auto">
          <a:xfrm rot="10800000">
            <a:off x="4133494" y="792478"/>
            <a:ext cx="615265"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Early Construction Phase</a:t>
            </a:r>
          </a:p>
        </p:txBody>
      </p:sp>
      <p:sp>
        <p:nvSpPr>
          <p:cNvPr id="25" name="Rectangle 3"/>
          <p:cNvSpPr>
            <a:spLocks noChangeArrowheads="1"/>
          </p:cNvSpPr>
          <p:nvPr/>
        </p:nvSpPr>
        <p:spPr bwMode="auto">
          <a:xfrm rot="10800000">
            <a:off x="4748759" y="792478"/>
            <a:ext cx="1152350"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Middle Construction Phase</a:t>
            </a:r>
          </a:p>
        </p:txBody>
      </p:sp>
      <p:sp>
        <p:nvSpPr>
          <p:cNvPr id="26" name="Rectangle 3"/>
          <p:cNvSpPr>
            <a:spLocks noChangeArrowheads="1"/>
          </p:cNvSpPr>
          <p:nvPr/>
        </p:nvSpPr>
        <p:spPr bwMode="auto">
          <a:xfrm rot="10800000">
            <a:off x="5900543" y="792479"/>
            <a:ext cx="717810"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Late Construction Phase</a:t>
            </a:r>
          </a:p>
        </p:txBody>
      </p:sp>
      <p:sp>
        <p:nvSpPr>
          <p:cNvPr id="27" name="Rectangle 3"/>
          <p:cNvSpPr>
            <a:spLocks noChangeArrowheads="1"/>
          </p:cNvSpPr>
          <p:nvPr/>
        </p:nvSpPr>
        <p:spPr bwMode="auto">
          <a:xfrm rot="10800000">
            <a:off x="6617232" y="792479"/>
            <a:ext cx="443024"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Acceptance Phase</a:t>
            </a:r>
          </a:p>
        </p:txBody>
      </p:sp>
      <p:sp>
        <p:nvSpPr>
          <p:cNvPr id="28" name="Rectangle 3"/>
          <p:cNvSpPr>
            <a:spLocks noChangeArrowheads="1"/>
          </p:cNvSpPr>
          <p:nvPr/>
        </p:nvSpPr>
        <p:spPr bwMode="auto">
          <a:xfrm rot="10800000">
            <a:off x="7060256" y="792479"/>
            <a:ext cx="724041"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Observation Phase</a:t>
            </a:r>
          </a:p>
        </p:txBody>
      </p:sp>
      <p:sp>
        <p:nvSpPr>
          <p:cNvPr id="29" name="Rectangle 3"/>
          <p:cNvSpPr>
            <a:spLocks noChangeArrowheads="1"/>
          </p:cNvSpPr>
          <p:nvPr/>
        </p:nvSpPr>
        <p:spPr bwMode="auto">
          <a:xfrm rot="10800000">
            <a:off x="7784307" y="792478"/>
            <a:ext cx="390904"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Warranty Phase</a:t>
            </a:r>
          </a:p>
        </p:txBody>
      </p:sp>
      <p:sp>
        <p:nvSpPr>
          <p:cNvPr id="30" name="Rectangle 3"/>
          <p:cNvSpPr>
            <a:spLocks noChangeArrowheads="1"/>
          </p:cNvSpPr>
          <p:nvPr/>
        </p:nvSpPr>
        <p:spPr bwMode="auto">
          <a:xfrm rot="10800000">
            <a:off x="8175211" y="792478"/>
            <a:ext cx="326330"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Ongoing Commissioning</a:t>
            </a:r>
          </a:p>
        </p:txBody>
      </p:sp>
      <p:sp>
        <p:nvSpPr>
          <p:cNvPr id="31" name="Rectangle 3"/>
          <p:cNvSpPr>
            <a:spLocks noChangeArrowheads="1"/>
          </p:cNvSpPr>
          <p:nvPr/>
        </p:nvSpPr>
        <p:spPr bwMode="auto">
          <a:xfrm rot="10800000">
            <a:off x="8175211" y="792478"/>
            <a:ext cx="326330" cy="3246120"/>
          </a:xfrm>
          <a:prstGeom prst="rect">
            <a:avLst/>
          </a:prstGeom>
          <a:gradFill flip="none" rotWithShape="1">
            <a:gsLst>
              <a:gs pos="0">
                <a:srgbClr val="A603AB">
                  <a:alpha val="50000"/>
                </a:srgbClr>
              </a:gs>
              <a:gs pos="21001">
                <a:srgbClr val="0819FB">
                  <a:alpha val="50000"/>
                </a:srgbClr>
              </a:gs>
              <a:gs pos="35001">
                <a:srgbClr val="1A8D48">
                  <a:alpha val="50000"/>
                </a:srgbClr>
              </a:gs>
              <a:gs pos="52000">
                <a:srgbClr val="FFFF00">
                  <a:alpha val="50000"/>
                </a:srgbClr>
              </a:gs>
              <a:gs pos="73000">
                <a:srgbClr val="EE3F17">
                  <a:alpha val="50000"/>
                </a:srgbClr>
              </a:gs>
              <a:gs pos="88000">
                <a:srgbClr val="E81766">
                  <a:alpha val="50000"/>
                </a:srgbClr>
              </a:gs>
              <a:gs pos="100000">
                <a:srgbClr val="A603AB">
                  <a:alpha val="50000"/>
                </a:srgbClr>
              </a:gs>
            </a:gsLst>
            <a:lin ang="5400000" scaled="0"/>
            <a:tileRect/>
          </a:gradFill>
          <a:ln w="9525">
            <a:noFill/>
            <a:miter lim="800000"/>
            <a:headEnd/>
            <a:tailEnd/>
          </a:ln>
        </p:spPr>
        <p:txBody>
          <a:bodyPr vert="eaVert" lIns="45720" rIns="45720" anchor="ctr"/>
          <a:lstStyle/>
          <a:p>
            <a:pPr algn="ctr"/>
            <a:r>
              <a:rPr lang="en-US" sz="2000" dirty="0">
                <a:solidFill>
                  <a:schemeClr val="bg1"/>
                </a:solidFill>
                <a:latin typeface="Arial" charset="0"/>
              </a:rPr>
              <a:t>Ongoing Commissioning</a:t>
            </a:r>
          </a:p>
        </p:txBody>
      </p:sp>
      <p:sp>
        <p:nvSpPr>
          <p:cNvPr id="21" name="Slide Number Placeholder 19"/>
          <p:cNvSpPr txBox="1">
            <a:spLocks/>
          </p:cNvSpPr>
          <p:nvPr/>
        </p:nvSpPr>
        <p:spPr>
          <a:xfrm>
            <a:off x="184945" y="6388949"/>
            <a:ext cx="488876" cy="46905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7D7DFA-3E55-AD43-A953-ECE60DADFB94}" type="slidenum">
              <a:rPr lang="en-US" smtClean="0">
                <a:solidFill>
                  <a:schemeClr val="bg1"/>
                </a:solidFill>
                <a:latin typeface="Century Gothic"/>
                <a:cs typeface="Century Gothic"/>
              </a:rPr>
              <a:pPr/>
              <a:t>32</a:t>
            </a:fld>
            <a:endParaRPr lang="en-US" dirty="0">
              <a:solidFill>
                <a:schemeClr val="bg1"/>
              </a:solidFill>
              <a:latin typeface="Century Gothic"/>
              <a:cs typeface="Century Gothic"/>
            </a:endParaRPr>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32</a:t>
            </a:fld>
            <a:endParaRPr lang="en-US"/>
          </a:p>
        </p:txBody>
      </p:sp>
    </p:spTree>
    <p:extLst>
      <p:ext uri="{BB962C8B-B14F-4D97-AF65-F5344CB8AC3E}">
        <p14:creationId xmlns:p14="http://schemas.microsoft.com/office/powerpoint/2010/main" val="409671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par>
                          <p:cTn id="52" fill="hold">
                            <p:stCondLst>
                              <p:cond delay="6000"/>
                            </p:stCondLst>
                            <p:childTnLst>
                              <p:par>
                                <p:cTn id="53" presetID="10" presetClass="entr" presetSubtype="0" fill="hold" grpId="1"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par>
                          <p:cTn id="56" fill="hold">
                            <p:stCondLst>
                              <p:cond delay="6500"/>
                            </p:stCondLst>
                            <p:childTnLst>
                              <p:par>
                                <p:cTn id="57" presetID="10" presetClass="exit" presetSubtype="0" fill="hold" grpId="0" nodeType="afterEffect">
                                  <p:stCondLst>
                                    <p:cond delay="1000"/>
                                  </p:stCondLst>
                                  <p:childTnLst>
                                    <p:animEffect transition="out" filter="fade">
                                      <p:cBhvr>
                                        <p:cTn id="58" dur="500"/>
                                        <p:tgtEl>
                                          <p:spTgt spid="30"/>
                                        </p:tgtEl>
                                      </p:cBhvr>
                                    </p:animEffect>
                                    <p:set>
                                      <p:cBhvr>
                                        <p:cTn id="59" dur="1" fill="hold">
                                          <p:stCondLst>
                                            <p:cond delay="499"/>
                                          </p:stCondLst>
                                        </p:cTn>
                                        <p:tgtEl>
                                          <p:spTgt spid="30"/>
                                        </p:tgtEl>
                                        <p:attrNameLst>
                                          <p:attrName>style.visibility</p:attrName>
                                        </p:attrNameLst>
                                      </p:cBhvr>
                                      <p:to>
                                        <p:strVal val="hidden"/>
                                      </p:to>
                                    </p:set>
                                  </p:childTnLst>
                                </p:cTn>
                              </p:par>
                              <p:par>
                                <p:cTn id="60" presetID="10" presetClass="entr" presetSubtype="0" fill="hold" grpId="0" nodeType="withEffect">
                                  <p:stCondLst>
                                    <p:cond delay="100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2" grpId="0" animBg="1"/>
      <p:bldP spid="23" grpId="0" animBg="1"/>
      <p:bldP spid="24" grpId="0" animBg="1"/>
      <p:bldP spid="25" grpId="0" animBg="1"/>
      <p:bldP spid="26" grpId="0" animBg="1"/>
      <p:bldP spid="27" grpId="0" animBg="1"/>
      <p:bldP spid="28" grpId="0" animBg="1"/>
      <p:bldP spid="29" grpId="0" animBg="1"/>
      <p:bldP spid="30" grpId="0" animBg="1"/>
      <p:bldP spid="30" grpId="1" animBg="1"/>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0"/>
            <a:ext cx="8686800" cy="664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3"/>
          <p:cNvSpPr>
            <a:spLocks noChangeArrowheads="1"/>
          </p:cNvSpPr>
          <p:nvPr/>
        </p:nvSpPr>
        <p:spPr bwMode="auto">
          <a:xfrm rot="10800000">
            <a:off x="1143000" y="792479"/>
            <a:ext cx="492760"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Programming Phase</a:t>
            </a:r>
          </a:p>
        </p:txBody>
      </p:sp>
      <p:sp>
        <p:nvSpPr>
          <p:cNvPr id="18" name="Rectangle 3"/>
          <p:cNvSpPr>
            <a:spLocks noChangeArrowheads="1"/>
          </p:cNvSpPr>
          <p:nvPr/>
        </p:nvSpPr>
        <p:spPr bwMode="auto">
          <a:xfrm rot="10800000">
            <a:off x="1632109" y="792479"/>
            <a:ext cx="468833"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Conceptual Design Phase</a:t>
            </a:r>
          </a:p>
        </p:txBody>
      </p:sp>
      <p:sp>
        <p:nvSpPr>
          <p:cNvPr id="19" name="Rectangle 3"/>
          <p:cNvSpPr>
            <a:spLocks noChangeArrowheads="1"/>
          </p:cNvSpPr>
          <p:nvPr/>
        </p:nvSpPr>
        <p:spPr bwMode="auto">
          <a:xfrm rot="10800000">
            <a:off x="2104550" y="792478"/>
            <a:ext cx="395536"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Schematic Design Phase</a:t>
            </a:r>
          </a:p>
        </p:txBody>
      </p:sp>
      <p:sp>
        <p:nvSpPr>
          <p:cNvPr id="20" name="Rectangle 3"/>
          <p:cNvSpPr>
            <a:spLocks noChangeArrowheads="1"/>
          </p:cNvSpPr>
          <p:nvPr/>
        </p:nvSpPr>
        <p:spPr bwMode="auto">
          <a:xfrm rot="10800000">
            <a:off x="2500056" y="792478"/>
            <a:ext cx="562457"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Design Development Phase</a:t>
            </a:r>
          </a:p>
        </p:txBody>
      </p:sp>
      <p:sp>
        <p:nvSpPr>
          <p:cNvPr id="22" name="Rectangle 3"/>
          <p:cNvSpPr>
            <a:spLocks noChangeArrowheads="1"/>
          </p:cNvSpPr>
          <p:nvPr/>
        </p:nvSpPr>
        <p:spPr bwMode="auto">
          <a:xfrm rot="10800000">
            <a:off x="3062512" y="792478"/>
            <a:ext cx="720860"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Construction Document Phase</a:t>
            </a:r>
          </a:p>
        </p:txBody>
      </p:sp>
      <p:sp>
        <p:nvSpPr>
          <p:cNvPr id="23" name="Rectangle 3"/>
          <p:cNvSpPr>
            <a:spLocks noChangeArrowheads="1"/>
          </p:cNvSpPr>
          <p:nvPr/>
        </p:nvSpPr>
        <p:spPr bwMode="auto">
          <a:xfrm rot="10800000">
            <a:off x="3786773" y="792478"/>
            <a:ext cx="343324"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Bidding and Award</a:t>
            </a:r>
          </a:p>
        </p:txBody>
      </p:sp>
      <p:sp>
        <p:nvSpPr>
          <p:cNvPr id="24" name="Rectangle 3"/>
          <p:cNvSpPr>
            <a:spLocks noChangeArrowheads="1"/>
          </p:cNvSpPr>
          <p:nvPr/>
        </p:nvSpPr>
        <p:spPr bwMode="auto">
          <a:xfrm rot="10800000">
            <a:off x="4133494" y="792478"/>
            <a:ext cx="615265"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Early Construction Phase</a:t>
            </a:r>
          </a:p>
        </p:txBody>
      </p:sp>
      <p:sp>
        <p:nvSpPr>
          <p:cNvPr id="25" name="Rectangle 3"/>
          <p:cNvSpPr>
            <a:spLocks noChangeArrowheads="1"/>
          </p:cNvSpPr>
          <p:nvPr/>
        </p:nvSpPr>
        <p:spPr bwMode="auto">
          <a:xfrm rot="10800000">
            <a:off x="4748759" y="792478"/>
            <a:ext cx="1152350"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Middle Construction Phase</a:t>
            </a:r>
          </a:p>
        </p:txBody>
      </p:sp>
      <p:sp>
        <p:nvSpPr>
          <p:cNvPr id="26" name="Rectangle 3"/>
          <p:cNvSpPr>
            <a:spLocks noChangeArrowheads="1"/>
          </p:cNvSpPr>
          <p:nvPr/>
        </p:nvSpPr>
        <p:spPr bwMode="auto">
          <a:xfrm rot="10800000">
            <a:off x="5900543" y="792479"/>
            <a:ext cx="717810"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Late Construction Phase</a:t>
            </a:r>
          </a:p>
        </p:txBody>
      </p:sp>
      <p:sp>
        <p:nvSpPr>
          <p:cNvPr id="27" name="Rectangle 3"/>
          <p:cNvSpPr>
            <a:spLocks noChangeArrowheads="1"/>
          </p:cNvSpPr>
          <p:nvPr/>
        </p:nvSpPr>
        <p:spPr bwMode="auto">
          <a:xfrm rot="10800000">
            <a:off x="6617232" y="792479"/>
            <a:ext cx="443024"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Acceptance Phase</a:t>
            </a:r>
          </a:p>
        </p:txBody>
      </p:sp>
      <p:sp>
        <p:nvSpPr>
          <p:cNvPr id="28" name="Rectangle 3"/>
          <p:cNvSpPr>
            <a:spLocks noChangeArrowheads="1"/>
          </p:cNvSpPr>
          <p:nvPr/>
        </p:nvSpPr>
        <p:spPr bwMode="auto">
          <a:xfrm rot="10800000">
            <a:off x="7060256" y="792479"/>
            <a:ext cx="724041"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Observation Phase</a:t>
            </a:r>
          </a:p>
        </p:txBody>
      </p:sp>
      <p:sp>
        <p:nvSpPr>
          <p:cNvPr id="29" name="Rectangle 3"/>
          <p:cNvSpPr>
            <a:spLocks noChangeArrowheads="1"/>
          </p:cNvSpPr>
          <p:nvPr/>
        </p:nvSpPr>
        <p:spPr bwMode="auto">
          <a:xfrm rot="10800000">
            <a:off x="7784307" y="792478"/>
            <a:ext cx="390904"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Warranty Phase</a:t>
            </a:r>
          </a:p>
        </p:txBody>
      </p:sp>
      <p:sp>
        <p:nvSpPr>
          <p:cNvPr id="30" name="Rectangle 3"/>
          <p:cNvSpPr>
            <a:spLocks noChangeArrowheads="1"/>
          </p:cNvSpPr>
          <p:nvPr/>
        </p:nvSpPr>
        <p:spPr bwMode="auto">
          <a:xfrm rot="10800000">
            <a:off x="8175211" y="792478"/>
            <a:ext cx="326330"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Ongoing Commissioning</a:t>
            </a:r>
          </a:p>
        </p:txBody>
      </p:sp>
      <p:grpSp>
        <p:nvGrpSpPr>
          <p:cNvPr id="33" name="Group 19"/>
          <p:cNvGrpSpPr>
            <a:grpSpLocks/>
          </p:cNvGrpSpPr>
          <p:nvPr/>
        </p:nvGrpSpPr>
        <p:grpSpPr bwMode="auto">
          <a:xfrm>
            <a:off x="6259513" y="2535553"/>
            <a:ext cx="2230437" cy="1076325"/>
            <a:chOff x="3659" y="1831"/>
            <a:chExt cx="1405" cy="678"/>
          </a:xfrm>
          <a:solidFill>
            <a:schemeClr val="accent3">
              <a:alpha val="80000"/>
            </a:schemeClr>
          </a:solidFill>
        </p:grpSpPr>
        <p:sp>
          <p:nvSpPr>
            <p:cNvPr id="34" name="AutoShape 15"/>
            <p:cNvSpPr>
              <a:spLocks noChangeArrowheads="1"/>
            </p:cNvSpPr>
            <p:nvPr/>
          </p:nvSpPr>
          <p:spPr bwMode="auto">
            <a:xfrm>
              <a:off x="3659" y="1831"/>
              <a:ext cx="1405" cy="678"/>
            </a:xfrm>
            <a:prstGeom prst="leftRightArrow">
              <a:avLst>
                <a:gd name="adj1" fmla="val 41296"/>
                <a:gd name="adj2" fmla="val 41677"/>
              </a:avLst>
            </a:prstGeom>
            <a:grpFill/>
            <a:ln w="25400">
              <a:solidFill>
                <a:schemeClr val="tx1"/>
              </a:solidFill>
              <a:miter lim="800000"/>
              <a:headEnd/>
              <a:tailEnd/>
            </a:ln>
          </p:spPr>
          <p:txBody>
            <a:bodyPr wrap="none" anchor="ctr"/>
            <a:lstStyle/>
            <a:p>
              <a:pPr algn="ctr"/>
              <a:r>
                <a:rPr lang="en-US" sz="1400" b="1" dirty="0"/>
                <a:t>Testing by</a:t>
              </a:r>
            </a:p>
            <a:p>
              <a:pPr algn="ctr"/>
              <a:r>
                <a:rPr lang="en-US" sz="1400" b="1" dirty="0"/>
                <a:t>“Mother Nature”</a:t>
              </a:r>
            </a:p>
          </p:txBody>
        </p:sp>
        <p:pic>
          <p:nvPicPr>
            <p:cNvPr id="35" name="Picture 18" descr="MCNA01236_0000[1]"/>
            <p:cNvPicPr>
              <a:picLocks noChangeAspect="1" noChangeArrowheads="1"/>
            </p:cNvPicPr>
            <p:nvPr/>
          </p:nvPicPr>
          <p:blipFill>
            <a:blip r:embed="rId4" cstate="print"/>
            <a:srcRect/>
            <a:stretch>
              <a:fillRect/>
            </a:stretch>
          </p:blipFill>
          <p:spPr bwMode="auto">
            <a:xfrm>
              <a:off x="3727" y="2081"/>
              <a:ext cx="209" cy="227"/>
            </a:xfrm>
            <a:prstGeom prst="rect">
              <a:avLst/>
            </a:prstGeom>
            <a:noFill/>
            <a:ln w="9525">
              <a:noFill/>
              <a:miter lim="800000"/>
              <a:headEnd/>
              <a:tailEnd/>
            </a:ln>
          </p:spPr>
        </p:pic>
      </p:grpSp>
      <p:sp>
        <p:nvSpPr>
          <p:cNvPr id="36" name="AutoShape 13"/>
          <p:cNvSpPr>
            <a:spLocks noChangeArrowheads="1"/>
          </p:cNvSpPr>
          <p:nvPr/>
        </p:nvSpPr>
        <p:spPr bwMode="auto">
          <a:xfrm>
            <a:off x="4441126" y="966958"/>
            <a:ext cx="3010599" cy="1259399"/>
          </a:xfrm>
          <a:prstGeom prst="leftRightArrow">
            <a:avLst>
              <a:gd name="adj1" fmla="val 39626"/>
              <a:gd name="adj2" fmla="val 46633"/>
            </a:avLst>
          </a:prstGeom>
          <a:solidFill>
            <a:schemeClr val="accent3">
              <a:alpha val="80000"/>
            </a:schemeClr>
          </a:solidFill>
          <a:ln w="25400">
            <a:solidFill>
              <a:schemeClr val="tx1"/>
            </a:solidFill>
            <a:miter lim="800000"/>
            <a:headEnd/>
            <a:tailEnd/>
          </a:ln>
        </p:spPr>
        <p:txBody>
          <a:bodyPr wrap="none" anchor="ctr"/>
          <a:lstStyle/>
          <a:p>
            <a:pPr algn="ctr"/>
            <a:r>
              <a:rPr lang="en-US" sz="1400" b="1" dirty="0"/>
              <a:t>Testing by Cx Authority</a:t>
            </a:r>
          </a:p>
          <a:p>
            <a:pPr algn="ctr"/>
            <a:r>
              <a:rPr lang="en-US" sz="1400" b="1" dirty="0"/>
              <a:t>and Contractor</a:t>
            </a:r>
          </a:p>
        </p:txBody>
      </p:sp>
      <p:sp>
        <p:nvSpPr>
          <p:cNvPr id="21" name="Slide Number Placeholder 19"/>
          <p:cNvSpPr txBox="1">
            <a:spLocks/>
          </p:cNvSpPr>
          <p:nvPr/>
        </p:nvSpPr>
        <p:spPr>
          <a:xfrm>
            <a:off x="184945" y="6388949"/>
            <a:ext cx="488876" cy="46905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7D7DFA-3E55-AD43-A953-ECE60DADFB94}" type="slidenum">
              <a:rPr lang="en-US" smtClean="0">
                <a:solidFill>
                  <a:schemeClr val="bg1"/>
                </a:solidFill>
                <a:latin typeface="Century Gothic"/>
                <a:cs typeface="Century Gothic"/>
              </a:rPr>
              <a:pPr/>
              <a:t>33</a:t>
            </a:fld>
            <a:endParaRPr lang="en-US" dirty="0">
              <a:solidFill>
                <a:schemeClr val="bg1"/>
              </a:solidFill>
              <a:latin typeface="Century Gothic"/>
              <a:cs typeface="Century Gothic"/>
            </a:endParaRPr>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33</a:t>
            </a:fld>
            <a:endParaRPr lang="en-US"/>
          </a:p>
        </p:txBody>
      </p:sp>
    </p:spTree>
    <p:extLst>
      <p:ext uri="{BB962C8B-B14F-4D97-AF65-F5344CB8AC3E}">
        <p14:creationId xmlns:p14="http://schemas.microsoft.com/office/powerpoint/2010/main" val="373947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36"/>
                                        </p:tgtEl>
                                      </p:cBhvr>
                                    </p:animEffect>
                                    <p:set>
                                      <p:cBhvr>
                                        <p:cTn id="12" dur="1" fill="hold">
                                          <p:stCondLst>
                                            <p:cond delay="999"/>
                                          </p:stCondLst>
                                        </p:cTn>
                                        <p:tgtEl>
                                          <p:spTgt spid="36"/>
                                        </p:tgtEl>
                                        <p:attrNameLst>
                                          <p:attrName>style.visibility</p:attrName>
                                        </p:attrNameLst>
                                      </p:cBhvr>
                                      <p:to>
                                        <p:strVal val="hidden"/>
                                      </p:to>
                                    </p:set>
                                  </p:childTnLst>
                                </p:cTn>
                              </p:par>
                              <p:par>
                                <p:cTn id="13" presetID="22" presetClass="entr" presetSubtype="8"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 y="0"/>
            <a:ext cx="8686800" cy="664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19"/>
          <p:cNvSpPr txBox="1">
            <a:spLocks/>
          </p:cNvSpPr>
          <p:nvPr/>
        </p:nvSpPr>
        <p:spPr>
          <a:xfrm>
            <a:off x="184945" y="6388949"/>
            <a:ext cx="488876" cy="46905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7D7DFA-3E55-AD43-A953-ECE60DADFB94}" type="slidenum">
              <a:rPr lang="en-US" smtClean="0">
                <a:solidFill>
                  <a:schemeClr val="bg1"/>
                </a:solidFill>
                <a:latin typeface="Century Gothic"/>
                <a:cs typeface="Century Gothic"/>
              </a:rPr>
              <a:pPr/>
              <a:t>34</a:t>
            </a:fld>
            <a:endParaRPr lang="en-US" dirty="0">
              <a:solidFill>
                <a:schemeClr val="bg1"/>
              </a:solidFill>
              <a:latin typeface="Century Gothic"/>
              <a:cs typeface="Century Gothic"/>
            </a:endParaRPr>
          </a:p>
        </p:txBody>
      </p:sp>
      <p:sp>
        <p:nvSpPr>
          <p:cNvPr id="12" name="Slide Number Placeholder 19"/>
          <p:cNvSpPr txBox="1">
            <a:spLocks/>
          </p:cNvSpPr>
          <p:nvPr/>
        </p:nvSpPr>
        <p:spPr>
          <a:xfrm>
            <a:off x="182880" y="6391656"/>
            <a:ext cx="488876" cy="46905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7D7DFA-3E55-AD43-A953-ECE60DADFB94}" type="slidenum">
              <a:rPr lang="en-US" smtClean="0">
                <a:solidFill>
                  <a:schemeClr val="bg1"/>
                </a:solidFill>
                <a:latin typeface="Century Gothic"/>
                <a:cs typeface="Century Gothic"/>
              </a:rPr>
              <a:pPr/>
              <a:t>34</a:t>
            </a:fld>
            <a:endParaRPr lang="en-US" dirty="0">
              <a:solidFill>
                <a:schemeClr val="bg1"/>
              </a:solidFill>
              <a:latin typeface="Century Gothic"/>
              <a:cs typeface="Century Gothic"/>
            </a:endParaRPr>
          </a:p>
        </p:txBody>
      </p:sp>
      <p:sp>
        <p:nvSpPr>
          <p:cNvPr id="5" name="Footer Placeholder 4"/>
          <p:cNvSpPr>
            <a:spLocks noGrp="1"/>
          </p:cNvSpPr>
          <p:nvPr>
            <p:ph type="ftr" sz="quarter" idx="10"/>
          </p:nvPr>
        </p:nvSpPr>
        <p:spPr/>
        <p:txBody>
          <a:bodyPr/>
          <a:lstStyle/>
          <a:p>
            <a:r>
              <a:rPr lang="en-US"/>
              <a:t>Functional Testing</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34</a:t>
            </a:fld>
            <a:endParaRPr lang="en-US"/>
          </a:p>
        </p:txBody>
      </p:sp>
    </p:spTree>
    <p:extLst>
      <p:ext uri="{BB962C8B-B14F-4D97-AF65-F5344CB8AC3E}">
        <p14:creationId xmlns:p14="http://schemas.microsoft.com/office/powerpoint/2010/main" val="120456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 y="0"/>
            <a:ext cx="8686800" cy="664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19"/>
          <p:cNvSpPr txBox="1">
            <a:spLocks/>
          </p:cNvSpPr>
          <p:nvPr/>
        </p:nvSpPr>
        <p:spPr>
          <a:xfrm>
            <a:off x="184945" y="6388949"/>
            <a:ext cx="488876" cy="46905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7D7DFA-3E55-AD43-A953-ECE60DADFB94}" type="slidenum">
              <a:rPr lang="en-US" smtClean="0">
                <a:solidFill>
                  <a:schemeClr val="bg1"/>
                </a:solidFill>
                <a:latin typeface="Century Gothic"/>
                <a:cs typeface="Century Gothic"/>
              </a:rPr>
              <a:pPr/>
              <a:t>35</a:t>
            </a:fld>
            <a:endParaRPr lang="en-US" dirty="0">
              <a:solidFill>
                <a:schemeClr val="bg1"/>
              </a:solidFill>
              <a:latin typeface="Century Gothic"/>
              <a:cs typeface="Century Gothic"/>
            </a:endParaRPr>
          </a:p>
        </p:txBody>
      </p:sp>
      <p:sp>
        <p:nvSpPr>
          <p:cNvPr id="12" name="Slide Number Placeholder 19"/>
          <p:cNvSpPr txBox="1">
            <a:spLocks/>
          </p:cNvSpPr>
          <p:nvPr/>
        </p:nvSpPr>
        <p:spPr>
          <a:xfrm>
            <a:off x="182880" y="6391656"/>
            <a:ext cx="488876" cy="46905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7D7DFA-3E55-AD43-A953-ECE60DADFB94}" type="slidenum">
              <a:rPr lang="en-US" smtClean="0">
                <a:solidFill>
                  <a:schemeClr val="bg1"/>
                </a:solidFill>
                <a:latin typeface="Century Gothic"/>
                <a:cs typeface="Century Gothic"/>
              </a:rPr>
              <a:pPr/>
              <a:t>35</a:t>
            </a:fld>
            <a:endParaRPr lang="en-US" dirty="0">
              <a:solidFill>
                <a:schemeClr val="bg1"/>
              </a:solidFill>
              <a:latin typeface="Century Gothic"/>
              <a:cs typeface="Century Gothic"/>
            </a:endParaRPr>
          </a:p>
        </p:txBody>
      </p:sp>
      <p:sp>
        <p:nvSpPr>
          <p:cNvPr id="5" name="Rectangle 3"/>
          <p:cNvSpPr>
            <a:spLocks noChangeArrowheads="1"/>
          </p:cNvSpPr>
          <p:nvPr/>
        </p:nvSpPr>
        <p:spPr bwMode="auto">
          <a:xfrm rot="10800000">
            <a:off x="1143000" y="792479"/>
            <a:ext cx="838200"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Scoping</a:t>
            </a:r>
          </a:p>
        </p:txBody>
      </p:sp>
      <p:sp>
        <p:nvSpPr>
          <p:cNvPr id="6" name="Rectangle 3"/>
          <p:cNvSpPr>
            <a:spLocks noChangeArrowheads="1"/>
          </p:cNvSpPr>
          <p:nvPr/>
        </p:nvSpPr>
        <p:spPr bwMode="auto">
          <a:xfrm rot="10800000">
            <a:off x="1981198" y="792479"/>
            <a:ext cx="3048000"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Investigation</a:t>
            </a:r>
          </a:p>
        </p:txBody>
      </p:sp>
      <p:sp>
        <p:nvSpPr>
          <p:cNvPr id="7" name="Rectangle 3"/>
          <p:cNvSpPr>
            <a:spLocks noChangeArrowheads="1"/>
          </p:cNvSpPr>
          <p:nvPr/>
        </p:nvSpPr>
        <p:spPr bwMode="auto">
          <a:xfrm rot="10800000">
            <a:off x="5029200" y="792478"/>
            <a:ext cx="2910136"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Implementation</a:t>
            </a:r>
          </a:p>
        </p:txBody>
      </p:sp>
      <p:sp>
        <p:nvSpPr>
          <p:cNvPr id="8" name="Rectangle 3"/>
          <p:cNvSpPr>
            <a:spLocks noChangeArrowheads="1"/>
          </p:cNvSpPr>
          <p:nvPr/>
        </p:nvSpPr>
        <p:spPr bwMode="auto">
          <a:xfrm rot="10800000">
            <a:off x="7939335" y="792478"/>
            <a:ext cx="624121" cy="3246120"/>
          </a:xfrm>
          <a:prstGeom prst="rect">
            <a:avLst/>
          </a:prstGeom>
          <a:solidFill>
            <a:schemeClr val="tx2">
              <a:alpha val="50195"/>
            </a:schemeClr>
          </a:solidFill>
          <a:ln w="9525">
            <a:noFill/>
            <a:miter lim="800000"/>
            <a:headEnd/>
            <a:tailEnd/>
          </a:ln>
        </p:spPr>
        <p:txBody>
          <a:bodyPr vert="eaVert" lIns="45720" rIns="45720" anchor="ctr"/>
          <a:lstStyle/>
          <a:p>
            <a:pPr algn="ctr"/>
            <a:r>
              <a:rPr lang="en-US" sz="2000" dirty="0">
                <a:solidFill>
                  <a:schemeClr val="bg1"/>
                </a:solidFill>
                <a:latin typeface="Arial" charset="0"/>
              </a:rPr>
              <a:t>Verification</a:t>
            </a:r>
          </a:p>
        </p:txBody>
      </p:sp>
      <p:sp>
        <p:nvSpPr>
          <p:cNvPr id="9" name="AutoShape 13"/>
          <p:cNvSpPr>
            <a:spLocks noChangeArrowheads="1"/>
          </p:cNvSpPr>
          <p:nvPr/>
        </p:nvSpPr>
        <p:spPr bwMode="auto">
          <a:xfrm>
            <a:off x="1371600" y="792479"/>
            <a:ext cx="6879795" cy="1259399"/>
          </a:xfrm>
          <a:prstGeom prst="leftRightArrow">
            <a:avLst>
              <a:gd name="adj1" fmla="val 39626"/>
              <a:gd name="adj2" fmla="val 46633"/>
            </a:avLst>
          </a:prstGeom>
          <a:solidFill>
            <a:schemeClr val="accent3">
              <a:alpha val="80000"/>
            </a:schemeClr>
          </a:solidFill>
          <a:ln w="25400">
            <a:solidFill>
              <a:schemeClr val="tx1"/>
            </a:solidFill>
            <a:miter lim="800000"/>
            <a:headEnd/>
            <a:tailEnd/>
          </a:ln>
        </p:spPr>
        <p:txBody>
          <a:bodyPr wrap="none" anchor="ctr"/>
          <a:lstStyle/>
          <a:p>
            <a:pPr algn="ctr"/>
            <a:r>
              <a:rPr lang="en-US" sz="1400" b="1" dirty="0"/>
              <a:t>Testing by Cx Authority</a:t>
            </a:r>
          </a:p>
          <a:p>
            <a:pPr algn="ctr"/>
            <a:r>
              <a:rPr lang="en-US" sz="1400" b="1" dirty="0"/>
              <a:t>and Building Operating Team</a:t>
            </a:r>
          </a:p>
        </p:txBody>
      </p:sp>
      <p:sp>
        <p:nvSpPr>
          <p:cNvPr id="10" name="Footer Placeholder 9"/>
          <p:cNvSpPr>
            <a:spLocks noGrp="1"/>
          </p:cNvSpPr>
          <p:nvPr>
            <p:ph type="ftr" sz="quarter" idx="10"/>
          </p:nvPr>
        </p:nvSpPr>
        <p:spPr/>
        <p:txBody>
          <a:bodyPr/>
          <a:lstStyle/>
          <a:p>
            <a:r>
              <a:rPr lang="en-US"/>
              <a:t>Functional Testing</a:t>
            </a:r>
            <a:endParaRPr lang="en-US" dirty="0"/>
          </a:p>
        </p:txBody>
      </p:sp>
      <p:sp>
        <p:nvSpPr>
          <p:cNvPr id="11" name="Slide Number Placeholder 10"/>
          <p:cNvSpPr>
            <a:spLocks noGrp="1"/>
          </p:cNvSpPr>
          <p:nvPr>
            <p:ph type="sldNum" sz="quarter" idx="11"/>
          </p:nvPr>
        </p:nvSpPr>
        <p:spPr/>
        <p:txBody>
          <a:bodyPr/>
          <a:lstStyle/>
          <a:p>
            <a:fld id="{A9320731-3B2C-4107-8664-CAD7BE973DC8}" type="slidenum">
              <a:rPr lang="en-US" smtClean="0"/>
              <a:pPr/>
              <a:t>35</a:t>
            </a:fld>
            <a:endParaRPr lang="en-US"/>
          </a:p>
        </p:txBody>
      </p:sp>
    </p:spTree>
    <p:extLst>
      <p:ext uri="{BB962C8B-B14F-4D97-AF65-F5344CB8AC3E}">
        <p14:creationId xmlns:p14="http://schemas.microsoft.com/office/powerpoint/2010/main" val="20124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 y="0"/>
            <a:ext cx="8686800" cy="664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19"/>
          <p:cNvSpPr txBox="1">
            <a:spLocks/>
          </p:cNvSpPr>
          <p:nvPr/>
        </p:nvSpPr>
        <p:spPr>
          <a:xfrm>
            <a:off x="184945" y="6388949"/>
            <a:ext cx="488876" cy="46905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7D7DFA-3E55-AD43-A953-ECE60DADFB94}" type="slidenum">
              <a:rPr lang="en-US" smtClean="0">
                <a:solidFill>
                  <a:schemeClr val="bg1"/>
                </a:solidFill>
                <a:latin typeface="Century Gothic"/>
                <a:cs typeface="Century Gothic"/>
              </a:rPr>
              <a:pPr/>
              <a:t>36</a:t>
            </a:fld>
            <a:endParaRPr lang="en-US" dirty="0">
              <a:solidFill>
                <a:schemeClr val="bg1"/>
              </a:solidFill>
              <a:latin typeface="Century Gothic"/>
              <a:cs typeface="Century Gothic"/>
            </a:endParaRPr>
          </a:p>
        </p:txBody>
      </p:sp>
      <p:sp>
        <p:nvSpPr>
          <p:cNvPr id="12" name="Slide Number Placeholder 19"/>
          <p:cNvSpPr txBox="1">
            <a:spLocks/>
          </p:cNvSpPr>
          <p:nvPr/>
        </p:nvSpPr>
        <p:spPr>
          <a:xfrm>
            <a:off x="182880" y="6391656"/>
            <a:ext cx="488876" cy="46905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7D7DFA-3E55-AD43-A953-ECE60DADFB94}" type="slidenum">
              <a:rPr lang="en-US" smtClean="0">
                <a:solidFill>
                  <a:schemeClr val="bg1"/>
                </a:solidFill>
                <a:latin typeface="Century Gothic"/>
                <a:cs typeface="Century Gothic"/>
              </a:rPr>
              <a:pPr/>
              <a:t>36</a:t>
            </a:fld>
            <a:endParaRPr lang="en-US" dirty="0">
              <a:solidFill>
                <a:schemeClr val="bg1"/>
              </a:solidFill>
              <a:latin typeface="Century Gothic"/>
              <a:cs typeface="Century Gothic"/>
            </a:endParaRPr>
          </a:p>
        </p:txBody>
      </p:sp>
      <p:sp>
        <p:nvSpPr>
          <p:cNvPr id="5" name="Rectangle 3"/>
          <p:cNvSpPr>
            <a:spLocks noChangeArrowheads="1"/>
          </p:cNvSpPr>
          <p:nvPr/>
        </p:nvSpPr>
        <p:spPr bwMode="auto">
          <a:xfrm rot="10800000" flipV="1">
            <a:off x="1371600" y="792479"/>
            <a:ext cx="1295400" cy="3246120"/>
          </a:xfrm>
          <a:prstGeom prst="rect">
            <a:avLst/>
          </a:prstGeom>
          <a:solidFill>
            <a:schemeClr val="tx2">
              <a:alpha val="50195"/>
            </a:schemeClr>
          </a:solidFill>
          <a:ln w="9525">
            <a:noFill/>
            <a:miter lim="800000"/>
            <a:headEnd/>
            <a:tailEnd/>
          </a:ln>
        </p:spPr>
        <p:txBody>
          <a:bodyPr vert="horz" lIns="45720" rIns="45720" anchor="ctr"/>
          <a:lstStyle/>
          <a:p>
            <a:pPr algn="ctr"/>
            <a:endParaRPr lang="en-US" sz="2000" dirty="0">
              <a:solidFill>
                <a:schemeClr val="bg1"/>
              </a:solidFill>
              <a:latin typeface="Arial" charset="0"/>
            </a:endParaRPr>
          </a:p>
          <a:p>
            <a:pPr algn="ctr"/>
            <a:endParaRPr lang="en-US" sz="2000" dirty="0">
              <a:solidFill>
                <a:schemeClr val="bg1"/>
              </a:solidFill>
              <a:latin typeface="Arial" charset="0"/>
            </a:endParaRPr>
          </a:p>
          <a:p>
            <a:pPr algn="ctr"/>
            <a:endParaRPr lang="en-US" sz="2000" dirty="0">
              <a:solidFill>
                <a:schemeClr val="bg1"/>
              </a:solidFill>
              <a:latin typeface="Arial" charset="0"/>
            </a:endParaRPr>
          </a:p>
          <a:p>
            <a:pPr algn="ctr"/>
            <a:r>
              <a:rPr lang="en-US" sz="2000" dirty="0">
                <a:solidFill>
                  <a:schemeClr val="bg1"/>
                </a:solidFill>
                <a:latin typeface="Arial" charset="0"/>
              </a:rPr>
              <a:t>Testing Quantifies the Problem</a:t>
            </a:r>
          </a:p>
        </p:txBody>
      </p:sp>
      <p:sp>
        <p:nvSpPr>
          <p:cNvPr id="7" name="Rectangle 3"/>
          <p:cNvSpPr>
            <a:spLocks noChangeArrowheads="1"/>
          </p:cNvSpPr>
          <p:nvPr/>
        </p:nvSpPr>
        <p:spPr bwMode="auto">
          <a:xfrm rot="10800000" flipV="1">
            <a:off x="2819400" y="792479"/>
            <a:ext cx="1600200" cy="3246120"/>
          </a:xfrm>
          <a:prstGeom prst="rect">
            <a:avLst/>
          </a:prstGeom>
          <a:solidFill>
            <a:schemeClr val="tx2">
              <a:alpha val="50195"/>
            </a:schemeClr>
          </a:solidFill>
          <a:ln w="9525">
            <a:noFill/>
            <a:miter lim="800000"/>
            <a:headEnd/>
            <a:tailEnd/>
          </a:ln>
        </p:spPr>
        <p:txBody>
          <a:bodyPr vert="horz" lIns="45720" rIns="45720" anchor="ctr"/>
          <a:lstStyle/>
          <a:p>
            <a:pPr algn="ctr"/>
            <a:endParaRPr lang="en-US" sz="2000" dirty="0">
              <a:solidFill>
                <a:schemeClr val="bg1"/>
              </a:solidFill>
              <a:latin typeface="Arial" charset="0"/>
            </a:endParaRPr>
          </a:p>
          <a:p>
            <a:pPr algn="ctr"/>
            <a:endParaRPr lang="en-US" sz="2000" dirty="0">
              <a:solidFill>
                <a:schemeClr val="bg1"/>
              </a:solidFill>
              <a:latin typeface="Arial" charset="0"/>
            </a:endParaRPr>
          </a:p>
          <a:p>
            <a:pPr algn="ctr"/>
            <a:endParaRPr lang="en-US" sz="2000" dirty="0">
              <a:solidFill>
                <a:schemeClr val="bg1"/>
              </a:solidFill>
              <a:latin typeface="Arial" charset="0"/>
            </a:endParaRPr>
          </a:p>
          <a:p>
            <a:pPr algn="ctr"/>
            <a:r>
              <a:rPr lang="en-US" sz="2000" dirty="0">
                <a:solidFill>
                  <a:schemeClr val="bg1"/>
                </a:solidFill>
                <a:latin typeface="Arial" charset="0"/>
              </a:rPr>
              <a:t>Testing Answers Questions Raised       During Investigation</a:t>
            </a:r>
          </a:p>
        </p:txBody>
      </p:sp>
      <p:sp>
        <p:nvSpPr>
          <p:cNvPr id="8" name="Rectangle 3"/>
          <p:cNvSpPr>
            <a:spLocks noChangeArrowheads="1"/>
          </p:cNvSpPr>
          <p:nvPr/>
        </p:nvSpPr>
        <p:spPr bwMode="auto">
          <a:xfrm rot="10800000" flipV="1">
            <a:off x="6705600" y="792479"/>
            <a:ext cx="1828800" cy="3246120"/>
          </a:xfrm>
          <a:prstGeom prst="rect">
            <a:avLst/>
          </a:prstGeom>
          <a:solidFill>
            <a:schemeClr val="tx2">
              <a:alpha val="50195"/>
            </a:schemeClr>
          </a:solidFill>
          <a:ln w="9525">
            <a:noFill/>
            <a:miter lim="800000"/>
            <a:headEnd/>
            <a:tailEnd/>
          </a:ln>
        </p:spPr>
        <p:txBody>
          <a:bodyPr vert="horz" lIns="45720" rIns="45720" anchor="ctr"/>
          <a:lstStyle/>
          <a:p>
            <a:pPr algn="ctr"/>
            <a:endParaRPr lang="en-US" sz="2000" dirty="0">
              <a:solidFill>
                <a:schemeClr val="bg1"/>
              </a:solidFill>
              <a:latin typeface="Arial" charset="0"/>
            </a:endParaRPr>
          </a:p>
          <a:p>
            <a:pPr algn="ctr"/>
            <a:endParaRPr lang="en-US" sz="2000" dirty="0">
              <a:solidFill>
                <a:schemeClr val="bg1"/>
              </a:solidFill>
              <a:latin typeface="Arial" charset="0"/>
            </a:endParaRPr>
          </a:p>
          <a:p>
            <a:pPr algn="ctr"/>
            <a:endParaRPr lang="en-US" sz="2000" dirty="0">
              <a:solidFill>
                <a:schemeClr val="bg1"/>
              </a:solidFill>
              <a:latin typeface="Arial" charset="0"/>
            </a:endParaRPr>
          </a:p>
          <a:p>
            <a:pPr algn="ctr"/>
            <a:r>
              <a:rPr lang="en-US" sz="2000" dirty="0">
                <a:solidFill>
                  <a:schemeClr val="bg1"/>
                </a:solidFill>
                <a:latin typeface="Arial" charset="0"/>
              </a:rPr>
              <a:t>Testing Verifies Improvements</a:t>
            </a:r>
          </a:p>
        </p:txBody>
      </p:sp>
      <p:sp>
        <p:nvSpPr>
          <p:cNvPr id="6" name="AutoShape 13"/>
          <p:cNvSpPr>
            <a:spLocks noChangeArrowheads="1"/>
          </p:cNvSpPr>
          <p:nvPr/>
        </p:nvSpPr>
        <p:spPr bwMode="auto">
          <a:xfrm>
            <a:off x="1371600" y="792479"/>
            <a:ext cx="6879795" cy="1259399"/>
          </a:xfrm>
          <a:prstGeom prst="leftRightArrow">
            <a:avLst>
              <a:gd name="adj1" fmla="val 39626"/>
              <a:gd name="adj2" fmla="val 46633"/>
            </a:avLst>
          </a:prstGeom>
          <a:solidFill>
            <a:schemeClr val="accent3">
              <a:alpha val="80000"/>
            </a:schemeClr>
          </a:solidFill>
          <a:ln w="25400">
            <a:solidFill>
              <a:schemeClr val="tx1"/>
            </a:solidFill>
            <a:miter lim="800000"/>
            <a:headEnd/>
            <a:tailEnd/>
          </a:ln>
        </p:spPr>
        <p:txBody>
          <a:bodyPr wrap="none" anchor="ctr"/>
          <a:lstStyle/>
          <a:p>
            <a:pPr algn="ctr"/>
            <a:r>
              <a:rPr lang="en-US" sz="1400" b="1" dirty="0"/>
              <a:t>Testing by Cx Authority</a:t>
            </a:r>
          </a:p>
          <a:p>
            <a:pPr algn="ctr"/>
            <a:r>
              <a:rPr lang="en-US" sz="1400" b="1" dirty="0"/>
              <a:t>and Building Operating Team</a:t>
            </a:r>
          </a:p>
        </p:txBody>
      </p:sp>
      <p:sp>
        <p:nvSpPr>
          <p:cNvPr id="9" name="Footer Placeholder 8"/>
          <p:cNvSpPr>
            <a:spLocks noGrp="1"/>
          </p:cNvSpPr>
          <p:nvPr>
            <p:ph type="ftr" sz="quarter" idx="10"/>
          </p:nvPr>
        </p:nvSpPr>
        <p:spPr/>
        <p:txBody>
          <a:bodyPr/>
          <a:lstStyle/>
          <a:p>
            <a:r>
              <a:rPr lang="en-US"/>
              <a:t>Functional Testing</a:t>
            </a:r>
            <a:endParaRPr lang="en-US" dirty="0"/>
          </a:p>
        </p:txBody>
      </p:sp>
      <p:sp>
        <p:nvSpPr>
          <p:cNvPr id="10" name="Slide Number Placeholder 9"/>
          <p:cNvSpPr>
            <a:spLocks noGrp="1"/>
          </p:cNvSpPr>
          <p:nvPr>
            <p:ph type="sldNum" sz="quarter" idx="11"/>
          </p:nvPr>
        </p:nvSpPr>
        <p:spPr/>
        <p:txBody>
          <a:bodyPr/>
          <a:lstStyle/>
          <a:p>
            <a:fld id="{A9320731-3B2C-4107-8664-CAD7BE973DC8}" type="slidenum">
              <a:rPr lang="en-US" smtClean="0"/>
              <a:pPr/>
              <a:t>36</a:t>
            </a:fld>
            <a:endParaRPr lang="en-US"/>
          </a:p>
        </p:txBody>
      </p:sp>
    </p:spTree>
    <p:extLst>
      <p:ext uri="{BB962C8B-B14F-4D97-AF65-F5344CB8AC3E}">
        <p14:creationId xmlns:p14="http://schemas.microsoft.com/office/powerpoint/2010/main" val="408384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 y="0"/>
            <a:ext cx="8686800" cy="664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19"/>
          <p:cNvSpPr txBox="1">
            <a:spLocks/>
          </p:cNvSpPr>
          <p:nvPr/>
        </p:nvSpPr>
        <p:spPr>
          <a:xfrm>
            <a:off x="184945" y="6388949"/>
            <a:ext cx="488876" cy="46905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7D7DFA-3E55-AD43-A953-ECE60DADFB94}" type="slidenum">
              <a:rPr lang="en-US" smtClean="0">
                <a:solidFill>
                  <a:schemeClr val="bg1"/>
                </a:solidFill>
                <a:latin typeface="Century Gothic"/>
                <a:cs typeface="Century Gothic"/>
              </a:rPr>
              <a:pPr/>
              <a:t>37</a:t>
            </a:fld>
            <a:endParaRPr lang="en-US" dirty="0">
              <a:solidFill>
                <a:schemeClr val="bg1"/>
              </a:solidFill>
              <a:latin typeface="Century Gothic"/>
              <a:cs typeface="Century Gothic"/>
            </a:endParaRPr>
          </a:p>
        </p:txBody>
      </p:sp>
      <p:sp>
        <p:nvSpPr>
          <p:cNvPr id="12" name="Slide Number Placeholder 19"/>
          <p:cNvSpPr txBox="1">
            <a:spLocks/>
          </p:cNvSpPr>
          <p:nvPr/>
        </p:nvSpPr>
        <p:spPr>
          <a:xfrm>
            <a:off x="182880" y="6391656"/>
            <a:ext cx="488876" cy="46905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7D7DFA-3E55-AD43-A953-ECE60DADFB94}" type="slidenum">
              <a:rPr lang="en-US" smtClean="0">
                <a:solidFill>
                  <a:schemeClr val="bg1"/>
                </a:solidFill>
                <a:latin typeface="Century Gothic"/>
                <a:cs typeface="Century Gothic"/>
              </a:rPr>
              <a:pPr/>
              <a:t>37</a:t>
            </a:fld>
            <a:endParaRPr lang="en-US" dirty="0">
              <a:solidFill>
                <a:schemeClr val="bg1"/>
              </a:solidFill>
              <a:latin typeface="Century Gothic"/>
              <a:cs typeface="Century Gothic"/>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24" y="0"/>
            <a:ext cx="8686800" cy="664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0"/>
          </p:nvPr>
        </p:nvSpPr>
        <p:spPr/>
        <p:txBody>
          <a:bodyPr/>
          <a:lstStyle/>
          <a:p>
            <a:r>
              <a:rPr lang="en-US"/>
              <a:t>Functional Testing</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37</a:t>
            </a:fld>
            <a:endParaRPr lang="en-US"/>
          </a:p>
        </p:txBody>
      </p:sp>
    </p:spTree>
    <p:extLst>
      <p:ext uri="{BB962C8B-B14F-4D97-AF65-F5344CB8AC3E}">
        <p14:creationId xmlns:p14="http://schemas.microsoft.com/office/powerpoint/2010/main" val="177864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New Construction versus EBCx Testing </a:t>
            </a:r>
            <a:endParaRPr lang="en-US" dirty="0"/>
          </a:p>
        </p:txBody>
      </p:sp>
      <p:sp>
        <p:nvSpPr>
          <p:cNvPr id="12" name="Text Placeholder 11"/>
          <p:cNvSpPr>
            <a:spLocks noGrp="1"/>
          </p:cNvSpPr>
          <p:nvPr>
            <p:ph type="body" idx="1"/>
          </p:nvPr>
        </p:nvSpPr>
        <p:spPr/>
        <p:txBody>
          <a:bodyPr/>
          <a:lstStyle/>
          <a:p>
            <a:r>
              <a:rPr lang="en-US" sz="2800" dirty="0"/>
              <a:t>New Construction</a:t>
            </a:r>
          </a:p>
        </p:txBody>
      </p:sp>
      <p:sp>
        <p:nvSpPr>
          <p:cNvPr id="13" name="Content Placeholder 12"/>
          <p:cNvSpPr>
            <a:spLocks noGrp="1"/>
          </p:cNvSpPr>
          <p:nvPr>
            <p:ph sz="half" idx="2"/>
          </p:nvPr>
        </p:nvSpPr>
        <p:spPr/>
        <p:txBody>
          <a:bodyPr/>
          <a:lstStyle/>
          <a:p>
            <a:pPr marL="342900" indent="-342900">
              <a:buFont typeface="Arial" panose="020B0604020202020204" pitchFamily="34" charset="0"/>
              <a:buChar char="•"/>
            </a:pPr>
            <a:r>
              <a:rPr lang="en-US" sz="2400" dirty="0">
                <a:solidFill>
                  <a:srgbClr val="00B0F0"/>
                </a:solidFill>
              </a:rPr>
              <a:t>Trying to prove design intent</a:t>
            </a:r>
            <a:endParaRPr lang="en-US" sz="2400" dirty="0">
              <a:noFill/>
            </a:endParaRPr>
          </a:p>
          <a:p>
            <a:pPr marL="342900" indent="-342900">
              <a:buFont typeface="Arial" panose="020B0604020202020204" pitchFamily="34" charset="0"/>
              <a:buChar char="•"/>
            </a:pPr>
            <a:r>
              <a:rPr lang="en-US" sz="2400" dirty="0">
                <a:solidFill>
                  <a:srgbClr val="00B050"/>
                </a:solidFill>
              </a:rPr>
              <a:t>Demonstrate all elements of the system meet requirements</a:t>
            </a:r>
          </a:p>
          <a:p>
            <a:pPr marL="342900" indent="-342900">
              <a:buFont typeface="Arial" panose="020B0604020202020204" pitchFamily="34" charset="0"/>
              <a:buChar char="•"/>
            </a:pPr>
            <a:r>
              <a:rPr lang="en-US" sz="2400" dirty="0">
                <a:solidFill>
                  <a:schemeClr val="tx2"/>
                </a:solidFill>
              </a:rPr>
              <a:t>Verification and quality assurance process</a:t>
            </a:r>
          </a:p>
        </p:txBody>
      </p:sp>
      <p:sp>
        <p:nvSpPr>
          <p:cNvPr id="14" name="Text Placeholder 13"/>
          <p:cNvSpPr>
            <a:spLocks noGrp="1"/>
          </p:cNvSpPr>
          <p:nvPr>
            <p:ph type="body" sz="quarter" idx="3"/>
          </p:nvPr>
        </p:nvSpPr>
        <p:spPr/>
        <p:txBody>
          <a:bodyPr>
            <a:normAutofit/>
          </a:bodyPr>
          <a:lstStyle/>
          <a:p>
            <a:r>
              <a:rPr lang="en-US" sz="2800"/>
              <a:t>EBCx</a:t>
            </a:r>
            <a:endParaRPr lang="en-US" sz="2800" dirty="0"/>
          </a:p>
        </p:txBody>
      </p:sp>
      <p:sp>
        <p:nvSpPr>
          <p:cNvPr id="19" name="Content Placeholder 18"/>
          <p:cNvSpPr>
            <a:spLocks noGrp="1"/>
          </p:cNvSpPr>
          <p:nvPr>
            <p:ph sz="quarter" idx="4"/>
          </p:nvPr>
        </p:nvSpPr>
        <p:spPr/>
        <p:txBody>
          <a:bodyPr>
            <a:normAutofit/>
          </a:bodyPr>
          <a:lstStyle/>
          <a:p>
            <a:pPr marL="342900" indent="-342900">
              <a:buFont typeface="Arial" panose="020B0604020202020204" pitchFamily="34" charset="0"/>
              <a:buChar char="•"/>
            </a:pPr>
            <a:r>
              <a:rPr lang="en-US" sz="2400" dirty="0">
                <a:solidFill>
                  <a:srgbClr val="00B0F0"/>
                </a:solidFill>
              </a:rPr>
              <a:t>Trying to understand design intent</a:t>
            </a:r>
          </a:p>
          <a:p>
            <a:pPr marL="342900" indent="-342900">
              <a:buFont typeface="Arial" panose="020B0604020202020204" pitchFamily="34" charset="0"/>
              <a:buChar char="•"/>
            </a:pPr>
            <a:r>
              <a:rPr lang="en-US" sz="2400" dirty="0">
                <a:solidFill>
                  <a:srgbClr val="00B050"/>
                </a:solidFill>
              </a:rPr>
              <a:t>Focused on certain elements of the system		</a:t>
            </a:r>
          </a:p>
          <a:p>
            <a:pPr marL="342900" indent="-342900">
              <a:buFont typeface="Arial" panose="020B0604020202020204" pitchFamily="34" charset="0"/>
              <a:buChar char="•"/>
            </a:pPr>
            <a:r>
              <a:rPr lang="en-US" sz="2400" dirty="0">
                <a:solidFill>
                  <a:schemeClr val="tx2"/>
                </a:solidFill>
              </a:rPr>
              <a:t>Diagnostic and troubleshooting process</a:t>
            </a:r>
          </a:p>
          <a:p>
            <a:pPr marL="342900" indent="-342900">
              <a:buFont typeface="Arial" panose="020B0604020202020204" pitchFamily="34" charset="0"/>
              <a:buChar char="•"/>
            </a:pPr>
            <a:endParaRPr lang="en-US" sz="2400" dirty="0"/>
          </a:p>
        </p:txBody>
      </p:sp>
      <p:sp>
        <p:nvSpPr>
          <p:cNvPr id="5" name="Footer Placeholder 4"/>
          <p:cNvSpPr>
            <a:spLocks noGrp="1"/>
          </p:cNvSpPr>
          <p:nvPr>
            <p:ph type="ftr" sz="quarter" idx="10"/>
          </p:nvPr>
        </p:nvSpPr>
        <p:spPr/>
        <p:txBody>
          <a:bodyPr/>
          <a:lstStyle/>
          <a:p>
            <a:r>
              <a:rPr lang="en-US"/>
              <a:t>Functional Testing</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38</a:t>
            </a:fld>
            <a:endParaRPr lang="en-US"/>
          </a:p>
        </p:txBody>
      </p:sp>
    </p:spTree>
    <p:extLst>
      <p:ext uri="{BB962C8B-B14F-4D97-AF65-F5344CB8AC3E}">
        <p14:creationId xmlns:p14="http://schemas.microsoft.com/office/powerpoint/2010/main" val="124874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xEl>
                                              <p:pRg st="1" end="1"/>
                                            </p:txEl>
                                          </p:spTgt>
                                        </p:tgtEl>
                                        <p:attrNameLst>
                                          <p:attrName>style.visibility</p:attrName>
                                        </p:attrNameLst>
                                      </p:cBhvr>
                                      <p:to>
                                        <p:strVal val="visible"/>
                                      </p:to>
                                    </p:set>
                                    <p:animEffect transition="in" filter="fade">
                                      <p:cBhvr>
                                        <p:cTn id="16" dur="500"/>
                                        <p:tgtEl>
                                          <p:spTgt spid="13">
                                            <p:txEl>
                                              <p:pRg st="1" end="1"/>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9">
                                            <p:txEl>
                                              <p:pRg st="1" end="1"/>
                                            </p:txEl>
                                          </p:spTgt>
                                        </p:tgtEl>
                                        <p:attrNameLst>
                                          <p:attrName>style.visibility</p:attrName>
                                        </p:attrNameLst>
                                      </p:cBhvr>
                                      <p:to>
                                        <p:strVal val="visible"/>
                                      </p:to>
                                    </p:set>
                                    <p:animEffect transition="in" filter="fade">
                                      <p:cBhvr>
                                        <p:cTn id="20" dur="500"/>
                                        <p:tgtEl>
                                          <p:spTgt spid="1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fade">
                                      <p:cBhvr>
                                        <p:cTn id="25" dur="500"/>
                                        <p:tgtEl>
                                          <p:spTgt spid="13">
                                            <p:txEl>
                                              <p:pRg st="2" end="2"/>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animEffect transition="in" filter="fade">
                                      <p:cBhvr>
                                        <p:cTn id="29"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9"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Forced vs. Natural Response Testing</a:t>
            </a:r>
          </a:p>
        </p:txBody>
      </p:sp>
      <p:sp>
        <p:nvSpPr>
          <p:cNvPr id="8" name="Content Placeholder 7"/>
          <p:cNvSpPr>
            <a:spLocks noGrp="1"/>
          </p:cNvSpPr>
          <p:nvPr>
            <p:ph sz="half" idx="1"/>
          </p:nvPr>
        </p:nvSpPr>
        <p:spPr>
          <a:xfrm>
            <a:off x="457200" y="1417638"/>
            <a:ext cx="4038600" cy="4708525"/>
          </a:xfrm>
        </p:spPr>
        <p:txBody>
          <a:bodyPr>
            <a:normAutofit/>
          </a:bodyPr>
          <a:lstStyle/>
          <a:p>
            <a:r>
              <a:rPr lang="en-US" sz="2400" dirty="0"/>
              <a:t>Forced Response Testing</a:t>
            </a:r>
          </a:p>
          <a:p>
            <a:pPr marL="346075" lvl="2" indent="0">
              <a:buNone/>
            </a:pPr>
            <a:r>
              <a:rPr lang="en-US" i="1" dirty="0"/>
              <a:t>I force a change and watch how the system responds</a:t>
            </a:r>
            <a:endParaRPr lang="en-US" dirty="0">
              <a:solidFill>
                <a:srgbClr val="FFC000"/>
              </a:solidFill>
            </a:endParaRPr>
          </a:p>
          <a:p>
            <a:pPr marL="465138" lvl="1" indent="-457200">
              <a:buFont typeface="+mj-lt"/>
              <a:buAutoNum type="arabicPeriod"/>
            </a:pPr>
            <a:endParaRPr lang="en-US" dirty="0">
              <a:solidFill>
                <a:srgbClr val="FFC000"/>
              </a:solidFill>
            </a:endParaRPr>
          </a:p>
        </p:txBody>
      </p:sp>
      <p:sp>
        <p:nvSpPr>
          <p:cNvPr id="9" name="Content Placeholder 8"/>
          <p:cNvSpPr>
            <a:spLocks noGrp="1"/>
          </p:cNvSpPr>
          <p:nvPr>
            <p:ph sz="half" idx="2"/>
          </p:nvPr>
        </p:nvSpPr>
        <p:spPr/>
        <p:txBody>
          <a:bodyPr/>
          <a:lstStyle/>
          <a:p>
            <a:r>
              <a:rPr lang="en-US" sz="2400" dirty="0">
                <a:solidFill>
                  <a:schemeClr val="tx1"/>
                </a:solidFill>
              </a:rPr>
              <a:t>Natural Response Testing</a:t>
            </a:r>
          </a:p>
          <a:p>
            <a:pPr marL="346075" lvl="2" indent="0">
              <a:buNone/>
            </a:pPr>
            <a:r>
              <a:rPr lang="en-US" i="1" dirty="0">
                <a:solidFill>
                  <a:schemeClr val="tx1"/>
                </a:solidFill>
              </a:rPr>
              <a:t>Mother Nature makes a change and I discover how the system responds</a:t>
            </a:r>
            <a:endParaRPr lang="en-US" dirty="0">
              <a:solidFill>
                <a:schemeClr val="tx1"/>
              </a:solidFill>
            </a:endParaRPr>
          </a:p>
          <a:p>
            <a:endParaRPr lang="en-US" dirty="0">
              <a:solidFill>
                <a:schemeClr val="tx1"/>
              </a:solidFill>
            </a:endParaRPr>
          </a:p>
        </p:txBody>
      </p:sp>
      <p:grpSp>
        <p:nvGrpSpPr>
          <p:cNvPr id="115" name="Group 114"/>
          <p:cNvGrpSpPr/>
          <p:nvPr/>
        </p:nvGrpSpPr>
        <p:grpSpPr>
          <a:xfrm>
            <a:off x="7411496" y="1697228"/>
            <a:ext cx="1385381" cy="5138057"/>
            <a:chOff x="7391400" y="925801"/>
            <a:chExt cx="1385381" cy="5138057"/>
          </a:xfrm>
          <a:scene3d>
            <a:camera prst="isometricOffAxis1Left"/>
            <a:lightRig rig="balanced" dir="t"/>
          </a:scene3d>
        </p:grpSpPr>
        <p:sp>
          <p:nvSpPr>
            <p:cNvPr id="116" name="Rounded Rectangle 115"/>
            <p:cNvSpPr>
              <a:spLocks noChangeAspect="1"/>
            </p:cNvSpPr>
            <p:nvPr/>
          </p:nvSpPr>
          <p:spPr>
            <a:xfrm>
              <a:off x="7391400" y="925801"/>
              <a:ext cx="1371600" cy="2547257"/>
            </a:xfrm>
            <a:prstGeom prst="roundRect">
              <a:avLst/>
            </a:prstGeom>
            <a:solidFill>
              <a:schemeClr val="bg1"/>
            </a:solidFill>
            <a:ln w="76200">
              <a:solidFill>
                <a:schemeClr val="bg1">
                  <a:lumMod val="95000"/>
                </a:schemeClr>
              </a:solidFill>
            </a:ln>
            <a:sp3d extrusionH="2540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7" name="Straight Connector 116"/>
            <p:cNvCxnSpPr/>
            <p:nvPr/>
          </p:nvCxnSpPr>
          <p:spPr>
            <a:xfrm>
              <a:off x="7543800" y="2199429"/>
              <a:ext cx="1066800" cy="0"/>
            </a:xfrm>
            <a:prstGeom prst="line">
              <a:avLst/>
            </a:prstGeom>
            <a:noFill/>
            <a:ln w="101600">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cxnSp>
        <p:sp>
          <p:nvSpPr>
            <p:cNvPr id="118" name="Oval 117"/>
            <p:cNvSpPr>
              <a:spLocks noChangeAspect="1"/>
            </p:cNvSpPr>
            <p:nvPr/>
          </p:nvSpPr>
          <p:spPr>
            <a:xfrm>
              <a:off x="7575415" y="1818733"/>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p:cNvSpPr>
              <a:spLocks noChangeAspect="1"/>
            </p:cNvSpPr>
            <p:nvPr/>
          </p:nvSpPr>
          <p:spPr>
            <a:xfrm>
              <a:off x="8382000" y="1829920"/>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p:cNvSpPr>
              <a:spLocks noChangeAspect="1"/>
            </p:cNvSpPr>
            <p:nvPr/>
          </p:nvSpPr>
          <p:spPr>
            <a:xfrm>
              <a:off x="7568119" y="1450865"/>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p:cNvSpPr>
              <a:spLocks noChangeAspect="1"/>
            </p:cNvSpPr>
            <p:nvPr/>
          </p:nvSpPr>
          <p:spPr>
            <a:xfrm>
              <a:off x="8382000" y="1470969"/>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p:cNvSpPr>
              <a:spLocks noChangeAspect="1"/>
            </p:cNvSpPr>
            <p:nvPr/>
          </p:nvSpPr>
          <p:spPr>
            <a:xfrm>
              <a:off x="7543800" y="1069865"/>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p:cNvSpPr>
              <a:spLocks noChangeAspect="1"/>
            </p:cNvSpPr>
            <p:nvPr/>
          </p:nvSpPr>
          <p:spPr>
            <a:xfrm>
              <a:off x="8382000" y="1089969"/>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p:cNvSpPr>
              <a:spLocks noChangeAspect="1"/>
            </p:cNvSpPr>
            <p:nvPr/>
          </p:nvSpPr>
          <p:spPr>
            <a:xfrm>
              <a:off x="7575415" y="3127265"/>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p:cNvSpPr>
              <a:spLocks noChangeAspect="1"/>
            </p:cNvSpPr>
            <p:nvPr/>
          </p:nvSpPr>
          <p:spPr>
            <a:xfrm>
              <a:off x="8382000" y="3138452"/>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p:cNvSpPr>
              <a:spLocks noChangeAspect="1"/>
            </p:cNvSpPr>
            <p:nvPr/>
          </p:nvSpPr>
          <p:spPr>
            <a:xfrm>
              <a:off x="7575415" y="2759397"/>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p:cNvSpPr>
              <a:spLocks noChangeAspect="1"/>
            </p:cNvSpPr>
            <p:nvPr/>
          </p:nvSpPr>
          <p:spPr>
            <a:xfrm>
              <a:off x="8382000" y="2779501"/>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p:cNvSpPr>
              <a:spLocks noChangeAspect="1"/>
            </p:cNvSpPr>
            <p:nvPr/>
          </p:nvSpPr>
          <p:spPr>
            <a:xfrm>
              <a:off x="7575415" y="2378397"/>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p:cNvSpPr>
              <a:spLocks noChangeAspect="1"/>
            </p:cNvSpPr>
            <p:nvPr/>
          </p:nvSpPr>
          <p:spPr>
            <a:xfrm>
              <a:off x="8382000" y="2398501"/>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Rounded Rectangle 129"/>
            <p:cNvSpPr>
              <a:spLocks noChangeAspect="1"/>
            </p:cNvSpPr>
            <p:nvPr/>
          </p:nvSpPr>
          <p:spPr>
            <a:xfrm>
              <a:off x="7405181" y="3516601"/>
              <a:ext cx="1371600" cy="2547257"/>
            </a:xfrm>
            <a:prstGeom prst="roundRect">
              <a:avLst/>
            </a:prstGeom>
            <a:noFill/>
            <a:ln w="76200">
              <a:noFill/>
            </a:ln>
            <a:sp3d extrusionH="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1" name="Group 130"/>
          <p:cNvGrpSpPr/>
          <p:nvPr/>
        </p:nvGrpSpPr>
        <p:grpSpPr>
          <a:xfrm>
            <a:off x="6503818" y="1968524"/>
            <a:ext cx="1385381" cy="5138057"/>
            <a:chOff x="7391400" y="925801"/>
            <a:chExt cx="1385381" cy="5138057"/>
          </a:xfrm>
          <a:scene3d>
            <a:camera prst="isometricOffAxis1Left"/>
            <a:lightRig rig="balanced" dir="t"/>
          </a:scene3d>
        </p:grpSpPr>
        <p:sp>
          <p:nvSpPr>
            <p:cNvPr id="132" name="Rounded Rectangle 131"/>
            <p:cNvSpPr>
              <a:spLocks noChangeAspect="1"/>
            </p:cNvSpPr>
            <p:nvPr/>
          </p:nvSpPr>
          <p:spPr>
            <a:xfrm>
              <a:off x="7391400" y="925801"/>
              <a:ext cx="1371600" cy="2547257"/>
            </a:xfrm>
            <a:prstGeom prst="roundRect">
              <a:avLst/>
            </a:prstGeom>
            <a:solidFill>
              <a:schemeClr val="bg1"/>
            </a:solidFill>
            <a:ln w="76200">
              <a:solidFill>
                <a:schemeClr val="bg1">
                  <a:lumMod val="95000"/>
                </a:schemeClr>
              </a:solidFill>
            </a:ln>
            <a:sp3d extrusionH="2540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3" name="Straight Connector 132"/>
            <p:cNvCxnSpPr/>
            <p:nvPr/>
          </p:nvCxnSpPr>
          <p:spPr>
            <a:xfrm>
              <a:off x="7543800" y="2199429"/>
              <a:ext cx="1066800" cy="0"/>
            </a:xfrm>
            <a:prstGeom prst="line">
              <a:avLst/>
            </a:prstGeom>
            <a:noFill/>
            <a:ln w="101600">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cxnSp>
        <p:sp>
          <p:nvSpPr>
            <p:cNvPr id="134" name="Oval 133"/>
            <p:cNvSpPr>
              <a:spLocks noChangeAspect="1"/>
            </p:cNvSpPr>
            <p:nvPr/>
          </p:nvSpPr>
          <p:spPr>
            <a:xfrm>
              <a:off x="7575415" y="1818733"/>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p:cNvSpPr>
              <a:spLocks noChangeAspect="1"/>
            </p:cNvSpPr>
            <p:nvPr/>
          </p:nvSpPr>
          <p:spPr>
            <a:xfrm>
              <a:off x="8382000" y="1829920"/>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p:cNvSpPr>
              <a:spLocks noChangeAspect="1"/>
            </p:cNvSpPr>
            <p:nvPr/>
          </p:nvSpPr>
          <p:spPr>
            <a:xfrm>
              <a:off x="7568119" y="1450865"/>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136"/>
            <p:cNvSpPr>
              <a:spLocks noChangeAspect="1"/>
            </p:cNvSpPr>
            <p:nvPr/>
          </p:nvSpPr>
          <p:spPr>
            <a:xfrm>
              <a:off x="8382000" y="1470969"/>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p:cNvSpPr>
              <a:spLocks noChangeAspect="1"/>
            </p:cNvSpPr>
            <p:nvPr/>
          </p:nvSpPr>
          <p:spPr>
            <a:xfrm>
              <a:off x="7543800" y="1069865"/>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p:cNvSpPr>
              <a:spLocks noChangeAspect="1"/>
            </p:cNvSpPr>
            <p:nvPr/>
          </p:nvSpPr>
          <p:spPr>
            <a:xfrm>
              <a:off x="8382000" y="1089969"/>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p:cNvSpPr>
              <a:spLocks noChangeAspect="1"/>
            </p:cNvSpPr>
            <p:nvPr/>
          </p:nvSpPr>
          <p:spPr>
            <a:xfrm>
              <a:off x="7575415" y="3127265"/>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p:cNvSpPr>
              <a:spLocks noChangeAspect="1"/>
            </p:cNvSpPr>
            <p:nvPr/>
          </p:nvSpPr>
          <p:spPr>
            <a:xfrm>
              <a:off x="8382000" y="3138452"/>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p:cNvSpPr>
              <a:spLocks noChangeAspect="1"/>
            </p:cNvSpPr>
            <p:nvPr/>
          </p:nvSpPr>
          <p:spPr>
            <a:xfrm>
              <a:off x="7575415" y="2759397"/>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p:cNvSpPr>
              <a:spLocks noChangeAspect="1"/>
            </p:cNvSpPr>
            <p:nvPr/>
          </p:nvSpPr>
          <p:spPr>
            <a:xfrm>
              <a:off x="8382000" y="2779501"/>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p:cNvSpPr>
              <a:spLocks noChangeAspect="1"/>
            </p:cNvSpPr>
            <p:nvPr/>
          </p:nvSpPr>
          <p:spPr>
            <a:xfrm>
              <a:off x="7575415" y="2378397"/>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p:cNvSpPr>
              <a:spLocks noChangeAspect="1"/>
            </p:cNvSpPr>
            <p:nvPr/>
          </p:nvSpPr>
          <p:spPr>
            <a:xfrm>
              <a:off x="8382000" y="2398501"/>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ounded Rectangle 145"/>
            <p:cNvSpPr>
              <a:spLocks noChangeAspect="1"/>
            </p:cNvSpPr>
            <p:nvPr/>
          </p:nvSpPr>
          <p:spPr>
            <a:xfrm>
              <a:off x="7405181" y="3516601"/>
              <a:ext cx="1371600" cy="2547257"/>
            </a:xfrm>
            <a:prstGeom prst="roundRect">
              <a:avLst/>
            </a:prstGeom>
            <a:noFill/>
            <a:ln w="76200">
              <a:noFill/>
            </a:ln>
            <a:sp3d extrusionH="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7" name="Group 146"/>
          <p:cNvGrpSpPr/>
          <p:nvPr/>
        </p:nvGrpSpPr>
        <p:grpSpPr>
          <a:xfrm>
            <a:off x="5596141" y="2269964"/>
            <a:ext cx="1385381" cy="5138057"/>
            <a:chOff x="7010400" y="910875"/>
            <a:chExt cx="1385381" cy="5138057"/>
          </a:xfrm>
          <a:scene3d>
            <a:camera prst="isometricOffAxis1Left"/>
            <a:lightRig rig="balanced" dir="t"/>
          </a:scene3d>
        </p:grpSpPr>
        <p:sp>
          <p:nvSpPr>
            <p:cNvPr id="148" name="Rounded Rectangle 147"/>
            <p:cNvSpPr>
              <a:spLocks noChangeAspect="1"/>
            </p:cNvSpPr>
            <p:nvPr/>
          </p:nvSpPr>
          <p:spPr>
            <a:xfrm>
              <a:off x="7010400" y="910875"/>
              <a:ext cx="1371600" cy="2547257"/>
            </a:xfrm>
            <a:prstGeom prst="roundRect">
              <a:avLst/>
            </a:prstGeom>
            <a:solidFill>
              <a:schemeClr val="bg1"/>
            </a:solidFill>
            <a:ln w="76200">
              <a:solidFill>
                <a:schemeClr val="bg1">
                  <a:lumMod val="95000"/>
                </a:schemeClr>
              </a:solidFill>
            </a:ln>
            <a:sp3d extrusionH="2540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9" name="Straight Connector 148"/>
            <p:cNvCxnSpPr/>
            <p:nvPr/>
          </p:nvCxnSpPr>
          <p:spPr>
            <a:xfrm>
              <a:off x="7162800" y="2184503"/>
              <a:ext cx="1066800" cy="0"/>
            </a:xfrm>
            <a:prstGeom prst="line">
              <a:avLst/>
            </a:prstGeom>
            <a:noFill/>
            <a:ln w="101600">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cxnSp>
        <p:sp>
          <p:nvSpPr>
            <p:cNvPr id="150" name="Oval 149"/>
            <p:cNvSpPr>
              <a:spLocks noChangeAspect="1"/>
            </p:cNvSpPr>
            <p:nvPr/>
          </p:nvSpPr>
          <p:spPr>
            <a:xfrm>
              <a:off x="7194415" y="1803807"/>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Oval 150"/>
            <p:cNvSpPr>
              <a:spLocks noChangeAspect="1"/>
            </p:cNvSpPr>
            <p:nvPr/>
          </p:nvSpPr>
          <p:spPr>
            <a:xfrm>
              <a:off x="8001000" y="1075043"/>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Oval 151"/>
            <p:cNvSpPr>
              <a:spLocks noChangeAspect="1"/>
            </p:cNvSpPr>
            <p:nvPr/>
          </p:nvSpPr>
          <p:spPr>
            <a:xfrm>
              <a:off x="7194415" y="311233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Oval 152"/>
            <p:cNvSpPr>
              <a:spLocks noChangeAspect="1"/>
            </p:cNvSpPr>
            <p:nvPr/>
          </p:nvSpPr>
          <p:spPr>
            <a:xfrm>
              <a:off x="8001000" y="3123526"/>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Oval 153"/>
            <p:cNvSpPr>
              <a:spLocks noChangeAspect="1"/>
            </p:cNvSpPr>
            <p:nvPr/>
          </p:nvSpPr>
          <p:spPr>
            <a:xfrm>
              <a:off x="7194415" y="2363471"/>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Oval 154"/>
            <p:cNvSpPr>
              <a:spLocks noChangeAspect="1"/>
            </p:cNvSpPr>
            <p:nvPr/>
          </p:nvSpPr>
          <p:spPr>
            <a:xfrm>
              <a:off x="8001000" y="2383575"/>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Rounded Rectangle 155"/>
            <p:cNvSpPr>
              <a:spLocks noChangeAspect="1"/>
            </p:cNvSpPr>
            <p:nvPr/>
          </p:nvSpPr>
          <p:spPr>
            <a:xfrm>
              <a:off x="7024181" y="3501675"/>
              <a:ext cx="1371600" cy="2547257"/>
            </a:xfrm>
            <a:prstGeom prst="roundRect">
              <a:avLst/>
            </a:prstGeom>
            <a:noFill/>
            <a:ln w="76200">
              <a:noFill/>
            </a:ln>
            <a:sp3d extrusionH="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7" name="Group 156"/>
          <p:cNvGrpSpPr/>
          <p:nvPr/>
        </p:nvGrpSpPr>
        <p:grpSpPr>
          <a:xfrm>
            <a:off x="4688464" y="2551308"/>
            <a:ext cx="1385381" cy="5138057"/>
            <a:chOff x="3962400" y="904030"/>
            <a:chExt cx="1385381" cy="5138057"/>
          </a:xfrm>
          <a:scene3d>
            <a:camera prst="isometricOffAxis1Left"/>
            <a:lightRig rig="balanced" dir="t"/>
          </a:scene3d>
        </p:grpSpPr>
        <p:sp>
          <p:nvSpPr>
            <p:cNvPr id="158" name="Rounded Rectangle 157"/>
            <p:cNvSpPr>
              <a:spLocks noChangeAspect="1"/>
            </p:cNvSpPr>
            <p:nvPr/>
          </p:nvSpPr>
          <p:spPr>
            <a:xfrm>
              <a:off x="3962400" y="904030"/>
              <a:ext cx="1371600" cy="2547257"/>
            </a:xfrm>
            <a:prstGeom prst="roundRect">
              <a:avLst/>
            </a:prstGeom>
            <a:solidFill>
              <a:schemeClr val="bg1"/>
            </a:solidFill>
            <a:ln w="76200">
              <a:solidFill>
                <a:schemeClr val="bg1">
                  <a:lumMod val="95000"/>
                </a:schemeClr>
              </a:solidFill>
            </a:ln>
            <a:sp3d extrusionH="2540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9" name="Straight Connector 158"/>
            <p:cNvCxnSpPr/>
            <p:nvPr/>
          </p:nvCxnSpPr>
          <p:spPr>
            <a:xfrm>
              <a:off x="4114800" y="2177658"/>
              <a:ext cx="1066800" cy="0"/>
            </a:xfrm>
            <a:prstGeom prst="line">
              <a:avLst/>
            </a:prstGeom>
            <a:noFill/>
            <a:ln w="101600">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cxnSp>
        <p:sp>
          <p:nvSpPr>
            <p:cNvPr id="160" name="Oval 159"/>
            <p:cNvSpPr>
              <a:spLocks noChangeAspect="1"/>
            </p:cNvSpPr>
            <p:nvPr/>
          </p:nvSpPr>
          <p:spPr>
            <a:xfrm>
              <a:off x="4146415" y="1796962"/>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Oval 160"/>
            <p:cNvSpPr>
              <a:spLocks noChangeAspect="1"/>
            </p:cNvSpPr>
            <p:nvPr/>
          </p:nvSpPr>
          <p:spPr>
            <a:xfrm>
              <a:off x="4953000" y="1808149"/>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Oval 161"/>
            <p:cNvSpPr>
              <a:spLocks noChangeAspect="1"/>
            </p:cNvSpPr>
            <p:nvPr/>
          </p:nvSpPr>
          <p:spPr>
            <a:xfrm>
              <a:off x="4114800" y="1048094"/>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p:cNvSpPr>
              <a:spLocks noChangeAspect="1"/>
            </p:cNvSpPr>
            <p:nvPr/>
          </p:nvSpPr>
          <p:spPr>
            <a:xfrm>
              <a:off x="4953000" y="1068198"/>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Oval 163"/>
            <p:cNvSpPr>
              <a:spLocks noChangeAspect="1"/>
            </p:cNvSpPr>
            <p:nvPr/>
          </p:nvSpPr>
          <p:spPr>
            <a:xfrm>
              <a:off x="4146415" y="3105494"/>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Oval 164"/>
            <p:cNvSpPr>
              <a:spLocks noChangeAspect="1"/>
            </p:cNvSpPr>
            <p:nvPr/>
          </p:nvSpPr>
          <p:spPr>
            <a:xfrm>
              <a:off x="4953000" y="3116681"/>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Oval 165"/>
            <p:cNvSpPr>
              <a:spLocks noChangeAspect="1"/>
            </p:cNvSpPr>
            <p:nvPr/>
          </p:nvSpPr>
          <p:spPr>
            <a:xfrm>
              <a:off x="4146415" y="2356626"/>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Oval 166"/>
            <p:cNvSpPr>
              <a:spLocks noChangeAspect="1"/>
            </p:cNvSpPr>
            <p:nvPr/>
          </p:nvSpPr>
          <p:spPr>
            <a:xfrm>
              <a:off x="4953000" y="2376730"/>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ounded Rectangle 167"/>
            <p:cNvSpPr>
              <a:spLocks noChangeAspect="1"/>
            </p:cNvSpPr>
            <p:nvPr/>
          </p:nvSpPr>
          <p:spPr>
            <a:xfrm>
              <a:off x="3976181" y="3494830"/>
              <a:ext cx="1371600" cy="2547257"/>
            </a:xfrm>
            <a:prstGeom prst="roundRect">
              <a:avLst/>
            </a:prstGeom>
            <a:noFill/>
            <a:ln w="76200">
              <a:noFill/>
            </a:ln>
            <a:sp3d extrusionH="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Oval 168"/>
            <p:cNvSpPr>
              <a:spLocks noChangeAspect="1"/>
            </p:cNvSpPr>
            <p:nvPr/>
          </p:nvSpPr>
          <p:spPr>
            <a:xfrm>
              <a:off x="4547681" y="2737626"/>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Oval 169"/>
            <p:cNvSpPr>
              <a:spLocks noChangeAspect="1"/>
            </p:cNvSpPr>
            <p:nvPr/>
          </p:nvSpPr>
          <p:spPr>
            <a:xfrm>
              <a:off x="4547681" y="1429094"/>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1" name="Group 170"/>
          <p:cNvGrpSpPr/>
          <p:nvPr/>
        </p:nvGrpSpPr>
        <p:grpSpPr>
          <a:xfrm>
            <a:off x="3780787" y="2852748"/>
            <a:ext cx="1385381" cy="5138057"/>
            <a:chOff x="3962400" y="904030"/>
            <a:chExt cx="1385381" cy="5138057"/>
          </a:xfrm>
          <a:scene3d>
            <a:camera prst="isometricOffAxis1Left"/>
            <a:lightRig rig="balanced" dir="t"/>
          </a:scene3d>
        </p:grpSpPr>
        <p:sp>
          <p:nvSpPr>
            <p:cNvPr id="172" name="Rounded Rectangle 171"/>
            <p:cNvSpPr>
              <a:spLocks noChangeAspect="1"/>
            </p:cNvSpPr>
            <p:nvPr/>
          </p:nvSpPr>
          <p:spPr>
            <a:xfrm>
              <a:off x="3962400" y="904030"/>
              <a:ext cx="1371600" cy="2547257"/>
            </a:xfrm>
            <a:prstGeom prst="roundRect">
              <a:avLst/>
            </a:prstGeom>
            <a:solidFill>
              <a:schemeClr val="bg1"/>
            </a:solidFill>
            <a:ln w="76200">
              <a:solidFill>
                <a:schemeClr val="bg1">
                  <a:lumMod val="95000"/>
                </a:schemeClr>
              </a:solidFill>
            </a:ln>
            <a:sp3d extrusionH="2540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3" name="Straight Connector 172"/>
            <p:cNvCxnSpPr/>
            <p:nvPr/>
          </p:nvCxnSpPr>
          <p:spPr>
            <a:xfrm>
              <a:off x="4114800" y="2177658"/>
              <a:ext cx="1066800" cy="0"/>
            </a:xfrm>
            <a:prstGeom prst="line">
              <a:avLst/>
            </a:prstGeom>
            <a:noFill/>
            <a:ln w="101600">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cxnSp>
        <p:sp>
          <p:nvSpPr>
            <p:cNvPr id="174" name="Oval 173"/>
            <p:cNvSpPr>
              <a:spLocks noChangeAspect="1"/>
            </p:cNvSpPr>
            <p:nvPr/>
          </p:nvSpPr>
          <p:spPr>
            <a:xfrm>
              <a:off x="4146415" y="1796962"/>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p:cNvSpPr>
              <a:spLocks noChangeAspect="1"/>
            </p:cNvSpPr>
            <p:nvPr/>
          </p:nvSpPr>
          <p:spPr>
            <a:xfrm>
              <a:off x="4953000" y="1808149"/>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Oval 175"/>
            <p:cNvSpPr>
              <a:spLocks noChangeAspect="1"/>
            </p:cNvSpPr>
            <p:nvPr/>
          </p:nvSpPr>
          <p:spPr>
            <a:xfrm>
              <a:off x="4114800" y="1048094"/>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Oval 176"/>
            <p:cNvSpPr>
              <a:spLocks noChangeAspect="1"/>
            </p:cNvSpPr>
            <p:nvPr/>
          </p:nvSpPr>
          <p:spPr>
            <a:xfrm>
              <a:off x="4953000" y="1068198"/>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Oval 177"/>
            <p:cNvSpPr>
              <a:spLocks noChangeAspect="1"/>
            </p:cNvSpPr>
            <p:nvPr/>
          </p:nvSpPr>
          <p:spPr>
            <a:xfrm>
              <a:off x="4146415" y="3105494"/>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Oval 178"/>
            <p:cNvSpPr>
              <a:spLocks noChangeAspect="1"/>
            </p:cNvSpPr>
            <p:nvPr/>
          </p:nvSpPr>
          <p:spPr>
            <a:xfrm>
              <a:off x="4953000" y="3116681"/>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Oval 179"/>
            <p:cNvSpPr>
              <a:spLocks noChangeAspect="1"/>
            </p:cNvSpPr>
            <p:nvPr/>
          </p:nvSpPr>
          <p:spPr>
            <a:xfrm>
              <a:off x="4146415" y="2356626"/>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Oval 180"/>
            <p:cNvSpPr>
              <a:spLocks noChangeAspect="1"/>
            </p:cNvSpPr>
            <p:nvPr/>
          </p:nvSpPr>
          <p:spPr>
            <a:xfrm>
              <a:off x="4953000" y="2376730"/>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Rounded Rectangle 181"/>
            <p:cNvSpPr>
              <a:spLocks noChangeAspect="1"/>
            </p:cNvSpPr>
            <p:nvPr/>
          </p:nvSpPr>
          <p:spPr>
            <a:xfrm>
              <a:off x="3976181" y="3494830"/>
              <a:ext cx="1371600" cy="2547257"/>
            </a:xfrm>
            <a:prstGeom prst="roundRect">
              <a:avLst/>
            </a:prstGeom>
            <a:noFill/>
            <a:ln w="76200">
              <a:noFill/>
            </a:ln>
            <a:sp3d extrusionH="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Oval 182"/>
            <p:cNvSpPr>
              <a:spLocks noChangeAspect="1"/>
            </p:cNvSpPr>
            <p:nvPr/>
          </p:nvSpPr>
          <p:spPr>
            <a:xfrm>
              <a:off x="4547681" y="2737626"/>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Oval 183"/>
            <p:cNvSpPr>
              <a:spLocks noChangeAspect="1"/>
            </p:cNvSpPr>
            <p:nvPr/>
          </p:nvSpPr>
          <p:spPr>
            <a:xfrm>
              <a:off x="4547681" y="1429094"/>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 name="Group 184"/>
          <p:cNvGrpSpPr/>
          <p:nvPr/>
        </p:nvGrpSpPr>
        <p:grpSpPr>
          <a:xfrm>
            <a:off x="2873110" y="3144140"/>
            <a:ext cx="1385381" cy="5138057"/>
            <a:chOff x="3733800" y="882259"/>
            <a:chExt cx="1385381" cy="5138057"/>
          </a:xfrm>
          <a:scene3d>
            <a:camera prst="isometricOffAxis1Left"/>
            <a:lightRig rig="balanced" dir="t"/>
          </a:scene3d>
        </p:grpSpPr>
        <p:sp>
          <p:nvSpPr>
            <p:cNvPr id="186" name="Rounded Rectangle 185"/>
            <p:cNvSpPr>
              <a:spLocks noChangeAspect="1"/>
            </p:cNvSpPr>
            <p:nvPr/>
          </p:nvSpPr>
          <p:spPr>
            <a:xfrm>
              <a:off x="3733800" y="882259"/>
              <a:ext cx="1371600" cy="2547257"/>
            </a:xfrm>
            <a:prstGeom prst="roundRect">
              <a:avLst/>
            </a:prstGeom>
            <a:solidFill>
              <a:schemeClr val="bg1"/>
            </a:solidFill>
            <a:ln w="76200">
              <a:solidFill>
                <a:schemeClr val="bg1">
                  <a:lumMod val="95000"/>
                </a:schemeClr>
              </a:solidFill>
            </a:ln>
            <a:sp3d extrusionH="2540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7" name="Straight Connector 186"/>
            <p:cNvCxnSpPr/>
            <p:nvPr/>
          </p:nvCxnSpPr>
          <p:spPr>
            <a:xfrm>
              <a:off x="3886200" y="2155887"/>
              <a:ext cx="1066800" cy="0"/>
            </a:xfrm>
            <a:prstGeom prst="line">
              <a:avLst/>
            </a:prstGeom>
            <a:noFill/>
            <a:ln w="101600">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cxnSp>
        <p:sp>
          <p:nvSpPr>
            <p:cNvPr id="188" name="Oval 187"/>
            <p:cNvSpPr>
              <a:spLocks noChangeAspect="1"/>
            </p:cNvSpPr>
            <p:nvPr/>
          </p:nvSpPr>
          <p:spPr>
            <a:xfrm>
              <a:off x="3917815" y="1775191"/>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Oval 188"/>
            <p:cNvSpPr>
              <a:spLocks noChangeAspect="1"/>
            </p:cNvSpPr>
            <p:nvPr/>
          </p:nvSpPr>
          <p:spPr>
            <a:xfrm>
              <a:off x="4724400" y="1046427"/>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Oval 189"/>
            <p:cNvSpPr>
              <a:spLocks noChangeAspect="1"/>
            </p:cNvSpPr>
            <p:nvPr/>
          </p:nvSpPr>
          <p:spPr>
            <a:xfrm>
              <a:off x="3917815" y="3083723"/>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Oval 190"/>
            <p:cNvSpPr>
              <a:spLocks noChangeAspect="1"/>
            </p:cNvSpPr>
            <p:nvPr/>
          </p:nvSpPr>
          <p:spPr>
            <a:xfrm>
              <a:off x="4724400" y="2354959"/>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Rounded Rectangle 191"/>
            <p:cNvSpPr>
              <a:spLocks noChangeAspect="1"/>
            </p:cNvSpPr>
            <p:nvPr/>
          </p:nvSpPr>
          <p:spPr>
            <a:xfrm>
              <a:off x="3747581" y="3473059"/>
              <a:ext cx="1371600" cy="2547257"/>
            </a:xfrm>
            <a:prstGeom prst="roundRect">
              <a:avLst/>
            </a:prstGeom>
            <a:noFill/>
            <a:ln w="76200">
              <a:noFill/>
            </a:ln>
            <a:sp3d extrusionH="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3" name="Group 192"/>
          <p:cNvGrpSpPr/>
          <p:nvPr/>
        </p:nvGrpSpPr>
        <p:grpSpPr>
          <a:xfrm>
            <a:off x="1965433" y="3445580"/>
            <a:ext cx="1385381" cy="5138057"/>
            <a:chOff x="2133600" y="882259"/>
            <a:chExt cx="1385381" cy="5138057"/>
          </a:xfrm>
          <a:scene3d>
            <a:camera prst="isometricOffAxis1Left"/>
            <a:lightRig rig="balanced" dir="t"/>
          </a:scene3d>
        </p:grpSpPr>
        <p:sp>
          <p:nvSpPr>
            <p:cNvPr id="194" name="Rounded Rectangle 193"/>
            <p:cNvSpPr>
              <a:spLocks noChangeAspect="1"/>
            </p:cNvSpPr>
            <p:nvPr/>
          </p:nvSpPr>
          <p:spPr>
            <a:xfrm>
              <a:off x="2133600" y="882259"/>
              <a:ext cx="1371600" cy="2547257"/>
            </a:xfrm>
            <a:prstGeom prst="roundRect">
              <a:avLst/>
            </a:prstGeom>
            <a:solidFill>
              <a:schemeClr val="bg1"/>
            </a:solidFill>
            <a:ln w="76200">
              <a:solidFill>
                <a:schemeClr val="bg1">
                  <a:lumMod val="95000"/>
                </a:schemeClr>
              </a:solidFill>
            </a:ln>
            <a:sp3d extrusionH="2540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5" name="Straight Connector 194"/>
            <p:cNvCxnSpPr/>
            <p:nvPr/>
          </p:nvCxnSpPr>
          <p:spPr>
            <a:xfrm>
              <a:off x="2286000" y="2155887"/>
              <a:ext cx="1066800" cy="0"/>
            </a:xfrm>
            <a:prstGeom prst="line">
              <a:avLst/>
            </a:prstGeom>
            <a:noFill/>
            <a:ln w="101600">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cxnSp>
        <p:sp>
          <p:nvSpPr>
            <p:cNvPr id="196" name="Oval 195"/>
            <p:cNvSpPr>
              <a:spLocks noChangeAspect="1"/>
            </p:cNvSpPr>
            <p:nvPr/>
          </p:nvSpPr>
          <p:spPr>
            <a:xfrm>
              <a:off x="2317615" y="1775191"/>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Oval 196"/>
            <p:cNvSpPr>
              <a:spLocks noChangeAspect="1"/>
            </p:cNvSpPr>
            <p:nvPr/>
          </p:nvSpPr>
          <p:spPr>
            <a:xfrm>
              <a:off x="3124200" y="1786378"/>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Oval 197"/>
            <p:cNvSpPr>
              <a:spLocks noChangeAspect="1"/>
            </p:cNvSpPr>
            <p:nvPr/>
          </p:nvSpPr>
          <p:spPr>
            <a:xfrm>
              <a:off x="2286000" y="1026323"/>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Oval 198"/>
            <p:cNvSpPr>
              <a:spLocks noChangeAspect="1"/>
            </p:cNvSpPr>
            <p:nvPr/>
          </p:nvSpPr>
          <p:spPr>
            <a:xfrm>
              <a:off x="3124200" y="1046427"/>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Oval 199"/>
            <p:cNvSpPr>
              <a:spLocks noChangeAspect="1"/>
            </p:cNvSpPr>
            <p:nvPr/>
          </p:nvSpPr>
          <p:spPr>
            <a:xfrm>
              <a:off x="2317615" y="3083723"/>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Oval 200"/>
            <p:cNvSpPr>
              <a:spLocks noChangeAspect="1"/>
            </p:cNvSpPr>
            <p:nvPr/>
          </p:nvSpPr>
          <p:spPr>
            <a:xfrm>
              <a:off x="3124200" y="3094910"/>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Oval 201"/>
            <p:cNvSpPr>
              <a:spLocks noChangeAspect="1"/>
            </p:cNvSpPr>
            <p:nvPr/>
          </p:nvSpPr>
          <p:spPr>
            <a:xfrm>
              <a:off x="2317615" y="2715855"/>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Oval 202"/>
            <p:cNvSpPr>
              <a:spLocks noChangeAspect="1"/>
            </p:cNvSpPr>
            <p:nvPr/>
          </p:nvSpPr>
          <p:spPr>
            <a:xfrm>
              <a:off x="3124200" y="2735959"/>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Oval 203"/>
            <p:cNvSpPr>
              <a:spLocks noChangeAspect="1"/>
            </p:cNvSpPr>
            <p:nvPr/>
          </p:nvSpPr>
          <p:spPr>
            <a:xfrm>
              <a:off x="2317615" y="2334855"/>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Oval 204"/>
            <p:cNvSpPr>
              <a:spLocks noChangeAspect="1"/>
            </p:cNvSpPr>
            <p:nvPr/>
          </p:nvSpPr>
          <p:spPr>
            <a:xfrm>
              <a:off x="3124200" y="2354959"/>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Rounded Rectangle 205"/>
            <p:cNvSpPr>
              <a:spLocks noChangeAspect="1"/>
            </p:cNvSpPr>
            <p:nvPr/>
          </p:nvSpPr>
          <p:spPr>
            <a:xfrm>
              <a:off x="2147381" y="3473059"/>
              <a:ext cx="1371600" cy="2547257"/>
            </a:xfrm>
            <a:prstGeom prst="roundRect">
              <a:avLst/>
            </a:prstGeom>
            <a:noFill/>
            <a:ln w="76200">
              <a:noFill/>
            </a:ln>
            <a:sp3d extrusionH="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7" name="Group 206"/>
          <p:cNvGrpSpPr/>
          <p:nvPr/>
        </p:nvGrpSpPr>
        <p:grpSpPr>
          <a:xfrm>
            <a:off x="1057756" y="3736972"/>
            <a:ext cx="1385381" cy="5138057"/>
            <a:chOff x="5715000" y="985415"/>
            <a:chExt cx="1385381" cy="5138057"/>
          </a:xfrm>
          <a:scene3d>
            <a:camera prst="isometricOffAxis1Left"/>
            <a:lightRig rig="balanced" dir="t"/>
          </a:scene3d>
        </p:grpSpPr>
        <p:sp>
          <p:nvSpPr>
            <p:cNvPr id="208" name="Rounded Rectangle 207"/>
            <p:cNvSpPr>
              <a:spLocks noChangeAspect="1"/>
            </p:cNvSpPr>
            <p:nvPr/>
          </p:nvSpPr>
          <p:spPr>
            <a:xfrm>
              <a:off x="5715000" y="985415"/>
              <a:ext cx="1371600" cy="2547257"/>
            </a:xfrm>
            <a:prstGeom prst="roundRect">
              <a:avLst/>
            </a:prstGeom>
            <a:solidFill>
              <a:schemeClr val="bg1"/>
            </a:solidFill>
            <a:ln w="76200">
              <a:solidFill>
                <a:schemeClr val="bg1">
                  <a:lumMod val="95000"/>
                </a:schemeClr>
              </a:solidFill>
            </a:ln>
            <a:sp3d extrusionH="2540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9" name="Straight Connector 208"/>
            <p:cNvCxnSpPr/>
            <p:nvPr/>
          </p:nvCxnSpPr>
          <p:spPr>
            <a:xfrm>
              <a:off x="5867400" y="2259043"/>
              <a:ext cx="1066800" cy="0"/>
            </a:xfrm>
            <a:prstGeom prst="line">
              <a:avLst/>
            </a:prstGeom>
            <a:noFill/>
            <a:ln w="101600">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cxnSp>
        <p:sp>
          <p:nvSpPr>
            <p:cNvPr id="210" name="Oval 209"/>
            <p:cNvSpPr>
              <a:spLocks noChangeAspect="1"/>
            </p:cNvSpPr>
            <p:nvPr/>
          </p:nvSpPr>
          <p:spPr>
            <a:xfrm>
              <a:off x="5899015" y="318687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Oval 210"/>
            <p:cNvSpPr>
              <a:spLocks noChangeAspect="1"/>
            </p:cNvSpPr>
            <p:nvPr/>
          </p:nvSpPr>
          <p:spPr>
            <a:xfrm>
              <a:off x="6705600" y="2458115"/>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Rounded Rectangle 211"/>
            <p:cNvSpPr>
              <a:spLocks noChangeAspect="1"/>
            </p:cNvSpPr>
            <p:nvPr/>
          </p:nvSpPr>
          <p:spPr>
            <a:xfrm>
              <a:off x="5728781" y="3576215"/>
              <a:ext cx="1371600" cy="2547257"/>
            </a:xfrm>
            <a:prstGeom prst="roundRect">
              <a:avLst/>
            </a:prstGeom>
            <a:noFill/>
            <a:ln w="76200">
              <a:noFill/>
            </a:ln>
            <a:sp3d extrusionH="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3" name="Group 212"/>
          <p:cNvGrpSpPr/>
          <p:nvPr/>
        </p:nvGrpSpPr>
        <p:grpSpPr>
          <a:xfrm>
            <a:off x="150079" y="4038333"/>
            <a:ext cx="1385381" cy="5138057"/>
            <a:chOff x="2133600" y="882259"/>
            <a:chExt cx="1385381" cy="5138057"/>
          </a:xfrm>
          <a:scene3d>
            <a:camera prst="isometricOffAxis1Left">
              <a:rot lat="1080000" lon="3840000" rev="0"/>
            </a:camera>
            <a:lightRig rig="balanced" dir="t"/>
          </a:scene3d>
        </p:grpSpPr>
        <p:sp>
          <p:nvSpPr>
            <p:cNvPr id="214" name="Rounded Rectangle 213"/>
            <p:cNvSpPr>
              <a:spLocks noChangeAspect="1"/>
            </p:cNvSpPr>
            <p:nvPr/>
          </p:nvSpPr>
          <p:spPr>
            <a:xfrm>
              <a:off x="2133600" y="882259"/>
              <a:ext cx="1371600" cy="2547257"/>
            </a:xfrm>
            <a:prstGeom prst="roundRect">
              <a:avLst/>
            </a:prstGeom>
            <a:solidFill>
              <a:schemeClr val="bg1"/>
            </a:solidFill>
            <a:ln w="76200">
              <a:solidFill>
                <a:schemeClr val="bg1">
                  <a:lumMod val="95000"/>
                </a:schemeClr>
              </a:solidFill>
            </a:ln>
            <a:sp3d extrusionH="2540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5" name="Straight Connector 214"/>
            <p:cNvCxnSpPr/>
            <p:nvPr/>
          </p:nvCxnSpPr>
          <p:spPr>
            <a:xfrm>
              <a:off x="2286000" y="2155887"/>
              <a:ext cx="1066800" cy="0"/>
            </a:xfrm>
            <a:prstGeom prst="line">
              <a:avLst/>
            </a:prstGeom>
            <a:noFill/>
            <a:ln w="101600">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cxnSp>
        <p:sp>
          <p:nvSpPr>
            <p:cNvPr id="216" name="Oval 215"/>
            <p:cNvSpPr>
              <a:spLocks noChangeAspect="1"/>
            </p:cNvSpPr>
            <p:nvPr/>
          </p:nvSpPr>
          <p:spPr>
            <a:xfrm>
              <a:off x="2317615" y="1775191"/>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Oval 216"/>
            <p:cNvSpPr>
              <a:spLocks noChangeAspect="1"/>
            </p:cNvSpPr>
            <p:nvPr/>
          </p:nvSpPr>
          <p:spPr>
            <a:xfrm>
              <a:off x="3124200" y="1786378"/>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Oval 217"/>
            <p:cNvSpPr>
              <a:spLocks noChangeAspect="1"/>
            </p:cNvSpPr>
            <p:nvPr/>
          </p:nvSpPr>
          <p:spPr>
            <a:xfrm>
              <a:off x="2286000" y="1026323"/>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Oval 218"/>
            <p:cNvSpPr>
              <a:spLocks noChangeAspect="1"/>
            </p:cNvSpPr>
            <p:nvPr/>
          </p:nvSpPr>
          <p:spPr>
            <a:xfrm>
              <a:off x="3124200" y="1046427"/>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Oval 219"/>
            <p:cNvSpPr>
              <a:spLocks noChangeAspect="1"/>
            </p:cNvSpPr>
            <p:nvPr/>
          </p:nvSpPr>
          <p:spPr>
            <a:xfrm>
              <a:off x="2317615" y="3083723"/>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Oval 220"/>
            <p:cNvSpPr>
              <a:spLocks noChangeAspect="1"/>
            </p:cNvSpPr>
            <p:nvPr/>
          </p:nvSpPr>
          <p:spPr>
            <a:xfrm>
              <a:off x="3124200" y="3094910"/>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Oval 221"/>
            <p:cNvSpPr>
              <a:spLocks noChangeAspect="1"/>
            </p:cNvSpPr>
            <p:nvPr/>
          </p:nvSpPr>
          <p:spPr>
            <a:xfrm>
              <a:off x="2317615" y="2715855"/>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Oval 222"/>
            <p:cNvSpPr>
              <a:spLocks noChangeAspect="1"/>
            </p:cNvSpPr>
            <p:nvPr/>
          </p:nvSpPr>
          <p:spPr>
            <a:xfrm>
              <a:off x="3124200" y="2735959"/>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Oval 223"/>
            <p:cNvSpPr>
              <a:spLocks noChangeAspect="1"/>
            </p:cNvSpPr>
            <p:nvPr/>
          </p:nvSpPr>
          <p:spPr>
            <a:xfrm>
              <a:off x="2317615" y="2334855"/>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Oval 224"/>
            <p:cNvSpPr>
              <a:spLocks noChangeAspect="1"/>
            </p:cNvSpPr>
            <p:nvPr/>
          </p:nvSpPr>
          <p:spPr>
            <a:xfrm>
              <a:off x="3124200" y="2354959"/>
              <a:ext cx="228600" cy="228600"/>
            </a:xfrm>
            <a:prstGeom prst="ellipse">
              <a:avLst/>
            </a:prstGeom>
            <a:solidFill>
              <a:schemeClr val="tx1"/>
            </a:solidFill>
            <a:ln>
              <a:solidFill>
                <a:schemeClr val="tx1"/>
              </a:solidFill>
            </a:ln>
            <a:sp3d extrusionH="76200">
              <a:extrusionClr>
                <a:schemeClr val="bg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Rounded Rectangle 225"/>
            <p:cNvSpPr>
              <a:spLocks noChangeAspect="1"/>
            </p:cNvSpPr>
            <p:nvPr/>
          </p:nvSpPr>
          <p:spPr>
            <a:xfrm>
              <a:off x="2147381" y="3473059"/>
              <a:ext cx="1371600" cy="2547257"/>
            </a:xfrm>
            <a:prstGeom prst="roundRect">
              <a:avLst/>
            </a:prstGeom>
            <a:noFill/>
            <a:ln w="76200">
              <a:noFill/>
            </a:ln>
            <a:sp3d extrusionH="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39</a:t>
            </a:fld>
            <a:endParaRPr lang="en-US"/>
          </a:p>
        </p:txBody>
      </p:sp>
    </p:spTree>
    <p:extLst>
      <p:ext uri="{BB962C8B-B14F-4D97-AF65-F5344CB8AC3E}">
        <p14:creationId xmlns:p14="http://schemas.microsoft.com/office/powerpoint/2010/main" val="164225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500"/>
                                        <p:tgtEl>
                                          <p:spTgt spid="213"/>
                                        </p:tgtEl>
                                      </p:cBhvr>
                                    </p:animEffect>
                                  </p:childTnLst>
                                </p:cTn>
                              </p:par>
                              <p:par>
                                <p:cTn id="8" presetID="10" presetClass="entr" presetSubtype="0" fill="hold"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fade">
                                      <p:cBhvr>
                                        <p:cTn id="10" dur="500"/>
                                        <p:tgtEl>
                                          <p:spTgt spid="207"/>
                                        </p:tgtEl>
                                      </p:cBhvr>
                                    </p:animEffect>
                                  </p:childTnLst>
                                </p:cTn>
                              </p:par>
                              <p:par>
                                <p:cTn id="11" presetID="10" presetClass="entr" presetSubtype="0" fill="hold" nodeType="withEffect">
                                  <p:stCondLst>
                                    <p:cond delay="0"/>
                                  </p:stCondLst>
                                  <p:childTnLst>
                                    <p:set>
                                      <p:cBhvr>
                                        <p:cTn id="12" dur="1" fill="hold">
                                          <p:stCondLst>
                                            <p:cond delay="0"/>
                                          </p:stCondLst>
                                        </p:cTn>
                                        <p:tgtEl>
                                          <p:spTgt spid="193"/>
                                        </p:tgtEl>
                                        <p:attrNameLst>
                                          <p:attrName>style.visibility</p:attrName>
                                        </p:attrNameLst>
                                      </p:cBhvr>
                                      <p:to>
                                        <p:strVal val="visible"/>
                                      </p:to>
                                    </p:set>
                                    <p:animEffect transition="in" filter="fade">
                                      <p:cBhvr>
                                        <p:cTn id="13" dur="500"/>
                                        <p:tgtEl>
                                          <p:spTgt spid="193"/>
                                        </p:tgtEl>
                                      </p:cBhvr>
                                    </p:animEffect>
                                  </p:childTnLst>
                                </p:cTn>
                              </p:par>
                              <p:par>
                                <p:cTn id="14" presetID="10" presetClass="entr" presetSubtype="0" fill="hold" nodeType="withEffect">
                                  <p:stCondLst>
                                    <p:cond delay="0"/>
                                  </p:stCondLst>
                                  <p:childTnLst>
                                    <p:set>
                                      <p:cBhvr>
                                        <p:cTn id="15" dur="1" fill="hold">
                                          <p:stCondLst>
                                            <p:cond delay="0"/>
                                          </p:stCondLst>
                                        </p:cTn>
                                        <p:tgtEl>
                                          <p:spTgt spid="185"/>
                                        </p:tgtEl>
                                        <p:attrNameLst>
                                          <p:attrName>style.visibility</p:attrName>
                                        </p:attrNameLst>
                                      </p:cBhvr>
                                      <p:to>
                                        <p:strVal val="visible"/>
                                      </p:to>
                                    </p:set>
                                    <p:animEffect transition="in" filter="fade">
                                      <p:cBhvr>
                                        <p:cTn id="16" dur="500"/>
                                        <p:tgtEl>
                                          <p:spTgt spid="185"/>
                                        </p:tgtEl>
                                      </p:cBhvr>
                                    </p:animEffect>
                                  </p:childTnLst>
                                </p:cTn>
                              </p:par>
                              <p:par>
                                <p:cTn id="17" presetID="10" presetClass="entr" presetSubtype="0" fill="hold" nodeType="withEffect">
                                  <p:stCondLst>
                                    <p:cond delay="0"/>
                                  </p:stCondLst>
                                  <p:childTnLst>
                                    <p:set>
                                      <p:cBhvr>
                                        <p:cTn id="18" dur="1" fill="hold">
                                          <p:stCondLst>
                                            <p:cond delay="0"/>
                                          </p:stCondLst>
                                        </p:cTn>
                                        <p:tgtEl>
                                          <p:spTgt spid="171"/>
                                        </p:tgtEl>
                                        <p:attrNameLst>
                                          <p:attrName>style.visibility</p:attrName>
                                        </p:attrNameLst>
                                      </p:cBhvr>
                                      <p:to>
                                        <p:strVal val="visible"/>
                                      </p:to>
                                    </p:set>
                                    <p:animEffect transition="in" filter="fade">
                                      <p:cBhvr>
                                        <p:cTn id="19" dur="500"/>
                                        <p:tgtEl>
                                          <p:spTgt spid="171"/>
                                        </p:tgtEl>
                                      </p:cBhvr>
                                    </p:animEffect>
                                  </p:childTnLst>
                                </p:cTn>
                              </p:par>
                              <p:par>
                                <p:cTn id="20" presetID="10" presetClass="entr" presetSubtype="0" fill="hold" nodeType="withEffect">
                                  <p:stCondLst>
                                    <p:cond delay="0"/>
                                  </p:stCondLst>
                                  <p:childTnLst>
                                    <p:set>
                                      <p:cBhvr>
                                        <p:cTn id="21" dur="1" fill="hold">
                                          <p:stCondLst>
                                            <p:cond delay="0"/>
                                          </p:stCondLst>
                                        </p:cTn>
                                        <p:tgtEl>
                                          <p:spTgt spid="157"/>
                                        </p:tgtEl>
                                        <p:attrNameLst>
                                          <p:attrName>style.visibility</p:attrName>
                                        </p:attrNameLst>
                                      </p:cBhvr>
                                      <p:to>
                                        <p:strVal val="visible"/>
                                      </p:to>
                                    </p:set>
                                    <p:animEffect transition="in" filter="fade">
                                      <p:cBhvr>
                                        <p:cTn id="22" dur="500"/>
                                        <p:tgtEl>
                                          <p:spTgt spid="157"/>
                                        </p:tgtEl>
                                      </p:cBhvr>
                                    </p:animEffect>
                                  </p:childTnLst>
                                </p:cTn>
                              </p:par>
                              <p:par>
                                <p:cTn id="23" presetID="10" presetClass="entr" presetSubtype="0" fill="hold" nodeType="withEffect">
                                  <p:stCondLst>
                                    <p:cond delay="0"/>
                                  </p:stCondLst>
                                  <p:childTnLst>
                                    <p:set>
                                      <p:cBhvr>
                                        <p:cTn id="24" dur="1" fill="hold">
                                          <p:stCondLst>
                                            <p:cond delay="0"/>
                                          </p:stCondLst>
                                        </p:cTn>
                                        <p:tgtEl>
                                          <p:spTgt spid="147"/>
                                        </p:tgtEl>
                                        <p:attrNameLst>
                                          <p:attrName>style.visibility</p:attrName>
                                        </p:attrNameLst>
                                      </p:cBhvr>
                                      <p:to>
                                        <p:strVal val="visible"/>
                                      </p:to>
                                    </p:set>
                                    <p:animEffect transition="in" filter="fade">
                                      <p:cBhvr>
                                        <p:cTn id="25" dur="500"/>
                                        <p:tgtEl>
                                          <p:spTgt spid="147"/>
                                        </p:tgtEl>
                                      </p:cBhvr>
                                    </p:animEffect>
                                  </p:childTnLst>
                                </p:cTn>
                              </p:par>
                              <p:par>
                                <p:cTn id="26" presetID="10" presetClass="entr" presetSubtype="0" fill="hold" nodeType="withEffect">
                                  <p:stCondLst>
                                    <p:cond delay="0"/>
                                  </p:stCondLst>
                                  <p:childTnLst>
                                    <p:set>
                                      <p:cBhvr>
                                        <p:cTn id="27" dur="1" fill="hold">
                                          <p:stCondLst>
                                            <p:cond delay="0"/>
                                          </p:stCondLst>
                                        </p:cTn>
                                        <p:tgtEl>
                                          <p:spTgt spid="131"/>
                                        </p:tgtEl>
                                        <p:attrNameLst>
                                          <p:attrName>style.visibility</p:attrName>
                                        </p:attrNameLst>
                                      </p:cBhvr>
                                      <p:to>
                                        <p:strVal val="visible"/>
                                      </p:to>
                                    </p:set>
                                    <p:animEffect transition="in" filter="fade">
                                      <p:cBhvr>
                                        <p:cTn id="28" dur="500"/>
                                        <p:tgtEl>
                                          <p:spTgt spid="131"/>
                                        </p:tgtEl>
                                      </p:cBhvr>
                                    </p:animEffect>
                                  </p:childTnLst>
                                </p:cTn>
                              </p:par>
                              <p:par>
                                <p:cTn id="29" presetID="10" presetClass="entr" presetSubtype="0" fill="hold" nodeType="withEffect">
                                  <p:stCondLst>
                                    <p:cond delay="0"/>
                                  </p:stCondLst>
                                  <p:childTnLst>
                                    <p:set>
                                      <p:cBhvr>
                                        <p:cTn id="30" dur="1" fill="hold">
                                          <p:stCondLst>
                                            <p:cond delay="0"/>
                                          </p:stCondLst>
                                        </p:cTn>
                                        <p:tgtEl>
                                          <p:spTgt spid="115"/>
                                        </p:tgtEl>
                                        <p:attrNameLst>
                                          <p:attrName>style.visibility</p:attrName>
                                        </p:attrNameLst>
                                      </p:cBhvr>
                                      <p:to>
                                        <p:strVal val="visible"/>
                                      </p:to>
                                    </p:set>
                                    <p:animEffect transition="in" filter="fade">
                                      <p:cBhvr>
                                        <p:cTn id="31" dur="500"/>
                                        <p:tgtEl>
                                          <p:spTgt spid="115"/>
                                        </p:tgtEl>
                                      </p:cBhvr>
                                    </p:animEffect>
                                  </p:childTnLst>
                                </p:cTn>
                              </p:par>
                            </p:childTnLst>
                          </p:cTn>
                        </p:par>
                        <p:par>
                          <p:cTn id="32" fill="hold">
                            <p:stCondLst>
                              <p:cond delay="500"/>
                            </p:stCondLst>
                            <p:childTnLst>
                              <p:par>
                                <p:cTn id="33" presetID="8" presetClass="emph" presetSubtype="0" fill="hold" nodeType="afterEffect">
                                  <p:stCondLst>
                                    <p:cond delay="0"/>
                                  </p:stCondLst>
                                  <p:childTnLst>
                                    <p:animRot by="2400000">
                                      <p:cBhvr>
                                        <p:cTn id="34" dur="2000" fill="hold"/>
                                        <p:tgtEl>
                                          <p:spTgt spid="213"/>
                                        </p:tgtEl>
                                        <p:attrNameLst>
                                          <p:attrName>r</p:attrName>
                                        </p:attrNameLst>
                                      </p:cBhvr>
                                    </p:animRot>
                                  </p:childTnLst>
                                </p:cTn>
                              </p:par>
                              <p:par>
                                <p:cTn id="35" presetID="8" presetClass="emph" presetSubtype="0" fill="hold" nodeType="withEffect">
                                  <p:stCondLst>
                                    <p:cond delay="250"/>
                                  </p:stCondLst>
                                  <p:childTnLst>
                                    <p:animRot by="2400000">
                                      <p:cBhvr>
                                        <p:cTn id="36" dur="500" fill="hold"/>
                                        <p:tgtEl>
                                          <p:spTgt spid="207"/>
                                        </p:tgtEl>
                                        <p:attrNameLst>
                                          <p:attrName>r</p:attrName>
                                        </p:attrNameLst>
                                      </p:cBhvr>
                                    </p:animRot>
                                  </p:childTnLst>
                                </p:cTn>
                              </p:par>
                              <p:par>
                                <p:cTn id="37" presetID="8" presetClass="emph" presetSubtype="0" fill="hold" nodeType="withEffect">
                                  <p:stCondLst>
                                    <p:cond delay="500"/>
                                  </p:stCondLst>
                                  <p:childTnLst>
                                    <p:animRot by="2400000">
                                      <p:cBhvr>
                                        <p:cTn id="38" dur="500" fill="hold"/>
                                        <p:tgtEl>
                                          <p:spTgt spid="193"/>
                                        </p:tgtEl>
                                        <p:attrNameLst>
                                          <p:attrName>r</p:attrName>
                                        </p:attrNameLst>
                                      </p:cBhvr>
                                    </p:animRot>
                                  </p:childTnLst>
                                </p:cTn>
                              </p:par>
                              <p:par>
                                <p:cTn id="39" presetID="8" presetClass="emph" presetSubtype="0" fill="hold" nodeType="withEffect">
                                  <p:stCondLst>
                                    <p:cond delay="750"/>
                                  </p:stCondLst>
                                  <p:childTnLst>
                                    <p:animRot by="2400000">
                                      <p:cBhvr>
                                        <p:cTn id="40" dur="500" fill="hold"/>
                                        <p:tgtEl>
                                          <p:spTgt spid="185"/>
                                        </p:tgtEl>
                                        <p:attrNameLst>
                                          <p:attrName>r</p:attrName>
                                        </p:attrNameLst>
                                      </p:cBhvr>
                                    </p:animRot>
                                  </p:childTnLst>
                                </p:cTn>
                              </p:par>
                              <p:par>
                                <p:cTn id="41" presetID="8" presetClass="emph" presetSubtype="0" fill="hold" nodeType="withEffect">
                                  <p:stCondLst>
                                    <p:cond delay="1000"/>
                                  </p:stCondLst>
                                  <p:childTnLst>
                                    <p:animRot by="2400000">
                                      <p:cBhvr>
                                        <p:cTn id="42" dur="500" fill="hold"/>
                                        <p:tgtEl>
                                          <p:spTgt spid="171"/>
                                        </p:tgtEl>
                                        <p:attrNameLst>
                                          <p:attrName>r</p:attrName>
                                        </p:attrNameLst>
                                      </p:cBhvr>
                                    </p:animRot>
                                  </p:childTnLst>
                                </p:cTn>
                              </p:par>
                              <p:par>
                                <p:cTn id="43" presetID="8" presetClass="emph" presetSubtype="0" fill="hold" nodeType="withEffect">
                                  <p:stCondLst>
                                    <p:cond delay="1250"/>
                                  </p:stCondLst>
                                  <p:childTnLst>
                                    <p:animRot by="2400000">
                                      <p:cBhvr>
                                        <p:cTn id="44" dur="500" fill="hold"/>
                                        <p:tgtEl>
                                          <p:spTgt spid="157"/>
                                        </p:tgtEl>
                                        <p:attrNameLst>
                                          <p:attrName>r</p:attrName>
                                        </p:attrNameLst>
                                      </p:cBhvr>
                                    </p:animRot>
                                  </p:childTnLst>
                                </p:cTn>
                              </p:par>
                              <p:par>
                                <p:cTn id="45" presetID="8" presetClass="emph" presetSubtype="0" fill="hold" nodeType="withEffect">
                                  <p:stCondLst>
                                    <p:cond delay="1500"/>
                                  </p:stCondLst>
                                  <p:childTnLst>
                                    <p:animRot by="2400000">
                                      <p:cBhvr>
                                        <p:cTn id="46" dur="500" fill="hold"/>
                                        <p:tgtEl>
                                          <p:spTgt spid="147"/>
                                        </p:tgtEl>
                                        <p:attrNameLst>
                                          <p:attrName>r</p:attrName>
                                        </p:attrNameLst>
                                      </p:cBhvr>
                                    </p:animRot>
                                  </p:childTnLst>
                                </p:cTn>
                              </p:par>
                              <p:par>
                                <p:cTn id="47" presetID="8" presetClass="emph" presetSubtype="0" fill="hold" nodeType="withEffect">
                                  <p:stCondLst>
                                    <p:cond delay="1750"/>
                                  </p:stCondLst>
                                  <p:childTnLst>
                                    <p:animRot by="2400000">
                                      <p:cBhvr>
                                        <p:cTn id="48" dur="500" fill="hold"/>
                                        <p:tgtEl>
                                          <p:spTgt spid="131"/>
                                        </p:tgtEl>
                                        <p:attrNameLst>
                                          <p:attrName>r</p:attrName>
                                        </p:attrNameLst>
                                      </p:cBhvr>
                                    </p:animRot>
                                  </p:childTnLst>
                                </p:cTn>
                              </p:par>
                              <p:par>
                                <p:cTn id="49" presetID="8" presetClass="emph" presetSubtype="0" fill="hold" nodeType="withEffect">
                                  <p:stCondLst>
                                    <p:cond delay="2000"/>
                                  </p:stCondLst>
                                  <p:childTnLst>
                                    <p:animRot by="2400000">
                                      <p:cBhvr>
                                        <p:cTn id="50" dur="500" fill="hold"/>
                                        <p:tgtEl>
                                          <p:spTgt spid="1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22466" cy="6858000"/>
          </a:xfrm>
          <a:prstGeom prst="rect">
            <a:avLst/>
          </a:prstGeom>
        </p:spPr>
      </p:pic>
      <p:sp>
        <p:nvSpPr>
          <p:cNvPr id="2" name="Title 1"/>
          <p:cNvSpPr>
            <a:spLocks noGrp="1"/>
          </p:cNvSpPr>
          <p:nvPr>
            <p:ph type="title"/>
          </p:nvPr>
        </p:nvSpPr>
        <p:spPr>
          <a:xfrm>
            <a:off x="5943600" y="274638"/>
            <a:ext cx="2743200" cy="1143000"/>
          </a:xfrm>
        </p:spPr>
        <p:txBody>
          <a:bodyPr/>
          <a:lstStyle/>
          <a:p>
            <a:pPr algn="r"/>
            <a:r>
              <a:rPr lang="en-US" dirty="0"/>
              <a:t>July 20, 1969, A Historic Day</a:t>
            </a:r>
          </a:p>
        </p:txBody>
      </p:sp>
      <p:sp>
        <p:nvSpPr>
          <p:cNvPr id="3" name="Footer Placeholder 2"/>
          <p:cNvSpPr>
            <a:spLocks noGrp="1"/>
          </p:cNvSpPr>
          <p:nvPr>
            <p:ph type="ftr" sz="quarter" idx="10"/>
          </p:nvPr>
        </p:nvSpPr>
        <p:spPr/>
        <p:txBody>
          <a:bodyPr/>
          <a:lstStyle/>
          <a:p>
            <a:r>
              <a:rPr lang="en-US"/>
              <a:t>Functional Testing</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4</a:t>
            </a:fld>
            <a:endParaRPr lang="en-US"/>
          </a:p>
        </p:txBody>
      </p:sp>
      <p:sp>
        <p:nvSpPr>
          <p:cNvPr id="7" name="TextBox 6"/>
          <p:cNvSpPr txBox="1"/>
          <p:nvPr/>
        </p:nvSpPr>
        <p:spPr>
          <a:xfrm>
            <a:off x="6096000" y="6519446"/>
            <a:ext cx="3048000" cy="338554"/>
          </a:xfrm>
          <a:prstGeom prst="rect">
            <a:avLst/>
          </a:prstGeom>
          <a:noFill/>
        </p:spPr>
        <p:txBody>
          <a:bodyPr wrap="square" rtlCol="0">
            <a:spAutoFit/>
          </a:bodyPr>
          <a:lstStyle/>
          <a:p>
            <a:r>
              <a:rPr lang="en-US" sz="800" i="1" dirty="0">
                <a:solidFill>
                  <a:schemeClr val="bg1"/>
                </a:solidFill>
              </a:rPr>
              <a:t>Image courtesy NASA Image Archives; https://www.nasa.gov/multimedia/imagegallery/index.html </a:t>
            </a:r>
          </a:p>
        </p:txBody>
      </p:sp>
    </p:spTree>
    <p:extLst>
      <p:ext uri="{BB962C8B-B14F-4D97-AF65-F5344CB8AC3E}">
        <p14:creationId xmlns:p14="http://schemas.microsoft.com/office/powerpoint/2010/main" val="952524142"/>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Forced vs. Natural Response Testing</a:t>
            </a:r>
          </a:p>
        </p:txBody>
      </p:sp>
      <p:sp>
        <p:nvSpPr>
          <p:cNvPr id="8" name="Content Placeholder 7"/>
          <p:cNvSpPr>
            <a:spLocks noGrp="1"/>
          </p:cNvSpPr>
          <p:nvPr>
            <p:ph sz="half" idx="1"/>
          </p:nvPr>
        </p:nvSpPr>
        <p:spPr>
          <a:xfrm>
            <a:off x="457200" y="1417638"/>
            <a:ext cx="4038600" cy="4708525"/>
          </a:xfrm>
        </p:spPr>
        <p:txBody>
          <a:bodyPr>
            <a:normAutofit/>
          </a:bodyPr>
          <a:lstStyle/>
          <a:p>
            <a:r>
              <a:rPr lang="en-US" sz="2400" dirty="0"/>
              <a:t>Forced Response Testing</a:t>
            </a:r>
          </a:p>
          <a:p>
            <a:pPr marL="346075" lvl="2" indent="0">
              <a:buNone/>
            </a:pPr>
            <a:r>
              <a:rPr lang="en-US" i="1" dirty="0"/>
              <a:t>I force a change and watch how the system responds</a:t>
            </a:r>
          </a:p>
          <a:p>
            <a:pPr marL="346075" lvl="2" indent="0">
              <a:buNone/>
            </a:pPr>
            <a:endParaRPr lang="en-US" i="1" dirty="0">
              <a:solidFill>
                <a:srgbClr val="FFC000"/>
              </a:solidFill>
            </a:endParaRPr>
          </a:p>
          <a:p>
            <a:pPr marL="346075" lvl="2" indent="0">
              <a:buNone/>
            </a:pPr>
            <a:endParaRPr lang="en-US" i="1" dirty="0">
              <a:solidFill>
                <a:srgbClr val="FFC000"/>
              </a:solidFill>
            </a:endParaRPr>
          </a:p>
          <a:p>
            <a:pPr marL="346075" lvl="2" indent="0">
              <a:buNone/>
            </a:pPr>
            <a:endParaRPr lang="en-US" i="1" dirty="0">
              <a:solidFill>
                <a:srgbClr val="FFC000"/>
              </a:solidFill>
            </a:endParaRPr>
          </a:p>
          <a:p>
            <a:pPr marL="346075" lvl="2" indent="0">
              <a:buNone/>
            </a:pPr>
            <a:endParaRPr lang="en-US" i="1" dirty="0">
              <a:solidFill>
                <a:srgbClr val="FFC000"/>
              </a:solidFill>
            </a:endParaRPr>
          </a:p>
          <a:p>
            <a:pPr marL="346075" lvl="2" indent="0">
              <a:buNone/>
            </a:pPr>
            <a:r>
              <a:rPr lang="en-US" sz="1600" i="1" dirty="0">
                <a:solidFill>
                  <a:srgbClr val="FFC000"/>
                </a:solidFill>
              </a:rPr>
              <a:t>View the video on </a:t>
            </a:r>
            <a:r>
              <a:rPr lang="en-US" sz="1600" i="1" dirty="0" err="1">
                <a:solidFill>
                  <a:srgbClr val="FFC000"/>
                </a:solidFill>
              </a:rPr>
              <a:t>Youtube</a:t>
            </a:r>
            <a:r>
              <a:rPr lang="en-US" sz="1600" i="1" dirty="0">
                <a:solidFill>
                  <a:srgbClr val="FFC000"/>
                </a:solidFill>
              </a:rPr>
              <a:t> at </a:t>
            </a:r>
            <a:r>
              <a:rPr lang="en-US" sz="1600" dirty="0"/>
              <a:t>http://tinyurl.com/MR-1-Launch</a:t>
            </a:r>
          </a:p>
          <a:p>
            <a:pPr marL="346075" lvl="2" indent="0">
              <a:buNone/>
            </a:pPr>
            <a:endParaRPr lang="en-US" sz="1600" dirty="0">
              <a:solidFill>
                <a:schemeClr val="accent2"/>
              </a:solidFill>
            </a:endParaRPr>
          </a:p>
          <a:p>
            <a:pPr marL="346075" lvl="2" indent="0">
              <a:buNone/>
            </a:pPr>
            <a:endParaRPr lang="en-US" sz="1600" dirty="0">
              <a:solidFill>
                <a:schemeClr val="accent2"/>
              </a:solidFill>
            </a:endParaRPr>
          </a:p>
          <a:p>
            <a:pPr marL="465138" lvl="1" indent="-457200">
              <a:buFont typeface="+mj-lt"/>
              <a:buAutoNum type="arabicPeriod"/>
            </a:pPr>
            <a:endParaRPr lang="en-US" dirty="0">
              <a:solidFill>
                <a:srgbClr val="FFC000"/>
              </a:solidFill>
            </a:endParaRPr>
          </a:p>
        </p:txBody>
      </p:sp>
      <p:sp>
        <p:nvSpPr>
          <p:cNvPr id="9" name="Content Placeholder 8"/>
          <p:cNvSpPr>
            <a:spLocks noGrp="1"/>
          </p:cNvSpPr>
          <p:nvPr>
            <p:ph sz="half" idx="2"/>
          </p:nvPr>
        </p:nvSpPr>
        <p:spPr>
          <a:xfrm>
            <a:off x="4648200" y="1417638"/>
            <a:ext cx="4038600" cy="4708525"/>
          </a:xfrm>
        </p:spPr>
        <p:txBody>
          <a:bodyPr/>
          <a:lstStyle/>
          <a:p>
            <a:r>
              <a:rPr lang="en-US" sz="2400" dirty="0"/>
              <a:t>Natural Response Testing</a:t>
            </a:r>
          </a:p>
          <a:p>
            <a:pPr marL="346075" lvl="2" indent="0">
              <a:buNone/>
            </a:pPr>
            <a:r>
              <a:rPr lang="en-US" i="1" dirty="0"/>
              <a:t>I observe how a system responds to the normal course of events</a:t>
            </a:r>
            <a:endParaRPr lang="en-US" dirty="0">
              <a:solidFill>
                <a:srgbClr val="FFC000"/>
              </a:solidFill>
            </a:endParaRPr>
          </a:p>
          <a:p>
            <a:endParaRPr lang="en-US" dirty="0"/>
          </a:p>
        </p:txBody>
      </p:sp>
      <p:pic>
        <p:nvPicPr>
          <p:cNvPr id="5" name="Mercury-Redstone 1 Launch failure (MR-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68282" y="3086100"/>
            <a:ext cx="4572000" cy="3429000"/>
          </a:xfrm>
          <a:prstGeom prst="rect">
            <a:avLst/>
          </a:prstGeom>
        </p:spPr>
      </p:pic>
      <p:sp>
        <p:nvSpPr>
          <p:cNvPr id="4" name="Footer Placeholder 3"/>
          <p:cNvSpPr>
            <a:spLocks noGrp="1"/>
          </p:cNvSpPr>
          <p:nvPr>
            <p:ph type="ftr" sz="quarter" idx="10"/>
          </p:nvPr>
        </p:nvSpPr>
        <p:spPr/>
        <p:txBody>
          <a:bodyPr/>
          <a:lstStyle/>
          <a:p>
            <a:r>
              <a:rPr lang="en-US"/>
              <a:t>Functional Testing</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40</a:t>
            </a:fld>
            <a:endParaRPr lang="en-US"/>
          </a:p>
        </p:txBody>
      </p:sp>
    </p:spTree>
    <p:extLst>
      <p:ext uri="{BB962C8B-B14F-4D97-AF65-F5344CB8AC3E}">
        <p14:creationId xmlns:p14="http://schemas.microsoft.com/office/powerpoint/2010/main" val="130935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Forced vs. Natural Response Testing</a:t>
            </a:r>
          </a:p>
        </p:txBody>
      </p:sp>
      <p:sp>
        <p:nvSpPr>
          <p:cNvPr id="8" name="Content Placeholder 7"/>
          <p:cNvSpPr>
            <a:spLocks noGrp="1"/>
          </p:cNvSpPr>
          <p:nvPr>
            <p:ph sz="half" idx="1"/>
          </p:nvPr>
        </p:nvSpPr>
        <p:spPr>
          <a:xfrm>
            <a:off x="457200" y="1417638"/>
            <a:ext cx="4038600" cy="5085799"/>
          </a:xfrm>
        </p:spPr>
        <p:txBody>
          <a:bodyPr>
            <a:normAutofit/>
          </a:bodyPr>
          <a:lstStyle/>
          <a:p>
            <a:r>
              <a:rPr lang="en-US" sz="2400" dirty="0"/>
              <a:t>Forced Response Testing</a:t>
            </a:r>
          </a:p>
          <a:p>
            <a:pPr marL="7938" lvl="1" indent="0">
              <a:buNone/>
            </a:pPr>
            <a:r>
              <a:rPr lang="en-US" dirty="0">
                <a:solidFill>
                  <a:schemeClr val="bg1"/>
                </a:solidFill>
              </a:rPr>
              <a:t>Example</a:t>
            </a:r>
            <a:endParaRPr lang="en-US" dirty="0">
              <a:solidFill>
                <a:srgbClr val="FFC000"/>
              </a:solidFill>
            </a:endParaRPr>
          </a:p>
          <a:p>
            <a:pPr marL="465138" lvl="1" indent="-457200">
              <a:buFont typeface="+mj-lt"/>
              <a:buAutoNum type="arabicPeriod"/>
            </a:pPr>
            <a:r>
              <a:rPr lang="en-US" dirty="0">
                <a:solidFill>
                  <a:srgbClr val="FFC000"/>
                </a:solidFill>
              </a:rPr>
              <a:t>With it 50°F outside and the AHU near 100% OA, I over ride the outdoor air sensor and manually enter 100°F as the outdoor temperature</a:t>
            </a:r>
          </a:p>
          <a:p>
            <a:pPr marL="465138" lvl="1" indent="-457200">
              <a:buFont typeface="+mj-lt"/>
              <a:buAutoNum type="arabicPeriod"/>
            </a:pPr>
            <a:r>
              <a:rPr lang="en-US" dirty="0">
                <a:solidFill>
                  <a:srgbClr val="FFC000"/>
                </a:solidFill>
              </a:rPr>
              <a:t>I observe that :</a:t>
            </a:r>
          </a:p>
          <a:p>
            <a:pPr lvl="2"/>
            <a:r>
              <a:rPr lang="en-US" dirty="0">
                <a:solidFill>
                  <a:srgbClr val="FFC000"/>
                </a:solidFill>
              </a:rPr>
              <a:t>Outdoor air dampers commanded to MOA</a:t>
            </a:r>
          </a:p>
          <a:p>
            <a:pPr lvl="2"/>
            <a:r>
              <a:rPr lang="en-US" dirty="0">
                <a:solidFill>
                  <a:srgbClr val="FFC000"/>
                </a:solidFill>
              </a:rPr>
              <a:t>Leaving air set point commanded to low end of reset range</a:t>
            </a:r>
          </a:p>
          <a:p>
            <a:pPr lvl="2"/>
            <a:r>
              <a:rPr lang="en-US" dirty="0">
                <a:solidFill>
                  <a:srgbClr val="FFC000"/>
                </a:solidFill>
              </a:rPr>
              <a:t>Chilled water valve opens</a:t>
            </a:r>
          </a:p>
          <a:p>
            <a:pPr lvl="2"/>
            <a:endParaRPr lang="en-US" dirty="0">
              <a:solidFill>
                <a:srgbClr val="FFC000"/>
              </a:solidFill>
            </a:endParaRPr>
          </a:p>
          <a:p>
            <a:pPr marL="465138" lvl="1" indent="-457200">
              <a:buFont typeface="+mj-lt"/>
              <a:buAutoNum type="arabicPeriod"/>
            </a:pPr>
            <a:endParaRPr lang="en-US" dirty="0">
              <a:solidFill>
                <a:srgbClr val="FFC000"/>
              </a:solidFill>
            </a:endParaRPr>
          </a:p>
        </p:txBody>
      </p:sp>
      <p:sp>
        <p:nvSpPr>
          <p:cNvPr id="9" name="Content Placeholder 8"/>
          <p:cNvSpPr>
            <a:spLocks noGrp="1"/>
          </p:cNvSpPr>
          <p:nvPr>
            <p:ph sz="half" idx="2"/>
          </p:nvPr>
        </p:nvSpPr>
        <p:spPr>
          <a:xfrm>
            <a:off x="4648200" y="1417638"/>
            <a:ext cx="4038600" cy="5516562"/>
          </a:xfrm>
        </p:spPr>
        <p:txBody>
          <a:bodyPr>
            <a:normAutofit/>
          </a:bodyPr>
          <a:lstStyle/>
          <a:p>
            <a:r>
              <a:rPr lang="en-US" sz="2400" dirty="0"/>
              <a:t>Natural Response Testing</a:t>
            </a:r>
          </a:p>
          <a:p>
            <a:pPr marL="7938" lvl="1" indent="0">
              <a:buNone/>
            </a:pPr>
            <a:r>
              <a:rPr lang="en-US" dirty="0">
                <a:solidFill>
                  <a:schemeClr val="bg1"/>
                </a:solidFill>
              </a:rPr>
              <a:t>Example</a:t>
            </a:r>
            <a:endParaRPr lang="en-US" dirty="0">
              <a:solidFill>
                <a:srgbClr val="FFC000"/>
              </a:solidFill>
            </a:endParaRPr>
          </a:p>
          <a:p>
            <a:pPr marL="465138" lvl="1" indent="-457200">
              <a:buFont typeface="+mj-lt"/>
              <a:buAutoNum type="arabicPeriod"/>
            </a:pPr>
            <a:r>
              <a:rPr lang="en-US" dirty="0">
                <a:solidFill>
                  <a:srgbClr val="FFC000"/>
                </a:solidFill>
              </a:rPr>
              <a:t>I pull trend data from the system for a day when the outdoor air temperature swung from 53 – 82°F.</a:t>
            </a:r>
          </a:p>
          <a:p>
            <a:pPr marL="465138" lvl="1" indent="-457200">
              <a:buFont typeface="+mj-lt"/>
              <a:buAutoNum type="arabicPeriod"/>
            </a:pPr>
            <a:r>
              <a:rPr lang="en-US" dirty="0">
                <a:solidFill>
                  <a:srgbClr val="FFC000"/>
                </a:solidFill>
              </a:rPr>
              <a:t>I observe</a:t>
            </a:r>
          </a:p>
          <a:p>
            <a:pPr lvl="2"/>
            <a:r>
              <a:rPr lang="en-US" dirty="0">
                <a:solidFill>
                  <a:srgbClr val="FFC000"/>
                </a:solidFill>
              </a:rPr>
              <a:t>Chilled water temperature instability during low outdoor air temperature periods</a:t>
            </a:r>
          </a:p>
          <a:p>
            <a:pPr lvl="2"/>
            <a:r>
              <a:rPr lang="en-US" dirty="0">
                <a:solidFill>
                  <a:srgbClr val="FFC000"/>
                </a:solidFill>
              </a:rPr>
              <a:t>Transition to and from economizer at appropriate temperatures</a:t>
            </a:r>
          </a:p>
          <a:p>
            <a:pPr lvl="2"/>
            <a:r>
              <a:rPr lang="en-US" dirty="0">
                <a:solidFill>
                  <a:srgbClr val="FFC000"/>
                </a:solidFill>
              </a:rPr>
              <a:t>Return fan tracking fails on minimum outdoor air</a:t>
            </a:r>
            <a:endParaRPr lang="en-US" dirty="0"/>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41</a:t>
            </a:fld>
            <a:endParaRPr lang="en-US"/>
          </a:p>
        </p:txBody>
      </p:sp>
    </p:spTree>
    <p:extLst>
      <p:ext uri="{BB962C8B-B14F-4D97-AF65-F5344CB8AC3E}">
        <p14:creationId xmlns:p14="http://schemas.microsoft.com/office/powerpoint/2010/main" val="78166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fade">
                                      <p:cBhvr>
                                        <p:cTn id="25" dur="500"/>
                                        <p:tgtEl>
                                          <p:spTgt spid="8">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fade">
                                      <p:cBhvr>
                                        <p:cTn id="33" dur="500"/>
                                        <p:tgtEl>
                                          <p:spTgt spid="9">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fade">
                                      <p:cBhvr>
                                        <p:cTn id="36" dur="500"/>
                                        <p:tgtEl>
                                          <p:spTgt spid="9">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Effect transition="in" filter="fade">
                                      <p:cBhvr>
                                        <p:cTn id="39" dur="500"/>
                                        <p:tgtEl>
                                          <p:spTgt spid="9">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500"/>
                                        <p:tgtEl>
                                          <p:spTgt spid="9">
                                            <p:txEl>
                                              <p:pRg st="4" end="4"/>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xEl>
                                              <p:pRg st="5" end="5"/>
                                            </p:txEl>
                                          </p:spTgt>
                                        </p:tgtEl>
                                        <p:attrNameLst>
                                          <p:attrName>style.visibility</p:attrName>
                                        </p:attrNameLst>
                                      </p:cBhvr>
                                      <p:to>
                                        <p:strVal val="visible"/>
                                      </p:to>
                                    </p:set>
                                    <p:animEffect transition="in" filter="fade">
                                      <p:cBhvr>
                                        <p:cTn id="45" dur="500"/>
                                        <p:tgtEl>
                                          <p:spTgt spid="9">
                                            <p:txEl>
                                              <p:pRg st="5" end="5"/>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xEl>
                                              <p:pRg st="6" end="6"/>
                                            </p:txEl>
                                          </p:spTgt>
                                        </p:tgtEl>
                                        <p:attrNameLst>
                                          <p:attrName>style.visibility</p:attrName>
                                        </p:attrNameLst>
                                      </p:cBhvr>
                                      <p:to>
                                        <p:strVal val="visible"/>
                                      </p:to>
                                    </p:set>
                                    <p:animEffect transition="in" filter="fade">
                                      <p:cBhvr>
                                        <p:cTn id="48"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471" y="0"/>
            <a:ext cx="8875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134471" y="1645920"/>
            <a:ext cx="4437529" cy="2087880"/>
          </a:xfrm>
          <a:solidFill>
            <a:srgbClr val="FFFFFF">
              <a:alpha val="74902"/>
            </a:srgbClr>
          </a:solidFill>
          <a:effectLst>
            <a:outerShdw blurRad="50800" dist="38100" dir="2700000" algn="tl" rotWithShape="0">
              <a:prstClr val="black">
                <a:alpha val="40000"/>
              </a:prstClr>
            </a:outerShdw>
          </a:effectLst>
        </p:spPr>
        <p:txBody>
          <a:bodyPr>
            <a:normAutofit/>
          </a:bodyPr>
          <a:lstStyle/>
          <a:p>
            <a:r>
              <a:rPr lang="en-US" dirty="0">
                <a:solidFill>
                  <a:schemeClr val="tx1"/>
                </a:solidFill>
              </a:rPr>
              <a:t>Mother Nature Writes Great Functional Tests</a:t>
            </a:r>
          </a:p>
        </p:txBody>
      </p:sp>
      <p:sp>
        <p:nvSpPr>
          <p:cNvPr id="8" name="Oval 7"/>
          <p:cNvSpPr>
            <a:spLocks noChangeAspect="1"/>
          </p:cNvSpPr>
          <p:nvPr/>
        </p:nvSpPr>
        <p:spPr>
          <a:xfrm>
            <a:off x="8976360" y="76200"/>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7" name="Slide Number Placeholder 6"/>
          <p:cNvSpPr>
            <a:spLocks noGrp="1"/>
          </p:cNvSpPr>
          <p:nvPr>
            <p:ph type="sldNum" sz="quarter" idx="11"/>
          </p:nvPr>
        </p:nvSpPr>
        <p:spPr/>
        <p:txBody>
          <a:bodyPr/>
          <a:lstStyle/>
          <a:p>
            <a:fld id="{A9320731-3B2C-4107-8664-CAD7BE973DC8}" type="slidenum">
              <a:rPr lang="en-US" smtClean="0"/>
              <a:pPr/>
              <a:t>42</a:t>
            </a:fld>
            <a:endParaRPr lang="en-US"/>
          </a:p>
        </p:txBody>
      </p:sp>
    </p:spTree>
    <p:extLst>
      <p:ext uri="{BB962C8B-B14F-4D97-AF65-F5344CB8AC3E}">
        <p14:creationId xmlns:p14="http://schemas.microsoft.com/office/powerpoint/2010/main" val="325453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471" y="0"/>
            <a:ext cx="8875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134471" y="1645920"/>
            <a:ext cx="4437529" cy="2087880"/>
          </a:xfrm>
          <a:solidFill>
            <a:srgbClr val="FFFFFF">
              <a:alpha val="74902"/>
            </a:srgbClr>
          </a:solidFill>
          <a:effectLst>
            <a:outerShdw blurRad="50800" dist="38100" dir="2700000" algn="tl" rotWithShape="0">
              <a:prstClr val="black">
                <a:alpha val="40000"/>
              </a:prstClr>
            </a:outerShdw>
          </a:effectLst>
        </p:spPr>
        <p:txBody>
          <a:bodyPr>
            <a:normAutofit/>
          </a:bodyPr>
          <a:lstStyle/>
          <a:p>
            <a:r>
              <a:rPr lang="en-US" dirty="0">
                <a:solidFill>
                  <a:schemeClr val="tx1"/>
                </a:solidFill>
              </a:rPr>
              <a:t>Mother Nature Writes Great Functional Tests</a:t>
            </a:r>
          </a:p>
        </p:txBody>
      </p:sp>
      <p:sp>
        <p:nvSpPr>
          <p:cNvPr id="2" name="Rectangle 1"/>
          <p:cNvSpPr>
            <a:spLocks noChangeAspect="1"/>
          </p:cNvSpPr>
          <p:nvPr/>
        </p:nvSpPr>
        <p:spPr>
          <a:xfrm>
            <a:off x="6545029" y="2635170"/>
            <a:ext cx="108857" cy="15240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spect="1"/>
          </p:cNvSpPr>
          <p:nvPr/>
        </p:nvSpPr>
        <p:spPr>
          <a:xfrm>
            <a:off x="5933727" y="1594043"/>
            <a:ext cx="108857" cy="15240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ChangeAspect="1"/>
          </p:cNvSpPr>
          <p:nvPr/>
        </p:nvSpPr>
        <p:spPr>
          <a:xfrm>
            <a:off x="1171880" y="6116142"/>
            <a:ext cx="108857" cy="15240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511297" y="4318871"/>
            <a:ext cx="2531287" cy="1156512"/>
          </a:xfrm>
          <a:prstGeom prst="rect">
            <a:avLst/>
          </a:prstGeom>
          <a:solidFill>
            <a:srgbClr val="FFFFFF">
              <a:alpha val="75000"/>
            </a:srgbClr>
          </a:solidFill>
          <a:ln w="38100" cap="rnd">
            <a:solidFill>
              <a:srgbClr val="FF0000"/>
            </a:solidFill>
          </a:ln>
          <a:effectLst>
            <a:outerShdw blurRad="50800" dist="38100" dir="2700000" algn="tl" rotWithShape="0">
              <a:prstClr val="black">
                <a:alpha val="40000"/>
              </a:prstClr>
            </a:outerShdw>
          </a:effectLst>
        </p:spPr>
        <p:txBody>
          <a:bodyPr wrap="square" rtlCol="0">
            <a:noAutofit/>
          </a:bodyPr>
          <a:lstStyle/>
          <a:p>
            <a:pPr algn="ctr"/>
            <a:r>
              <a:rPr lang="en-US" dirty="0"/>
              <a:t>Use Trends to Explore How Things Work at Design Conditions</a:t>
            </a:r>
          </a:p>
        </p:txBody>
      </p:sp>
      <p:cxnSp>
        <p:nvCxnSpPr>
          <p:cNvPr id="11" name="Straight Connector 10"/>
          <p:cNvCxnSpPr>
            <a:stCxn id="10" idx="3"/>
            <a:endCxn id="3" idx="1"/>
          </p:cNvCxnSpPr>
          <p:nvPr/>
        </p:nvCxnSpPr>
        <p:spPr>
          <a:xfrm flipV="1">
            <a:off x="1280737" y="4897127"/>
            <a:ext cx="2230560" cy="1295215"/>
          </a:xfrm>
          <a:prstGeom prst="line">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p:cNvCxnSpPr>
            <a:stCxn id="3" idx="0"/>
            <a:endCxn id="2" idx="2"/>
          </p:cNvCxnSpPr>
          <p:nvPr/>
        </p:nvCxnSpPr>
        <p:spPr>
          <a:xfrm flipV="1">
            <a:off x="4776941" y="2787570"/>
            <a:ext cx="1822517" cy="1531301"/>
          </a:xfrm>
          <a:prstGeom prst="line">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p:cNvCxnSpPr>
            <a:stCxn id="3" idx="0"/>
            <a:endCxn id="7" idx="2"/>
          </p:cNvCxnSpPr>
          <p:nvPr/>
        </p:nvCxnSpPr>
        <p:spPr>
          <a:xfrm flipV="1">
            <a:off x="4776941" y="1746443"/>
            <a:ext cx="1211215" cy="2572428"/>
          </a:xfrm>
          <a:prstGeom prst="line">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6" name="Oval 15"/>
          <p:cNvSpPr>
            <a:spLocks noChangeAspect="1"/>
          </p:cNvSpPr>
          <p:nvPr/>
        </p:nvSpPr>
        <p:spPr>
          <a:xfrm>
            <a:off x="8976360" y="76200"/>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8"/>
          <p:cNvSpPr>
            <a:spLocks noGrp="1"/>
          </p:cNvSpPr>
          <p:nvPr>
            <p:ph type="ftr" sz="quarter" idx="10"/>
          </p:nvPr>
        </p:nvSpPr>
        <p:spPr/>
        <p:txBody>
          <a:bodyPr/>
          <a:lstStyle/>
          <a:p>
            <a:r>
              <a:rPr lang="en-US"/>
              <a:t>Functional Testing</a:t>
            </a:r>
            <a:endParaRPr lang="en-US" dirty="0"/>
          </a:p>
        </p:txBody>
      </p:sp>
      <p:sp>
        <p:nvSpPr>
          <p:cNvPr id="13" name="Slide Number Placeholder 12"/>
          <p:cNvSpPr>
            <a:spLocks noGrp="1"/>
          </p:cNvSpPr>
          <p:nvPr>
            <p:ph type="sldNum" sz="quarter" idx="11"/>
          </p:nvPr>
        </p:nvSpPr>
        <p:spPr/>
        <p:txBody>
          <a:bodyPr/>
          <a:lstStyle/>
          <a:p>
            <a:fld id="{A9320731-3B2C-4107-8664-CAD7BE973DC8}" type="slidenum">
              <a:rPr lang="en-US" smtClean="0"/>
              <a:pPr/>
              <a:t>43</a:t>
            </a:fld>
            <a:endParaRPr lang="en-US"/>
          </a:p>
        </p:txBody>
      </p:sp>
    </p:spTree>
    <p:extLst>
      <p:ext uri="{BB962C8B-B14F-4D97-AF65-F5344CB8AC3E}">
        <p14:creationId xmlns:p14="http://schemas.microsoft.com/office/powerpoint/2010/main" val="140900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471" y="0"/>
            <a:ext cx="8875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134471" y="1645920"/>
            <a:ext cx="4437529" cy="2087880"/>
          </a:xfrm>
          <a:solidFill>
            <a:srgbClr val="FFFFFF">
              <a:alpha val="74902"/>
            </a:srgbClr>
          </a:solidFill>
          <a:effectLst>
            <a:outerShdw blurRad="50800" dist="38100" dir="2700000" algn="tl" rotWithShape="0">
              <a:prstClr val="black">
                <a:alpha val="40000"/>
              </a:prstClr>
            </a:outerShdw>
          </a:effectLst>
        </p:spPr>
        <p:txBody>
          <a:bodyPr>
            <a:normAutofit/>
          </a:bodyPr>
          <a:lstStyle/>
          <a:p>
            <a:r>
              <a:rPr lang="en-US" dirty="0">
                <a:solidFill>
                  <a:schemeClr val="tx1"/>
                </a:solidFill>
              </a:rPr>
              <a:t>Mother Nature Writes Great Functional Tests</a:t>
            </a:r>
          </a:p>
        </p:txBody>
      </p:sp>
      <p:sp>
        <p:nvSpPr>
          <p:cNvPr id="2" name="Rectangle 1"/>
          <p:cNvSpPr>
            <a:spLocks noChangeAspect="1"/>
          </p:cNvSpPr>
          <p:nvPr/>
        </p:nvSpPr>
        <p:spPr>
          <a:xfrm>
            <a:off x="6899644" y="2156439"/>
            <a:ext cx="108857" cy="15240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spect="1"/>
          </p:cNvSpPr>
          <p:nvPr/>
        </p:nvSpPr>
        <p:spPr>
          <a:xfrm>
            <a:off x="5804545" y="1493520"/>
            <a:ext cx="108857" cy="15240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ChangeAspect="1"/>
          </p:cNvSpPr>
          <p:nvPr/>
        </p:nvSpPr>
        <p:spPr>
          <a:xfrm>
            <a:off x="1004705" y="6138939"/>
            <a:ext cx="108857" cy="15240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511297" y="4475181"/>
            <a:ext cx="2531287" cy="1000202"/>
          </a:xfrm>
          <a:prstGeom prst="rect">
            <a:avLst/>
          </a:prstGeom>
          <a:solidFill>
            <a:srgbClr val="FFFFFF">
              <a:alpha val="75000"/>
            </a:srgbClr>
          </a:solidFill>
          <a:ln w="38100" cap="rnd">
            <a:solidFill>
              <a:srgbClr val="FF0000"/>
            </a:solidFill>
          </a:ln>
          <a:effectLst>
            <a:outerShdw blurRad="50800" dist="38100" dir="2700000" algn="tl" rotWithShape="0">
              <a:prstClr val="black">
                <a:alpha val="40000"/>
              </a:prstClr>
            </a:outerShdw>
          </a:effectLst>
        </p:spPr>
        <p:txBody>
          <a:bodyPr wrap="square" rtlCol="0">
            <a:noAutofit/>
          </a:bodyPr>
          <a:lstStyle/>
          <a:p>
            <a:pPr algn="ctr"/>
            <a:r>
              <a:rPr lang="en-US" dirty="0"/>
              <a:t>Then Analyze How Things Work at Extreme Conditions</a:t>
            </a:r>
          </a:p>
        </p:txBody>
      </p:sp>
      <p:cxnSp>
        <p:nvCxnSpPr>
          <p:cNvPr id="11" name="Straight Connector 10"/>
          <p:cNvCxnSpPr>
            <a:stCxn id="10" idx="3"/>
            <a:endCxn id="3" idx="1"/>
          </p:cNvCxnSpPr>
          <p:nvPr/>
        </p:nvCxnSpPr>
        <p:spPr>
          <a:xfrm flipV="1">
            <a:off x="1113562" y="4975282"/>
            <a:ext cx="2397735" cy="1239857"/>
          </a:xfrm>
          <a:prstGeom prst="line">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p:cNvCxnSpPr>
            <a:stCxn id="3" idx="0"/>
            <a:endCxn id="2" idx="2"/>
          </p:cNvCxnSpPr>
          <p:nvPr/>
        </p:nvCxnSpPr>
        <p:spPr>
          <a:xfrm flipV="1">
            <a:off x="4776941" y="2308839"/>
            <a:ext cx="2177132" cy="2166342"/>
          </a:xfrm>
          <a:prstGeom prst="line">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p:cNvCxnSpPr>
            <a:stCxn id="3" idx="0"/>
            <a:endCxn id="7" idx="2"/>
          </p:cNvCxnSpPr>
          <p:nvPr/>
        </p:nvCxnSpPr>
        <p:spPr>
          <a:xfrm flipV="1">
            <a:off x="4776941" y="1645920"/>
            <a:ext cx="1082033" cy="2829261"/>
          </a:xfrm>
          <a:prstGeom prst="line">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6" name="Oval 15"/>
          <p:cNvSpPr>
            <a:spLocks noChangeAspect="1"/>
          </p:cNvSpPr>
          <p:nvPr/>
        </p:nvSpPr>
        <p:spPr>
          <a:xfrm>
            <a:off x="8976360" y="76200"/>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8"/>
          <p:cNvSpPr>
            <a:spLocks noGrp="1"/>
          </p:cNvSpPr>
          <p:nvPr>
            <p:ph type="ftr" sz="quarter" idx="10"/>
          </p:nvPr>
        </p:nvSpPr>
        <p:spPr/>
        <p:txBody>
          <a:bodyPr/>
          <a:lstStyle/>
          <a:p>
            <a:r>
              <a:rPr lang="en-US"/>
              <a:t>Functional Testing</a:t>
            </a:r>
            <a:endParaRPr lang="en-US" dirty="0"/>
          </a:p>
        </p:txBody>
      </p:sp>
      <p:sp>
        <p:nvSpPr>
          <p:cNvPr id="13" name="Slide Number Placeholder 12"/>
          <p:cNvSpPr>
            <a:spLocks noGrp="1"/>
          </p:cNvSpPr>
          <p:nvPr>
            <p:ph type="sldNum" sz="quarter" idx="11"/>
          </p:nvPr>
        </p:nvSpPr>
        <p:spPr/>
        <p:txBody>
          <a:bodyPr/>
          <a:lstStyle/>
          <a:p>
            <a:fld id="{A9320731-3B2C-4107-8664-CAD7BE973DC8}" type="slidenum">
              <a:rPr lang="en-US" smtClean="0"/>
              <a:pPr/>
              <a:t>44</a:t>
            </a:fld>
            <a:endParaRPr lang="en-US"/>
          </a:p>
        </p:txBody>
      </p:sp>
    </p:spTree>
    <p:extLst>
      <p:ext uri="{BB962C8B-B14F-4D97-AF65-F5344CB8AC3E}">
        <p14:creationId xmlns:p14="http://schemas.microsoft.com/office/powerpoint/2010/main" val="394568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471" y="0"/>
            <a:ext cx="8875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134471" y="1645920"/>
            <a:ext cx="4437529" cy="2087880"/>
          </a:xfrm>
          <a:solidFill>
            <a:srgbClr val="FFFFFF">
              <a:alpha val="74902"/>
            </a:srgbClr>
          </a:solidFill>
          <a:effectLst>
            <a:outerShdw blurRad="50800" dist="38100" dir="2700000" algn="tl" rotWithShape="0">
              <a:prstClr val="black">
                <a:alpha val="40000"/>
              </a:prstClr>
            </a:outerShdw>
          </a:effectLst>
        </p:spPr>
        <p:txBody>
          <a:bodyPr>
            <a:normAutofit/>
          </a:bodyPr>
          <a:lstStyle/>
          <a:p>
            <a:r>
              <a:rPr lang="en-US" dirty="0">
                <a:solidFill>
                  <a:schemeClr val="tx1"/>
                </a:solidFill>
              </a:rPr>
              <a:t>Mother Nature Writes Great Functional Tests</a:t>
            </a:r>
          </a:p>
        </p:txBody>
      </p:sp>
      <p:sp>
        <p:nvSpPr>
          <p:cNvPr id="10" name="Rectangle 9"/>
          <p:cNvSpPr>
            <a:spLocks/>
          </p:cNvSpPr>
          <p:nvPr/>
        </p:nvSpPr>
        <p:spPr>
          <a:xfrm>
            <a:off x="2517289" y="5165608"/>
            <a:ext cx="780075" cy="708067"/>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514193" y="4665507"/>
            <a:ext cx="2531287" cy="1000202"/>
          </a:xfrm>
          <a:prstGeom prst="rect">
            <a:avLst/>
          </a:prstGeom>
          <a:solidFill>
            <a:srgbClr val="FFFFFF">
              <a:alpha val="75000"/>
            </a:srgbClr>
          </a:solidFill>
          <a:ln w="38100" cap="rnd">
            <a:solidFill>
              <a:srgbClr val="FF0000"/>
            </a:solidFill>
          </a:ln>
          <a:effectLst>
            <a:outerShdw blurRad="50800" dist="38100" dir="2700000" algn="tl" rotWithShape="0">
              <a:prstClr val="black">
                <a:alpha val="40000"/>
              </a:prstClr>
            </a:outerShdw>
          </a:effectLst>
        </p:spPr>
        <p:txBody>
          <a:bodyPr wrap="square" rtlCol="0">
            <a:noAutofit/>
          </a:bodyPr>
          <a:lstStyle/>
          <a:p>
            <a:pPr algn="ctr"/>
            <a:r>
              <a:rPr lang="en-US" dirty="0"/>
              <a:t>Then Take a Look at What Happens Under Common Conditions</a:t>
            </a:r>
          </a:p>
        </p:txBody>
      </p:sp>
      <p:cxnSp>
        <p:nvCxnSpPr>
          <p:cNvPr id="11" name="Straight Connector 10"/>
          <p:cNvCxnSpPr>
            <a:stCxn id="10" idx="3"/>
            <a:endCxn id="3" idx="1"/>
          </p:cNvCxnSpPr>
          <p:nvPr/>
        </p:nvCxnSpPr>
        <p:spPr>
          <a:xfrm flipV="1">
            <a:off x="3297364" y="5165608"/>
            <a:ext cx="1216829" cy="354034"/>
          </a:xfrm>
          <a:prstGeom prst="line">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0" name="Rectangle 19"/>
          <p:cNvSpPr>
            <a:spLocks noChangeAspect="1"/>
          </p:cNvSpPr>
          <p:nvPr/>
        </p:nvSpPr>
        <p:spPr>
          <a:xfrm>
            <a:off x="3576378" y="4475180"/>
            <a:ext cx="495099" cy="649651"/>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stCxn id="3" idx="1"/>
            <a:endCxn id="20" idx="3"/>
          </p:cNvCxnSpPr>
          <p:nvPr/>
        </p:nvCxnSpPr>
        <p:spPr>
          <a:xfrm flipH="1" flipV="1">
            <a:off x="4071477" y="4800006"/>
            <a:ext cx="442716" cy="365602"/>
          </a:xfrm>
          <a:prstGeom prst="line">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3" name="Oval 12"/>
          <p:cNvSpPr>
            <a:spLocks noChangeAspect="1"/>
          </p:cNvSpPr>
          <p:nvPr/>
        </p:nvSpPr>
        <p:spPr>
          <a:xfrm>
            <a:off x="8976360" y="76200"/>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10"/>
          </p:nvPr>
        </p:nvSpPr>
        <p:spPr/>
        <p:txBody>
          <a:bodyPr/>
          <a:lstStyle/>
          <a:p>
            <a:r>
              <a:rPr lang="en-US"/>
              <a:t>Functional Testing</a:t>
            </a:r>
            <a:endParaRPr lang="en-US" dirty="0"/>
          </a:p>
        </p:txBody>
      </p:sp>
      <p:sp>
        <p:nvSpPr>
          <p:cNvPr id="8" name="Slide Number Placeholder 7"/>
          <p:cNvSpPr>
            <a:spLocks noGrp="1"/>
          </p:cNvSpPr>
          <p:nvPr>
            <p:ph type="sldNum" sz="quarter" idx="11"/>
          </p:nvPr>
        </p:nvSpPr>
        <p:spPr/>
        <p:txBody>
          <a:bodyPr/>
          <a:lstStyle/>
          <a:p>
            <a:fld id="{A9320731-3B2C-4107-8664-CAD7BE973DC8}" type="slidenum">
              <a:rPr lang="en-US" smtClean="0"/>
              <a:pPr/>
              <a:t>45</a:t>
            </a:fld>
            <a:endParaRPr lang="en-US"/>
          </a:p>
        </p:txBody>
      </p:sp>
    </p:spTree>
    <p:extLst>
      <p:ext uri="{BB962C8B-B14F-4D97-AF65-F5344CB8AC3E}">
        <p14:creationId xmlns:p14="http://schemas.microsoft.com/office/powerpoint/2010/main" val="96862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4471" y="1645920"/>
            <a:ext cx="4437529" cy="2087880"/>
          </a:xfrm>
          <a:solidFill>
            <a:srgbClr val="FFFFFF">
              <a:alpha val="74902"/>
            </a:srgbClr>
          </a:solidFill>
          <a:effectLst>
            <a:outerShdw blurRad="50800" dist="38100" dir="2700000" algn="tl" rotWithShape="0">
              <a:prstClr val="black">
                <a:alpha val="40000"/>
              </a:prstClr>
            </a:outerShdw>
          </a:effectLst>
        </p:spPr>
        <p:txBody>
          <a:bodyPr>
            <a:normAutofit/>
          </a:bodyPr>
          <a:lstStyle/>
          <a:p>
            <a:r>
              <a:rPr lang="en-US" dirty="0">
                <a:solidFill>
                  <a:schemeClr val="tx1"/>
                </a:solidFill>
              </a:rPr>
              <a:t>Mother Nature Writes Great Functional Tests</a:t>
            </a:r>
          </a:p>
        </p:txBody>
      </p:sp>
      <p:sp>
        <p:nvSpPr>
          <p:cNvPr id="12" name="TextBox 11"/>
          <p:cNvSpPr txBox="1"/>
          <p:nvPr/>
        </p:nvSpPr>
        <p:spPr>
          <a:xfrm>
            <a:off x="318711" y="171007"/>
            <a:ext cx="4113440" cy="1205972"/>
          </a:xfrm>
          <a:prstGeom prst="rect">
            <a:avLst/>
          </a:prstGeom>
          <a:solidFill>
            <a:srgbClr val="FFFFFF">
              <a:alpha val="75000"/>
            </a:srgbClr>
          </a:solidFill>
          <a:ln w="38100" cap="rnd">
            <a:solidFill>
              <a:srgbClr val="FF0000"/>
            </a:solidFill>
          </a:ln>
          <a:effectLst>
            <a:outerShdw blurRad="50800" dist="38100" dir="2700000" algn="tl" rotWithShape="0">
              <a:prstClr val="black">
                <a:alpha val="40000"/>
              </a:prstClr>
            </a:outerShdw>
          </a:effectLst>
        </p:spPr>
        <p:txBody>
          <a:bodyPr wrap="square" rtlCol="0">
            <a:noAutofit/>
          </a:bodyPr>
          <a:lstStyle/>
          <a:p>
            <a:pPr algn="ctr"/>
            <a:r>
              <a:rPr lang="en-US" dirty="0"/>
              <a:t>Don’t Forget to Consider a Day with an Extreme Diurnal Swing and its Impact on the Performance of Sensitive HVAC Processes</a:t>
            </a:r>
          </a:p>
        </p:txBody>
      </p:sp>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915" y="3733804"/>
            <a:ext cx="4114800" cy="299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915" y="124707"/>
            <a:ext cx="4114800"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a:spLocks noChangeAspect="1"/>
          </p:cNvSpPr>
          <p:nvPr/>
        </p:nvSpPr>
        <p:spPr>
          <a:xfrm>
            <a:off x="8976360" y="76200"/>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46</a:t>
            </a:fld>
            <a:endParaRPr lang="en-US"/>
          </a:p>
        </p:txBody>
      </p:sp>
    </p:spTree>
    <p:extLst>
      <p:ext uri="{BB962C8B-B14F-4D97-AF65-F5344CB8AC3E}">
        <p14:creationId xmlns:p14="http://schemas.microsoft.com/office/powerpoint/2010/main" val="172118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915" y="3733804"/>
            <a:ext cx="4114800" cy="299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134471" y="1645920"/>
            <a:ext cx="4437529" cy="2087880"/>
          </a:xfrm>
          <a:solidFill>
            <a:srgbClr val="FFFFFF">
              <a:alpha val="74902"/>
            </a:srgbClr>
          </a:solidFill>
          <a:effectLst>
            <a:outerShdw blurRad="50800" dist="38100" dir="2700000" algn="tl" rotWithShape="0">
              <a:prstClr val="black">
                <a:alpha val="40000"/>
              </a:prstClr>
            </a:outerShdw>
          </a:effectLst>
        </p:spPr>
        <p:txBody>
          <a:bodyPr>
            <a:normAutofit/>
          </a:bodyPr>
          <a:lstStyle/>
          <a:p>
            <a:r>
              <a:rPr lang="en-US" dirty="0">
                <a:solidFill>
                  <a:schemeClr val="tx1"/>
                </a:solidFill>
              </a:rPr>
              <a:t>Mother Nature Writes Great Functional Tests</a:t>
            </a:r>
          </a:p>
        </p:txBody>
      </p:sp>
      <p:sp>
        <p:nvSpPr>
          <p:cNvPr id="12" name="TextBox 11"/>
          <p:cNvSpPr txBox="1"/>
          <p:nvPr/>
        </p:nvSpPr>
        <p:spPr>
          <a:xfrm>
            <a:off x="318711" y="171007"/>
            <a:ext cx="4113440" cy="1205972"/>
          </a:xfrm>
          <a:prstGeom prst="rect">
            <a:avLst/>
          </a:prstGeom>
          <a:solidFill>
            <a:srgbClr val="FFFFFF">
              <a:alpha val="75000"/>
            </a:srgbClr>
          </a:solidFill>
          <a:ln w="38100" cap="rnd">
            <a:solidFill>
              <a:srgbClr val="FF0000"/>
            </a:solidFill>
          </a:ln>
          <a:effectLst>
            <a:outerShdw blurRad="50800" dist="38100" dir="2700000" algn="tl" rotWithShape="0">
              <a:prstClr val="black">
                <a:alpha val="40000"/>
              </a:prstClr>
            </a:outerShdw>
          </a:effectLst>
        </p:spPr>
        <p:txBody>
          <a:bodyPr wrap="square" rtlCol="0">
            <a:noAutofit/>
          </a:bodyPr>
          <a:lstStyle/>
          <a:p>
            <a:pPr algn="ctr"/>
            <a:r>
              <a:rPr lang="en-US" dirty="0"/>
              <a:t>Don’t Forget to Consider a Day with an Extreme Diurnal Swing and its Impact on the Performance of Sensitive HVAC Processes</a:t>
            </a:r>
          </a:p>
        </p:txBody>
      </p:sp>
      <p:sp>
        <p:nvSpPr>
          <p:cNvPr id="2" name="TextBox 1"/>
          <p:cNvSpPr txBox="1"/>
          <p:nvPr/>
        </p:nvSpPr>
        <p:spPr>
          <a:xfrm>
            <a:off x="993074" y="4431325"/>
            <a:ext cx="2764715" cy="635527"/>
          </a:xfrm>
          <a:prstGeom prst="rect">
            <a:avLst/>
          </a:prstGeom>
          <a:solidFill>
            <a:srgbClr val="FFFFFF">
              <a:alpha val="75000"/>
            </a:srgbClr>
          </a:solidFill>
          <a:ln w="38100" cap="rnd">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100% Outdoor Air with Humidification</a:t>
            </a:r>
          </a:p>
        </p:txBody>
      </p:sp>
      <p:sp>
        <p:nvSpPr>
          <p:cNvPr id="3" name="Rectangle 2"/>
          <p:cNvSpPr/>
          <p:nvPr/>
        </p:nvSpPr>
        <p:spPr>
          <a:xfrm>
            <a:off x="5326055" y="4051962"/>
            <a:ext cx="866730" cy="2400842"/>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915" y="124707"/>
            <a:ext cx="4114800"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a:spLocks noChangeAspect="1"/>
          </p:cNvSpPr>
          <p:nvPr/>
        </p:nvSpPr>
        <p:spPr>
          <a:xfrm>
            <a:off x="8976360" y="76200"/>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10"/>
          </p:nvPr>
        </p:nvSpPr>
        <p:spPr/>
        <p:txBody>
          <a:bodyPr/>
          <a:lstStyle/>
          <a:p>
            <a:r>
              <a:rPr lang="en-US"/>
              <a:t>Functional Testing</a:t>
            </a:r>
            <a:endParaRPr lang="en-US" dirty="0"/>
          </a:p>
        </p:txBody>
      </p:sp>
      <p:sp>
        <p:nvSpPr>
          <p:cNvPr id="8" name="Slide Number Placeholder 7"/>
          <p:cNvSpPr>
            <a:spLocks noGrp="1"/>
          </p:cNvSpPr>
          <p:nvPr>
            <p:ph type="sldNum" sz="quarter" idx="11"/>
          </p:nvPr>
        </p:nvSpPr>
        <p:spPr/>
        <p:txBody>
          <a:bodyPr/>
          <a:lstStyle/>
          <a:p>
            <a:fld id="{A9320731-3B2C-4107-8664-CAD7BE973DC8}" type="slidenum">
              <a:rPr lang="en-US" smtClean="0"/>
              <a:pPr/>
              <a:t>47</a:t>
            </a:fld>
            <a:endParaRPr lang="en-US"/>
          </a:p>
        </p:txBody>
      </p:sp>
    </p:spTree>
    <p:extLst>
      <p:ext uri="{BB962C8B-B14F-4D97-AF65-F5344CB8AC3E}">
        <p14:creationId xmlns:p14="http://schemas.microsoft.com/office/powerpoint/2010/main" val="92932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915" y="3733804"/>
            <a:ext cx="4114800" cy="299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134471" y="1645920"/>
            <a:ext cx="4437529" cy="2087880"/>
          </a:xfrm>
          <a:solidFill>
            <a:srgbClr val="FFFFFF">
              <a:alpha val="74902"/>
            </a:srgbClr>
          </a:solidFill>
          <a:effectLst>
            <a:outerShdw blurRad="50800" dist="38100" dir="2700000" algn="tl" rotWithShape="0">
              <a:prstClr val="black">
                <a:alpha val="40000"/>
              </a:prstClr>
            </a:outerShdw>
          </a:effectLst>
        </p:spPr>
        <p:txBody>
          <a:bodyPr>
            <a:normAutofit/>
          </a:bodyPr>
          <a:lstStyle/>
          <a:p>
            <a:r>
              <a:rPr lang="en-US" dirty="0">
                <a:solidFill>
                  <a:schemeClr val="tx1"/>
                </a:solidFill>
              </a:rPr>
              <a:t>Mother Nature Writes Great Functional Tests</a:t>
            </a:r>
          </a:p>
        </p:txBody>
      </p:sp>
      <p:sp>
        <p:nvSpPr>
          <p:cNvPr id="12" name="TextBox 11"/>
          <p:cNvSpPr txBox="1"/>
          <p:nvPr/>
        </p:nvSpPr>
        <p:spPr>
          <a:xfrm>
            <a:off x="318711" y="171007"/>
            <a:ext cx="4113440" cy="1205972"/>
          </a:xfrm>
          <a:prstGeom prst="rect">
            <a:avLst/>
          </a:prstGeom>
          <a:solidFill>
            <a:srgbClr val="FFFFFF">
              <a:alpha val="75000"/>
            </a:srgbClr>
          </a:solidFill>
          <a:ln w="38100" cap="rnd">
            <a:solidFill>
              <a:srgbClr val="FF0000"/>
            </a:solidFill>
          </a:ln>
          <a:effectLst>
            <a:outerShdw blurRad="50800" dist="38100" dir="2700000" algn="tl" rotWithShape="0">
              <a:prstClr val="black">
                <a:alpha val="40000"/>
              </a:prstClr>
            </a:outerShdw>
          </a:effectLst>
        </p:spPr>
        <p:txBody>
          <a:bodyPr wrap="square" rtlCol="0">
            <a:noAutofit/>
          </a:bodyPr>
          <a:lstStyle/>
          <a:p>
            <a:pPr algn="ctr"/>
            <a:r>
              <a:rPr lang="en-US" dirty="0"/>
              <a:t>Don’t Forget to Consider a Day with an Extreme Diurnal Swing and its Impact on the Performance of Sensitive HVAC Processes</a:t>
            </a:r>
          </a:p>
        </p:txBody>
      </p:sp>
      <p:sp>
        <p:nvSpPr>
          <p:cNvPr id="8" name="TextBox 7"/>
          <p:cNvSpPr txBox="1"/>
          <p:nvPr/>
        </p:nvSpPr>
        <p:spPr>
          <a:xfrm>
            <a:off x="993074" y="4431325"/>
            <a:ext cx="2764715" cy="462991"/>
          </a:xfrm>
          <a:prstGeom prst="rect">
            <a:avLst/>
          </a:prstGeom>
          <a:solidFill>
            <a:srgbClr val="FFFFFF">
              <a:alpha val="75000"/>
            </a:srgbClr>
          </a:solidFill>
          <a:ln w="38100" cap="rnd">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100% Outdoor Air</a:t>
            </a:r>
          </a:p>
        </p:txBody>
      </p:sp>
      <p:sp>
        <p:nvSpPr>
          <p:cNvPr id="10" name="Rectangle 9"/>
          <p:cNvSpPr/>
          <p:nvPr/>
        </p:nvSpPr>
        <p:spPr>
          <a:xfrm>
            <a:off x="6196597" y="4051962"/>
            <a:ext cx="114993" cy="2400842"/>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915" y="124707"/>
            <a:ext cx="4114800"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14"/>
          <p:cNvSpPr>
            <a:spLocks noChangeAspect="1"/>
          </p:cNvSpPr>
          <p:nvPr/>
        </p:nvSpPr>
        <p:spPr>
          <a:xfrm>
            <a:off x="8976360" y="76200"/>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48</a:t>
            </a:fld>
            <a:endParaRPr lang="en-US"/>
          </a:p>
        </p:txBody>
      </p:sp>
    </p:spTree>
    <p:extLst>
      <p:ext uri="{BB962C8B-B14F-4D97-AF65-F5344CB8AC3E}">
        <p14:creationId xmlns:p14="http://schemas.microsoft.com/office/powerpoint/2010/main" val="302599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915" y="3733804"/>
            <a:ext cx="4114800" cy="299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134471" y="1645920"/>
            <a:ext cx="4437529" cy="2087880"/>
          </a:xfrm>
          <a:solidFill>
            <a:srgbClr val="FFFFFF">
              <a:alpha val="74902"/>
            </a:srgbClr>
          </a:solidFill>
          <a:effectLst>
            <a:outerShdw blurRad="50800" dist="38100" dir="2700000" algn="tl" rotWithShape="0">
              <a:prstClr val="black">
                <a:alpha val="40000"/>
              </a:prstClr>
            </a:outerShdw>
          </a:effectLst>
        </p:spPr>
        <p:txBody>
          <a:bodyPr>
            <a:normAutofit/>
          </a:bodyPr>
          <a:lstStyle/>
          <a:p>
            <a:r>
              <a:rPr lang="en-US" dirty="0">
                <a:solidFill>
                  <a:schemeClr val="tx1"/>
                </a:solidFill>
              </a:rPr>
              <a:t>Mother Nature Writes Great Functional Tests</a:t>
            </a:r>
          </a:p>
        </p:txBody>
      </p:sp>
      <p:sp>
        <p:nvSpPr>
          <p:cNvPr id="12" name="TextBox 11"/>
          <p:cNvSpPr txBox="1"/>
          <p:nvPr/>
        </p:nvSpPr>
        <p:spPr>
          <a:xfrm>
            <a:off x="318711" y="171007"/>
            <a:ext cx="4113440" cy="1205972"/>
          </a:xfrm>
          <a:prstGeom prst="rect">
            <a:avLst/>
          </a:prstGeom>
          <a:solidFill>
            <a:srgbClr val="FFFFFF">
              <a:alpha val="75000"/>
            </a:srgbClr>
          </a:solidFill>
          <a:ln w="38100" cap="rnd">
            <a:solidFill>
              <a:srgbClr val="FF0000"/>
            </a:solidFill>
          </a:ln>
          <a:effectLst>
            <a:outerShdw blurRad="50800" dist="38100" dir="2700000" algn="tl" rotWithShape="0">
              <a:prstClr val="black">
                <a:alpha val="40000"/>
              </a:prstClr>
            </a:outerShdw>
          </a:effectLst>
        </p:spPr>
        <p:txBody>
          <a:bodyPr wrap="square" rtlCol="0">
            <a:noAutofit/>
          </a:bodyPr>
          <a:lstStyle/>
          <a:p>
            <a:pPr algn="ctr"/>
            <a:r>
              <a:rPr lang="en-US" dirty="0"/>
              <a:t>Don’t Forget to Consider a Day with an Extreme Diurnal Swing and its Impact on the Performance of Sensitive HVAC Processes</a:t>
            </a:r>
          </a:p>
        </p:txBody>
      </p:sp>
      <p:sp>
        <p:nvSpPr>
          <p:cNvPr id="8" name="TextBox 7"/>
          <p:cNvSpPr txBox="1"/>
          <p:nvPr/>
        </p:nvSpPr>
        <p:spPr>
          <a:xfrm>
            <a:off x="993074" y="4431325"/>
            <a:ext cx="2764715" cy="925983"/>
          </a:xfrm>
          <a:prstGeom prst="rect">
            <a:avLst/>
          </a:prstGeom>
          <a:solidFill>
            <a:srgbClr val="FFFFFF">
              <a:alpha val="75000"/>
            </a:srgbClr>
          </a:solidFill>
          <a:ln w="38100" cap="rnd">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Enthalpy Driven Change-over to Minimum Outdoor Air</a:t>
            </a:r>
          </a:p>
        </p:txBody>
      </p:sp>
      <p:sp>
        <p:nvSpPr>
          <p:cNvPr id="11" name="Rectangle 10"/>
          <p:cNvSpPr/>
          <p:nvPr/>
        </p:nvSpPr>
        <p:spPr>
          <a:xfrm>
            <a:off x="6313581" y="4051962"/>
            <a:ext cx="203192" cy="2400842"/>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915" y="124707"/>
            <a:ext cx="4114800"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a:spLocks noChangeAspect="1"/>
          </p:cNvSpPr>
          <p:nvPr/>
        </p:nvSpPr>
        <p:spPr>
          <a:xfrm>
            <a:off x="8976360" y="76200"/>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49</a:t>
            </a:fld>
            <a:endParaRPr lang="en-US"/>
          </a:p>
        </p:txBody>
      </p:sp>
    </p:spTree>
    <p:extLst>
      <p:ext uri="{BB962C8B-B14F-4D97-AF65-F5344CB8AC3E}">
        <p14:creationId xmlns:p14="http://schemas.microsoft.com/office/powerpoint/2010/main" val="380094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83146" cy="6858000"/>
          </a:xfrm>
          <a:prstGeom prst="rect">
            <a:avLst/>
          </a:prstGeom>
        </p:spPr>
      </p:pic>
      <p:sp>
        <p:nvSpPr>
          <p:cNvPr id="2" name="Title 1"/>
          <p:cNvSpPr>
            <a:spLocks noGrp="1"/>
          </p:cNvSpPr>
          <p:nvPr>
            <p:ph type="title"/>
          </p:nvPr>
        </p:nvSpPr>
        <p:spPr>
          <a:xfrm>
            <a:off x="5867400" y="274638"/>
            <a:ext cx="2819400" cy="1143000"/>
          </a:xfrm>
        </p:spPr>
        <p:txBody>
          <a:bodyPr/>
          <a:lstStyle/>
          <a:p>
            <a:pPr algn="r"/>
            <a:r>
              <a:rPr lang="en-US" dirty="0"/>
              <a:t>July 20, 1969, A Historic Day</a:t>
            </a:r>
          </a:p>
        </p:txBody>
      </p:sp>
      <p:sp>
        <p:nvSpPr>
          <p:cNvPr id="3" name="Footer Placeholder 2"/>
          <p:cNvSpPr>
            <a:spLocks noGrp="1"/>
          </p:cNvSpPr>
          <p:nvPr>
            <p:ph type="ftr" sz="quarter" idx="10"/>
          </p:nvPr>
        </p:nvSpPr>
        <p:spPr/>
        <p:txBody>
          <a:bodyPr/>
          <a:lstStyle/>
          <a:p>
            <a:r>
              <a:rPr lang="en-US"/>
              <a:t>Functional Testing</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5</a:t>
            </a:fld>
            <a:endParaRPr lang="en-US"/>
          </a:p>
        </p:txBody>
      </p:sp>
      <p:sp>
        <p:nvSpPr>
          <p:cNvPr id="7" name="TextBox 6"/>
          <p:cNvSpPr txBox="1"/>
          <p:nvPr/>
        </p:nvSpPr>
        <p:spPr>
          <a:xfrm>
            <a:off x="6096000" y="6519446"/>
            <a:ext cx="3048000" cy="338554"/>
          </a:xfrm>
          <a:prstGeom prst="rect">
            <a:avLst/>
          </a:prstGeom>
          <a:noFill/>
        </p:spPr>
        <p:txBody>
          <a:bodyPr wrap="square" rtlCol="0">
            <a:spAutoFit/>
          </a:bodyPr>
          <a:lstStyle/>
          <a:p>
            <a:r>
              <a:rPr lang="en-US" sz="800" i="1" dirty="0">
                <a:solidFill>
                  <a:schemeClr val="bg1"/>
                </a:solidFill>
              </a:rPr>
              <a:t>Image courtesy NASA Image Archives; https://www.nasa.gov/multimedia/imagegallery/index.html </a:t>
            </a:r>
          </a:p>
        </p:txBody>
      </p:sp>
    </p:spTree>
    <p:extLst>
      <p:ext uri="{BB962C8B-B14F-4D97-AF65-F5344CB8AC3E}">
        <p14:creationId xmlns:p14="http://schemas.microsoft.com/office/powerpoint/2010/main" val="642604222"/>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915" y="3733804"/>
            <a:ext cx="4114800" cy="299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134471" y="1645920"/>
            <a:ext cx="4437529" cy="2087880"/>
          </a:xfrm>
          <a:solidFill>
            <a:srgbClr val="FFFFFF">
              <a:alpha val="74902"/>
            </a:srgbClr>
          </a:solidFill>
          <a:effectLst>
            <a:outerShdw blurRad="50800" dist="38100" dir="2700000" algn="tl" rotWithShape="0">
              <a:prstClr val="black">
                <a:alpha val="40000"/>
              </a:prstClr>
            </a:outerShdw>
          </a:effectLst>
        </p:spPr>
        <p:txBody>
          <a:bodyPr>
            <a:normAutofit/>
          </a:bodyPr>
          <a:lstStyle/>
          <a:p>
            <a:r>
              <a:rPr lang="en-US" dirty="0">
                <a:solidFill>
                  <a:schemeClr val="tx1"/>
                </a:solidFill>
              </a:rPr>
              <a:t>Mother Nature Writes Great Functional Tests</a:t>
            </a:r>
          </a:p>
        </p:txBody>
      </p:sp>
      <p:sp>
        <p:nvSpPr>
          <p:cNvPr id="12" name="TextBox 11"/>
          <p:cNvSpPr txBox="1"/>
          <p:nvPr/>
        </p:nvSpPr>
        <p:spPr>
          <a:xfrm>
            <a:off x="318711" y="171007"/>
            <a:ext cx="4113440" cy="1205972"/>
          </a:xfrm>
          <a:prstGeom prst="rect">
            <a:avLst/>
          </a:prstGeom>
          <a:solidFill>
            <a:srgbClr val="FFFFFF">
              <a:alpha val="75000"/>
            </a:srgbClr>
          </a:solidFill>
          <a:ln w="38100" cap="rnd">
            <a:solidFill>
              <a:srgbClr val="FF0000"/>
            </a:solidFill>
          </a:ln>
          <a:effectLst>
            <a:outerShdw blurRad="50800" dist="38100" dir="2700000" algn="tl" rotWithShape="0">
              <a:prstClr val="black">
                <a:alpha val="40000"/>
              </a:prstClr>
            </a:outerShdw>
          </a:effectLst>
        </p:spPr>
        <p:txBody>
          <a:bodyPr wrap="square" rtlCol="0">
            <a:noAutofit/>
          </a:bodyPr>
          <a:lstStyle/>
          <a:p>
            <a:pPr algn="ctr"/>
            <a:r>
              <a:rPr lang="en-US" dirty="0"/>
              <a:t>Don’t Forget to Consider a Day with an Extreme Diurnal Swing and its Impact on the Performance of Sensitive HVAC Processes</a:t>
            </a:r>
          </a:p>
        </p:txBody>
      </p:sp>
      <p:sp>
        <p:nvSpPr>
          <p:cNvPr id="8" name="TextBox 7"/>
          <p:cNvSpPr txBox="1"/>
          <p:nvPr/>
        </p:nvSpPr>
        <p:spPr>
          <a:xfrm>
            <a:off x="993074" y="4431325"/>
            <a:ext cx="2764715" cy="674075"/>
          </a:xfrm>
          <a:prstGeom prst="rect">
            <a:avLst/>
          </a:prstGeom>
          <a:solidFill>
            <a:srgbClr val="FFFFFF">
              <a:alpha val="75000"/>
            </a:srgbClr>
          </a:solidFill>
          <a:ln w="38100" cap="rnd">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Minimum Outdoor Air with Humidification</a:t>
            </a:r>
          </a:p>
        </p:txBody>
      </p:sp>
      <p:sp>
        <p:nvSpPr>
          <p:cNvPr id="9" name="Rectangle 8"/>
          <p:cNvSpPr/>
          <p:nvPr/>
        </p:nvSpPr>
        <p:spPr>
          <a:xfrm>
            <a:off x="6521120" y="4051962"/>
            <a:ext cx="100259" cy="2400842"/>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915" y="124707"/>
            <a:ext cx="4114800"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a:spLocks noChangeAspect="1"/>
          </p:cNvSpPr>
          <p:nvPr/>
        </p:nvSpPr>
        <p:spPr>
          <a:xfrm>
            <a:off x="8976360" y="76200"/>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50</a:t>
            </a:fld>
            <a:endParaRPr lang="en-US"/>
          </a:p>
        </p:txBody>
      </p:sp>
    </p:spTree>
    <p:extLst>
      <p:ext uri="{BB962C8B-B14F-4D97-AF65-F5344CB8AC3E}">
        <p14:creationId xmlns:p14="http://schemas.microsoft.com/office/powerpoint/2010/main" val="114526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915" y="3733804"/>
            <a:ext cx="4114800" cy="299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134471" y="1645920"/>
            <a:ext cx="4437529" cy="2087880"/>
          </a:xfrm>
          <a:solidFill>
            <a:srgbClr val="FFFFFF">
              <a:alpha val="74902"/>
            </a:srgbClr>
          </a:solidFill>
          <a:effectLst>
            <a:outerShdw blurRad="50800" dist="38100" dir="2700000" algn="tl" rotWithShape="0">
              <a:prstClr val="black">
                <a:alpha val="40000"/>
              </a:prstClr>
            </a:outerShdw>
          </a:effectLst>
        </p:spPr>
        <p:txBody>
          <a:bodyPr>
            <a:normAutofit/>
          </a:bodyPr>
          <a:lstStyle/>
          <a:p>
            <a:r>
              <a:rPr lang="en-US" dirty="0">
                <a:solidFill>
                  <a:schemeClr val="tx1"/>
                </a:solidFill>
              </a:rPr>
              <a:t>Mother Nature Writes Great Functional Tests</a:t>
            </a:r>
          </a:p>
        </p:txBody>
      </p:sp>
      <p:sp>
        <p:nvSpPr>
          <p:cNvPr id="12" name="TextBox 11"/>
          <p:cNvSpPr txBox="1"/>
          <p:nvPr/>
        </p:nvSpPr>
        <p:spPr>
          <a:xfrm>
            <a:off x="318711" y="171007"/>
            <a:ext cx="4113440" cy="1205972"/>
          </a:xfrm>
          <a:prstGeom prst="rect">
            <a:avLst/>
          </a:prstGeom>
          <a:solidFill>
            <a:srgbClr val="FFFFFF">
              <a:alpha val="75000"/>
            </a:srgbClr>
          </a:solidFill>
          <a:ln w="38100" cap="rnd">
            <a:solidFill>
              <a:srgbClr val="FF0000"/>
            </a:solidFill>
          </a:ln>
          <a:effectLst>
            <a:outerShdw blurRad="50800" dist="38100" dir="2700000" algn="tl" rotWithShape="0">
              <a:prstClr val="black">
                <a:alpha val="40000"/>
              </a:prstClr>
            </a:outerShdw>
          </a:effectLst>
        </p:spPr>
        <p:txBody>
          <a:bodyPr wrap="square" rtlCol="0">
            <a:noAutofit/>
          </a:bodyPr>
          <a:lstStyle/>
          <a:p>
            <a:pPr algn="ctr"/>
            <a:r>
              <a:rPr lang="en-US" dirty="0"/>
              <a:t>Don’t Forget to Consider a Day with an Extreme Diurnal Swing and its Impact on the Performance of Sensitive HVAC Processes</a:t>
            </a:r>
          </a:p>
        </p:txBody>
      </p:sp>
      <p:sp>
        <p:nvSpPr>
          <p:cNvPr id="8" name="TextBox 7"/>
          <p:cNvSpPr txBox="1"/>
          <p:nvPr/>
        </p:nvSpPr>
        <p:spPr>
          <a:xfrm>
            <a:off x="993074" y="4431325"/>
            <a:ext cx="2764715" cy="925983"/>
          </a:xfrm>
          <a:prstGeom prst="rect">
            <a:avLst/>
          </a:prstGeom>
          <a:solidFill>
            <a:srgbClr val="FFFFFF">
              <a:alpha val="75000"/>
            </a:srgbClr>
          </a:solidFill>
          <a:ln w="38100" cap="rnd">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Enthalpy Driven Change-over to 100% Outdoor Air, Humidification</a:t>
            </a:r>
          </a:p>
        </p:txBody>
      </p:sp>
      <p:sp>
        <p:nvSpPr>
          <p:cNvPr id="9" name="Rectangle 8"/>
          <p:cNvSpPr/>
          <p:nvPr/>
        </p:nvSpPr>
        <p:spPr>
          <a:xfrm>
            <a:off x="6621379" y="4051962"/>
            <a:ext cx="220485" cy="2400842"/>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915" y="124707"/>
            <a:ext cx="4114800"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a:spLocks noChangeAspect="1"/>
          </p:cNvSpPr>
          <p:nvPr/>
        </p:nvSpPr>
        <p:spPr>
          <a:xfrm>
            <a:off x="8976360" y="76200"/>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51</a:t>
            </a:fld>
            <a:endParaRPr lang="en-US"/>
          </a:p>
        </p:txBody>
      </p:sp>
    </p:spTree>
    <p:extLst>
      <p:ext uri="{BB962C8B-B14F-4D97-AF65-F5344CB8AC3E}">
        <p14:creationId xmlns:p14="http://schemas.microsoft.com/office/powerpoint/2010/main" val="267055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915" y="3733804"/>
            <a:ext cx="4114800" cy="299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134471" y="1645920"/>
            <a:ext cx="4437529" cy="2087880"/>
          </a:xfrm>
          <a:solidFill>
            <a:srgbClr val="FFFFFF">
              <a:alpha val="74902"/>
            </a:srgbClr>
          </a:solidFill>
          <a:effectLst>
            <a:outerShdw blurRad="50800" dist="38100" dir="2700000" algn="tl" rotWithShape="0">
              <a:prstClr val="black">
                <a:alpha val="40000"/>
              </a:prstClr>
            </a:outerShdw>
          </a:effectLst>
        </p:spPr>
        <p:txBody>
          <a:bodyPr>
            <a:normAutofit/>
          </a:bodyPr>
          <a:lstStyle/>
          <a:p>
            <a:r>
              <a:rPr lang="en-US" dirty="0">
                <a:solidFill>
                  <a:schemeClr val="tx1"/>
                </a:solidFill>
              </a:rPr>
              <a:t>Mother Nature Writes Great Functional Tests</a:t>
            </a:r>
          </a:p>
        </p:txBody>
      </p:sp>
      <p:sp>
        <p:nvSpPr>
          <p:cNvPr id="12" name="TextBox 11"/>
          <p:cNvSpPr txBox="1"/>
          <p:nvPr/>
        </p:nvSpPr>
        <p:spPr>
          <a:xfrm>
            <a:off x="318711" y="171007"/>
            <a:ext cx="4113440" cy="1205972"/>
          </a:xfrm>
          <a:prstGeom prst="rect">
            <a:avLst/>
          </a:prstGeom>
          <a:solidFill>
            <a:srgbClr val="FFFFFF">
              <a:alpha val="75000"/>
            </a:srgbClr>
          </a:solidFill>
          <a:ln w="38100" cap="rnd">
            <a:solidFill>
              <a:srgbClr val="FF0000"/>
            </a:solidFill>
          </a:ln>
          <a:effectLst>
            <a:outerShdw blurRad="50800" dist="38100" dir="2700000" algn="tl" rotWithShape="0">
              <a:prstClr val="black">
                <a:alpha val="40000"/>
              </a:prstClr>
            </a:outerShdw>
          </a:effectLst>
        </p:spPr>
        <p:txBody>
          <a:bodyPr wrap="square" rtlCol="0">
            <a:noAutofit/>
          </a:bodyPr>
          <a:lstStyle/>
          <a:p>
            <a:pPr algn="ctr"/>
            <a:r>
              <a:rPr lang="en-US" dirty="0"/>
              <a:t>Don’t Forget to Consider a Day with an Extreme Diurnal Swing and its Impact on the Performance of Sensitive HVAC Processes</a:t>
            </a:r>
          </a:p>
        </p:txBody>
      </p:sp>
      <p:sp>
        <p:nvSpPr>
          <p:cNvPr id="8" name="TextBox 7"/>
          <p:cNvSpPr txBox="1"/>
          <p:nvPr/>
        </p:nvSpPr>
        <p:spPr>
          <a:xfrm>
            <a:off x="993074" y="4431325"/>
            <a:ext cx="2764715" cy="925983"/>
          </a:xfrm>
          <a:prstGeom prst="rect">
            <a:avLst/>
          </a:prstGeom>
          <a:solidFill>
            <a:srgbClr val="FFFFFF">
              <a:alpha val="75000"/>
            </a:srgbClr>
          </a:solidFill>
          <a:ln w="38100" cap="rnd">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Economizer Modulates with Humidification</a:t>
            </a:r>
          </a:p>
        </p:txBody>
      </p:sp>
      <p:sp>
        <p:nvSpPr>
          <p:cNvPr id="9" name="Rectangle 8"/>
          <p:cNvSpPr/>
          <p:nvPr/>
        </p:nvSpPr>
        <p:spPr>
          <a:xfrm>
            <a:off x="6853767" y="4051962"/>
            <a:ext cx="110242" cy="2400842"/>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915" y="124707"/>
            <a:ext cx="4114800"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a:spLocks noChangeAspect="1"/>
          </p:cNvSpPr>
          <p:nvPr/>
        </p:nvSpPr>
        <p:spPr>
          <a:xfrm>
            <a:off x="8976360" y="76200"/>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52</a:t>
            </a:fld>
            <a:endParaRPr lang="en-US"/>
          </a:p>
        </p:txBody>
      </p:sp>
    </p:spTree>
    <p:extLst>
      <p:ext uri="{BB962C8B-B14F-4D97-AF65-F5344CB8AC3E}">
        <p14:creationId xmlns:p14="http://schemas.microsoft.com/office/powerpoint/2010/main" val="352785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915" y="3733804"/>
            <a:ext cx="4114800" cy="299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134471" y="1645920"/>
            <a:ext cx="4437529" cy="2087880"/>
          </a:xfrm>
          <a:solidFill>
            <a:srgbClr val="FFFFFF">
              <a:alpha val="74902"/>
            </a:srgbClr>
          </a:solidFill>
          <a:effectLst>
            <a:outerShdw blurRad="50800" dist="38100" dir="2700000" algn="tl" rotWithShape="0">
              <a:prstClr val="black">
                <a:alpha val="40000"/>
              </a:prstClr>
            </a:outerShdw>
          </a:effectLst>
        </p:spPr>
        <p:txBody>
          <a:bodyPr>
            <a:normAutofit/>
          </a:bodyPr>
          <a:lstStyle/>
          <a:p>
            <a:r>
              <a:rPr lang="en-US" dirty="0">
                <a:solidFill>
                  <a:schemeClr val="tx1"/>
                </a:solidFill>
              </a:rPr>
              <a:t>Mother Nature Writes Great Functional Tests</a:t>
            </a:r>
          </a:p>
        </p:txBody>
      </p:sp>
      <p:sp>
        <p:nvSpPr>
          <p:cNvPr id="12" name="TextBox 11"/>
          <p:cNvSpPr txBox="1"/>
          <p:nvPr/>
        </p:nvSpPr>
        <p:spPr>
          <a:xfrm>
            <a:off x="318711" y="171007"/>
            <a:ext cx="4113440" cy="1205972"/>
          </a:xfrm>
          <a:prstGeom prst="rect">
            <a:avLst/>
          </a:prstGeom>
          <a:solidFill>
            <a:srgbClr val="FFFFFF">
              <a:alpha val="75000"/>
            </a:srgbClr>
          </a:solidFill>
          <a:ln w="38100" cap="rnd">
            <a:solidFill>
              <a:srgbClr val="FF0000"/>
            </a:solidFill>
          </a:ln>
          <a:effectLst>
            <a:outerShdw blurRad="50800" dist="38100" dir="2700000" algn="tl" rotWithShape="0">
              <a:prstClr val="black">
                <a:alpha val="40000"/>
              </a:prstClr>
            </a:outerShdw>
          </a:effectLst>
        </p:spPr>
        <p:txBody>
          <a:bodyPr wrap="square" rtlCol="0">
            <a:noAutofit/>
          </a:bodyPr>
          <a:lstStyle/>
          <a:p>
            <a:pPr algn="ctr"/>
            <a:r>
              <a:rPr lang="en-US" dirty="0"/>
              <a:t>Don’t Forget to Consider a Day with an Extreme Diurnal Swing and its Impact on the Performance of Sensitive HVAC Processes</a:t>
            </a:r>
          </a:p>
        </p:txBody>
      </p:sp>
      <p:sp>
        <p:nvSpPr>
          <p:cNvPr id="8" name="TextBox 7"/>
          <p:cNvSpPr txBox="1"/>
          <p:nvPr/>
        </p:nvSpPr>
        <p:spPr>
          <a:xfrm>
            <a:off x="993074" y="4431325"/>
            <a:ext cx="2764715" cy="925983"/>
          </a:xfrm>
          <a:prstGeom prst="rect">
            <a:avLst/>
          </a:prstGeom>
          <a:solidFill>
            <a:srgbClr val="FFFFFF">
              <a:alpha val="75000"/>
            </a:srgbClr>
          </a:solidFill>
          <a:ln w="38100" cap="rnd">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Minimum Outdoor Air with Preheat and Humidification</a:t>
            </a:r>
          </a:p>
        </p:txBody>
      </p:sp>
      <p:sp>
        <p:nvSpPr>
          <p:cNvPr id="9" name="Rectangle 8"/>
          <p:cNvSpPr/>
          <p:nvPr/>
        </p:nvSpPr>
        <p:spPr>
          <a:xfrm>
            <a:off x="6955729" y="4051962"/>
            <a:ext cx="337956" cy="2400842"/>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915" y="124707"/>
            <a:ext cx="4114800"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a:spLocks noChangeAspect="1"/>
          </p:cNvSpPr>
          <p:nvPr/>
        </p:nvSpPr>
        <p:spPr>
          <a:xfrm>
            <a:off x="8976360" y="76200"/>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53</a:t>
            </a:fld>
            <a:endParaRPr lang="en-US"/>
          </a:p>
        </p:txBody>
      </p:sp>
    </p:spTree>
    <p:extLst>
      <p:ext uri="{BB962C8B-B14F-4D97-AF65-F5344CB8AC3E}">
        <p14:creationId xmlns:p14="http://schemas.microsoft.com/office/powerpoint/2010/main" val="39567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915" y="3733804"/>
            <a:ext cx="4114800" cy="299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134471" y="1645920"/>
            <a:ext cx="4437529" cy="2087880"/>
          </a:xfrm>
          <a:solidFill>
            <a:srgbClr val="FFFFFF">
              <a:alpha val="74902"/>
            </a:srgbClr>
          </a:solidFill>
          <a:effectLst>
            <a:outerShdw blurRad="50800" dist="38100" dir="2700000" algn="tl" rotWithShape="0">
              <a:prstClr val="black">
                <a:alpha val="40000"/>
              </a:prstClr>
            </a:outerShdw>
          </a:effectLst>
        </p:spPr>
        <p:txBody>
          <a:bodyPr>
            <a:normAutofit/>
          </a:bodyPr>
          <a:lstStyle/>
          <a:p>
            <a:r>
              <a:rPr lang="en-US" dirty="0">
                <a:solidFill>
                  <a:schemeClr val="tx1"/>
                </a:solidFill>
              </a:rPr>
              <a:t>Mother Nature Writes Great Functional Tests</a:t>
            </a:r>
          </a:p>
        </p:txBody>
      </p:sp>
      <p:sp>
        <p:nvSpPr>
          <p:cNvPr id="12" name="TextBox 11"/>
          <p:cNvSpPr txBox="1"/>
          <p:nvPr/>
        </p:nvSpPr>
        <p:spPr>
          <a:xfrm>
            <a:off x="318711" y="171007"/>
            <a:ext cx="4113440" cy="1205972"/>
          </a:xfrm>
          <a:prstGeom prst="rect">
            <a:avLst/>
          </a:prstGeom>
          <a:solidFill>
            <a:srgbClr val="FFFFFF">
              <a:alpha val="75000"/>
            </a:srgbClr>
          </a:solidFill>
          <a:ln w="38100" cap="rnd">
            <a:solidFill>
              <a:srgbClr val="FF0000"/>
            </a:solidFill>
          </a:ln>
          <a:effectLst>
            <a:outerShdw blurRad="50800" dist="38100" dir="2700000" algn="tl" rotWithShape="0">
              <a:prstClr val="black">
                <a:alpha val="40000"/>
              </a:prstClr>
            </a:outerShdw>
          </a:effectLst>
        </p:spPr>
        <p:txBody>
          <a:bodyPr wrap="square" rtlCol="0">
            <a:noAutofit/>
          </a:bodyPr>
          <a:lstStyle/>
          <a:p>
            <a:pPr algn="ctr"/>
            <a:r>
              <a:rPr lang="en-US" dirty="0"/>
              <a:t>Don’t Forget to Consider a Day with an Extreme Diurnal Swing and its Impact on the Performance of Sensitive HVAC Processes</a:t>
            </a:r>
          </a:p>
        </p:txBody>
      </p:sp>
      <p:sp>
        <p:nvSpPr>
          <p:cNvPr id="8" name="TextBox 7"/>
          <p:cNvSpPr txBox="1"/>
          <p:nvPr/>
        </p:nvSpPr>
        <p:spPr>
          <a:xfrm>
            <a:off x="993074" y="4431325"/>
            <a:ext cx="2764715" cy="1554480"/>
          </a:xfrm>
          <a:prstGeom prst="rect">
            <a:avLst/>
          </a:prstGeom>
          <a:solidFill>
            <a:srgbClr val="FFFFFF">
              <a:alpha val="75000"/>
            </a:srgbClr>
          </a:solidFill>
          <a:ln w="38100" cap="rnd">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Minimum Outdoor Air with Preheat and Humidification;  </a:t>
            </a:r>
            <a:r>
              <a:rPr lang="en-US" dirty="0" err="1"/>
              <a:t>Freezestat</a:t>
            </a:r>
            <a:r>
              <a:rPr lang="en-US" dirty="0"/>
              <a:t> trips if the Preheat Process Fails</a:t>
            </a:r>
          </a:p>
        </p:txBody>
      </p:sp>
      <p:sp>
        <p:nvSpPr>
          <p:cNvPr id="9" name="Rectangle 8"/>
          <p:cNvSpPr/>
          <p:nvPr/>
        </p:nvSpPr>
        <p:spPr>
          <a:xfrm>
            <a:off x="7293684" y="4051962"/>
            <a:ext cx="645459" cy="2400842"/>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915" y="124707"/>
            <a:ext cx="4114800"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a:spLocks noChangeAspect="1"/>
          </p:cNvSpPr>
          <p:nvPr/>
        </p:nvSpPr>
        <p:spPr>
          <a:xfrm>
            <a:off x="8976360" y="76200"/>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54</a:t>
            </a:fld>
            <a:endParaRPr lang="en-US"/>
          </a:p>
        </p:txBody>
      </p:sp>
    </p:spTree>
    <p:extLst>
      <p:ext uri="{BB962C8B-B14F-4D97-AF65-F5344CB8AC3E}">
        <p14:creationId xmlns:p14="http://schemas.microsoft.com/office/powerpoint/2010/main" val="25191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61151" cy="1630362"/>
          </a:xfrm>
        </p:spPr>
        <p:txBody>
          <a:bodyPr>
            <a:normAutofit/>
          </a:bodyPr>
          <a:lstStyle/>
          <a:p>
            <a:r>
              <a:rPr lang="en-US" dirty="0"/>
              <a:t>Sometimes, Things Don’t Work as Anticipated</a:t>
            </a:r>
          </a:p>
        </p:txBody>
      </p:sp>
      <p:sp>
        <p:nvSpPr>
          <p:cNvPr id="3" name="Content Placeholder 2"/>
          <p:cNvSpPr>
            <a:spLocks noGrp="1"/>
          </p:cNvSpPr>
          <p:nvPr>
            <p:ph sz="half" idx="1"/>
          </p:nvPr>
        </p:nvSpPr>
        <p:spPr>
          <a:xfrm>
            <a:off x="457200" y="2133600"/>
            <a:ext cx="3429000" cy="3992563"/>
          </a:xfrm>
        </p:spPr>
        <p:txBody>
          <a:bodyPr>
            <a:normAutofit/>
          </a:bodyPr>
          <a:lstStyle/>
          <a:p>
            <a:r>
              <a:rPr lang="en-US" sz="2400" i="1" dirty="0"/>
              <a:t>Think of it as an opportunity to figure out how to make something work</a:t>
            </a:r>
          </a:p>
        </p:txBody>
      </p:sp>
      <p:sp>
        <p:nvSpPr>
          <p:cNvPr id="4" name="Content Placeholder 3"/>
          <p:cNvSpPr>
            <a:spLocks noGrp="1"/>
          </p:cNvSpPr>
          <p:nvPr>
            <p:ph sz="half" idx="2"/>
          </p:nvPr>
        </p:nvSpPr>
        <p:spPr/>
        <p:txBody>
          <a:bodyPr/>
          <a:lstStyle/>
          <a:p>
            <a:endParaRPr lang="en-US"/>
          </a:p>
        </p:txBody>
      </p:sp>
      <p:pic>
        <p:nvPicPr>
          <p:cNvPr id="9218" name="Picture 2" descr="C:\Users\DSellers\Documents\Technical Pictures\cartoons\Zog col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351" y="274638"/>
            <a:ext cx="4668449" cy="5973762"/>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10"/>
          </p:nvPr>
        </p:nvSpPr>
        <p:spPr/>
        <p:txBody>
          <a:bodyPr/>
          <a:lstStyle/>
          <a:p>
            <a:r>
              <a:rPr lang="en-US"/>
              <a:t>Functional Testing</a:t>
            </a:r>
            <a:endParaRPr lang="en-US" dirty="0"/>
          </a:p>
        </p:txBody>
      </p:sp>
      <p:sp>
        <p:nvSpPr>
          <p:cNvPr id="8" name="Slide Number Placeholder 7"/>
          <p:cNvSpPr>
            <a:spLocks noGrp="1"/>
          </p:cNvSpPr>
          <p:nvPr>
            <p:ph type="sldNum" sz="quarter" idx="11"/>
          </p:nvPr>
        </p:nvSpPr>
        <p:spPr/>
        <p:txBody>
          <a:bodyPr/>
          <a:lstStyle/>
          <a:p>
            <a:fld id="{E347D01F-1A12-4043-9E52-C5C412E1DD77}" type="slidenum">
              <a:rPr lang="en-US" smtClean="0"/>
              <a:pPr/>
              <a:t>55</a:t>
            </a:fld>
            <a:endParaRPr lang="en-US"/>
          </a:p>
        </p:txBody>
      </p:sp>
    </p:spTree>
    <p:extLst>
      <p:ext uri="{BB962C8B-B14F-4D97-AF65-F5344CB8AC3E}">
        <p14:creationId xmlns:p14="http://schemas.microsoft.com/office/powerpoint/2010/main" val="73858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 name="Group 175"/>
          <p:cNvGrpSpPr/>
          <p:nvPr/>
        </p:nvGrpSpPr>
        <p:grpSpPr>
          <a:xfrm>
            <a:off x="365806" y="45757"/>
            <a:ext cx="8503827" cy="6766486"/>
            <a:chOff x="365806" y="45757"/>
            <a:chExt cx="8503827" cy="6766486"/>
          </a:xfrm>
        </p:grpSpPr>
        <p:cxnSp>
          <p:nvCxnSpPr>
            <p:cNvPr id="148" name="Straight Connector 147"/>
            <p:cNvCxnSpPr/>
            <p:nvPr/>
          </p:nvCxnSpPr>
          <p:spPr>
            <a:xfrm>
              <a:off x="365806" y="1600223"/>
              <a:ext cx="5120584" cy="0"/>
            </a:xfrm>
            <a:prstGeom prst="line">
              <a:avLst/>
            </a:prstGeom>
            <a:solidFill>
              <a:schemeClr val="tx1">
                <a:lumMod val="75000"/>
                <a:lumOff val="25000"/>
              </a:schemeClr>
            </a:solidFill>
            <a:ln w="25400" cap="rnd">
              <a:solidFill>
                <a:srgbClr val="FF0000"/>
              </a:solidFill>
              <a:prstDash val="dash"/>
              <a:tailEnd type="none" w="lg" len="sm"/>
            </a:ln>
          </p:spPr>
        </p:cxnSp>
        <p:cxnSp>
          <p:nvCxnSpPr>
            <p:cNvPr id="150" name="Straight Connector 149"/>
            <p:cNvCxnSpPr/>
            <p:nvPr/>
          </p:nvCxnSpPr>
          <p:spPr>
            <a:xfrm flipV="1">
              <a:off x="5486390" y="45757"/>
              <a:ext cx="0" cy="1554466"/>
            </a:xfrm>
            <a:prstGeom prst="line">
              <a:avLst/>
            </a:prstGeom>
            <a:solidFill>
              <a:schemeClr val="tx1">
                <a:lumMod val="75000"/>
                <a:lumOff val="25000"/>
              </a:schemeClr>
            </a:solidFill>
            <a:ln w="25400" cap="rnd">
              <a:solidFill>
                <a:srgbClr val="FF0000"/>
              </a:solidFill>
              <a:prstDash val="dash"/>
              <a:tailEnd type="none" w="lg" len="sm"/>
            </a:ln>
          </p:spPr>
        </p:cxnSp>
        <p:cxnSp>
          <p:nvCxnSpPr>
            <p:cNvPr id="152" name="Straight Connector 151"/>
            <p:cNvCxnSpPr/>
            <p:nvPr/>
          </p:nvCxnSpPr>
          <p:spPr>
            <a:xfrm>
              <a:off x="5486390" y="45757"/>
              <a:ext cx="3383243" cy="0"/>
            </a:xfrm>
            <a:prstGeom prst="line">
              <a:avLst/>
            </a:prstGeom>
            <a:solidFill>
              <a:schemeClr val="tx1">
                <a:lumMod val="75000"/>
                <a:lumOff val="25000"/>
              </a:schemeClr>
            </a:solidFill>
            <a:ln w="25400" cap="rnd">
              <a:solidFill>
                <a:srgbClr val="FF0000"/>
              </a:solidFill>
              <a:prstDash val="dash"/>
              <a:tailEnd type="none" w="lg" len="sm"/>
            </a:ln>
          </p:spPr>
        </p:cxnSp>
        <p:cxnSp>
          <p:nvCxnSpPr>
            <p:cNvPr id="157" name="Straight Connector 156"/>
            <p:cNvCxnSpPr/>
            <p:nvPr/>
          </p:nvCxnSpPr>
          <p:spPr>
            <a:xfrm>
              <a:off x="8869633" y="45757"/>
              <a:ext cx="0" cy="3679487"/>
            </a:xfrm>
            <a:prstGeom prst="line">
              <a:avLst/>
            </a:prstGeom>
            <a:solidFill>
              <a:schemeClr val="tx1">
                <a:lumMod val="75000"/>
                <a:lumOff val="25000"/>
              </a:schemeClr>
            </a:solidFill>
            <a:ln w="25400" cap="rnd">
              <a:solidFill>
                <a:srgbClr val="FF0000"/>
              </a:solidFill>
              <a:prstDash val="dash"/>
              <a:tailEnd type="none" w="lg" len="sm"/>
            </a:ln>
          </p:spPr>
        </p:cxnSp>
        <p:cxnSp>
          <p:nvCxnSpPr>
            <p:cNvPr id="160" name="Straight Connector 159"/>
            <p:cNvCxnSpPr/>
            <p:nvPr/>
          </p:nvCxnSpPr>
          <p:spPr>
            <a:xfrm flipV="1">
              <a:off x="5943585" y="3725244"/>
              <a:ext cx="2926048" cy="1"/>
            </a:xfrm>
            <a:prstGeom prst="line">
              <a:avLst/>
            </a:prstGeom>
            <a:solidFill>
              <a:schemeClr val="tx1">
                <a:lumMod val="75000"/>
                <a:lumOff val="25000"/>
              </a:schemeClr>
            </a:solidFill>
            <a:ln w="25400" cap="rnd">
              <a:solidFill>
                <a:srgbClr val="FF0000"/>
              </a:solidFill>
              <a:prstDash val="dash"/>
              <a:tailEnd type="none" w="lg" len="sm"/>
            </a:ln>
          </p:spPr>
        </p:cxnSp>
        <p:cxnSp>
          <p:nvCxnSpPr>
            <p:cNvPr id="163" name="Straight Connector 162"/>
            <p:cNvCxnSpPr/>
            <p:nvPr/>
          </p:nvCxnSpPr>
          <p:spPr>
            <a:xfrm>
              <a:off x="5943585" y="3725245"/>
              <a:ext cx="0" cy="3086998"/>
            </a:xfrm>
            <a:prstGeom prst="line">
              <a:avLst/>
            </a:prstGeom>
            <a:solidFill>
              <a:schemeClr val="tx1">
                <a:lumMod val="75000"/>
                <a:lumOff val="25000"/>
              </a:schemeClr>
            </a:solidFill>
            <a:ln w="25400" cap="rnd">
              <a:solidFill>
                <a:srgbClr val="FF0000"/>
              </a:solidFill>
              <a:prstDash val="dash"/>
              <a:tailEnd type="none" w="lg" len="sm"/>
            </a:ln>
          </p:spPr>
        </p:cxnSp>
        <p:cxnSp>
          <p:nvCxnSpPr>
            <p:cNvPr id="166" name="Straight Connector 165"/>
            <p:cNvCxnSpPr/>
            <p:nvPr/>
          </p:nvCxnSpPr>
          <p:spPr>
            <a:xfrm>
              <a:off x="365806" y="1600223"/>
              <a:ext cx="0" cy="5212020"/>
            </a:xfrm>
            <a:prstGeom prst="line">
              <a:avLst/>
            </a:prstGeom>
            <a:solidFill>
              <a:schemeClr val="tx1">
                <a:lumMod val="75000"/>
                <a:lumOff val="25000"/>
              </a:schemeClr>
            </a:solidFill>
            <a:ln w="25400" cap="rnd">
              <a:solidFill>
                <a:srgbClr val="FF0000"/>
              </a:solidFill>
              <a:prstDash val="dash"/>
              <a:tailEnd type="none" w="lg" len="sm"/>
            </a:ln>
          </p:spPr>
        </p:cxnSp>
        <p:cxnSp>
          <p:nvCxnSpPr>
            <p:cNvPr id="168" name="Straight Connector 167"/>
            <p:cNvCxnSpPr/>
            <p:nvPr/>
          </p:nvCxnSpPr>
          <p:spPr>
            <a:xfrm>
              <a:off x="365806" y="6812243"/>
              <a:ext cx="5577779" cy="0"/>
            </a:xfrm>
            <a:prstGeom prst="line">
              <a:avLst/>
            </a:prstGeom>
            <a:solidFill>
              <a:schemeClr val="tx1">
                <a:lumMod val="75000"/>
                <a:lumOff val="25000"/>
              </a:schemeClr>
            </a:solidFill>
            <a:ln w="25400" cap="rnd">
              <a:solidFill>
                <a:srgbClr val="FF0000"/>
              </a:solidFill>
              <a:prstDash val="dash"/>
              <a:tailEnd type="none" w="lg" len="sm"/>
            </a:ln>
          </p:spPr>
        </p:cxnSp>
        <p:sp>
          <p:nvSpPr>
            <p:cNvPr id="171" name="TextBox 170"/>
            <p:cNvSpPr txBox="1"/>
            <p:nvPr/>
          </p:nvSpPr>
          <p:spPr>
            <a:xfrm>
              <a:off x="419509" y="5520475"/>
              <a:ext cx="1795052" cy="1200329"/>
            </a:xfrm>
            <a:prstGeom prst="rect">
              <a:avLst/>
            </a:prstGeom>
            <a:noFill/>
          </p:spPr>
          <p:txBody>
            <a:bodyPr wrap="square" rtlCol="0">
              <a:spAutoFit/>
            </a:bodyPr>
            <a:lstStyle/>
            <a:p>
              <a:r>
                <a:rPr lang="en-US" sz="1200" dirty="0">
                  <a:solidFill>
                    <a:schemeClr val="accent2"/>
                  </a:solidFill>
                </a:rPr>
                <a:t>Generally speaking, successful completion of  everything inside the red dotted line is required for system acceptance</a:t>
              </a:r>
            </a:p>
          </p:txBody>
        </p:sp>
      </p:grpSp>
      <p:sp>
        <p:nvSpPr>
          <p:cNvPr id="6" name="Title 5"/>
          <p:cNvSpPr>
            <a:spLocks noGrp="1"/>
          </p:cNvSpPr>
          <p:nvPr>
            <p:ph type="title"/>
          </p:nvPr>
        </p:nvSpPr>
        <p:spPr>
          <a:xfrm>
            <a:off x="457200" y="274638"/>
            <a:ext cx="4846312" cy="1143000"/>
          </a:xfrm>
        </p:spPr>
        <p:txBody>
          <a:bodyPr>
            <a:normAutofit/>
          </a:bodyPr>
          <a:lstStyle/>
          <a:p>
            <a:r>
              <a:rPr lang="en-US" dirty="0"/>
              <a:t>Testing Hierarchy</a:t>
            </a:r>
            <a:r>
              <a:rPr lang="en-US" sz="2400" dirty="0"/>
              <a:t>;</a:t>
            </a:r>
            <a:br>
              <a:rPr lang="en-US" sz="2400" dirty="0"/>
            </a:br>
            <a:r>
              <a:rPr lang="en-US" sz="2400" dirty="0"/>
              <a:t>More than Balancing Man Power</a:t>
            </a:r>
            <a:endParaRPr lang="en-US" dirty="0"/>
          </a:p>
        </p:txBody>
      </p:sp>
      <p:sp>
        <p:nvSpPr>
          <p:cNvPr id="7" name="TextBox 6"/>
          <p:cNvSpPr txBox="1"/>
          <p:nvPr/>
        </p:nvSpPr>
        <p:spPr>
          <a:xfrm>
            <a:off x="548672" y="1699899"/>
            <a:ext cx="1097280" cy="731520"/>
          </a:xfrm>
          <a:prstGeom prst="rect">
            <a:avLst/>
          </a:prstGeom>
          <a:solidFill>
            <a:schemeClr val="tx1">
              <a:lumMod val="75000"/>
              <a:lumOff val="25000"/>
            </a:schemeClr>
          </a:solidFill>
          <a:ln w="25400" cap="rnd">
            <a:solidFill>
              <a:srgbClr val="00B0F0"/>
            </a:solidFill>
          </a:ln>
        </p:spPr>
        <p:txBody>
          <a:bodyPr wrap="square" lIns="45720" rIns="45720" rtlCol="0">
            <a:noAutofit/>
          </a:bodyPr>
          <a:lstStyle/>
          <a:p>
            <a:pPr algn="ctr"/>
            <a:r>
              <a:rPr lang="en-US" sz="1200" dirty="0">
                <a:solidFill>
                  <a:schemeClr val="bg1"/>
                </a:solidFill>
              </a:rPr>
              <a:t>Commission Supporting Utility Systems</a:t>
            </a:r>
          </a:p>
        </p:txBody>
      </p:sp>
      <p:sp>
        <p:nvSpPr>
          <p:cNvPr id="8" name="TextBox 7"/>
          <p:cNvSpPr txBox="1"/>
          <p:nvPr/>
        </p:nvSpPr>
        <p:spPr>
          <a:xfrm>
            <a:off x="1828818" y="1699899"/>
            <a:ext cx="1097280" cy="731520"/>
          </a:xfrm>
          <a:prstGeom prst="rect">
            <a:avLst/>
          </a:prstGeom>
          <a:solidFill>
            <a:schemeClr val="tx1">
              <a:lumMod val="75000"/>
              <a:lumOff val="25000"/>
            </a:schemeClr>
          </a:solidFill>
          <a:ln w="25400" cap="rnd">
            <a:solidFill>
              <a:srgbClr val="00B0F0"/>
            </a:solidFill>
          </a:ln>
        </p:spPr>
        <p:txBody>
          <a:bodyPr wrap="square" lIns="45720" rIns="45720" rtlCol="0">
            <a:noAutofit/>
          </a:bodyPr>
          <a:lstStyle/>
          <a:p>
            <a:pPr algn="ctr"/>
            <a:r>
              <a:rPr lang="en-US" sz="1200" dirty="0">
                <a:solidFill>
                  <a:schemeClr val="bg1"/>
                </a:solidFill>
              </a:rPr>
              <a:t>Verify Prestart Checks &amp; Startups</a:t>
            </a:r>
          </a:p>
        </p:txBody>
      </p:sp>
      <p:sp>
        <p:nvSpPr>
          <p:cNvPr id="9" name="TextBox 8"/>
          <p:cNvSpPr txBox="1"/>
          <p:nvPr/>
        </p:nvSpPr>
        <p:spPr>
          <a:xfrm>
            <a:off x="3108964" y="1699899"/>
            <a:ext cx="1097280" cy="731520"/>
          </a:xfrm>
          <a:prstGeom prst="rect">
            <a:avLst/>
          </a:prstGeom>
          <a:solidFill>
            <a:schemeClr val="tx1">
              <a:lumMod val="75000"/>
              <a:lumOff val="25000"/>
            </a:schemeClr>
          </a:solidFill>
          <a:ln w="25400" cap="rnd">
            <a:solidFill>
              <a:srgbClr val="00B0F0"/>
            </a:solidFill>
          </a:ln>
        </p:spPr>
        <p:txBody>
          <a:bodyPr wrap="square" lIns="45720" rIns="45720" rtlCol="0">
            <a:noAutofit/>
          </a:bodyPr>
          <a:lstStyle/>
          <a:p>
            <a:pPr algn="ctr"/>
            <a:r>
              <a:rPr lang="en-US" sz="1200" dirty="0">
                <a:solidFill>
                  <a:schemeClr val="bg1"/>
                </a:solidFill>
              </a:rPr>
              <a:t>Verify Control Wiring and Calibration</a:t>
            </a:r>
          </a:p>
        </p:txBody>
      </p:sp>
      <p:sp>
        <p:nvSpPr>
          <p:cNvPr id="10" name="TextBox 9"/>
          <p:cNvSpPr txBox="1"/>
          <p:nvPr/>
        </p:nvSpPr>
        <p:spPr>
          <a:xfrm>
            <a:off x="4389110" y="1699899"/>
            <a:ext cx="1097280" cy="731520"/>
          </a:xfrm>
          <a:prstGeom prst="rect">
            <a:avLst/>
          </a:prstGeom>
          <a:solidFill>
            <a:schemeClr val="tx1">
              <a:lumMod val="75000"/>
              <a:lumOff val="25000"/>
            </a:schemeClr>
          </a:solidFill>
          <a:ln w="25400" cap="rnd">
            <a:solidFill>
              <a:srgbClr val="00B0F0"/>
            </a:solidFill>
          </a:ln>
        </p:spPr>
        <p:txBody>
          <a:bodyPr wrap="square" lIns="45720" rIns="45720" rtlCol="0">
            <a:noAutofit/>
          </a:bodyPr>
          <a:lstStyle/>
          <a:p>
            <a:pPr algn="ctr"/>
            <a:r>
              <a:rPr lang="en-US" sz="1200" dirty="0">
                <a:solidFill>
                  <a:schemeClr val="bg1"/>
                </a:solidFill>
              </a:rPr>
              <a:t>Verify Control Programming</a:t>
            </a:r>
          </a:p>
        </p:txBody>
      </p:sp>
      <p:cxnSp>
        <p:nvCxnSpPr>
          <p:cNvPr id="22" name="Straight Connector 21"/>
          <p:cNvCxnSpPr/>
          <p:nvPr/>
        </p:nvCxnSpPr>
        <p:spPr>
          <a:xfrm>
            <a:off x="1097318" y="2431419"/>
            <a:ext cx="0" cy="182880"/>
          </a:xfrm>
          <a:prstGeom prst="line">
            <a:avLst/>
          </a:prstGeom>
          <a:solidFill>
            <a:schemeClr val="tx1">
              <a:lumMod val="75000"/>
              <a:lumOff val="25000"/>
            </a:schemeClr>
          </a:solidFill>
          <a:ln w="25400" cap="rnd">
            <a:solidFill>
              <a:srgbClr val="00B0F0"/>
            </a:solidFill>
            <a:tailEnd type="arrow" w="lg" len="sm"/>
          </a:ln>
        </p:spPr>
      </p:cxnSp>
      <p:sp>
        <p:nvSpPr>
          <p:cNvPr id="34" name="TextBox 33"/>
          <p:cNvSpPr txBox="1"/>
          <p:nvPr/>
        </p:nvSpPr>
        <p:spPr>
          <a:xfrm>
            <a:off x="6675079" y="182892"/>
            <a:ext cx="1097280" cy="731520"/>
          </a:xfrm>
          <a:prstGeom prst="rect">
            <a:avLst/>
          </a:prstGeom>
          <a:solidFill>
            <a:schemeClr val="tx1">
              <a:lumMod val="75000"/>
              <a:lumOff val="25000"/>
            </a:schemeClr>
          </a:solidFill>
          <a:ln w="25400" cap="rnd">
            <a:solidFill>
              <a:srgbClr val="00B0F0"/>
            </a:solidFill>
          </a:ln>
        </p:spPr>
        <p:txBody>
          <a:bodyPr wrap="square" lIns="45720" rIns="45720" rtlCol="0">
            <a:noAutofit/>
          </a:bodyPr>
          <a:lstStyle/>
          <a:p>
            <a:pPr algn="ctr"/>
            <a:r>
              <a:rPr lang="en-US" sz="1200" dirty="0">
                <a:solidFill>
                  <a:schemeClr val="bg1"/>
                </a:solidFill>
              </a:rPr>
              <a:t>Complete Equipment Safety Testing</a:t>
            </a:r>
          </a:p>
        </p:txBody>
      </p:sp>
      <p:sp>
        <p:nvSpPr>
          <p:cNvPr id="36" name="TextBox 35"/>
          <p:cNvSpPr txBox="1"/>
          <p:nvPr/>
        </p:nvSpPr>
        <p:spPr>
          <a:xfrm>
            <a:off x="1828830" y="2993725"/>
            <a:ext cx="1097280" cy="731520"/>
          </a:xfrm>
          <a:prstGeom prst="rect">
            <a:avLst/>
          </a:prstGeom>
          <a:solidFill>
            <a:schemeClr val="tx1">
              <a:lumMod val="75000"/>
              <a:lumOff val="25000"/>
            </a:schemeClr>
          </a:solidFill>
          <a:ln w="25400" cap="rnd">
            <a:solidFill>
              <a:srgbClr val="00B0F0"/>
            </a:solidFill>
          </a:ln>
        </p:spPr>
        <p:txBody>
          <a:bodyPr wrap="square" lIns="45720" rIns="45720" rtlCol="0">
            <a:noAutofit/>
          </a:bodyPr>
          <a:lstStyle/>
          <a:p>
            <a:pPr algn="ctr"/>
            <a:r>
              <a:rPr lang="en-US" sz="1200" dirty="0">
                <a:solidFill>
                  <a:schemeClr val="bg1"/>
                </a:solidFill>
              </a:rPr>
              <a:t>Component Factory Startups</a:t>
            </a:r>
          </a:p>
        </p:txBody>
      </p:sp>
      <p:sp>
        <p:nvSpPr>
          <p:cNvPr id="37" name="TextBox 36"/>
          <p:cNvSpPr txBox="1"/>
          <p:nvPr/>
        </p:nvSpPr>
        <p:spPr>
          <a:xfrm>
            <a:off x="3108976" y="2993725"/>
            <a:ext cx="1097280" cy="731520"/>
          </a:xfrm>
          <a:prstGeom prst="rect">
            <a:avLst/>
          </a:prstGeom>
          <a:solidFill>
            <a:schemeClr val="tx1">
              <a:lumMod val="75000"/>
              <a:lumOff val="25000"/>
            </a:schemeClr>
          </a:solidFill>
          <a:ln w="25400" cap="rnd">
            <a:solidFill>
              <a:srgbClr val="00B0F0"/>
            </a:solidFill>
          </a:ln>
        </p:spPr>
        <p:txBody>
          <a:bodyPr wrap="square" lIns="45720" rIns="45720" rtlCol="0">
            <a:noAutofit/>
          </a:bodyPr>
          <a:lstStyle/>
          <a:p>
            <a:pPr algn="ctr"/>
            <a:r>
              <a:rPr lang="en-US" sz="1200" dirty="0">
                <a:solidFill>
                  <a:schemeClr val="bg1"/>
                </a:solidFill>
              </a:rPr>
              <a:t>Component Startups</a:t>
            </a:r>
          </a:p>
        </p:txBody>
      </p:sp>
      <p:cxnSp>
        <p:nvCxnSpPr>
          <p:cNvPr id="38" name="Straight Connector 37"/>
          <p:cNvCxnSpPr/>
          <p:nvPr/>
        </p:nvCxnSpPr>
        <p:spPr>
          <a:xfrm>
            <a:off x="2377458" y="2431419"/>
            <a:ext cx="0" cy="182880"/>
          </a:xfrm>
          <a:prstGeom prst="line">
            <a:avLst/>
          </a:prstGeom>
          <a:solidFill>
            <a:schemeClr val="tx1">
              <a:lumMod val="75000"/>
              <a:lumOff val="25000"/>
            </a:schemeClr>
          </a:solidFill>
          <a:ln w="25400" cap="rnd">
            <a:solidFill>
              <a:srgbClr val="00B0F0"/>
            </a:solidFill>
            <a:tailEnd type="arrow" w="lg" len="sm"/>
          </a:ln>
        </p:spPr>
      </p:cxnSp>
      <p:cxnSp>
        <p:nvCxnSpPr>
          <p:cNvPr id="39" name="Straight Connector 38"/>
          <p:cNvCxnSpPr/>
          <p:nvPr/>
        </p:nvCxnSpPr>
        <p:spPr>
          <a:xfrm>
            <a:off x="3665102" y="2440970"/>
            <a:ext cx="0" cy="182880"/>
          </a:xfrm>
          <a:prstGeom prst="line">
            <a:avLst/>
          </a:prstGeom>
          <a:solidFill>
            <a:schemeClr val="tx1">
              <a:lumMod val="75000"/>
              <a:lumOff val="25000"/>
            </a:schemeClr>
          </a:solidFill>
          <a:ln w="25400" cap="rnd">
            <a:solidFill>
              <a:srgbClr val="00B0F0"/>
            </a:solidFill>
            <a:tailEnd type="arrow" w="lg" len="sm"/>
          </a:ln>
        </p:spPr>
      </p:cxnSp>
      <p:cxnSp>
        <p:nvCxnSpPr>
          <p:cNvPr id="40" name="Straight Connector 39"/>
          <p:cNvCxnSpPr/>
          <p:nvPr/>
        </p:nvCxnSpPr>
        <p:spPr>
          <a:xfrm>
            <a:off x="4937756" y="2440970"/>
            <a:ext cx="0" cy="182880"/>
          </a:xfrm>
          <a:prstGeom prst="line">
            <a:avLst/>
          </a:prstGeom>
          <a:solidFill>
            <a:schemeClr val="tx1">
              <a:lumMod val="75000"/>
              <a:lumOff val="25000"/>
            </a:schemeClr>
          </a:solidFill>
          <a:ln w="25400" cap="rnd">
            <a:solidFill>
              <a:srgbClr val="00B0F0"/>
            </a:solidFill>
            <a:tailEnd type="arrow" w="lg" len="sm"/>
          </a:ln>
        </p:spPr>
      </p:cxnSp>
      <p:cxnSp>
        <p:nvCxnSpPr>
          <p:cNvPr id="41" name="Straight Connector 40"/>
          <p:cNvCxnSpPr/>
          <p:nvPr/>
        </p:nvCxnSpPr>
        <p:spPr>
          <a:xfrm>
            <a:off x="2377470" y="2810845"/>
            <a:ext cx="0" cy="182880"/>
          </a:xfrm>
          <a:prstGeom prst="line">
            <a:avLst/>
          </a:prstGeom>
          <a:solidFill>
            <a:schemeClr val="tx1">
              <a:lumMod val="75000"/>
              <a:lumOff val="25000"/>
            </a:schemeClr>
          </a:solidFill>
          <a:ln w="25400" cap="rnd">
            <a:solidFill>
              <a:srgbClr val="00B0F0"/>
            </a:solidFill>
            <a:tailEnd type="arrow" w="lg" len="sm"/>
          </a:ln>
        </p:spPr>
      </p:cxnSp>
      <p:cxnSp>
        <p:nvCxnSpPr>
          <p:cNvPr id="42" name="Straight Connector 41"/>
          <p:cNvCxnSpPr/>
          <p:nvPr/>
        </p:nvCxnSpPr>
        <p:spPr>
          <a:xfrm>
            <a:off x="3642813" y="2806730"/>
            <a:ext cx="0" cy="182880"/>
          </a:xfrm>
          <a:prstGeom prst="line">
            <a:avLst/>
          </a:prstGeom>
          <a:solidFill>
            <a:schemeClr val="tx1">
              <a:lumMod val="75000"/>
              <a:lumOff val="25000"/>
            </a:schemeClr>
          </a:solidFill>
          <a:ln w="25400" cap="rnd">
            <a:solidFill>
              <a:srgbClr val="00B0F0"/>
            </a:solidFill>
            <a:tailEnd type="arrow" w="lg" len="sm"/>
          </a:ln>
        </p:spPr>
      </p:cxnSp>
      <p:cxnSp>
        <p:nvCxnSpPr>
          <p:cNvPr id="44" name="Straight Connector 43"/>
          <p:cNvCxnSpPr/>
          <p:nvPr/>
        </p:nvCxnSpPr>
        <p:spPr>
          <a:xfrm>
            <a:off x="1097318" y="2614299"/>
            <a:ext cx="1280152" cy="0"/>
          </a:xfrm>
          <a:prstGeom prst="line">
            <a:avLst/>
          </a:prstGeom>
          <a:solidFill>
            <a:schemeClr val="tx1">
              <a:lumMod val="75000"/>
              <a:lumOff val="25000"/>
            </a:schemeClr>
          </a:solidFill>
          <a:ln w="25400" cap="rnd">
            <a:solidFill>
              <a:srgbClr val="00B0F0"/>
            </a:solidFill>
            <a:tailEnd type="none" w="lg" len="sm"/>
          </a:ln>
        </p:spPr>
      </p:cxnSp>
      <p:cxnSp>
        <p:nvCxnSpPr>
          <p:cNvPr id="45" name="Straight Connector 44"/>
          <p:cNvCxnSpPr/>
          <p:nvPr/>
        </p:nvCxnSpPr>
        <p:spPr>
          <a:xfrm>
            <a:off x="2377452" y="2614299"/>
            <a:ext cx="640076" cy="1"/>
          </a:xfrm>
          <a:prstGeom prst="line">
            <a:avLst/>
          </a:prstGeom>
          <a:solidFill>
            <a:schemeClr val="tx1">
              <a:lumMod val="75000"/>
              <a:lumOff val="25000"/>
            </a:schemeClr>
          </a:solidFill>
          <a:ln w="25400" cap="rnd">
            <a:solidFill>
              <a:srgbClr val="00B0F0"/>
            </a:solidFill>
            <a:tailEnd type="arrow" w="lg" len="sm"/>
          </a:ln>
        </p:spPr>
      </p:cxnSp>
      <p:cxnSp>
        <p:nvCxnSpPr>
          <p:cNvPr id="50" name="Straight Connector 49"/>
          <p:cNvCxnSpPr/>
          <p:nvPr/>
        </p:nvCxnSpPr>
        <p:spPr>
          <a:xfrm flipH="1">
            <a:off x="3657610" y="2614299"/>
            <a:ext cx="1280152" cy="0"/>
          </a:xfrm>
          <a:prstGeom prst="line">
            <a:avLst/>
          </a:prstGeom>
          <a:solidFill>
            <a:schemeClr val="tx1">
              <a:lumMod val="75000"/>
              <a:lumOff val="25000"/>
            </a:schemeClr>
          </a:solidFill>
          <a:ln w="25400" cap="rnd">
            <a:solidFill>
              <a:srgbClr val="00B0F0"/>
            </a:solidFill>
            <a:tailEnd type="none" w="lg" len="sm"/>
          </a:ln>
        </p:spPr>
      </p:cxnSp>
      <p:cxnSp>
        <p:nvCxnSpPr>
          <p:cNvPr id="51" name="Straight Connector 50"/>
          <p:cNvCxnSpPr/>
          <p:nvPr/>
        </p:nvCxnSpPr>
        <p:spPr>
          <a:xfrm flipH="1">
            <a:off x="3008274" y="2614298"/>
            <a:ext cx="640076" cy="1"/>
          </a:xfrm>
          <a:prstGeom prst="line">
            <a:avLst/>
          </a:prstGeom>
          <a:solidFill>
            <a:schemeClr val="tx1">
              <a:lumMod val="75000"/>
              <a:lumOff val="25000"/>
            </a:schemeClr>
          </a:solidFill>
          <a:ln w="25400" cap="rnd">
            <a:solidFill>
              <a:srgbClr val="00B0F0"/>
            </a:solidFill>
            <a:tailEnd type="arrow" w="lg" len="sm"/>
          </a:ln>
        </p:spPr>
      </p:cxnSp>
      <p:cxnSp>
        <p:nvCxnSpPr>
          <p:cNvPr id="52" name="Straight Connector 51"/>
          <p:cNvCxnSpPr/>
          <p:nvPr/>
        </p:nvCxnSpPr>
        <p:spPr>
          <a:xfrm>
            <a:off x="3018942" y="2623850"/>
            <a:ext cx="0" cy="182880"/>
          </a:xfrm>
          <a:prstGeom prst="line">
            <a:avLst/>
          </a:prstGeom>
          <a:solidFill>
            <a:schemeClr val="tx1">
              <a:lumMod val="75000"/>
              <a:lumOff val="25000"/>
            </a:schemeClr>
          </a:solidFill>
          <a:ln w="25400" cap="rnd">
            <a:solidFill>
              <a:srgbClr val="00B0F0"/>
            </a:solidFill>
            <a:tailEnd type="arrow" w="lg" len="sm"/>
          </a:ln>
        </p:spPr>
      </p:cxnSp>
      <p:cxnSp>
        <p:nvCxnSpPr>
          <p:cNvPr id="53" name="Straight Connector 52"/>
          <p:cNvCxnSpPr/>
          <p:nvPr/>
        </p:nvCxnSpPr>
        <p:spPr>
          <a:xfrm flipH="1">
            <a:off x="2368198" y="2810843"/>
            <a:ext cx="640076" cy="1"/>
          </a:xfrm>
          <a:prstGeom prst="line">
            <a:avLst/>
          </a:prstGeom>
          <a:solidFill>
            <a:schemeClr val="tx1">
              <a:lumMod val="75000"/>
              <a:lumOff val="25000"/>
            </a:schemeClr>
          </a:solidFill>
          <a:ln w="25400" cap="rnd">
            <a:solidFill>
              <a:srgbClr val="00B0F0"/>
            </a:solidFill>
            <a:tailEnd type="arrow" w="lg" len="sm"/>
          </a:ln>
        </p:spPr>
      </p:cxnSp>
      <p:cxnSp>
        <p:nvCxnSpPr>
          <p:cNvPr id="54" name="Straight Connector 53"/>
          <p:cNvCxnSpPr/>
          <p:nvPr/>
        </p:nvCxnSpPr>
        <p:spPr>
          <a:xfrm>
            <a:off x="3008274" y="2810844"/>
            <a:ext cx="640076" cy="1"/>
          </a:xfrm>
          <a:prstGeom prst="line">
            <a:avLst/>
          </a:prstGeom>
          <a:solidFill>
            <a:schemeClr val="tx1">
              <a:lumMod val="75000"/>
              <a:lumOff val="25000"/>
            </a:schemeClr>
          </a:solidFill>
          <a:ln w="25400" cap="rnd">
            <a:solidFill>
              <a:srgbClr val="00B0F0"/>
            </a:solidFill>
            <a:tailEnd type="arrow" w="lg" len="sm"/>
          </a:ln>
        </p:spPr>
      </p:cxnSp>
      <p:sp>
        <p:nvSpPr>
          <p:cNvPr id="59" name="TextBox 58"/>
          <p:cNvSpPr txBox="1"/>
          <p:nvPr/>
        </p:nvSpPr>
        <p:spPr>
          <a:xfrm>
            <a:off x="1828818" y="3908124"/>
            <a:ext cx="1097280" cy="731520"/>
          </a:xfrm>
          <a:prstGeom prst="rect">
            <a:avLst/>
          </a:prstGeom>
          <a:solidFill>
            <a:schemeClr val="tx1">
              <a:lumMod val="75000"/>
              <a:lumOff val="25000"/>
            </a:schemeClr>
          </a:solidFill>
          <a:ln w="25400" cap="rnd">
            <a:solidFill>
              <a:srgbClr val="00B0F0"/>
            </a:solidFill>
          </a:ln>
        </p:spPr>
        <p:txBody>
          <a:bodyPr wrap="square" lIns="45720" rIns="45720" rtlCol="0">
            <a:noAutofit/>
          </a:bodyPr>
          <a:lstStyle/>
          <a:p>
            <a:pPr algn="ctr"/>
            <a:r>
              <a:rPr lang="en-US" sz="1200" dirty="0">
                <a:solidFill>
                  <a:schemeClr val="bg1"/>
                </a:solidFill>
              </a:rPr>
              <a:t>Sub-assembly Factory Startups</a:t>
            </a:r>
          </a:p>
        </p:txBody>
      </p:sp>
      <p:sp>
        <p:nvSpPr>
          <p:cNvPr id="60" name="TextBox 59"/>
          <p:cNvSpPr txBox="1"/>
          <p:nvPr/>
        </p:nvSpPr>
        <p:spPr>
          <a:xfrm>
            <a:off x="3108964" y="3908124"/>
            <a:ext cx="1097280" cy="731520"/>
          </a:xfrm>
          <a:prstGeom prst="rect">
            <a:avLst/>
          </a:prstGeom>
          <a:solidFill>
            <a:schemeClr val="tx1">
              <a:lumMod val="75000"/>
              <a:lumOff val="25000"/>
            </a:schemeClr>
          </a:solidFill>
          <a:ln w="25400" cap="rnd">
            <a:solidFill>
              <a:srgbClr val="00B0F0"/>
            </a:solidFill>
          </a:ln>
        </p:spPr>
        <p:txBody>
          <a:bodyPr wrap="square" lIns="45720" rIns="45720" rtlCol="0">
            <a:noAutofit/>
          </a:bodyPr>
          <a:lstStyle/>
          <a:p>
            <a:pPr algn="ctr"/>
            <a:r>
              <a:rPr lang="en-US" sz="1200" dirty="0">
                <a:solidFill>
                  <a:schemeClr val="bg1"/>
                </a:solidFill>
              </a:rPr>
              <a:t>Sub-assembly Startups</a:t>
            </a:r>
          </a:p>
        </p:txBody>
      </p:sp>
      <p:cxnSp>
        <p:nvCxnSpPr>
          <p:cNvPr id="63" name="Straight Connector 62"/>
          <p:cNvCxnSpPr/>
          <p:nvPr/>
        </p:nvCxnSpPr>
        <p:spPr>
          <a:xfrm>
            <a:off x="2377470" y="3725244"/>
            <a:ext cx="0" cy="182880"/>
          </a:xfrm>
          <a:prstGeom prst="line">
            <a:avLst/>
          </a:prstGeom>
          <a:solidFill>
            <a:schemeClr val="tx1">
              <a:lumMod val="75000"/>
              <a:lumOff val="25000"/>
            </a:schemeClr>
          </a:solidFill>
          <a:ln w="25400" cap="rnd">
            <a:solidFill>
              <a:srgbClr val="00B0F0"/>
            </a:solidFill>
            <a:tailEnd type="arrow" w="lg" len="sm"/>
          </a:ln>
        </p:spPr>
      </p:cxnSp>
      <p:cxnSp>
        <p:nvCxnSpPr>
          <p:cNvPr id="64" name="Straight Connector 63"/>
          <p:cNvCxnSpPr/>
          <p:nvPr/>
        </p:nvCxnSpPr>
        <p:spPr>
          <a:xfrm>
            <a:off x="3653947" y="3725245"/>
            <a:ext cx="0" cy="182880"/>
          </a:xfrm>
          <a:prstGeom prst="line">
            <a:avLst/>
          </a:prstGeom>
          <a:solidFill>
            <a:schemeClr val="tx1">
              <a:lumMod val="75000"/>
              <a:lumOff val="25000"/>
            </a:schemeClr>
          </a:solidFill>
          <a:ln w="25400" cap="rnd">
            <a:solidFill>
              <a:srgbClr val="00B0F0"/>
            </a:solidFill>
            <a:tailEnd type="arrow" w="lg" len="sm"/>
          </a:ln>
        </p:spPr>
      </p:cxnSp>
      <p:cxnSp>
        <p:nvCxnSpPr>
          <p:cNvPr id="65" name="Straight Connector 64"/>
          <p:cNvCxnSpPr/>
          <p:nvPr/>
        </p:nvCxnSpPr>
        <p:spPr>
          <a:xfrm>
            <a:off x="2366336" y="4639643"/>
            <a:ext cx="0" cy="182880"/>
          </a:xfrm>
          <a:prstGeom prst="line">
            <a:avLst/>
          </a:prstGeom>
          <a:solidFill>
            <a:schemeClr val="tx1">
              <a:lumMod val="75000"/>
              <a:lumOff val="25000"/>
            </a:schemeClr>
          </a:solidFill>
          <a:ln w="25400" cap="rnd">
            <a:solidFill>
              <a:srgbClr val="00B0F0"/>
            </a:solidFill>
            <a:tailEnd type="arrow" w="lg" len="sm"/>
          </a:ln>
        </p:spPr>
      </p:cxnSp>
      <p:cxnSp>
        <p:nvCxnSpPr>
          <p:cNvPr id="66" name="Straight Connector 65"/>
          <p:cNvCxnSpPr/>
          <p:nvPr/>
        </p:nvCxnSpPr>
        <p:spPr>
          <a:xfrm>
            <a:off x="3642813" y="4639644"/>
            <a:ext cx="0" cy="182880"/>
          </a:xfrm>
          <a:prstGeom prst="line">
            <a:avLst/>
          </a:prstGeom>
          <a:solidFill>
            <a:schemeClr val="tx1">
              <a:lumMod val="75000"/>
              <a:lumOff val="25000"/>
            </a:schemeClr>
          </a:solidFill>
          <a:ln w="25400" cap="rnd">
            <a:solidFill>
              <a:srgbClr val="00B0F0"/>
            </a:solidFill>
            <a:tailEnd type="arrow" w="lg" len="sm"/>
          </a:ln>
        </p:spPr>
      </p:cxnSp>
      <p:cxnSp>
        <p:nvCxnSpPr>
          <p:cNvPr id="68" name="Straight Connector 67"/>
          <p:cNvCxnSpPr/>
          <p:nvPr/>
        </p:nvCxnSpPr>
        <p:spPr>
          <a:xfrm>
            <a:off x="2366336" y="4822523"/>
            <a:ext cx="651192" cy="0"/>
          </a:xfrm>
          <a:prstGeom prst="line">
            <a:avLst/>
          </a:prstGeom>
          <a:solidFill>
            <a:schemeClr val="tx1">
              <a:lumMod val="75000"/>
              <a:lumOff val="25000"/>
            </a:schemeClr>
          </a:solidFill>
          <a:ln w="25400" cap="rnd">
            <a:solidFill>
              <a:srgbClr val="00B0F0"/>
            </a:solidFill>
            <a:tailEnd type="arrow" w="lg" len="sm"/>
          </a:ln>
        </p:spPr>
      </p:cxnSp>
      <p:cxnSp>
        <p:nvCxnSpPr>
          <p:cNvPr id="70" name="Straight Connector 69"/>
          <p:cNvCxnSpPr/>
          <p:nvPr/>
        </p:nvCxnSpPr>
        <p:spPr>
          <a:xfrm flipH="1">
            <a:off x="3018942" y="4822523"/>
            <a:ext cx="629408" cy="1"/>
          </a:xfrm>
          <a:prstGeom prst="line">
            <a:avLst/>
          </a:prstGeom>
          <a:solidFill>
            <a:schemeClr val="tx1">
              <a:lumMod val="75000"/>
              <a:lumOff val="25000"/>
            </a:schemeClr>
          </a:solidFill>
          <a:ln w="25400" cap="rnd">
            <a:solidFill>
              <a:srgbClr val="00B0F0"/>
            </a:solidFill>
            <a:tailEnd type="arrow" w="lg" len="sm"/>
          </a:ln>
        </p:spPr>
      </p:cxnSp>
      <p:cxnSp>
        <p:nvCxnSpPr>
          <p:cNvPr id="72" name="Straight Connector 71"/>
          <p:cNvCxnSpPr/>
          <p:nvPr/>
        </p:nvCxnSpPr>
        <p:spPr>
          <a:xfrm>
            <a:off x="3017528" y="4822524"/>
            <a:ext cx="1414" cy="214922"/>
          </a:xfrm>
          <a:prstGeom prst="line">
            <a:avLst/>
          </a:prstGeom>
          <a:solidFill>
            <a:schemeClr val="tx1">
              <a:lumMod val="75000"/>
              <a:lumOff val="25000"/>
            </a:schemeClr>
          </a:solidFill>
          <a:ln w="25400" cap="rnd">
            <a:solidFill>
              <a:srgbClr val="00B0F0"/>
            </a:solidFill>
            <a:tailEnd type="arrow" w="lg" len="sm"/>
          </a:ln>
        </p:spPr>
      </p:cxnSp>
      <p:sp>
        <p:nvSpPr>
          <p:cNvPr id="73" name="TextBox 72"/>
          <p:cNvSpPr txBox="1"/>
          <p:nvPr/>
        </p:nvSpPr>
        <p:spPr>
          <a:xfrm>
            <a:off x="2468903" y="5042850"/>
            <a:ext cx="1097280" cy="731520"/>
          </a:xfrm>
          <a:prstGeom prst="rect">
            <a:avLst/>
          </a:prstGeom>
          <a:solidFill>
            <a:schemeClr val="tx1">
              <a:lumMod val="75000"/>
              <a:lumOff val="25000"/>
            </a:schemeClr>
          </a:solidFill>
          <a:ln w="25400" cap="rnd">
            <a:solidFill>
              <a:srgbClr val="00B0F0"/>
            </a:solidFill>
          </a:ln>
        </p:spPr>
        <p:txBody>
          <a:bodyPr wrap="square" lIns="45720" rIns="45720" rtlCol="0">
            <a:noAutofit/>
          </a:bodyPr>
          <a:lstStyle/>
          <a:p>
            <a:pPr algn="ctr"/>
            <a:r>
              <a:rPr lang="en-US" sz="1200" dirty="0">
                <a:solidFill>
                  <a:schemeClr val="bg1"/>
                </a:solidFill>
              </a:rPr>
              <a:t>Verify Safeties with Prime Mover Off-line</a:t>
            </a:r>
          </a:p>
        </p:txBody>
      </p:sp>
      <p:cxnSp>
        <p:nvCxnSpPr>
          <p:cNvPr id="74" name="Straight Connector 73"/>
          <p:cNvCxnSpPr/>
          <p:nvPr/>
        </p:nvCxnSpPr>
        <p:spPr>
          <a:xfrm>
            <a:off x="3017528" y="5768958"/>
            <a:ext cx="1414" cy="214922"/>
          </a:xfrm>
          <a:prstGeom prst="line">
            <a:avLst/>
          </a:prstGeom>
          <a:solidFill>
            <a:schemeClr val="tx1">
              <a:lumMod val="75000"/>
              <a:lumOff val="25000"/>
            </a:schemeClr>
          </a:solidFill>
          <a:ln w="25400" cap="rnd">
            <a:solidFill>
              <a:srgbClr val="00B0F0"/>
            </a:solidFill>
            <a:tailEnd type="arrow" w="lg" len="sm"/>
          </a:ln>
        </p:spPr>
      </p:cxnSp>
      <p:sp>
        <p:nvSpPr>
          <p:cNvPr id="75" name="TextBox 74"/>
          <p:cNvSpPr txBox="1"/>
          <p:nvPr/>
        </p:nvSpPr>
        <p:spPr>
          <a:xfrm>
            <a:off x="2468903" y="5989284"/>
            <a:ext cx="1097280" cy="731520"/>
          </a:xfrm>
          <a:prstGeom prst="rect">
            <a:avLst/>
          </a:prstGeom>
          <a:solidFill>
            <a:schemeClr val="tx1">
              <a:lumMod val="75000"/>
              <a:lumOff val="25000"/>
            </a:schemeClr>
          </a:solidFill>
          <a:ln w="25400" cap="rnd">
            <a:solidFill>
              <a:srgbClr val="00B0F0"/>
            </a:solidFill>
          </a:ln>
        </p:spPr>
        <p:txBody>
          <a:bodyPr wrap="square" lIns="45720" rIns="45720" rtlCol="0">
            <a:noAutofit/>
          </a:bodyPr>
          <a:lstStyle/>
          <a:p>
            <a:pPr algn="ctr"/>
            <a:r>
              <a:rPr lang="en-US" sz="1200" dirty="0">
                <a:solidFill>
                  <a:schemeClr val="bg1"/>
                </a:solidFill>
              </a:rPr>
              <a:t>Start-up Prime Mover (Pump, Fan, etc.)</a:t>
            </a:r>
          </a:p>
        </p:txBody>
      </p:sp>
      <p:cxnSp>
        <p:nvCxnSpPr>
          <p:cNvPr id="80" name="Straight Connector 79"/>
          <p:cNvCxnSpPr/>
          <p:nvPr/>
        </p:nvCxnSpPr>
        <p:spPr>
          <a:xfrm>
            <a:off x="3568996" y="6355048"/>
            <a:ext cx="2191711" cy="0"/>
          </a:xfrm>
          <a:prstGeom prst="line">
            <a:avLst/>
          </a:prstGeom>
          <a:solidFill>
            <a:schemeClr val="tx1">
              <a:lumMod val="75000"/>
              <a:lumOff val="25000"/>
            </a:schemeClr>
          </a:solidFill>
          <a:ln w="25400" cap="rnd">
            <a:solidFill>
              <a:srgbClr val="00B0F0"/>
            </a:solidFill>
            <a:tailEnd type="arrow" w="lg" len="sm"/>
          </a:ln>
        </p:spPr>
      </p:cxnSp>
      <p:cxnSp>
        <p:nvCxnSpPr>
          <p:cNvPr id="84" name="Straight Connector 83"/>
          <p:cNvCxnSpPr/>
          <p:nvPr/>
        </p:nvCxnSpPr>
        <p:spPr>
          <a:xfrm flipV="1">
            <a:off x="5760707" y="528421"/>
            <a:ext cx="0" cy="5826625"/>
          </a:xfrm>
          <a:prstGeom prst="line">
            <a:avLst/>
          </a:prstGeom>
          <a:solidFill>
            <a:schemeClr val="tx1">
              <a:lumMod val="75000"/>
              <a:lumOff val="25000"/>
            </a:schemeClr>
          </a:solidFill>
          <a:ln w="25400" cap="rnd">
            <a:solidFill>
              <a:srgbClr val="00B0F0"/>
            </a:solidFill>
            <a:tailEnd type="arrow" w="lg" len="sm"/>
          </a:ln>
        </p:spPr>
      </p:cxnSp>
      <p:cxnSp>
        <p:nvCxnSpPr>
          <p:cNvPr id="86" name="Straight Connector 85"/>
          <p:cNvCxnSpPr/>
          <p:nvPr/>
        </p:nvCxnSpPr>
        <p:spPr>
          <a:xfrm>
            <a:off x="5760707" y="528421"/>
            <a:ext cx="914384" cy="0"/>
          </a:xfrm>
          <a:prstGeom prst="line">
            <a:avLst/>
          </a:prstGeom>
          <a:solidFill>
            <a:schemeClr val="tx1">
              <a:lumMod val="75000"/>
              <a:lumOff val="25000"/>
            </a:schemeClr>
          </a:solidFill>
          <a:ln w="25400" cap="rnd">
            <a:solidFill>
              <a:srgbClr val="00B0F0"/>
            </a:solidFill>
            <a:tailEnd type="arrow" w="lg" len="sm"/>
          </a:ln>
        </p:spPr>
      </p:cxnSp>
      <p:sp>
        <p:nvSpPr>
          <p:cNvPr id="90" name="TextBox 89"/>
          <p:cNvSpPr txBox="1"/>
          <p:nvPr/>
        </p:nvSpPr>
        <p:spPr>
          <a:xfrm>
            <a:off x="6675085" y="1051578"/>
            <a:ext cx="1097280" cy="731520"/>
          </a:xfrm>
          <a:prstGeom prst="rect">
            <a:avLst/>
          </a:prstGeom>
          <a:solidFill>
            <a:schemeClr val="tx1">
              <a:lumMod val="75000"/>
              <a:lumOff val="25000"/>
            </a:schemeClr>
          </a:solidFill>
          <a:ln w="25400" cap="rnd">
            <a:solidFill>
              <a:srgbClr val="00B0F0"/>
            </a:solidFill>
          </a:ln>
        </p:spPr>
        <p:txBody>
          <a:bodyPr wrap="square" lIns="45720" rIns="45720" rtlCol="0">
            <a:noAutofit/>
          </a:bodyPr>
          <a:lstStyle/>
          <a:p>
            <a:pPr algn="ctr"/>
            <a:r>
              <a:rPr lang="en-US" sz="1200" dirty="0">
                <a:solidFill>
                  <a:schemeClr val="bg1"/>
                </a:solidFill>
              </a:rPr>
              <a:t>Test Component Controls</a:t>
            </a:r>
          </a:p>
        </p:txBody>
      </p:sp>
      <p:cxnSp>
        <p:nvCxnSpPr>
          <p:cNvPr id="92" name="Straight Connector 91"/>
          <p:cNvCxnSpPr>
            <a:stCxn id="34" idx="2"/>
            <a:endCxn id="90" idx="0"/>
          </p:cNvCxnSpPr>
          <p:nvPr/>
        </p:nvCxnSpPr>
        <p:spPr>
          <a:xfrm>
            <a:off x="7223719" y="914412"/>
            <a:ext cx="6" cy="137166"/>
          </a:xfrm>
          <a:prstGeom prst="line">
            <a:avLst/>
          </a:prstGeom>
          <a:solidFill>
            <a:schemeClr val="tx1">
              <a:lumMod val="75000"/>
              <a:lumOff val="25000"/>
            </a:schemeClr>
          </a:solidFill>
          <a:ln w="25400" cap="rnd">
            <a:solidFill>
              <a:srgbClr val="00B0F0"/>
            </a:solidFill>
            <a:tailEnd type="arrow" w="lg" len="sm"/>
          </a:ln>
        </p:spPr>
      </p:cxnSp>
      <p:sp>
        <p:nvSpPr>
          <p:cNvPr id="93" name="TextBox 92"/>
          <p:cNvSpPr txBox="1"/>
          <p:nvPr/>
        </p:nvSpPr>
        <p:spPr>
          <a:xfrm>
            <a:off x="6675085" y="2011713"/>
            <a:ext cx="1097280" cy="731520"/>
          </a:xfrm>
          <a:prstGeom prst="rect">
            <a:avLst/>
          </a:prstGeom>
          <a:solidFill>
            <a:schemeClr val="tx1">
              <a:lumMod val="75000"/>
              <a:lumOff val="25000"/>
            </a:schemeClr>
          </a:solidFill>
          <a:ln w="25400" cap="rnd">
            <a:solidFill>
              <a:srgbClr val="00B0F0"/>
            </a:solidFill>
          </a:ln>
        </p:spPr>
        <p:txBody>
          <a:bodyPr wrap="square" lIns="45720" rIns="45720" rtlCol="0">
            <a:noAutofit/>
          </a:bodyPr>
          <a:lstStyle/>
          <a:p>
            <a:pPr algn="ctr"/>
            <a:r>
              <a:rPr lang="en-US" sz="1200" dirty="0">
                <a:solidFill>
                  <a:schemeClr val="bg1"/>
                </a:solidFill>
              </a:rPr>
              <a:t>Test System Level Control Functionality</a:t>
            </a:r>
          </a:p>
        </p:txBody>
      </p:sp>
      <p:cxnSp>
        <p:nvCxnSpPr>
          <p:cNvPr id="95" name="Straight Connector 94"/>
          <p:cNvCxnSpPr>
            <a:stCxn id="90" idx="2"/>
            <a:endCxn id="93" idx="0"/>
          </p:cNvCxnSpPr>
          <p:nvPr/>
        </p:nvCxnSpPr>
        <p:spPr>
          <a:xfrm>
            <a:off x="7223725" y="1783098"/>
            <a:ext cx="0" cy="228615"/>
          </a:xfrm>
          <a:prstGeom prst="line">
            <a:avLst/>
          </a:prstGeom>
          <a:solidFill>
            <a:schemeClr val="tx1">
              <a:lumMod val="75000"/>
              <a:lumOff val="25000"/>
            </a:schemeClr>
          </a:solidFill>
          <a:ln w="25400" cap="rnd">
            <a:solidFill>
              <a:srgbClr val="00B0F0"/>
            </a:solidFill>
            <a:tailEnd type="arrow" w="lg" len="sm"/>
          </a:ln>
        </p:spPr>
      </p:cxnSp>
      <p:sp>
        <p:nvSpPr>
          <p:cNvPr id="96" name="TextBox 95"/>
          <p:cNvSpPr txBox="1"/>
          <p:nvPr/>
        </p:nvSpPr>
        <p:spPr>
          <a:xfrm>
            <a:off x="6675085" y="2926103"/>
            <a:ext cx="1097280" cy="731520"/>
          </a:xfrm>
          <a:prstGeom prst="rect">
            <a:avLst/>
          </a:prstGeom>
          <a:solidFill>
            <a:schemeClr val="tx1">
              <a:lumMod val="75000"/>
              <a:lumOff val="25000"/>
            </a:schemeClr>
          </a:solidFill>
          <a:ln w="25400" cap="rnd">
            <a:solidFill>
              <a:srgbClr val="00B0F0"/>
            </a:solidFill>
          </a:ln>
        </p:spPr>
        <p:txBody>
          <a:bodyPr wrap="square" lIns="45720" rIns="45720" rtlCol="0">
            <a:noAutofit/>
          </a:bodyPr>
          <a:lstStyle/>
          <a:p>
            <a:pPr algn="ctr"/>
            <a:r>
              <a:rPr lang="en-US" sz="1200" dirty="0">
                <a:solidFill>
                  <a:schemeClr val="bg1"/>
                </a:solidFill>
              </a:rPr>
              <a:t>Test Building Level Control Functionality</a:t>
            </a:r>
          </a:p>
        </p:txBody>
      </p:sp>
      <p:cxnSp>
        <p:nvCxnSpPr>
          <p:cNvPr id="98" name="Straight Connector 97"/>
          <p:cNvCxnSpPr>
            <a:stCxn id="93" idx="2"/>
            <a:endCxn id="96" idx="0"/>
          </p:cNvCxnSpPr>
          <p:nvPr/>
        </p:nvCxnSpPr>
        <p:spPr>
          <a:xfrm>
            <a:off x="7223725" y="2743233"/>
            <a:ext cx="0" cy="182870"/>
          </a:xfrm>
          <a:prstGeom prst="line">
            <a:avLst/>
          </a:prstGeom>
          <a:solidFill>
            <a:schemeClr val="tx1">
              <a:lumMod val="75000"/>
              <a:lumOff val="25000"/>
            </a:schemeClr>
          </a:solidFill>
          <a:ln w="25400" cap="rnd">
            <a:solidFill>
              <a:srgbClr val="00B0F0"/>
            </a:solidFill>
            <a:tailEnd type="arrow" w="lg" len="sm"/>
          </a:ln>
        </p:spPr>
      </p:cxnSp>
      <p:sp>
        <p:nvSpPr>
          <p:cNvPr id="99" name="TextBox 98"/>
          <p:cNvSpPr txBox="1"/>
          <p:nvPr/>
        </p:nvSpPr>
        <p:spPr>
          <a:xfrm>
            <a:off x="6035018" y="4023363"/>
            <a:ext cx="1097280" cy="731520"/>
          </a:xfrm>
          <a:prstGeom prst="rect">
            <a:avLst/>
          </a:prstGeom>
          <a:solidFill>
            <a:schemeClr val="tx1">
              <a:lumMod val="75000"/>
              <a:lumOff val="25000"/>
            </a:schemeClr>
          </a:solidFill>
          <a:ln w="25400" cap="rnd">
            <a:solidFill>
              <a:srgbClr val="00B0F0"/>
            </a:solidFill>
          </a:ln>
        </p:spPr>
        <p:txBody>
          <a:bodyPr wrap="square" lIns="45720" rIns="45720" rtlCol="0">
            <a:noAutofit/>
          </a:bodyPr>
          <a:lstStyle/>
          <a:p>
            <a:pPr algn="ctr"/>
            <a:r>
              <a:rPr lang="en-US" sz="1200" dirty="0">
                <a:solidFill>
                  <a:schemeClr val="bg1"/>
                </a:solidFill>
              </a:rPr>
              <a:t>Begin Normal Operations</a:t>
            </a:r>
          </a:p>
        </p:txBody>
      </p:sp>
      <p:sp>
        <p:nvSpPr>
          <p:cNvPr id="100" name="TextBox 99"/>
          <p:cNvSpPr txBox="1"/>
          <p:nvPr/>
        </p:nvSpPr>
        <p:spPr>
          <a:xfrm>
            <a:off x="7315158" y="4023371"/>
            <a:ext cx="1097280" cy="731520"/>
          </a:xfrm>
          <a:prstGeom prst="rect">
            <a:avLst/>
          </a:prstGeom>
          <a:solidFill>
            <a:schemeClr val="tx1">
              <a:lumMod val="75000"/>
              <a:lumOff val="25000"/>
            </a:schemeClr>
          </a:solidFill>
          <a:ln w="25400" cap="rnd">
            <a:solidFill>
              <a:srgbClr val="00B0F0"/>
            </a:solidFill>
          </a:ln>
        </p:spPr>
        <p:txBody>
          <a:bodyPr wrap="square" lIns="45720" rIns="45720" rtlCol="0">
            <a:noAutofit/>
          </a:bodyPr>
          <a:lstStyle/>
          <a:p>
            <a:pPr algn="ctr"/>
            <a:r>
              <a:rPr lang="en-US" sz="1200" dirty="0">
                <a:solidFill>
                  <a:schemeClr val="bg1"/>
                </a:solidFill>
              </a:rPr>
              <a:t>Run Trend Analysis;  Fine Tune Systems</a:t>
            </a:r>
          </a:p>
        </p:txBody>
      </p:sp>
      <p:sp>
        <p:nvSpPr>
          <p:cNvPr id="101" name="TextBox 100"/>
          <p:cNvSpPr txBox="1"/>
          <p:nvPr/>
        </p:nvSpPr>
        <p:spPr>
          <a:xfrm>
            <a:off x="6675085" y="5074894"/>
            <a:ext cx="1097280" cy="731520"/>
          </a:xfrm>
          <a:prstGeom prst="rect">
            <a:avLst/>
          </a:prstGeom>
          <a:solidFill>
            <a:schemeClr val="tx1">
              <a:lumMod val="75000"/>
              <a:lumOff val="25000"/>
            </a:schemeClr>
          </a:solidFill>
          <a:ln w="25400" cap="rnd">
            <a:solidFill>
              <a:srgbClr val="00B0F0"/>
            </a:solidFill>
          </a:ln>
        </p:spPr>
        <p:txBody>
          <a:bodyPr wrap="square" lIns="45720" rIns="45720" rtlCol="0">
            <a:noAutofit/>
          </a:bodyPr>
          <a:lstStyle/>
          <a:p>
            <a:pPr algn="ctr"/>
            <a:r>
              <a:rPr lang="en-US" sz="1200" dirty="0">
                <a:solidFill>
                  <a:schemeClr val="bg1"/>
                </a:solidFill>
              </a:rPr>
              <a:t>Seasonal and Warranty Testing</a:t>
            </a:r>
          </a:p>
        </p:txBody>
      </p:sp>
      <p:sp>
        <p:nvSpPr>
          <p:cNvPr id="103" name="TextBox 102"/>
          <p:cNvSpPr txBox="1"/>
          <p:nvPr/>
        </p:nvSpPr>
        <p:spPr>
          <a:xfrm>
            <a:off x="6675091" y="5989292"/>
            <a:ext cx="1097280" cy="731520"/>
          </a:xfrm>
          <a:prstGeom prst="rect">
            <a:avLst/>
          </a:prstGeom>
          <a:solidFill>
            <a:schemeClr val="tx1">
              <a:lumMod val="75000"/>
              <a:lumOff val="25000"/>
            </a:schemeClr>
          </a:solidFill>
          <a:ln w="25400" cap="rnd">
            <a:solidFill>
              <a:srgbClr val="00B0F0"/>
            </a:solidFill>
          </a:ln>
        </p:spPr>
        <p:txBody>
          <a:bodyPr wrap="square" lIns="45720" rIns="45720" rtlCol="0">
            <a:noAutofit/>
          </a:bodyPr>
          <a:lstStyle/>
          <a:p>
            <a:pPr algn="ctr"/>
            <a:r>
              <a:rPr lang="en-US" sz="1200" dirty="0">
                <a:solidFill>
                  <a:schemeClr val="bg1"/>
                </a:solidFill>
              </a:rPr>
              <a:t>Begin Ongoing Cx</a:t>
            </a:r>
          </a:p>
        </p:txBody>
      </p:sp>
      <p:cxnSp>
        <p:nvCxnSpPr>
          <p:cNvPr id="114" name="Straight Connector 113"/>
          <p:cNvCxnSpPr>
            <a:stCxn id="96" idx="2"/>
          </p:cNvCxnSpPr>
          <p:nvPr/>
        </p:nvCxnSpPr>
        <p:spPr>
          <a:xfrm>
            <a:off x="7223725" y="3657623"/>
            <a:ext cx="6" cy="196522"/>
          </a:xfrm>
          <a:prstGeom prst="line">
            <a:avLst/>
          </a:prstGeom>
          <a:solidFill>
            <a:schemeClr val="tx1">
              <a:lumMod val="75000"/>
              <a:lumOff val="25000"/>
            </a:schemeClr>
          </a:solidFill>
          <a:ln w="25400" cap="rnd">
            <a:solidFill>
              <a:srgbClr val="00B0F0"/>
            </a:solidFill>
            <a:tailEnd type="arrow" w="lg" len="sm"/>
          </a:ln>
        </p:spPr>
      </p:cxnSp>
      <p:cxnSp>
        <p:nvCxnSpPr>
          <p:cNvPr id="116" name="Straight Connector 115"/>
          <p:cNvCxnSpPr/>
          <p:nvPr/>
        </p:nvCxnSpPr>
        <p:spPr>
          <a:xfrm flipH="1">
            <a:off x="6583658" y="3854145"/>
            <a:ext cx="640061" cy="0"/>
          </a:xfrm>
          <a:prstGeom prst="line">
            <a:avLst/>
          </a:prstGeom>
          <a:solidFill>
            <a:schemeClr val="tx1">
              <a:lumMod val="75000"/>
              <a:lumOff val="25000"/>
            </a:schemeClr>
          </a:solidFill>
          <a:ln w="25400" cap="rnd">
            <a:solidFill>
              <a:srgbClr val="00B0F0"/>
            </a:solidFill>
            <a:tailEnd type="arrow" w="lg" len="sm"/>
          </a:ln>
        </p:spPr>
      </p:cxnSp>
      <p:cxnSp>
        <p:nvCxnSpPr>
          <p:cNvPr id="118" name="Straight Connector 117"/>
          <p:cNvCxnSpPr>
            <a:endCxn id="99" idx="0"/>
          </p:cNvCxnSpPr>
          <p:nvPr/>
        </p:nvCxnSpPr>
        <p:spPr>
          <a:xfrm>
            <a:off x="6583658" y="3854145"/>
            <a:ext cx="0" cy="169218"/>
          </a:xfrm>
          <a:prstGeom prst="line">
            <a:avLst/>
          </a:prstGeom>
          <a:solidFill>
            <a:schemeClr val="tx1">
              <a:lumMod val="75000"/>
              <a:lumOff val="25000"/>
            </a:schemeClr>
          </a:solidFill>
          <a:ln w="25400" cap="rnd">
            <a:solidFill>
              <a:srgbClr val="00B0F0"/>
            </a:solidFill>
            <a:tailEnd type="arrow" w="lg" len="sm"/>
          </a:ln>
        </p:spPr>
      </p:cxnSp>
      <p:cxnSp>
        <p:nvCxnSpPr>
          <p:cNvPr id="120" name="Straight Connector 119"/>
          <p:cNvCxnSpPr/>
          <p:nvPr/>
        </p:nvCxnSpPr>
        <p:spPr>
          <a:xfrm>
            <a:off x="7223719" y="3854145"/>
            <a:ext cx="640085" cy="0"/>
          </a:xfrm>
          <a:prstGeom prst="line">
            <a:avLst/>
          </a:prstGeom>
          <a:solidFill>
            <a:schemeClr val="tx1">
              <a:lumMod val="75000"/>
              <a:lumOff val="25000"/>
            </a:schemeClr>
          </a:solidFill>
          <a:ln w="25400" cap="rnd">
            <a:solidFill>
              <a:srgbClr val="00B0F0"/>
            </a:solidFill>
            <a:tailEnd type="arrow" w="lg" len="sm"/>
          </a:ln>
        </p:spPr>
      </p:cxnSp>
      <p:cxnSp>
        <p:nvCxnSpPr>
          <p:cNvPr id="122" name="Straight Connector 121"/>
          <p:cNvCxnSpPr>
            <a:endCxn id="100" idx="0"/>
          </p:cNvCxnSpPr>
          <p:nvPr/>
        </p:nvCxnSpPr>
        <p:spPr>
          <a:xfrm flipH="1">
            <a:off x="7863798" y="3854145"/>
            <a:ext cx="6" cy="169226"/>
          </a:xfrm>
          <a:prstGeom prst="line">
            <a:avLst/>
          </a:prstGeom>
          <a:solidFill>
            <a:schemeClr val="tx1">
              <a:lumMod val="75000"/>
              <a:lumOff val="25000"/>
            </a:schemeClr>
          </a:solidFill>
          <a:ln w="25400" cap="rnd">
            <a:solidFill>
              <a:srgbClr val="00B0F0"/>
            </a:solidFill>
            <a:tailEnd type="arrow" w="lg" len="sm"/>
          </a:ln>
        </p:spPr>
      </p:cxnSp>
      <p:cxnSp>
        <p:nvCxnSpPr>
          <p:cNvPr id="124" name="Straight Connector 123"/>
          <p:cNvCxnSpPr>
            <a:stCxn id="99" idx="2"/>
          </p:cNvCxnSpPr>
          <p:nvPr/>
        </p:nvCxnSpPr>
        <p:spPr>
          <a:xfrm>
            <a:off x="6583658" y="4754883"/>
            <a:ext cx="0" cy="160005"/>
          </a:xfrm>
          <a:prstGeom prst="line">
            <a:avLst/>
          </a:prstGeom>
          <a:solidFill>
            <a:schemeClr val="tx1">
              <a:lumMod val="75000"/>
              <a:lumOff val="25000"/>
            </a:schemeClr>
          </a:solidFill>
          <a:ln w="25400" cap="rnd">
            <a:solidFill>
              <a:srgbClr val="00B0F0"/>
            </a:solidFill>
            <a:tailEnd type="arrow" w="lg" len="sm"/>
          </a:ln>
        </p:spPr>
      </p:cxnSp>
      <p:cxnSp>
        <p:nvCxnSpPr>
          <p:cNvPr id="127" name="Straight Connector 126"/>
          <p:cNvCxnSpPr/>
          <p:nvPr/>
        </p:nvCxnSpPr>
        <p:spPr>
          <a:xfrm>
            <a:off x="6583658" y="4914888"/>
            <a:ext cx="640061" cy="0"/>
          </a:xfrm>
          <a:prstGeom prst="line">
            <a:avLst/>
          </a:prstGeom>
          <a:solidFill>
            <a:schemeClr val="tx1">
              <a:lumMod val="75000"/>
              <a:lumOff val="25000"/>
            </a:schemeClr>
          </a:solidFill>
          <a:ln w="25400" cap="rnd">
            <a:solidFill>
              <a:srgbClr val="00B0F0"/>
            </a:solidFill>
            <a:tailEnd type="arrow" w="lg" len="sm"/>
          </a:ln>
        </p:spPr>
      </p:cxnSp>
      <p:cxnSp>
        <p:nvCxnSpPr>
          <p:cNvPr id="129" name="Straight Connector 128"/>
          <p:cNvCxnSpPr>
            <a:stCxn id="100" idx="2"/>
          </p:cNvCxnSpPr>
          <p:nvPr/>
        </p:nvCxnSpPr>
        <p:spPr>
          <a:xfrm>
            <a:off x="7863798" y="4754891"/>
            <a:ext cx="6" cy="159997"/>
          </a:xfrm>
          <a:prstGeom prst="line">
            <a:avLst/>
          </a:prstGeom>
          <a:solidFill>
            <a:schemeClr val="tx1">
              <a:lumMod val="75000"/>
              <a:lumOff val="25000"/>
            </a:schemeClr>
          </a:solidFill>
          <a:ln w="25400" cap="rnd">
            <a:solidFill>
              <a:srgbClr val="00B0F0"/>
            </a:solidFill>
            <a:tailEnd type="arrow" w="lg" len="sm"/>
          </a:ln>
        </p:spPr>
      </p:cxnSp>
      <p:cxnSp>
        <p:nvCxnSpPr>
          <p:cNvPr id="131" name="Straight Connector 130"/>
          <p:cNvCxnSpPr/>
          <p:nvPr/>
        </p:nvCxnSpPr>
        <p:spPr>
          <a:xfrm flipH="1">
            <a:off x="7223731" y="4914888"/>
            <a:ext cx="640067" cy="0"/>
          </a:xfrm>
          <a:prstGeom prst="line">
            <a:avLst/>
          </a:prstGeom>
          <a:solidFill>
            <a:schemeClr val="tx1">
              <a:lumMod val="75000"/>
              <a:lumOff val="25000"/>
            </a:schemeClr>
          </a:solidFill>
          <a:ln w="25400" cap="rnd">
            <a:solidFill>
              <a:srgbClr val="00B0F0"/>
            </a:solidFill>
            <a:tailEnd type="arrow" w="lg" len="sm"/>
          </a:ln>
        </p:spPr>
      </p:cxnSp>
      <p:cxnSp>
        <p:nvCxnSpPr>
          <p:cNvPr id="133" name="Straight Connector 132"/>
          <p:cNvCxnSpPr>
            <a:endCxn id="101" idx="0"/>
          </p:cNvCxnSpPr>
          <p:nvPr/>
        </p:nvCxnSpPr>
        <p:spPr>
          <a:xfrm flipH="1">
            <a:off x="7223725" y="4914888"/>
            <a:ext cx="6" cy="160006"/>
          </a:xfrm>
          <a:prstGeom prst="line">
            <a:avLst/>
          </a:prstGeom>
          <a:solidFill>
            <a:schemeClr val="tx1">
              <a:lumMod val="75000"/>
              <a:lumOff val="25000"/>
            </a:schemeClr>
          </a:solidFill>
          <a:ln w="25400" cap="rnd">
            <a:solidFill>
              <a:srgbClr val="00B0F0"/>
            </a:solidFill>
            <a:tailEnd type="arrow" w="lg" len="sm"/>
          </a:ln>
        </p:spPr>
      </p:cxnSp>
      <p:cxnSp>
        <p:nvCxnSpPr>
          <p:cNvPr id="135" name="Straight Connector 134"/>
          <p:cNvCxnSpPr>
            <a:stCxn id="101" idx="2"/>
            <a:endCxn id="103" idx="0"/>
          </p:cNvCxnSpPr>
          <p:nvPr/>
        </p:nvCxnSpPr>
        <p:spPr>
          <a:xfrm>
            <a:off x="7223725" y="5806414"/>
            <a:ext cx="6" cy="182878"/>
          </a:xfrm>
          <a:prstGeom prst="line">
            <a:avLst/>
          </a:prstGeom>
          <a:solidFill>
            <a:schemeClr val="tx1">
              <a:lumMod val="75000"/>
              <a:lumOff val="25000"/>
            </a:schemeClr>
          </a:solidFill>
          <a:ln w="25400" cap="rnd">
            <a:solidFill>
              <a:srgbClr val="00B0F0"/>
            </a:solidFill>
            <a:tailEnd type="arrow" w="lg" len="sm"/>
          </a:ln>
        </p:spPr>
      </p:cxnSp>
      <p:grpSp>
        <p:nvGrpSpPr>
          <p:cNvPr id="174" name="Group 173"/>
          <p:cNvGrpSpPr/>
          <p:nvPr/>
        </p:nvGrpSpPr>
        <p:grpSpPr>
          <a:xfrm>
            <a:off x="6035018" y="1321433"/>
            <a:ext cx="2926054" cy="1101738"/>
            <a:chOff x="6035018" y="1321433"/>
            <a:chExt cx="2926054" cy="1101738"/>
          </a:xfrm>
        </p:grpSpPr>
        <p:cxnSp>
          <p:nvCxnSpPr>
            <p:cNvPr id="138" name="Straight Connector 137"/>
            <p:cNvCxnSpPr/>
            <p:nvPr/>
          </p:nvCxnSpPr>
          <p:spPr>
            <a:xfrm>
              <a:off x="6035018" y="1874537"/>
              <a:ext cx="2560298" cy="0"/>
            </a:xfrm>
            <a:prstGeom prst="line">
              <a:avLst/>
            </a:prstGeom>
            <a:solidFill>
              <a:schemeClr val="tx1">
                <a:lumMod val="75000"/>
                <a:lumOff val="25000"/>
              </a:schemeClr>
            </a:solidFill>
            <a:ln w="25400" cap="rnd">
              <a:solidFill>
                <a:schemeClr val="accent3"/>
              </a:solidFill>
              <a:prstDash val="dash"/>
              <a:tailEnd type="none" w="lg" len="sm"/>
            </a:ln>
          </p:spPr>
        </p:cxnSp>
        <p:sp>
          <p:nvSpPr>
            <p:cNvPr id="143" name="Right Arrow 142"/>
            <p:cNvSpPr>
              <a:spLocks noChangeAspect="1"/>
            </p:cNvSpPr>
            <p:nvPr/>
          </p:nvSpPr>
          <p:spPr>
            <a:xfrm rot="16200000">
              <a:off x="6126463" y="1417342"/>
              <a:ext cx="274320" cy="274320"/>
            </a:xfrm>
            <a:prstGeom prst="rightArrow">
              <a:avLst/>
            </a:prstGeom>
            <a:solidFill>
              <a:srgbClr val="92D050"/>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p:cNvSpPr txBox="1"/>
            <p:nvPr/>
          </p:nvSpPr>
          <p:spPr>
            <a:xfrm>
              <a:off x="7772365" y="1321433"/>
              <a:ext cx="1097268" cy="461665"/>
            </a:xfrm>
            <a:prstGeom prst="rect">
              <a:avLst/>
            </a:prstGeom>
            <a:noFill/>
          </p:spPr>
          <p:txBody>
            <a:bodyPr wrap="square" rtlCol="0">
              <a:spAutoFit/>
            </a:bodyPr>
            <a:lstStyle/>
            <a:p>
              <a:r>
                <a:rPr lang="en-US" sz="1200" dirty="0">
                  <a:solidFill>
                    <a:schemeClr val="accent3"/>
                  </a:solidFill>
                </a:rPr>
                <a:t>Component Level Testing</a:t>
              </a:r>
            </a:p>
          </p:txBody>
        </p:sp>
        <p:sp>
          <p:nvSpPr>
            <p:cNvPr id="145" name="Right Arrow 144"/>
            <p:cNvSpPr>
              <a:spLocks noChangeAspect="1"/>
            </p:cNvSpPr>
            <p:nvPr/>
          </p:nvSpPr>
          <p:spPr>
            <a:xfrm rot="5400000" flipV="1">
              <a:off x="6126463" y="2057415"/>
              <a:ext cx="274320" cy="274320"/>
            </a:xfrm>
            <a:prstGeom prst="rightArrow">
              <a:avLst/>
            </a:prstGeom>
            <a:solidFill>
              <a:srgbClr val="92D050"/>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p:cNvSpPr txBox="1"/>
            <p:nvPr/>
          </p:nvSpPr>
          <p:spPr>
            <a:xfrm>
              <a:off x="7772365" y="1961506"/>
              <a:ext cx="1188707" cy="461665"/>
            </a:xfrm>
            <a:prstGeom prst="rect">
              <a:avLst/>
            </a:prstGeom>
            <a:noFill/>
          </p:spPr>
          <p:txBody>
            <a:bodyPr wrap="square" rtlCol="0">
              <a:spAutoFit/>
            </a:bodyPr>
            <a:lstStyle/>
            <a:p>
              <a:r>
                <a:rPr lang="en-US" sz="1200" dirty="0">
                  <a:solidFill>
                    <a:schemeClr val="accent3"/>
                  </a:solidFill>
                </a:rPr>
                <a:t>System Level Testing</a:t>
              </a:r>
            </a:p>
          </p:txBody>
        </p:sp>
      </p:grpSp>
      <p:grpSp>
        <p:nvGrpSpPr>
          <p:cNvPr id="177" name="Group 176"/>
          <p:cNvGrpSpPr/>
          <p:nvPr/>
        </p:nvGrpSpPr>
        <p:grpSpPr>
          <a:xfrm>
            <a:off x="419509" y="1699899"/>
            <a:ext cx="1226443" cy="3397352"/>
            <a:chOff x="419509" y="1699899"/>
            <a:chExt cx="1226443" cy="3397352"/>
          </a:xfrm>
        </p:grpSpPr>
        <p:sp>
          <p:nvSpPr>
            <p:cNvPr id="172" name="TextBox 171"/>
            <p:cNvSpPr txBox="1"/>
            <p:nvPr/>
          </p:nvSpPr>
          <p:spPr>
            <a:xfrm>
              <a:off x="419509" y="2788927"/>
              <a:ext cx="1226443" cy="2308324"/>
            </a:xfrm>
            <a:prstGeom prst="rect">
              <a:avLst/>
            </a:prstGeom>
            <a:noFill/>
          </p:spPr>
          <p:txBody>
            <a:bodyPr wrap="square" rtlCol="0">
              <a:spAutoFit/>
            </a:bodyPr>
            <a:lstStyle/>
            <a:p>
              <a:r>
                <a:rPr lang="en-US" sz="1200" dirty="0">
                  <a:solidFill>
                    <a:srgbClr val="FFFF00"/>
                  </a:solidFill>
                </a:rPr>
                <a:t>Each utility system can have a testing hierarchy that is similar to this, much of which must be complete before the supporting system can be tested</a:t>
              </a:r>
            </a:p>
          </p:txBody>
        </p:sp>
        <p:sp>
          <p:nvSpPr>
            <p:cNvPr id="173" name="Rectangle 172"/>
            <p:cNvSpPr/>
            <p:nvPr/>
          </p:nvSpPr>
          <p:spPr>
            <a:xfrm>
              <a:off x="548672" y="1699899"/>
              <a:ext cx="1097280" cy="723272"/>
            </a:xfrm>
            <a:prstGeom prst="rect">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1"/>
          <p:cNvSpPr>
            <a:spLocks noGrp="1"/>
          </p:cNvSpPr>
          <p:nvPr>
            <p:ph type="ftr" sz="quarter" idx="10"/>
          </p:nvPr>
        </p:nvSpPr>
        <p:spPr/>
        <p:txBody>
          <a:bodyPr/>
          <a:lstStyle/>
          <a:p>
            <a:r>
              <a:rPr lang="en-US"/>
              <a:t>Functional Testing</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56</a:t>
            </a:fld>
            <a:endParaRPr lang="en-US"/>
          </a:p>
        </p:txBody>
      </p:sp>
    </p:spTree>
    <p:extLst>
      <p:ext uri="{BB962C8B-B14F-4D97-AF65-F5344CB8AC3E}">
        <p14:creationId xmlns:p14="http://schemas.microsoft.com/office/powerpoint/2010/main" val="212003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par>
                                <p:cTn id="22" presetID="22" presetClass="entr" presetSubtype="1"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up)">
                                      <p:cBhvr>
                                        <p:cTn id="24" dur="500"/>
                                        <p:tgtEl>
                                          <p:spTgt spid="38"/>
                                        </p:tgtEl>
                                      </p:cBhvr>
                                    </p:animEffect>
                                  </p:childTnLst>
                                </p:cTn>
                              </p:par>
                              <p:par>
                                <p:cTn id="25" presetID="22" presetClass="entr" presetSubtype="1"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500"/>
                                        <p:tgtEl>
                                          <p:spTgt spid="39"/>
                                        </p:tgtEl>
                                      </p:cBhvr>
                                    </p:animEffect>
                                  </p:childTnLst>
                                </p:cTn>
                              </p:par>
                              <p:par>
                                <p:cTn id="28" presetID="22" presetClass="entr" presetSubtype="1"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up)">
                                      <p:cBhvr>
                                        <p:cTn id="30" dur="500"/>
                                        <p:tgtEl>
                                          <p:spTgt spid="40"/>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left)">
                                      <p:cBhvr>
                                        <p:cTn id="34" dur="500"/>
                                        <p:tgtEl>
                                          <p:spTgt spid="44"/>
                                        </p:tgtEl>
                                      </p:cBhvr>
                                    </p:animEffect>
                                  </p:childTnLst>
                                </p:cTn>
                              </p:par>
                              <p:par>
                                <p:cTn id="35" presetID="22" presetClass="entr" presetSubtype="2"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right)">
                                      <p:cBhvr>
                                        <p:cTn id="37" dur="500"/>
                                        <p:tgtEl>
                                          <p:spTgt spid="50"/>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par>
                                <p:cTn id="42" presetID="22" presetClass="entr" presetSubtype="2" fill="hold" nodeType="with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right)">
                                      <p:cBhvr>
                                        <p:cTn id="44" dur="500"/>
                                        <p:tgtEl>
                                          <p:spTgt spid="51"/>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wipe(up)">
                                      <p:cBhvr>
                                        <p:cTn id="48" dur="500"/>
                                        <p:tgtEl>
                                          <p:spTgt spid="52"/>
                                        </p:tgtEl>
                                      </p:cBhvr>
                                    </p:animEffect>
                                  </p:childTnLst>
                                </p:cTn>
                              </p:par>
                            </p:childTnLst>
                          </p:cTn>
                        </p:par>
                        <p:par>
                          <p:cTn id="49" fill="hold">
                            <p:stCondLst>
                              <p:cond delay="2000"/>
                            </p:stCondLst>
                            <p:childTnLst>
                              <p:par>
                                <p:cTn id="50" presetID="22" presetClass="entr" presetSubtype="2" fill="hold" nodeType="after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wipe(right)">
                                      <p:cBhvr>
                                        <p:cTn id="52" dur="500"/>
                                        <p:tgtEl>
                                          <p:spTgt spid="53"/>
                                        </p:tgtEl>
                                      </p:cBhvr>
                                    </p:animEffect>
                                  </p:childTnLst>
                                </p:cTn>
                              </p:par>
                              <p:par>
                                <p:cTn id="53" presetID="22" presetClass="entr" presetSubtype="8"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left)">
                                      <p:cBhvr>
                                        <p:cTn id="55" dur="500"/>
                                        <p:tgtEl>
                                          <p:spTgt spid="54"/>
                                        </p:tgtEl>
                                      </p:cBhvr>
                                    </p:animEffect>
                                  </p:childTnLst>
                                </p:cTn>
                              </p:par>
                            </p:childTnLst>
                          </p:cTn>
                        </p:par>
                        <p:par>
                          <p:cTn id="56" fill="hold">
                            <p:stCondLst>
                              <p:cond delay="2500"/>
                            </p:stCondLst>
                            <p:childTnLst>
                              <p:par>
                                <p:cTn id="57" presetID="22" presetClass="entr" presetSubtype="1" fill="hold"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up)">
                                      <p:cBhvr>
                                        <p:cTn id="59" dur="500"/>
                                        <p:tgtEl>
                                          <p:spTgt spid="41"/>
                                        </p:tgtEl>
                                      </p:cBhvr>
                                    </p:animEffect>
                                  </p:childTnLst>
                                </p:cTn>
                              </p:par>
                              <p:par>
                                <p:cTn id="60" presetID="22" presetClass="entr" presetSubtype="1" fill="hold"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up)">
                                      <p:cBhvr>
                                        <p:cTn id="62" dur="500"/>
                                        <p:tgtEl>
                                          <p:spTgt spid="42"/>
                                        </p:tgtEl>
                                      </p:cBhvr>
                                    </p:animEffect>
                                  </p:childTnLst>
                                </p:cTn>
                              </p:par>
                            </p:childTnLst>
                          </p:cTn>
                        </p:par>
                        <p:par>
                          <p:cTn id="63" fill="hold">
                            <p:stCondLst>
                              <p:cond delay="3000"/>
                            </p:stCondLst>
                            <p:childTnLst>
                              <p:par>
                                <p:cTn id="64" presetID="10" presetClass="entr" presetSubtype="0" fill="hold" grpId="0" nodeType="after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wipe(up)">
                                      <p:cBhvr>
                                        <p:cTn id="74" dur="500"/>
                                        <p:tgtEl>
                                          <p:spTgt spid="63"/>
                                        </p:tgtEl>
                                      </p:cBhvr>
                                    </p:animEffect>
                                  </p:childTnLst>
                                </p:cTn>
                              </p:par>
                              <p:par>
                                <p:cTn id="75" presetID="22" presetClass="entr" presetSubtype="1" fill="hold" nodeType="with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wipe(up)">
                                      <p:cBhvr>
                                        <p:cTn id="77" dur="500"/>
                                        <p:tgtEl>
                                          <p:spTgt spid="64"/>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59"/>
                                        </p:tgtEl>
                                        <p:attrNameLst>
                                          <p:attrName>style.visibility</p:attrName>
                                        </p:attrNameLst>
                                      </p:cBhvr>
                                      <p:to>
                                        <p:strVal val="visible"/>
                                      </p:to>
                                    </p:set>
                                    <p:animEffect transition="in" filter="fade">
                                      <p:cBhvr>
                                        <p:cTn id="81" dur="500"/>
                                        <p:tgtEl>
                                          <p:spTgt spid="5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0"/>
                                        </p:tgtEl>
                                        <p:attrNameLst>
                                          <p:attrName>style.visibility</p:attrName>
                                        </p:attrNameLst>
                                      </p:cBhvr>
                                      <p:to>
                                        <p:strVal val="visible"/>
                                      </p:to>
                                    </p:set>
                                    <p:animEffect transition="in" filter="fade">
                                      <p:cBhvr>
                                        <p:cTn id="84" dur="500"/>
                                        <p:tgtEl>
                                          <p:spTgt spid="6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65"/>
                                        </p:tgtEl>
                                        <p:attrNameLst>
                                          <p:attrName>style.visibility</p:attrName>
                                        </p:attrNameLst>
                                      </p:cBhvr>
                                      <p:to>
                                        <p:strVal val="visible"/>
                                      </p:to>
                                    </p:set>
                                    <p:animEffect transition="in" filter="wipe(up)">
                                      <p:cBhvr>
                                        <p:cTn id="89" dur="500"/>
                                        <p:tgtEl>
                                          <p:spTgt spid="65"/>
                                        </p:tgtEl>
                                      </p:cBhvr>
                                    </p:animEffect>
                                  </p:childTnLst>
                                </p:cTn>
                              </p:par>
                              <p:par>
                                <p:cTn id="90" presetID="22" presetClass="entr" presetSubtype="1" fill="hold" nodeType="withEffect">
                                  <p:stCondLst>
                                    <p:cond delay="0"/>
                                  </p:stCondLst>
                                  <p:childTnLst>
                                    <p:set>
                                      <p:cBhvr>
                                        <p:cTn id="91" dur="1" fill="hold">
                                          <p:stCondLst>
                                            <p:cond delay="0"/>
                                          </p:stCondLst>
                                        </p:cTn>
                                        <p:tgtEl>
                                          <p:spTgt spid="66"/>
                                        </p:tgtEl>
                                        <p:attrNameLst>
                                          <p:attrName>style.visibility</p:attrName>
                                        </p:attrNameLst>
                                      </p:cBhvr>
                                      <p:to>
                                        <p:strVal val="visible"/>
                                      </p:to>
                                    </p:set>
                                    <p:animEffect transition="in" filter="wipe(up)">
                                      <p:cBhvr>
                                        <p:cTn id="92" dur="500"/>
                                        <p:tgtEl>
                                          <p:spTgt spid="66"/>
                                        </p:tgtEl>
                                      </p:cBhvr>
                                    </p:animEffect>
                                  </p:childTnLst>
                                </p:cTn>
                              </p:par>
                            </p:childTnLst>
                          </p:cTn>
                        </p:par>
                        <p:par>
                          <p:cTn id="93" fill="hold">
                            <p:stCondLst>
                              <p:cond delay="500"/>
                            </p:stCondLst>
                            <p:childTnLst>
                              <p:par>
                                <p:cTn id="94" presetID="22" presetClass="entr" presetSubtype="8" fill="hold" nodeType="afterEffect">
                                  <p:stCondLst>
                                    <p:cond delay="0"/>
                                  </p:stCondLst>
                                  <p:childTnLst>
                                    <p:set>
                                      <p:cBhvr>
                                        <p:cTn id="95" dur="1" fill="hold">
                                          <p:stCondLst>
                                            <p:cond delay="0"/>
                                          </p:stCondLst>
                                        </p:cTn>
                                        <p:tgtEl>
                                          <p:spTgt spid="68"/>
                                        </p:tgtEl>
                                        <p:attrNameLst>
                                          <p:attrName>style.visibility</p:attrName>
                                        </p:attrNameLst>
                                      </p:cBhvr>
                                      <p:to>
                                        <p:strVal val="visible"/>
                                      </p:to>
                                    </p:set>
                                    <p:animEffect transition="in" filter="wipe(left)">
                                      <p:cBhvr>
                                        <p:cTn id="96" dur="500"/>
                                        <p:tgtEl>
                                          <p:spTgt spid="68"/>
                                        </p:tgtEl>
                                      </p:cBhvr>
                                    </p:animEffect>
                                  </p:childTnLst>
                                </p:cTn>
                              </p:par>
                              <p:par>
                                <p:cTn id="97" presetID="22" presetClass="entr" presetSubtype="2" fill="hold" nodeType="withEffect">
                                  <p:stCondLst>
                                    <p:cond delay="0"/>
                                  </p:stCondLst>
                                  <p:childTnLst>
                                    <p:set>
                                      <p:cBhvr>
                                        <p:cTn id="98" dur="1" fill="hold">
                                          <p:stCondLst>
                                            <p:cond delay="0"/>
                                          </p:stCondLst>
                                        </p:cTn>
                                        <p:tgtEl>
                                          <p:spTgt spid="70"/>
                                        </p:tgtEl>
                                        <p:attrNameLst>
                                          <p:attrName>style.visibility</p:attrName>
                                        </p:attrNameLst>
                                      </p:cBhvr>
                                      <p:to>
                                        <p:strVal val="visible"/>
                                      </p:to>
                                    </p:set>
                                    <p:animEffect transition="in" filter="wipe(right)">
                                      <p:cBhvr>
                                        <p:cTn id="99" dur="500"/>
                                        <p:tgtEl>
                                          <p:spTgt spid="70"/>
                                        </p:tgtEl>
                                      </p:cBhvr>
                                    </p:animEffect>
                                  </p:childTnLst>
                                </p:cTn>
                              </p:par>
                            </p:childTnLst>
                          </p:cTn>
                        </p:par>
                        <p:par>
                          <p:cTn id="100" fill="hold">
                            <p:stCondLst>
                              <p:cond delay="1000"/>
                            </p:stCondLst>
                            <p:childTnLst>
                              <p:par>
                                <p:cTn id="101" presetID="22" presetClass="entr" presetSubtype="1" fill="hold" nodeType="afterEffect">
                                  <p:stCondLst>
                                    <p:cond delay="0"/>
                                  </p:stCondLst>
                                  <p:childTnLst>
                                    <p:set>
                                      <p:cBhvr>
                                        <p:cTn id="102" dur="1" fill="hold">
                                          <p:stCondLst>
                                            <p:cond delay="0"/>
                                          </p:stCondLst>
                                        </p:cTn>
                                        <p:tgtEl>
                                          <p:spTgt spid="72"/>
                                        </p:tgtEl>
                                        <p:attrNameLst>
                                          <p:attrName>style.visibility</p:attrName>
                                        </p:attrNameLst>
                                      </p:cBhvr>
                                      <p:to>
                                        <p:strVal val="visible"/>
                                      </p:to>
                                    </p:set>
                                    <p:animEffect transition="in" filter="wipe(up)">
                                      <p:cBhvr>
                                        <p:cTn id="103" dur="500"/>
                                        <p:tgtEl>
                                          <p:spTgt spid="72"/>
                                        </p:tgtEl>
                                      </p:cBhvr>
                                    </p:animEffect>
                                  </p:childTnLst>
                                </p:cTn>
                              </p:par>
                            </p:childTnLst>
                          </p:cTn>
                        </p:par>
                        <p:par>
                          <p:cTn id="104" fill="hold">
                            <p:stCondLst>
                              <p:cond delay="1500"/>
                            </p:stCondLst>
                            <p:childTnLst>
                              <p:par>
                                <p:cTn id="105" presetID="10" presetClass="entr" presetSubtype="0" fill="hold" grpId="0" nodeType="afterEffect">
                                  <p:stCondLst>
                                    <p:cond delay="0"/>
                                  </p:stCondLst>
                                  <p:childTnLst>
                                    <p:set>
                                      <p:cBhvr>
                                        <p:cTn id="106" dur="1" fill="hold">
                                          <p:stCondLst>
                                            <p:cond delay="0"/>
                                          </p:stCondLst>
                                        </p:cTn>
                                        <p:tgtEl>
                                          <p:spTgt spid="73"/>
                                        </p:tgtEl>
                                        <p:attrNameLst>
                                          <p:attrName>style.visibility</p:attrName>
                                        </p:attrNameLst>
                                      </p:cBhvr>
                                      <p:to>
                                        <p:strVal val="visible"/>
                                      </p:to>
                                    </p:set>
                                    <p:animEffect transition="in" filter="fade">
                                      <p:cBhvr>
                                        <p:cTn id="107" dur="500"/>
                                        <p:tgtEl>
                                          <p:spTgt spid="73"/>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nodeType="clickEffect">
                                  <p:stCondLst>
                                    <p:cond delay="0"/>
                                  </p:stCondLst>
                                  <p:childTnLst>
                                    <p:set>
                                      <p:cBhvr>
                                        <p:cTn id="111" dur="1" fill="hold">
                                          <p:stCondLst>
                                            <p:cond delay="0"/>
                                          </p:stCondLst>
                                        </p:cTn>
                                        <p:tgtEl>
                                          <p:spTgt spid="74"/>
                                        </p:tgtEl>
                                        <p:attrNameLst>
                                          <p:attrName>style.visibility</p:attrName>
                                        </p:attrNameLst>
                                      </p:cBhvr>
                                      <p:to>
                                        <p:strVal val="visible"/>
                                      </p:to>
                                    </p:set>
                                    <p:animEffect transition="in" filter="wipe(up)">
                                      <p:cBhvr>
                                        <p:cTn id="112" dur="500"/>
                                        <p:tgtEl>
                                          <p:spTgt spid="74"/>
                                        </p:tgtEl>
                                      </p:cBhvr>
                                    </p:animEffect>
                                  </p:child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75"/>
                                        </p:tgtEl>
                                        <p:attrNameLst>
                                          <p:attrName>style.visibility</p:attrName>
                                        </p:attrNameLst>
                                      </p:cBhvr>
                                      <p:to>
                                        <p:strVal val="visible"/>
                                      </p:to>
                                    </p:set>
                                    <p:animEffect transition="in" filter="fade">
                                      <p:cBhvr>
                                        <p:cTn id="116" dur="500"/>
                                        <p:tgtEl>
                                          <p:spTgt spid="75"/>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nodeType="clickEffect">
                                  <p:stCondLst>
                                    <p:cond delay="0"/>
                                  </p:stCondLst>
                                  <p:childTnLst>
                                    <p:set>
                                      <p:cBhvr>
                                        <p:cTn id="120" dur="1" fill="hold">
                                          <p:stCondLst>
                                            <p:cond delay="0"/>
                                          </p:stCondLst>
                                        </p:cTn>
                                        <p:tgtEl>
                                          <p:spTgt spid="80"/>
                                        </p:tgtEl>
                                        <p:attrNameLst>
                                          <p:attrName>style.visibility</p:attrName>
                                        </p:attrNameLst>
                                      </p:cBhvr>
                                      <p:to>
                                        <p:strVal val="visible"/>
                                      </p:to>
                                    </p:set>
                                    <p:animEffect transition="in" filter="wipe(left)">
                                      <p:cBhvr>
                                        <p:cTn id="121" dur="500"/>
                                        <p:tgtEl>
                                          <p:spTgt spid="80"/>
                                        </p:tgtEl>
                                      </p:cBhvr>
                                    </p:animEffect>
                                  </p:childTnLst>
                                </p:cTn>
                              </p:par>
                            </p:childTnLst>
                          </p:cTn>
                        </p:par>
                        <p:par>
                          <p:cTn id="122" fill="hold">
                            <p:stCondLst>
                              <p:cond delay="500"/>
                            </p:stCondLst>
                            <p:childTnLst>
                              <p:par>
                                <p:cTn id="123" presetID="22" presetClass="entr" presetSubtype="4" fill="hold" nodeType="afterEffect">
                                  <p:stCondLst>
                                    <p:cond delay="0"/>
                                  </p:stCondLst>
                                  <p:childTnLst>
                                    <p:set>
                                      <p:cBhvr>
                                        <p:cTn id="124" dur="1" fill="hold">
                                          <p:stCondLst>
                                            <p:cond delay="0"/>
                                          </p:stCondLst>
                                        </p:cTn>
                                        <p:tgtEl>
                                          <p:spTgt spid="84"/>
                                        </p:tgtEl>
                                        <p:attrNameLst>
                                          <p:attrName>style.visibility</p:attrName>
                                        </p:attrNameLst>
                                      </p:cBhvr>
                                      <p:to>
                                        <p:strVal val="visible"/>
                                      </p:to>
                                    </p:set>
                                    <p:animEffect transition="in" filter="wipe(down)">
                                      <p:cBhvr>
                                        <p:cTn id="125" dur="500"/>
                                        <p:tgtEl>
                                          <p:spTgt spid="84"/>
                                        </p:tgtEl>
                                      </p:cBhvr>
                                    </p:animEffect>
                                  </p:childTnLst>
                                </p:cTn>
                              </p:par>
                            </p:childTnLst>
                          </p:cTn>
                        </p:par>
                        <p:par>
                          <p:cTn id="126" fill="hold">
                            <p:stCondLst>
                              <p:cond delay="1000"/>
                            </p:stCondLst>
                            <p:childTnLst>
                              <p:par>
                                <p:cTn id="127" presetID="22" presetClass="entr" presetSubtype="8" fill="hold" nodeType="afterEffect">
                                  <p:stCondLst>
                                    <p:cond delay="0"/>
                                  </p:stCondLst>
                                  <p:childTnLst>
                                    <p:set>
                                      <p:cBhvr>
                                        <p:cTn id="128" dur="1" fill="hold">
                                          <p:stCondLst>
                                            <p:cond delay="0"/>
                                          </p:stCondLst>
                                        </p:cTn>
                                        <p:tgtEl>
                                          <p:spTgt spid="86"/>
                                        </p:tgtEl>
                                        <p:attrNameLst>
                                          <p:attrName>style.visibility</p:attrName>
                                        </p:attrNameLst>
                                      </p:cBhvr>
                                      <p:to>
                                        <p:strVal val="visible"/>
                                      </p:to>
                                    </p:set>
                                    <p:animEffect transition="in" filter="wipe(left)">
                                      <p:cBhvr>
                                        <p:cTn id="129" dur="500"/>
                                        <p:tgtEl>
                                          <p:spTgt spid="86"/>
                                        </p:tgtEl>
                                      </p:cBhvr>
                                    </p:animEffect>
                                  </p:childTnLst>
                                </p:cTn>
                              </p:par>
                            </p:childTnLst>
                          </p:cTn>
                        </p:par>
                        <p:par>
                          <p:cTn id="130" fill="hold">
                            <p:stCondLst>
                              <p:cond delay="1500"/>
                            </p:stCondLst>
                            <p:childTnLst>
                              <p:par>
                                <p:cTn id="131" presetID="10" presetClass="entr" presetSubtype="0" fill="hold" grpId="0" nodeType="afterEffect">
                                  <p:stCondLst>
                                    <p:cond delay="0"/>
                                  </p:stCondLst>
                                  <p:childTnLst>
                                    <p:set>
                                      <p:cBhvr>
                                        <p:cTn id="132" dur="1" fill="hold">
                                          <p:stCondLst>
                                            <p:cond delay="0"/>
                                          </p:stCondLst>
                                        </p:cTn>
                                        <p:tgtEl>
                                          <p:spTgt spid="34"/>
                                        </p:tgtEl>
                                        <p:attrNameLst>
                                          <p:attrName>style.visibility</p:attrName>
                                        </p:attrNameLst>
                                      </p:cBhvr>
                                      <p:to>
                                        <p:strVal val="visible"/>
                                      </p:to>
                                    </p:set>
                                    <p:animEffect transition="in" filter="fade">
                                      <p:cBhvr>
                                        <p:cTn id="133" dur="500"/>
                                        <p:tgtEl>
                                          <p:spTgt spid="34"/>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nodeType="clickEffect">
                                  <p:stCondLst>
                                    <p:cond delay="0"/>
                                  </p:stCondLst>
                                  <p:childTnLst>
                                    <p:set>
                                      <p:cBhvr>
                                        <p:cTn id="137" dur="1" fill="hold">
                                          <p:stCondLst>
                                            <p:cond delay="0"/>
                                          </p:stCondLst>
                                        </p:cTn>
                                        <p:tgtEl>
                                          <p:spTgt spid="92"/>
                                        </p:tgtEl>
                                        <p:attrNameLst>
                                          <p:attrName>style.visibility</p:attrName>
                                        </p:attrNameLst>
                                      </p:cBhvr>
                                      <p:to>
                                        <p:strVal val="visible"/>
                                      </p:to>
                                    </p:set>
                                    <p:animEffect transition="in" filter="wipe(up)">
                                      <p:cBhvr>
                                        <p:cTn id="138" dur="500"/>
                                        <p:tgtEl>
                                          <p:spTgt spid="92"/>
                                        </p:tgtEl>
                                      </p:cBhvr>
                                    </p:animEffect>
                                  </p:childTnLst>
                                </p:cTn>
                              </p:par>
                            </p:childTnLst>
                          </p:cTn>
                        </p:par>
                        <p:par>
                          <p:cTn id="139" fill="hold">
                            <p:stCondLst>
                              <p:cond delay="500"/>
                            </p:stCondLst>
                            <p:childTnLst>
                              <p:par>
                                <p:cTn id="140" presetID="10" presetClass="entr" presetSubtype="0" fill="hold" grpId="0" nodeType="afterEffect">
                                  <p:stCondLst>
                                    <p:cond delay="0"/>
                                  </p:stCondLst>
                                  <p:childTnLst>
                                    <p:set>
                                      <p:cBhvr>
                                        <p:cTn id="141" dur="1" fill="hold">
                                          <p:stCondLst>
                                            <p:cond delay="0"/>
                                          </p:stCondLst>
                                        </p:cTn>
                                        <p:tgtEl>
                                          <p:spTgt spid="90"/>
                                        </p:tgtEl>
                                        <p:attrNameLst>
                                          <p:attrName>style.visibility</p:attrName>
                                        </p:attrNameLst>
                                      </p:cBhvr>
                                      <p:to>
                                        <p:strVal val="visible"/>
                                      </p:to>
                                    </p:set>
                                    <p:animEffect transition="in" filter="fade">
                                      <p:cBhvr>
                                        <p:cTn id="142" dur="500"/>
                                        <p:tgtEl>
                                          <p:spTgt spid="90"/>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174"/>
                                        </p:tgtEl>
                                        <p:attrNameLst>
                                          <p:attrName>style.visibility</p:attrName>
                                        </p:attrNameLst>
                                      </p:cBhvr>
                                      <p:to>
                                        <p:strVal val="visible"/>
                                      </p:to>
                                    </p:set>
                                    <p:animEffect transition="in" filter="fade">
                                      <p:cBhvr>
                                        <p:cTn id="147" dur="500"/>
                                        <p:tgtEl>
                                          <p:spTgt spid="174"/>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1" fill="hold" nodeType="clickEffect">
                                  <p:stCondLst>
                                    <p:cond delay="0"/>
                                  </p:stCondLst>
                                  <p:childTnLst>
                                    <p:set>
                                      <p:cBhvr>
                                        <p:cTn id="151" dur="1" fill="hold">
                                          <p:stCondLst>
                                            <p:cond delay="0"/>
                                          </p:stCondLst>
                                        </p:cTn>
                                        <p:tgtEl>
                                          <p:spTgt spid="95"/>
                                        </p:tgtEl>
                                        <p:attrNameLst>
                                          <p:attrName>style.visibility</p:attrName>
                                        </p:attrNameLst>
                                      </p:cBhvr>
                                      <p:to>
                                        <p:strVal val="visible"/>
                                      </p:to>
                                    </p:set>
                                    <p:animEffect transition="in" filter="wipe(up)">
                                      <p:cBhvr>
                                        <p:cTn id="152" dur="500"/>
                                        <p:tgtEl>
                                          <p:spTgt spid="95"/>
                                        </p:tgtEl>
                                      </p:cBhvr>
                                    </p:animEffect>
                                  </p:childTnLst>
                                </p:cTn>
                              </p:par>
                            </p:childTnLst>
                          </p:cTn>
                        </p:par>
                        <p:par>
                          <p:cTn id="153" fill="hold">
                            <p:stCondLst>
                              <p:cond delay="500"/>
                            </p:stCondLst>
                            <p:childTnLst>
                              <p:par>
                                <p:cTn id="154" presetID="10" presetClass="entr" presetSubtype="0" fill="hold" grpId="0" nodeType="afterEffect">
                                  <p:stCondLst>
                                    <p:cond delay="0"/>
                                  </p:stCondLst>
                                  <p:childTnLst>
                                    <p:set>
                                      <p:cBhvr>
                                        <p:cTn id="155" dur="1" fill="hold">
                                          <p:stCondLst>
                                            <p:cond delay="0"/>
                                          </p:stCondLst>
                                        </p:cTn>
                                        <p:tgtEl>
                                          <p:spTgt spid="93"/>
                                        </p:tgtEl>
                                        <p:attrNameLst>
                                          <p:attrName>style.visibility</p:attrName>
                                        </p:attrNameLst>
                                      </p:cBhvr>
                                      <p:to>
                                        <p:strVal val="visible"/>
                                      </p:to>
                                    </p:set>
                                    <p:animEffect transition="in" filter="fade">
                                      <p:cBhvr>
                                        <p:cTn id="156" dur="500"/>
                                        <p:tgtEl>
                                          <p:spTgt spid="93"/>
                                        </p:tgtEl>
                                      </p:cBhvr>
                                    </p:animEffect>
                                  </p:childTnLst>
                                </p:cTn>
                              </p:par>
                            </p:childTnLst>
                          </p:cTn>
                        </p:par>
                        <p:par>
                          <p:cTn id="157" fill="hold">
                            <p:stCondLst>
                              <p:cond delay="1000"/>
                            </p:stCondLst>
                            <p:childTnLst>
                              <p:par>
                                <p:cTn id="158" presetID="22" presetClass="entr" presetSubtype="1" fill="hold" nodeType="afterEffect">
                                  <p:stCondLst>
                                    <p:cond delay="0"/>
                                  </p:stCondLst>
                                  <p:childTnLst>
                                    <p:set>
                                      <p:cBhvr>
                                        <p:cTn id="159" dur="1" fill="hold">
                                          <p:stCondLst>
                                            <p:cond delay="0"/>
                                          </p:stCondLst>
                                        </p:cTn>
                                        <p:tgtEl>
                                          <p:spTgt spid="98"/>
                                        </p:tgtEl>
                                        <p:attrNameLst>
                                          <p:attrName>style.visibility</p:attrName>
                                        </p:attrNameLst>
                                      </p:cBhvr>
                                      <p:to>
                                        <p:strVal val="visible"/>
                                      </p:to>
                                    </p:set>
                                    <p:animEffect transition="in" filter="wipe(up)">
                                      <p:cBhvr>
                                        <p:cTn id="160" dur="500"/>
                                        <p:tgtEl>
                                          <p:spTgt spid="98"/>
                                        </p:tgtEl>
                                      </p:cBhvr>
                                    </p:animEffect>
                                  </p:childTnLst>
                                </p:cTn>
                              </p:par>
                            </p:childTnLst>
                          </p:cTn>
                        </p:par>
                        <p:par>
                          <p:cTn id="161" fill="hold">
                            <p:stCondLst>
                              <p:cond delay="1500"/>
                            </p:stCondLst>
                            <p:childTnLst>
                              <p:par>
                                <p:cTn id="162" presetID="10" presetClass="entr" presetSubtype="0" fill="hold" grpId="0" nodeType="afterEffect">
                                  <p:stCondLst>
                                    <p:cond delay="0"/>
                                  </p:stCondLst>
                                  <p:childTnLst>
                                    <p:set>
                                      <p:cBhvr>
                                        <p:cTn id="163" dur="1" fill="hold">
                                          <p:stCondLst>
                                            <p:cond delay="0"/>
                                          </p:stCondLst>
                                        </p:cTn>
                                        <p:tgtEl>
                                          <p:spTgt spid="96"/>
                                        </p:tgtEl>
                                        <p:attrNameLst>
                                          <p:attrName>style.visibility</p:attrName>
                                        </p:attrNameLst>
                                      </p:cBhvr>
                                      <p:to>
                                        <p:strVal val="visible"/>
                                      </p:to>
                                    </p:set>
                                    <p:animEffect transition="in" filter="fade">
                                      <p:cBhvr>
                                        <p:cTn id="164" dur="500"/>
                                        <p:tgtEl>
                                          <p:spTgt spid="96"/>
                                        </p:tgtEl>
                                      </p:cBhvr>
                                    </p:animEffect>
                                  </p:childTnLst>
                                </p:cTn>
                              </p:par>
                            </p:childTnLst>
                          </p:cTn>
                        </p:par>
                        <p:par>
                          <p:cTn id="165" fill="hold">
                            <p:stCondLst>
                              <p:cond delay="2000"/>
                            </p:stCondLst>
                            <p:childTnLst>
                              <p:par>
                                <p:cTn id="166" presetID="10" presetClass="entr" presetSubtype="0" fill="hold" nodeType="afterEffect">
                                  <p:stCondLst>
                                    <p:cond delay="0"/>
                                  </p:stCondLst>
                                  <p:childTnLst>
                                    <p:set>
                                      <p:cBhvr>
                                        <p:cTn id="167" dur="1" fill="hold">
                                          <p:stCondLst>
                                            <p:cond delay="0"/>
                                          </p:stCondLst>
                                        </p:cTn>
                                        <p:tgtEl>
                                          <p:spTgt spid="176"/>
                                        </p:tgtEl>
                                        <p:attrNameLst>
                                          <p:attrName>style.visibility</p:attrName>
                                        </p:attrNameLst>
                                      </p:cBhvr>
                                      <p:to>
                                        <p:strVal val="visible"/>
                                      </p:to>
                                    </p:set>
                                    <p:animEffect transition="in" filter="fade">
                                      <p:cBhvr>
                                        <p:cTn id="168" dur="500"/>
                                        <p:tgtEl>
                                          <p:spTgt spid="176"/>
                                        </p:tgtEl>
                                      </p:cBhvr>
                                    </p:animEffect>
                                  </p:childTnLst>
                                </p:cTn>
                              </p:par>
                            </p:childTnLst>
                          </p:cTn>
                        </p:par>
                      </p:childTnLst>
                    </p:cTn>
                  </p:par>
                  <p:par>
                    <p:cTn id="169" fill="hold">
                      <p:stCondLst>
                        <p:cond delay="indefinite"/>
                      </p:stCondLst>
                      <p:childTnLst>
                        <p:par>
                          <p:cTn id="170" fill="hold">
                            <p:stCondLst>
                              <p:cond delay="0"/>
                            </p:stCondLst>
                            <p:childTnLst>
                              <p:par>
                                <p:cTn id="171" presetID="22" presetClass="entr" presetSubtype="1" fill="hold" nodeType="clickEffect">
                                  <p:stCondLst>
                                    <p:cond delay="0"/>
                                  </p:stCondLst>
                                  <p:childTnLst>
                                    <p:set>
                                      <p:cBhvr>
                                        <p:cTn id="172" dur="1" fill="hold">
                                          <p:stCondLst>
                                            <p:cond delay="0"/>
                                          </p:stCondLst>
                                        </p:cTn>
                                        <p:tgtEl>
                                          <p:spTgt spid="114"/>
                                        </p:tgtEl>
                                        <p:attrNameLst>
                                          <p:attrName>style.visibility</p:attrName>
                                        </p:attrNameLst>
                                      </p:cBhvr>
                                      <p:to>
                                        <p:strVal val="visible"/>
                                      </p:to>
                                    </p:set>
                                    <p:animEffect transition="in" filter="wipe(up)">
                                      <p:cBhvr>
                                        <p:cTn id="173" dur="500"/>
                                        <p:tgtEl>
                                          <p:spTgt spid="114"/>
                                        </p:tgtEl>
                                      </p:cBhvr>
                                    </p:animEffect>
                                  </p:childTnLst>
                                </p:cTn>
                              </p:par>
                            </p:childTnLst>
                          </p:cTn>
                        </p:par>
                        <p:par>
                          <p:cTn id="174" fill="hold">
                            <p:stCondLst>
                              <p:cond delay="500"/>
                            </p:stCondLst>
                            <p:childTnLst>
                              <p:par>
                                <p:cTn id="175" presetID="22" presetClass="entr" presetSubtype="8" fill="hold" nodeType="afterEffect">
                                  <p:stCondLst>
                                    <p:cond delay="0"/>
                                  </p:stCondLst>
                                  <p:childTnLst>
                                    <p:set>
                                      <p:cBhvr>
                                        <p:cTn id="176" dur="1" fill="hold">
                                          <p:stCondLst>
                                            <p:cond delay="0"/>
                                          </p:stCondLst>
                                        </p:cTn>
                                        <p:tgtEl>
                                          <p:spTgt spid="120"/>
                                        </p:tgtEl>
                                        <p:attrNameLst>
                                          <p:attrName>style.visibility</p:attrName>
                                        </p:attrNameLst>
                                      </p:cBhvr>
                                      <p:to>
                                        <p:strVal val="visible"/>
                                      </p:to>
                                    </p:set>
                                    <p:animEffect transition="in" filter="wipe(left)">
                                      <p:cBhvr>
                                        <p:cTn id="177" dur="500"/>
                                        <p:tgtEl>
                                          <p:spTgt spid="120"/>
                                        </p:tgtEl>
                                      </p:cBhvr>
                                    </p:animEffect>
                                  </p:childTnLst>
                                </p:cTn>
                              </p:par>
                              <p:par>
                                <p:cTn id="178" presetID="22" presetClass="entr" presetSubtype="2" fill="hold" nodeType="withEffect">
                                  <p:stCondLst>
                                    <p:cond delay="0"/>
                                  </p:stCondLst>
                                  <p:childTnLst>
                                    <p:set>
                                      <p:cBhvr>
                                        <p:cTn id="179" dur="1" fill="hold">
                                          <p:stCondLst>
                                            <p:cond delay="0"/>
                                          </p:stCondLst>
                                        </p:cTn>
                                        <p:tgtEl>
                                          <p:spTgt spid="116"/>
                                        </p:tgtEl>
                                        <p:attrNameLst>
                                          <p:attrName>style.visibility</p:attrName>
                                        </p:attrNameLst>
                                      </p:cBhvr>
                                      <p:to>
                                        <p:strVal val="visible"/>
                                      </p:to>
                                    </p:set>
                                    <p:animEffect transition="in" filter="wipe(right)">
                                      <p:cBhvr>
                                        <p:cTn id="180" dur="500"/>
                                        <p:tgtEl>
                                          <p:spTgt spid="116"/>
                                        </p:tgtEl>
                                      </p:cBhvr>
                                    </p:animEffect>
                                  </p:childTnLst>
                                </p:cTn>
                              </p:par>
                            </p:childTnLst>
                          </p:cTn>
                        </p:par>
                        <p:par>
                          <p:cTn id="181" fill="hold">
                            <p:stCondLst>
                              <p:cond delay="1000"/>
                            </p:stCondLst>
                            <p:childTnLst>
                              <p:par>
                                <p:cTn id="182" presetID="22" presetClass="entr" presetSubtype="1" fill="hold" nodeType="afterEffect">
                                  <p:stCondLst>
                                    <p:cond delay="0"/>
                                  </p:stCondLst>
                                  <p:childTnLst>
                                    <p:set>
                                      <p:cBhvr>
                                        <p:cTn id="183" dur="1" fill="hold">
                                          <p:stCondLst>
                                            <p:cond delay="0"/>
                                          </p:stCondLst>
                                        </p:cTn>
                                        <p:tgtEl>
                                          <p:spTgt spid="118"/>
                                        </p:tgtEl>
                                        <p:attrNameLst>
                                          <p:attrName>style.visibility</p:attrName>
                                        </p:attrNameLst>
                                      </p:cBhvr>
                                      <p:to>
                                        <p:strVal val="visible"/>
                                      </p:to>
                                    </p:set>
                                    <p:animEffect transition="in" filter="wipe(up)">
                                      <p:cBhvr>
                                        <p:cTn id="184" dur="500"/>
                                        <p:tgtEl>
                                          <p:spTgt spid="118"/>
                                        </p:tgtEl>
                                      </p:cBhvr>
                                    </p:animEffect>
                                  </p:childTnLst>
                                </p:cTn>
                              </p:par>
                              <p:par>
                                <p:cTn id="185" presetID="22" presetClass="entr" presetSubtype="1" fill="hold" nodeType="withEffect">
                                  <p:stCondLst>
                                    <p:cond delay="0"/>
                                  </p:stCondLst>
                                  <p:childTnLst>
                                    <p:set>
                                      <p:cBhvr>
                                        <p:cTn id="186" dur="1" fill="hold">
                                          <p:stCondLst>
                                            <p:cond delay="0"/>
                                          </p:stCondLst>
                                        </p:cTn>
                                        <p:tgtEl>
                                          <p:spTgt spid="122"/>
                                        </p:tgtEl>
                                        <p:attrNameLst>
                                          <p:attrName>style.visibility</p:attrName>
                                        </p:attrNameLst>
                                      </p:cBhvr>
                                      <p:to>
                                        <p:strVal val="visible"/>
                                      </p:to>
                                    </p:set>
                                    <p:animEffect transition="in" filter="wipe(up)">
                                      <p:cBhvr>
                                        <p:cTn id="187" dur="500"/>
                                        <p:tgtEl>
                                          <p:spTgt spid="122"/>
                                        </p:tgtEl>
                                      </p:cBhvr>
                                    </p:animEffect>
                                  </p:childTnLst>
                                </p:cTn>
                              </p:par>
                            </p:childTnLst>
                          </p:cTn>
                        </p:par>
                        <p:par>
                          <p:cTn id="188" fill="hold">
                            <p:stCondLst>
                              <p:cond delay="1500"/>
                            </p:stCondLst>
                            <p:childTnLst>
                              <p:par>
                                <p:cTn id="189" presetID="10" presetClass="entr" presetSubtype="0" fill="hold" grpId="0" nodeType="afterEffect">
                                  <p:stCondLst>
                                    <p:cond delay="0"/>
                                  </p:stCondLst>
                                  <p:childTnLst>
                                    <p:set>
                                      <p:cBhvr>
                                        <p:cTn id="190" dur="1" fill="hold">
                                          <p:stCondLst>
                                            <p:cond delay="0"/>
                                          </p:stCondLst>
                                        </p:cTn>
                                        <p:tgtEl>
                                          <p:spTgt spid="99"/>
                                        </p:tgtEl>
                                        <p:attrNameLst>
                                          <p:attrName>style.visibility</p:attrName>
                                        </p:attrNameLst>
                                      </p:cBhvr>
                                      <p:to>
                                        <p:strVal val="visible"/>
                                      </p:to>
                                    </p:set>
                                    <p:animEffect transition="in" filter="fade">
                                      <p:cBhvr>
                                        <p:cTn id="191" dur="500"/>
                                        <p:tgtEl>
                                          <p:spTgt spid="99"/>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100"/>
                                        </p:tgtEl>
                                        <p:attrNameLst>
                                          <p:attrName>style.visibility</p:attrName>
                                        </p:attrNameLst>
                                      </p:cBhvr>
                                      <p:to>
                                        <p:strVal val="visible"/>
                                      </p:to>
                                    </p:set>
                                    <p:animEffect transition="in" filter="fade">
                                      <p:cBhvr>
                                        <p:cTn id="194" dur="500"/>
                                        <p:tgtEl>
                                          <p:spTgt spid="100"/>
                                        </p:tgtEl>
                                      </p:cBhvr>
                                    </p:animEffect>
                                  </p:childTnLst>
                                </p:cTn>
                              </p:par>
                            </p:childTnLst>
                          </p:cTn>
                        </p:par>
                      </p:childTnLst>
                    </p:cTn>
                  </p:par>
                  <p:par>
                    <p:cTn id="195" fill="hold">
                      <p:stCondLst>
                        <p:cond delay="indefinite"/>
                      </p:stCondLst>
                      <p:childTnLst>
                        <p:par>
                          <p:cTn id="196" fill="hold">
                            <p:stCondLst>
                              <p:cond delay="0"/>
                            </p:stCondLst>
                            <p:childTnLst>
                              <p:par>
                                <p:cTn id="197" presetID="22" presetClass="entr" presetSubtype="1" fill="hold" nodeType="clickEffect">
                                  <p:stCondLst>
                                    <p:cond delay="0"/>
                                  </p:stCondLst>
                                  <p:childTnLst>
                                    <p:set>
                                      <p:cBhvr>
                                        <p:cTn id="198" dur="1" fill="hold">
                                          <p:stCondLst>
                                            <p:cond delay="0"/>
                                          </p:stCondLst>
                                        </p:cTn>
                                        <p:tgtEl>
                                          <p:spTgt spid="124"/>
                                        </p:tgtEl>
                                        <p:attrNameLst>
                                          <p:attrName>style.visibility</p:attrName>
                                        </p:attrNameLst>
                                      </p:cBhvr>
                                      <p:to>
                                        <p:strVal val="visible"/>
                                      </p:to>
                                    </p:set>
                                    <p:animEffect transition="in" filter="wipe(up)">
                                      <p:cBhvr>
                                        <p:cTn id="199" dur="500"/>
                                        <p:tgtEl>
                                          <p:spTgt spid="124"/>
                                        </p:tgtEl>
                                      </p:cBhvr>
                                    </p:animEffect>
                                  </p:childTnLst>
                                </p:cTn>
                              </p:par>
                              <p:par>
                                <p:cTn id="200" presetID="22" presetClass="entr" presetSubtype="1" fill="hold" nodeType="withEffect">
                                  <p:stCondLst>
                                    <p:cond delay="0"/>
                                  </p:stCondLst>
                                  <p:childTnLst>
                                    <p:set>
                                      <p:cBhvr>
                                        <p:cTn id="201" dur="1" fill="hold">
                                          <p:stCondLst>
                                            <p:cond delay="0"/>
                                          </p:stCondLst>
                                        </p:cTn>
                                        <p:tgtEl>
                                          <p:spTgt spid="129"/>
                                        </p:tgtEl>
                                        <p:attrNameLst>
                                          <p:attrName>style.visibility</p:attrName>
                                        </p:attrNameLst>
                                      </p:cBhvr>
                                      <p:to>
                                        <p:strVal val="visible"/>
                                      </p:to>
                                    </p:set>
                                    <p:animEffect transition="in" filter="wipe(up)">
                                      <p:cBhvr>
                                        <p:cTn id="202" dur="500"/>
                                        <p:tgtEl>
                                          <p:spTgt spid="129"/>
                                        </p:tgtEl>
                                      </p:cBhvr>
                                    </p:animEffect>
                                  </p:childTnLst>
                                </p:cTn>
                              </p:par>
                            </p:childTnLst>
                          </p:cTn>
                        </p:par>
                        <p:par>
                          <p:cTn id="203" fill="hold">
                            <p:stCondLst>
                              <p:cond delay="500"/>
                            </p:stCondLst>
                            <p:childTnLst>
                              <p:par>
                                <p:cTn id="204" presetID="22" presetClass="entr" presetSubtype="8" fill="hold" nodeType="afterEffect">
                                  <p:stCondLst>
                                    <p:cond delay="0"/>
                                  </p:stCondLst>
                                  <p:childTnLst>
                                    <p:set>
                                      <p:cBhvr>
                                        <p:cTn id="205" dur="1" fill="hold">
                                          <p:stCondLst>
                                            <p:cond delay="0"/>
                                          </p:stCondLst>
                                        </p:cTn>
                                        <p:tgtEl>
                                          <p:spTgt spid="127"/>
                                        </p:tgtEl>
                                        <p:attrNameLst>
                                          <p:attrName>style.visibility</p:attrName>
                                        </p:attrNameLst>
                                      </p:cBhvr>
                                      <p:to>
                                        <p:strVal val="visible"/>
                                      </p:to>
                                    </p:set>
                                    <p:animEffect transition="in" filter="wipe(left)">
                                      <p:cBhvr>
                                        <p:cTn id="206" dur="500"/>
                                        <p:tgtEl>
                                          <p:spTgt spid="127"/>
                                        </p:tgtEl>
                                      </p:cBhvr>
                                    </p:animEffect>
                                  </p:childTnLst>
                                </p:cTn>
                              </p:par>
                              <p:par>
                                <p:cTn id="207" presetID="22" presetClass="entr" presetSubtype="2" fill="hold" nodeType="withEffect">
                                  <p:stCondLst>
                                    <p:cond delay="0"/>
                                  </p:stCondLst>
                                  <p:childTnLst>
                                    <p:set>
                                      <p:cBhvr>
                                        <p:cTn id="208" dur="1" fill="hold">
                                          <p:stCondLst>
                                            <p:cond delay="0"/>
                                          </p:stCondLst>
                                        </p:cTn>
                                        <p:tgtEl>
                                          <p:spTgt spid="131"/>
                                        </p:tgtEl>
                                        <p:attrNameLst>
                                          <p:attrName>style.visibility</p:attrName>
                                        </p:attrNameLst>
                                      </p:cBhvr>
                                      <p:to>
                                        <p:strVal val="visible"/>
                                      </p:to>
                                    </p:set>
                                    <p:animEffect transition="in" filter="wipe(right)">
                                      <p:cBhvr>
                                        <p:cTn id="209" dur="500"/>
                                        <p:tgtEl>
                                          <p:spTgt spid="131"/>
                                        </p:tgtEl>
                                      </p:cBhvr>
                                    </p:animEffect>
                                  </p:childTnLst>
                                </p:cTn>
                              </p:par>
                            </p:childTnLst>
                          </p:cTn>
                        </p:par>
                        <p:par>
                          <p:cTn id="210" fill="hold">
                            <p:stCondLst>
                              <p:cond delay="1000"/>
                            </p:stCondLst>
                            <p:childTnLst>
                              <p:par>
                                <p:cTn id="211" presetID="22" presetClass="entr" presetSubtype="1" fill="hold" nodeType="afterEffect">
                                  <p:stCondLst>
                                    <p:cond delay="0"/>
                                  </p:stCondLst>
                                  <p:childTnLst>
                                    <p:set>
                                      <p:cBhvr>
                                        <p:cTn id="212" dur="1" fill="hold">
                                          <p:stCondLst>
                                            <p:cond delay="0"/>
                                          </p:stCondLst>
                                        </p:cTn>
                                        <p:tgtEl>
                                          <p:spTgt spid="133"/>
                                        </p:tgtEl>
                                        <p:attrNameLst>
                                          <p:attrName>style.visibility</p:attrName>
                                        </p:attrNameLst>
                                      </p:cBhvr>
                                      <p:to>
                                        <p:strVal val="visible"/>
                                      </p:to>
                                    </p:set>
                                    <p:animEffect transition="in" filter="wipe(up)">
                                      <p:cBhvr>
                                        <p:cTn id="213" dur="500"/>
                                        <p:tgtEl>
                                          <p:spTgt spid="133"/>
                                        </p:tgtEl>
                                      </p:cBhvr>
                                    </p:animEffect>
                                  </p:childTnLst>
                                </p:cTn>
                              </p:par>
                            </p:childTnLst>
                          </p:cTn>
                        </p:par>
                        <p:par>
                          <p:cTn id="214" fill="hold">
                            <p:stCondLst>
                              <p:cond delay="1500"/>
                            </p:stCondLst>
                            <p:childTnLst>
                              <p:par>
                                <p:cTn id="215" presetID="10" presetClass="entr" presetSubtype="0" fill="hold" grpId="0" nodeType="afterEffect">
                                  <p:stCondLst>
                                    <p:cond delay="0"/>
                                  </p:st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500"/>
                                        <p:tgtEl>
                                          <p:spTgt spid="101"/>
                                        </p:tgtEl>
                                      </p:cBhvr>
                                    </p:animEffect>
                                  </p:childTnLst>
                                </p:cTn>
                              </p:par>
                            </p:childTnLst>
                          </p:cTn>
                        </p:par>
                      </p:childTnLst>
                    </p:cTn>
                  </p:par>
                  <p:par>
                    <p:cTn id="218" fill="hold">
                      <p:stCondLst>
                        <p:cond delay="indefinite"/>
                      </p:stCondLst>
                      <p:childTnLst>
                        <p:par>
                          <p:cTn id="219" fill="hold">
                            <p:stCondLst>
                              <p:cond delay="0"/>
                            </p:stCondLst>
                            <p:childTnLst>
                              <p:par>
                                <p:cTn id="220" presetID="22" presetClass="entr" presetSubtype="1" fill="hold" nodeType="clickEffect">
                                  <p:stCondLst>
                                    <p:cond delay="0"/>
                                  </p:stCondLst>
                                  <p:childTnLst>
                                    <p:set>
                                      <p:cBhvr>
                                        <p:cTn id="221" dur="1" fill="hold">
                                          <p:stCondLst>
                                            <p:cond delay="0"/>
                                          </p:stCondLst>
                                        </p:cTn>
                                        <p:tgtEl>
                                          <p:spTgt spid="135"/>
                                        </p:tgtEl>
                                        <p:attrNameLst>
                                          <p:attrName>style.visibility</p:attrName>
                                        </p:attrNameLst>
                                      </p:cBhvr>
                                      <p:to>
                                        <p:strVal val="visible"/>
                                      </p:to>
                                    </p:set>
                                    <p:animEffect transition="in" filter="wipe(up)">
                                      <p:cBhvr>
                                        <p:cTn id="222" dur="500"/>
                                        <p:tgtEl>
                                          <p:spTgt spid="135"/>
                                        </p:tgtEl>
                                      </p:cBhvr>
                                    </p:animEffect>
                                  </p:childTnLst>
                                </p:cTn>
                              </p:par>
                            </p:childTnLst>
                          </p:cTn>
                        </p:par>
                        <p:par>
                          <p:cTn id="223" fill="hold">
                            <p:stCondLst>
                              <p:cond delay="500"/>
                            </p:stCondLst>
                            <p:childTnLst>
                              <p:par>
                                <p:cTn id="224" presetID="10" presetClass="entr" presetSubtype="0" fill="hold" grpId="0" nodeType="afterEffect">
                                  <p:stCondLst>
                                    <p:cond delay="0"/>
                                  </p:stCondLst>
                                  <p:childTnLst>
                                    <p:set>
                                      <p:cBhvr>
                                        <p:cTn id="225" dur="1" fill="hold">
                                          <p:stCondLst>
                                            <p:cond delay="0"/>
                                          </p:stCondLst>
                                        </p:cTn>
                                        <p:tgtEl>
                                          <p:spTgt spid="103"/>
                                        </p:tgtEl>
                                        <p:attrNameLst>
                                          <p:attrName>style.visibility</p:attrName>
                                        </p:attrNameLst>
                                      </p:cBhvr>
                                      <p:to>
                                        <p:strVal val="visible"/>
                                      </p:to>
                                    </p:set>
                                    <p:animEffect transition="in" filter="fade">
                                      <p:cBhvr>
                                        <p:cTn id="226" dur="500"/>
                                        <p:tgtEl>
                                          <p:spTgt spid="103"/>
                                        </p:tgtEl>
                                      </p:cBhvr>
                                    </p:animEffect>
                                  </p:child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nodeType="clickEffect">
                                  <p:stCondLst>
                                    <p:cond delay="0"/>
                                  </p:stCondLst>
                                  <p:childTnLst>
                                    <p:set>
                                      <p:cBhvr>
                                        <p:cTn id="230" dur="1" fill="hold">
                                          <p:stCondLst>
                                            <p:cond delay="0"/>
                                          </p:stCondLst>
                                        </p:cTn>
                                        <p:tgtEl>
                                          <p:spTgt spid="177"/>
                                        </p:tgtEl>
                                        <p:attrNameLst>
                                          <p:attrName>style.visibility</p:attrName>
                                        </p:attrNameLst>
                                      </p:cBhvr>
                                      <p:to>
                                        <p:strVal val="visible"/>
                                      </p:to>
                                    </p:set>
                                    <p:animEffect transition="in" filter="fade">
                                      <p:cBhvr>
                                        <p:cTn id="231"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34" grpId="0" animBg="1"/>
      <p:bldP spid="36" grpId="0" animBg="1"/>
      <p:bldP spid="37" grpId="0" animBg="1"/>
      <p:bldP spid="59" grpId="0" animBg="1"/>
      <p:bldP spid="60" grpId="0" animBg="1"/>
      <p:bldP spid="73" grpId="0" animBg="1"/>
      <p:bldP spid="75" grpId="0" animBg="1"/>
      <p:bldP spid="90" grpId="0" animBg="1"/>
      <p:bldP spid="93" grpId="0" animBg="1"/>
      <p:bldP spid="96" grpId="0" animBg="1"/>
      <p:bldP spid="99" grpId="0" animBg="1"/>
      <p:bldP spid="100" grpId="0" animBg="1"/>
      <p:bldP spid="101" grpId="0" animBg="1"/>
      <p:bldP spid="10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4391" name="Rectangle 7"/>
          <p:cNvSpPr>
            <a:spLocks noGrp="1" noChangeArrowheads="1"/>
          </p:cNvSpPr>
          <p:nvPr>
            <p:ph type="title"/>
          </p:nvPr>
        </p:nvSpPr>
        <p:spPr/>
        <p:txBody>
          <a:bodyPr/>
          <a:lstStyle/>
          <a:p>
            <a:r>
              <a:rPr lang="en-US" dirty="0"/>
              <a:t>The Control System</a:t>
            </a:r>
          </a:p>
        </p:txBody>
      </p:sp>
      <p:sp>
        <p:nvSpPr>
          <p:cNvPr id="1424392" name="Rectangle 8"/>
          <p:cNvSpPr>
            <a:spLocks noGrp="1" noChangeArrowheads="1"/>
          </p:cNvSpPr>
          <p:nvPr>
            <p:ph idx="1"/>
          </p:nvPr>
        </p:nvSpPr>
        <p:spPr/>
        <p:txBody>
          <a:bodyPr/>
          <a:lstStyle/>
          <a:p>
            <a:pPr marL="0" indent="0">
              <a:buFont typeface="Symbol" pitchFamily="18" charset="2"/>
              <a:buNone/>
            </a:pPr>
            <a:r>
              <a:rPr lang="en-US" sz="2800" dirty="0">
                <a:solidFill>
                  <a:schemeClr val="bg1"/>
                </a:solidFill>
              </a:rPr>
              <a:t>A Critical Supporting Utility System</a:t>
            </a:r>
          </a:p>
          <a:p>
            <a:pPr marL="398463" lvl="1" indent="-3175">
              <a:buFontTx/>
              <a:buNone/>
            </a:pPr>
            <a:r>
              <a:rPr lang="en-US" sz="2800" i="1" dirty="0">
                <a:solidFill>
                  <a:schemeClr val="bg1"/>
                </a:solidFill>
                <a:latin typeface="Times New Roman" pitchFamily="18" charset="0"/>
                <a:cs typeface="Times New Roman" pitchFamily="18" charset="0"/>
              </a:rPr>
              <a:t>A poorly functioning control system can take the best mechanical system incorporating the most efficient equipment and turn it into an inefficient, inoperable mess and occasionally, debris.</a:t>
            </a:r>
          </a:p>
        </p:txBody>
      </p:sp>
      <p:sp>
        <p:nvSpPr>
          <p:cNvPr id="1424388" name="Rectangle 2"/>
          <p:cNvSpPr>
            <a:spLocks noChangeArrowheads="1"/>
          </p:cNvSpPr>
          <p:nvPr/>
        </p:nvSpPr>
        <p:spPr bwMode="auto">
          <a:xfrm>
            <a:off x="347663" y="1946275"/>
            <a:ext cx="8420100" cy="4038600"/>
          </a:xfrm>
          <a:prstGeom prst="rect">
            <a:avLst/>
          </a:prstGeom>
          <a:noFill/>
          <a:ln w="9525">
            <a:noFill/>
            <a:miter lim="800000"/>
            <a:headEnd/>
            <a:tailEnd/>
          </a:ln>
        </p:spPr>
        <p:txBody>
          <a:bodyPr/>
          <a:lstStyle/>
          <a:p>
            <a:pPr marL="576263" lvl="1" algn="l" eaLnBrk="1" hangingPunct="1">
              <a:lnSpc>
                <a:spcPct val="100000"/>
              </a:lnSpc>
              <a:spcBef>
                <a:spcPct val="20000"/>
              </a:spcBef>
              <a:buClrTx/>
              <a:buSzTx/>
              <a:buFontTx/>
              <a:buNone/>
            </a:pPr>
            <a:endParaRPr lang="en-US" sz="1400" i="1">
              <a:solidFill>
                <a:srgbClr val="000000"/>
              </a:solidFill>
            </a:endParaRPr>
          </a:p>
        </p:txBody>
      </p:sp>
      <p:sp>
        <p:nvSpPr>
          <p:cNvPr id="9" name="Rectangle 8"/>
          <p:cNvSpPr/>
          <p:nvPr/>
        </p:nvSpPr>
        <p:spPr bwMode="auto">
          <a:xfrm>
            <a:off x="1676400" y="3505200"/>
            <a:ext cx="4114800" cy="70658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57</a:t>
            </a:fld>
            <a:endParaRPr lang="en-US"/>
          </a:p>
        </p:txBody>
      </p:sp>
    </p:spTree>
    <p:extLst>
      <p:ext uri="{BB962C8B-B14F-4D97-AF65-F5344CB8AC3E}">
        <p14:creationId xmlns:p14="http://schemas.microsoft.com/office/powerpoint/2010/main" val="263863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24392">
                                            <p:txEl>
                                              <p:pRg st="0" end="0"/>
                                            </p:txEl>
                                          </p:spTgt>
                                        </p:tgtEl>
                                        <p:attrNameLst>
                                          <p:attrName>style.visibility</p:attrName>
                                        </p:attrNameLst>
                                      </p:cBhvr>
                                      <p:to>
                                        <p:strVal val="visible"/>
                                      </p:to>
                                    </p:set>
                                    <p:animEffect transition="in" filter="fade">
                                      <p:cBhvr>
                                        <p:cTn id="7" dur="1000"/>
                                        <p:tgtEl>
                                          <p:spTgt spid="142439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24392">
                                            <p:txEl>
                                              <p:pRg st="1" end="1"/>
                                            </p:txEl>
                                          </p:spTgt>
                                        </p:tgtEl>
                                        <p:attrNameLst>
                                          <p:attrName>style.visibility</p:attrName>
                                        </p:attrNameLst>
                                      </p:cBhvr>
                                      <p:to>
                                        <p:strVal val="visible"/>
                                      </p:to>
                                    </p:set>
                                    <p:animEffect transition="in" filter="fade">
                                      <p:cBhvr>
                                        <p:cTn id="10" dur="1000"/>
                                        <p:tgtEl>
                                          <p:spTgt spid="1424392">
                                            <p:txEl>
                                              <p:pRg st="1" end="1"/>
                                            </p:txEl>
                                          </p:spTgt>
                                        </p:tgtEl>
                                      </p:cBhvr>
                                    </p:animEffect>
                                  </p:childTnLst>
                                </p:cTn>
                              </p:par>
                            </p:childTnLst>
                          </p:cTn>
                        </p:par>
                        <p:par>
                          <p:cTn id="11" fill="hold">
                            <p:stCondLst>
                              <p:cond delay="1000"/>
                            </p:stCondLst>
                            <p:childTnLst>
                              <p:par>
                                <p:cTn id="12" presetID="10" presetClass="exit" presetSubtype="0" fill="hold" grpId="0" nodeType="afterEffect">
                                  <p:stCondLst>
                                    <p:cond delay="1000"/>
                                  </p:stCondLst>
                                  <p:childTnLst>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4392" grpId="0" build="p"/>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Testing</a:t>
            </a:r>
          </a:p>
        </p:txBody>
      </p:sp>
      <p:sp>
        <p:nvSpPr>
          <p:cNvPr id="3" name="Content Placeholder 2"/>
          <p:cNvSpPr>
            <a:spLocks noGrp="1"/>
          </p:cNvSpPr>
          <p:nvPr>
            <p:ph idx="1"/>
          </p:nvPr>
        </p:nvSpPr>
        <p:spPr/>
        <p:txBody>
          <a:bodyPr/>
          <a:lstStyle/>
          <a:p>
            <a:r>
              <a:rPr lang="en-US" i="1" dirty="0"/>
              <a:t>One of the ways we have a dialog with the building</a:t>
            </a:r>
          </a:p>
        </p:txBody>
      </p:sp>
      <p:sp>
        <p:nvSpPr>
          <p:cNvPr id="6" name="Footer Placeholder 5"/>
          <p:cNvSpPr>
            <a:spLocks noGrp="1"/>
          </p:cNvSpPr>
          <p:nvPr>
            <p:ph type="ftr" sz="quarter" idx="10"/>
          </p:nvPr>
        </p:nvSpPr>
        <p:spPr/>
        <p:txBody>
          <a:bodyPr/>
          <a:lstStyle/>
          <a:p>
            <a:r>
              <a:rPr lang="en-US"/>
              <a:t>Functional Testing</a:t>
            </a:r>
            <a:endParaRPr lang="en-US" dirty="0"/>
          </a:p>
        </p:txBody>
      </p:sp>
      <p:sp>
        <p:nvSpPr>
          <p:cNvPr id="7" name="Slide Number Placeholder 6"/>
          <p:cNvSpPr>
            <a:spLocks noGrp="1"/>
          </p:cNvSpPr>
          <p:nvPr>
            <p:ph type="sldNum" sz="quarter" idx="11"/>
          </p:nvPr>
        </p:nvSpPr>
        <p:spPr/>
        <p:txBody>
          <a:bodyPr/>
          <a:lstStyle/>
          <a:p>
            <a:fld id="{A9320731-3B2C-4107-8664-CAD7BE973DC8}" type="slidenum">
              <a:rPr lang="en-US" smtClean="0"/>
              <a:pPr/>
              <a:t>58</a:t>
            </a:fld>
            <a:endParaRPr lang="en-US"/>
          </a:p>
        </p:txBody>
      </p:sp>
    </p:spTree>
    <p:extLst>
      <p:ext uri="{BB962C8B-B14F-4D97-AF65-F5344CB8AC3E}">
        <p14:creationId xmlns:p14="http://schemas.microsoft.com/office/powerpoint/2010/main" val="65768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Le Conte Hall</a:t>
            </a:r>
            <a:endParaRPr lang="en-US" dirty="0"/>
          </a:p>
        </p:txBody>
      </p:sp>
      <p:sp>
        <p:nvSpPr>
          <p:cNvPr id="8" name="Content Placeholder 7"/>
          <p:cNvSpPr>
            <a:spLocks noGrp="1"/>
          </p:cNvSpPr>
          <p:nvPr>
            <p:ph sz="half" idx="1"/>
          </p:nvPr>
        </p:nvSpPr>
        <p:spPr>
          <a:xfrm>
            <a:off x="457200" y="1600200"/>
            <a:ext cx="4038600" cy="5029200"/>
          </a:xfrm>
        </p:spPr>
        <p:txBody>
          <a:bodyPr>
            <a:normAutofit lnSpcReduction="10000"/>
          </a:bodyPr>
          <a:lstStyle/>
          <a:p>
            <a:pPr marL="285750" lvl="1" indent="-285750"/>
            <a:r>
              <a:rPr lang="en-US" dirty="0">
                <a:solidFill>
                  <a:schemeClr val="bg1"/>
                </a:solidFill>
              </a:rPr>
              <a:t>UC Berkeley Physics Department Home</a:t>
            </a:r>
          </a:p>
          <a:p>
            <a:pPr marL="285750" lvl="1" indent="-285750"/>
            <a:r>
              <a:rPr lang="en-US" dirty="0">
                <a:solidFill>
                  <a:schemeClr val="bg1"/>
                </a:solidFill>
              </a:rPr>
              <a:t>148,000 square feet</a:t>
            </a:r>
          </a:p>
          <a:p>
            <a:pPr marL="285750" lvl="1" indent="-285750"/>
            <a:r>
              <a:rPr lang="en-US" dirty="0">
                <a:solidFill>
                  <a:schemeClr val="bg1"/>
                </a:solidFill>
              </a:rPr>
              <a:t>Four floors plus basement</a:t>
            </a:r>
          </a:p>
          <a:p>
            <a:pPr marL="457200" lvl="2"/>
            <a:r>
              <a:rPr lang="en-US" dirty="0">
                <a:solidFill>
                  <a:srgbClr val="00B0F0"/>
                </a:solidFill>
              </a:rPr>
              <a:t>Floors 1 and 2 - Classrooms and research</a:t>
            </a:r>
          </a:p>
          <a:p>
            <a:pPr marL="457200" lvl="2"/>
            <a:r>
              <a:rPr lang="en-US" dirty="0">
                <a:solidFill>
                  <a:srgbClr val="00B0F0"/>
                </a:solidFill>
              </a:rPr>
              <a:t>Floors 3 and 4 - Offices, class rooms, informal meeting space</a:t>
            </a:r>
          </a:p>
          <a:p>
            <a:pPr marL="285750" lvl="1" indent="-285750"/>
            <a:r>
              <a:rPr lang="en-US" dirty="0">
                <a:solidFill>
                  <a:schemeClr val="bg1"/>
                </a:solidFill>
              </a:rPr>
              <a:t>Interconnected with other physics department buildings</a:t>
            </a:r>
          </a:p>
          <a:p>
            <a:pPr marL="285750" lvl="1" indent="-285750"/>
            <a:r>
              <a:rPr lang="en-US" dirty="0">
                <a:solidFill>
                  <a:schemeClr val="bg1"/>
                </a:solidFill>
              </a:rPr>
              <a:t>MBCx program participant since 2009</a:t>
            </a:r>
          </a:p>
          <a:p>
            <a:pPr marL="285750" lvl="1" indent="-285750"/>
            <a:r>
              <a:rPr lang="en-US" dirty="0">
                <a:solidFill>
                  <a:schemeClr val="bg1"/>
                </a:solidFill>
              </a:rPr>
              <a:t>MBCx Best Practices Award winner for the 2009 program cycle</a:t>
            </a:r>
          </a:p>
          <a:p>
            <a:endParaRPr lang="en-US" dirty="0"/>
          </a:p>
          <a:p>
            <a:endParaRPr lang="en-US" dirty="0"/>
          </a:p>
        </p:txBody>
      </p:sp>
      <p:pic>
        <p:nvPicPr>
          <p:cNvPr id="1027" name="Picture 3" descr="C:\ComIT\Project Data\UCB_LeConte\UCB Le  Conte Hall Pictures\From Julia\LeConte NE entranc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077" b="32692"/>
          <a:stretch/>
        </p:blipFill>
        <p:spPr bwMode="auto">
          <a:xfrm>
            <a:off x="4876800" y="1314742"/>
            <a:ext cx="4083364" cy="332166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59</a:t>
            </a:fld>
            <a:endParaRPr lang="en-US"/>
          </a:p>
        </p:txBody>
      </p:sp>
    </p:spTree>
    <p:extLst>
      <p:ext uri="{BB962C8B-B14F-4D97-AF65-F5344CB8AC3E}">
        <p14:creationId xmlns:p14="http://schemas.microsoft.com/office/powerpoint/2010/main" val="125223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20930" cy="6858000"/>
          </a:xfrm>
          <a:prstGeom prst="rect">
            <a:avLst/>
          </a:prstGeom>
        </p:spPr>
      </p:pic>
      <p:sp>
        <p:nvSpPr>
          <p:cNvPr id="2" name="Title 1"/>
          <p:cNvSpPr>
            <a:spLocks noGrp="1"/>
          </p:cNvSpPr>
          <p:nvPr>
            <p:ph type="title"/>
          </p:nvPr>
        </p:nvSpPr>
        <p:spPr>
          <a:xfrm>
            <a:off x="5791200" y="274638"/>
            <a:ext cx="2895600" cy="1143000"/>
          </a:xfrm>
        </p:spPr>
        <p:txBody>
          <a:bodyPr/>
          <a:lstStyle/>
          <a:p>
            <a:pPr algn="r"/>
            <a:r>
              <a:rPr lang="en-US" dirty="0"/>
              <a:t>July 20, 1969, A Historic Day</a:t>
            </a:r>
          </a:p>
        </p:txBody>
      </p:sp>
      <p:sp>
        <p:nvSpPr>
          <p:cNvPr id="3" name="Footer Placeholder 2"/>
          <p:cNvSpPr>
            <a:spLocks noGrp="1"/>
          </p:cNvSpPr>
          <p:nvPr>
            <p:ph type="ftr" sz="quarter" idx="10"/>
          </p:nvPr>
        </p:nvSpPr>
        <p:spPr/>
        <p:txBody>
          <a:bodyPr/>
          <a:lstStyle/>
          <a:p>
            <a:r>
              <a:rPr lang="en-US"/>
              <a:t>Functional Testing</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6</a:t>
            </a:fld>
            <a:endParaRPr lang="en-US"/>
          </a:p>
        </p:txBody>
      </p:sp>
      <p:sp>
        <p:nvSpPr>
          <p:cNvPr id="6" name="TextBox 5"/>
          <p:cNvSpPr txBox="1"/>
          <p:nvPr/>
        </p:nvSpPr>
        <p:spPr>
          <a:xfrm>
            <a:off x="6096000" y="6519446"/>
            <a:ext cx="3048000" cy="338554"/>
          </a:xfrm>
          <a:prstGeom prst="rect">
            <a:avLst/>
          </a:prstGeom>
          <a:noFill/>
        </p:spPr>
        <p:txBody>
          <a:bodyPr wrap="square" rtlCol="0">
            <a:spAutoFit/>
          </a:bodyPr>
          <a:lstStyle/>
          <a:p>
            <a:r>
              <a:rPr lang="en-US" sz="800" i="1" dirty="0">
                <a:solidFill>
                  <a:schemeClr val="bg1"/>
                </a:solidFill>
              </a:rPr>
              <a:t>Image courtesy NASA Image Archives; https://www.nasa.gov/multimedia/imagegallery/index.html </a:t>
            </a:r>
          </a:p>
        </p:txBody>
      </p:sp>
    </p:spTree>
    <p:extLst>
      <p:ext uri="{BB962C8B-B14F-4D97-AF65-F5344CB8AC3E}">
        <p14:creationId xmlns:p14="http://schemas.microsoft.com/office/powerpoint/2010/main" val="129961682"/>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3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71800" y="4924334"/>
            <a:ext cx="3733800" cy="1200329"/>
          </a:xfrm>
          <a:prstGeom prst="rect">
            <a:avLst/>
          </a:prstGeom>
          <a:solidFill>
            <a:schemeClr val="bg1">
              <a:alpha val="75000"/>
            </a:schemeClr>
          </a:solidFill>
          <a:effectLst>
            <a:softEdge rad="63500"/>
          </a:effectLst>
        </p:spPr>
        <p:txBody>
          <a:bodyPr wrap="square" rtlCol="0">
            <a:spAutoFit/>
          </a:bodyPr>
          <a:lstStyle/>
          <a:p>
            <a:r>
              <a:rPr lang="en-US" dirty="0"/>
              <a:t>Large temperature supply temperature swings potentially a problem in terms of maintaining the desired conditions at the load</a:t>
            </a:r>
          </a:p>
        </p:txBody>
      </p:sp>
      <p:cxnSp>
        <p:nvCxnSpPr>
          <p:cNvPr id="7" name="Straight Connector 6"/>
          <p:cNvCxnSpPr/>
          <p:nvPr/>
        </p:nvCxnSpPr>
        <p:spPr>
          <a:xfrm>
            <a:off x="2362200" y="4800600"/>
            <a:ext cx="838200" cy="0"/>
          </a:xfrm>
          <a:prstGeom prst="line">
            <a:avLst/>
          </a:prstGeom>
          <a:ln w="28575" cap="rnd">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62200" y="6248400"/>
            <a:ext cx="838200" cy="0"/>
          </a:xfrm>
          <a:prstGeom prst="line">
            <a:avLst/>
          </a:prstGeom>
          <a:ln w="28575" cap="rnd">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781300" y="4800600"/>
            <a:ext cx="0" cy="1447800"/>
          </a:xfrm>
          <a:prstGeom prst="straightConnector1">
            <a:avLst/>
          </a:prstGeom>
          <a:ln w="28575" cap="rnd">
            <a:solidFill>
              <a:srgbClr val="66FF33"/>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0"/>
          </p:nvPr>
        </p:nvSpPr>
        <p:spPr/>
        <p:txBody>
          <a:bodyPr/>
          <a:lstStyle/>
          <a:p>
            <a:r>
              <a:rPr lang="en-US"/>
              <a:t>Functional Testing</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60</a:t>
            </a:fld>
            <a:endParaRPr lang="en-US"/>
          </a:p>
        </p:txBody>
      </p:sp>
    </p:spTree>
    <p:extLst>
      <p:ext uri="{BB962C8B-B14F-4D97-AF65-F5344CB8AC3E}">
        <p14:creationId xmlns:p14="http://schemas.microsoft.com/office/powerpoint/2010/main" val="403390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3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a:spLocks noChangeAspect="1"/>
          </p:cNvSpPr>
          <p:nvPr/>
        </p:nvSpPr>
        <p:spPr bwMode="auto">
          <a:xfrm rot="7092558">
            <a:off x="1136182" y="4181947"/>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4" name="TextBox 3"/>
          <p:cNvSpPr txBox="1"/>
          <p:nvPr/>
        </p:nvSpPr>
        <p:spPr>
          <a:xfrm>
            <a:off x="1169725" y="2995613"/>
            <a:ext cx="3733800" cy="646331"/>
          </a:xfrm>
          <a:prstGeom prst="rect">
            <a:avLst/>
          </a:prstGeom>
          <a:solidFill>
            <a:schemeClr val="bg1">
              <a:alpha val="75000"/>
            </a:schemeClr>
          </a:solidFill>
          <a:effectLst>
            <a:softEdge rad="127000"/>
          </a:effectLst>
        </p:spPr>
        <p:txBody>
          <a:bodyPr wrap="square" rtlCol="0">
            <a:spAutoFit/>
          </a:bodyPr>
          <a:lstStyle/>
          <a:p>
            <a:r>
              <a:rPr lang="en-US" dirty="0"/>
              <a:t>Five to six compressor cycles  per hour or more; </a:t>
            </a:r>
            <a:r>
              <a:rPr lang="en-US" dirty="0" err="1"/>
              <a:t>a.k.a</a:t>
            </a:r>
            <a:r>
              <a:rPr lang="en-US" dirty="0"/>
              <a:t> “short cycling”</a:t>
            </a:r>
          </a:p>
        </p:txBody>
      </p:sp>
      <p:sp>
        <p:nvSpPr>
          <p:cNvPr id="5" name="Right Arrow 4"/>
          <p:cNvSpPr>
            <a:spLocks noChangeAspect="1"/>
          </p:cNvSpPr>
          <p:nvPr/>
        </p:nvSpPr>
        <p:spPr bwMode="auto">
          <a:xfrm rot="5136051">
            <a:off x="2606551" y="3916905"/>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6" name="Right Arrow 5"/>
          <p:cNvSpPr>
            <a:spLocks noChangeAspect="1"/>
          </p:cNvSpPr>
          <p:nvPr/>
        </p:nvSpPr>
        <p:spPr bwMode="auto">
          <a:xfrm rot="3950539">
            <a:off x="4456111" y="4023251"/>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2" name="Footer Placeholder 1"/>
          <p:cNvSpPr>
            <a:spLocks noGrp="1"/>
          </p:cNvSpPr>
          <p:nvPr>
            <p:ph type="ftr" sz="quarter" idx="10"/>
          </p:nvPr>
        </p:nvSpPr>
        <p:spPr/>
        <p:txBody>
          <a:bodyPr/>
          <a:lstStyle/>
          <a:p>
            <a:r>
              <a:rPr lang="en-US"/>
              <a:t>Functional Testing</a:t>
            </a:r>
            <a:endParaRPr lang="en-US" dirty="0"/>
          </a:p>
        </p:txBody>
      </p:sp>
      <p:sp>
        <p:nvSpPr>
          <p:cNvPr id="7" name="Slide Number Placeholder 6"/>
          <p:cNvSpPr>
            <a:spLocks noGrp="1"/>
          </p:cNvSpPr>
          <p:nvPr>
            <p:ph type="sldNum" sz="quarter" idx="11"/>
          </p:nvPr>
        </p:nvSpPr>
        <p:spPr/>
        <p:txBody>
          <a:bodyPr/>
          <a:lstStyle/>
          <a:p>
            <a:fld id="{A9320731-3B2C-4107-8664-CAD7BE973DC8}" type="slidenum">
              <a:rPr lang="en-US" smtClean="0"/>
              <a:pPr/>
              <a:t>61</a:t>
            </a:fld>
            <a:endParaRPr lang="en-US"/>
          </a:p>
        </p:txBody>
      </p:sp>
    </p:spTree>
    <p:extLst>
      <p:ext uri="{BB962C8B-B14F-4D97-AF65-F5344CB8AC3E}">
        <p14:creationId xmlns:p14="http://schemas.microsoft.com/office/powerpoint/2010/main" val="32487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838200"/>
            <a:ext cx="8077200" cy="4419599"/>
          </a:xfrm>
        </p:spPr>
        <p:txBody>
          <a:bodyPr>
            <a:normAutofit/>
          </a:bodyPr>
          <a:lstStyle/>
          <a:p>
            <a:pPr marL="0" indent="0">
              <a:buNone/>
            </a:pPr>
            <a:r>
              <a:rPr lang="en-US" dirty="0"/>
              <a:t>Unresolved short cycling cost impacts</a:t>
            </a:r>
          </a:p>
          <a:p>
            <a:pPr lvl="2"/>
            <a:r>
              <a:rPr lang="en-US" dirty="0"/>
              <a:t>Less than optimal temperature control</a:t>
            </a:r>
          </a:p>
          <a:p>
            <a:pPr lvl="3"/>
            <a:r>
              <a:rPr lang="en-US" dirty="0"/>
              <a:t>IEQ issues in hot and humid climates</a:t>
            </a:r>
          </a:p>
          <a:p>
            <a:pPr lvl="3"/>
            <a:r>
              <a:rPr lang="en-US" dirty="0"/>
              <a:t>Product quality issues</a:t>
            </a:r>
          </a:p>
          <a:p>
            <a:pPr lvl="3"/>
            <a:r>
              <a:rPr lang="en-US" dirty="0"/>
              <a:t>Ripple effects (other control processes become unstable</a:t>
            </a:r>
          </a:p>
          <a:p>
            <a:pPr lvl="2"/>
            <a:r>
              <a:rPr lang="en-US" dirty="0"/>
              <a:t>Premature compressor failure</a:t>
            </a:r>
          </a:p>
          <a:p>
            <a:pPr lvl="3"/>
            <a:r>
              <a:rPr lang="en-US" dirty="0"/>
              <a:t>Unscheduled outage</a:t>
            </a:r>
          </a:p>
          <a:p>
            <a:pPr lvl="3"/>
            <a:r>
              <a:rPr lang="en-US" dirty="0"/>
              <a:t>Unscheduled cost - $20,000 - $40,000 each for the 50 ton compressors on this project</a:t>
            </a:r>
          </a:p>
        </p:txBody>
      </p:sp>
      <p:sp>
        <p:nvSpPr>
          <p:cNvPr id="8" name="Title 1"/>
          <p:cNvSpPr>
            <a:spLocks noGrp="1"/>
          </p:cNvSpPr>
          <p:nvPr>
            <p:ph type="title"/>
          </p:nvPr>
        </p:nvSpPr>
        <p:spPr>
          <a:xfrm>
            <a:off x="4495800" y="5257800"/>
            <a:ext cx="4191000" cy="1143000"/>
          </a:xfrm>
          <a:solidFill>
            <a:srgbClr val="000000">
              <a:alpha val="50196"/>
            </a:srgbClr>
          </a:solidFill>
          <a:effectLst>
            <a:softEdge rad="127000"/>
          </a:effectLst>
        </p:spPr>
        <p:txBody>
          <a:bodyPr vert="horz" lIns="91440" tIns="45720" rIns="91440" bIns="45720" rtlCol="0" anchor="ctr">
            <a:normAutofit/>
          </a:bodyPr>
          <a:lstStyle/>
          <a:p>
            <a:r>
              <a:rPr lang="en-US" dirty="0"/>
              <a:t>The Problem with Short Cycling</a:t>
            </a:r>
          </a:p>
        </p:txBody>
      </p:sp>
      <p:sp>
        <p:nvSpPr>
          <p:cNvPr id="2" name="Footer Placeholder 1"/>
          <p:cNvSpPr>
            <a:spLocks noGrp="1"/>
          </p:cNvSpPr>
          <p:nvPr>
            <p:ph type="ftr" sz="quarter" idx="10"/>
          </p:nvPr>
        </p:nvSpPr>
        <p:spPr/>
        <p:txBody>
          <a:bodyPr/>
          <a:lstStyle/>
          <a:p>
            <a:r>
              <a:rPr lang="en-US"/>
              <a:t>Functional Testing</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62</a:t>
            </a:fld>
            <a:endParaRPr lang="en-US"/>
          </a:p>
        </p:txBody>
      </p:sp>
    </p:spTree>
    <p:extLst>
      <p:ext uri="{BB962C8B-B14F-4D97-AF65-F5344CB8AC3E}">
        <p14:creationId xmlns:p14="http://schemas.microsoft.com/office/powerpoint/2010/main" val="16880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fade">
                                      <p:cBhvr>
                                        <p:cTn id="3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Dealing with Short Cycling</a:t>
            </a:r>
            <a:endParaRPr lang="en-US" dirty="0"/>
          </a:p>
        </p:txBody>
      </p:sp>
      <p:sp>
        <p:nvSpPr>
          <p:cNvPr id="5" name="Content Placeholder 4"/>
          <p:cNvSpPr>
            <a:spLocks noGrp="1"/>
          </p:cNvSpPr>
          <p:nvPr>
            <p:ph idx="1"/>
          </p:nvPr>
        </p:nvSpPr>
        <p:spPr/>
        <p:txBody>
          <a:bodyPr vert="horz" lIns="91440" tIns="45720" rIns="91440" bIns="45720" rtlCol="0">
            <a:normAutofit/>
          </a:bodyPr>
          <a:lstStyle/>
          <a:p>
            <a:pPr marL="342900" indent="-342900">
              <a:buFont typeface="Arial" panose="020B0604020202020204" pitchFamily="34" charset="0"/>
              <a:buChar char="•"/>
            </a:pPr>
            <a:r>
              <a:rPr lang="en-US" dirty="0"/>
              <a:t>Infinite Capacity Modulation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False load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Lengthen the compressor run cycles and off cycles</a:t>
            </a:r>
          </a:p>
          <a:p>
            <a:endParaRPr lang="en-US" dirty="0"/>
          </a:p>
        </p:txBody>
      </p:sp>
      <p:sp>
        <p:nvSpPr>
          <p:cNvPr id="2" name="Footer Placeholder 1"/>
          <p:cNvSpPr>
            <a:spLocks noGrp="1"/>
          </p:cNvSpPr>
          <p:nvPr>
            <p:ph type="ftr" sz="quarter" idx="10"/>
          </p:nvPr>
        </p:nvSpPr>
        <p:spPr/>
        <p:txBody>
          <a:bodyPr/>
          <a:lstStyle/>
          <a:p>
            <a:r>
              <a:rPr lang="en-US"/>
              <a:t>Functional Testing</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63</a:t>
            </a:fld>
            <a:endParaRPr lang="en-US"/>
          </a:p>
        </p:txBody>
      </p:sp>
    </p:spTree>
    <p:extLst>
      <p:ext uri="{BB962C8B-B14F-4D97-AF65-F5344CB8AC3E}">
        <p14:creationId xmlns:p14="http://schemas.microsoft.com/office/powerpoint/2010/main" val="255404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The Research Load is Not the Only Small Load</a:t>
            </a:r>
          </a:p>
        </p:txBody>
      </p:sp>
      <p:pic>
        <p:nvPicPr>
          <p:cNvPr id="26628" name="Picture 4">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69" t="15714" r="3804" b="20683"/>
          <a:stretch/>
        </p:blipFill>
        <p:spPr bwMode="auto">
          <a:xfrm>
            <a:off x="91440" y="1750102"/>
            <a:ext cx="8961120" cy="335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p:cNvSpPr>
            <a:spLocks noChangeAspect="1"/>
          </p:cNvSpPr>
          <p:nvPr/>
        </p:nvSpPr>
        <p:spPr bwMode="auto">
          <a:xfrm rot="7092558">
            <a:off x="6393982" y="2578155"/>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4" name="TextBox 3"/>
          <p:cNvSpPr txBox="1"/>
          <p:nvPr/>
        </p:nvSpPr>
        <p:spPr>
          <a:xfrm>
            <a:off x="6705600" y="1905000"/>
            <a:ext cx="1600200" cy="1200329"/>
          </a:xfrm>
          <a:prstGeom prst="rect">
            <a:avLst/>
          </a:prstGeom>
          <a:solidFill>
            <a:schemeClr val="bg1">
              <a:alpha val="75000"/>
            </a:schemeClr>
          </a:solidFill>
          <a:effectLst>
            <a:softEdge rad="127000"/>
          </a:effectLst>
        </p:spPr>
        <p:txBody>
          <a:bodyPr wrap="square" rtlCol="0">
            <a:spAutoFit/>
          </a:bodyPr>
          <a:lstStyle>
            <a:defPPr>
              <a:defRPr lang="en-US"/>
            </a:defPPr>
          </a:lstStyle>
          <a:p>
            <a:r>
              <a:rPr lang="en-US" dirty="0"/>
              <a:t>73 Ton Future 100% Outdoor Air Load</a:t>
            </a:r>
          </a:p>
        </p:txBody>
      </p:sp>
      <p:sp>
        <p:nvSpPr>
          <p:cNvPr id="10" name="Right Arrow 9"/>
          <p:cNvSpPr>
            <a:spLocks noChangeAspect="1"/>
          </p:cNvSpPr>
          <p:nvPr/>
        </p:nvSpPr>
        <p:spPr bwMode="auto">
          <a:xfrm rot="18758638">
            <a:off x="7586204" y="3832938"/>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11" name="TextBox 10"/>
          <p:cNvSpPr txBox="1"/>
          <p:nvPr/>
        </p:nvSpPr>
        <p:spPr>
          <a:xfrm>
            <a:off x="5562600" y="4191000"/>
            <a:ext cx="2057400" cy="923330"/>
          </a:xfrm>
          <a:prstGeom prst="rect">
            <a:avLst/>
          </a:prstGeom>
          <a:solidFill>
            <a:schemeClr val="bg1">
              <a:alpha val="75000"/>
            </a:schemeClr>
          </a:solidFill>
          <a:effectLst>
            <a:softEdge rad="127000"/>
          </a:effectLst>
        </p:spPr>
        <p:txBody>
          <a:bodyPr wrap="square" rtlCol="0">
            <a:spAutoFit/>
          </a:bodyPr>
          <a:lstStyle>
            <a:defPPr>
              <a:defRPr lang="en-US"/>
            </a:defPPr>
          </a:lstStyle>
          <a:p>
            <a:r>
              <a:rPr lang="en-US" dirty="0"/>
              <a:t>58 Ton Economizer Equipped Load</a:t>
            </a:r>
          </a:p>
        </p:txBody>
      </p:sp>
      <p:sp>
        <p:nvSpPr>
          <p:cNvPr id="2" name="Footer Placeholder 1"/>
          <p:cNvSpPr>
            <a:spLocks noGrp="1"/>
          </p:cNvSpPr>
          <p:nvPr>
            <p:ph type="ftr" sz="quarter" idx="10"/>
          </p:nvPr>
        </p:nvSpPr>
        <p:spPr/>
        <p:txBody>
          <a:bodyPr/>
          <a:lstStyle/>
          <a:p>
            <a:r>
              <a:rPr lang="en-US"/>
              <a:t>Functional Testing</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64</a:t>
            </a:fld>
            <a:endParaRPr lang="en-US"/>
          </a:p>
        </p:txBody>
      </p:sp>
      <p:sp>
        <p:nvSpPr>
          <p:cNvPr id="12" name="Right Arrow 11"/>
          <p:cNvSpPr>
            <a:spLocks noChangeAspect="1"/>
          </p:cNvSpPr>
          <p:nvPr/>
        </p:nvSpPr>
        <p:spPr bwMode="auto">
          <a:xfrm rot="1713184">
            <a:off x="4013448" y="3138123"/>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13" name="TextBox 12"/>
          <p:cNvSpPr txBox="1"/>
          <p:nvPr/>
        </p:nvSpPr>
        <p:spPr>
          <a:xfrm>
            <a:off x="2521421" y="2519065"/>
            <a:ext cx="1600200" cy="923330"/>
          </a:xfrm>
          <a:prstGeom prst="rect">
            <a:avLst/>
          </a:prstGeom>
          <a:solidFill>
            <a:schemeClr val="bg1">
              <a:alpha val="75000"/>
            </a:schemeClr>
          </a:solidFill>
          <a:effectLst>
            <a:softEdge rad="127000"/>
          </a:effectLst>
        </p:spPr>
        <p:txBody>
          <a:bodyPr wrap="square" rtlCol="0">
            <a:spAutoFit/>
          </a:bodyPr>
          <a:lstStyle>
            <a:defPPr>
              <a:defRPr lang="en-US"/>
            </a:defPPr>
          </a:lstStyle>
          <a:p>
            <a:r>
              <a:rPr lang="en-US" dirty="0"/>
              <a:t>Very Small Research Load</a:t>
            </a:r>
          </a:p>
        </p:txBody>
      </p:sp>
      <p:sp>
        <p:nvSpPr>
          <p:cNvPr id="16" name="Right Arrow 15"/>
          <p:cNvSpPr>
            <a:spLocks noChangeAspect="1"/>
          </p:cNvSpPr>
          <p:nvPr/>
        </p:nvSpPr>
        <p:spPr bwMode="auto">
          <a:xfrm rot="11938909">
            <a:off x="2084696" y="4016360"/>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17" name="TextBox 16"/>
          <p:cNvSpPr txBox="1"/>
          <p:nvPr/>
        </p:nvSpPr>
        <p:spPr>
          <a:xfrm>
            <a:off x="2681373" y="3782572"/>
            <a:ext cx="2932353" cy="1200329"/>
          </a:xfrm>
          <a:prstGeom prst="rect">
            <a:avLst/>
          </a:prstGeom>
          <a:solidFill>
            <a:schemeClr val="bg1">
              <a:alpha val="75000"/>
            </a:schemeClr>
          </a:solidFill>
          <a:effectLst>
            <a:softEdge rad="127000"/>
          </a:effectLst>
        </p:spPr>
        <p:txBody>
          <a:bodyPr wrap="square" rtlCol="0">
            <a:spAutoFit/>
          </a:bodyPr>
          <a:lstStyle>
            <a:defPPr>
              <a:defRPr lang="en-US"/>
            </a:defPPr>
          </a:lstStyle>
          <a:p>
            <a:r>
              <a:rPr lang="en-US" dirty="0"/>
              <a:t>100 Ton, dual compressor chiller, 12.5 tons minimum capacity before hot gas comes on</a:t>
            </a:r>
          </a:p>
        </p:txBody>
      </p:sp>
    </p:spTree>
    <p:extLst>
      <p:ext uri="{BB962C8B-B14F-4D97-AF65-F5344CB8AC3E}">
        <p14:creationId xmlns:p14="http://schemas.microsoft.com/office/powerpoint/2010/main" val="212973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 grpId="0" animBg="1"/>
      <p:bldP spid="4" grpId="1" animBg="1"/>
      <p:bldP spid="10" grpId="0" animBg="1"/>
      <p:bldP spid="10" grpId="1" animBg="1"/>
      <p:bldP spid="11" grpId="0" animBg="1"/>
      <p:bldP spid="11" grpId="1" animBg="1"/>
      <p:bldP spid="12" grpId="0" animBg="1"/>
      <p:bldP spid="12" grpId="1" animBg="1"/>
      <p:bldP spid="13" grpId="0" animBg="1"/>
      <p:bldP spid="13" grpId="1" animBg="1"/>
      <p:bldP spid="16" grpId="0" animBg="1"/>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Dealing with Short Cycling</a:t>
            </a:r>
            <a:endParaRPr lang="en-US" dirty="0"/>
          </a:p>
        </p:txBody>
      </p:sp>
      <p:sp>
        <p:nvSpPr>
          <p:cNvPr id="5" name="Content Placeholder 4"/>
          <p:cNvSpPr>
            <a:spLocks noGrp="1"/>
          </p:cNvSpPr>
          <p:nvPr>
            <p:ph idx="1"/>
          </p:nvPr>
        </p:nvSpPr>
        <p:spPr/>
        <p:txBody>
          <a:bodyPr vert="horz" lIns="91440" tIns="45720" rIns="91440" bIns="45720" rtlCol="0">
            <a:normAutofit/>
          </a:bodyPr>
          <a:lstStyle/>
          <a:p>
            <a:pPr marL="342900" indent="-342900">
              <a:buFont typeface="Arial" panose="020B0604020202020204" pitchFamily="34" charset="0"/>
              <a:buChar char="•"/>
            </a:pPr>
            <a:r>
              <a:rPr lang="en-US" dirty="0"/>
              <a:t>Infinite Capacity Modulation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False load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Lengthen the compressor run cycles and off cycles</a:t>
            </a:r>
          </a:p>
          <a:p>
            <a:endParaRPr lang="en-US" dirty="0"/>
          </a:p>
        </p:txBody>
      </p:sp>
      <p:sp>
        <p:nvSpPr>
          <p:cNvPr id="6" name="TextBox 5"/>
          <p:cNvSpPr txBox="1"/>
          <p:nvPr/>
        </p:nvSpPr>
        <p:spPr>
          <a:xfrm>
            <a:off x="208085" y="3200400"/>
            <a:ext cx="8478715" cy="788504"/>
          </a:xfrm>
          <a:prstGeom prst="rect">
            <a:avLst/>
          </a:prstGeom>
          <a:gradFill flip="none" rotWithShape="1">
            <a:gsLst>
              <a:gs pos="0">
                <a:srgbClr val="156B13">
                  <a:alpha val="70000"/>
                </a:srgbClr>
              </a:gs>
              <a:gs pos="50000">
                <a:srgbClr val="9CB86E">
                  <a:alpha val="60000"/>
                </a:srgbClr>
              </a:gs>
              <a:gs pos="81000">
                <a:srgbClr val="DDEBCF">
                  <a:alpha val="50000"/>
                </a:srgbClr>
              </a:gs>
              <a:gs pos="89000">
                <a:schemeClr val="bg1">
                  <a:alpha val="25000"/>
                </a:schemeClr>
              </a:gs>
            </a:gsLst>
            <a:path path="rect">
              <a:fillToRect l="50000" t="50000" r="50000" b="50000"/>
            </a:path>
            <a:tileRect/>
          </a:gradFill>
          <a:effectLst>
            <a:softEdge rad="127000"/>
          </a:effectLst>
        </p:spPr>
        <p:txBody>
          <a:bodyPr wrap="square" rtlCol="0" anchor="ctr" anchorCtr="1">
            <a:noAutofit/>
          </a:bodyPr>
          <a:lstStyle/>
          <a:p>
            <a:pPr algn="ctr"/>
            <a:r>
              <a:rPr lang="en-US" sz="4000" b="1" dirty="0">
                <a:ln w="18000">
                  <a:solidFill>
                    <a:srgbClr val="156B13"/>
                  </a:solidFill>
                  <a:prstDash val="solid"/>
                  <a:miter lim="800000"/>
                </a:ln>
                <a:solidFill>
                  <a:schemeClr val="bg1"/>
                </a:solidFill>
                <a:effectLst>
                  <a:glow rad="228600">
                    <a:srgbClr val="156B13">
                      <a:alpha val="40000"/>
                    </a:srgbClr>
                  </a:glow>
                  <a:outerShdw blurRad="25500" dist="23000" dir="7020000" algn="tl">
                    <a:srgbClr val="000000">
                      <a:alpha val="50000"/>
                    </a:srgbClr>
                  </a:outerShdw>
                </a:effectLst>
              </a:rPr>
              <a:t>Solves the Problem</a:t>
            </a:r>
          </a:p>
        </p:txBody>
      </p:sp>
      <p:sp>
        <p:nvSpPr>
          <p:cNvPr id="7" name="TextBox 6"/>
          <p:cNvSpPr txBox="1"/>
          <p:nvPr/>
        </p:nvSpPr>
        <p:spPr>
          <a:xfrm>
            <a:off x="228600" y="2286000"/>
            <a:ext cx="8478715" cy="824345"/>
          </a:xfrm>
          <a:prstGeom prst="rect">
            <a:avLst/>
          </a:prstGeom>
          <a:gradFill flip="none" rotWithShape="1">
            <a:gsLst>
              <a:gs pos="0">
                <a:srgbClr val="4D0808">
                  <a:alpha val="80000"/>
                </a:srgbClr>
              </a:gs>
              <a:gs pos="45000">
                <a:srgbClr val="FF0300">
                  <a:alpha val="70000"/>
                </a:srgbClr>
              </a:gs>
              <a:gs pos="70000">
                <a:srgbClr val="FF7A00">
                  <a:alpha val="60000"/>
                </a:srgbClr>
              </a:gs>
              <a:gs pos="87000">
                <a:srgbClr val="FFF208">
                  <a:alpha val="50000"/>
                </a:srgbClr>
              </a:gs>
              <a:gs pos="90000">
                <a:schemeClr val="bg1">
                  <a:alpha val="25000"/>
                </a:schemeClr>
              </a:gs>
            </a:gsLst>
            <a:path path="rect">
              <a:fillToRect l="50000" t="50000" r="50000" b="50000"/>
            </a:path>
            <a:tileRect/>
          </a:gradFill>
          <a:effectLst>
            <a:softEdge rad="127000"/>
          </a:effectLst>
        </p:spPr>
        <p:txBody>
          <a:bodyPr wrap="square" rtlCol="0" anchor="ctr" anchorCtr="1">
            <a:noAutofit/>
          </a:bodyPr>
          <a:lstStyle/>
          <a:p>
            <a:pPr algn="ctr"/>
            <a:r>
              <a:rPr lang="en-US" sz="4000" b="1" dirty="0">
                <a:ln w="18000">
                  <a:solidFill>
                    <a:srgbClr val="FF0000"/>
                  </a:solidFill>
                  <a:prstDash val="solid"/>
                  <a:miter lim="800000"/>
                </a:ln>
                <a:solidFill>
                  <a:schemeClr val="bg1"/>
                </a:solidFill>
                <a:effectLst>
                  <a:glow rad="228600">
                    <a:srgbClr val="FF0000">
                      <a:alpha val="40000"/>
                    </a:srgbClr>
                  </a:glow>
                  <a:outerShdw blurRad="25500" dist="23000" dir="7020000" algn="tl">
                    <a:srgbClr val="000000">
                      <a:alpha val="50000"/>
                    </a:srgbClr>
                  </a:outerShdw>
                </a:effectLst>
              </a:rPr>
              <a:t>Energy Intensive</a:t>
            </a:r>
          </a:p>
        </p:txBody>
      </p:sp>
      <p:sp>
        <p:nvSpPr>
          <p:cNvPr id="2" name="Footer Placeholder 1"/>
          <p:cNvSpPr>
            <a:spLocks noGrp="1"/>
          </p:cNvSpPr>
          <p:nvPr>
            <p:ph type="ftr" sz="quarter" idx="10"/>
          </p:nvPr>
        </p:nvSpPr>
        <p:spPr/>
        <p:txBody>
          <a:bodyPr/>
          <a:lstStyle/>
          <a:p>
            <a:r>
              <a:rPr lang="en-US"/>
              <a:t>Functional Testing</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65</a:t>
            </a:fld>
            <a:endParaRPr lang="en-US"/>
          </a:p>
        </p:txBody>
      </p:sp>
      <p:sp>
        <p:nvSpPr>
          <p:cNvPr id="9" name="TextBox 8"/>
          <p:cNvSpPr txBox="1"/>
          <p:nvPr/>
        </p:nvSpPr>
        <p:spPr>
          <a:xfrm>
            <a:off x="228600" y="1439647"/>
            <a:ext cx="8478715" cy="824345"/>
          </a:xfrm>
          <a:prstGeom prst="rect">
            <a:avLst/>
          </a:prstGeom>
          <a:gradFill flip="none" rotWithShape="1">
            <a:gsLst>
              <a:gs pos="0">
                <a:srgbClr val="4D0808">
                  <a:alpha val="80000"/>
                </a:srgbClr>
              </a:gs>
              <a:gs pos="45000">
                <a:srgbClr val="00B0F0"/>
              </a:gs>
              <a:gs pos="70000">
                <a:srgbClr val="0070C0"/>
              </a:gs>
              <a:gs pos="87000">
                <a:srgbClr val="0000CC">
                  <a:alpha val="49804"/>
                </a:srgbClr>
              </a:gs>
              <a:gs pos="90000">
                <a:schemeClr val="bg1">
                  <a:alpha val="25000"/>
                </a:schemeClr>
              </a:gs>
            </a:gsLst>
            <a:path path="rect">
              <a:fillToRect l="50000" t="50000" r="50000" b="50000"/>
            </a:path>
            <a:tileRect/>
          </a:gradFill>
          <a:effectLst>
            <a:softEdge rad="127000"/>
          </a:effectLst>
        </p:spPr>
        <p:txBody>
          <a:bodyPr wrap="square" rtlCol="0" anchor="ctr" anchorCtr="1">
            <a:noAutofit/>
          </a:bodyPr>
          <a:lstStyle/>
          <a:p>
            <a:pPr algn="ctr"/>
            <a:r>
              <a:rPr lang="en-US" sz="4000" b="1" dirty="0">
                <a:ln w="18000">
                  <a:solidFill>
                    <a:srgbClr val="0000CC"/>
                  </a:solidFill>
                  <a:prstDash val="solid"/>
                  <a:miter lim="800000"/>
                </a:ln>
                <a:solidFill>
                  <a:schemeClr val="bg1"/>
                </a:solidFill>
                <a:effectLst>
                  <a:glow rad="228600">
                    <a:srgbClr val="0000CC">
                      <a:alpha val="40000"/>
                    </a:srgbClr>
                  </a:glow>
                  <a:outerShdw blurRad="25500" dist="23000" dir="7020000" algn="tl">
                    <a:srgbClr val="000000">
                      <a:alpha val="50000"/>
                    </a:srgbClr>
                  </a:outerShdw>
                </a:effectLst>
              </a:rPr>
              <a:t>Dreamland</a:t>
            </a:r>
          </a:p>
        </p:txBody>
      </p:sp>
      <p:sp>
        <p:nvSpPr>
          <p:cNvPr id="10" name="TextBox 9"/>
          <p:cNvSpPr txBox="1"/>
          <p:nvPr/>
        </p:nvSpPr>
        <p:spPr>
          <a:xfrm>
            <a:off x="208084" y="3846271"/>
            <a:ext cx="8478715" cy="788504"/>
          </a:xfrm>
          <a:prstGeom prst="rect">
            <a:avLst/>
          </a:prstGeom>
          <a:gradFill flip="none" rotWithShape="1">
            <a:gsLst>
              <a:gs pos="0">
                <a:srgbClr val="156B13">
                  <a:alpha val="70000"/>
                </a:srgbClr>
              </a:gs>
              <a:gs pos="50000">
                <a:srgbClr val="9CB86E">
                  <a:alpha val="60000"/>
                </a:srgbClr>
              </a:gs>
              <a:gs pos="81000">
                <a:srgbClr val="DDEBCF">
                  <a:alpha val="50000"/>
                </a:srgbClr>
              </a:gs>
              <a:gs pos="89000">
                <a:schemeClr val="bg1">
                  <a:alpha val="25000"/>
                </a:schemeClr>
              </a:gs>
            </a:gsLst>
            <a:path path="rect">
              <a:fillToRect l="50000" t="50000" r="50000" b="50000"/>
            </a:path>
            <a:tileRect/>
          </a:gradFill>
          <a:effectLst>
            <a:softEdge rad="127000"/>
          </a:effectLst>
        </p:spPr>
        <p:txBody>
          <a:bodyPr wrap="square" rtlCol="0" anchor="ctr" anchorCtr="1">
            <a:noAutofit/>
          </a:bodyPr>
          <a:lstStyle/>
          <a:p>
            <a:pPr algn="ctr"/>
            <a:r>
              <a:rPr lang="en-US" sz="4000" b="1" dirty="0">
                <a:ln w="18000">
                  <a:solidFill>
                    <a:srgbClr val="156B13"/>
                  </a:solidFill>
                  <a:prstDash val="solid"/>
                  <a:miter lim="800000"/>
                </a:ln>
                <a:solidFill>
                  <a:schemeClr val="bg1"/>
                </a:solidFill>
                <a:effectLst>
                  <a:glow rad="228600">
                    <a:srgbClr val="156B13">
                      <a:alpha val="40000"/>
                    </a:srgbClr>
                  </a:glow>
                  <a:outerShdw blurRad="25500" dist="23000" dir="7020000" algn="tl">
                    <a:srgbClr val="000000">
                      <a:alpha val="50000"/>
                    </a:srgbClr>
                  </a:outerShdw>
                </a:effectLst>
              </a:rPr>
              <a:t>Saves $3,830 per Year</a:t>
            </a:r>
          </a:p>
        </p:txBody>
      </p:sp>
    </p:spTree>
    <p:extLst>
      <p:ext uri="{BB962C8B-B14F-4D97-AF65-F5344CB8AC3E}">
        <p14:creationId xmlns:p14="http://schemas.microsoft.com/office/powerpoint/2010/main" val="1317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4114800" y="228600"/>
            <a:ext cx="5105400" cy="6400800"/>
          </a:xfrm>
          <a:prstGeom prst="ellipse">
            <a:avLst/>
          </a:prstGeom>
          <a:solidFill>
            <a:schemeClr val="bg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Here’s a Question</a:t>
            </a:r>
          </a:p>
        </p:txBody>
      </p:sp>
      <p:sp>
        <p:nvSpPr>
          <p:cNvPr id="7" name="Content Placeholder 6"/>
          <p:cNvSpPr>
            <a:spLocks noGrp="1"/>
          </p:cNvSpPr>
          <p:nvPr>
            <p:ph sz="half" idx="1"/>
          </p:nvPr>
        </p:nvSpPr>
        <p:spPr/>
        <p:txBody>
          <a:bodyPr>
            <a:normAutofit/>
          </a:bodyPr>
          <a:lstStyle/>
          <a:p>
            <a:pPr marL="0" indent="0">
              <a:buNone/>
            </a:pPr>
            <a:r>
              <a:rPr lang="en-US" sz="2400" dirty="0"/>
              <a:t>How much of a thermal flywheel does the existing piping system represent?</a:t>
            </a:r>
          </a:p>
          <a:p>
            <a:pPr marL="0" indent="0">
              <a:buNone/>
            </a:pPr>
            <a:endParaRPr lang="en-US" sz="2400"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828800"/>
            <a:ext cx="1124690" cy="338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715" y="2362200"/>
            <a:ext cx="1104652"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0"/>
          </p:nvPr>
        </p:nvSpPr>
        <p:spPr/>
        <p:txBody>
          <a:bodyPr/>
          <a:lstStyle/>
          <a:p>
            <a:r>
              <a:rPr lang="en-US"/>
              <a:t>Functional Testing</a:t>
            </a:r>
            <a:endParaRPr lang="en-US" dirty="0"/>
          </a:p>
        </p:txBody>
      </p:sp>
      <p:sp>
        <p:nvSpPr>
          <p:cNvPr id="4" name="Slide Number Placeholder 3"/>
          <p:cNvSpPr>
            <a:spLocks noGrp="1"/>
          </p:cNvSpPr>
          <p:nvPr>
            <p:ph type="sldNum" sz="quarter" idx="11"/>
          </p:nvPr>
        </p:nvSpPr>
        <p:spPr/>
        <p:txBody>
          <a:bodyPr/>
          <a:lstStyle/>
          <a:p>
            <a:fld id="{E347D01F-1A12-4043-9E52-C5C412E1DD77}" type="slidenum">
              <a:rPr lang="en-US" smtClean="0"/>
              <a:pPr/>
              <a:t>66</a:t>
            </a:fld>
            <a:endParaRPr lang="en-US"/>
          </a:p>
        </p:txBody>
      </p:sp>
    </p:spTree>
    <p:extLst>
      <p:ext uri="{BB962C8B-B14F-4D97-AF65-F5344CB8AC3E}">
        <p14:creationId xmlns:p14="http://schemas.microsoft.com/office/powerpoint/2010/main" val="368251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leconte - east side2.JPG"/>
          <p:cNvPicPr>
            <a:picLocks noChangeAspect="1"/>
          </p:cNvPicPr>
          <p:nvPr/>
        </p:nvPicPr>
        <p:blipFill>
          <a:blip r:embed="rId2" cstate="print"/>
          <a:srcRect/>
          <a:stretch>
            <a:fillRect/>
          </a:stretch>
        </p:blipFill>
        <p:spPr bwMode="auto">
          <a:xfrm>
            <a:off x="0" y="0"/>
            <a:ext cx="9144000" cy="6858000"/>
          </a:xfrm>
          <a:prstGeom prst="rect">
            <a:avLst/>
          </a:prstGeom>
          <a:solidFill>
            <a:schemeClr val="tx1"/>
          </a:solidFill>
          <a:ln w="9525">
            <a:noFill/>
            <a:miter lim="800000"/>
            <a:headEnd/>
            <a:tailEnd/>
          </a:ln>
        </p:spPr>
      </p:pic>
      <p:sp>
        <p:nvSpPr>
          <p:cNvPr id="2" name="Title 1"/>
          <p:cNvSpPr>
            <a:spLocks noGrp="1"/>
          </p:cNvSpPr>
          <p:nvPr>
            <p:ph type="title"/>
          </p:nvPr>
        </p:nvSpPr>
        <p:spPr>
          <a:solidFill>
            <a:schemeClr val="tx1">
              <a:alpha val="25000"/>
            </a:schemeClr>
          </a:solidFill>
          <a:effectLst>
            <a:softEdge rad="127000"/>
          </a:effectLst>
        </p:spPr>
        <p:txBody>
          <a:bodyPr/>
          <a:lstStyle/>
          <a:p>
            <a:r>
              <a:rPr lang="en-US" dirty="0">
                <a:solidFill>
                  <a:schemeClr val="bg1"/>
                </a:solidFill>
              </a:rPr>
              <a:t>Who Knows the Answer?</a:t>
            </a:r>
          </a:p>
        </p:txBody>
      </p:sp>
      <p:sp>
        <p:nvSpPr>
          <p:cNvPr id="6" name="Content Placeholder 5"/>
          <p:cNvSpPr>
            <a:spLocks noGrp="1"/>
          </p:cNvSpPr>
          <p:nvPr>
            <p:ph idx="1"/>
          </p:nvPr>
        </p:nvSpPr>
        <p:spPr>
          <a:xfrm>
            <a:off x="4343400" y="5943600"/>
            <a:ext cx="4343400" cy="715963"/>
          </a:xfrm>
          <a:solidFill>
            <a:schemeClr val="tx1">
              <a:alpha val="25000"/>
            </a:schemeClr>
          </a:solidFill>
          <a:effectLst>
            <a:softEdge rad="127000"/>
          </a:effectLst>
        </p:spPr>
        <p:txBody>
          <a:bodyPr vert="horz" lIns="91440" tIns="45720" rIns="91440" bIns="45720" rtlCol="0" anchor="ctr">
            <a:normAutofit/>
          </a:bodyPr>
          <a:lstStyle/>
          <a:p>
            <a:pPr algn="r">
              <a:spcBef>
                <a:spcPct val="0"/>
              </a:spcBef>
              <a:buNone/>
            </a:pPr>
            <a:r>
              <a:rPr lang="en-US" sz="3200" i="1" dirty="0">
                <a:ea typeface="+mj-ea"/>
              </a:rPr>
              <a:t>… the Building Knows</a:t>
            </a:r>
          </a:p>
        </p:txBody>
      </p:sp>
      <p:sp>
        <p:nvSpPr>
          <p:cNvPr id="3" name="Footer Placeholder 2"/>
          <p:cNvSpPr>
            <a:spLocks noGrp="1"/>
          </p:cNvSpPr>
          <p:nvPr>
            <p:ph type="ftr" sz="quarter" idx="10"/>
          </p:nvPr>
        </p:nvSpPr>
        <p:spPr/>
        <p:txBody>
          <a:bodyPr/>
          <a:lstStyle/>
          <a:p>
            <a:r>
              <a:rPr lang="en-US"/>
              <a:t>Functional Testing</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67</a:t>
            </a:fld>
            <a:endParaRPr lang="en-US"/>
          </a:p>
        </p:txBody>
      </p:sp>
    </p:spTree>
    <p:extLst>
      <p:ext uri="{BB962C8B-B14F-4D97-AF65-F5344CB8AC3E}">
        <p14:creationId xmlns:p14="http://schemas.microsoft.com/office/powerpoint/2010/main" val="282232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bg/>
                                          </p:spTgt>
                                        </p:tgtEl>
                                        <p:attrNameLst>
                                          <p:attrName>style.visibility</p:attrName>
                                        </p:attrNameLst>
                                      </p:cBhvr>
                                      <p:to>
                                        <p:strVal val="visible"/>
                                      </p:to>
                                    </p:set>
                                    <p:animEffect transition="in" filter="fade">
                                      <p:cBhvr>
                                        <p:cTn id="11" dur="500"/>
                                        <p:tgtEl>
                                          <p:spTgt spid="6">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Ask The Building About It?</a:t>
            </a:r>
          </a:p>
        </p:txBody>
      </p:sp>
      <p:sp>
        <p:nvSpPr>
          <p:cNvPr id="4" name="Content Placeholder 3"/>
          <p:cNvSpPr>
            <a:spLocks noGrp="1"/>
          </p:cNvSpPr>
          <p:nvPr>
            <p:ph sz="half" idx="1"/>
          </p:nvPr>
        </p:nvSpPr>
        <p:spPr/>
        <p:txBody>
          <a:bodyPr/>
          <a:lstStyle/>
          <a:p>
            <a:r>
              <a:rPr lang="en-US" dirty="0"/>
              <a:t>We perform a functional test</a:t>
            </a:r>
          </a:p>
          <a:p>
            <a:r>
              <a:rPr lang="en-US" dirty="0"/>
              <a:t>Functional test components</a:t>
            </a:r>
          </a:p>
          <a:p>
            <a:pPr lvl="2"/>
            <a:r>
              <a:rPr lang="en-US" dirty="0"/>
              <a:t>Statement of purpose</a:t>
            </a:r>
          </a:p>
          <a:p>
            <a:pPr lvl="2"/>
            <a:r>
              <a:rPr lang="en-US" dirty="0"/>
              <a:t>Instructions for using the test form</a:t>
            </a:r>
          </a:p>
          <a:p>
            <a:pPr lvl="2"/>
            <a:r>
              <a:rPr lang="en-US" dirty="0"/>
              <a:t>Equipment requirements</a:t>
            </a:r>
          </a:p>
          <a:p>
            <a:pPr lvl="2"/>
            <a:r>
              <a:rPr lang="en-US" dirty="0"/>
              <a:t>Acceptance criteria</a:t>
            </a:r>
          </a:p>
          <a:p>
            <a:pPr lvl="2"/>
            <a:r>
              <a:rPr lang="en-US" dirty="0"/>
              <a:t>Precautions</a:t>
            </a:r>
          </a:p>
          <a:p>
            <a:pPr lvl="2"/>
            <a:r>
              <a:rPr lang="en-US" dirty="0"/>
              <a:t>Documentation</a:t>
            </a:r>
          </a:p>
          <a:p>
            <a:pPr lvl="2"/>
            <a:r>
              <a:rPr lang="en-US" dirty="0"/>
              <a:t>Procedure</a:t>
            </a:r>
          </a:p>
          <a:p>
            <a:pPr lvl="2"/>
            <a:r>
              <a:rPr lang="en-US" dirty="0"/>
              <a:t>Return to Normal and Follow-up</a:t>
            </a:r>
          </a:p>
          <a:p>
            <a:endParaRPr lang="en-US" dirty="0"/>
          </a:p>
        </p:txBody>
      </p:sp>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271" t="16761" r="25757" b="1563"/>
          <a:stretch/>
        </p:blipFill>
        <p:spPr bwMode="auto">
          <a:xfrm>
            <a:off x="4800600" y="1219200"/>
            <a:ext cx="4098346"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1015" y="5870331"/>
            <a:ext cx="4560277" cy="738664"/>
          </a:xfrm>
          <a:prstGeom prst="rect">
            <a:avLst/>
          </a:prstGeom>
          <a:noFill/>
        </p:spPr>
        <p:txBody>
          <a:bodyPr wrap="square" rtlCol="0">
            <a:spAutoFit/>
          </a:bodyPr>
          <a:lstStyle/>
          <a:p>
            <a:r>
              <a:rPr lang="en-US" sz="1400" i="1" dirty="0">
                <a:solidFill>
                  <a:schemeClr val="bg1"/>
                </a:solidFill>
                <a:latin typeface="Arial" pitchFamily="34" charset="0"/>
                <a:cs typeface="Arial" pitchFamily="34" charset="0"/>
              </a:rPr>
              <a:t>Visit </a:t>
            </a:r>
            <a:r>
              <a:rPr lang="en-US" sz="1400" i="1" dirty="0">
                <a:solidFill>
                  <a:schemeClr val="bg1"/>
                </a:solidFill>
                <a:latin typeface="Arial" pitchFamily="34" charset="0"/>
                <a:cs typeface="Arial" pitchFamily="34" charset="0"/>
                <a:hlinkClick r:id="rId3"/>
              </a:rPr>
              <a:t>www.Av8rdas.wordpress.com</a:t>
            </a:r>
            <a:r>
              <a:rPr lang="en-US" sz="1400" i="1" dirty="0">
                <a:solidFill>
                  <a:schemeClr val="bg1"/>
                </a:solidFill>
                <a:latin typeface="Arial" pitchFamily="34" charset="0"/>
                <a:cs typeface="Arial" pitchFamily="34" charset="0"/>
              </a:rPr>
              <a:t> for a copy of the test;  Link located on the right side of the home page under 03 – Materials from Classes and Presentations</a:t>
            </a:r>
          </a:p>
        </p:txBody>
      </p:sp>
      <p:sp>
        <p:nvSpPr>
          <p:cNvPr id="3" name="Footer Placeholder 2"/>
          <p:cNvSpPr>
            <a:spLocks noGrp="1"/>
          </p:cNvSpPr>
          <p:nvPr>
            <p:ph type="ftr" sz="quarter" idx="10"/>
          </p:nvPr>
        </p:nvSpPr>
        <p:spPr/>
        <p:txBody>
          <a:bodyPr/>
          <a:lstStyle/>
          <a:p>
            <a:r>
              <a:rPr lang="en-US"/>
              <a:t>Functional Testing</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68</a:t>
            </a:fld>
            <a:endParaRPr lang="en-US"/>
          </a:p>
        </p:txBody>
      </p:sp>
    </p:spTree>
    <p:extLst>
      <p:ext uri="{BB962C8B-B14F-4D97-AF65-F5344CB8AC3E}">
        <p14:creationId xmlns:p14="http://schemas.microsoft.com/office/powerpoint/2010/main" val="297329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3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a:spLocks noGrp="1"/>
          </p:cNvSpPr>
          <p:nvPr>
            <p:ph type="title"/>
          </p:nvPr>
        </p:nvSpPr>
        <p:spPr>
          <a:xfrm>
            <a:off x="457200" y="274638"/>
            <a:ext cx="4114800" cy="1143000"/>
          </a:xfrm>
          <a:solidFill>
            <a:srgbClr val="000000">
              <a:alpha val="50196"/>
            </a:srgbClr>
          </a:solidFill>
          <a:effectLst>
            <a:softEdge rad="127000"/>
          </a:effectLst>
        </p:spPr>
        <p:txBody>
          <a:bodyPr/>
          <a:lstStyle/>
          <a:p>
            <a:r>
              <a:rPr lang="en-US" dirty="0"/>
              <a:t> Our Results</a:t>
            </a:r>
          </a:p>
        </p:txBody>
      </p:sp>
      <p:sp>
        <p:nvSpPr>
          <p:cNvPr id="11" name="Right Arrow 10"/>
          <p:cNvSpPr>
            <a:spLocks noChangeAspect="1"/>
          </p:cNvSpPr>
          <p:nvPr/>
        </p:nvSpPr>
        <p:spPr bwMode="auto">
          <a:xfrm rot="13973140">
            <a:off x="2516661" y="3075741"/>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12" name="TextBox 11"/>
          <p:cNvSpPr txBox="1"/>
          <p:nvPr/>
        </p:nvSpPr>
        <p:spPr>
          <a:xfrm>
            <a:off x="2971800" y="3538163"/>
            <a:ext cx="2590800" cy="1200329"/>
          </a:xfrm>
          <a:prstGeom prst="rect">
            <a:avLst/>
          </a:prstGeom>
          <a:solidFill>
            <a:schemeClr val="bg1">
              <a:alpha val="75000"/>
            </a:schemeClr>
          </a:solidFill>
          <a:effectLst>
            <a:softEdge rad="127000"/>
          </a:effectLst>
        </p:spPr>
        <p:txBody>
          <a:bodyPr wrap="square" rtlCol="0">
            <a:spAutoFit/>
          </a:bodyPr>
          <a:lstStyle>
            <a:defPPr>
              <a:defRPr lang="en-US"/>
            </a:defPPr>
          </a:lstStyle>
          <a:p>
            <a:r>
              <a:rPr lang="en-US" dirty="0"/>
              <a:t>Trend data shows colder temperature than local indication during the “charge” cycle</a:t>
            </a:r>
          </a:p>
        </p:txBody>
      </p:sp>
      <p:sp>
        <p:nvSpPr>
          <p:cNvPr id="13" name="Right Arrow 12"/>
          <p:cNvSpPr>
            <a:spLocks noChangeAspect="1"/>
          </p:cNvSpPr>
          <p:nvPr/>
        </p:nvSpPr>
        <p:spPr bwMode="auto">
          <a:xfrm rot="10497162">
            <a:off x="4969294" y="840915"/>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14" name="TextBox 13"/>
          <p:cNvSpPr txBox="1"/>
          <p:nvPr/>
        </p:nvSpPr>
        <p:spPr>
          <a:xfrm>
            <a:off x="5539154" y="483838"/>
            <a:ext cx="2895600" cy="923330"/>
          </a:xfrm>
          <a:prstGeom prst="rect">
            <a:avLst/>
          </a:prstGeom>
          <a:solidFill>
            <a:schemeClr val="bg1">
              <a:alpha val="75000"/>
            </a:schemeClr>
          </a:solidFill>
          <a:effectLst>
            <a:softEdge rad="127000"/>
          </a:effectLst>
        </p:spPr>
        <p:txBody>
          <a:bodyPr wrap="square" rtlCol="0">
            <a:spAutoFit/>
          </a:bodyPr>
          <a:lstStyle>
            <a:defPPr>
              <a:defRPr lang="en-US"/>
            </a:defPPr>
          </a:lstStyle>
          <a:p>
            <a:r>
              <a:rPr lang="en-US" dirty="0"/>
              <a:t>Lab and building functions can handle an upper limit of 59°F for the flywheel</a:t>
            </a:r>
          </a:p>
        </p:txBody>
      </p:sp>
      <p:sp>
        <p:nvSpPr>
          <p:cNvPr id="17" name="Right Arrow 16"/>
          <p:cNvSpPr>
            <a:spLocks noChangeAspect="1"/>
          </p:cNvSpPr>
          <p:nvPr/>
        </p:nvSpPr>
        <p:spPr bwMode="auto">
          <a:xfrm rot="5400000">
            <a:off x="2338078" y="2461435"/>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18" name="TextBox 17"/>
          <p:cNvSpPr txBox="1"/>
          <p:nvPr/>
        </p:nvSpPr>
        <p:spPr>
          <a:xfrm>
            <a:off x="2795952" y="1454781"/>
            <a:ext cx="2157046" cy="1200329"/>
          </a:xfrm>
          <a:prstGeom prst="rect">
            <a:avLst/>
          </a:prstGeom>
          <a:solidFill>
            <a:schemeClr val="bg1">
              <a:alpha val="75000"/>
            </a:schemeClr>
          </a:solidFill>
          <a:effectLst>
            <a:softEdge rad="127000"/>
          </a:effectLst>
        </p:spPr>
        <p:txBody>
          <a:bodyPr wrap="square" rtlCol="0">
            <a:spAutoFit/>
          </a:bodyPr>
          <a:lstStyle>
            <a:defPPr>
              <a:defRPr lang="en-US"/>
            </a:defPPr>
          </a:lstStyle>
          <a:p>
            <a:pPr algn="ctr"/>
            <a:r>
              <a:rPr lang="en-US" dirty="0"/>
              <a:t>A 2 hour flywheel representing about 13 ton-hours is possible</a:t>
            </a:r>
          </a:p>
        </p:txBody>
      </p:sp>
      <p:sp>
        <p:nvSpPr>
          <p:cNvPr id="19" name="Right Arrow 18"/>
          <p:cNvSpPr>
            <a:spLocks noChangeAspect="1"/>
          </p:cNvSpPr>
          <p:nvPr/>
        </p:nvSpPr>
        <p:spPr bwMode="auto">
          <a:xfrm rot="5400000">
            <a:off x="4954586" y="2461435"/>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20" name="Right Arrow 19"/>
          <p:cNvSpPr>
            <a:spLocks noChangeAspect="1"/>
          </p:cNvSpPr>
          <p:nvPr/>
        </p:nvSpPr>
        <p:spPr bwMode="auto">
          <a:xfrm rot="10497162">
            <a:off x="5297837" y="4852877"/>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21" name="TextBox 20"/>
          <p:cNvSpPr txBox="1"/>
          <p:nvPr/>
        </p:nvSpPr>
        <p:spPr>
          <a:xfrm>
            <a:off x="5867697" y="4495800"/>
            <a:ext cx="2895600" cy="923330"/>
          </a:xfrm>
          <a:prstGeom prst="rect">
            <a:avLst/>
          </a:prstGeom>
          <a:solidFill>
            <a:schemeClr val="bg1">
              <a:alpha val="75000"/>
            </a:schemeClr>
          </a:solidFill>
          <a:effectLst>
            <a:softEdge rad="127000"/>
          </a:effectLst>
        </p:spPr>
        <p:txBody>
          <a:bodyPr wrap="square" rtlCol="0">
            <a:spAutoFit/>
          </a:bodyPr>
          <a:lstStyle>
            <a:defPPr>
              <a:defRPr lang="en-US"/>
            </a:defPPr>
          </a:lstStyle>
          <a:p>
            <a:r>
              <a:rPr lang="en-US" dirty="0"/>
              <a:t>It will take one compressor about 10 minutes to recharge the flywheel</a:t>
            </a:r>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69</a:t>
            </a:fld>
            <a:endParaRPr lang="en-US"/>
          </a:p>
        </p:txBody>
      </p:sp>
    </p:spTree>
    <p:extLst>
      <p:ext uri="{BB962C8B-B14F-4D97-AF65-F5344CB8AC3E}">
        <p14:creationId xmlns:p14="http://schemas.microsoft.com/office/powerpoint/2010/main" val="346554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00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1" grpId="1" animBg="1"/>
      <p:bldP spid="12" grpId="0" animBg="1"/>
      <p:bldP spid="12" grpId="1" animBg="1"/>
      <p:bldP spid="13" grpId="0" animBg="1"/>
      <p:bldP spid="13" grpId="1" animBg="1"/>
      <p:bldP spid="14" grpId="0" animBg="1"/>
      <p:bldP spid="14" grpId="1" animBg="1"/>
      <p:bldP spid="17" grpId="0" animBg="1"/>
      <p:bldP spid="17" grpId="1" animBg="1"/>
      <p:bldP spid="18" grpId="0" animBg="1"/>
      <p:bldP spid="18" grpId="1" animBg="1"/>
      <p:bldP spid="19" grpId="0" animBg="1"/>
      <p:bldP spid="19" grpId="1"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274638"/>
            <a:ext cx="2971800" cy="1143000"/>
          </a:xfrm>
        </p:spPr>
        <p:txBody>
          <a:bodyPr/>
          <a:lstStyle/>
          <a:p>
            <a:pPr algn="r"/>
            <a:r>
              <a:rPr lang="en-US" dirty="0"/>
              <a:t>July 20, 1969, A Historic Day</a:t>
            </a:r>
          </a:p>
        </p:txBody>
      </p:sp>
      <p:sp>
        <p:nvSpPr>
          <p:cNvPr id="3" name="Footer Placeholder 2"/>
          <p:cNvSpPr>
            <a:spLocks noGrp="1"/>
          </p:cNvSpPr>
          <p:nvPr>
            <p:ph type="ftr" sz="quarter" idx="10"/>
          </p:nvPr>
        </p:nvSpPr>
        <p:spPr/>
        <p:txBody>
          <a:bodyPr/>
          <a:lstStyle/>
          <a:p>
            <a:r>
              <a:rPr lang="en-US"/>
              <a:t>Functional Testing</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7</a:t>
            </a:fld>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39030"/>
          <a:stretch/>
        </p:blipFill>
        <p:spPr>
          <a:xfrm>
            <a:off x="0" y="1352550"/>
            <a:ext cx="9144000" cy="5505450"/>
          </a:xfrm>
          <a:prstGeom prst="rect">
            <a:avLst/>
          </a:prstGeom>
        </p:spPr>
      </p:pic>
      <p:sp>
        <p:nvSpPr>
          <p:cNvPr id="6" name="TextBox 5"/>
          <p:cNvSpPr txBox="1"/>
          <p:nvPr/>
        </p:nvSpPr>
        <p:spPr>
          <a:xfrm>
            <a:off x="6096000" y="6519446"/>
            <a:ext cx="3048000" cy="338554"/>
          </a:xfrm>
          <a:prstGeom prst="rect">
            <a:avLst/>
          </a:prstGeom>
          <a:noFill/>
        </p:spPr>
        <p:txBody>
          <a:bodyPr wrap="square" rtlCol="0">
            <a:spAutoFit/>
          </a:bodyPr>
          <a:lstStyle/>
          <a:p>
            <a:r>
              <a:rPr lang="en-US" sz="800" i="1" dirty="0">
                <a:solidFill>
                  <a:schemeClr val="bg1"/>
                </a:solidFill>
              </a:rPr>
              <a:t>Image courtesy NASA Image Archives; https://www.nasa.gov/multimedia/imagegallery/index.html </a:t>
            </a:r>
          </a:p>
        </p:txBody>
      </p:sp>
      <p:sp>
        <p:nvSpPr>
          <p:cNvPr id="7" name="Content Placeholder 6"/>
          <p:cNvSpPr txBox="1">
            <a:spLocks/>
          </p:cNvSpPr>
          <p:nvPr/>
        </p:nvSpPr>
        <p:spPr>
          <a:xfrm>
            <a:off x="5638800" y="1600201"/>
            <a:ext cx="3048000" cy="4343400"/>
          </a:xfrm>
          <a:prstGeom prst="rect">
            <a:avLst/>
          </a:prstGeom>
        </p:spPr>
        <p:txBody>
          <a:bodyPr/>
          <a:lst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rgbClr val="FFA100"/>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rgbClr val="FFA100"/>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rgbClr val="FFA100"/>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rgbClr val="FFA1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i="1" dirty="0"/>
              <a:t>We went to explore the Moon, and in fact discovered the Earth</a:t>
            </a:r>
          </a:p>
          <a:p>
            <a:endParaRPr lang="en-US" i="1" dirty="0"/>
          </a:p>
          <a:p>
            <a:pPr algn="r"/>
            <a:r>
              <a:rPr lang="en-US" sz="1600" dirty="0"/>
              <a:t>Gene Cernan</a:t>
            </a:r>
          </a:p>
          <a:p>
            <a:pPr algn="r"/>
            <a:r>
              <a:rPr lang="en-US" sz="1600" dirty="0"/>
              <a:t>Apollo 17 Commander</a:t>
            </a:r>
          </a:p>
        </p:txBody>
      </p:sp>
    </p:spTree>
    <p:extLst>
      <p:ext uri="{BB962C8B-B14F-4D97-AF65-F5344CB8AC3E}">
        <p14:creationId xmlns:p14="http://schemas.microsoft.com/office/powerpoint/2010/main" val="1404283423"/>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 t="262" r="42770" b="23138"/>
          <a:stretch/>
        </p:blipFill>
        <p:spPr bwMode="auto">
          <a:xfrm>
            <a:off x="0" y="0"/>
            <a:ext cx="9144000" cy="6766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4648200" cy="1143000"/>
          </a:xfrm>
          <a:solidFill>
            <a:srgbClr val="000000">
              <a:alpha val="50196"/>
            </a:srgbClr>
          </a:solidFill>
          <a:effectLst>
            <a:softEdge rad="127000"/>
          </a:effectLst>
        </p:spPr>
        <p:txBody>
          <a:bodyPr vert="horz" lIns="91440" tIns="45720" rIns="91440" bIns="45720" rtlCol="0" anchor="ctr">
            <a:normAutofit/>
          </a:bodyPr>
          <a:lstStyle/>
          <a:p>
            <a:r>
              <a:rPr lang="en-US" dirty="0"/>
              <a:t>Automating Our Results</a:t>
            </a:r>
          </a:p>
        </p:txBody>
      </p:sp>
      <p:sp>
        <p:nvSpPr>
          <p:cNvPr id="3" name="Footer Placeholder 2"/>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70</a:t>
            </a:fld>
            <a:endParaRPr lang="en-US"/>
          </a:p>
        </p:txBody>
      </p:sp>
    </p:spTree>
    <p:extLst>
      <p:ext uri="{BB962C8B-B14F-4D97-AF65-F5344CB8AC3E}">
        <p14:creationId xmlns:p14="http://schemas.microsoft.com/office/powerpoint/2010/main" val="85489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00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 t="-182" r="42770" b="22548"/>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365760" y="5394960"/>
            <a:ext cx="8229600" cy="1143000"/>
          </a:xfrm>
        </p:spPr>
        <p:txBody>
          <a:bodyPr/>
          <a:lstStyle/>
          <a:p>
            <a:r>
              <a:rPr lang="en-US" dirty="0"/>
              <a:t>Opportunity 1 - Captured</a:t>
            </a:r>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71</a:t>
            </a:fld>
            <a:endParaRPr lang="en-US"/>
          </a:p>
        </p:txBody>
      </p:sp>
    </p:spTree>
    <p:extLst>
      <p:ext uri="{BB962C8B-B14F-4D97-AF65-F5344CB8AC3E}">
        <p14:creationId xmlns:p14="http://schemas.microsoft.com/office/powerpoint/2010/main" val="238503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lick graph to zoom 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783128"/>
            <a:ext cx="8595213" cy="28650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65760" y="5394960"/>
            <a:ext cx="8229600" cy="1143000"/>
          </a:xfrm>
        </p:spPr>
        <p:txBody>
          <a:bodyPr/>
          <a:lstStyle/>
          <a:p>
            <a:r>
              <a:rPr lang="en-US" dirty="0"/>
              <a:t>Opportunity 2 - Identified</a:t>
            </a:r>
          </a:p>
        </p:txBody>
      </p:sp>
      <p:sp>
        <p:nvSpPr>
          <p:cNvPr id="4" name="Right Arrow 3"/>
          <p:cNvSpPr>
            <a:spLocks noChangeAspect="1"/>
          </p:cNvSpPr>
          <p:nvPr/>
        </p:nvSpPr>
        <p:spPr bwMode="auto">
          <a:xfrm rot="13075560">
            <a:off x="4682711" y="2058363"/>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5" name="TextBox 4"/>
          <p:cNvSpPr txBox="1"/>
          <p:nvPr/>
        </p:nvSpPr>
        <p:spPr>
          <a:xfrm>
            <a:off x="1828800" y="2459504"/>
            <a:ext cx="2590800" cy="1938992"/>
          </a:xfrm>
          <a:prstGeom prst="rect">
            <a:avLst/>
          </a:prstGeom>
          <a:solidFill>
            <a:schemeClr val="bg1">
              <a:alpha val="75000"/>
            </a:schemeClr>
          </a:solidFill>
          <a:effectLst>
            <a:softEdge rad="127000"/>
          </a:effectLst>
        </p:spPr>
        <p:txBody>
          <a:bodyPr wrap="square" lIns="274320" tIns="274320" rIns="274320" bIns="274320" rtlCol="0">
            <a:spAutoFit/>
          </a:bodyPr>
          <a:lstStyle>
            <a:defPPr>
              <a:defRPr lang="en-US"/>
            </a:defPPr>
          </a:lstStyle>
          <a:p>
            <a:r>
              <a:rPr lang="en-US" dirty="0"/>
              <a:t>Whole building meter data indicates that the compressors tend to run at full load any time they run</a:t>
            </a:r>
          </a:p>
        </p:txBody>
      </p:sp>
      <p:sp>
        <p:nvSpPr>
          <p:cNvPr id="7" name="Right Arrow 6"/>
          <p:cNvSpPr>
            <a:spLocks noChangeAspect="1"/>
          </p:cNvSpPr>
          <p:nvPr/>
        </p:nvSpPr>
        <p:spPr bwMode="auto">
          <a:xfrm rot="4299494">
            <a:off x="5851558" y="2309913"/>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8" name="Right Arrow 7"/>
          <p:cNvSpPr>
            <a:spLocks noChangeAspect="1"/>
          </p:cNvSpPr>
          <p:nvPr/>
        </p:nvSpPr>
        <p:spPr bwMode="auto">
          <a:xfrm rot="4299494">
            <a:off x="7824595" y="2085926"/>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3" name="Footer Placeholder 2"/>
          <p:cNvSpPr>
            <a:spLocks noGrp="1"/>
          </p:cNvSpPr>
          <p:nvPr>
            <p:ph type="ftr" sz="quarter" idx="10"/>
          </p:nvPr>
        </p:nvSpPr>
        <p:spPr/>
        <p:txBody>
          <a:bodyPr/>
          <a:lstStyle/>
          <a:p>
            <a:r>
              <a:rPr lang="en-US"/>
              <a:t>Functional Testing</a:t>
            </a:r>
            <a:endParaRPr lang="en-US" dirty="0"/>
          </a:p>
        </p:txBody>
      </p:sp>
      <p:sp>
        <p:nvSpPr>
          <p:cNvPr id="9" name="Slide Number Placeholder 8"/>
          <p:cNvSpPr>
            <a:spLocks noGrp="1"/>
          </p:cNvSpPr>
          <p:nvPr>
            <p:ph type="sldNum" sz="quarter" idx="11"/>
          </p:nvPr>
        </p:nvSpPr>
        <p:spPr/>
        <p:txBody>
          <a:bodyPr/>
          <a:lstStyle/>
          <a:p>
            <a:fld id="{A9320731-3B2C-4107-8664-CAD7BE973DC8}" type="slidenum">
              <a:rPr lang="en-US" smtClean="0"/>
              <a:pPr/>
              <a:t>72</a:t>
            </a:fld>
            <a:endParaRPr lang="en-US"/>
          </a:p>
        </p:txBody>
      </p:sp>
    </p:spTree>
    <p:extLst>
      <p:ext uri="{BB962C8B-B14F-4D97-AF65-F5344CB8AC3E}">
        <p14:creationId xmlns:p14="http://schemas.microsoft.com/office/powerpoint/2010/main" val="385063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3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6629400" cy="1143000"/>
          </a:xfrm>
          <a:solidFill>
            <a:srgbClr val="000000">
              <a:alpha val="50196"/>
            </a:srgbClr>
          </a:solidFill>
          <a:effectLst>
            <a:softEdge rad="127000"/>
          </a:effectLst>
        </p:spPr>
        <p:txBody>
          <a:bodyPr vert="horz" lIns="91440" tIns="45720" rIns="91440" bIns="45720" rtlCol="0" anchor="ctr">
            <a:normAutofit/>
          </a:bodyPr>
          <a:lstStyle/>
          <a:p>
            <a:r>
              <a:rPr lang="en-US" dirty="0"/>
              <a:t> Logger Data Confirms Suspicions</a:t>
            </a:r>
          </a:p>
        </p:txBody>
      </p:sp>
      <p:sp>
        <p:nvSpPr>
          <p:cNvPr id="3" name="Footer Placeholder 2"/>
          <p:cNvSpPr>
            <a:spLocks noGrp="1"/>
          </p:cNvSpPr>
          <p:nvPr>
            <p:ph type="ftr" sz="quarter" idx="10"/>
          </p:nvPr>
        </p:nvSpPr>
        <p:spPr/>
        <p:txBody>
          <a:bodyPr/>
          <a:lstStyle/>
          <a:p>
            <a:r>
              <a:rPr lang="en-US"/>
              <a:t>Functional Testing</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73</a:t>
            </a:fld>
            <a:endParaRPr lang="en-US"/>
          </a:p>
        </p:txBody>
      </p:sp>
    </p:spTree>
    <p:extLst>
      <p:ext uri="{BB962C8B-B14F-4D97-AF65-F5344CB8AC3E}">
        <p14:creationId xmlns:p14="http://schemas.microsoft.com/office/powerpoint/2010/main" val="400806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Unnecessary Hot Gas = Unrealized Savings</a:t>
            </a:r>
          </a:p>
        </p:txBody>
      </p:sp>
      <p:sp>
        <p:nvSpPr>
          <p:cNvPr id="6" name="Text Placeholder 5"/>
          <p:cNvSpPr>
            <a:spLocks noGrp="1"/>
          </p:cNvSpPr>
          <p:nvPr>
            <p:ph type="body" idx="1"/>
          </p:nvPr>
        </p:nvSpPr>
        <p:spPr>
          <a:xfrm>
            <a:off x="457200" y="1447800"/>
            <a:ext cx="4040188" cy="639762"/>
          </a:xfrm>
        </p:spPr>
        <p:txBody>
          <a:bodyPr/>
          <a:lstStyle/>
          <a:p>
            <a:r>
              <a:rPr lang="en-US" dirty="0">
                <a:solidFill>
                  <a:srgbClr val="00B050"/>
                </a:solidFill>
              </a:rPr>
              <a:t>Good News</a:t>
            </a:r>
          </a:p>
        </p:txBody>
      </p:sp>
      <p:sp>
        <p:nvSpPr>
          <p:cNvPr id="7" name="Content Placeholder 6"/>
          <p:cNvSpPr>
            <a:spLocks noGrp="1"/>
          </p:cNvSpPr>
          <p:nvPr>
            <p:ph sz="half" idx="2"/>
          </p:nvPr>
        </p:nvSpPr>
        <p:spPr>
          <a:xfrm>
            <a:off x="457200" y="1981200"/>
            <a:ext cx="4040188" cy="4724400"/>
          </a:xfrm>
        </p:spPr>
        <p:txBody>
          <a:bodyPr/>
          <a:lstStyle/>
          <a:p>
            <a:r>
              <a:rPr lang="en-US" dirty="0"/>
              <a:t>Flywheel cycle captures 26,900 kWh/$2,690 of savings via the MBCx project</a:t>
            </a:r>
          </a:p>
          <a:p>
            <a:pPr lvl="2"/>
            <a:r>
              <a:rPr lang="en-US" dirty="0"/>
              <a:t>Testing performed as part of the general MBCx effort</a:t>
            </a:r>
          </a:p>
          <a:p>
            <a:pPr lvl="2"/>
            <a:r>
              <a:rPr lang="en-US" dirty="0"/>
              <a:t>Programming modified “on the fly”</a:t>
            </a:r>
          </a:p>
          <a:p>
            <a:r>
              <a:rPr lang="en-US" dirty="0"/>
              <a:t>Additional savings potential justifies a factory service call</a:t>
            </a:r>
          </a:p>
          <a:p>
            <a:pPr lvl="2"/>
            <a:r>
              <a:rPr lang="en-US" dirty="0"/>
              <a:t>Perform routine checks and maintenance</a:t>
            </a:r>
          </a:p>
          <a:p>
            <a:pPr lvl="2"/>
            <a:r>
              <a:rPr lang="en-US" dirty="0"/>
              <a:t>Optimize set points</a:t>
            </a:r>
          </a:p>
          <a:p>
            <a:pPr lvl="2"/>
            <a:r>
              <a:rPr lang="en-US" dirty="0"/>
              <a:t>Optimize controls</a:t>
            </a:r>
          </a:p>
        </p:txBody>
      </p:sp>
      <p:sp>
        <p:nvSpPr>
          <p:cNvPr id="8" name="Text Placeholder 7"/>
          <p:cNvSpPr>
            <a:spLocks noGrp="1"/>
          </p:cNvSpPr>
          <p:nvPr>
            <p:ph type="body" sz="quarter" idx="3"/>
          </p:nvPr>
        </p:nvSpPr>
        <p:spPr>
          <a:xfrm>
            <a:off x="4645025" y="1447800"/>
            <a:ext cx="4041775" cy="639762"/>
          </a:xfrm>
        </p:spPr>
        <p:txBody>
          <a:bodyPr/>
          <a:lstStyle/>
          <a:p>
            <a:r>
              <a:rPr lang="en-US" dirty="0">
                <a:solidFill>
                  <a:srgbClr val="FF0000"/>
                </a:solidFill>
              </a:rPr>
              <a:t>Bad News</a:t>
            </a:r>
          </a:p>
        </p:txBody>
      </p:sp>
      <p:sp>
        <p:nvSpPr>
          <p:cNvPr id="9" name="Content Placeholder 8"/>
          <p:cNvSpPr>
            <a:spLocks noGrp="1"/>
          </p:cNvSpPr>
          <p:nvPr>
            <p:ph sz="quarter" idx="4"/>
          </p:nvPr>
        </p:nvSpPr>
        <p:spPr>
          <a:xfrm>
            <a:off x="4645025" y="1981200"/>
            <a:ext cx="4041775" cy="4724400"/>
          </a:xfrm>
        </p:spPr>
        <p:txBody>
          <a:bodyPr/>
          <a:lstStyle/>
          <a:p>
            <a:r>
              <a:rPr lang="en-US" dirty="0"/>
              <a:t>11,404 kWh/$1,140 of savings “left on the table 			</a:t>
            </a:r>
          </a:p>
          <a:p>
            <a:pPr lvl="2"/>
            <a:r>
              <a:rPr lang="en-US" dirty="0">
                <a:noFill/>
              </a:rPr>
              <a:t> 					</a:t>
            </a:r>
          </a:p>
          <a:p>
            <a:pPr lvl="2"/>
            <a:r>
              <a:rPr lang="en-US" dirty="0">
                <a:noFill/>
              </a:rPr>
              <a:t> 					</a:t>
            </a:r>
          </a:p>
          <a:p>
            <a:endParaRPr lang="en-US" dirty="0"/>
          </a:p>
        </p:txBody>
      </p:sp>
      <p:sp>
        <p:nvSpPr>
          <p:cNvPr id="10" name="TextBox 9"/>
          <p:cNvSpPr txBox="1"/>
          <p:nvPr/>
        </p:nvSpPr>
        <p:spPr>
          <a:xfrm>
            <a:off x="4583723" y="5828683"/>
            <a:ext cx="4560277" cy="523220"/>
          </a:xfrm>
          <a:prstGeom prst="rect">
            <a:avLst/>
          </a:prstGeom>
          <a:noFill/>
        </p:spPr>
        <p:txBody>
          <a:bodyPr wrap="square" rtlCol="0">
            <a:spAutoFit/>
          </a:bodyPr>
          <a:lstStyle/>
          <a:p>
            <a:r>
              <a:rPr lang="en-US" sz="1400" i="1" dirty="0">
                <a:solidFill>
                  <a:schemeClr val="bg1"/>
                </a:solidFill>
                <a:latin typeface="Arial" pitchFamily="34" charset="0"/>
                <a:cs typeface="Arial" pitchFamily="34" charset="0"/>
              </a:rPr>
              <a:t>Visit </a:t>
            </a:r>
            <a:r>
              <a:rPr lang="en-US" sz="1400" i="1" dirty="0">
                <a:solidFill>
                  <a:schemeClr val="bg1"/>
                </a:solidFill>
                <a:latin typeface="Arial" pitchFamily="34" charset="0"/>
                <a:cs typeface="Arial" pitchFamily="34" charset="0"/>
                <a:hlinkClick r:id="rId3"/>
              </a:rPr>
              <a:t>www.Av8rdas.wordpress.com</a:t>
            </a:r>
            <a:r>
              <a:rPr lang="en-US" sz="1400" i="1" dirty="0">
                <a:solidFill>
                  <a:schemeClr val="bg1"/>
                </a:solidFill>
                <a:latin typeface="Arial" pitchFamily="34" charset="0"/>
                <a:cs typeface="Arial" pitchFamily="34" charset="0"/>
              </a:rPr>
              <a:t> for the complete story</a:t>
            </a:r>
          </a:p>
        </p:txBody>
      </p:sp>
      <p:sp>
        <p:nvSpPr>
          <p:cNvPr id="5" name="Footer Placeholder 4"/>
          <p:cNvSpPr>
            <a:spLocks noGrp="1"/>
          </p:cNvSpPr>
          <p:nvPr>
            <p:ph type="ftr" sz="quarter" idx="10"/>
          </p:nvPr>
        </p:nvSpPr>
        <p:spPr/>
        <p:txBody>
          <a:bodyPr/>
          <a:lstStyle/>
          <a:p>
            <a:r>
              <a:rPr lang="en-US"/>
              <a:t>Functional Testing</a:t>
            </a:r>
            <a:endParaRPr lang="en-US" dirty="0"/>
          </a:p>
        </p:txBody>
      </p:sp>
      <p:sp>
        <p:nvSpPr>
          <p:cNvPr id="11" name="Slide Number Placeholder 10"/>
          <p:cNvSpPr>
            <a:spLocks noGrp="1"/>
          </p:cNvSpPr>
          <p:nvPr>
            <p:ph type="sldNum" sz="quarter" idx="11"/>
          </p:nvPr>
        </p:nvSpPr>
        <p:spPr/>
        <p:txBody>
          <a:bodyPr/>
          <a:lstStyle/>
          <a:p>
            <a:fld id="{A9320731-3B2C-4107-8664-CAD7BE973DC8}" type="slidenum">
              <a:rPr lang="en-US" smtClean="0"/>
              <a:pPr/>
              <a:t>74</a:t>
            </a:fld>
            <a:endParaRPr lang="en-US"/>
          </a:p>
        </p:txBody>
      </p:sp>
    </p:spTree>
    <p:extLst>
      <p:ext uri="{BB962C8B-B14F-4D97-AF65-F5344CB8AC3E}">
        <p14:creationId xmlns:p14="http://schemas.microsoft.com/office/powerpoint/2010/main" val="356934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fade">
                                      <p:cBhvr>
                                        <p:cTn id="32" dur="500"/>
                                        <p:tgtEl>
                                          <p:spTgt spid="7">
                                            <p:txEl>
                                              <p:pRg st="3" end="3"/>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500"/>
                                        <p:tgtEl>
                                          <p:spTgt spid="7">
                                            <p:txEl>
                                              <p:pRg st="4" end="4"/>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xEl>
                                              <p:pRg st="5" end="5"/>
                                            </p:txEl>
                                          </p:spTgt>
                                        </p:tgtEl>
                                        <p:attrNameLst>
                                          <p:attrName>style.visibility</p:attrName>
                                        </p:attrNameLst>
                                      </p:cBhvr>
                                      <p:to>
                                        <p:strVal val="visible"/>
                                      </p:to>
                                    </p:set>
                                    <p:animEffect transition="in" filter="fade">
                                      <p:cBhvr>
                                        <p:cTn id="38" dur="500"/>
                                        <p:tgtEl>
                                          <p:spTgt spid="7">
                                            <p:txEl>
                                              <p:pRg st="5" end="5"/>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fade">
                                      <p:cBhvr>
                                        <p:cTn id="41" dur="500"/>
                                        <p:tgtEl>
                                          <p:spTgt spid="7">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build="p"/>
      <p:bldP spid="9" grpId="0" uiExpand="1" build="p"/>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3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867400" y="4343400"/>
            <a:ext cx="3200400" cy="1600200"/>
          </a:xfrm>
          <a:solidFill>
            <a:srgbClr val="000000">
              <a:alpha val="50196"/>
            </a:srgbClr>
          </a:solidFill>
          <a:effectLst>
            <a:softEdge rad="127000"/>
          </a:effectLst>
        </p:spPr>
        <p:txBody>
          <a:bodyPr vert="horz" lIns="91440" tIns="45720" rIns="91440" bIns="45720" rtlCol="0" anchor="ctr">
            <a:normAutofit fontScale="90000"/>
          </a:bodyPr>
          <a:lstStyle/>
          <a:p>
            <a:r>
              <a:rPr lang="en-US" dirty="0"/>
              <a:t> The Bottom Line  </a:t>
            </a:r>
            <a:br>
              <a:rPr lang="en-US" sz="2400" dirty="0"/>
            </a:br>
            <a:r>
              <a:rPr lang="en-US" sz="2400" dirty="0"/>
              <a:t>  A Warm, Low </a:t>
            </a:r>
            <a:br>
              <a:rPr lang="en-US" sz="2400" dirty="0"/>
            </a:br>
            <a:r>
              <a:rPr lang="en-US" sz="2400" dirty="0"/>
              <a:t>  Occupancy Day</a:t>
            </a:r>
          </a:p>
        </p:txBody>
      </p:sp>
      <p:sp>
        <p:nvSpPr>
          <p:cNvPr id="4" name="Right Arrow 3"/>
          <p:cNvSpPr>
            <a:spLocks noChangeAspect="1"/>
          </p:cNvSpPr>
          <p:nvPr/>
        </p:nvSpPr>
        <p:spPr bwMode="auto">
          <a:xfrm rot="13973140">
            <a:off x="2288061" y="4881013"/>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5" name="TextBox 4"/>
          <p:cNvSpPr txBox="1"/>
          <p:nvPr/>
        </p:nvSpPr>
        <p:spPr>
          <a:xfrm>
            <a:off x="2743200" y="5343435"/>
            <a:ext cx="2590800" cy="923330"/>
          </a:xfrm>
          <a:prstGeom prst="rect">
            <a:avLst/>
          </a:prstGeom>
          <a:solidFill>
            <a:schemeClr val="bg1">
              <a:alpha val="75000"/>
            </a:schemeClr>
          </a:solidFill>
          <a:effectLst>
            <a:softEdge rad="127000"/>
          </a:effectLst>
        </p:spPr>
        <p:txBody>
          <a:bodyPr wrap="square" rtlCol="0">
            <a:spAutoFit/>
          </a:bodyPr>
          <a:lstStyle>
            <a:defPPr>
              <a:defRPr lang="en-US"/>
            </a:defPPr>
          </a:lstStyle>
          <a:p>
            <a:r>
              <a:rPr lang="en-US" dirty="0"/>
              <a:t>About 10 minutes on and 90 minutes off with only the lab load</a:t>
            </a:r>
          </a:p>
        </p:txBody>
      </p:sp>
      <p:sp>
        <p:nvSpPr>
          <p:cNvPr id="6" name="Right Arrow 5"/>
          <p:cNvSpPr>
            <a:spLocks noChangeAspect="1"/>
          </p:cNvSpPr>
          <p:nvPr/>
        </p:nvSpPr>
        <p:spPr bwMode="auto">
          <a:xfrm rot="7281970">
            <a:off x="3083019" y="4343233"/>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7" name="TextBox 6"/>
          <p:cNvSpPr txBox="1"/>
          <p:nvPr/>
        </p:nvSpPr>
        <p:spPr>
          <a:xfrm>
            <a:off x="3522876" y="3305411"/>
            <a:ext cx="2590800" cy="923330"/>
          </a:xfrm>
          <a:prstGeom prst="rect">
            <a:avLst/>
          </a:prstGeom>
          <a:solidFill>
            <a:schemeClr val="bg1">
              <a:alpha val="75000"/>
            </a:schemeClr>
          </a:solidFill>
          <a:effectLst>
            <a:softEdge rad="127000"/>
          </a:effectLst>
        </p:spPr>
        <p:txBody>
          <a:bodyPr wrap="square" rtlCol="0">
            <a:spAutoFit/>
          </a:bodyPr>
          <a:lstStyle>
            <a:defPPr>
              <a:defRPr lang="en-US"/>
            </a:defPPr>
          </a:lstStyle>
          <a:p>
            <a:r>
              <a:rPr lang="en-US" dirty="0"/>
              <a:t>1-1/2 to 2 cycles per hour with the lab and lightly loaded AHU</a:t>
            </a:r>
          </a:p>
        </p:txBody>
      </p:sp>
      <p:sp>
        <p:nvSpPr>
          <p:cNvPr id="8" name="Right Arrow 7"/>
          <p:cNvSpPr>
            <a:spLocks noChangeAspect="1"/>
          </p:cNvSpPr>
          <p:nvPr/>
        </p:nvSpPr>
        <p:spPr bwMode="auto">
          <a:xfrm rot="7281970">
            <a:off x="3754404" y="1418822"/>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9" name="TextBox 8"/>
          <p:cNvSpPr txBox="1"/>
          <p:nvPr/>
        </p:nvSpPr>
        <p:spPr>
          <a:xfrm>
            <a:off x="4194261" y="381000"/>
            <a:ext cx="2590800" cy="923330"/>
          </a:xfrm>
          <a:prstGeom prst="rect">
            <a:avLst/>
          </a:prstGeom>
          <a:solidFill>
            <a:schemeClr val="bg1">
              <a:alpha val="75000"/>
            </a:schemeClr>
          </a:solidFill>
          <a:effectLst>
            <a:softEdge rad="127000"/>
          </a:effectLst>
        </p:spPr>
        <p:txBody>
          <a:bodyPr wrap="square" rtlCol="0">
            <a:spAutoFit/>
          </a:bodyPr>
          <a:lstStyle>
            <a:defPPr>
              <a:defRPr lang="en-US"/>
            </a:defPPr>
          </a:lstStyle>
          <a:p>
            <a:r>
              <a:rPr lang="en-US" dirty="0"/>
              <a:t>Compressor capacity limited during the charge cycle</a:t>
            </a:r>
          </a:p>
        </p:txBody>
      </p:sp>
      <p:sp>
        <p:nvSpPr>
          <p:cNvPr id="3" name="Footer Placeholder 2"/>
          <p:cNvSpPr>
            <a:spLocks noGrp="1"/>
          </p:cNvSpPr>
          <p:nvPr>
            <p:ph type="ftr" sz="quarter" idx="10"/>
          </p:nvPr>
        </p:nvSpPr>
        <p:spPr/>
        <p:txBody>
          <a:bodyPr/>
          <a:lstStyle/>
          <a:p>
            <a:r>
              <a:rPr lang="en-US"/>
              <a:t>Functional Testing</a:t>
            </a:r>
            <a:endParaRPr lang="en-US" dirty="0"/>
          </a:p>
        </p:txBody>
      </p:sp>
      <p:sp>
        <p:nvSpPr>
          <p:cNvPr id="10" name="Slide Number Placeholder 9"/>
          <p:cNvSpPr>
            <a:spLocks noGrp="1"/>
          </p:cNvSpPr>
          <p:nvPr>
            <p:ph type="sldNum" sz="quarter" idx="11"/>
          </p:nvPr>
        </p:nvSpPr>
        <p:spPr/>
        <p:txBody>
          <a:bodyPr/>
          <a:lstStyle/>
          <a:p>
            <a:fld id="{A9320731-3B2C-4107-8664-CAD7BE973DC8}" type="slidenum">
              <a:rPr lang="en-US" smtClean="0"/>
              <a:pPr/>
              <a:t>75</a:t>
            </a:fld>
            <a:endParaRPr lang="en-US"/>
          </a:p>
        </p:txBody>
      </p:sp>
    </p:spTree>
    <p:extLst>
      <p:ext uri="{BB962C8B-B14F-4D97-AF65-F5344CB8AC3E}">
        <p14:creationId xmlns:p14="http://schemas.microsoft.com/office/powerpoint/2010/main" val="229728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3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5867400" y="4343400"/>
            <a:ext cx="3200400" cy="1600200"/>
          </a:xfrm>
          <a:prstGeom prst="rect">
            <a:avLst/>
          </a:prstGeom>
          <a:solidFill>
            <a:srgbClr val="000000">
              <a:alpha val="50196"/>
            </a:srgbClr>
          </a:solidFill>
          <a:effectLst>
            <a:softEdge rad="127000"/>
          </a:effectLst>
        </p:spPr>
        <p:txBody>
          <a:bodyPr vert="horz" lIns="91440" tIns="45720" rIns="91440" bIns="45720" rtlCol="0" anchor="ctr">
            <a:normAutofit fontScale="97500"/>
          </a:bodyPr>
          <a:lstStyle>
            <a:lvl1pPr>
              <a:spcBef>
                <a:spcPct val="0"/>
              </a:spcBef>
              <a:buNone/>
              <a:defRPr sz="3200">
                <a:solidFill>
                  <a:srgbClr val="FFA100"/>
                </a:solidFill>
                <a:latin typeface="Arial" pitchFamily="34" charset="0"/>
                <a:ea typeface="+mj-ea"/>
                <a:cs typeface="Arial" pitchFamily="34" charset="0"/>
              </a:defRPr>
            </a:lvl1pPr>
          </a:lstStyle>
          <a:p>
            <a:r>
              <a:rPr lang="en-US" dirty="0"/>
              <a:t> The Bottom Line  </a:t>
            </a:r>
            <a:br>
              <a:rPr lang="en-US" dirty="0"/>
            </a:br>
            <a:r>
              <a:rPr lang="en-US" sz="2400" dirty="0"/>
              <a:t>  A Warm, Normal</a:t>
            </a:r>
            <a:br>
              <a:rPr lang="en-US" sz="2400" dirty="0"/>
            </a:br>
            <a:r>
              <a:rPr lang="en-US" sz="2400" dirty="0"/>
              <a:t>  Occupancy Day</a:t>
            </a:r>
          </a:p>
        </p:txBody>
      </p:sp>
      <p:sp>
        <p:nvSpPr>
          <p:cNvPr id="4" name="Right Arrow 3"/>
          <p:cNvSpPr>
            <a:spLocks noChangeAspect="1"/>
          </p:cNvSpPr>
          <p:nvPr/>
        </p:nvSpPr>
        <p:spPr bwMode="auto">
          <a:xfrm rot="7876782">
            <a:off x="3615988" y="4149724"/>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5" name="TextBox 4"/>
          <p:cNvSpPr txBox="1"/>
          <p:nvPr/>
        </p:nvSpPr>
        <p:spPr>
          <a:xfrm>
            <a:off x="4038600" y="3168594"/>
            <a:ext cx="2590800" cy="923330"/>
          </a:xfrm>
          <a:prstGeom prst="rect">
            <a:avLst/>
          </a:prstGeom>
          <a:solidFill>
            <a:schemeClr val="bg1">
              <a:alpha val="75000"/>
            </a:schemeClr>
          </a:solidFill>
          <a:effectLst>
            <a:softEdge rad="127000"/>
          </a:effectLst>
        </p:spPr>
        <p:txBody>
          <a:bodyPr wrap="square" rtlCol="0">
            <a:spAutoFit/>
          </a:bodyPr>
          <a:lstStyle>
            <a:defPPr>
              <a:defRPr lang="en-US"/>
            </a:defPPr>
          </a:lstStyle>
          <a:p>
            <a:r>
              <a:rPr lang="en-US" dirty="0"/>
              <a:t>System exits the flywheel cycle when conditions warrant normal operation</a:t>
            </a:r>
          </a:p>
        </p:txBody>
      </p:sp>
      <p:sp>
        <p:nvSpPr>
          <p:cNvPr id="6" name="Right Arrow 5"/>
          <p:cNvSpPr>
            <a:spLocks noChangeAspect="1"/>
          </p:cNvSpPr>
          <p:nvPr/>
        </p:nvSpPr>
        <p:spPr bwMode="auto">
          <a:xfrm rot="18441163">
            <a:off x="2913607" y="1600525"/>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7" name="TextBox 6"/>
          <p:cNvSpPr txBox="1"/>
          <p:nvPr/>
        </p:nvSpPr>
        <p:spPr>
          <a:xfrm>
            <a:off x="945002" y="2064400"/>
            <a:ext cx="1950598" cy="1754326"/>
          </a:xfrm>
          <a:prstGeom prst="rect">
            <a:avLst/>
          </a:prstGeom>
          <a:solidFill>
            <a:schemeClr val="bg1">
              <a:alpha val="75000"/>
            </a:schemeClr>
          </a:solidFill>
          <a:effectLst>
            <a:softEdge rad="127000"/>
          </a:effectLst>
        </p:spPr>
        <p:txBody>
          <a:bodyPr wrap="square" rtlCol="0">
            <a:spAutoFit/>
          </a:bodyPr>
          <a:lstStyle>
            <a:defPPr>
              <a:defRPr lang="en-US"/>
            </a:defPPr>
          </a:lstStyle>
          <a:p>
            <a:r>
              <a:rPr lang="en-US" dirty="0"/>
              <a:t>Unloading system “captures” the load and runs the compressor steady-state against it</a:t>
            </a:r>
          </a:p>
        </p:txBody>
      </p:sp>
      <p:sp>
        <p:nvSpPr>
          <p:cNvPr id="2" name="Footer Placeholder 1"/>
          <p:cNvSpPr>
            <a:spLocks noGrp="1"/>
          </p:cNvSpPr>
          <p:nvPr>
            <p:ph type="ftr" sz="quarter" idx="10"/>
          </p:nvPr>
        </p:nvSpPr>
        <p:spPr/>
        <p:txBody>
          <a:bodyPr/>
          <a:lstStyle/>
          <a:p>
            <a:r>
              <a:rPr lang="en-US"/>
              <a:t>Skill 6 - Functional Testing</a:t>
            </a:r>
            <a:endParaRPr lang="en-US" dirty="0"/>
          </a:p>
        </p:txBody>
      </p:sp>
      <p:sp>
        <p:nvSpPr>
          <p:cNvPr id="8" name="Slide Number Placeholder 7"/>
          <p:cNvSpPr>
            <a:spLocks noGrp="1"/>
          </p:cNvSpPr>
          <p:nvPr>
            <p:ph type="sldNum" sz="quarter" idx="11"/>
          </p:nvPr>
        </p:nvSpPr>
        <p:spPr/>
        <p:txBody>
          <a:bodyPr/>
          <a:lstStyle/>
          <a:p>
            <a:fld id="{A9320731-3B2C-4107-8664-CAD7BE973DC8}" type="slidenum">
              <a:rPr lang="en-US" smtClean="0"/>
              <a:pPr/>
              <a:t>76</a:t>
            </a:fld>
            <a:endParaRPr lang="en-US"/>
          </a:p>
        </p:txBody>
      </p:sp>
    </p:spTree>
    <p:extLst>
      <p:ext uri="{BB962C8B-B14F-4D97-AF65-F5344CB8AC3E}">
        <p14:creationId xmlns:p14="http://schemas.microsoft.com/office/powerpoint/2010/main" val="194543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3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5867400" y="4343400"/>
            <a:ext cx="3200400" cy="1600200"/>
          </a:xfrm>
          <a:prstGeom prst="rect">
            <a:avLst/>
          </a:prstGeom>
          <a:solidFill>
            <a:srgbClr val="000000">
              <a:alpha val="50196"/>
            </a:srgbClr>
          </a:solidFill>
          <a:effectLst>
            <a:softEdge rad="127000"/>
          </a:effectLst>
        </p:spPr>
        <p:txBody>
          <a:bodyPr vert="horz" lIns="91440" tIns="45720" rIns="91440" bIns="45720" rtlCol="0" anchor="ctr">
            <a:normAutofit fontScale="97500"/>
          </a:bodyPr>
          <a:lstStyle>
            <a:lvl1pPr>
              <a:spcBef>
                <a:spcPct val="0"/>
              </a:spcBef>
              <a:buNone/>
              <a:defRPr sz="3200">
                <a:solidFill>
                  <a:srgbClr val="FFA100"/>
                </a:solidFill>
                <a:latin typeface="Arial" pitchFamily="34" charset="0"/>
                <a:ea typeface="+mj-ea"/>
                <a:cs typeface="Arial" pitchFamily="34" charset="0"/>
              </a:defRPr>
            </a:lvl1pPr>
          </a:lstStyle>
          <a:p>
            <a:r>
              <a:rPr lang="en-US" dirty="0"/>
              <a:t> The Bottom Line  </a:t>
            </a:r>
            <a:br>
              <a:rPr lang="en-US" dirty="0"/>
            </a:br>
            <a:r>
              <a:rPr lang="en-US" sz="2400" dirty="0"/>
              <a:t>  A Warm, Normal</a:t>
            </a:r>
            <a:br>
              <a:rPr lang="en-US" sz="2400" dirty="0"/>
            </a:br>
            <a:r>
              <a:rPr lang="en-US" sz="2400" dirty="0"/>
              <a:t>  Occupancy Day</a:t>
            </a:r>
          </a:p>
        </p:txBody>
      </p:sp>
      <p:sp>
        <p:nvSpPr>
          <p:cNvPr id="4" name="Right Arrow 3"/>
          <p:cNvSpPr>
            <a:spLocks noChangeAspect="1"/>
          </p:cNvSpPr>
          <p:nvPr/>
        </p:nvSpPr>
        <p:spPr bwMode="auto">
          <a:xfrm rot="2562788">
            <a:off x="1604426" y="369291"/>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5" name="TextBox 4"/>
          <p:cNvSpPr txBox="1"/>
          <p:nvPr/>
        </p:nvSpPr>
        <p:spPr>
          <a:xfrm>
            <a:off x="835520" y="2286000"/>
            <a:ext cx="2467013" cy="1754326"/>
          </a:xfrm>
          <a:prstGeom prst="rect">
            <a:avLst/>
          </a:prstGeom>
          <a:solidFill>
            <a:schemeClr val="bg1">
              <a:alpha val="75000"/>
            </a:schemeClr>
          </a:solidFill>
          <a:effectLst>
            <a:softEdge rad="127000"/>
          </a:effectLst>
        </p:spPr>
        <p:txBody>
          <a:bodyPr wrap="square" rtlCol="0">
            <a:spAutoFit/>
          </a:bodyPr>
          <a:lstStyle>
            <a:defPPr>
              <a:defRPr lang="en-US"/>
            </a:defPPr>
          </a:lstStyle>
          <a:p>
            <a:r>
              <a:rPr lang="en-US" dirty="0"/>
              <a:t>Second compressor comes on line to supplement the lead compressor and also matches capacity to requirements</a:t>
            </a:r>
          </a:p>
        </p:txBody>
      </p:sp>
      <p:sp>
        <p:nvSpPr>
          <p:cNvPr id="6" name="Right Arrow 5"/>
          <p:cNvSpPr>
            <a:spLocks noChangeAspect="1"/>
          </p:cNvSpPr>
          <p:nvPr/>
        </p:nvSpPr>
        <p:spPr bwMode="auto">
          <a:xfrm rot="13762552">
            <a:off x="3280379" y="1788450"/>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7" name="TextBox 6"/>
          <p:cNvSpPr txBox="1"/>
          <p:nvPr/>
        </p:nvSpPr>
        <p:spPr>
          <a:xfrm>
            <a:off x="3384150" y="2690336"/>
            <a:ext cx="2467013" cy="1477328"/>
          </a:xfrm>
          <a:prstGeom prst="rect">
            <a:avLst/>
          </a:prstGeom>
          <a:solidFill>
            <a:schemeClr val="bg1">
              <a:alpha val="75000"/>
            </a:schemeClr>
          </a:solidFill>
          <a:effectLst>
            <a:softEdge rad="127000"/>
          </a:effectLst>
        </p:spPr>
        <p:txBody>
          <a:bodyPr wrap="square" rtlCol="0">
            <a:spAutoFit/>
          </a:bodyPr>
          <a:lstStyle>
            <a:defPPr>
              <a:defRPr lang="en-US"/>
            </a:defPPr>
          </a:lstStyle>
          <a:p>
            <a:r>
              <a:rPr lang="en-US" dirty="0"/>
              <a:t>Lag compressor takes over as lead and continues to match the load with out short cycling</a:t>
            </a:r>
          </a:p>
        </p:txBody>
      </p:sp>
      <p:sp>
        <p:nvSpPr>
          <p:cNvPr id="2" name="Footer Placeholder 1"/>
          <p:cNvSpPr>
            <a:spLocks noGrp="1"/>
          </p:cNvSpPr>
          <p:nvPr>
            <p:ph type="ftr" sz="quarter" idx="10"/>
          </p:nvPr>
        </p:nvSpPr>
        <p:spPr/>
        <p:txBody>
          <a:bodyPr/>
          <a:lstStyle/>
          <a:p>
            <a:r>
              <a:rPr lang="en-US"/>
              <a:t>Skill 6 - Functional Testing</a:t>
            </a:r>
            <a:endParaRPr lang="en-US" dirty="0"/>
          </a:p>
        </p:txBody>
      </p:sp>
      <p:sp>
        <p:nvSpPr>
          <p:cNvPr id="10" name="Slide Number Placeholder 9"/>
          <p:cNvSpPr>
            <a:spLocks noGrp="1"/>
          </p:cNvSpPr>
          <p:nvPr>
            <p:ph type="sldNum" sz="quarter" idx="11"/>
          </p:nvPr>
        </p:nvSpPr>
        <p:spPr/>
        <p:txBody>
          <a:bodyPr/>
          <a:lstStyle/>
          <a:p>
            <a:fld id="{A9320731-3B2C-4107-8664-CAD7BE973DC8}" type="slidenum">
              <a:rPr lang="en-US" smtClean="0"/>
              <a:pPr/>
              <a:t>77</a:t>
            </a:fld>
            <a:endParaRPr lang="en-US"/>
          </a:p>
        </p:txBody>
      </p:sp>
    </p:spTree>
    <p:extLst>
      <p:ext uri="{BB962C8B-B14F-4D97-AF65-F5344CB8AC3E}">
        <p14:creationId xmlns:p14="http://schemas.microsoft.com/office/powerpoint/2010/main" val="203477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3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5867400" y="4343400"/>
            <a:ext cx="3200400" cy="1600200"/>
          </a:xfrm>
          <a:prstGeom prst="rect">
            <a:avLst/>
          </a:prstGeom>
          <a:solidFill>
            <a:srgbClr val="000000">
              <a:alpha val="50196"/>
            </a:srgbClr>
          </a:solidFill>
          <a:effectLst>
            <a:softEdge rad="127000"/>
          </a:effectLst>
        </p:spPr>
        <p:txBody>
          <a:bodyPr vert="horz" lIns="91440" tIns="45720" rIns="91440" bIns="45720" rtlCol="0" anchor="ctr">
            <a:normAutofit fontScale="97500"/>
          </a:bodyPr>
          <a:lstStyle>
            <a:lvl1pPr>
              <a:spcBef>
                <a:spcPct val="0"/>
              </a:spcBef>
              <a:buNone/>
              <a:defRPr sz="3200">
                <a:solidFill>
                  <a:srgbClr val="FFA100"/>
                </a:solidFill>
                <a:latin typeface="Arial" pitchFamily="34" charset="0"/>
                <a:ea typeface="+mj-ea"/>
                <a:cs typeface="Arial" pitchFamily="34" charset="0"/>
              </a:defRPr>
            </a:lvl1pPr>
          </a:lstStyle>
          <a:p>
            <a:r>
              <a:rPr lang="en-US" dirty="0"/>
              <a:t> The Bottom Line  </a:t>
            </a:r>
            <a:br>
              <a:rPr lang="en-US" dirty="0"/>
            </a:br>
            <a:r>
              <a:rPr lang="en-US" sz="2400" dirty="0"/>
              <a:t>  A Warm, Normal</a:t>
            </a:r>
            <a:br>
              <a:rPr lang="en-US" sz="2400" dirty="0"/>
            </a:br>
            <a:r>
              <a:rPr lang="en-US" sz="2400" dirty="0"/>
              <a:t>  Occupancy Day</a:t>
            </a:r>
          </a:p>
        </p:txBody>
      </p:sp>
      <p:sp>
        <p:nvSpPr>
          <p:cNvPr id="6" name="Right Arrow 5"/>
          <p:cNvSpPr>
            <a:spLocks noChangeAspect="1"/>
          </p:cNvSpPr>
          <p:nvPr/>
        </p:nvSpPr>
        <p:spPr bwMode="auto">
          <a:xfrm rot="8465200">
            <a:off x="2593631" y="4421083"/>
            <a:ext cx="384175" cy="387350"/>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pPr eaLnBrk="0" hangingPunct="0"/>
            <a:endParaRPr lang="en-US"/>
          </a:p>
        </p:txBody>
      </p:sp>
      <p:sp>
        <p:nvSpPr>
          <p:cNvPr id="7" name="TextBox 6"/>
          <p:cNvSpPr txBox="1"/>
          <p:nvPr/>
        </p:nvSpPr>
        <p:spPr>
          <a:xfrm>
            <a:off x="3056838" y="3277379"/>
            <a:ext cx="2467013" cy="1200329"/>
          </a:xfrm>
          <a:prstGeom prst="rect">
            <a:avLst/>
          </a:prstGeom>
          <a:solidFill>
            <a:schemeClr val="bg1">
              <a:alpha val="75000"/>
            </a:schemeClr>
          </a:solidFill>
          <a:effectLst>
            <a:softEdge rad="127000"/>
          </a:effectLst>
        </p:spPr>
        <p:txBody>
          <a:bodyPr wrap="square" rtlCol="0">
            <a:spAutoFit/>
          </a:bodyPr>
          <a:lstStyle>
            <a:defPPr>
              <a:defRPr lang="en-US"/>
            </a:defPPr>
          </a:lstStyle>
          <a:p>
            <a:r>
              <a:rPr lang="en-US" dirty="0"/>
              <a:t>Temperature swings are moderated compared to the pattern prior to the service call</a:t>
            </a:r>
          </a:p>
        </p:txBody>
      </p:sp>
      <p:sp>
        <p:nvSpPr>
          <p:cNvPr id="2" name="Footer Placeholder 1"/>
          <p:cNvSpPr>
            <a:spLocks noGrp="1"/>
          </p:cNvSpPr>
          <p:nvPr>
            <p:ph type="ftr" sz="quarter" idx="10"/>
          </p:nvPr>
        </p:nvSpPr>
        <p:spPr/>
        <p:txBody>
          <a:bodyPr/>
          <a:lstStyle/>
          <a:p>
            <a:r>
              <a:rPr lang="en-US"/>
              <a:t>Skill 6 - Functional Testing</a:t>
            </a:r>
            <a:endParaRPr lang="en-US" dirty="0"/>
          </a:p>
        </p:txBody>
      </p:sp>
      <p:sp>
        <p:nvSpPr>
          <p:cNvPr id="8" name="Slide Number Placeholder 7"/>
          <p:cNvSpPr>
            <a:spLocks noGrp="1"/>
          </p:cNvSpPr>
          <p:nvPr>
            <p:ph type="sldNum" sz="quarter" idx="11"/>
          </p:nvPr>
        </p:nvSpPr>
        <p:spPr/>
        <p:txBody>
          <a:bodyPr/>
          <a:lstStyle/>
          <a:p>
            <a:fld id="{A9320731-3B2C-4107-8664-CAD7BE973DC8}" type="slidenum">
              <a:rPr lang="en-US" smtClean="0"/>
              <a:pPr/>
              <a:t>78</a:t>
            </a:fld>
            <a:endParaRPr lang="en-US"/>
          </a:p>
        </p:txBody>
      </p:sp>
    </p:spTree>
    <p:extLst>
      <p:ext uri="{BB962C8B-B14F-4D97-AF65-F5344CB8AC3E}">
        <p14:creationId xmlns:p14="http://schemas.microsoft.com/office/powerpoint/2010/main" val="169719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leconte - east side2.JPG"/>
          <p:cNvPicPr>
            <a:picLocks noChangeAspect="1"/>
          </p:cNvPicPr>
          <p:nvPr/>
        </p:nvPicPr>
        <p:blipFill>
          <a:blip r:embed="rId2" cstate="print"/>
          <a:srcRect/>
          <a:stretch>
            <a:fillRect/>
          </a:stretch>
        </p:blipFill>
        <p:spPr bwMode="auto">
          <a:xfrm>
            <a:off x="0" y="0"/>
            <a:ext cx="9144000" cy="6858000"/>
          </a:xfrm>
          <a:prstGeom prst="rect">
            <a:avLst/>
          </a:prstGeom>
          <a:solidFill>
            <a:schemeClr val="tx1"/>
          </a:solidFill>
          <a:ln w="9525">
            <a:noFill/>
            <a:miter lim="800000"/>
            <a:headEnd/>
            <a:tailEnd/>
          </a:ln>
        </p:spPr>
      </p:pic>
      <p:sp>
        <p:nvSpPr>
          <p:cNvPr id="2" name="Title 1"/>
          <p:cNvSpPr>
            <a:spLocks noGrp="1"/>
          </p:cNvSpPr>
          <p:nvPr>
            <p:ph type="title"/>
          </p:nvPr>
        </p:nvSpPr>
        <p:spPr>
          <a:solidFill>
            <a:schemeClr val="tx1">
              <a:alpha val="25000"/>
            </a:schemeClr>
          </a:solidFill>
          <a:effectLst>
            <a:softEdge rad="127000"/>
          </a:effectLst>
        </p:spPr>
        <p:txBody>
          <a:bodyPr/>
          <a:lstStyle/>
          <a:p>
            <a:r>
              <a:rPr lang="en-US" dirty="0">
                <a:solidFill>
                  <a:schemeClr val="bg1"/>
                </a:solidFill>
              </a:rPr>
              <a:t>The Real Trick</a:t>
            </a:r>
          </a:p>
        </p:txBody>
      </p:sp>
      <p:sp>
        <p:nvSpPr>
          <p:cNvPr id="6" name="Content Placeholder 5"/>
          <p:cNvSpPr>
            <a:spLocks noGrp="1"/>
          </p:cNvSpPr>
          <p:nvPr>
            <p:ph idx="1"/>
          </p:nvPr>
        </p:nvSpPr>
        <p:spPr>
          <a:xfrm>
            <a:off x="4343400" y="5943600"/>
            <a:ext cx="4343400" cy="715963"/>
          </a:xfrm>
          <a:solidFill>
            <a:schemeClr val="tx1">
              <a:alpha val="25000"/>
            </a:schemeClr>
          </a:solidFill>
          <a:effectLst>
            <a:softEdge rad="127000"/>
          </a:effectLst>
        </p:spPr>
        <p:txBody>
          <a:bodyPr vert="horz" lIns="91440" tIns="45720" rIns="91440" bIns="45720" rtlCol="0" anchor="ctr">
            <a:normAutofit fontScale="85000" lnSpcReduction="10000"/>
          </a:bodyPr>
          <a:lstStyle/>
          <a:p>
            <a:pPr algn="r">
              <a:spcBef>
                <a:spcPct val="0"/>
              </a:spcBef>
              <a:buNone/>
            </a:pPr>
            <a:r>
              <a:rPr lang="en-US" sz="3200" i="1" dirty="0">
                <a:ea typeface="+mj-ea"/>
              </a:rPr>
              <a:t>… Figuring out what to ask</a:t>
            </a:r>
          </a:p>
        </p:txBody>
      </p:sp>
      <p:sp>
        <p:nvSpPr>
          <p:cNvPr id="3" name="Footer Placeholder 2"/>
          <p:cNvSpPr>
            <a:spLocks noGrp="1"/>
          </p:cNvSpPr>
          <p:nvPr>
            <p:ph type="ftr" sz="quarter" idx="10"/>
          </p:nvPr>
        </p:nvSpPr>
        <p:spPr/>
        <p:txBody>
          <a:bodyPr/>
          <a:lstStyle/>
          <a:p>
            <a:r>
              <a:rPr lang="en-US"/>
              <a:t>Functional Testing</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79</a:t>
            </a:fld>
            <a:endParaRPr lang="en-US"/>
          </a:p>
        </p:txBody>
      </p:sp>
    </p:spTree>
    <p:extLst>
      <p:ext uri="{BB962C8B-B14F-4D97-AF65-F5344CB8AC3E}">
        <p14:creationId xmlns:p14="http://schemas.microsoft.com/office/powerpoint/2010/main" val="424139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bg/>
                                          </p:spTgt>
                                        </p:tgtEl>
                                        <p:attrNameLst>
                                          <p:attrName>style.visibility</p:attrName>
                                        </p:attrNameLst>
                                      </p:cBhvr>
                                      <p:to>
                                        <p:strVal val="visible"/>
                                      </p:to>
                                    </p:set>
                                    <p:animEffect transition="in" filter="fade">
                                      <p:cBhvr>
                                        <p:cTn id="11" dur="500"/>
                                        <p:tgtEl>
                                          <p:spTgt spid="6">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274638"/>
            <a:ext cx="3048000" cy="1143000"/>
          </a:xfrm>
        </p:spPr>
        <p:txBody>
          <a:bodyPr/>
          <a:lstStyle/>
          <a:p>
            <a:pPr algn="r"/>
            <a:r>
              <a:rPr lang="en-US" dirty="0"/>
              <a:t>July 20, 1969, A Historic Day</a:t>
            </a:r>
          </a:p>
        </p:txBody>
      </p:sp>
      <p:sp>
        <p:nvSpPr>
          <p:cNvPr id="7" name="Content Placeholder 6"/>
          <p:cNvSpPr>
            <a:spLocks noGrp="1"/>
          </p:cNvSpPr>
          <p:nvPr>
            <p:ph sz="half" idx="2"/>
          </p:nvPr>
        </p:nvSpPr>
        <p:spPr>
          <a:xfrm>
            <a:off x="5638800" y="1600201"/>
            <a:ext cx="3048000" cy="4343400"/>
          </a:xfrm>
        </p:spPr>
        <p:txBody>
          <a:bodyPr/>
          <a:lstStyle/>
          <a:p>
            <a:r>
              <a:rPr lang="en-US" i="1" dirty="0"/>
              <a:t>We went to explore the Moon, and in fact discovered the Earth</a:t>
            </a:r>
          </a:p>
          <a:p>
            <a:endParaRPr lang="en-US" i="1" dirty="0"/>
          </a:p>
          <a:p>
            <a:pPr algn="r"/>
            <a:r>
              <a:rPr lang="en-US" sz="1600" dirty="0"/>
              <a:t>Gene </a:t>
            </a:r>
            <a:r>
              <a:rPr lang="en-US" sz="1600" dirty="0" err="1"/>
              <a:t>Cernan</a:t>
            </a:r>
            <a:endParaRPr lang="en-US" sz="1600" dirty="0"/>
          </a:p>
          <a:p>
            <a:pPr algn="r"/>
            <a:r>
              <a:rPr lang="en-US" sz="1600" dirty="0"/>
              <a:t>Apollo 17 Commander</a:t>
            </a:r>
          </a:p>
        </p:txBody>
      </p:sp>
      <p:sp>
        <p:nvSpPr>
          <p:cNvPr id="3" name="Footer Placeholder 2"/>
          <p:cNvSpPr>
            <a:spLocks noGrp="1"/>
          </p:cNvSpPr>
          <p:nvPr>
            <p:ph type="ftr" sz="quarter" idx="10"/>
          </p:nvPr>
        </p:nvSpPr>
        <p:spPr/>
        <p:txBody>
          <a:bodyPr/>
          <a:lstStyle/>
          <a:p>
            <a:r>
              <a:rPr lang="en-US"/>
              <a:t>Functional Testing</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8</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434965" cy="6858000"/>
          </a:xfrm>
          <a:prstGeom prst="rect">
            <a:avLst/>
          </a:prstGeom>
        </p:spPr>
      </p:pic>
      <p:sp>
        <p:nvSpPr>
          <p:cNvPr id="8" name="TextBox 7"/>
          <p:cNvSpPr txBox="1"/>
          <p:nvPr/>
        </p:nvSpPr>
        <p:spPr>
          <a:xfrm>
            <a:off x="6096000" y="6519446"/>
            <a:ext cx="3048000" cy="338554"/>
          </a:xfrm>
          <a:prstGeom prst="rect">
            <a:avLst/>
          </a:prstGeom>
          <a:noFill/>
        </p:spPr>
        <p:txBody>
          <a:bodyPr wrap="square" rtlCol="0">
            <a:spAutoFit/>
          </a:bodyPr>
          <a:lstStyle/>
          <a:p>
            <a:r>
              <a:rPr lang="en-US" sz="800" i="1" dirty="0">
                <a:solidFill>
                  <a:schemeClr val="bg1"/>
                </a:solidFill>
              </a:rPr>
              <a:t>Image courtesy NASA Image Archives; https://www.nasa.gov/multimedia/imagegallery/index.html </a:t>
            </a:r>
          </a:p>
        </p:txBody>
      </p:sp>
    </p:spTree>
    <p:extLst>
      <p:ext uri="{BB962C8B-B14F-4D97-AF65-F5344CB8AC3E}">
        <p14:creationId xmlns:p14="http://schemas.microsoft.com/office/powerpoint/2010/main" val="305017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Figuring Out What to Ask</a:t>
            </a:r>
          </a:p>
        </p:txBody>
      </p:sp>
      <p:sp>
        <p:nvSpPr>
          <p:cNvPr id="3" name="Content Placeholder 2"/>
          <p:cNvSpPr>
            <a:spLocks noGrp="1"/>
          </p:cNvSpPr>
          <p:nvPr>
            <p:ph idx="1"/>
          </p:nvPr>
        </p:nvSpPr>
        <p:spPr/>
        <p:txBody>
          <a:bodyPr/>
          <a:lstStyle/>
          <a:p>
            <a:pPr marL="457200" indent="-457200">
              <a:buFont typeface="+mj-lt"/>
              <a:buAutoNum type="arabicPeriod"/>
            </a:pPr>
            <a:r>
              <a:rPr lang="en-US" dirty="0"/>
              <a:t>Scope the building to identify opportunities</a:t>
            </a:r>
          </a:p>
          <a:p>
            <a:pPr marL="457200" indent="-457200">
              <a:buFont typeface="+mj-lt"/>
              <a:buAutoNum type="arabicPeriod"/>
            </a:pPr>
            <a:r>
              <a:rPr lang="en-US" dirty="0"/>
              <a:t>Vet the opportunities</a:t>
            </a:r>
          </a:p>
          <a:p>
            <a:pPr marL="808038" lvl="1" indent="-457200"/>
            <a:r>
              <a:rPr lang="en-US" dirty="0"/>
              <a:t>Savings potential</a:t>
            </a:r>
          </a:p>
          <a:p>
            <a:pPr marL="808038" lvl="1" indent="-457200"/>
            <a:r>
              <a:rPr lang="en-US" dirty="0"/>
              <a:t>Owner priorities</a:t>
            </a:r>
          </a:p>
          <a:p>
            <a:pPr marL="808038" lvl="1" indent="-457200"/>
            <a:r>
              <a:rPr lang="en-US" dirty="0"/>
              <a:t>Capabilities</a:t>
            </a:r>
          </a:p>
          <a:p>
            <a:pPr marL="457200" indent="-457200">
              <a:buFont typeface="+mj-lt"/>
              <a:buAutoNum type="arabicPeriod"/>
            </a:pPr>
            <a:r>
              <a:rPr lang="en-US" dirty="0"/>
              <a:t>Collect the data you need</a:t>
            </a:r>
          </a:p>
          <a:p>
            <a:pPr marL="808038" lvl="1" indent="-457200"/>
            <a:r>
              <a:rPr lang="en-US" dirty="0"/>
              <a:t>Understand the system</a:t>
            </a:r>
          </a:p>
          <a:p>
            <a:pPr marL="808038" lvl="1" indent="-457200"/>
            <a:r>
              <a:rPr lang="en-US" dirty="0"/>
              <a:t>Understand what you need to know</a:t>
            </a:r>
          </a:p>
          <a:p>
            <a:pPr marL="808038" lvl="1" indent="-457200"/>
            <a:r>
              <a:rPr lang="en-US" dirty="0"/>
              <a:t>Deploy loggers</a:t>
            </a:r>
          </a:p>
          <a:p>
            <a:pPr marL="808038" lvl="1" indent="-457200"/>
            <a:r>
              <a:rPr lang="en-US" dirty="0"/>
              <a:t>Perform focused functional tests</a:t>
            </a:r>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80</a:t>
            </a:fld>
            <a:endParaRPr lang="en-US"/>
          </a:p>
        </p:txBody>
      </p:sp>
    </p:spTree>
    <p:extLst>
      <p:ext uri="{BB962C8B-B14F-4D97-AF65-F5344CB8AC3E}">
        <p14:creationId xmlns:p14="http://schemas.microsoft.com/office/powerpoint/2010/main" val="353524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What you Need to Know</a:t>
            </a:r>
          </a:p>
        </p:txBody>
      </p:sp>
      <p:sp>
        <p:nvSpPr>
          <p:cNvPr id="6" name="Content Placeholder 5"/>
          <p:cNvSpPr>
            <a:spLocks noGrp="1"/>
          </p:cNvSpPr>
          <p:nvPr>
            <p:ph sz="half" idx="1"/>
          </p:nvPr>
        </p:nvSpPr>
        <p:spPr>
          <a:xfrm>
            <a:off x="457200" y="1600200"/>
            <a:ext cx="4038600" cy="4525963"/>
          </a:xfrm>
        </p:spPr>
        <p:txBody>
          <a:bodyPr/>
          <a:lstStyle/>
          <a:p>
            <a:pPr marL="342900" indent="-342900">
              <a:buFont typeface="Arial" panose="020B0604020202020204" pitchFamily="34" charset="0"/>
              <a:buChar char="•"/>
            </a:pPr>
            <a:r>
              <a:rPr lang="en-US" dirty="0"/>
              <a:t>We will do savings </a:t>
            </a:r>
            <a:r>
              <a:rPr lang="en-US" i="1" u="sng" dirty="0"/>
              <a:t>estimates</a:t>
            </a:r>
            <a:r>
              <a:rPr lang="en-US" dirty="0"/>
              <a:t>, not savings </a:t>
            </a:r>
            <a:r>
              <a:rPr lang="en-US" i="1" u="sng" dirty="0" err="1"/>
              <a:t>exactamates</a:t>
            </a:r>
            <a:r>
              <a:rPr lang="en-US" dirty="0"/>
              <a:t>.</a:t>
            </a:r>
          </a:p>
          <a:p>
            <a:pPr marL="693738" lvl="1"/>
            <a:r>
              <a:rPr lang="en-US" dirty="0"/>
              <a:t>Related to the clue that led you to the finding</a:t>
            </a:r>
          </a:p>
          <a:p>
            <a:pPr marL="693738" lvl="1"/>
            <a:r>
              <a:rPr lang="en-US" dirty="0"/>
              <a:t>How accurate does it need to be</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600200"/>
            <a:ext cx="4038600" cy="2439680"/>
          </a:xfrm>
        </p:spPr>
      </p:pic>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81</a:t>
            </a:fld>
            <a:endParaRPr lang="en-US"/>
          </a:p>
        </p:txBody>
      </p:sp>
    </p:spTree>
    <p:extLst>
      <p:ext uri="{BB962C8B-B14F-4D97-AF65-F5344CB8AC3E}">
        <p14:creationId xmlns:p14="http://schemas.microsoft.com/office/powerpoint/2010/main" val="406647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What you Need to Know</a:t>
            </a:r>
          </a:p>
        </p:txBody>
      </p:sp>
      <p:sp>
        <p:nvSpPr>
          <p:cNvPr id="6" name="Content Placeholder 5"/>
          <p:cNvSpPr>
            <a:spLocks noGrp="1"/>
          </p:cNvSpPr>
          <p:nvPr>
            <p:ph sz="half" idx="1"/>
          </p:nvPr>
        </p:nvSpPr>
        <p:spPr>
          <a:xfrm>
            <a:off x="457200" y="1600200"/>
            <a:ext cx="4038600" cy="4525963"/>
          </a:xfrm>
        </p:spPr>
        <p:txBody>
          <a:bodyPr/>
          <a:lstStyle/>
          <a:p>
            <a:pPr marL="342900" indent="-342900">
              <a:buFont typeface="Arial" panose="020B0604020202020204" pitchFamily="34" charset="0"/>
              <a:buChar char="•"/>
            </a:pPr>
            <a:r>
              <a:rPr lang="en-US" dirty="0"/>
              <a:t>We will do savings </a:t>
            </a:r>
            <a:r>
              <a:rPr lang="en-US" i="1" u="sng" dirty="0"/>
              <a:t>estimates</a:t>
            </a:r>
            <a:r>
              <a:rPr lang="en-US" dirty="0"/>
              <a:t>, not savings </a:t>
            </a:r>
            <a:r>
              <a:rPr lang="en-US" i="1" u="sng" dirty="0" err="1"/>
              <a:t>exactamates</a:t>
            </a:r>
            <a:r>
              <a:rPr lang="en-US" dirty="0"/>
              <a:t>.</a:t>
            </a:r>
          </a:p>
          <a:p>
            <a:pPr marL="693738" lvl="1"/>
            <a:r>
              <a:rPr lang="en-US" dirty="0"/>
              <a:t>Related to the clue that led you to the finding</a:t>
            </a:r>
          </a:p>
          <a:p>
            <a:pPr marL="693738" lvl="1"/>
            <a:r>
              <a:rPr lang="en-US" dirty="0"/>
              <a:t>How accurate does it need to be</a:t>
            </a:r>
          </a:p>
          <a:p>
            <a:pPr marL="693738" lvl="1"/>
            <a:r>
              <a:rPr lang="en-US" dirty="0"/>
              <a:t>May include a non-energy component</a:t>
            </a:r>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82</a:t>
            </a:fld>
            <a:endParaRPr lang="en-US"/>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600200"/>
            <a:ext cx="4038600" cy="2439680"/>
          </a:xfr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4187879"/>
            <a:ext cx="4041648" cy="2441521"/>
          </a:xfrm>
          <a:prstGeom prst="rect">
            <a:avLst/>
          </a:prstGeom>
        </p:spPr>
      </p:pic>
    </p:spTree>
    <p:extLst>
      <p:ext uri="{BB962C8B-B14F-4D97-AF65-F5344CB8AC3E}">
        <p14:creationId xmlns:p14="http://schemas.microsoft.com/office/powerpoint/2010/main" val="29757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What you Need to Know</a:t>
            </a:r>
          </a:p>
        </p:txBody>
      </p:sp>
      <p:sp>
        <p:nvSpPr>
          <p:cNvPr id="6" name="Content Placeholder 5"/>
          <p:cNvSpPr>
            <a:spLocks noGrp="1"/>
          </p:cNvSpPr>
          <p:nvPr>
            <p:ph sz="half" idx="1"/>
          </p:nvPr>
        </p:nvSpPr>
        <p:spPr/>
        <p:txBody>
          <a:bodyPr/>
          <a:lstStyle/>
          <a:p>
            <a:pPr marL="342900" indent="-342900">
              <a:buFont typeface="Arial" panose="020B0604020202020204" pitchFamily="34" charset="0"/>
              <a:buChar char="•"/>
            </a:pPr>
            <a:r>
              <a:rPr lang="en-US" dirty="0"/>
              <a:t>This will likely come down to one or more of the fundamental energy equations</a:t>
            </a:r>
          </a:p>
        </p:txBody>
      </p:sp>
      <p:sp>
        <p:nvSpPr>
          <p:cNvPr id="10" name="Content Placeholder 9"/>
          <p:cNvSpPr>
            <a:spLocks noGrp="1"/>
          </p:cNvSpPr>
          <p:nvPr>
            <p:ph sz="half" idx="2"/>
          </p:nvPr>
        </p:nvSpPr>
        <p:spPr/>
        <p:txBody>
          <a:bodyPr/>
          <a:lstStyle/>
          <a:p>
            <a:endParaRPr lang="en-US" dirty="0"/>
          </a:p>
          <a:p>
            <a:endParaRPr lang="en-US" dirty="0"/>
          </a:p>
          <a:p>
            <a:endParaRPr lang="en-US" dirty="0"/>
          </a:p>
          <a:p>
            <a:endParaRPr lang="en-US" dirty="0"/>
          </a:p>
          <a:p>
            <a:endParaRPr lang="en-US" dirty="0"/>
          </a:p>
          <a:p>
            <a:endParaRPr lang="en-US" sz="1800" i="1" dirty="0">
              <a:solidFill>
                <a:srgbClr val="FFA100"/>
              </a:solidFill>
            </a:endParaRPr>
          </a:p>
          <a:p>
            <a:endParaRPr lang="en-US" sz="1800" i="1" dirty="0">
              <a:solidFill>
                <a:srgbClr val="FFA100"/>
              </a:solidFill>
            </a:endParaRPr>
          </a:p>
          <a:p>
            <a:endParaRPr lang="en-US" sz="1800" i="1" dirty="0">
              <a:solidFill>
                <a:srgbClr val="FFA100"/>
              </a:solidFill>
            </a:endParaRPr>
          </a:p>
          <a:p>
            <a:endParaRPr lang="en-US" sz="1800" i="1" dirty="0">
              <a:solidFill>
                <a:srgbClr val="FFA100"/>
              </a:solidFill>
            </a:endParaRPr>
          </a:p>
          <a:p>
            <a:r>
              <a:rPr lang="en-US" sz="1800" i="1" dirty="0">
                <a:solidFill>
                  <a:srgbClr val="FFA100"/>
                </a:solidFill>
              </a:rPr>
              <a:t>This is probably the time to start understanding how your target system uses energy and other resources</a:t>
            </a:r>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83</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936410312"/>
              </p:ext>
            </p:extLst>
          </p:nvPr>
        </p:nvGraphicFramePr>
        <p:xfrm>
          <a:off x="4648200" y="1600200"/>
          <a:ext cx="3657600" cy="713232"/>
        </p:xfrm>
        <a:graphic>
          <a:graphicData uri="http://schemas.openxmlformats.org/presentationml/2006/ole">
            <mc:AlternateContent xmlns:mc="http://schemas.openxmlformats.org/markup-compatibility/2006">
              <mc:Choice xmlns:v="urn:schemas-microsoft-com:vml" Requires="v">
                <p:oleObj spid="_x0000_s1037" name="Equation" r:id="rId3" imgW="2539800" imgH="495000" progId="Equation.DSMT4">
                  <p:embed/>
                </p:oleObj>
              </mc:Choice>
              <mc:Fallback>
                <p:oleObj name="Equation" r:id="rId3" imgW="2539800" imgH="495000" progId="Equation.DSMT4">
                  <p:embed/>
                  <p:pic>
                    <p:nvPicPr>
                      <p:cNvPr id="0" name=""/>
                      <p:cNvPicPr/>
                      <p:nvPr/>
                    </p:nvPicPr>
                    <p:blipFill>
                      <a:blip r:embed="rId4">
                        <a:lum bright="100000"/>
                      </a:blip>
                      <a:stretch>
                        <a:fillRect/>
                      </a:stretch>
                    </p:blipFill>
                    <p:spPr>
                      <a:xfrm>
                        <a:off x="4648200" y="1600200"/>
                        <a:ext cx="3657600" cy="71323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905187558"/>
              </p:ext>
            </p:extLst>
          </p:nvPr>
        </p:nvGraphicFramePr>
        <p:xfrm>
          <a:off x="341592" y="2883166"/>
          <a:ext cx="8613216" cy="420422"/>
        </p:xfrm>
        <a:graphic>
          <a:graphicData uri="http://schemas.openxmlformats.org/presentationml/2006/ole">
            <mc:AlternateContent xmlns:mc="http://schemas.openxmlformats.org/markup-compatibility/2006">
              <mc:Choice xmlns:v="urn:schemas-microsoft-com:vml" Requires="v">
                <p:oleObj spid="_x0000_s1038" name="Equation" r:id="rId5" imgW="5981400" imgH="291960" progId="Equation.DSMT4">
                  <p:embed/>
                </p:oleObj>
              </mc:Choice>
              <mc:Fallback>
                <p:oleObj name="Equation" r:id="rId5" imgW="5981400" imgH="291960" progId="Equation.DSMT4">
                  <p:embed/>
                  <p:pic>
                    <p:nvPicPr>
                      <p:cNvPr id="0" name=""/>
                      <p:cNvPicPr/>
                      <p:nvPr/>
                    </p:nvPicPr>
                    <p:blipFill>
                      <a:blip r:embed="rId6">
                        <a:lum bright="100000"/>
                      </a:blip>
                      <a:stretch>
                        <a:fillRect/>
                      </a:stretch>
                    </p:blipFill>
                    <p:spPr>
                      <a:xfrm>
                        <a:off x="341592" y="2883166"/>
                        <a:ext cx="8613216" cy="420422"/>
                      </a:xfrm>
                      <a:prstGeom prst="rect">
                        <a:avLst/>
                      </a:prstGeom>
                    </p:spPr>
                  </p:pic>
                </p:oleObj>
              </mc:Fallback>
            </mc:AlternateContent>
          </a:graphicData>
        </a:graphic>
      </p:graphicFrame>
    </p:spTree>
    <p:extLst>
      <p:ext uri="{BB962C8B-B14F-4D97-AF65-F5344CB8AC3E}">
        <p14:creationId xmlns:p14="http://schemas.microsoft.com/office/powerpoint/2010/main" val="69965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What you Need to Know</a:t>
            </a:r>
          </a:p>
        </p:txBody>
      </p:sp>
      <p:sp>
        <p:nvSpPr>
          <p:cNvPr id="6" name="Content Placeholder 5"/>
          <p:cNvSpPr>
            <a:spLocks noGrp="1"/>
          </p:cNvSpPr>
          <p:nvPr>
            <p:ph sz="half" idx="1"/>
          </p:nvPr>
        </p:nvSpPr>
        <p:spPr>
          <a:xfrm>
            <a:off x="457200" y="1600200"/>
            <a:ext cx="4038600" cy="4525963"/>
          </a:xfrm>
        </p:spPr>
        <p:txBody>
          <a:bodyPr/>
          <a:lstStyle/>
          <a:p>
            <a:pPr marL="342900" indent="-342900">
              <a:buFont typeface="Arial" panose="020B0604020202020204" pitchFamily="34" charset="0"/>
              <a:buChar char="•"/>
            </a:pPr>
            <a:r>
              <a:rPr lang="en-US" dirty="0"/>
              <a:t>The way your target system uses resources and energy will be related to the basic principles behind it</a:t>
            </a:r>
          </a:p>
          <a:p>
            <a:pPr marL="693738" lvl="1"/>
            <a:r>
              <a:rPr lang="en-US" dirty="0"/>
              <a:t>Understand the equipment</a:t>
            </a:r>
          </a:p>
          <a:p>
            <a:pPr marL="693738" lvl="1"/>
            <a:r>
              <a:rPr lang="en-US" dirty="0"/>
              <a:t>Collect or develop performance curves</a:t>
            </a:r>
          </a:p>
          <a:p>
            <a:pPr marL="1031875" lvl="2"/>
            <a:r>
              <a:rPr lang="en-US" dirty="0"/>
              <a:t>Manufacturers data</a:t>
            </a:r>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84</a:t>
            </a:fld>
            <a:endParaRPr lang="en-US"/>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217920"/>
            <a:ext cx="4038600" cy="2439680"/>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152" y="3527041"/>
            <a:ext cx="4041648" cy="3026159"/>
          </a:xfrm>
          <a:prstGeom prst="rect">
            <a:avLst/>
          </a:prstGeom>
        </p:spPr>
      </p:pic>
    </p:spTree>
    <p:extLst>
      <p:ext uri="{BB962C8B-B14F-4D97-AF65-F5344CB8AC3E}">
        <p14:creationId xmlns:p14="http://schemas.microsoft.com/office/powerpoint/2010/main" val="35416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What you Need to Know</a:t>
            </a:r>
          </a:p>
        </p:txBody>
      </p:sp>
      <p:sp>
        <p:nvSpPr>
          <p:cNvPr id="6" name="Content Placeholder 5"/>
          <p:cNvSpPr>
            <a:spLocks noGrp="1"/>
          </p:cNvSpPr>
          <p:nvPr>
            <p:ph sz="half" idx="1"/>
          </p:nvPr>
        </p:nvSpPr>
        <p:spPr>
          <a:xfrm>
            <a:off x="457200" y="1600200"/>
            <a:ext cx="4038600" cy="4525963"/>
          </a:xfrm>
        </p:spPr>
        <p:txBody>
          <a:bodyPr/>
          <a:lstStyle/>
          <a:p>
            <a:pPr marL="342900" indent="-342900">
              <a:buFont typeface="Arial" panose="020B0604020202020204" pitchFamily="34" charset="0"/>
              <a:buChar char="•"/>
            </a:pPr>
            <a:r>
              <a:rPr lang="en-US" dirty="0"/>
              <a:t>The way your target system uses resources and energy will be related to the basic principles behind it</a:t>
            </a:r>
          </a:p>
          <a:p>
            <a:pPr marL="693738" lvl="1"/>
            <a:r>
              <a:rPr lang="en-US" dirty="0"/>
              <a:t>Understand the equipment</a:t>
            </a:r>
          </a:p>
          <a:p>
            <a:pPr marL="693738" lvl="1"/>
            <a:r>
              <a:rPr lang="en-US" dirty="0"/>
              <a:t>Collect or develop performance curves</a:t>
            </a:r>
          </a:p>
          <a:p>
            <a:pPr marL="1031875" lvl="2"/>
            <a:r>
              <a:rPr lang="en-US" dirty="0"/>
              <a:t>Manufacturers data</a:t>
            </a:r>
          </a:p>
          <a:p>
            <a:pPr marL="1031875" lvl="2"/>
            <a:r>
              <a:rPr lang="en-US" dirty="0"/>
              <a:t>Manufacturer’s modeling software</a:t>
            </a:r>
          </a:p>
          <a:p>
            <a:pPr marL="1031875" lvl="2"/>
            <a:r>
              <a:rPr lang="en-US" dirty="0"/>
              <a:t>Field testing</a:t>
            </a:r>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85</a:t>
            </a:fld>
            <a:endParaRPr lang="en-US"/>
          </a:p>
        </p:txBody>
      </p:sp>
      <p:pic>
        <p:nvPicPr>
          <p:cNvPr id="13" name="Content Placeholder 1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600200"/>
            <a:ext cx="4038600" cy="2439680"/>
          </a:xfrm>
        </p:spPr>
      </p:pic>
      <p:pic>
        <p:nvPicPr>
          <p:cNvPr id="15" name="Picture 14"/>
          <p:cNvPicPr>
            <a:picLocks noChangeAspect="1"/>
          </p:cNvPicPr>
          <p:nvPr/>
        </p:nvPicPr>
        <p:blipFill>
          <a:blip r:embed="rId3"/>
          <a:stretch>
            <a:fillRect/>
          </a:stretch>
        </p:blipFill>
        <p:spPr>
          <a:xfrm flipV="1">
            <a:off x="4648050" y="4251017"/>
            <a:ext cx="4038750" cy="2007450"/>
          </a:xfrm>
          <a:prstGeom prst="rect">
            <a:avLst/>
          </a:prstGeom>
        </p:spPr>
      </p:pic>
    </p:spTree>
    <p:extLst>
      <p:ext uri="{BB962C8B-B14F-4D97-AF65-F5344CB8AC3E}">
        <p14:creationId xmlns:p14="http://schemas.microsoft.com/office/powerpoint/2010/main" val="229138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What you Need to Know</a:t>
            </a:r>
          </a:p>
        </p:txBody>
      </p:sp>
      <p:sp>
        <p:nvSpPr>
          <p:cNvPr id="6" name="Content Placeholder 5"/>
          <p:cNvSpPr>
            <a:spLocks noGrp="1"/>
          </p:cNvSpPr>
          <p:nvPr>
            <p:ph sz="half" idx="1"/>
          </p:nvPr>
        </p:nvSpPr>
        <p:spPr>
          <a:xfrm>
            <a:off x="457200" y="1600200"/>
            <a:ext cx="4038600" cy="4525963"/>
          </a:xfrm>
        </p:spPr>
        <p:txBody>
          <a:bodyPr/>
          <a:lstStyle/>
          <a:p>
            <a:pPr marL="342900" indent="-342900">
              <a:buFont typeface="Arial" panose="020B0604020202020204" pitchFamily="34" charset="0"/>
              <a:buChar char="•"/>
            </a:pPr>
            <a:r>
              <a:rPr lang="en-US" dirty="0"/>
              <a:t>The load profile may or may not matter</a:t>
            </a:r>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86</a:t>
            </a:fld>
            <a:endParaRPr lang="en-US"/>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600200"/>
            <a:ext cx="4038600" cy="2439680"/>
          </a:xfrm>
        </p:spPr>
      </p:pic>
    </p:spTree>
    <p:extLst>
      <p:ext uri="{BB962C8B-B14F-4D97-AF65-F5344CB8AC3E}">
        <p14:creationId xmlns:p14="http://schemas.microsoft.com/office/powerpoint/2010/main" val="407583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What you Need to Know</a:t>
            </a:r>
          </a:p>
        </p:txBody>
      </p:sp>
      <p:sp>
        <p:nvSpPr>
          <p:cNvPr id="6" name="Content Placeholder 5"/>
          <p:cNvSpPr>
            <a:spLocks noGrp="1"/>
          </p:cNvSpPr>
          <p:nvPr>
            <p:ph sz="half" idx="1"/>
          </p:nvPr>
        </p:nvSpPr>
        <p:spPr>
          <a:xfrm>
            <a:off x="457200" y="1600200"/>
            <a:ext cx="4038600" cy="4525963"/>
          </a:xfrm>
        </p:spPr>
        <p:txBody>
          <a:bodyPr/>
          <a:lstStyle/>
          <a:p>
            <a:pPr marL="342900" indent="-342900">
              <a:buFont typeface="Arial" panose="020B0604020202020204" pitchFamily="34" charset="0"/>
              <a:buChar char="•"/>
            </a:pPr>
            <a:r>
              <a:rPr lang="en-US" dirty="0"/>
              <a:t>The load profile may or may not matter</a:t>
            </a:r>
          </a:p>
          <a:p>
            <a:pPr marL="342900" indent="-342900">
              <a:buFont typeface="Arial" panose="020B0604020202020204" pitchFamily="34" charset="0"/>
              <a:buChar char="•"/>
            </a:pPr>
            <a:r>
              <a:rPr lang="en-US" dirty="0"/>
              <a:t>If it does matter, begin to collect data ASAP</a:t>
            </a:r>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87</a:t>
            </a:fld>
            <a:endParaRPr lang="en-US"/>
          </a:p>
        </p:txBody>
      </p:sp>
      <p:pic>
        <p:nvPicPr>
          <p:cNvPr id="8" name="Content Placeholder 7"/>
          <p:cNvPicPr>
            <a:picLocks noGrp="1" noChangeAspect="1"/>
          </p:cNvPicPr>
          <p:nvPr>
            <p:ph sz="half" idx="2"/>
          </p:nvPr>
        </p:nvPicPr>
        <p:blipFill>
          <a:blip r:embed="rId2"/>
          <a:stretch>
            <a:fillRect/>
          </a:stretch>
        </p:blipFill>
        <p:spPr>
          <a:xfrm>
            <a:off x="4648200" y="1600200"/>
            <a:ext cx="4038600" cy="2921253"/>
          </a:xfrm>
          <a:prstGeom prst="rect">
            <a:avLst/>
          </a:prstGeom>
        </p:spPr>
      </p:pic>
    </p:spTree>
    <p:extLst>
      <p:ext uri="{BB962C8B-B14F-4D97-AF65-F5344CB8AC3E}">
        <p14:creationId xmlns:p14="http://schemas.microsoft.com/office/powerpoint/2010/main" val="39185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What you Need to Know</a:t>
            </a:r>
          </a:p>
        </p:txBody>
      </p:sp>
      <p:sp>
        <p:nvSpPr>
          <p:cNvPr id="6" name="Content Placeholder 5"/>
          <p:cNvSpPr>
            <a:spLocks noGrp="1"/>
          </p:cNvSpPr>
          <p:nvPr>
            <p:ph sz="half" idx="1"/>
          </p:nvPr>
        </p:nvSpPr>
        <p:spPr>
          <a:xfrm>
            <a:off x="457200" y="1600200"/>
            <a:ext cx="4038600" cy="4525963"/>
          </a:xfrm>
        </p:spPr>
        <p:txBody>
          <a:bodyPr/>
          <a:lstStyle/>
          <a:p>
            <a:pPr marL="342900" indent="-342900">
              <a:buFont typeface="Arial" panose="020B0604020202020204" pitchFamily="34" charset="0"/>
              <a:buChar char="•"/>
            </a:pPr>
            <a:r>
              <a:rPr lang="en-US" dirty="0"/>
              <a:t>The load profile may or may not matter</a:t>
            </a:r>
          </a:p>
          <a:p>
            <a:pPr marL="342900" indent="-342900">
              <a:buFont typeface="Arial" panose="020B0604020202020204" pitchFamily="34" charset="0"/>
              <a:buChar char="•"/>
            </a:pPr>
            <a:r>
              <a:rPr lang="en-US" dirty="0"/>
              <a:t>If it does matter, begin to collect data ASAP</a:t>
            </a:r>
          </a:p>
          <a:p>
            <a:pPr marL="693738" lvl="1"/>
            <a:r>
              <a:rPr lang="en-US" dirty="0"/>
              <a:t>The load on the end use systems becomes the load on the utility systems</a:t>
            </a:r>
          </a:p>
          <a:p>
            <a:pPr marL="693738" lvl="1"/>
            <a:r>
              <a:rPr lang="en-US" dirty="0"/>
              <a:t>The load is usually driven by something we can measure</a:t>
            </a:r>
          </a:p>
          <a:p>
            <a:pPr marL="1031875" lvl="2"/>
            <a:r>
              <a:rPr lang="en-US" dirty="0"/>
              <a:t>Identify it</a:t>
            </a:r>
          </a:p>
          <a:p>
            <a:pPr marL="1031875" lvl="2"/>
            <a:r>
              <a:rPr lang="en-US" dirty="0"/>
              <a:t>Measure it</a:t>
            </a:r>
          </a:p>
          <a:p>
            <a:pPr marL="1031875" lvl="2"/>
            <a:r>
              <a:rPr lang="en-US" dirty="0"/>
              <a:t>Leverage regressions</a:t>
            </a:r>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88</a:t>
            </a:fld>
            <a:endParaRPr lang="en-US"/>
          </a:p>
        </p:txBody>
      </p:sp>
      <p:pic>
        <p:nvPicPr>
          <p:cNvPr id="7" name="Content Placeholder 6"/>
          <p:cNvPicPr>
            <a:picLocks noGrp="1" noChangeAspect="1"/>
          </p:cNvPicPr>
          <p:nvPr>
            <p:ph sz="half" idx="2"/>
          </p:nvPr>
        </p:nvPicPr>
        <p:blipFill>
          <a:blip r:embed="rId2"/>
          <a:stretch>
            <a:fillRect/>
          </a:stretch>
        </p:blipFill>
        <p:spPr>
          <a:xfrm>
            <a:off x="4648200" y="1600200"/>
            <a:ext cx="4038600" cy="2915858"/>
          </a:xfrm>
          <a:prstGeom prst="rect">
            <a:avLst/>
          </a:prstGeom>
        </p:spPr>
      </p:pic>
    </p:spTree>
    <p:extLst>
      <p:ext uri="{BB962C8B-B14F-4D97-AF65-F5344CB8AC3E}">
        <p14:creationId xmlns:p14="http://schemas.microsoft.com/office/powerpoint/2010/main" val="348734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What you Need to Know</a:t>
            </a:r>
          </a:p>
        </p:txBody>
      </p:sp>
      <p:sp>
        <p:nvSpPr>
          <p:cNvPr id="6" name="Content Placeholder 5"/>
          <p:cNvSpPr>
            <a:spLocks noGrp="1"/>
          </p:cNvSpPr>
          <p:nvPr>
            <p:ph sz="half" idx="1"/>
          </p:nvPr>
        </p:nvSpPr>
        <p:spPr>
          <a:xfrm>
            <a:off x="457200" y="1600200"/>
            <a:ext cx="4038600" cy="4525963"/>
          </a:xfrm>
        </p:spPr>
        <p:txBody>
          <a:bodyPr/>
          <a:lstStyle/>
          <a:p>
            <a:pPr marL="342900" indent="-342900">
              <a:buFont typeface="Arial" panose="020B0604020202020204" pitchFamily="34" charset="0"/>
              <a:buChar char="•"/>
            </a:pPr>
            <a:r>
              <a:rPr lang="en-US" dirty="0"/>
              <a:t>The load profile may or may not matter</a:t>
            </a:r>
          </a:p>
          <a:p>
            <a:pPr marL="342900" indent="-342900">
              <a:buFont typeface="Arial" panose="020B0604020202020204" pitchFamily="34" charset="0"/>
              <a:buChar char="•"/>
            </a:pPr>
            <a:r>
              <a:rPr lang="en-US" dirty="0"/>
              <a:t>If it does matter, begin to collect data ASAP</a:t>
            </a:r>
          </a:p>
          <a:p>
            <a:pPr marL="693738" lvl="1"/>
            <a:r>
              <a:rPr lang="en-US" dirty="0"/>
              <a:t>The load on the end use systems becomes the load on the utility systems</a:t>
            </a:r>
          </a:p>
          <a:p>
            <a:pPr marL="693738" lvl="1"/>
            <a:r>
              <a:rPr lang="en-US" dirty="0"/>
              <a:t>The load is usually driven by something we can measure</a:t>
            </a:r>
          </a:p>
          <a:p>
            <a:pPr marL="1031875" lvl="2"/>
            <a:r>
              <a:rPr lang="en-US" dirty="0"/>
              <a:t>Identify it</a:t>
            </a:r>
          </a:p>
          <a:p>
            <a:pPr marL="1031875" lvl="2"/>
            <a:r>
              <a:rPr lang="en-US" dirty="0"/>
              <a:t>Measure it</a:t>
            </a:r>
          </a:p>
          <a:p>
            <a:pPr marL="1031875" lvl="2"/>
            <a:r>
              <a:rPr lang="en-US" dirty="0"/>
              <a:t>Leverage regressions</a:t>
            </a:r>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89</a:t>
            </a:fld>
            <a:endParaRPr lang="en-US"/>
          </a:p>
        </p:txBody>
      </p:sp>
      <p:pic>
        <p:nvPicPr>
          <p:cNvPr id="8" name="Content Placeholder 7"/>
          <p:cNvPicPr>
            <a:picLocks noGrp="1" noChangeAspect="1"/>
          </p:cNvPicPr>
          <p:nvPr>
            <p:ph sz="half" idx="2"/>
          </p:nvPr>
        </p:nvPicPr>
        <p:blipFill>
          <a:blip r:embed="rId2"/>
          <a:stretch>
            <a:fillRect/>
          </a:stretch>
        </p:blipFill>
        <p:spPr>
          <a:xfrm>
            <a:off x="4648200" y="1600200"/>
            <a:ext cx="4038600" cy="2933029"/>
          </a:xfrm>
          <a:prstGeom prst="rect">
            <a:avLst/>
          </a:prstGeom>
        </p:spPr>
      </p:pic>
    </p:spTree>
    <p:extLst>
      <p:ext uri="{BB962C8B-B14F-4D97-AF65-F5344CB8AC3E}">
        <p14:creationId xmlns:p14="http://schemas.microsoft.com/office/powerpoint/2010/main" val="120937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2867"/>
            <a:ext cx="9144000" cy="6072267"/>
          </a:xfrm>
          <a:prstGeom prst="rect">
            <a:avLst/>
          </a:prstGeom>
          <a:effectLst>
            <a:softEdge rad="317500"/>
          </a:effectLst>
        </p:spPr>
      </p:pic>
      <p:sp>
        <p:nvSpPr>
          <p:cNvPr id="2" name="Title 1"/>
          <p:cNvSpPr>
            <a:spLocks noGrp="1"/>
          </p:cNvSpPr>
          <p:nvPr>
            <p:ph type="title"/>
          </p:nvPr>
        </p:nvSpPr>
        <p:spPr/>
        <p:txBody>
          <a:bodyPr/>
          <a:lstStyle/>
          <a:p>
            <a:pPr algn="r"/>
            <a:r>
              <a:rPr lang="en-US" dirty="0">
                <a:solidFill>
                  <a:schemeClr val="bg1"/>
                </a:solidFill>
              </a:rPr>
              <a:t>A Historic Day</a:t>
            </a:r>
          </a:p>
        </p:txBody>
      </p:sp>
      <p:sp>
        <p:nvSpPr>
          <p:cNvPr id="3" name="Footer Placeholder 2"/>
          <p:cNvSpPr>
            <a:spLocks noGrp="1"/>
          </p:cNvSpPr>
          <p:nvPr>
            <p:ph type="ftr" sz="quarter" idx="10"/>
          </p:nvPr>
        </p:nvSpPr>
        <p:spPr/>
        <p:txBody>
          <a:bodyPr/>
          <a:lstStyle/>
          <a:p>
            <a:r>
              <a:rPr lang="en-US"/>
              <a:t>Functional Testing</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9</a:t>
            </a:fld>
            <a:endParaRPr lang="en-US"/>
          </a:p>
        </p:txBody>
      </p:sp>
    </p:spTree>
    <p:extLst>
      <p:ext uri="{BB962C8B-B14F-4D97-AF65-F5344CB8AC3E}">
        <p14:creationId xmlns:p14="http://schemas.microsoft.com/office/powerpoint/2010/main" val="190560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What you Need to Know</a:t>
            </a:r>
          </a:p>
        </p:txBody>
      </p:sp>
      <p:sp>
        <p:nvSpPr>
          <p:cNvPr id="6" name="Content Placeholder 5"/>
          <p:cNvSpPr>
            <a:spLocks noGrp="1"/>
          </p:cNvSpPr>
          <p:nvPr>
            <p:ph sz="half" idx="1"/>
          </p:nvPr>
        </p:nvSpPr>
        <p:spPr>
          <a:xfrm>
            <a:off x="457200" y="1600200"/>
            <a:ext cx="4038600" cy="4525963"/>
          </a:xfrm>
        </p:spPr>
        <p:txBody>
          <a:bodyPr/>
          <a:lstStyle/>
          <a:p>
            <a:pPr marL="342900" indent="-342900">
              <a:buFont typeface="Arial" panose="020B0604020202020204" pitchFamily="34" charset="0"/>
              <a:buChar char="•"/>
            </a:pPr>
            <a:r>
              <a:rPr lang="en-US" dirty="0"/>
              <a:t>Sometimes, performance is a function of a number of variables</a:t>
            </a:r>
          </a:p>
          <a:p>
            <a:pPr marL="693738" lvl="1"/>
            <a:r>
              <a:rPr lang="en-US" dirty="0"/>
              <a:t>Tower capacity is a function of wet bulb temperature</a:t>
            </a:r>
          </a:p>
          <a:p>
            <a:pPr marL="693738" lvl="1"/>
            <a:r>
              <a:rPr lang="en-US" dirty="0"/>
              <a:t>Wet bulb temperature is a function of climate</a:t>
            </a:r>
          </a:p>
          <a:p>
            <a:pPr marL="693738" lvl="1"/>
            <a:r>
              <a:rPr lang="en-US" dirty="0"/>
              <a:t>At a given wet bulb temperature fan power is nearly linear with load</a:t>
            </a:r>
          </a:p>
          <a:p>
            <a:pPr marL="693738" lvl="1"/>
            <a:r>
              <a:rPr lang="en-US" dirty="0"/>
              <a:t>The load comes from the system the tower serves</a:t>
            </a:r>
          </a:p>
          <a:p>
            <a:pPr marL="693738" lvl="1"/>
            <a:endParaRPr lang="en-US" dirty="0"/>
          </a:p>
          <a:p>
            <a:pPr marL="342900" indent="-342900">
              <a:buFont typeface="Arial" panose="020B0604020202020204" pitchFamily="34" charset="0"/>
              <a:buChar char="•"/>
            </a:pPr>
            <a:endParaRPr lang="en-US" dirty="0"/>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90</a:t>
            </a:fld>
            <a:endParaRPr lang="en-US"/>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600200"/>
            <a:ext cx="4038600" cy="2439680"/>
          </a:xfrm>
        </p:spPr>
      </p:pic>
    </p:spTree>
    <p:extLst>
      <p:ext uri="{BB962C8B-B14F-4D97-AF65-F5344CB8AC3E}">
        <p14:creationId xmlns:p14="http://schemas.microsoft.com/office/powerpoint/2010/main" val="345692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What you Need to Know</a:t>
            </a:r>
          </a:p>
        </p:txBody>
      </p:sp>
      <p:sp>
        <p:nvSpPr>
          <p:cNvPr id="6" name="Content Placeholder 5"/>
          <p:cNvSpPr>
            <a:spLocks noGrp="1"/>
          </p:cNvSpPr>
          <p:nvPr>
            <p:ph sz="half" idx="1"/>
          </p:nvPr>
        </p:nvSpPr>
        <p:spPr>
          <a:xfrm>
            <a:off x="457200" y="1600200"/>
            <a:ext cx="4038600" cy="5029200"/>
          </a:xfrm>
        </p:spPr>
        <p:txBody>
          <a:bodyPr>
            <a:normAutofit/>
          </a:bodyPr>
          <a:lstStyle/>
          <a:p>
            <a:pPr marL="342900" indent="-342900">
              <a:buFont typeface="Arial" panose="020B0604020202020204" pitchFamily="34" charset="0"/>
              <a:buChar char="•"/>
            </a:pPr>
            <a:r>
              <a:rPr lang="en-US" dirty="0"/>
              <a:t>Sometimes, performance is a function of a number of variables</a:t>
            </a:r>
          </a:p>
          <a:p>
            <a:pPr marL="693738" lvl="1"/>
            <a:r>
              <a:rPr lang="en-US" dirty="0"/>
              <a:t>Chilled water load in an economizer equipped system varies with the state of the economizer, the flow rate and the leaving temperature</a:t>
            </a:r>
          </a:p>
          <a:p>
            <a:pPr marL="693738" lvl="1"/>
            <a:r>
              <a:rPr lang="en-US" dirty="0"/>
              <a:t>The state of the economizer varies with climate</a:t>
            </a:r>
          </a:p>
          <a:p>
            <a:pPr marL="693738" lvl="1"/>
            <a:r>
              <a:rPr lang="en-US" dirty="0"/>
              <a:t>The flow rate may vary with load</a:t>
            </a:r>
          </a:p>
          <a:p>
            <a:pPr marL="693738" lvl="1"/>
            <a:r>
              <a:rPr lang="en-US" dirty="0"/>
              <a:t>The leaving temperature may be reset</a:t>
            </a:r>
          </a:p>
          <a:p>
            <a:pPr marL="693738" lvl="1"/>
            <a:endParaRPr lang="en-US" dirty="0"/>
          </a:p>
          <a:p>
            <a:pPr marL="342900" indent="-342900">
              <a:buFont typeface="Arial" panose="020B0604020202020204" pitchFamily="34" charset="0"/>
              <a:buChar char="•"/>
            </a:pPr>
            <a:endParaRPr lang="en-US" dirty="0"/>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91</a:t>
            </a:fld>
            <a:endParaRPr lang="en-US"/>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600200"/>
            <a:ext cx="4038600" cy="2439680"/>
          </a:xfrm>
        </p:spPr>
      </p:pic>
    </p:spTree>
    <p:extLst>
      <p:ext uri="{BB962C8B-B14F-4D97-AF65-F5344CB8AC3E}">
        <p14:creationId xmlns:p14="http://schemas.microsoft.com/office/powerpoint/2010/main" val="314539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What you Need to Know</a:t>
            </a:r>
          </a:p>
        </p:txBody>
      </p:sp>
      <p:sp>
        <p:nvSpPr>
          <p:cNvPr id="6" name="Content Placeholder 5"/>
          <p:cNvSpPr>
            <a:spLocks noGrp="1"/>
          </p:cNvSpPr>
          <p:nvPr>
            <p:ph sz="half" idx="1"/>
          </p:nvPr>
        </p:nvSpPr>
        <p:spPr>
          <a:xfrm>
            <a:off x="457200" y="1600200"/>
            <a:ext cx="4038600" cy="5029200"/>
          </a:xfrm>
        </p:spPr>
        <p:txBody>
          <a:bodyPr>
            <a:normAutofit/>
          </a:bodyPr>
          <a:lstStyle/>
          <a:p>
            <a:pPr marL="342900" indent="-342900">
              <a:buFont typeface="Arial" panose="020B0604020202020204" pitchFamily="34" charset="0"/>
              <a:buChar char="•"/>
            </a:pPr>
            <a:r>
              <a:rPr lang="en-US" dirty="0"/>
              <a:t>Identify the variables</a:t>
            </a:r>
          </a:p>
          <a:p>
            <a:pPr marL="342900" indent="-342900">
              <a:buFont typeface="Arial" panose="020B0604020202020204" pitchFamily="34" charset="0"/>
              <a:buChar char="•"/>
            </a:pPr>
            <a:r>
              <a:rPr lang="en-US" dirty="0"/>
              <a:t>Know what you don’t know</a:t>
            </a:r>
          </a:p>
          <a:p>
            <a:pPr marL="342900" indent="-342900">
              <a:buFont typeface="Arial" panose="020B0604020202020204" pitchFamily="34" charset="0"/>
              <a:buChar char="•"/>
            </a:pPr>
            <a:r>
              <a:rPr lang="en-US" dirty="0"/>
              <a:t>Plan your monitoring and test strategy accordingly</a:t>
            </a:r>
          </a:p>
          <a:p>
            <a:pPr marL="693738" lvl="1"/>
            <a:endParaRPr lang="en-US" dirty="0"/>
          </a:p>
          <a:p>
            <a:pPr marL="342900" indent="-342900">
              <a:buFont typeface="Arial" panose="020B0604020202020204" pitchFamily="34" charset="0"/>
              <a:buChar char="•"/>
            </a:pPr>
            <a:endParaRPr lang="en-US" dirty="0"/>
          </a:p>
        </p:txBody>
      </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92</a:t>
            </a:fld>
            <a:endParaRPr lang="en-US"/>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600200"/>
            <a:ext cx="4038600" cy="2439680"/>
          </a:xfrm>
        </p:spPr>
      </p:pic>
      <p:pic>
        <p:nvPicPr>
          <p:cNvPr id="7"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4133850"/>
            <a:ext cx="4038600" cy="2439680"/>
          </a:xfrm>
          <a:prstGeom prst="rect">
            <a:avLst/>
          </a:prstGeom>
        </p:spPr>
      </p:pic>
    </p:spTree>
    <p:extLst>
      <p:ext uri="{BB962C8B-B14F-4D97-AF65-F5344CB8AC3E}">
        <p14:creationId xmlns:p14="http://schemas.microsoft.com/office/powerpoint/2010/main" val="1543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2" name="Picture 4">
            <a:hlinkClick r:id="rId3"/>
          </p:cNvPr>
          <p:cNvPicPr>
            <a:picLocks noChangeAspect="1" noChangeArrowheads="1"/>
          </p:cNvPicPr>
          <p:nvPr/>
        </p:nvPicPr>
        <p:blipFill>
          <a:blip r:embed="rId4" cstate="print"/>
          <a:srcRect/>
          <a:stretch>
            <a:fillRect/>
          </a:stretch>
        </p:blipFill>
        <p:spPr bwMode="auto">
          <a:xfrm>
            <a:off x="609600" y="1600199"/>
            <a:ext cx="6096000" cy="4841945"/>
          </a:xfrm>
          <a:prstGeom prst="rect">
            <a:avLst/>
          </a:prstGeom>
          <a:noFill/>
          <a:ln w="9525">
            <a:noFill/>
            <a:miter lim="800000"/>
            <a:headEnd/>
            <a:tailEnd/>
          </a:ln>
          <a:effectLst/>
        </p:spPr>
      </p:pic>
      <p:sp>
        <p:nvSpPr>
          <p:cNvPr id="252930" name="Rectangle 2"/>
          <p:cNvSpPr>
            <a:spLocks noGrp="1" noChangeArrowheads="1"/>
          </p:cNvSpPr>
          <p:nvPr>
            <p:ph type="title"/>
          </p:nvPr>
        </p:nvSpPr>
        <p:spPr/>
        <p:txBody>
          <a:bodyPr/>
          <a:lstStyle/>
          <a:p>
            <a:r>
              <a:rPr lang="en-US" dirty="0"/>
              <a:t>How Can the Functional Testing Guide Help?</a:t>
            </a:r>
          </a:p>
        </p:txBody>
      </p:sp>
      <p:grpSp>
        <p:nvGrpSpPr>
          <p:cNvPr id="3" name="Group 2"/>
          <p:cNvGrpSpPr/>
          <p:nvPr/>
        </p:nvGrpSpPr>
        <p:grpSpPr>
          <a:xfrm>
            <a:off x="3048000" y="1143000"/>
            <a:ext cx="4648200" cy="5715000"/>
            <a:chOff x="3048000" y="1143000"/>
            <a:chExt cx="4648200" cy="5715000"/>
          </a:xfrm>
        </p:grpSpPr>
        <p:sp>
          <p:nvSpPr>
            <p:cNvPr id="2" name="Rectangle 1"/>
            <p:cNvSpPr/>
            <p:nvPr/>
          </p:nvSpPr>
          <p:spPr>
            <a:xfrm>
              <a:off x="3048000" y="1143000"/>
              <a:ext cx="4648200" cy="5715000"/>
            </a:xfrm>
            <a:prstGeom prst="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8071" y="1418414"/>
              <a:ext cx="4088059" cy="5164172"/>
            </a:xfrm>
            <a:prstGeom prst="rect">
              <a:avLst/>
            </a:prstGeom>
            <a:solidFill>
              <a:schemeClr val="bg1"/>
            </a:solidFill>
            <a:ln>
              <a:noFill/>
            </a:ln>
            <a:effectLst/>
          </p:spPr>
        </p:pic>
      </p:grpSp>
      <p:sp>
        <p:nvSpPr>
          <p:cNvPr id="4" name="Footer Placeholder 3"/>
          <p:cNvSpPr>
            <a:spLocks noGrp="1"/>
          </p:cNvSpPr>
          <p:nvPr>
            <p:ph type="ftr" sz="quarter" idx="10"/>
          </p:nvPr>
        </p:nvSpPr>
        <p:spPr/>
        <p:txBody>
          <a:bodyPr/>
          <a:lstStyle/>
          <a:p>
            <a:r>
              <a:rPr lang="en-US"/>
              <a:t>Functional Testing</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93</a:t>
            </a:fld>
            <a:endParaRPr lang="en-US"/>
          </a:p>
        </p:txBody>
      </p:sp>
    </p:spTree>
    <p:extLst>
      <p:ext uri="{BB962C8B-B14F-4D97-AF65-F5344CB8AC3E}">
        <p14:creationId xmlns:p14="http://schemas.microsoft.com/office/powerpoint/2010/main" val="85785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heme/theme1.xml><?xml version="1.0" encoding="utf-8"?>
<a:theme xmlns:a="http://schemas.openxmlformats.org/drawingml/2006/main" name="2013-12-26 FDE Black">
  <a:themeElements>
    <a:clrScheme name="FDE Colors 02">
      <a:dk1>
        <a:sysClr val="windowText" lastClr="000000"/>
      </a:dk1>
      <a:lt1>
        <a:sysClr val="window" lastClr="FFFFFF"/>
      </a:lt1>
      <a:dk2>
        <a:srgbClr val="008FFF"/>
      </a:dk2>
      <a:lt2>
        <a:srgbClr val="0082AA"/>
      </a:lt2>
      <a:accent1>
        <a:srgbClr val="BFBFBF"/>
      </a:accent1>
      <a:accent2>
        <a:srgbClr val="FFFFFF"/>
      </a:accent2>
      <a:accent3>
        <a:srgbClr val="00B050"/>
      </a:accent3>
      <a:accent4>
        <a:srgbClr val="F50000"/>
      </a:accent4>
      <a:accent5>
        <a:srgbClr val="FF00FF"/>
      </a:accent5>
      <a:accent6>
        <a:srgbClr val="000000"/>
      </a:accent6>
      <a:hlink>
        <a:srgbClr val="00B0F0"/>
      </a:hlink>
      <a:folHlink>
        <a:srgbClr val="FF0000"/>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2013-12-26 FDE Black</Template>
  <TotalTime>1753</TotalTime>
  <Words>3982</Words>
  <Application>Microsoft Office PowerPoint</Application>
  <PresentationFormat>On-screen Show (4:3)</PresentationFormat>
  <Paragraphs>743</Paragraphs>
  <Slides>93</Slides>
  <Notes>32</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93</vt:i4>
      </vt:variant>
    </vt:vector>
  </HeadingPairs>
  <TitlesOfParts>
    <vt:vector size="102" baseType="lpstr">
      <vt:lpstr>Arial</vt:lpstr>
      <vt:lpstr>Arial Narrow</vt:lpstr>
      <vt:lpstr>Calibri</vt:lpstr>
      <vt:lpstr>Century Gothic</vt:lpstr>
      <vt:lpstr>Symbol</vt:lpstr>
      <vt:lpstr>Times New Roman</vt:lpstr>
      <vt:lpstr>ヒラギノ角ゴ Pro W3</vt:lpstr>
      <vt:lpstr>2013-12-26 FDE Black</vt:lpstr>
      <vt:lpstr>Equation</vt:lpstr>
      <vt:lpstr>Existing Building Commissioning Workshop</vt:lpstr>
      <vt:lpstr>July 20, 1969, A Historic Day</vt:lpstr>
      <vt:lpstr>July 20, 1969, A Historic Day</vt:lpstr>
      <vt:lpstr>July 20, 1969, A Historic Day</vt:lpstr>
      <vt:lpstr>July 20, 1969, A Historic Day</vt:lpstr>
      <vt:lpstr>July 20, 1969, A Historic Day</vt:lpstr>
      <vt:lpstr>July 20, 1969, A Historic Day</vt:lpstr>
      <vt:lpstr>July 20, 1969, A Historic Day</vt:lpstr>
      <vt:lpstr>A Historic Day</vt:lpstr>
      <vt:lpstr>A Lot of Amazing Technical Advances    </vt:lpstr>
      <vt:lpstr>A Lot of Amazing Technical Advances   Saturn First Stage F-1 Engine</vt:lpstr>
      <vt:lpstr>A Lot of Amazing Technical Advances Saturn J-2 Upper Stage Engine</vt:lpstr>
      <vt:lpstr>A Lot of Amazing Technical Advances Space Suits</vt:lpstr>
      <vt:lpstr>A Lot of Amazing Technical Advances Crawler/transporter</vt:lpstr>
      <vt:lpstr>A Lot of Amazing Technical Advances Apollo Guidance Computer</vt:lpstr>
      <vt:lpstr>A Lot of Amazing Technical Advances Apollo Guidance Computer</vt:lpstr>
      <vt:lpstr>A Lot of Amazing Technical Advances Apollo Guidance Computer</vt:lpstr>
      <vt:lpstr>A Lot of Amazing Technical Advances Apollo Guidance Computer</vt:lpstr>
      <vt:lpstr>A Lot of Amazing Technical Advances Apollo Guidance Computer</vt:lpstr>
      <vt:lpstr>They Were Doing Rocket Science  </vt:lpstr>
      <vt:lpstr>We Are Not Doing Rocket Science  </vt:lpstr>
      <vt:lpstr>Functional Testing </vt:lpstr>
      <vt:lpstr>Functional Testing is FUN!</vt:lpstr>
      <vt:lpstr>Functional Testing </vt:lpstr>
      <vt:lpstr>Functional Testing </vt:lpstr>
      <vt:lpstr>Functional Testing as it Relates to the Metrics of the Systems We Test</vt:lpstr>
      <vt:lpstr>Functional Testing as it Relates to the Metrics of the Systems We Test</vt:lpstr>
      <vt:lpstr>Functional Testing as it Relates to the Metrics of the Systems We Test</vt:lpstr>
      <vt:lpstr>Functional Testing as it Relates to the Metrics of the Systems We Test</vt:lpstr>
      <vt:lpstr>Functional Testing as it Relates to the Project 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Construction versus EBCx Testing </vt:lpstr>
      <vt:lpstr>Forced vs. Natural Response Testing</vt:lpstr>
      <vt:lpstr>Forced vs. Natural Response Testing</vt:lpstr>
      <vt:lpstr>Forced vs. Natural Response Testing</vt:lpstr>
      <vt:lpstr>Mother Nature Writes Great Functional Tests</vt:lpstr>
      <vt:lpstr>Mother Nature Writes Great Functional Tests</vt:lpstr>
      <vt:lpstr>Mother Nature Writes Great Functional Tests</vt:lpstr>
      <vt:lpstr>Mother Nature Writes Great Functional Tests</vt:lpstr>
      <vt:lpstr>Mother Nature Writes Great Functional Tests</vt:lpstr>
      <vt:lpstr>Mother Nature Writes Great Functional Tests</vt:lpstr>
      <vt:lpstr>Mother Nature Writes Great Functional Tests</vt:lpstr>
      <vt:lpstr>Mother Nature Writes Great Functional Tests</vt:lpstr>
      <vt:lpstr>Mother Nature Writes Great Functional Tests</vt:lpstr>
      <vt:lpstr>Mother Nature Writes Great Functional Tests</vt:lpstr>
      <vt:lpstr>Mother Nature Writes Great Functional Tests</vt:lpstr>
      <vt:lpstr>Mother Nature Writes Great Functional Tests</vt:lpstr>
      <vt:lpstr>Mother Nature Writes Great Functional Tests</vt:lpstr>
      <vt:lpstr>Sometimes, Things Don’t Work as Anticipated</vt:lpstr>
      <vt:lpstr>Testing Hierarchy; More than Balancing Man Power</vt:lpstr>
      <vt:lpstr>The Control System</vt:lpstr>
      <vt:lpstr>Functional Testing</vt:lpstr>
      <vt:lpstr>Le Conte Hall</vt:lpstr>
      <vt:lpstr>PowerPoint Presentation</vt:lpstr>
      <vt:lpstr>PowerPoint Presentation</vt:lpstr>
      <vt:lpstr>The Problem with Short Cycling</vt:lpstr>
      <vt:lpstr>Dealing with Short Cycling</vt:lpstr>
      <vt:lpstr>The Research Load is Not the Only Small Load</vt:lpstr>
      <vt:lpstr>Dealing with Short Cycling</vt:lpstr>
      <vt:lpstr>Here’s a Question</vt:lpstr>
      <vt:lpstr>Who Knows the Answer?</vt:lpstr>
      <vt:lpstr>How Do We Ask The Building About It?</vt:lpstr>
      <vt:lpstr> Our Results</vt:lpstr>
      <vt:lpstr>Automating Our Results</vt:lpstr>
      <vt:lpstr>Opportunity 1 - Captured</vt:lpstr>
      <vt:lpstr>Opportunity 2 - Identified</vt:lpstr>
      <vt:lpstr> Logger Data Confirms Suspicions</vt:lpstr>
      <vt:lpstr>Unnecessary Hot Gas = Unrealized Savings</vt:lpstr>
      <vt:lpstr> The Bottom Line     A Warm, Low    Occupancy Day</vt:lpstr>
      <vt:lpstr>PowerPoint Presentation</vt:lpstr>
      <vt:lpstr>PowerPoint Presentation</vt:lpstr>
      <vt:lpstr>PowerPoint Presentation</vt:lpstr>
      <vt:lpstr>The Real Trick</vt:lpstr>
      <vt:lpstr>Figuring Out What to Ask</vt:lpstr>
      <vt:lpstr>Understanding What you Need to Know</vt:lpstr>
      <vt:lpstr>Understanding What you Need to Know</vt:lpstr>
      <vt:lpstr>Understanding What you Need to Know</vt:lpstr>
      <vt:lpstr>Understanding What you Need to Know</vt:lpstr>
      <vt:lpstr>Understanding What you Need to Know</vt:lpstr>
      <vt:lpstr>Understanding What you Need to Know</vt:lpstr>
      <vt:lpstr>Understanding What you Need to Know</vt:lpstr>
      <vt:lpstr>Understanding What you Need to Know</vt:lpstr>
      <vt:lpstr>Understanding What you Need to Know</vt:lpstr>
      <vt:lpstr>Understanding What you Need to Know</vt:lpstr>
      <vt:lpstr>Understanding What you Need to Know</vt:lpstr>
      <vt:lpstr>Understanding What you Need to Know</vt:lpstr>
      <vt:lpstr>How Can the Functional Testing Guide Help?</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Sellers</dc:creator>
  <cp:lastModifiedBy>David Sellers</cp:lastModifiedBy>
  <cp:revision>70</cp:revision>
  <dcterms:created xsi:type="dcterms:W3CDTF">2014-07-16T18:10:02Z</dcterms:created>
  <dcterms:modified xsi:type="dcterms:W3CDTF">2017-11-10T16:04:04Z</dcterms:modified>
</cp:coreProperties>
</file>