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6" r:id="rId2"/>
    <p:sldMasterId id="2147484160" r:id="rId3"/>
  </p:sldMasterIdLst>
  <p:notesMasterIdLst>
    <p:notesMasterId r:id="rId51"/>
  </p:notesMasterIdLst>
  <p:sldIdLst>
    <p:sldId id="411" r:id="rId4"/>
    <p:sldId id="445" r:id="rId5"/>
    <p:sldId id="451" r:id="rId6"/>
    <p:sldId id="452" r:id="rId7"/>
    <p:sldId id="448" r:id="rId8"/>
    <p:sldId id="449" r:id="rId9"/>
    <p:sldId id="453" r:id="rId10"/>
    <p:sldId id="412" r:id="rId11"/>
    <p:sldId id="413" r:id="rId12"/>
    <p:sldId id="416" r:id="rId13"/>
    <p:sldId id="464" r:id="rId14"/>
    <p:sldId id="417" r:id="rId15"/>
    <p:sldId id="454" r:id="rId16"/>
    <p:sldId id="455" r:id="rId17"/>
    <p:sldId id="457" r:id="rId18"/>
    <p:sldId id="456" r:id="rId19"/>
    <p:sldId id="458" r:id="rId20"/>
    <p:sldId id="459" r:id="rId21"/>
    <p:sldId id="460" r:id="rId22"/>
    <p:sldId id="418" r:id="rId23"/>
    <p:sldId id="461" r:id="rId24"/>
    <p:sldId id="414" r:id="rId25"/>
    <p:sldId id="462" r:id="rId26"/>
    <p:sldId id="463" r:id="rId27"/>
    <p:sldId id="419" r:id="rId28"/>
    <p:sldId id="420" r:id="rId29"/>
    <p:sldId id="422" r:id="rId30"/>
    <p:sldId id="423" r:id="rId31"/>
    <p:sldId id="424" r:id="rId32"/>
    <p:sldId id="425" r:id="rId33"/>
    <p:sldId id="426" r:id="rId34"/>
    <p:sldId id="465" r:id="rId35"/>
    <p:sldId id="427" r:id="rId36"/>
    <p:sldId id="466" r:id="rId37"/>
    <p:sldId id="428" r:id="rId38"/>
    <p:sldId id="467" r:id="rId39"/>
    <p:sldId id="429" r:id="rId40"/>
    <p:sldId id="430" r:id="rId41"/>
    <p:sldId id="438" r:id="rId42"/>
    <p:sldId id="439" r:id="rId43"/>
    <p:sldId id="440" r:id="rId44"/>
    <p:sldId id="468" r:id="rId45"/>
    <p:sldId id="469" r:id="rId46"/>
    <p:sldId id="441" r:id="rId47"/>
    <p:sldId id="442" r:id="rId48"/>
    <p:sldId id="443" r:id="rId49"/>
    <p:sldId id="44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712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85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1BA9E-1171-4165-A481-77C66EB1856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36FBA-0C09-4CF4-942D-A0EEA4E3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6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6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Click on the characteristic(s) of the hot gas line (more than one might apply)
https://www.polleverywhere.com/clickable_images/TtyTkijOHsNyOn61tRi2u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34C4BE-8624-4A91-8397-F1FA55B788DD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1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Click on the item of equipment that you think is the air cooled chiller.
https://www.polleverywhere.com/clickable_images/Ef4D78wBZ4FsmJqPCBWMM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A8F9D-2C88-403C-A7DA-8E9F0D2BB354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7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Click on the area on the chiller where you think the condensing coils are located.
https://www.polleverywhere.com/clickable_images/p7iPdry9rFof1WTJ2pM1t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0DB63-D388-489C-8859-675047FB7A91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55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3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When should the crankcase heaters be energized?
https://www.polleverywhere.com/multiple_choice_polls/ZJNJcLfHkZjFrfVSNMMq6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0D57B-92EB-429C-8853-47F6014CF551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3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The oil level in the sight glass will not change much over the course of an operating cycle.
https://www.polleverywhere.com/multiple_choice_polls/RY8qZuXtDMBLeed6XVXA9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4CEEC-DB96-408A-AFC6-E97E46A39A67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62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Refrigerant oil is specific to the refrigerant that is used in a refrigeration system.
https://www.polleverywhere.com/multiple_choice_polls/EPll2Xm0gTo8JuqIAri3U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1C202-33BC-4DAC-A43D-9E76008871B4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65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The green dots in the refrigerant sight glass will alternate between green and red during the Christmas holidays.
https://www.polleverywhere.com/multiple_choice_polls/MVnMOf6dKOkRA9F5CgD13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DB157-1C65-4C16-83A2-8CB76792FB41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68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What's the weather like where you are at?
https://www.polleverywhere.com/free_text_polls/2dxl0d5Yb3aqmsBKVPYWy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E76C5-8C1F-43CD-AF6F-C0805C001AF2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08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5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50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89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15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9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Click on the characteristic(s) of the suction line (more than one might apply)
https://www.polleverywhere.com/clickable_images/tkixDbA1h12unfLsdlIxK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4E5441-9A6B-4A7A-9FF8-91988EF52EA8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91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Click on the characteristic(s) of the liquid line (more than one might apply)
https://www.polleverywhere.com/clickable_images/1GTfhK08hKMt6frkU3SrU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3BA18-B008-4B39-87B4-B9F97BA7C4B3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3025048"/>
            <a:ext cx="7886700" cy="906416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" y="5257597"/>
            <a:ext cx="688848" cy="713173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0560" y="4085303"/>
            <a:ext cx="7895740" cy="429083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Text 2 —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/>
          <p:nvPr userDrawn="1"/>
        </p:nvSpPr>
        <p:spPr>
          <a:xfrm rot="10800000">
            <a:off x="0" y="6248392"/>
            <a:ext cx="9144000" cy="609614"/>
          </a:xfrm>
          <a:custGeom>
            <a:avLst/>
            <a:gdLst>
              <a:gd name="connsiteX0" fmla="*/ 0 w 9144000"/>
              <a:gd name="connsiteY0" fmla="*/ 0 h 609602"/>
              <a:gd name="connsiteX1" fmla="*/ 9144000 w 9144000"/>
              <a:gd name="connsiteY1" fmla="*/ 0 h 609602"/>
              <a:gd name="connsiteX2" fmla="*/ 9144000 w 9144000"/>
              <a:gd name="connsiteY2" fmla="*/ 609602 h 609602"/>
              <a:gd name="connsiteX3" fmla="*/ 0 w 9144000"/>
              <a:gd name="connsiteY3" fmla="*/ 609602 h 609602"/>
              <a:gd name="connsiteX4" fmla="*/ 0 w 9144000"/>
              <a:gd name="connsiteY4" fmla="*/ 0 h 609602"/>
              <a:gd name="connsiteX0" fmla="*/ 0 w 9144000"/>
              <a:gd name="connsiteY0" fmla="*/ 0 h 613816"/>
              <a:gd name="connsiteX1" fmla="*/ 9144000 w 9144000"/>
              <a:gd name="connsiteY1" fmla="*/ 4214 h 613816"/>
              <a:gd name="connsiteX2" fmla="*/ 9144000 w 9144000"/>
              <a:gd name="connsiteY2" fmla="*/ 613816 h 613816"/>
              <a:gd name="connsiteX3" fmla="*/ 0 w 9144000"/>
              <a:gd name="connsiteY3" fmla="*/ 613816 h 613816"/>
              <a:gd name="connsiteX4" fmla="*/ 0 w 9144000"/>
              <a:gd name="connsiteY4" fmla="*/ 0 h 613816"/>
              <a:gd name="connsiteX0" fmla="*/ 0 w 9144000"/>
              <a:gd name="connsiteY0" fmla="*/ 0 h 613816"/>
              <a:gd name="connsiteX1" fmla="*/ 9144000 w 9144000"/>
              <a:gd name="connsiteY1" fmla="*/ 4214 h 613816"/>
              <a:gd name="connsiteX2" fmla="*/ 9144000 w 9144000"/>
              <a:gd name="connsiteY2" fmla="*/ 613816 h 613816"/>
              <a:gd name="connsiteX3" fmla="*/ 0 w 9144000"/>
              <a:gd name="connsiteY3" fmla="*/ 613816 h 613816"/>
              <a:gd name="connsiteX4" fmla="*/ 0 w 9144000"/>
              <a:gd name="connsiteY4" fmla="*/ 0 h 613816"/>
              <a:gd name="connsiteX0" fmla="*/ 0 w 9148214"/>
              <a:gd name="connsiteY0" fmla="*/ 0 h 613816"/>
              <a:gd name="connsiteX1" fmla="*/ 9148214 w 9148214"/>
              <a:gd name="connsiteY1" fmla="*/ 0 h 613816"/>
              <a:gd name="connsiteX2" fmla="*/ 9144000 w 9148214"/>
              <a:gd name="connsiteY2" fmla="*/ 613816 h 613816"/>
              <a:gd name="connsiteX3" fmla="*/ 0 w 9148214"/>
              <a:gd name="connsiteY3" fmla="*/ 613816 h 613816"/>
              <a:gd name="connsiteX4" fmla="*/ 0 w 9148214"/>
              <a:gd name="connsiteY4" fmla="*/ 0 h 61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214" h="613816">
                <a:moveTo>
                  <a:pt x="0" y="0"/>
                </a:moveTo>
                <a:lnTo>
                  <a:pt x="9148214" y="0"/>
                </a:lnTo>
                <a:cubicBezTo>
                  <a:pt x="9146809" y="204605"/>
                  <a:pt x="9145405" y="409211"/>
                  <a:pt x="9144000" y="613816"/>
                </a:cubicBezTo>
                <a:lnTo>
                  <a:pt x="0" y="613816"/>
                </a:lnTo>
                <a:lnTo>
                  <a:pt x="0" y="0"/>
                </a:lnTo>
                <a:close/>
              </a:path>
            </a:pathLst>
          </a:custGeom>
          <a:solidFill>
            <a:srgbClr val="006E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8" name="Rectangle 17"/>
          <p:cNvSpPr/>
          <p:nvPr userDrawn="1"/>
        </p:nvSpPr>
        <p:spPr>
          <a:xfrm rot="10800000">
            <a:off x="170008" y="6248394"/>
            <a:ext cx="2314327" cy="615984"/>
          </a:xfrm>
          <a:custGeom>
            <a:avLst/>
            <a:gdLst>
              <a:gd name="connsiteX0" fmla="*/ 0 w 9144000"/>
              <a:gd name="connsiteY0" fmla="*/ 0 h 609602"/>
              <a:gd name="connsiteX1" fmla="*/ 9144000 w 9144000"/>
              <a:gd name="connsiteY1" fmla="*/ 0 h 609602"/>
              <a:gd name="connsiteX2" fmla="*/ 9144000 w 9144000"/>
              <a:gd name="connsiteY2" fmla="*/ 609602 h 609602"/>
              <a:gd name="connsiteX3" fmla="*/ 0 w 9144000"/>
              <a:gd name="connsiteY3" fmla="*/ 609602 h 609602"/>
              <a:gd name="connsiteX4" fmla="*/ 0 w 9144000"/>
              <a:gd name="connsiteY4" fmla="*/ 0 h 609602"/>
              <a:gd name="connsiteX0" fmla="*/ 0 w 9144000"/>
              <a:gd name="connsiteY0" fmla="*/ 0 h 613816"/>
              <a:gd name="connsiteX1" fmla="*/ 9144000 w 9144000"/>
              <a:gd name="connsiteY1" fmla="*/ 4214 h 613816"/>
              <a:gd name="connsiteX2" fmla="*/ 9144000 w 9144000"/>
              <a:gd name="connsiteY2" fmla="*/ 613816 h 613816"/>
              <a:gd name="connsiteX3" fmla="*/ 0 w 9144000"/>
              <a:gd name="connsiteY3" fmla="*/ 613816 h 613816"/>
              <a:gd name="connsiteX4" fmla="*/ 0 w 9144000"/>
              <a:gd name="connsiteY4" fmla="*/ 0 h 613816"/>
              <a:gd name="connsiteX0" fmla="*/ 0 w 9144000"/>
              <a:gd name="connsiteY0" fmla="*/ 0 h 613816"/>
              <a:gd name="connsiteX1" fmla="*/ 9144000 w 9144000"/>
              <a:gd name="connsiteY1" fmla="*/ 4214 h 613816"/>
              <a:gd name="connsiteX2" fmla="*/ 9144000 w 9144000"/>
              <a:gd name="connsiteY2" fmla="*/ 613816 h 613816"/>
              <a:gd name="connsiteX3" fmla="*/ 0 w 9144000"/>
              <a:gd name="connsiteY3" fmla="*/ 613816 h 613816"/>
              <a:gd name="connsiteX4" fmla="*/ 0 w 9144000"/>
              <a:gd name="connsiteY4" fmla="*/ 0 h 613816"/>
              <a:gd name="connsiteX0" fmla="*/ 0 w 9148214"/>
              <a:gd name="connsiteY0" fmla="*/ 0 h 613816"/>
              <a:gd name="connsiteX1" fmla="*/ 9148214 w 9148214"/>
              <a:gd name="connsiteY1" fmla="*/ 0 h 613816"/>
              <a:gd name="connsiteX2" fmla="*/ 9144000 w 9148214"/>
              <a:gd name="connsiteY2" fmla="*/ 613816 h 613816"/>
              <a:gd name="connsiteX3" fmla="*/ 0 w 9148214"/>
              <a:gd name="connsiteY3" fmla="*/ 613816 h 613816"/>
              <a:gd name="connsiteX4" fmla="*/ 0 w 9148214"/>
              <a:gd name="connsiteY4" fmla="*/ 0 h 613816"/>
              <a:gd name="connsiteX0" fmla="*/ 3878044 w 13026258"/>
              <a:gd name="connsiteY0" fmla="*/ 0 h 613816"/>
              <a:gd name="connsiteX1" fmla="*/ 13026258 w 13026258"/>
              <a:gd name="connsiteY1" fmla="*/ 0 h 613816"/>
              <a:gd name="connsiteX2" fmla="*/ 13022044 w 13026258"/>
              <a:gd name="connsiteY2" fmla="*/ 613816 h 613816"/>
              <a:gd name="connsiteX3" fmla="*/ 0 w 13026258"/>
              <a:gd name="connsiteY3" fmla="*/ 613816 h 613816"/>
              <a:gd name="connsiteX4" fmla="*/ 3878044 w 13026258"/>
              <a:gd name="connsiteY4" fmla="*/ 0 h 613816"/>
              <a:gd name="connsiteX0" fmla="*/ 5580296 w 14728510"/>
              <a:gd name="connsiteY0" fmla="*/ 0 h 613816"/>
              <a:gd name="connsiteX1" fmla="*/ 14728510 w 14728510"/>
              <a:gd name="connsiteY1" fmla="*/ 0 h 613816"/>
              <a:gd name="connsiteX2" fmla="*/ 14724296 w 14728510"/>
              <a:gd name="connsiteY2" fmla="*/ 613816 h 613816"/>
              <a:gd name="connsiteX3" fmla="*/ 0 w 14728510"/>
              <a:gd name="connsiteY3" fmla="*/ 610597 h 613816"/>
              <a:gd name="connsiteX4" fmla="*/ 5580296 w 14728510"/>
              <a:gd name="connsiteY4" fmla="*/ 0 h 613816"/>
              <a:gd name="connsiteX0" fmla="*/ 5380036 w 14528250"/>
              <a:gd name="connsiteY0" fmla="*/ 0 h 613816"/>
              <a:gd name="connsiteX1" fmla="*/ 14528250 w 14528250"/>
              <a:gd name="connsiteY1" fmla="*/ 0 h 613816"/>
              <a:gd name="connsiteX2" fmla="*/ 14524036 w 14528250"/>
              <a:gd name="connsiteY2" fmla="*/ 613816 h 613816"/>
              <a:gd name="connsiteX3" fmla="*/ 0 w 14528250"/>
              <a:gd name="connsiteY3" fmla="*/ 610597 h 613816"/>
              <a:gd name="connsiteX4" fmla="*/ 5380036 w 14528250"/>
              <a:gd name="connsiteY4" fmla="*/ 0 h 613816"/>
              <a:gd name="connsiteX0" fmla="*/ 5579599 w 14727813"/>
              <a:gd name="connsiteY0" fmla="*/ 0 h 613816"/>
              <a:gd name="connsiteX1" fmla="*/ 14727813 w 14727813"/>
              <a:gd name="connsiteY1" fmla="*/ 0 h 613816"/>
              <a:gd name="connsiteX2" fmla="*/ 14723599 w 14727813"/>
              <a:gd name="connsiteY2" fmla="*/ 613816 h 613816"/>
              <a:gd name="connsiteX3" fmla="*/ 0 w 14727813"/>
              <a:gd name="connsiteY3" fmla="*/ 610597 h 613816"/>
              <a:gd name="connsiteX4" fmla="*/ 5579599 w 14727813"/>
              <a:gd name="connsiteY4" fmla="*/ 0 h 613816"/>
              <a:gd name="connsiteX0" fmla="*/ 5729271 w 14877485"/>
              <a:gd name="connsiteY0" fmla="*/ 0 h 613816"/>
              <a:gd name="connsiteX1" fmla="*/ 14877485 w 14877485"/>
              <a:gd name="connsiteY1" fmla="*/ 0 h 613816"/>
              <a:gd name="connsiteX2" fmla="*/ 14873271 w 14877485"/>
              <a:gd name="connsiteY2" fmla="*/ 613816 h 613816"/>
              <a:gd name="connsiteX3" fmla="*/ 0 w 14877485"/>
              <a:gd name="connsiteY3" fmla="*/ 613805 h 613816"/>
              <a:gd name="connsiteX4" fmla="*/ 5729271 w 14877485"/>
              <a:gd name="connsiteY4" fmla="*/ 0 h 613816"/>
              <a:gd name="connsiteX0" fmla="*/ 5729271 w 18120455"/>
              <a:gd name="connsiteY0" fmla="*/ 6416 h 620232"/>
              <a:gd name="connsiteX1" fmla="*/ 18120455 w 18120455"/>
              <a:gd name="connsiteY1" fmla="*/ 0 h 620232"/>
              <a:gd name="connsiteX2" fmla="*/ 14873271 w 18120455"/>
              <a:gd name="connsiteY2" fmla="*/ 620232 h 620232"/>
              <a:gd name="connsiteX3" fmla="*/ 0 w 18120455"/>
              <a:gd name="connsiteY3" fmla="*/ 620221 h 620232"/>
              <a:gd name="connsiteX4" fmla="*/ 5729271 w 18120455"/>
              <a:gd name="connsiteY4" fmla="*/ 6416 h 62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0455" h="620232">
                <a:moveTo>
                  <a:pt x="5729271" y="6416"/>
                </a:moveTo>
                <a:lnTo>
                  <a:pt x="18120455" y="0"/>
                </a:lnTo>
                <a:cubicBezTo>
                  <a:pt x="18119050" y="204605"/>
                  <a:pt x="14874676" y="415627"/>
                  <a:pt x="14873271" y="620232"/>
                </a:cubicBezTo>
                <a:lnTo>
                  <a:pt x="0" y="620221"/>
                </a:lnTo>
                <a:lnTo>
                  <a:pt x="5729271" y="641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9" name="Rectangle 17"/>
          <p:cNvSpPr/>
          <p:nvPr userDrawn="1"/>
        </p:nvSpPr>
        <p:spPr>
          <a:xfrm rot="10800000">
            <a:off x="0" y="6248388"/>
            <a:ext cx="985738" cy="615962"/>
          </a:xfrm>
          <a:custGeom>
            <a:avLst/>
            <a:gdLst>
              <a:gd name="connsiteX0" fmla="*/ 0 w 9144000"/>
              <a:gd name="connsiteY0" fmla="*/ 0 h 609602"/>
              <a:gd name="connsiteX1" fmla="*/ 9144000 w 9144000"/>
              <a:gd name="connsiteY1" fmla="*/ 0 h 609602"/>
              <a:gd name="connsiteX2" fmla="*/ 9144000 w 9144000"/>
              <a:gd name="connsiteY2" fmla="*/ 609602 h 609602"/>
              <a:gd name="connsiteX3" fmla="*/ 0 w 9144000"/>
              <a:gd name="connsiteY3" fmla="*/ 609602 h 609602"/>
              <a:gd name="connsiteX4" fmla="*/ 0 w 9144000"/>
              <a:gd name="connsiteY4" fmla="*/ 0 h 609602"/>
              <a:gd name="connsiteX0" fmla="*/ 0 w 9144000"/>
              <a:gd name="connsiteY0" fmla="*/ 0 h 613816"/>
              <a:gd name="connsiteX1" fmla="*/ 9144000 w 9144000"/>
              <a:gd name="connsiteY1" fmla="*/ 4214 h 613816"/>
              <a:gd name="connsiteX2" fmla="*/ 9144000 w 9144000"/>
              <a:gd name="connsiteY2" fmla="*/ 613816 h 613816"/>
              <a:gd name="connsiteX3" fmla="*/ 0 w 9144000"/>
              <a:gd name="connsiteY3" fmla="*/ 613816 h 613816"/>
              <a:gd name="connsiteX4" fmla="*/ 0 w 9144000"/>
              <a:gd name="connsiteY4" fmla="*/ 0 h 613816"/>
              <a:gd name="connsiteX0" fmla="*/ 0 w 9144000"/>
              <a:gd name="connsiteY0" fmla="*/ 0 h 613816"/>
              <a:gd name="connsiteX1" fmla="*/ 9144000 w 9144000"/>
              <a:gd name="connsiteY1" fmla="*/ 4214 h 613816"/>
              <a:gd name="connsiteX2" fmla="*/ 9144000 w 9144000"/>
              <a:gd name="connsiteY2" fmla="*/ 613816 h 613816"/>
              <a:gd name="connsiteX3" fmla="*/ 0 w 9144000"/>
              <a:gd name="connsiteY3" fmla="*/ 613816 h 613816"/>
              <a:gd name="connsiteX4" fmla="*/ 0 w 9144000"/>
              <a:gd name="connsiteY4" fmla="*/ 0 h 613816"/>
              <a:gd name="connsiteX0" fmla="*/ 0 w 9148214"/>
              <a:gd name="connsiteY0" fmla="*/ 0 h 613816"/>
              <a:gd name="connsiteX1" fmla="*/ 9148214 w 9148214"/>
              <a:gd name="connsiteY1" fmla="*/ 0 h 613816"/>
              <a:gd name="connsiteX2" fmla="*/ 9144000 w 9148214"/>
              <a:gd name="connsiteY2" fmla="*/ 613816 h 613816"/>
              <a:gd name="connsiteX3" fmla="*/ 0 w 9148214"/>
              <a:gd name="connsiteY3" fmla="*/ 613816 h 613816"/>
              <a:gd name="connsiteX4" fmla="*/ 0 w 9148214"/>
              <a:gd name="connsiteY4" fmla="*/ 0 h 613816"/>
              <a:gd name="connsiteX0" fmla="*/ 3878044 w 13026258"/>
              <a:gd name="connsiteY0" fmla="*/ 0 h 613816"/>
              <a:gd name="connsiteX1" fmla="*/ 13026258 w 13026258"/>
              <a:gd name="connsiteY1" fmla="*/ 0 h 613816"/>
              <a:gd name="connsiteX2" fmla="*/ 13022044 w 13026258"/>
              <a:gd name="connsiteY2" fmla="*/ 613816 h 613816"/>
              <a:gd name="connsiteX3" fmla="*/ 0 w 13026258"/>
              <a:gd name="connsiteY3" fmla="*/ 613816 h 613816"/>
              <a:gd name="connsiteX4" fmla="*/ 3878044 w 13026258"/>
              <a:gd name="connsiteY4" fmla="*/ 0 h 613816"/>
              <a:gd name="connsiteX0" fmla="*/ 5580296 w 14728510"/>
              <a:gd name="connsiteY0" fmla="*/ 0 h 613816"/>
              <a:gd name="connsiteX1" fmla="*/ 14728510 w 14728510"/>
              <a:gd name="connsiteY1" fmla="*/ 0 h 613816"/>
              <a:gd name="connsiteX2" fmla="*/ 14724296 w 14728510"/>
              <a:gd name="connsiteY2" fmla="*/ 613816 h 613816"/>
              <a:gd name="connsiteX3" fmla="*/ 0 w 14728510"/>
              <a:gd name="connsiteY3" fmla="*/ 610597 h 613816"/>
              <a:gd name="connsiteX4" fmla="*/ 5580296 w 14728510"/>
              <a:gd name="connsiteY4" fmla="*/ 0 h 613816"/>
              <a:gd name="connsiteX0" fmla="*/ 5380036 w 14528250"/>
              <a:gd name="connsiteY0" fmla="*/ 0 h 613816"/>
              <a:gd name="connsiteX1" fmla="*/ 14528250 w 14528250"/>
              <a:gd name="connsiteY1" fmla="*/ 0 h 613816"/>
              <a:gd name="connsiteX2" fmla="*/ 14524036 w 14528250"/>
              <a:gd name="connsiteY2" fmla="*/ 613816 h 613816"/>
              <a:gd name="connsiteX3" fmla="*/ 0 w 14528250"/>
              <a:gd name="connsiteY3" fmla="*/ 610597 h 613816"/>
              <a:gd name="connsiteX4" fmla="*/ 5380036 w 14528250"/>
              <a:gd name="connsiteY4" fmla="*/ 0 h 613816"/>
              <a:gd name="connsiteX0" fmla="*/ 5579599 w 14727813"/>
              <a:gd name="connsiteY0" fmla="*/ 0 h 613816"/>
              <a:gd name="connsiteX1" fmla="*/ 14727813 w 14727813"/>
              <a:gd name="connsiteY1" fmla="*/ 0 h 613816"/>
              <a:gd name="connsiteX2" fmla="*/ 14723599 w 14727813"/>
              <a:gd name="connsiteY2" fmla="*/ 613816 h 613816"/>
              <a:gd name="connsiteX3" fmla="*/ 0 w 14727813"/>
              <a:gd name="connsiteY3" fmla="*/ 610597 h 613816"/>
              <a:gd name="connsiteX4" fmla="*/ 5579599 w 14727813"/>
              <a:gd name="connsiteY4" fmla="*/ 0 h 613816"/>
              <a:gd name="connsiteX0" fmla="*/ 5729271 w 14877485"/>
              <a:gd name="connsiteY0" fmla="*/ 0 h 613816"/>
              <a:gd name="connsiteX1" fmla="*/ 14877485 w 14877485"/>
              <a:gd name="connsiteY1" fmla="*/ 0 h 613816"/>
              <a:gd name="connsiteX2" fmla="*/ 14873271 w 14877485"/>
              <a:gd name="connsiteY2" fmla="*/ 613816 h 613816"/>
              <a:gd name="connsiteX3" fmla="*/ 0 w 14877485"/>
              <a:gd name="connsiteY3" fmla="*/ 613805 h 613816"/>
              <a:gd name="connsiteX4" fmla="*/ 5729271 w 14877485"/>
              <a:gd name="connsiteY4" fmla="*/ 0 h 613816"/>
              <a:gd name="connsiteX0" fmla="*/ 5729271 w 14877485"/>
              <a:gd name="connsiteY0" fmla="*/ 0 h 613816"/>
              <a:gd name="connsiteX1" fmla="*/ 14877485 w 14877485"/>
              <a:gd name="connsiteY1" fmla="*/ 0 h 613816"/>
              <a:gd name="connsiteX2" fmla="*/ 7688862 w 14877485"/>
              <a:gd name="connsiteY2" fmla="*/ 613816 h 613816"/>
              <a:gd name="connsiteX3" fmla="*/ 0 w 14877485"/>
              <a:gd name="connsiteY3" fmla="*/ 613805 h 613816"/>
              <a:gd name="connsiteX4" fmla="*/ 5729271 w 14877485"/>
              <a:gd name="connsiteY4" fmla="*/ 0 h 613816"/>
              <a:gd name="connsiteX0" fmla="*/ 5729271 w 7718020"/>
              <a:gd name="connsiteY0" fmla="*/ 3208 h 617024"/>
              <a:gd name="connsiteX1" fmla="*/ 7718020 w 7718020"/>
              <a:gd name="connsiteY1" fmla="*/ 0 h 617024"/>
              <a:gd name="connsiteX2" fmla="*/ 7688862 w 7718020"/>
              <a:gd name="connsiteY2" fmla="*/ 617024 h 617024"/>
              <a:gd name="connsiteX3" fmla="*/ 0 w 7718020"/>
              <a:gd name="connsiteY3" fmla="*/ 617013 h 617024"/>
              <a:gd name="connsiteX4" fmla="*/ 5729271 w 7718020"/>
              <a:gd name="connsiteY4" fmla="*/ 3208 h 617024"/>
              <a:gd name="connsiteX0" fmla="*/ 5729271 w 7718020"/>
              <a:gd name="connsiteY0" fmla="*/ 3208 h 617024"/>
              <a:gd name="connsiteX1" fmla="*/ 7718020 w 7718020"/>
              <a:gd name="connsiteY1" fmla="*/ 0 h 617024"/>
              <a:gd name="connsiteX2" fmla="*/ 7688862 w 7718020"/>
              <a:gd name="connsiteY2" fmla="*/ 617024 h 617024"/>
              <a:gd name="connsiteX3" fmla="*/ 0 w 7718020"/>
              <a:gd name="connsiteY3" fmla="*/ 617013 h 617024"/>
              <a:gd name="connsiteX4" fmla="*/ 5729271 w 7718020"/>
              <a:gd name="connsiteY4" fmla="*/ 3208 h 617024"/>
              <a:gd name="connsiteX0" fmla="*/ 5828709 w 7718020"/>
              <a:gd name="connsiteY0" fmla="*/ 11 h 617024"/>
              <a:gd name="connsiteX1" fmla="*/ 7718020 w 7718020"/>
              <a:gd name="connsiteY1" fmla="*/ 0 h 617024"/>
              <a:gd name="connsiteX2" fmla="*/ 7688862 w 7718020"/>
              <a:gd name="connsiteY2" fmla="*/ 617024 h 617024"/>
              <a:gd name="connsiteX3" fmla="*/ 0 w 7718020"/>
              <a:gd name="connsiteY3" fmla="*/ 617013 h 617024"/>
              <a:gd name="connsiteX4" fmla="*/ 5828709 w 7718020"/>
              <a:gd name="connsiteY4" fmla="*/ 11 h 617024"/>
              <a:gd name="connsiteX0" fmla="*/ 5903286 w 7718020"/>
              <a:gd name="connsiteY0" fmla="*/ 0 h 623407"/>
              <a:gd name="connsiteX1" fmla="*/ 7718020 w 7718020"/>
              <a:gd name="connsiteY1" fmla="*/ 6383 h 623407"/>
              <a:gd name="connsiteX2" fmla="*/ 7688862 w 7718020"/>
              <a:gd name="connsiteY2" fmla="*/ 623407 h 623407"/>
              <a:gd name="connsiteX3" fmla="*/ 0 w 7718020"/>
              <a:gd name="connsiteY3" fmla="*/ 623396 h 623407"/>
              <a:gd name="connsiteX4" fmla="*/ 5903286 w 7718020"/>
              <a:gd name="connsiteY4" fmla="*/ 0 h 623407"/>
              <a:gd name="connsiteX0" fmla="*/ 5903286 w 7718020"/>
              <a:gd name="connsiteY0" fmla="*/ 0 h 620210"/>
              <a:gd name="connsiteX1" fmla="*/ 7718020 w 7718020"/>
              <a:gd name="connsiteY1" fmla="*/ 3186 h 620210"/>
              <a:gd name="connsiteX2" fmla="*/ 7688862 w 7718020"/>
              <a:gd name="connsiteY2" fmla="*/ 620210 h 620210"/>
              <a:gd name="connsiteX3" fmla="*/ 0 w 7718020"/>
              <a:gd name="connsiteY3" fmla="*/ 620199 h 620210"/>
              <a:gd name="connsiteX4" fmla="*/ 5903286 w 7718020"/>
              <a:gd name="connsiteY4" fmla="*/ 0 h 62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8020" h="620210">
                <a:moveTo>
                  <a:pt x="5903286" y="0"/>
                </a:moveTo>
                <a:lnTo>
                  <a:pt x="7718020" y="3186"/>
                </a:lnTo>
                <a:cubicBezTo>
                  <a:pt x="7716615" y="207791"/>
                  <a:pt x="7690267" y="415605"/>
                  <a:pt x="7688862" y="620210"/>
                </a:cubicBezTo>
                <a:lnTo>
                  <a:pt x="0" y="620199"/>
                </a:lnTo>
                <a:lnTo>
                  <a:pt x="5903286" y="0"/>
                </a:lnTo>
                <a:close/>
              </a:path>
            </a:pathLst>
          </a:custGeom>
          <a:solidFill>
            <a:srgbClr val="A0A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81000"/>
            <a:ext cx="8229600" cy="6096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 b="1" i="0">
                <a:solidFill>
                  <a:srgbClr val="006EB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Header style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447800"/>
            <a:ext cx="8229600" cy="4490626"/>
          </a:xfrm>
        </p:spPr>
        <p:txBody>
          <a:bodyPr numCol="1" spcCol="411480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lang="en-US" sz="2000" kern="1200" baseline="0" dirty="0" err="1" smtClean="0">
                <a:solidFill>
                  <a:srgbClr val="006EB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One column of text. No subtitle.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efficitur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ante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convallis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mattis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eleifend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odio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condimentum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gravida.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sagittis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ex 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ipsum id,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dapibus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ipsum id,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dapibus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eleifend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odio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ipsum.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condimentum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gravida.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sagittis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ex 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ipsum id,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dapibus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0800000">
            <a:off x="0" y="6248386"/>
            <a:ext cx="170008" cy="609614"/>
          </a:xfrm>
          <a:custGeom>
            <a:avLst/>
            <a:gdLst>
              <a:gd name="connsiteX0" fmla="*/ 0 w 9144000"/>
              <a:gd name="connsiteY0" fmla="*/ 0 h 609602"/>
              <a:gd name="connsiteX1" fmla="*/ 9144000 w 9144000"/>
              <a:gd name="connsiteY1" fmla="*/ 0 h 609602"/>
              <a:gd name="connsiteX2" fmla="*/ 9144000 w 9144000"/>
              <a:gd name="connsiteY2" fmla="*/ 609602 h 609602"/>
              <a:gd name="connsiteX3" fmla="*/ 0 w 9144000"/>
              <a:gd name="connsiteY3" fmla="*/ 609602 h 609602"/>
              <a:gd name="connsiteX4" fmla="*/ 0 w 9144000"/>
              <a:gd name="connsiteY4" fmla="*/ 0 h 609602"/>
              <a:gd name="connsiteX0" fmla="*/ 0 w 9144000"/>
              <a:gd name="connsiteY0" fmla="*/ 0 h 613816"/>
              <a:gd name="connsiteX1" fmla="*/ 9144000 w 9144000"/>
              <a:gd name="connsiteY1" fmla="*/ 4214 h 613816"/>
              <a:gd name="connsiteX2" fmla="*/ 9144000 w 9144000"/>
              <a:gd name="connsiteY2" fmla="*/ 613816 h 613816"/>
              <a:gd name="connsiteX3" fmla="*/ 0 w 9144000"/>
              <a:gd name="connsiteY3" fmla="*/ 613816 h 613816"/>
              <a:gd name="connsiteX4" fmla="*/ 0 w 9144000"/>
              <a:gd name="connsiteY4" fmla="*/ 0 h 613816"/>
              <a:gd name="connsiteX0" fmla="*/ 0 w 9144000"/>
              <a:gd name="connsiteY0" fmla="*/ 0 h 613816"/>
              <a:gd name="connsiteX1" fmla="*/ 9144000 w 9144000"/>
              <a:gd name="connsiteY1" fmla="*/ 4214 h 613816"/>
              <a:gd name="connsiteX2" fmla="*/ 9144000 w 9144000"/>
              <a:gd name="connsiteY2" fmla="*/ 613816 h 613816"/>
              <a:gd name="connsiteX3" fmla="*/ 0 w 9144000"/>
              <a:gd name="connsiteY3" fmla="*/ 613816 h 613816"/>
              <a:gd name="connsiteX4" fmla="*/ 0 w 9144000"/>
              <a:gd name="connsiteY4" fmla="*/ 0 h 613816"/>
              <a:gd name="connsiteX0" fmla="*/ 0 w 9148214"/>
              <a:gd name="connsiteY0" fmla="*/ 0 h 613816"/>
              <a:gd name="connsiteX1" fmla="*/ 9148214 w 9148214"/>
              <a:gd name="connsiteY1" fmla="*/ 0 h 613816"/>
              <a:gd name="connsiteX2" fmla="*/ 9144000 w 9148214"/>
              <a:gd name="connsiteY2" fmla="*/ 613816 h 613816"/>
              <a:gd name="connsiteX3" fmla="*/ 0 w 9148214"/>
              <a:gd name="connsiteY3" fmla="*/ 613816 h 613816"/>
              <a:gd name="connsiteX4" fmla="*/ 0 w 9148214"/>
              <a:gd name="connsiteY4" fmla="*/ 0 h 61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214" h="613816">
                <a:moveTo>
                  <a:pt x="0" y="0"/>
                </a:moveTo>
                <a:lnTo>
                  <a:pt x="9148214" y="0"/>
                </a:lnTo>
                <a:cubicBezTo>
                  <a:pt x="9146809" y="204605"/>
                  <a:pt x="9145405" y="409211"/>
                  <a:pt x="9144000" y="613816"/>
                </a:cubicBezTo>
                <a:lnTo>
                  <a:pt x="0" y="613816"/>
                </a:lnTo>
                <a:lnTo>
                  <a:pt x="0" y="0"/>
                </a:lnTo>
                <a:close/>
              </a:path>
            </a:pathLst>
          </a:custGeom>
          <a:solidFill>
            <a:srgbClr val="A0A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105720-E786-164F-AE36-9EBC2F8CA2D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8"/>
          <p:cNvSpPr txBox="1">
            <a:spLocks/>
          </p:cNvSpPr>
          <p:nvPr userDrawn="1"/>
        </p:nvSpPr>
        <p:spPr>
          <a:xfrm>
            <a:off x="6238068" y="6356350"/>
            <a:ext cx="1781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FFFF"/>
                </a:solidFill>
              </a:rPr>
              <a:t>   Portland General Electric</a:t>
            </a:r>
          </a:p>
        </p:txBody>
      </p:sp>
    </p:spTree>
    <p:extLst>
      <p:ext uri="{BB962C8B-B14F-4D97-AF65-F5344CB8AC3E}">
        <p14:creationId xmlns:p14="http://schemas.microsoft.com/office/powerpoint/2010/main" val="11688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CDEFE6-B2A5-4C60-B974-77247649D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54105720-E786-164F-AE36-9EBC2F8CA2D8}" type="slidenum">
              <a:rPr lang="en-US" b="0" smtClean="0">
                <a:solidFill>
                  <a:srgbClr val="95A53E"/>
                </a:solidFill>
                <a:latin typeface="Arial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srgbClr val="95A53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1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629400"/>
            <a:ext cx="6096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662940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8" r:id="rId3"/>
    <p:sldLayoutId id="214748371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897944" y="-1270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F6CA7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248650" y="6356350"/>
            <a:ext cx="43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54105720-E786-164F-AE36-9EBC2F8CA2D8}" type="slidenum">
              <a:rPr lang="en-US" b="0" smtClean="0">
                <a:solidFill>
                  <a:srgbClr val="95A53E"/>
                </a:solidFill>
                <a:latin typeface="Arial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srgbClr val="95A53E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454685" y="66255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0" dirty="0">
              <a:solidFill>
                <a:srgbClr val="1F6CA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52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baseline="0">
          <a:solidFill>
            <a:schemeClr val="accent2"/>
          </a:solidFill>
          <a:latin typeface="Arial Bold" charset="0"/>
          <a:ea typeface="+mj-ea"/>
          <a:cs typeface="Arial" panose="020B0604020202020204" pitchFamily="34" charset="0"/>
        </a:defRPr>
      </a:lvl1pPr>
    </p:titleStyle>
    <p:bodyStyle>
      <a:lvl1pPr marL="115888" indent="-115888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600" kern="120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1pPr>
      <a:lvl2pPr marL="463550" indent="-115888" algn="l" defTabSz="914400" rtl="0" eaLnBrk="1" latinLnBrk="0" hangingPunct="1">
        <a:spcBef>
          <a:spcPct val="20000"/>
        </a:spcBef>
        <a:buFont typeface="Wingdings" charset="2"/>
        <a:buChar char="§"/>
        <a:tabLst/>
        <a:defRPr sz="16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4863" indent="-1174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600" b="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60475" indent="-115888" algn="l" defTabSz="914400" rtl="0" eaLnBrk="1" latinLnBrk="0" hangingPunct="1">
        <a:spcBef>
          <a:spcPct val="20000"/>
        </a:spcBef>
        <a:buFont typeface="Wingdings" charset="2"/>
        <a:buChar char="§"/>
        <a:tabLst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7675" indent="-115888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8rdas.com/ebcx-workshop-series-16.html#EBCx16-4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v8rdas.wordpress.com/2013/07/15/saturated-multi-phase-systems-and-proof-that-a-watched-pot-does-actually-boil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7886700" cy="1797864"/>
          </a:xfrm>
        </p:spPr>
        <p:txBody>
          <a:bodyPr/>
          <a:lstStyle/>
          <a:p>
            <a:r>
              <a:rPr lang="en-US" sz="4000" dirty="0"/>
              <a:t>Existing Building Commissioning Workshop: Series 16, Session 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0560" y="3429001"/>
            <a:ext cx="7895740" cy="10853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DIN-Regular" charset="0"/>
                <a:ea typeface="DIN-Regular" charset="0"/>
                <a:cs typeface="DIN-Regular" charset="0"/>
              </a:rPr>
              <a:t>A Field Introduction to Hot Gas Bypass and the Vapor Compression Cycle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B8645-B737-4F05-B2C6-5BB1DFB30C32}"/>
              </a:ext>
            </a:extLst>
          </p:cNvPr>
          <p:cNvSpPr txBox="1">
            <a:spLocks/>
          </p:cNvSpPr>
          <p:nvPr/>
        </p:nvSpPr>
        <p:spPr>
          <a:xfrm>
            <a:off x="3401187" y="5455920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DF010-BC6B-4B41-81A7-3205F4409469}"/>
              </a:ext>
            </a:extLst>
          </p:cNvPr>
          <p:cNvSpPr txBox="1">
            <a:spLocks/>
          </p:cNvSpPr>
          <p:nvPr/>
        </p:nvSpPr>
        <p:spPr>
          <a:xfrm>
            <a:off x="3401187" y="5755957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Senior Engineer, Facility Dynamics Engineering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337A2BC-518E-43C9-AD9F-12C820A9AB08}"/>
              </a:ext>
            </a:extLst>
          </p:cNvPr>
          <p:cNvSpPr txBox="1">
            <a:spLocks/>
          </p:cNvSpPr>
          <p:nvPr/>
        </p:nvSpPr>
        <p:spPr>
          <a:xfrm>
            <a:off x="3401186" y="5181600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Presented By:</a:t>
            </a:r>
          </a:p>
          <a:p>
            <a:endParaRPr lang="en-US" sz="1600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F4B8BCE-3A52-4276-BB6A-16BE62A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59623"/>
            <a:ext cx="1476530" cy="6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itle 400"/>
          <p:cNvSpPr>
            <a:spLocks noGrp="1"/>
          </p:cNvSpPr>
          <p:nvPr>
            <p:ph type="title"/>
          </p:nvPr>
        </p:nvSpPr>
        <p:spPr>
          <a:xfrm>
            <a:off x="274320" y="274638"/>
            <a:ext cx="2834640" cy="2331720"/>
          </a:xfrm>
        </p:spPr>
        <p:txBody>
          <a:bodyPr>
            <a:noAutofit/>
          </a:bodyPr>
          <a:lstStyle/>
          <a:p>
            <a:r>
              <a:rPr lang="en-US" dirty="0"/>
              <a:t>An Air-Cooled Vapor Compression Cycle Chiller</a:t>
            </a:r>
          </a:p>
        </p:txBody>
      </p:sp>
      <p:grpSp>
        <p:nvGrpSpPr>
          <p:cNvPr id="191" name="Group 190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192" name="Group 191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242" name="Freeform 241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240" name="Freeform 239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7" name="Straight Connector 196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33" name="Rectangle 232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4" name="Group 233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35" name="Straight Connector 234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7" name="Group 206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21" name="Rectangle 220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8" name="Straight Connector 207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9" name="Group 208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19" name="Isosceles Triangle 218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Isosceles Triangle 219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317" name="Straight Connector 316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4" name="Straight Connector 383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0" name="Group 379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381" name="Straight Connector 380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5" name="Straight Connector 354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Arc 75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3" name="Arc 222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Arc 48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4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Arc 4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258" name="Arc 257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Arc 25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2" name="Group 251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0" name="Group 349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111" name="Group 110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8" name="Group 107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53" name="Straight Connector 52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9" name="Straight Connector 198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Straight Connector 89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0" name="Straight Connector 19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Straight Connector 106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10" name="Group 209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211" name="Rectangle 210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2" name="Group 211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213" name="Straight Connector 212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" name="Straight Connector 213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5" name="Straight Connector 214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6" name="Straight Connector 215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1" name="Straight Connector 130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2" name="Group 391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1" name="Group 180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Isosceles Triangle 177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8" name="Oval 157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Trapezoid 152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Isosceles Triangle 169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Isosceles Triangle 187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0" name="Group 399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189" name="Isosceles Triangle 188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Isosceles Triangle 189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5" name="Oval 394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7" name="Straight Connector 396"/>
              <p:cNvCxnSpPr>
                <a:stCxn id="395" idx="1"/>
                <a:endCxn id="395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/>
              <p:cNvCxnSpPr>
                <a:stCxn id="395" idx="7"/>
                <a:endCxn id="395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741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190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192" name="Group 191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242" name="Freeform 241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240" name="Freeform 239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7" name="Straight Connector 196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33" name="Rectangle 232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4" name="Group 233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35" name="Straight Connector 234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7" name="Group 206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21" name="Rectangle 220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8" name="Straight Connector 207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9" name="Group 208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19" name="Isosceles Triangle 218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Isosceles Triangle 219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317" name="Straight Connector 316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4" name="Straight Connector 383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0" name="Group 379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381" name="Straight Connector 380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5" name="Straight Connector 354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Arc 75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3" name="Arc 222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Arc 48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4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Arc 4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258" name="Arc 257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Arc 25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2" name="Group 251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0" name="Group 349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111" name="Group 110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8" name="Group 107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53" name="Straight Connector 52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9" name="Straight Connector 198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Straight Connector 89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0" name="Straight Connector 19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Straight Connector 106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10" name="Group 209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211" name="Rectangle 210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2" name="Group 211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213" name="Straight Connector 212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" name="Straight Connector 213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5" name="Straight Connector 214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6" name="Straight Connector 215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1" name="Straight Connector 130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2" name="Group 391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1" name="Group 180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Isosceles Triangle 177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8" name="Oval 157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Trapezoid 152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Isosceles Triangle 169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Isosceles Triangle 187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0" name="Group 399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189" name="Isosceles Triangle 188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Isosceles Triangle 189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5" name="Oval 394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7" name="Straight Connector 396"/>
              <p:cNvCxnSpPr>
                <a:stCxn id="395" idx="1"/>
                <a:endCxn id="395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/>
              <p:cNvCxnSpPr>
                <a:stCxn id="395" idx="7"/>
                <a:endCxn id="395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89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4" name="Group 703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705" name="Straight Connector 704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705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707" name="Straight Connector 706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8" name="Group 707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813" name="Straight Connector 812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811" name="Straight Connector 81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Straight Connector 81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0" name="Straight Connector 709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1" name="Group 710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808" name="Straight Connector 807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2" name="Straight Connector 711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5" name="Group 714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805" name="Oval 804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6" name="Rectangle 805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7" name="Arc 806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6" name="Arc 715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9" name="Straight Connector 718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6" name="Arc 725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7" name="Straight Connector 72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>
                <a:endCxn id="73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2" name="Arc 73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3" name="Group 7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803" name="Arc 80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Arc 803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4" name="Group 733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801" name="Straight Connector 800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799" name="Straight Connector 798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799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6" name="Straight Connector 735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8" name="Group 737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780" name="Group 779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782" name="Group 781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92" name="Rectangle 791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93" name="Group 792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94" name="Straight Connector 793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5" name="Straight Connector 794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6" name="Straight Connector 795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7" name="Straight Connector 796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8" name="Straight Connector 797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83" name="Group 782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85" name="Rectangle 784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86" name="Group 785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87" name="Straight Connector 786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8" name="Straight Connector 787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9" name="Straight Connector 788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0" name="Straight Connector 78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1" name="Straight Connector 790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84" name="Straight Connector 783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1" name="Straight Connector 780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9" name="Straight Connector 738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8" name="Group 747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756" name="Straight Connector 755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58" name="Group 757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776" name="Straight Connector 775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9" name="Isosceles Triangle 778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9" name="Oval 758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Rectangle 760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Rectangle 761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Rectangle 762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Rectangle 763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ectangle 764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Rectangle 765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Trapezoid 766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Rectangle 767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Rectangle 768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ctangle 769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Rectangle 770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Isosceles Triangle 771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3" name="Straight Connector 772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4" name="Isosceles Triangle 773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Isosceles Triangle 774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9" name="Group 748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752" name="Group 75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754" name="Isosceles Triangle 753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Isosceles Triangle 754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3" name="Oval 752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0" name="Straight Connector 749"/>
              <p:cNvCxnSpPr>
                <a:stCxn id="753" idx="1"/>
                <a:endCxn id="753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>
                <a:stCxn id="753" idx="7"/>
                <a:endCxn id="753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2BFC3B45-1900-4D3D-B7F3-168BED07145C}"/>
              </a:ext>
            </a:extLst>
          </p:cNvPr>
          <p:cNvSpPr txBox="1"/>
          <p:nvPr/>
        </p:nvSpPr>
        <p:spPr>
          <a:xfrm>
            <a:off x="6526778" y="1740245"/>
            <a:ext cx="148702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Line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900E45-C3A7-4C0B-84F3-7F22EA7C2257}"/>
              </a:ext>
            </a:extLst>
          </p:cNvPr>
          <p:cNvSpPr/>
          <p:nvPr/>
        </p:nvSpPr>
        <p:spPr>
          <a:xfrm>
            <a:off x="7292551" y="2398649"/>
            <a:ext cx="770021" cy="625642"/>
          </a:xfrm>
          <a:custGeom>
            <a:avLst/>
            <a:gdLst>
              <a:gd name="connsiteX0" fmla="*/ 770021 w 770021"/>
              <a:gd name="connsiteY0" fmla="*/ 625642 h 625642"/>
              <a:gd name="connsiteX1" fmla="*/ 197318 w 770021"/>
              <a:gd name="connsiteY1" fmla="*/ 476450 h 625642"/>
              <a:gd name="connsiteX2" fmla="*/ 0 w 770021"/>
              <a:gd name="connsiteY2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0021" h="625642">
                <a:moveTo>
                  <a:pt x="770021" y="625642"/>
                </a:moveTo>
                <a:cubicBezTo>
                  <a:pt x="547838" y="603183"/>
                  <a:pt x="325655" y="580724"/>
                  <a:pt x="197318" y="476450"/>
                </a:cubicBezTo>
                <a:cubicBezTo>
                  <a:pt x="68981" y="372176"/>
                  <a:pt x="34490" y="186088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ADEE9621-58D7-4CA5-8177-DCF4492F2143}"/>
              </a:ext>
            </a:extLst>
          </p:cNvPr>
          <p:cNvSpPr txBox="1"/>
          <p:nvPr/>
        </p:nvSpPr>
        <p:spPr>
          <a:xfrm>
            <a:off x="2614730" y="6412468"/>
            <a:ext cx="146862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Compressor</a:t>
            </a:r>
          </a:p>
        </p:txBody>
      </p:sp>
      <p:sp>
        <p:nvSpPr>
          <p:cNvPr id="235" name="Freeform 14">
            <a:extLst>
              <a:ext uri="{FF2B5EF4-FFF2-40B4-BE49-F238E27FC236}">
                <a16:creationId xmlns:a16="http://schemas.microsoft.com/office/drawing/2014/main" id="{63922C82-0151-445C-9C43-021AAE9B94B1}"/>
              </a:ext>
            </a:extLst>
          </p:cNvPr>
          <p:cNvSpPr/>
          <p:nvPr/>
        </p:nvSpPr>
        <p:spPr>
          <a:xfrm>
            <a:off x="4074186" y="6253255"/>
            <a:ext cx="1365286" cy="367249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1365552"/>
              <a:gd name="connsiteY0" fmla="*/ 359652 h 371338"/>
              <a:gd name="connsiteX1" fmla="*/ 345233 w 1365552"/>
              <a:gd name="connsiteY1" fmla="*/ 331660 h 371338"/>
              <a:gd name="connsiteX2" fmla="*/ 709127 w 1365552"/>
              <a:gd name="connsiteY2" fmla="*/ 33080 h 371338"/>
              <a:gd name="connsiteX3" fmla="*/ 1365286 w 1365552"/>
              <a:gd name="connsiteY3" fmla="*/ 2167 h 371338"/>
              <a:gd name="connsiteX0" fmla="*/ 0 w 1365286"/>
              <a:gd name="connsiteY0" fmla="*/ 357485 h 369171"/>
              <a:gd name="connsiteX1" fmla="*/ 345233 w 1365286"/>
              <a:gd name="connsiteY1" fmla="*/ 329493 h 369171"/>
              <a:gd name="connsiteX2" fmla="*/ 709127 w 1365286"/>
              <a:gd name="connsiteY2" fmla="*/ 30913 h 369171"/>
              <a:gd name="connsiteX3" fmla="*/ 664069 w 1365286"/>
              <a:gd name="connsiteY3" fmla="*/ 27472 h 369171"/>
              <a:gd name="connsiteX4" fmla="*/ 1365286 w 1365286"/>
              <a:gd name="connsiteY4" fmla="*/ 0 h 369171"/>
              <a:gd name="connsiteX0" fmla="*/ 0 w 1365286"/>
              <a:gd name="connsiteY0" fmla="*/ 357485 h 369171"/>
              <a:gd name="connsiteX1" fmla="*/ 345233 w 1365286"/>
              <a:gd name="connsiteY1" fmla="*/ 329493 h 369171"/>
              <a:gd name="connsiteX2" fmla="*/ 709127 w 1365286"/>
              <a:gd name="connsiteY2" fmla="*/ 30913 h 369171"/>
              <a:gd name="connsiteX3" fmla="*/ 950396 w 1365286"/>
              <a:gd name="connsiteY3" fmla="*/ 8999 h 369171"/>
              <a:gd name="connsiteX4" fmla="*/ 1365286 w 1365286"/>
              <a:gd name="connsiteY4" fmla="*/ 0 h 369171"/>
              <a:gd name="connsiteX0" fmla="*/ 0 w 1365286"/>
              <a:gd name="connsiteY0" fmla="*/ 357485 h 367249"/>
              <a:gd name="connsiteX1" fmla="*/ 345233 w 1365286"/>
              <a:gd name="connsiteY1" fmla="*/ 329493 h 367249"/>
              <a:gd name="connsiteX2" fmla="*/ 487454 w 1365286"/>
              <a:gd name="connsiteY2" fmla="*/ 67858 h 367249"/>
              <a:gd name="connsiteX3" fmla="*/ 950396 w 1365286"/>
              <a:gd name="connsiteY3" fmla="*/ 8999 h 367249"/>
              <a:gd name="connsiteX4" fmla="*/ 1365286 w 1365286"/>
              <a:gd name="connsiteY4" fmla="*/ 0 h 36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86" h="367249">
                <a:moveTo>
                  <a:pt x="0" y="357485"/>
                </a:moveTo>
                <a:cubicBezTo>
                  <a:pt x="113522" y="370703"/>
                  <a:pt x="263991" y="377764"/>
                  <a:pt x="345233" y="329493"/>
                </a:cubicBezTo>
                <a:cubicBezTo>
                  <a:pt x="426475" y="281222"/>
                  <a:pt x="417381" y="121274"/>
                  <a:pt x="487454" y="67858"/>
                </a:cubicBezTo>
                <a:cubicBezTo>
                  <a:pt x="557527" y="14442"/>
                  <a:pt x="841036" y="14151"/>
                  <a:pt x="950396" y="8999"/>
                </a:cubicBezTo>
                <a:lnTo>
                  <a:pt x="1365286" y="0"/>
                </a:ln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2ED7C-4167-421E-9AD4-FD51B175C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98552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4" name="Group 703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705" name="Straight Connector 704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705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707" name="Straight Connector 706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8" name="Group 707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813" name="Straight Connector 812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811" name="Straight Connector 81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Straight Connector 81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0" name="Straight Connector 709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1" name="Group 710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808" name="Straight Connector 807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2" name="Straight Connector 711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5" name="Group 714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805" name="Oval 804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6" name="Rectangle 805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7" name="Arc 806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6" name="Arc 715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9" name="Straight Connector 718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6" name="Arc 725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7" name="Straight Connector 72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>
                <a:endCxn id="73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2" name="Arc 73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3" name="Group 7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803" name="Arc 80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Arc 803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4" name="Group 733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801" name="Straight Connector 800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799" name="Straight Connector 798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799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6" name="Straight Connector 735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8" name="Group 737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780" name="Group 779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782" name="Group 781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92" name="Rectangle 791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93" name="Group 792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94" name="Straight Connector 793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5" name="Straight Connector 794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6" name="Straight Connector 795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7" name="Straight Connector 796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8" name="Straight Connector 797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83" name="Group 782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85" name="Rectangle 784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86" name="Group 785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87" name="Straight Connector 786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8" name="Straight Connector 787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9" name="Straight Connector 788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0" name="Straight Connector 78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1" name="Straight Connector 790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84" name="Straight Connector 783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1" name="Straight Connector 780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9" name="Straight Connector 738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8" name="Group 747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756" name="Straight Connector 755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58" name="Group 757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776" name="Straight Connector 775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9" name="Isosceles Triangle 778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9" name="Oval 758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Rectangle 760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Rectangle 761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Rectangle 762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Rectangle 763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ectangle 764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Rectangle 765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Trapezoid 766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Rectangle 767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Rectangle 768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ctangle 769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Rectangle 770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Isosceles Triangle 771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3" name="Straight Connector 772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4" name="Isosceles Triangle 773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Isosceles Triangle 774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9" name="Group 748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752" name="Group 75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754" name="Isosceles Triangle 753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Isosceles Triangle 754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3" name="Oval 752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0" name="Straight Connector 749"/>
              <p:cNvCxnSpPr>
                <a:stCxn id="753" idx="1"/>
                <a:endCxn id="753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>
                <a:stCxn id="753" idx="7"/>
                <a:endCxn id="753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148AB126-7881-4E8F-861A-6D620B3627C9}"/>
              </a:ext>
            </a:extLst>
          </p:cNvPr>
          <p:cNvSpPr txBox="1"/>
          <p:nvPr/>
        </p:nvSpPr>
        <p:spPr>
          <a:xfrm>
            <a:off x="6504938" y="3880124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CA25FA49-C072-47AC-B838-8ACD60B377B0}"/>
              </a:ext>
            </a:extLst>
          </p:cNvPr>
          <p:cNvSpPr txBox="1"/>
          <p:nvPr/>
        </p:nvSpPr>
        <p:spPr>
          <a:xfrm>
            <a:off x="1826407" y="2953574"/>
            <a:ext cx="1794206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 Solenoid Valve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7ED3F2-8FCC-4711-9CF8-F5A2F633FF1A}"/>
              </a:ext>
            </a:extLst>
          </p:cNvPr>
          <p:cNvSpPr/>
          <p:nvPr/>
        </p:nvSpPr>
        <p:spPr>
          <a:xfrm>
            <a:off x="3619099" y="3248526"/>
            <a:ext cx="1275347" cy="693019"/>
          </a:xfrm>
          <a:custGeom>
            <a:avLst/>
            <a:gdLst>
              <a:gd name="connsiteX0" fmla="*/ 1275347 w 1275347"/>
              <a:gd name="connsiteY0" fmla="*/ 693019 h 693019"/>
              <a:gd name="connsiteX1" fmla="*/ 563078 w 1275347"/>
              <a:gd name="connsiteY1" fmla="*/ 514952 h 693019"/>
              <a:gd name="connsiteX2" fmla="*/ 356135 w 1275347"/>
              <a:gd name="connsiteY2" fmla="*/ 86628 h 693019"/>
              <a:gd name="connsiteX3" fmla="*/ 0 w 1275347"/>
              <a:gd name="connsiteY3" fmla="*/ 0 h 69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347" h="693019">
                <a:moveTo>
                  <a:pt x="1275347" y="693019"/>
                </a:moveTo>
                <a:cubicBezTo>
                  <a:pt x="995813" y="654518"/>
                  <a:pt x="716280" y="616017"/>
                  <a:pt x="563078" y="514952"/>
                </a:cubicBezTo>
                <a:cubicBezTo>
                  <a:pt x="409876" y="413887"/>
                  <a:pt x="449981" y="172453"/>
                  <a:pt x="356135" y="86628"/>
                </a:cubicBezTo>
                <a:cubicBezTo>
                  <a:pt x="262289" y="803"/>
                  <a:pt x="0" y="0"/>
                  <a:pt x="0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B650CE-8D2B-4FC5-AF78-E1C36E2FE334}"/>
              </a:ext>
            </a:extLst>
          </p:cNvPr>
          <p:cNvSpPr/>
          <p:nvPr/>
        </p:nvSpPr>
        <p:spPr>
          <a:xfrm>
            <a:off x="6208654" y="4260075"/>
            <a:ext cx="1059946" cy="354838"/>
          </a:xfrm>
          <a:custGeom>
            <a:avLst/>
            <a:gdLst>
              <a:gd name="connsiteX0" fmla="*/ 0 w 1147606"/>
              <a:gd name="connsiteY0" fmla="*/ 693019 h 717533"/>
              <a:gd name="connsiteX1" fmla="*/ 745958 w 1147606"/>
              <a:gd name="connsiteY1" fmla="*/ 668956 h 717533"/>
              <a:gd name="connsiteX2" fmla="*/ 1087655 w 1147606"/>
              <a:gd name="connsiteY2" fmla="*/ 255070 h 717533"/>
              <a:gd name="connsiteX3" fmla="*/ 1145407 w 1147606"/>
              <a:gd name="connsiteY3" fmla="*/ 0 h 717533"/>
              <a:gd name="connsiteX0" fmla="*/ 0 w 1087655"/>
              <a:gd name="connsiteY0" fmla="*/ 437949 h 462463"/>
              <a:gd name="connsiteX1" fmla="*/ 745958 w 1087655"/>
              <a:gd name="connsiteY1" fmla="*/ 413886 h 462463"/>
              <a:gd name="connsiteX2" fmla="*/ 1087655 w 1087655"/>
              <a:gd name="connsiteY2" fmla="*/ 0 h 462463"/>
              <a:gd name="connsiteX0" fmla="*/ 0 w 1059946"/>
              <a:gd name="connsiteY0" fmla="*/ 336349 h 354838"/>
              <a:gd name="connsiteX1" fmla="*/ 745958 w 1059946"/>
              <a:gd name="connsiteY1" fmla="*/ 312286 h 354838"/>
              <a:gd name="connsiteX2" fmla="*/ 1059946 w 1059946"/>
              <a:gd name="connsiteY2" fmla="*/ 0 h 3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946" h="354838">
                <a:moveTo>
                  <a:pt x="0" y="336349"/>
                </a:moveTo>
                <a:cubicBezTo>
                  <a:pt x="282341" y="360813"/>
                  <a:pt x="569300" y="368344"/>
                  <a:pt x="745958" y="312286"/>
                </a:cubicBezTo>
                <a:cubicBezTo>
                  <a:pt x="922616" y="256228"/>
                  <a:pt x="993371" y="111493"/>
                  <a:pt x="1059946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5C3AD1FE-7043-4547-8196-E84C2A2FD98F}"/>
              </a:ext>
            </a:extLst>
          </p:cNvPr>
          <p:cNvSpPr txBox="1"/>
          <p:nvPr/>
        </p:nvSpPr>
        <p:spPr>
          <a:xfrm>
            <a:off x="6695647" y="552587"/>
            <a:ext cx="195162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228" name="Freeform 7">
            <a:extLst>
              <a:ext uri="{FF2B5EF4-FFF2-40B4-BE49-F238E27FC236}">
                <a16:creationId xmlns:a16="http://schemas.microsoft.com/office/drawing/2014/main" id="{0E2E1EC3-971D-42CA-9FC5-D8A0C96AF666}"/>
              </a:ext>
            </a:extLst>
          </p:cNvPr>
          <p:cNvSpPr/>
          <p:nvPr/>
        </p:nvSpPr>
        <p:spPr>
          <a:xfrm flipH="1">
            <a:off x="5934204" y="744288"/>
            <a:ext cx="755779" cy="184112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6616E0BF-3D11-40A0-B5CC-CC9EB050D16B}"/>
              </a:ext>
            </a:extLst>
          </p:cNvPr>
          <p:cNvSpPr txBox="1"/>
          <p:nvPr/>
        </p:nvSpPr>
        <p:spPr>
          <a:xfrm>
            <a:off x="6519565" y="3293633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Receiver</a:t>
            </a:r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06B3EDE1-4EA5-421D-806A-0790F447E07E}"/>
              </a:ext>
            </a:extLst>
          </p:cNvPr>
          <p:cNvSpPr/>
          <p:nvPr/>
        </p:nvSpPr>
        <p:spPr>
          <a:xfrm flipV="1">
            <a:off x="6378501" y="2925315"/>
            <a:ext cx="1059946" cy="354838"/>
          </a:xfrm>
          <a:custGeom>
            <a:avLst/>
            <a:gdLst>
              <a:gd name="connsiteX0" fmla="*/ 0 w 1147606"/>
              <a:gd name="connsiteY0" fmla="*/ 693019 h 717533"/>
              <a:gd name="connsiteX1" fmla="*/ 745958 w 1147606"/>
              <a:gd name="connsiteY1" fmla="*/ 668956 h 717533"/>
              <a:gd name="connsiteX2" fmla="*/ 1087655 w 1147606"/>
              <a:gd name="connsiteY2" fmla="*/ 255070 h 717533"/>
              <a:gd name="connsiteX3" fmla="*/ 1145407 w 1147606"/>
              <a:gd name="connsiteY3" fmla="*/ 0 h 717533"/>
              <a:gd name="connsiteX0" fmla="*/ 0 w 1087655"/>
              <a:gd name="connsiteY0" fmla="*/ 437949 h 462463"/>
              <a:gd name="connsiteX1" fmla="*/ 745958 w 1087655"/>
              <a:gd name="connsiteY1" fmla="*/ 413886 h 462463"/>
              <a:gd name="connsiteX2" fmla="*/ 1087655 w 1087655"/>
              <a:gd name="connsiteY2" fmla="*/ 0 h 462463"/>
              <a:gd name="connsiteX0" fmla="*/ 0 w 1059946"/>
              <a:gd name="connsiteY0" fmla="*/ 336349 h 354838"/>
              <a:gd name="connsiteX1" fmla="*/ 745958 w 1059946"/>
              <a:gd name="connsiteY1" fmla="*/ 312286 h 354838"/>
              <a:gd name="connsiteX2" fmla="*/ 1059946 w 1059946"/>
              <a:gd name="connsiteY2" fmla="*/ 0 h 3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946" h="354838">
                <a:moveTo>
                  <a:pt x="0" y="336349"/>
                </a:moveTo>
                <a:cubicBezTo>
                  <a:pt x="282341" y="360813"/>
                  <a:pt x="569300" y="368344"/>
                  <a:pt x="745958" y="312286"/>
                </a:cubicBezTo>
                <a:cubicBezTo>
                  <a:pt x="922616" y="256228"/>
                  <a:pt x="993371" y="111493"/>
                  <a:pt x="1059946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31FB2-47E5-4857-B83C-CCAC6977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98552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4" name="Group 703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705" name="Straight Connector 704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705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707" name="Straight Connector 706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8" name="Group 707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813" name="Straight Connector 812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811" name="Straight Connector 81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Straight Connector 81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0" name="Straight Connector 709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1" name="Group 710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808" name="Straight Connector 807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2" name="Straight Connector 711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5" name="Group 714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805" name="Oval 804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6" name="Rectangle 805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7" name="Arc 806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6" name="Arc 715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9" name="Straight Connector 718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6" name="Arc 725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7" name="Straight Connector 72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>
                <a:endCxn id="73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2" name="Arc 73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3" name="Group 7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803" name="Arc 80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Arc 803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4" name="Group 733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801" name="Straight Connector 800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799" name="Straight Connector 798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799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6" name="Straight Connector 735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8" name="Group 737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780" name="Group 779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782" name="Group 781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92" name="Rectangle 791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93" name="Group 792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94" name="Straight Connector 793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5" name="Straight Connector 794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6" name="Straight Connector 795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7" name="Straight Connector 796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8" name="Straight Connector 797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83" name="Group 782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85" name="Rectangle 784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86" name="Group 785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87" name="Straight Connector 786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8" name="Straight Connector 787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9" name="Straight Connector 788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0" name="Straight Connector 78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1" name="Straight Connector 790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84" name="Straight Connector 783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1" name="Straight Connector 780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9" name="Straight Connector 738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8" name="Group 747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756" name="Straight Connector 755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58" name="Group 757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776" name="Straight Connector 775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9" name="Isosceles Triangle 778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9" name="Oval 758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Rectangle 760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Rectangle 761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Rectangle 762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Rectangle 763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ectangle 764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Rectangle 765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Trapezoid 766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Rectangle 767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Rectangle 768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ctangle 769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Rectangle 770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Isosceles Triangle 771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3" name="Straight Connector 772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4" name="Isosceles Triangle 773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Isosceles Triangle 774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9" name="Group 748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752" name="Group 75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754" name="Isosceles Triangle 753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Isosceles Triangle 754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3" name="Oval 752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0" name="Straight Connector 749"/>
              <p:cNvCxnSpPr>
                <a:stCxn id="753" idx="1"/>
                <a:endCxn id="753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>
                <a:stCxn id="753" idx="7"/>
                <a:endCxn id="753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B3777184-8E29-46F2-BA35-AFAD98E543C2}"/>
              </a:ext>
            </a:extLst>
          </p:cNvPr>
          <p:cNvSpPr txBox="1"/>
          <p:nvPr/>
        </p:nvSpPr>
        <p:spPr>
          <a:xfrm>
            <a:off x="645876" y="3788510"/>
            <a:ext cx="190683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Expansion Valve</a:t>
            </a:r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C3F6E1CB-BC52-43D1-A7DB-818B527C451A}"/>
              </a:ext>
            </a:extLst>
          </p:cNvPr>
          <p:cNvSpPr/>
          <p:nvPr/>
        </p:nvSpPr>
        <p:spPr>
          <a:xfrm>
            <a:off x="2533397" y="3923156"/>
            <a:ext cx="1404657" cy="263872"/>
          </a:xfrm>
          <a:custGeom>
            <a:avLst/>
            <a:gdLst>
              <a:gd name="connsiteX0" fmla="*/ 1275347 w 1275347"/>
              <a:gd name="connsiteY0" fmla="*/ 693019 h 693019"/>
              <a:gd name="connsiteX1" fmla="*/ 563078 w 1275347"/>
              <a:gd name="connsiteY1" fmla="*/ 514952 h 693019"/>
              <a:gd name="connsiteX2" fmla="*/ 356135 w 1275347"/>
              <a:gd name="connsiteY2" fmla="*/ 86628 h 693019"/>
              <a:gd name="connsiteX3" fmla="*/ 0 w 1275347"/>
              <a:gd name="connsiteY3" fmla="*/ 0 h 693019"/>
              <a:gd name="connsiteX0" fmla="*/ 1561674 w 1561674"/>
              <a:gd name="connsiteY0" fmla="*/ 633293 h 633293"/>
              <a:gd name="connsiteX1" fmla="*/ 849405 w 1561674"/>
              <a:gd name="connsiteY1" fmla="*/ 455226 h 633293"/>
              <a:gd name="connsiteX2" fmla="*/ 642462 w 1561674"/>
              <a:gd name="connsiteY2" fmla="*/ 26902 h 633293"/>
              <a:gd name="connsiteX3" fmla="*/ 0 w 1561674"/>
              <a:gd name="connsiteY3" fmla="*/ 88056 h 633293"/>
              <a:gd name="connsiteX0" fmla="*/ 1561674 w 1561674"/>
              <a:gd name="connsiteY0" fmla="*/ 546741 h 546741"/>
              <a:gd name="connsiteX1" fmla="*/ 849405 w 1561674"/>
              <a:gd name="connsiteY1" fmla="*/ 368674 h 546741"/>
              <a:gd name="connsiteX2" fmla="*/ 614753 w 1561674"/>
              <a:gd name="connsiteY2" fmla="*/ 69659 h 546741"/>
              <a:gd name="connsiteX3" fmla="*/ 0 w 1561674"/>
              <a:gd name="connsiteY3" fmla="*/ 1504 h 546741"/>
              <a:gd name="connsiteX0" fmla="*/ 1395420 w 1395420"/>
              <a:gd name="connsiteY0" fmla="*/ 251177 h 372013"/>
              <a:gd name="connsiteX1" fmla="*/ 849405 w 1395420"/>
              <a:gd name="connsiteY1" fmla="*/ 368674 h 372013"/>
              <a:gd name="connsiteX2" fmla="*/ 614753 w 1395420"/>
              <a:gd name="connsiteY2" fmla="*/ 69659 h 372013"/>
              <a:gd name="connsiteX3" fmla="*/ 0 w 1395420"/>
              <a:gd name="connsiteY3" fmla="*/ 1504 h 372013"/>
              <a:gd name="connsiteX0" fmla="*/ 1395420 w 1395420"/>
              <a:gd name="connsiteY0" fmla="*/ 251177 h 251177"/>
              <a:gd name="connsiteX1" fmla="*/ 849405 w 1395420"/>
              <a:gd name="connsiteY1" fmla="*/ 193184 h 251177"/>
              <a:gd name="connsiteX2" fmla="*/ 614753 w 1395420"/>
              <a:gd name="connsiteY2" fmla="*/ 69659 h 251177"/>
              <a:gd name="connsiteX3" fmla="*/ 0 w 1395420"/>
              <a:gd name="connsiteY3" fmla="*/ 1504 h 251177"/>
              <a:gd name="connsiteX0" fmla="*/ 1395420 w 1395420"/>
              <a:gd name="connsiteY0" fmla="*/ 306623 h 306623"/>
              <a:gd name="connsiteX1" fmla="*/ 849405 w 1395420"/>
              <a:gd name="connsiteY1" fmla="*/ 248630 h 306623"/>
              <a:gd name="connsiteX2" fmla="*/ 568571 w 1395420"/>
              <a:gd name="connsiteY2" fmla="*/ 32742 h 306623"/>
              <a:gd name="connsiteX3" fmla="*/ 0 w 1395420"/>
              <a:gd name="connsiteY3" fmla="*/ 56950 h 306623"/>
              <a:gd name="connsiteX0" fmla="*/ 1395420 w 1395420"/>
              <a:gd name="connsiteY0" fmla="*/ 306623 h 306623"/>
              <a:gd name="connsiteX1" fmla="*/ 821696 w 1395420"/>
              <a:gd name="connsiteY1" fmla="*/ 248630 h 306623"/>
              <a:gd name="connsiteX2" fmla="*/ 568571 w 1395420"/>
              <a:gd name="connsiteY2" fmla="*/ 32742 h 306623"/>
              <a:gd name="connsiteX3" fmla="*/ 0 w 1395420"/>
              <a:gd name="connsiteY3" fmla="*/ 56950 h 306623"/>
              <a:gd name="connsiteX0" fmla="*/ 1395420 w 1395420"/>
              <a:gd name="connsiteY0" fmla="*/ 306623 h 306623"/>
              <a:gd name="connsiteX1" fmla="*/ 821696 w 1395420"/>
              <a:gd name="connsiteY1" fmla="*/ 248630 h 306623"/>
              <a:gd name="connsiteX2" fmla="*/ 568571 w 1395420"/>
              <a:gd name="connsiteY2" fmla="*/ 32742 h 306623"/>
              <a:gd name="connsiteX3" fmla="*/ 0 w 1395420"/>
              <a:gd name="connsiteY3" fmla="*/ 56950 h 306623"/>
              <a:gd name="connsiteX0" fmla="*/ 1395420 w 1395420"/>
              <a:gd name="connsiteY0" fmla="*/ 306623 h 306623"/>
              <a:gd name="connsiteX1" fmla="*/ 821696 w 1395420"/>
              <a:gd name="connsiteY1" fmla="*/ 285575 h 306623"/>
              <a:gd name="connsiteX2" fmla="*/ 568571 w 1395420"/>
              <a:gd name="connsiteY2" fmla="*/ 32742 h 306623"/>
              <a:gd name="connsiteX3" fmla="*/ 0 w 1395420"/>
              <a:gd name="connsiteY3" fmla="*/ 56950 h 306623"/>
              <a:gd name="connsiteX0" fmla="*/ 1404657 w 1404657"/>
              <a:gd name="connsiteY0" fmla="*/ 241968 h 292153"/>
              <a:gd name="connsiteX1" fmla="*/ 821696 w 1404657"/>
              <a:gd name="connsiteY1" fmla="*/ 285575 h 292153"/>
              <a:gd name="connsiteX2" fmla="*/ 568571 w 1404657"/>
              <a:gd name="connsiteY2" fmla="*/ 32742 h 292153"/>
              <a:gd name="connsiteX3" fmla="*/ 0 w 1404657"/>
              <a:gd name="connsiteY3" fmla="*/ 56950 h 292153"/>
              <a:gd name="connsiteX0" fmla="*/ 1404657 w 1404657"/>
              <a:gd name="connsiteY0" fmla="*/ 207856 h 255857"/>
              <a:gd name="connsiteX1" fmla="*/ 821696 w 1404657"/>
              <a:gd name="connsiteY1" fmla="*/ 251463 h 255857"/>
              <a:gd name="connsiteX2" fmla="*/ 439262 w 1404657"/>
              <a:gd name="connsiteY2" fmla="*/ 44812 h 255857"/>
              <a:gd name="connsiteX3" fmla="*/ 0 w 1404657"/>
              <a:gd name="connsiteY3" fmla="*/ 22838 h 255857"/>
              <a:gd name="connsiteX0" fmla="*/ 1404657 w 1404657"/>
              <a:gd name="connsiteY0" fmla="*/ 207856 h 255857"/>
              <a:gd name="connsiteX1" fmla="*/ 821696 w 1404657"/>
              <a:gd name="connsiteY1" fmla="*/ 251463 h 255857"/>
              <a:gd name="connsiteX2" fmla="*/ 439262 w 1404657"/>
              <a:gd name="connsiteY2" fmla="*/ 44812 h 255857"/>
              <a:gd name="connsiteX3" fmla="*/ 0 w 1404657"/>
              <a:gd name="connsiteY3" fmla="*/ 22838 h 255857"/>
              <a:gd name="connsiteX0" fmla="*/ 1404657 w 1404657"/>
              <a:gd name="connsiteY0" fmla="*/ 207856 h 255857"/>
              <a:gd name="connsiteX1" fmla="*/ 821696 w 1404657"/>
              <a:gd name="connsiteY1" fmla="*/ 251463 h 255857"/>
              <a:gd name="connsiteX2" fmla="*/ 439262 w 1404657"/>
              <a:gd name="connsiteY2" fmla="*/ 44812 h 255857"/>
              <a:gd name="connsiteX3" fmla="*/ 0 w 1404657"/>
              <a:gd name="connsiteY3" fmla="*/ 22838 h 255857"/>
              <a:gd name="connsiteX0" fmla="*/ 1404657 w 1404657"/>
              <a:gd name="connsiteY0" fmla="*/ 215871 h 263872"/>
              <a:gd name="connsiteX1" fmla="*/ 821696 w 1404657"/>
              <a:gd name="connsiteY1" fmla="*/ 259478 h 263872"/>
              <a:gd name="connsiteX2" fmla="*/ 439262 w 1404657"/>
              <a:gd name="connsiteY2" fmla="*/ 52827 h 263872"/>
              <a:gd name="connsiteX3" fmla="*/ 0 w 1404657"/>
              <a:gd name="connsiteY3" fmla="*/ 30853 h 263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4657" h="263872">
                <a:moveTo>
                  <a:pt x="1404657" y="215871"/>
                </a:moveTo>
                <a:cubicBezTo>
                  <a:pt x="1125123" y="177370"/>
                  <a:pt x="982595" y="286652"/>
                  <a:pt x="821696" y="259478"/>
                </a:cubicBezTo>
                <a:cubicBezTo>
                  <a:pt x="660797" y="232304"/>
                  <a:pt x="616235" y="157125"/>
                  <a:pt x="439262" y="52827"/>
                </a:cubicBezTo>
                <a:cubicBezTo>
                  <a:pt x="262289" y="-51471"/>
                  <a:pt x="0" y="30853"/>
                  <a:pt x="0" y="30853"/>
                </a:cubicBezTo>
              </a:path>
            </a:pathLst>
          </a:custGeom>
          <a:noFill/>
          <a:ln w="38100">
            <a:solidFill>
              <a:srgbClr val="00B0F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D2515-B115-4BBD-A283-37AFD837A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" y="0"/>
            <a:ext cx="2798552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126749" y="6183867"/>
            <a:ext cx="146862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Evaporator</a:t>
            </a:r>
          </a:p>
        </p:txBody>
      </p:sp>
      <p:grpSp>
        <p:nvGrpSpPr>
          <p:cNvPr id="704" name="Group 703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705" name="Straight Connector 704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705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707" name="Straight Connector 706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8" name="Group 707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813" name="Straight Connector 812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811" name="Straight Connector 81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Straight Connector 81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0" name="Straight Connector 709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1" name="Group 710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808" name="Straight Connector 807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2" name="Straight Connector 711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5" name="Group 714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805" name="Oval 804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6" name="Rectangle 805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7" name="Arc 806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6" name="Arc 715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9" name="Straight Connector 718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6" name="Arc 725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7" name="Straight Connector 72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>
                <a:endCxn id="73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2" name="Arc 73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3" name="Group 7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803" name="Arc 80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Arc 803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4" name="Group 733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801" name="Straight Connector 800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799" name="Straight Connector 798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799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6" name="Straight Connector 735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8" name="Group 737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780" name="Group 779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782" name="Group 781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92" name="Rectangle 791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93" name="Group 792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94" name="Straight Connector 793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5" name="Straight Connector 794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6" name="Straight Connector 795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7" name="Straight Connector 796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8" name="Straight Connector 797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83" name="Group 782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85" name="Rectangle 784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86" name="Group 785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87" name="Straight Connector 786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8" name="Straight Connector 787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9" name="Straight Connector 788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0" name="Straight Connector 78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1" name="Straight Connector 790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84" name="Straight Connector 783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1" name="Straight Connector 780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9" name="Straight Connector 738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8" name="Group 747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756" name="Straight Connector 755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58" name="Group 757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776" name="Straight Connector 775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9" name="Isosceles Triangle 778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9" name="Oval 758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Rectangle 760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Rectangle 761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Rectangle 762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Rectangle 763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ectangle 764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Rectangle 765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Trapezoid 766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Rectangle 767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Rectangle 768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ctangle 769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Rectangle 770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Isosceles Triangle 771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3" name="Straight Connector 772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4" name="Isosceles Triangle 773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Isosceles Triangle 774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9" name="Group 748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752" name="Group 75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754" name="Isosceles Triangle 753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Isosceles Triangle 754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3" name="Oval 752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0" name="Straight Connector 749"/>
              <p:cNvCxnSpPr>
                <a:stCxn id="753" idx="1"/>
                <a:endCxn id="753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>
                <a:stCxn id="753" idx="7"/>
                <a:endCxn id="753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7" name="Freeform 14">
            <a:extLst>
              <a:ext uri="{FF2B5EF4-FFF2-40B4-BE49-F238E27FC236}">
                <a16:creationId xmlns:a16="http://schemas.microsoft.com/office/drawing/2014/main" id="{6900BF6D-87E4-4823-BD9E-B3EBE0F435C7}"/>
              </a:ext>
            </a:extLst>
          </p:cNvPr>
          <p:cNvSpPr/>
          <p:nvPr/>
        </p:nvSpPr>
        <p:spPr>
          <a:xfrm>
            <a:off x="1586204" y="5738327"/>
            <a:ext cx="759017" cy="655498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D3DBD70-8666-47DB-A9D3-0504EA96BC71}"/>
              </a:ext>
            </a:extLst>
          </p:cNvPr>
          <p:cNvSpPr txBox="1"/>
          <p:nvPr/>
        </p:nvSpPr>
        <p:spPr>
          <a:xfrm>
            <a:off x="3612703" y="5763394"/>
            <a:ext cx="14686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Suction Line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9037F2-0DDB-46BE-A22B-171B8C7E0767}"/>
              </a:ext>
            </a:extLst>
          </p:cNvPr>
          <p:cNvSpPr/>
          <p:nvPr/>
        </p:nvSpPr>
        <p:spPr>
          <a:xfrm>
            <a:off x="5082363" y="5459819"/>
            <a:ext cx="313069" cy="499934"/>
          </a:xfrm>
          <a:custGeom>
            <a:avLst/>
            <a:gdLst>
              <a:gd name="connsiteX0" fmla="*/ 265814 w 313069"/>
              <a:gd name="connsiteY0" fmla="*/ 0 h 499934"/>
              <a:gd name="connsiteX1" fmla="*/ 292395 w 313069"/>
              <a:gd name="connsiteY1" fmla="*/ 377455 h 499934"/>
              <a:gd name="connsiteX2" fmla="*/ 0 w 313069"/>
              <a:gd name="connsiteY2" fmla="*/ 499730 h 49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069" h="499934">
                <a:moveTo>
                  <a:pt x="265814" y="0"/>
                </a:moveTo>
                <a:cubicBezTo>
                  <a:pt x="301255" y="147083"/>
                  <a:pt x="336697" y="294167"/>
                  <a:pt x="292395" y="377455"/>
                </a:cubicBezTo>
                <a:cubicBezTo>
                  <a:pt x="248093" y="460743"/>
                  <a:pt x="51391" y="503274"/>
                  <a:pt x="0" y="499730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09FD8-401B-4793-A4F6-A2A7A5084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" y="0"/>
            <a:ext cx="2798552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126749" y="6183867"/>
            <a:ext cx="146862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Evaporator</a:t>
            </a:r>
          </a:p>
        </p:txBody>
      </p:sp>
      <p:grpSp>
        <p:nvGrpSpPr>
          <p:cNvPr id="704" name="Group 703"/>
          <p:cNvGrpSpPr/>
          <p:nvPr/>
        </p:nvGrpSpPr>
        <p:grpSpPr>
          <a:xfrm>
            <a:off x="293225" y="4191000"/>
            <a:ext cx="8622175" cy="2438400"/>
            <a:chOff x="293225" y="4191000"/>
            <a:chExt cx="8622175" cy="2438400"/>
          </a:xfrm>
        </p:grpSpPr>
        <p:cxnSp>
          <p:nvCxnSpPr>
            <p:cNvPr id="705" name="Straight Connector 704"/>
            <p:cNvCxnSpPr/>
            <p:nvPr/>
          </p:nvCxnSpPr>
          <p:spPr>
            <a:xfrm>
              <a:off x="3609235" y="5309023"/>
              <a:ext cx="2029565" cy="0"/>
            </a:xfrm>
            <a:prstGeom prst="line">
              <a:avLst/>
            </a:prstGeom>
            <a:ln w="2032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705"/>
            <p:cNvGrpSpPr/>
            <p:nvPr/>
          </p:nvGrpSpPr>
          <p:grpSpPr>
            <a:xfrm>
              <a:off x="293225" y="4191000"/>
              <a:ext cx="8622175" cy="2438400"/>
              <a:chOff x="293225" y="4191000"/>
              <a:chExt cx="8622175" cy="2438400"/>
            </a:xfrm>
          </p:grpSpPr>
          <p:cxnSp>
            <p:nvCxnSpPr>
              <p:cNvPr id="707" name="Straight Connector 706"/>
              <p:cNvCxnSpPr/>
              <p:nvPr/>
            </p:nvCxnSpPr>
            <p:spPr>
              <a:xfrm flipV="1">
                <a:off x="999289" y="5628825"/>
                <a:ext cx="276247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8" name="Group 707"/>
              <p:cNvGrpSpPr/>
              <p:nvPr/>
            </p:nvGrpSpPr>
            <p:grpSpPr>
              <a:xfrm>
                <a:off x="1145505" y="5575196"/>
                <a:ext cx="0" cy="371757"/>
                <a:chOff x="1145505" y="5575196"/>
                <a:chExt cx="0" cy="371757"/>
              </a:xfrm>
            </p:grpSpPr>
            <p:cxnSp>
              <p:nvCxnSpPr>
                <p:cNvPr id="813" name="Straight Connector 812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/>
                <p:nvPr/>
              </p:nvCxnSpPr>
              <p:spPr>
                <a:xfrm>
                  <a:off x="1145505" y="5575196"/>
                  <a:ext cx="0" cy="365760"/>
                </a:xfrm>
                <a:prstGeom prst="line">
                  <a:avLst/>
                </a:prstGeom>
                <a:ln w="254000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/>
              <p:cNvGrpSpPr/>
              <p:nvPr/>
            </p:nvGrpSpPr>
            <p:grpSpPr>
              <a:xfrm>
                <a:off x="3089127" y="5578214"/>
                <a:ext cx="0" cy="368739"/>
                <a:chOff x="1145505" y="5578214"/>
                <a:chExt cx="0" cy="368739"/>
              </a:xfrm>
            </p:grpSpPr>
            <p:cxnSp>
              <p:nvCxnSpPr>
                <p:cNvPr id="811" name="Straight Connector 810"/>
                <p:cNvCxnSpPr/>
                <p:nvPr/>
              </p:nvCxnSpPr>
              <p:spPr>
                <a:xfrm>
                  <a:off x="1145505" y="5581193"/>
                  <a:ext cx="0" cy="365760"/>
                </a:xfrm>
                <a:prstGeom prst="line">
                  <a:avLst/>
                </a:prstGeom>
                <a:ln w="381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Straight Connector 811"/>
                <p:cNvCxnSpPr/>
                <p:nvPr/>
              </p:nvCxnSpPr>
              <p:spPr>
                <a:xfrm>
                  <a:off x="1145505" y="5578214"/>
                  <a:ext cx="0" cy="365760"/>
                </a:xfrm>
                <a:prstGeom prst="line">
                  <a:avLst/>
                </a:prstGeom>
                <a:ln w="254000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0" name="Straight Connector 709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77800" cap="flat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1" name="Group 710"/>
              <p:cNvGrpSpPr/>
              <p:nvPr/>
            </p:nvGrpSpPr>
            <p:grpSpPr>
              <a:xfrm>
                <a:off x="4358640" y="4226732"/>
                <a:ext cx="640080" cy="988350"/>
                <a:chOff x="4358640" y="4226732"/>
                <a:chExt cx="640080" cy="988350"/>
              </a:xfrm>
            </p:grpSpPr>
            <p:cxnSp>
              <p:nvCxnSpPr>
                <p:cNvPr id="808" name="Straight Connector 807"/>
                <p:cNvCxnSpPr/>
                <p:nvPr/>
              </p:nvCxnSpPr>
              <p:spPr>
                <a:xfrm flipV="1">
                  <a:off x="4358640" y="4226732"/>
                  <a:ext cx="640080" cy="0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/>
                <p:cNvCxnSpPr/>
                <p:nvPr/>
              </p:nvCxnSpPr>
              <p:spPr>
                <a:xfrm flipV="1">
                  <a:off x="4998720" y="4226733"/>
                  <a:ext cx="0" cy="33173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/>
                <p:nvPr/>
              </p:nvCxnSpPr>
              <p:spPr>
                <a:xfrm flipV="1">
                  <a:off x="4998720" y="4736534"/>
                  <a:ext cx="0" cy="478548"/>
                </a:xfrm>
                <a:prstGeom prst="line">
                  <a:avLst/>
                </a:prstGeom>
                <a:ln w="31750" cap="rnd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2" name="Straight Connector 711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w="317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5" name="Group 714"/>
              <p:cNvGrpSpPr/>
              <p:nvPr/>
            </p:nvGrpSpPr>
            <p:grpSpPr>
              <a:xfrm>
                <a:off x="397524" y="4328523"/>
                <a:ext cx="2918509" cy="1280160"/>
                <a:chOff x="938771" y="1066800"/>
                <a:chExt cx="3574382" cy="1681619"/>
              </a:xfrm>
            </p:grpSpPr>
            <p:sp>
              <p:nvSpPr>
                <p:cNvPr id="805" name="Oval 804"/>
                <p:cNvSpPr/>
                <p:nvPr/>
              </p:nvSpPr>
              <p:spPr>
                <a:xfrm>
                  <a:off x="1219200" y="1447800"/>
                  <a:ext cx="931749" cy="918799"/>
                </a:xfrm>
                <a:prstGeom prst="ellipse">
                  <a:avLst/>
                </a:prstGeom>
                <a:solidFill>
                  <a:srgbClr val="99D2FF"/>
                </a:solidFill>
                <a:ln>
                  <a:solidFill>
                    <a:srgbClr val="99D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6" name="Rectangle 805"/>
                <p:cNvSpPr/>
                <p:nvPr/>
              </p:nvSpPr>
              <p:spPr>
                <a:xfrm>
                  <a:off x="1714499" y="1066800"/>
                  <a:ext cx="2798654" cy="168161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9D2FF"/>
                    </a:gs>
                    <a:gs pos="75000">
                      <a:srgbClr val="008FF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7" name="Arc 806"/>
                <p:cNvSpPr>
                  <a:spLocks noChangeAspect="1"/>
                </p:cNvSpPr>
                <p:nvPr/>
              </p:nvSpPr>
              <p:spPr>
                <a:xfrm rot="16200000">
                  <a:off x="1009840" y="1122679"/>
                  <a:ext cx="1360608" cy="1502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solidFill>
                  <a:srgbClr val="99D2FF"/>
                </a:solidFill>
                <a:ln w="2540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6" name="Arc 715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99D2FF"/>
              </a:solidFill>
              <a:ln>
                <a:solidFill>
                  <a:srgbClr val="99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9" name="Straight Connector 718"/>
              <p:cNvCxnSpPr/>
              <p:nvPr/>
            </p:nvCxnSpPr>
            <p:spPr>
              <a:xfrm>
                <a:off x="1008692" y="4328523"/>
                <a:ext cx="2759253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/>
              <p:cNvCxnSpPr/>
              <p:nvPr/>
            </p:nvCxnSpPr>
            <p:spPr>
              <a:xfrm flipV="1">
                <a:off x="3339504" y="5203010"/>
                <a:ext cx="0" cy="13716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6" name="Arc 725"/>
              <p:cNvSpPr>
                <a:spLocks noChangeAspect="1"/>
              </p:cNvSpPr>
              <p:nvPr/>
            </p:nvSpPr>
            <p:spPr>
              <a:xfrm rot="16200000">
                <a:off x="359209" y="4262539"/>
                <a:ext cx="1280159" cy="1412127"/>
              </a:xfrm>
              <a:prstGeom prst="arc">
                <a:avLst>
                  <a:gd name="adj1" fmla="val 10800000"/>
                  <a:gd name="adj2" fmla="val 0"/>
                </a:avLst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7" name="Straight Connector 72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Straight Connector 728"/>
              <p:cNvCxnSpPr>
                <a:endCxn id="732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99D2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Straight Connector 730"/>
              <p:cNvCxnSpPr/>
              <p:nvPr/>
            </p:nvCxnSpPr>
            <p:spPr>
              <a:xfrm flipH="1">
                <a:off x="1060922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008FFF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2" name="Arc 731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008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3" name="Group 732"/>
              <p:cNvGrpSpPr/>
              <p:nvPr/>
            </p:nvGrpSpPr>
            <p:grpSpPr>
              <a:xfrm>
                <a:off x="917154" y="4803354"/>
                <a:ext cx="282188" cy="302143"/>
                <a:chOff x="917154" y="4803354"/>
                <a:chExt cx="282188" cy="302143"/>
              </a:xfrm>
            </p:grpSpPr>
            <p:sp>
              <p:nvSpPr>
                <p:cNvPr id="803" name="Arc 802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778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Arc 803"/>
                <p:cNvSpPr>
                  <a:spLocks noChangeAspect="1"/>
                </p:cNvSpPr>
                <p:nvPr/>
              </p:nvSpPr>
              <p:spPr>
                <a:xfrm rot="10800000">
                  <a:off x="917154" y="4803354"/>
                  <a:ext cx="282188" cy="302143"/>
                </a:xfrm>
                <a:prstGeom prst="arc">
                  <a:avLst>
                    <a:gd name="adj1" fmla="val 16200000"/>
                    <a:gd name="adj2" fmla="val 5442982"/>
                  </a:avLst>
                </a:prstGeom>
                <a:ln w="127000" cap="rnd">
                  <a:solidFill>
                    <a:srgbClr val="008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4" name="Group 733"/>
              <p:cNvGrpSpPr/>
              <p:nvPr/>
            </p:nvGrpSpPr>
            <p:grpSpPr>
              <a:xfrm>
                <a:off x="1062864" y="5105400"/>
                <a:ext cx="2331720" cy="0"/>
                <a:chOff x="1125625" y="5105400"/>
                <a:chExt cx="2259488" cy="0"/>
              </a:xfrm>
            </p:grpSpPr>
            <p:cxnSp>
              <p:nvCxnSpPr>
                <p:cNvPr id="801" name="Straight Connector 800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99D2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/>
              <p:cNvGrpSpPr/>
              <p:nvPr/>
            </p:nvGrpSpPr>
            <p:grpSpPr>
              <a:xfrm>
                <a:off x="1062864" y="4803258"/>
                <a:ext cx="2331720" cy="0"/>
                <a:chOff x="1125625" y="5105400"/>
                <a:chExt cx="2259488" cy="0"/>
              </a:xfrm>
            </p:grpSpPr>
            <p:cxnSp>
              <p:nvCxnSpPr>
                <p:cNvPr id="799" name="Straight Connector 798"/>
                <p:cNvCxnSpPr/>
                <p:nvPr/>
              </p:nvCxnSpPr>
              <p:spPr>
                <a:xfrm flipH="1">
                  <a:off x="1216811" y="5105400"/>
                  <a:ext cx="2058990" cy="0"/>
                </a:xfrm>
                <a:prstGeom prst="line">
                  <a:avLst/>
                </a:prstGeom>
                <a:ln w="177800" cap="sq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799"/>
                <p:cNvCxnSpPr/>
                <p:nvPr/>
              </p:nvCxnSpPr>
              <p:spPr>
                <a:xfrm flipH="1">
                  <a:off x="1125625" y="5105400"/>
                  <a:ext cx="2259488" cy="0"/>
                </a:xfrm>
                <a:prstGeom prst="line">
                  <a:avLst/>
                </a:prstGeom>
                <a:ln w="127000" cap="rnd">
                  <a:gradFill flip="none" rotWithShape="1">
                    <a:gsLst>
                      <a:gs pos="0">
                        <a:srgbClr val="008FFF"/>
                      </a:gs>
                      <a:gs pos="100000">
                        <a:srgbClr val="3333FF"/>
                      </a:gs>
                    </a:gsLst>
                    <a:lin ang="108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6" name="Straight Connector 735"/>
              <p:cNvCxnSpPr/>
              <p:nvPr/>
            </p:nvCxnSpPr>
            <p:spPr>
              <a:xfrm>
                <a:off x="3657600" y="4648200"/>
                <a:ext cx="381000" cy="0"/>
              </a:xfrm>
              <a:prstGeom prst="line">
                <a:avLst/>
              </a:prstGeom>
              <a:ln w="127000" cap="rnd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Straight Connector 736"/>
              <p:cNvCxnSpPr/>
              <p:nvPr/>
            </p:nvCxnSpPr>
            <p:spPr>
              <a:xfrm>
                <a:off x="3537153" y="5309023"/>
                <a:ext cx="2029565" cy="0"/>
              </a:xfrm>
              <a:prstGeom prst="line">
                <a:avLst/>
              </a:prstGeom>
              <a:ln w="152400"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8" name="Group 737"/>
              <p:cNvGrpSpPr/>
              <p:nvPr/>
            </p:nvGrpSpPr>
            <p:grpSpPr>
              <a:xfrm>
                <a:off x="3886200" y="4191000"/>
                <a:ext cx="714378" cy="429938"/>
                <a:chOff x="4046218" y="4218262"/>
                <a:chExt cx="714378" cy="429938"/>
              </a:xfrm>
            </p:grpSpPr>
            <p:grpSp>
              <p:nvGrpSpPr>
                <p:cNvPr id="780" name="Group 779"/>
                <p:cNvGrpSpPr>
                  <a:grpSpLocks noChangeAspect="1"/>
                </p:cNvGrpSpPr>
                <p:nvPr/>
              </p:nvGrpSpPr>
              <p:grpSpPr>
                <a:xfrm>
                  <a:off x="4046218" y="4218262"/>
                  <a:ext cx="714378" cy="201338"/>
                  <a:chOff x="4267200" y="4278972"/>
                  <a:chExt cx="457200" cy="128855"/>
                </a:xfrm>
              </p:grpSpPr>
              <p:grpSp>
                <p:nvGrpSpPr>
                  <p:cNvPr id="782" name="Group 781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92" name="Rectangle 791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99D2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93" name="Group 792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94" name="Straight Connector 793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5" name="Straight Connector 794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6" name="Straight Connector 795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7" name="Straight Connector 796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8" name="Straight Connector 797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83" name="Group 782"/>
                  <p:cNvGrpSpPr/>
                  <p:nvPr/>
                </p:nvGrpSpPr>
                <p:grpSpPr>
                  <a:xfrm flipV="1">
                    <a:off x="4267200" y="4278972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785" name="Rectangle 784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86" name="Group 785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787" name="Straight Connector 786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8" name="Straight Connector 787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9" name="Straight Connector 788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0" name="Straight Connector 789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1" name="Straight Connector 790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84" name="Straight Connector 783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1" name="Straight Connector 780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9" name="Straight Connector 738"/>
              <p:cNvCxnSpPr/>
              <p:nvPr/>
            </p:nvCxnSpPr>
            <p:spPr>
              <a:xfrm>
                <a:off x="4357689" y="4342004"/>
                <a:ext cx="442911" cy="0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/>
              <p:cNvCxnSpPr/>
              <p:nvPr/>
            </p:nvCxnSpPr>
            <p:spPr>
              <a:xfrm flipV="1">
                <a:off x="4800600" y="4342004"/>
                <a:ext cx="0" cy="216467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/>
              <p:cNvCxnSpPr/>
              <p:nvPr/>
            </p:nvCxnSpPr>
            <p:spPr>
              <a:xfrm flipV="1">
                <a:off x="4798423" y="4736534"/>
                <a:ext cx="0" cy="519696"/>
              </a:xfrm>
              <a:prstGeom prst="line">
                <a:avLst/>
              </a:prstGeom>
              <a:ln cap="rnd">
                <a:solidFill>
                  <a:srgbClr val="99D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/>
              <p:cNvCxnSpPr/>
              <p:nvPr/>
            </p:nvCxnSpPr>
            <p:spPr>
              <a:xfrm flipH="1">
                <a:off x="4953000" y="5181600"/>
                <a:ext cx="91440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/>
              <p:cNvCxnSpPr/>
              <p:nvPr/>
            </p:nvCxnSpPr>
            <p:spPr>
              <a:xfrm>
                <a:off x="4998720" y="5206616"/>
                <a:ext cx="0" cy="123836"/>
              </a:xfrm>
              <a:prstGeom prst="line">
                <a:avLst/>
              </a:prstGeom>
              <a:ln w="63500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/>
              <p:cNvCxnSpPr/>
              <p:nvPr/>
            </p:nvCxnSpPr>
            <p:spPr>
              <a:xfrm>
                <a:off x="4998720" y="5208985"/>
                <a:ext cx="0" cy="123836"/>
              </a:xfrm>
              <a:prstGeom prst="line">
                <a:avLst/>
              </a:prstGeom>
              <a:ln w="2857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/>
              <p:cNvCxnSpPr/>
              <p:nvPr/>
            </p:nvCxnSpPr>
            <p:spPr>
              <a:xfrm flipV="1">
                <a:off x="4358640" y="4226732"/>
                <a:ext cx="640080" cy="0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/>
              <p:cNvCxnSpPr/>
              <p:nvPr/>
            </p:nvCxnSpPr>
            <p:spPr>
              <a:xfrm flipV="1">
                <a:off x="4998720" y="4226733"/>
                <a:ext cx="0" cy="33173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>
              <a:xfrm flipV="1">
                <a:off x="4998720" y="4736534"/>
                <a:ext cx="0" cy="478548"/>
              </a:xfrm>
              <a:prstGeom prst="line">
                <a:avLst/>
              </a:prstGeom>
              <a:ln w="9525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8" name="Group 747"/>
              <p:cNvGrpSpPr/>
              <p:nvPr/>
            </p:nvGrpSpPr>
            <p:grpSpPr>
              <a:xfrm>
                <a:off x="5486400" y="4941877"/>
                <a:ext cx="3429000" cy="1687523"/>
                <a:chOff x="5486400" y="4941877"/>
                <a:chExt cx="3429000" cy="1687523"/>
              </a:xfrm>
            </p:grpSpPr>
            <p:cxnSp>
              <p:nvCxnSpPr>
                <p:cNvPr id="756" name="Straight Connector 755"/>
                <p:cNvCxnSpPr/>
                <p:nvPr/>
              </p:nvCxnSpPr>
              <p:spPr>
                <a:xfrm flipV="1">
                  <a:off x="5827490" y="5565751"/>
                  <a:ext cx="0" cy="169244"/>
                </a:xfrm>
                <a:prstGeom prst="line">
                  <a:avLst/>
                </a:prstGeom>
                <a:ln w="76200" cap="rnd">
                  <a:solidFill>
                    <a:srgbClr val="99D2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Straight Connector 756"/>
                <p:cNvCxnSpPr/>
                <p:nvPr/>
              </p:nvCxnSpPr>
              <p:spPr>
                <a:xfrm flipV="1">
                  <a:off x="5851187" y="5544203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58" name="Group 757"/>
                <p:cNvGrpSpPr/>
                <p:nvPr/>
              </p:nvGrpSpPr>
              <p:grpSpPr>
                <a:xfrm>
                  <a:off x="7129340" y="5065144"/>
                  <a:ext cx="239904" cy="426174"/>
                  <a:chOff x="5475096" y="5077070"/>
                  <a:chExt cx="239904" cy="426174"/>
                </a:xfrm>
              </p:grpSpPr>
              <p:cxnSp>
                <p:nvCxnSpPr>
                  <p:cNvPr id="776" name="Straight Connector 775"/>
                  <p:cNvCxnSpPr/>
                  <p:nvPr/>
                </p:nvCxnSpPr>
                <p:spPr>
                  <a:xfrm flipV="1">
                    <a:off x="5598890" y="5334000"/>
                    <a:ext cx="0" cy="169244"/>
                  </a:xfrm>
                  <a:prstGeom prst="line">
                    <a:avLst/>
                  </a:prstGeom>
                  <a:ln w="76200" cap="rnd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/>
                  <p:cNvCxnSpPr/>
                  <p:nvPr/>
                </p:nvCxnSpPr>
                <p:spPr>
                  <a:xfrm flipV="1">
                    <a:off x="5562600" y="5317156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/>
                  <p:cNvCxnSpPr/>
                  <p:nvPr/>
                </p:nvCxnSpPr>
                <p:spPr>
                  <a:xfrm flipV="1">
                    <a:off x="5638800" y="5312452"/>
                    <a:ext cx="0" cy="169244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9" name="Isosceles Triangle 778"/>
                  <p:cNvSpPr/>
                  <p:nvPr/>
                </p:nvSpPr>
                <p:spPr>
                  <a:xfrm>
                    <a:off x="5475096" y="5077070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9" name="Oval 758"/>
                <p:cNvSpPr/>
                <p:nvPr/>
              </p:nvSpPr>
              <p:spPr>
                <a:xfrm>
                  <a:off x="8610600" y="5486400"/>
                  <a:ext cx="304800" cy="106679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>
                  <a:off x="5486400" y="5695131"/>
                  <a:ext cx="304800" cy="8229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Rectangle 760"/>
                <p:cNvSpPr/>
                <p:nvPr/>
              </p:nvSpPr>
              <p:spPr>
                <a:xfrm>
                  <a:off x="5570890" y="5656871"/>
                  <a:ext cx="67910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Rectangle 761"/>
                <p:cNvSpPr/>
                <p:nvPr/>
              </p:nvSpPr>
              <p:spPr>
                <a:xfrm>
                  <a:off x="5638800" y="5656871"/>
                  <a:ext cx="64896" cy="899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Rectangle 762"/>
                <p:cNvSpPr/>
                <p:nvPr/>
              </p:nvSpPr>
              <p:spPr>
                <a:xfrm>
                  <a:off x="5703696" y="5718151"/>
                  <a:ext cx="239904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Rectangle 763"/>
                <p:cNvSpPr/>
                <p:nvPr/>
              </p:nvSpPr>
              <p:spPr>
                <a:xfrm>
                  <a:off x="5943600" y="5718151"/>
                  <a:ext cx="64896" cy="76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Rectangle 764"/>
                <p:cNvSpPr/>
                <p:nvPr/>
              </p:nvSpPr>
              <p:spPr>
                <a:xfrm>
                  <a:off x="6008963" y="5773998"/>
                  <a:ext cx="64896" cy="65030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Rectangle 765"/>
                <p:cNvSpPr/>
                <p:nvPr/>
              </p:nvSpPr>
              <p:spPr>
                <a:xfrm>
                  <a:off x="6073859" y="5801608"/>
                  <a:ext cx="479341" cy="60234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Trapezoid 766"/>
                <p:cNvSpPr/>
                <p:nvPr/>
              </p:nvSpPr>
              <p:spPr>
                <a:xfrm rot="16200000">
                  <a:off x="6362700" y="5832451"/>
                  <a:ext cx="914400" cy="533400"/>
                </a:xfrm>
                <a:prstGeom prst="trapezoid">
                  <a:avLst>
                    <a:gd name="adj" fmla="val 2863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Rectangle 767"/>
                <p:cNvSpPr/>
                <p:nvPr/>
              </p:nvSpPr>
              <p:spPr>
                <a:xfrm>
                  <a:off x="7086600" y="5486400"/>
                  <a:ext cx="316104" cy="10668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Rectangle 768"/>
                <p:cNvSpPr/>
                <p:nvPr/>
              </p:nvSpPr>
              <p:spPr>
                <a:xfrm>
                  <a:off x="7408505" y="5403066"/>
                  <a:ext cx="67910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ctangle 769"/>
                <p:cNvSpPr/>
                <p:nvPr/>
              </p:nvSpPr>
              <p:spPr>
                <a:xfrm>
                  <a:off x="7476415" y="5403066"/>
                  <a:ext cx="64896" cy="1226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Rectangle 770"/>
                <p:cNvSpPr/>
                <p:nvPr/>
              </p:nvSpPr>
              <p:spPr>
                <a:xfrm>
                  <a:off x="7543800" y="5486400"/>
                  <a:ext cx="1219200" cy="10667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Isosceles Triangle 771"/>
                <p:cNvSpPr/>
                <p:nvPr/>
              </p:nvSpPr>
              <p:spPr>
                <a:xfrm>
                  <a:off x="5703696" y="5308821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3" name="Straight Connector 772"/>
                <p:cNvCxnSpPr/>
                <p:nvPr/>
              </p:nvCxnSpPr>
              <p:spPr>
                <a:xfrm flipV="1">
                  <a:off x="5791200" y="5548907"/>
                  <a:ext cx="0" cy="169244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4" name="Isosceles Triangle 773"/>
                <p:cNvSpPr/>
                <p:nvPr/>
              </p:nvSpPr>
              <p:spPr>
                <a:xfrm rot="5400000">
                  <a:off x="5583654" y="5181510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Isosceles Triangle 774"/>
                <p:cNvSpPr/>
                <p:nvPr/>
              </p:nvSpPr>
              <p:spPr>
                <a:xfrm rot="5400000" flipV="1">
                  <a:off x="7250856" y="4941786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9" name="Group 748"/>
              <p:cNvGrpSpPr/>
              <p:nvPr/>
            </p:nvGrpSpPr>
            <p:grpSpPr>
              <a:xfrm>
                <a:off x="4009046" y="4527096"/>
                <a:ext cx="468686" cy="241056"/>
                <a:chOff x="4009046" y="4527096"/>
                <a:chExt cx="468686" cy="241056"/>
              </a:xfrm>
            </p:grpSpPr>
            <p:grpSp>
              <p:nvGrpSpPr>
                <p:cNvPr id="752" name="Group 751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754" name="Isosceles Triangle 753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Isosceles Triangle 754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3" name="Oval 752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0" name="Straight Connector 749"/>
              <p:cNvCxnSpPr>
                <a:stCxn id="753" idx="1"/>
                <a:endCxn id="753" idx="5"/>
              </p:cNvCxnSpPr>
              <p:nvPr/>
            </p:nvCxnSpPr>
            <p:spPr>
              <a:xfrm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/>
              <p:cNvCxnSpPr>
                <a:stCxn id="753" idx="7"/>
                <a:endCxn id="753" idx="3"/>
              </p:cNvCxnSpPr>
              <p:nvPr/>
            </p:nvCxnSpPr>
            <p:spPr>
              <a:xfrm flipH="1">
                <a:off x="4178731" y="4582966"/>
                <a:ext cx="129316" cy="12931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7" name="Freeform 14">
            <a:extLst>
              <a:ext uri="{FF2B5EF4-FFF2-40B4-BE49-F238E27FC236}">
                <a16:creationId xmlns:a16="http://schemas.microsoft.com/office/drawing/2014/main" id="{6900BF6D-87E4-4823-BD9E-B3EBE0F435C7}"/>
              </a:ext>
            </a:extLst>
          </p:cNvPr>
          <p:cNvSpPr/>
          <p:nvPr/>
        </p:nvSpPr>
        <p:spPr>
          <a:xfrm>
            <a:off x="1586204" y="5738327"/>
            <a:ext cx="759017" cy="655498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D3DBD70-8666-47DB-A9D3-0504EA96BC71}"/>
              </a:ext>
            </a:extLst>
          </p:cNvPr>
          <p:cNvSpPr txBox="1"/>
          <p:nvPr/>
        </p:nvSpPr>
        <p:spPr>
          <a:xfrm>
            <a:off x="3612703" y="5763394"/>
            <a:ext cx="146862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Suction Line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148AB126-7881-4E8F-861A-6D620B3627C9}"/>
              </a:ext>
            </a:extLst>
          </p:cNvPr>
          <p:cNvSpPr txBox="1"/>
          <p:nvPr/>
        </p:nvSpPr>
        <p:spPr>
          <a:xfrm>
            <a:off x="6504938" y="3880124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CA25FA49-C072-47AC-B838-8ACD60B377B0}"/>
              </a:ext>
            </a:extLst>
          </p:cNvPr>
          <p:cNvSpPr txBox="1"/>
          <p:nvPr/>
        </p:nvSpPr>
        <p:spPr>
          <a:xfrm>
            <a:off x="1826407" y="2953574"/>
            <a:ext cx="1794206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 Solenoid Valve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7ED3F2-8FCC-4711-9CF8-F5A2F633FF1A}"/>
              </a:ext>
            </a:extLst>
          </p:cNvPr>
          <p:cNvSpPr/>
          <p:nvPr/>
        </p:nvSpPr>
        <p:spPr>
          <a:xfrm>
            <a:off x="3619099" y="3248526"/>
            <a:ext cx="1275347" cy="693019"/>
          </a:xfrm>
          <a:custGeom>
            <a:avLst/>
            <a:gdLst>
              <a:gd name="connsiteX0" fmla="*/ 1275347 w 1275347"/>
              <a:gd name="connsiteY0" fmla="*/ 693019 h 693019"/>
              <a:gd name="connsiteX1" fmla="*/ 563078 w 1275347"/>
              <a:gd name="connsiteY1" fmla="*/ 514952 h 693019"/>
              <a:gd name="connsiteX2" fmla="*/ 356135 w 1275347"/>
              <a:gd name="connsiteY2" fmla="*/ 86628 h 693019"/>
              <a:gd name="connsiteX3" fmla="*/ 0 w 1275347"/>
              <a:gd name="connsiteY3" fmla="*/ 0 h 69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347" h="693019">
                <a:moveTo>
                  <a:pt x="1275347" y="693019"/>
                </a:moveTo>
                <a:cubicBezTo>
                  <a:pt x="995813" y="654518"/>
                  <a:pt x="716280" y="616017"/>
                  <a:pt x="563078" y="514952"/>
                </a:cubicBezTo>
                <a:cubicBezTo>
                  <a:pt x="409876" y="413887"/>
                  <a:pt x="449981" y="172453"/>
                  <a:pt x="356135" y="86628"/>
                </a:cubicBezTo>
                <a:cubicBezTo>
                  <a:pt x="262289" y="803"/>
                  <a:pt x="0" y="0"/>
                  <a:pt x="0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B650CE-8D2B-4FC5-AF78-E1C36E2FE334}"/>
              </a:ext>
            </a:extLst>
          </p:cNvPr>
          <p:cNvSpPr/>
          <p:nvPr/>
        </p:nvSpPr>
        <p:spPr>
          <a:xfrm>
            <a:off x="6208654" y="4260075"/>
            <a:ext cx="1059946" cy="354838"/>
          </a:xfrm>
          <a:custGeom>
            <a:avLst/>
            <a:gdLst>
              <a:gd name="connsiteX0" fmla="*/ 0 w 1147606"/>
              <a:gd name="connsiteY0" fmla="*/ 693019 h 717533"/>
              <a:gd name="connsiteX1" fmla="*/ 745958 w 1147606"/>
              <a:gd name="connsiteY1" fmla="*/ 668956 h 717533"/>
              <a:gd name="connsiteX2" fmla="*/ 1087655 w 1147606"/>
              <a:gd name="connsiteY2" fmla="*/ 255070 h 717533"/>
              <a:gd name="connsiteX3" fmla="*/ 1145407 w 1147606"/>
              <a:gd name="connsiteY3" fmla="*/ 0 h 717533"/>
              <a:gd name="connsiteX0" fmla="*/ 0 w 1087655"/>
              <a:gd name="connsiteY0" fmla="*/ 437949 h 462463"/>
              <a:gd name="connsiteX1" fmla="*/ 745958 w 1087655"/>
              <a:gd name="connsiteY1" fmla="*/ 413886 h 462463"/>
              <a:gd name="connsiteX2" fmla="*/ 1087655 w 1087655"/>
              <a:gd name="connsiteY2" fmla="*/ 0 h 462463"/>
              <a:gd name="connsiteX0" fmla="*/ 0 w 1059946"/>
              <a:gd name="connsiteY0" fmla="*/ 336349 h 354838"/>
              <a:gd name="connsiteX1" fmla="*/ 745958 w 1059946"/>
              <a:gd name="connsiteY1" fmla="*/ 312286 h 354838"/>
              <a:gd name="connsiteX2" fmla="*/ 1059946 w 1059946"/>
              <a:gd name="connsiteY2" fmla="*/ 0 h 3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946" h="354838">
                <a:moveTo>
                  <a:pt x="0" y="336349"/>
                </a:moveTo>
                <a:cubicBezTo>
                  <a:pt x="282341" y="360813"/>
                  <a:pt x="569300" y="368344"/>
                  <a:pt x="745958" y="312286"/>
                </a:cubicBezTo>
                <a:cubicBezTo>
                  <a:pt x="922616" y="256228"/>
                  <a:pt x="993371" y="111493"/>
                  <a:pt x="1059946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2BFC3B45-1900-4D3D-B7F3-168BED07145C}"/>
              </a:ext>
            </a:extLst>
          </p:cNvPr>
          <p:cNvSpPr txBox="1"/>
          <p:nvPr/>
        </p:nvSpPr>
        <p:spPr>
          <a:xfrm>
            <a:off x="6526778" y="1740245"/>
            <a:ext cx="148702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Line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900E45-C3A7-4C0B-84F3-7F22EA7C2257}"/>
              </a:ext>
            </a:extLst>
          </p:cNvPr>
          <p:cNvSpPr/>
          <p:nvPr/>
        </p:nvSpPr>
        <p:spPr>
          <a:xfrm>
            <a:off x="7292551" y="2398649"/>
            <a:ext cx="770021" cy="625642"/>
          </a:xfrm>
          <a:custGeom>
            <a:avLst/>
            <a:gdLst>
              <a:gd name="connsiteX0" fmla="*/ 770021 w 770021"/>
              <a:gd name="connsiteY0" fmla="*/ 625642 h 625642"/>
              <a:gd name="connsiteX1" fmla="*/ 197318 w 770021"/>
              <a:gd name="connsiteY1" fmla="*/ 476450 h 625642"/>
              <a:gd name="connsiteX2" fmla="*/ 0 w 770021"/>
              <a:gd name="connsiteY2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0021" h="625642">
                <a:moveTo>
                  <a:pt x="770021" y="625642"/>
                </a:moveTo>
                <a:cubicBezTo>
                  <a:pt x="547838" y="603183"/>
                  <a:pt x="325655" y="580724"/>
                  <a:pt x="197318" y="476450"/>
                </a:cubicBezTo>
                <a:cubicBezTo>
                  <a:pt x="68981" y="372176"/>
                  <a:pt x="34490" y="186088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9037F2-0DDB-46BE-A22B-171B8C7E0767}"/>
              </a:ext>
            </a:extLst>
          </p:cNvPr>
          <p:cNvSpPr/>
          <p:nvPr/>
        </p:nvSpPr>
        <p:spPr>
          <a:xfrm>
            <a:off x="5082363" y="5459819"/>
            <a:ext cx="313069" cy="499934"/>
          </a:xfrm>
          <a:custGeom>
            <a:avLst/>
            <a:gdLst>
              <a:gd name="connsiteX0" fmla="*/ 265814 w 313069"/>
              <a:gd name="connsiteY0" fmla="*/ 0 h 499934"/>
              <a:gd name="connsiteX1" fmla="*/ 292395 w 313069"/>
              <a:gd name="connsiteY1" fmla="*/ 377455 h 499934"/>
              <a:gd name="connsiteX2" fmla="*/ 0 w 313069"/>
              <a:gd name="connsiteY2" fmla="*/ 499730 h 49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069" h="499934">
                <a:moveTo>
                  <a:pt x="265814" y="0"/>
                </a:moveTo>
                <a:cubicBezTo>
                  <a:pt x="301255" y="147083"/>
                  <a:pt x="336697" y="294167"/>
                  <a:pt x="292395" y="377455"/>
                </a:cubicBezTo>
                <a:cubicBezTo>
                  <a:pt x="248093" y="460743"/>
                  <a:pt x="51391" y="503274"/>
                  <a:pt x="0" y="499730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5C3AD1FE-7043-4547-8196-E84C2A2FD98F}"/>
              </a:ext>
            </a:extLst>
          </p:cNvPr>
          <p:cNvSpPr txBox="1"/>
          <p:nvPr/>
        </p:nvSpPr>
        <p:spPr>
          <a:xfrm>
            <a:off x="6695647" y="552587"/>
            <a:ext cx="195162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228" name="Freeform 7">
            <a:extLst>
              <a:ext uri="{FF2B5EF4-FFF2-40B4-BE49-F238E27FC236}">
                <a16:creationId xmlns:a16="http://schemas.microsoft.com/office/drawing/2014/main" id="{0E2E1EC3-971D-42CA-9FC5-D8A0C96AF666}"/>
              </a:ext>
            </a:extLst>
          </p:cNvPr>
          <p:cNvSpPr/>
          <p:nvPr/>
        </p:nvSpPr>
        <p:spPr>
          <a:xfrm flipH="1">
            <a:off x="5934204" y="744288"/>
            <a:ext cx="755779" cy="184112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ADEE9621-58D7-4CA5-8177-DCF4492F2143}"/>
              </a:ext>
            </a:extLst>
          </p:cNvPr>
          <p:cNvSpPr txBox="1"/>
          <p:nvPr/>
        </p:nvSpPr>
        <p:spPr>
          <a:xfrm>
            <a:off x="2614730" y="6412468"/>
            <a:ext cx="146862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Compressor</a:t>
            </a:r>
          </a:p>
        </p:txBody>
      </p:sp>
      <p:sp>
        <p:nvSpPr>
          <p:cNvPr id="235" name="Freeform 14">
            <a:extLst>
              <a:ext uri="{FF2B5EF4-FFF2-40B4-BE49-F238E27FC236}">
                <a16:creationId xmlns:a16="http://schemas.microsoft.com/office/drawing/2014/main" id="{63922C82-0151-445C-9C43-021AAE9B94B1}"/>
              </a:ext>
            </a:extLst>
          </p:cNvPr>
          <p:cNvSpPr/>
          <p:nvPr/>
        </p:nvSpPr>
        <p:spPr>
          <a:xfrm>
            <a:off x="4074186" y="6253255"/>
            <a:ext cx="1365286" cy="367249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1365552"/>
              <a:gd name="connsiteY0" fmla="*/ 359652 h 371338"/>
              <a:gd name="connsiteX1" fmla="*/ 345233 w 1365552"/>
              <a:gd name="connsiteY1" fmla="*/ 331660 h 371338"/>
              <a:gd name="connsiteX2" fmla="*/ 709127 w 1365552"/>
              <a:gd name="connsiteY2" fmla="*/ 33080 h 371338"/>
              <a:gd name="connsiteX3" fmla="*/ 1365286 w 1365552"/>
              <a:gd name="connsiteY3" fmla="*/ 2167 h 371338"/>
              <a:gd name="connsiteX0" fmla="*/ 0 w 1365286"/>
              <a:gd name="connsiteY0" fmla="*/ 357485 h 369171"/>
              <a:gd name="connsiteX1" fmla="*/ 345233 w 1365286"/>
              <a:gd name="connsiteY1" fmla="*/ 329493 h 369171"/>
              <a:gd name="connsiteX2" fmla="*/ 709127 w 1365286"/>
              <a:gd name="connsiteY2" fmla="*/ 30913 h 369171"/>
              <a:gd name="connsiteX3" fmla="*/ 664069 w 1365286"/>
              <a:gd name="connsiteY3" fmla="*/ 27472 h 369171"/>
              <a:gd name="connsiteX4" fmla="*/ 1365286 w 1365286"/>
              <a:gd name="connsiteY4" fmla="*/ 0 h 369171"/>
              <a:gd name="connsiteX0" fmla="*/ 0 w 1365286"/>
              <a:gd name="connsiteY0" fmla="*/ 357485 h 369171"/>
              <a:gd name="connsiteX1" fmla="*/ 345233 w 1365286"/>
              <a:gd name="connsiteY1" fmla="*/ 329493 h 369171"/>
              <a:gd name="connsiteX2" fmla="*/ 709127 w 1365286"/>
              <a:gd name="connsiteY2" fmla="*/ 30913 h 369171"/>
              <a:gd name="connsiteX3" fmla="*/ 950396 w 1365286"/>
              <a:gd name="connsiteY3" fmla="*/ 8999 h 369171"/>
              <a:gd name="connsiteX4" fmla="*/ 1365286 w 1365286"/>
              <a:gd name="connsiteY4" fmla="*/ 0 h 369171"/>
              <a:gd name="connsiteX0" fmla="*/ 0 w 1365286"/>
              <a:gd name="connsiteY0" fmla="*/ 357485 h 367249"/>
              <a:gd name="connsiteX1" fmla="*/ 345233 w 1365286"/>
              <a:gd name="connsiteY1" fmla="*/ 329493 h 367249"/>
              <a:gd name="connsiteX2" fmla="*/ 487454 w 1365286"/>
              <a:gd name="connsiteY2" fmla="*/ 67858 h 367249"/>
              <a:gd name="connsiteX3" fmla="*/ 950396 w 1365286"/>
              <a:gd name="connsiteY3" fmla="*/ 8999 h 367249"/>
              <a:gd name="connsiteX4" fmla="*/ 1365286 w 1365286"/>
              <a:gd name="connsiteY4" fmla="*/ 0 h 36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86" h="367249">
                <a:moveTo>
                  <a:pt x="0" y="357485"/>
                </a:moveTo>
                <a:cubicBezTo>
                  <a:pt x="113522" y="370703"/>
                  <a:pt x="263991" y="377764"/>
                  <a:pt x="345233" y="329493"/>
                </a:cubicBezTo>
                <a:cubicBezTo>
                  <a:pt x="426475" y="281222"/>
                  <a:pt x="417381" y="121274"/>
                  <a:pt x="487454" y="67858"/>
                </a:cubicBezTo>
                <a:cubicBezTo>
                  <a:pt x="557527" y="14442"/>
                  <a:pt x="841036" y="14151"/>
                  <a:pt x="950396" y="8999"/>
                </a:cubicBezTo>
                <a:lnTo>
                  <a:pt x="1365286" y="0"/>
                </a:ln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6616E0BF-3D11-40A0-B5CC-CC9EB050D16B}"/>
              </a:ext>
            </a:extLst>
          </p:cNvPr>
          <p:cNvSpPr txBox="1"/>
          <p:nvPr/>
        </p:nvSpPr>
        <p:spPr>
          <a:xfrm>
            <a:off x="6519565" y="3293633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Receiver</a:t>
            </a:r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06B3EDE1-4EA5-421D-806A-0790F447E07E}"/>
              </a:ext>
            </a:extLst>
          </p:cNvPr>
          <p:cNvSpPr/>
          <p:nvPr/>
        </p:nvSpPr>
        <p:spPr>
          <a:xfrm flipV="1">
            <a:off x="6378501" y="2925315"/>
            <a:ext cx="1059946" cy="354838"/>
          </a:xfrm>
          <a:custGeom>
            <a:avLst/>
            <a:gdLst>
              <a:gd name="connsiteX0" fmla="*/ 0 w 1147606"/>
              <a:gd name="connsiteY0" fmla="*/ 693019 h 717533"/>
              <a:gd name="connsiteX1" fmla="*/ 745958 w 1147606"/>
              <a:gd name="connsiteY1" fmla="*/ 668956 h 717533"/>
              <a:gd name="connsiteX2" fmla="*/ 1087655 w 1147606"/>
              <a:gd name="connsiteY2" fmla="*/ 255070 h 717533"/>
              <a:gd name="connsiteX3" fmla="*/ 1145407 w 1147606"/>
              <a:gd name="connsiteY3" fmla="*/ 0 h 717533"/>
              <a:gd name="connsiteX0" fmla="*/ 0 w 1087655"/>
              <a:gd name="connsiteY0" fmla="*/ 437949 h 462463"/>
              <a:gd name="connsiteX1" fmla="*/ 745958 w 1087655"/>
              <a:gd name="connsiteY1" fmla="*/ 413886 h 462463"/>
              <a:gd name="connsiteX2" fmla="*/ 1087655 w 1087655"/>
              <a:gd name="connsiteY2" fmla="*/ 0 h 462463"/>
              <a:gd name="connsiteX0" fmla="*/ 0 w 1059946"/>
              <a:gd name="connsiteY0" fmla="*/ 336349 h 354838"/>
              <a:gd name="connsiteX1" fmla="*/ 745958 w 1059946"/>
              <a:gd name="connsiteY1" fmla="*/ 312286 h 354838"/>
              <a:gd name="connsiteX2" fmla="*/ 1059946 w 1059946"/>
              <a:gd name="connsiteY2" fmla="*/ 0 h 3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946" h="354838">
                <a:moveTo>
                  <a:pt x="0" y="336349"/>
                </a:moveTo>
                <a:cubicBezTo>
                  <a:pt x="282341" y="360813"/>
                  <a:pt x="569300" y="368344"/>
                  <a:pt x="745958" y="312286"/>
                </a:cubicBezTo>
                <a:cubicBezTo>
                  <a:pt x="922616" y="256228"/>
                  <a:pt x="993371" y="111493"/>
                  <a:pt x="1059946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B3777184-8E29-46F2-BA35-AFAD98E543C2}"/>
              </a:ext>
            </a:extLst>
          </p:cNvPr>
          <p:cNvSpPr txBox="1"/>
          <p:nvPr/>
        </p:nvSpPr>
        <p:spPr>
          <a:xfrm>
            <a:off x="645876" y="3788510"/>
            <a:ext cx="190683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Expansion Valve</a:t>
            </a:r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C3F6E1CB-BC52-43D1-A7DB-818B527C451A}"/>
              </a:ext>
            </a:extLst>
          </p:cNvPr>
          <p:cNvSpPr/>
          <p:nvPr/>
        </p:nvSpPr>
        <p:spPr>
          <a:xfrm>
            <a:off x="2533397" y="3923156"/>
            <a:ext cx="1404657" cy="263872"/>
          </a:xfrm>
          <a:custGeom>
            <a:avLst/>
            <a:gdLst>
              <a:gd name="connsiteX0" fmla="*/ 1275347 w 1275347"/>
              <a:gd name="connsiteY0" fmla="*/ 693019 h 693019"/>
              <a:gd name="connsiteX1" fmla="*/ 563078 w 1275347"/>
              <a:gd name="connsiteY1" fmla="*/ 514952 h 693019"/>
              <a:gd name="connsiteX2" fmla="*/ 356135 w 1275347"/>
              <a:gd name="connsiteY2" fmla="*/ 86628 h 693019"/>
              <a:gd name="connsiteX3" fmla="*/ 0 w 1275347"/>
              <a:gd name="connsiteY3" fmla="*/ 0 h 693019"/>
              <a:gd name="connsiteX0" fmla="*/ 1561674 w 1561674"/>
              <a:gd name="connsiteY0" fmla="*/ 633293 h 633293"/>
              <a:gd name="connsiteX1" fmla="*/ 849405 w 1561674"/>
              <a:gd name="connsiteY1" fmla="*/ 455226 h 633293"/>
              <a:gd name="connsiteX2" fmla="*/ 642462 w 1561674"/>
              <a:gd name="connsiteY2" fmla="*/ 26902 h 633293"/>
              <a:gd name="connsiteX3" fmla="*/ 0 w 1561674"/>
              <a:gd name="connsiteY3" fmla="*/ 88056 h 633293"/>
              <a:gd name="connsiteX0" fmla="*/ 1561674 w 1561674"/>
              <a:gd name="connsiteY0" fmla="*/ 546741 h 546741"/>
              <a:gd name="connsiteX1" fmla="*/ 849405 w 1561674"/>
              <a:gd name="connsiteY1" fmla="*/ 368674 h 546741"/>
              <a:gd name="connsiteX2" fmla="*/ 614753 w 1561674"/>
              <a:gd name="connsiteY2" fmla="*/ 69659 h 546741"/>
              <a:gd name="connsiteX3" fmla="*/ 0 w 1561674"/>
              <a:gd name="connsiteY3" fmla="*/ 1504 h 546741"/>
              <a:gd name="connsiteX0" fmla="*/ 1395420 w 1395420"/>
              <a:gd name="connsiteY0" fmla="*/ 251177 h 372013"/>
              <a:gd name="connsiteX1" fmla="*/ 849405 w 1395420"/>
              <a:gd name="connsiteY1" fmla="*/ 368674 h 372013"/>
              <a:gd name="connsiteX2" fmla="*/ 614753 w 1395420"/>
              <a:gd name="connsiteY2" fmla="*/ 69659 h 372013"/>
              <a:gd name="connsiteX3" fmla="*/ 0 w 1395420"/>
              <a:gd name="connsiteY3" fmla="*/ 1504 h 372013"/>
              <a:gd name="connsiteX0" fmla="*/ 1395420 w 1395420"/>
              <a:gd name="connsiteY0" fmla="*/ 251177 h 251177"/>
              <a:gd name="connsiteX1" fmla="*/ 849405 w 1395420"/>
              <a:gd name="connsiteY1" fmla="*/ 193184 h 251177"/>
              <a:gd name="connsiteX2" fmla="*/ 614753 w 1395420"/>
              <a:gd name="connsiteY2" fmla="*/ 69659 h 251177"/>
              <a:gd name="connsiteX3" fmla="*/ 0 w 1395420"/>
              <a:gd name="connsiteY3" fmla="*/ 1504 h 251177"/>
              <a:gd name="connsiteX0" fmla="*/ 1395420 w 1395420"/>
              <a:gd name="connsiteY0" fmla="*/ 306623 h 306623"/>
              <a:gd name="connsiteX1" fmla="*/ 849405 w 1395420"/>
              <a:gd name="connsiteY1" fmla="*/ 248630 h 306623"/>
              <a:gd name="connsiteX2" fmla="*/ 568571 w 1395420"/>
              <a:gd name="connsiteY2" fmla="*/ 32742 h 306623"/>
              <a:gd name="connsiteX3" fmla="*/ 0 w 1395420"/>
              <a:gd name="connsiteY3" fmla="*/ 56950 h 306623"/>
              <a:gd name="connsiteX0" fmla="*/ 1395420 w 1395420"/>
              <a:gd name="connsiteY0" fmla="*/ 306623 h 306623"/>
              <a:gd name="connsiteX1" fmla="*/ 821696 w 1395420"/>
              <a:gd name="connsiteY1" fmla="*/ 248630 h 306623"/>
              <a:gd name="connsiteX2" fmla="*/ 568571 w 1395420"/>
              <a:gd name="connsiteY2" fmla="*/ 32742 h 306623"/>
              <a:gd name="connsiteX3" fmla="*/ 0 w 1395420"/>
              <a:gd name="connsiteY3" fmla="*/ 56950 h 306623"/>
              <a:gd name="connsiteX0" fmla="*/ 1395420 w 1395420"/>
              <a:gd name="connsiteY0" fmla="*/ 306623 h 306623"/>
              <a:gd name="connsiteX1" fmla="*/ 821696 w 1395420"/>
              <a:gd name="connsiteY1" fmla="*/ 248630 h 306623"/>
              <a:gd name="connsiteX2" fmla="*/ 568571 w 1395420"/>
              <a:gd name="connsiteY2" fmla="*/ 32742 h 306623"/>
              <a:gd name="connsiteX3" fmla="*/ 0 w 1395420"/>
              <a:gd name="connsiteY3" fmla="*/ 56950 h 306623"/>
              <a:gd name="connsiteX0" fmla="*/ 1395420 w 1395420"/>
              <a:gd name="connsiteY0" fmla="*/ 306623 h 306623"/>
              <a:gd name="connsiteX1" fmla="*/ 821696 w 1395420"/>
              <a:gd name="connsiteY1" fmla="*/ 285575 h 306623"/>
              <a:gd name="connsiteX2" fmla="*/ 568571 w 1395420"/>
              <a:gd name="connsiteY2" fmla="*/ 32742 h 306623"/>
              <a:gd name="connsiteX3" fmla="*/ 0 w 1395420"/>
              <a:gd name="connsiteY3" fmla="*/ 56950 h 306623"/>
              <a:gd name="connsiteX0" fmla="*/ 1404657 w 1404657"/>
              <a:gd name="connsiteY0" fmla="*/ 241968 h 292153"/>
              <a:gd name="connsiteX1" fmla="*/ 821696 w 1404657"/>
              <a:gd name="connsiteY1" fmla="*/ 285575 h 292153"/>
              <a:gd name="connsiteX2" fmla="*/ 568571 w 1404657"/>
              <a:gd name="connsiteY2" fmla="*/ 32742 h 292153"/>
              <a:gd name="connsiteX3" fmla="*/ 0 w 1404657"/>
              <a:gd name="connsiteY3" fmla="*/ 56950 h 292153"/>
              <a:gd name="connsiteX0" fmla="*/ 1404657 w 1404657"/>
              <a:gd name="connsiteY0" fmla="*/ 207856 h 255857"/>
              <a:gd name="connsiteX1" fmla="*/ 821696 w 1404657"/>
              <a:gd name="connsiteY1" fmla="*/ 251463 h 255857"/>
              <a:gd name="connsiteX2" fmla="*/ 439262 w 1404657"/>
              <a:gd name="connsiteY2" fmla="*/ 44812 h 255857"/>
              <a:gd name="connsiteX3" fmla="*/ 0 w 1404657"/>
              <a:gd name="connsiteY3" fmla="*/ 22838 h 255857"/>
              <a:gd name="connsiteX0" fmla="*/ 1404657 w 1404657"/>
              <a:gd name="connsiteY0" fmla="*/ 207856 h 255857"/>
              <a:gd name="connsiteX1" fmla="*/ 821696 w 1404657"/>
              <a:gd name="connsiteY1" fmla="*/ 251463 h 255857"/>
              <a:gd name="connsiteX2" fmla="*/ 439262 w 1404657"/>
              <a:gd name="connsiteY2" fmla="*/ 44812 h 255857"/>
              <a:gd name="connsiteX3" fmla="*/ 0 w 1404657"/>
              <a:gd name="connsiteY3" fmla="*/ 22838 h 255857"/>
              <a:gd name="connsiteX0" fmla="*/ 1404657 w 1404657"/>
              <a:gd name="connsiteY0" fmla="*/ 207856 h 255857"/>
              <a:gd name="connsiteX1" fmla="*/ 821696 w 1404657"/>
              <a:gd name="connsiteY1" fmla="*/ 251463 h 255857"/>
              <a:gd name="connsiteX2" fmla="*/ 439262 w 1404657"/>
              <a:gd name="connsiteY2" fmla="*/ 44812 h 255857"/>
              <a:gd name="connsiteX3" fmla="*/ 0 w 1404657"/>
              <a:gd name="connsiteY3" fmla="*/ 22838 h 255857"/>
              <a:gd name="connsiteX0" fmla="*/ 1404657 w 1404657"/>
              <a:gd name="connsiteY0" fmla="*/ 215871 h 263872"/>
              <a:gd name="connsiteX1" fmla="*/ 821696 w 1404657"/>
              <a:gd name="connsiteY1" fmla="*/ 259478 h 263872"/>
              <a:gd name="connsiteX2" fmla="*/ 439262 w 1404657"/>
              <a:gd name="connsiteY2" fmla="*/ 52827 h 263872"/>
              <a:gd name="connsiteX3" fmla="*/ 0 w 1404657"/>
              <a:gd name="connsiteY3" fmla="*/ 30853 h 263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4657" h="263872">
                <a:moveTo>
                  <a:pt x="1404657" y="215871"/>
                </a:moveTo>
                <a:cubicBezTo>
                  <a:pt x="1125123" y="177370"/>
                  <a:pt x="982595" y="286652"/>
                  <a:pt x="821696" y="259478"/>
                </a:cubicBezTo>
                <a:cubicBezTo>
                  <a:pt x="660797" y="232304"/>
                  <a:pt x="616235" y="157125"/>
                  <a:pt x="439262" y="52827"/>
                </a:cubicBezTo>
                <a:cubicBezTo>
                  <a:pt x="262289" y="-51471"/>
                  <a:pt x="0" y="30853"/>
                  <a:pt x="0" y="30853"/>
                </a:cubicBezTo>
              </a:path>
            </a:pathLst>
          </a:custGeom>
          <a:noFill/>
          <a:ln w="38100">
            <a:solidFill>
              <a:srgbClr val="00B0F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2" name="Title 400">
            <a:extLst>
              <a:ext uri="{FF2B5EF4-FFF2-40B4-BE49-F238E27FC236}">
                <a16:creationId xmlns:a16="http://schemas.microsoft.com/office/drawing/2014/main" id="{47995019-18A9-4E29-960E-91A1CFFB880A}"/>
              </a:ext>
            </a:extLst>
          </p:cNvPr>
          <p:cNvSpPr txBox="1">
            <a:spLocks/>
          </p:cNvSpPr>
          <p:nvPr/>
        </p:nvSpPr>
        <p:spPr>
          <a:xfrm>
            <a:off x="274320" y="274638"/>
            <a:ext cx="2834640" cy="23317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An Air-Cooled Vapor Compression Cycle Chiller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4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6092A-8F3B-4D4C-89CB-02496F72977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7B677-C282-4B9F-A10C-656DCCD81DA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573113-F741-4B76-BC3C-28D6184E7F25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book&#10;&#10;Description automatically generated">
            <a:extLst>
              <a:ext uri="{FF2B5EF4-FFF2-40B4-BE49-F238E27FC236}">
                <a16:creationId xmlns:a16="http://schemas.microsoft.com/office/drawing/2014/main" id="{2F51B3EA-447E-457A-B25E-EC15068FD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386" y="1600200"/>
            <a:ext cx="3364992" cy="45308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6EEE4D-1F50-4AD5-9A29-ED5D992E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4114800" cy="2209800"/>
          </a:xfrm>
        </p:spPr>
        <p:txBody>
          <a:bodyPr/>
          <a:lstStyle/>
          <a:p>
            <a:r>
              <a:rPr lang="en-US" dirty="0"/>
              <a:t>Get Connected with My Poll Everywhere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902103-9DA4-4B9B-B836-BD5BF340AA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124200"/>
            <a:ext cx="4059556" cy="28142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Via text messaging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Step 1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Text </a:t>
            </a:r>
            <a:r>
              <a:rPr lang="en-US" sz="2400" dirty="0">
                <a:solidFill>
                  <a:schemeClr val="tx2"/>
                </a:solidFill>
              </a:rPr>
              <a:t>DAVIDSELLERS022</a:t>
            </a:r>
            <a:r>
              <a:rPr lang="en-US" sz="2400" dirty="0"/>
              <a:t> to </a:t>
            </a:r>
            <a:r>
              <a:rPr lang="en-US" sz="2400" dirty="0">
                <a:solidFill>
                  <a:srgbClr val="03CC49"/>
                </a:solidFill>
              </a:rPr>
              <a:t>22333 </a:t>
            </a:r>
            <a:r>
              <a:rPr lang="en-US" sz="2400" dirty="0"/>
              <a:t>(the hyphen gets inserted automatically on some phones)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019BFE-1293-43DE-90ED-2811AF6B28F8}"/>
              </a:ext>
            </a:extLst>
          </p:cNvPr>
          <p:cNvGrpSpPr>
            <a:grpSpLocks noChangeAspect="1"/>
          </p:cNvGrpSpPr>
          <p:nvPr/>
        </p:nvGrpSpPr>
        <p:grpSpPr>
          <a:xfrm>
            <a:off x="4627245" y="386668"/>
            <a:ext cx="3840480" cy="5760720"/>
            <a:chOff x="4321192" y="1600200"/>
            <a:chExt cx="3048000" cy="4572000"/>
          </a:xfrm>
        </p:grpSpPr>
        <p:pic>
          <p:nvPicPr>
            <p:cNvPr id="6" name="Picture 5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959E7E3D-6453-43BE-80BB-A0ED90B1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192" y="1600200"/>
              <a:ext cx="3048000" cy="4572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ADFA96-A1BD-4549-A2F8-0BE2ED3A3702}"/>
                </a:ext>
              </a:extLst>
            </p:cNvPr>
            <p:cNvSpPr/>
            <p:nvPr/>
          </p:nvSpPr>
          <p:spPr>
            <a:xfrm>
              <a:off x="5513033" y="2944427"/>
              <a:ext cx="62144" cy="6510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941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136A24-6535-428E-9DF5-CF6C8715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Pipe is Which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AC093-43C7-4F7E-87E2-761360B23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Suction Line	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C00"/>
                </a:solidFill>
              </a:rPr>
              <a:t>Liquid Line	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Hot gas 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3BBF3B-10D6-44D9-81E2-7F088C703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Largest, coldest and insulated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C00"/>
                </a:solidFill>
              </a:rPr>
              <a:t>Smallest, warm, usually not insulated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Size between suction and liquid line size, hot, typically not insulated</a:t>
            </a:r>
          </a:p>
        </p:txBody>
      </p:sp>
    </p:spTree>
    <p:extLst>
      <p:ext uri="{BB962C8B-B14F-4D97-AF65-F5344CB8AC3E}">
        <p14:creationId xmlns:p14="http://schemas.microsoft.com/office/powerpoint/2010/main" val="24664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64B58-F305-4662-B0E8-07F28EB26A2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ComIT\Project Data\UCB_LeConte\UCB Le  Conte Hall Pictures\From Julia\leconte roofto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4637"/>
            <a:ext cx="2834640" cy="2331720"/>
          </a:xfrm>
          <a:solidFill>
            <a:schemeClr val="tx1">
              <a:alpha val="5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dirty="0"/>
              <a:t>An Air Cooled Vapor Compression Cycle Chiller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ECD07-AB8D-4936-BF74-41FF53E55A82}"/>
              </a:ext>
            </a:extLst>
          </p:cNvPr>
          <p:cNvSpPr/>
          <p:nvPr/>
        </p:nvSpPr>
        <p:spPr>
          <a:xfrm>
            <a:off x="6781800" y="1707777"/>
            <a:ext cx="914400" cy="137160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26268-28C3-48CA-82E1-DF1130BBC04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omIT\Project Data\UCB_LeConte\UCB Le  Conte Hall Pictures\05-22-09\LeConte Logger deployment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72AF0-B60D-4F7A-82A5-FC0FE56C3335}"/>
              </a:ext>
            </a:extLst>
          </p:cNvPr>
          <p:cNvSpPr txBox="1"/>
          <p:nvPr/>
        </p:nvSpPr>
        <p:spPr>
          <a:xfrm>
            <a:off x="394290" y="1742202"/>
            <a:ext cx="195162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B7A72FF-DA74-4DB3-80A4-2FFF4C15B751}"/>
              </a:ext>
            </a:extLst>
          </p:cNvPr>
          <p:cNvSpPr/>
          <p:nvPr/>
        </p:nvSpPr>
        <p:spPr>
          <a:xfrm>
            <a:off x="2349743" y="1923427"/>
            <a:ext cx="755779" cy="184112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3B1A56-5669-4E19-8193-B3167662C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C64A8-7DFE-4241-80E1-1C9EFC6154A2}"/>
              </a:ext>
            </a:extLst>
          </p:cNvPr>
          <p:cNvSpPr txBox="1"/>
          <p:nvPr/>
        </p:nvSpPr>
        <p:spPr>
          <a:xfrm>
            <a:off x="789689" y="3338002"/>
            <a:ext cx="146862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1A2ACC44-6657-4463-A56A-C1275B9B8A00}"/>
              </a:ext>
            </a:extLst>
          </p:cNvPr>
          <p:cNvSpPr/>
          <p:nvPr/>
        </p:nvSpPr>
        <p:spPr>
          <a:xfrm>
            <a:off x="2249144" y="2892462"/>
            <a:ext cx="759017" cy="655498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B7D74-DC07-4C05-8FA2-98EA1E858DA2}"/>
              </a:ext>
            </a:extLst>
          </p:cNvPr>
          <p:cNvSpPr txBox="1"/>
          <p:nvPr/>
        </p:nvSpPr>
        <p:spPr>
          <a:xfrm>
            <a:off x="3401343" y="5001568"/>
            <a:ext cx="1468621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Filter Dryer (Not shown on diagram)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A1A61D6-108B-447C-95EE-9CE951DF3846}"/>
              </a:ext>
            </a:extLst>
          </p:cNvPr>
          <p:cNvSpPr/>
          <p:nvPr/>
        </p:nvSpPr>
        <p:spPr>
          <a:xfrm>
            <a:off x="4869965" y="4438919"/>
            <a:ext cx="982268" cy="1069385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982974"/>
              <a:gd name="connsiteY0" fmla="*/ 1057699 h 1069385"/>
              <a:gd name="connsiteX1" fmla="*/ 345233 w 982974"/>
              <a:gd name="connsiteY1" fmla="*/ 1029707 h 1069385"/>
              <a:gd name="connsiteX2" fmla="*/ 709127 w 982974"/>
              <a:gd name="connsiteY2" fmla="*/ 731127 h 1069385"/>
              <a:gd name="connsiteX3" fmla="*/ 982268 w 982974"/>
              <a:gd name="connsiteY3" fmla="*/ 0 h 1069385"/>
              <a:gd name="connsiteX0" fmla="*/ 0 w 982268"/>
              <a:gd name="connsiteY0" fmla="*/ 1057699 h 1069385"/>
              <a:gd name="connsiteX1" fmla="*/ 345233 w 982268"/>
              <a:gd name="connsiteY1" fmla="*/ 1029707 h 1069385"/>
              <a:gd name="connsiteX2" fmla="*/ 709127 w 982268"/>
              <a:gd name="connsiteY2" fmla="*/ 731127 h 1069385"/>
              <a:gd name="connsiteX3" fmla="*/ 982268 w 982268"/>
              <a:gd name="connsiteY3" fmla="*/ 0 h 106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268" h="1069385">
                <a:moveTo>
                  <a:pt x="0" y="1057699"/>
                </a:moveTo>
                <a:cubicBezTo>
                  <a:pt x="113522" y="1070917"/>
                  <a:pt x="227045" y="1084136"/>
                  <a:pt x="345233" y="1029707"/>
                </a:cubicBezTo>
                <a:cubicBezTo>
                  <a:pt x="463421" y="975278"/>
                  <a:pt x="642258" y="833764"/>
                  <a:pt x="709127" y="731127"/>
                </a:cubicBezTo>
                <a:cubicBezTo>
                  <a:pt x="775996" y="628490"/>
                  <a:pt x="944102" y="453810"/>
                  <a:pt x="982268" y="0"/>
                </a:cubicBezTo>
              </a:path>
            </a:pathLst>
          </a:custGeom>
          <a:noFill/>
          <a:ln w="38100">
            <a:solidFill>
              <a:srgbClr val="FFA1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D528E-43C1-4746-87D6-806868BAFE40}"/>
              </a:ext>
            </a:extLst>
          </p:cNvPr>
          <p:cNvSpPr txBox="1"/>
          <p:nvPr/>
        </p:nvSpPr>
        <p:spPr>
          <a:xfrm>
            <a:off x="91899" y="5185138"/>
            <a:ext cx="2224501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Service Valves (Not shown on diagram</a:t>
            </a: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A27022A0-6365-44F9-A4AC-A0DF16844CAF}"/>
              </a:ext>
            </a:extLst>
          </p:cNvPr>
          <p:cNvSpPr/>
          <p:nvPr/>
        </p:nvSpPr>
        <p:spPr>
          <a:xfrm>
            <a:off x="2316399" y="4693433"/>
            <a:ext cx="717573" cy="812255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730141"/>
              <a:gd name="connsiteY0" fmla="*/ 812255 h 813208"/>
              <a:gd name="connsiteX1" fmla="*/ 316357 w 730141"/>
              <a:gd name="connsiteY1" fmla="*/ 615820 h 813208"/>
              <a:gd name="connsiteX2" fmla="*/ 680251 w 730141"/>
              <a:gd name="connsiteY2" fmla="*/ 317240 h 813208"/>
              <a:gd name="connsiteX3" fmla="*/ 717573 w 730141"/>
              <a:gd name="connsiteY3" fmla="*/ 0 h 813208"/>
              <a:gd name="connsiteX0" fmla="*/ 0 w 730141"/>
              <a:gd name="connsiteY0" fmla="*/ 812255 h 818345"/>
              <a:gd name="connsiteX1" fmla="*/ 508863 w 730141"/>
              <a:gd name="connsiteY1" fmla="*/ 740949 h 818345"/>
              <a:gd name="connsiteX2" fmla="*/ 680251 w 730141"/>
              <a:gd name="connsiteY2" fmla="*/ 317240 h 818345"/>
              <a:gd name="connsiteX3" fmla="*/ 717573 w 730141"/>
              <a:gd name="connsiteY3" fmla="*/ 0 h 818345"/>
              <a:gd name="connsiteX0" fmla="*/ 0 w 717573"/>
              <a:gd name="connsiteY0" fmla="*/ 812255 h 832598"/>
              <a:gd name="connsiteX1" fmla="*/ 508863 w 717573"/>
              <a:gd name="connsiteY1" fmla="*/ 740949 h 832598"/>
              <a:gd name="connsiteX2" fmla="*/ 717573 w 717573"/>
              <a:gd name="connsiteY2" fmla="*/ 0 h 832598"/>
              <a:gd name="connsiteX0" fmla="*/ 0 w 717573"/>
              <a:gd name="connsiteY0" fmla="*/ 812255 h 813352"/>
              <a:gd name="connsiteX1" fmla="*/ 619554 w 717573"/>
              <a:gd name="connsiteY1" fmla="*/ 582132 h 813352"/>
              <a:gd name="connsiteX2" fmla="*/ 717573 w 717573"/>
              <a:gd name="connsiteY2" fmla="*/ 0 h 813352"/>
              <a:gd name="connsiteX0" fmla="*/ 0 w 717573"/>
              <a:gd name="connsiteY0" fmla="*/ 812255 h 822193"/>
              <a:gd name="connsiteX1" fmla="*/ 619554 w 717573"/>
              <a:gd name="connsiteY1" fmla="*/ 582132 h 822193"/>
              <a:gd name="connsiteX2" fmla="*/ 717573 w 717573"/>
              <a:gd name="connsiteY2" fmla="*/ 0 h 822193"/>
              <a:gd name="connsiteX0" fmla="*/ 0 w 717573"/>
              <a:gd name="connsiteY0" fmla="*/ 812255 h 813814"/>
              <a:gd name="connsiteX1" fmla="*/ 619554 w 717573"/>
              <a:gd name="connsiteY1" fmla="*/ 582132 h 813814"/>
              <a:gd name="connsiteX2" fmla="*/ 717573 w 717573"/>
              <a:gd name="connsiteY2" fmla="*/ 0 h 813814"/>
              <a:gd name="connsiteX0" fmla="*/ 0 w 717573"/>
              <a:gd name="connsiteY0" fmla="*/ 812255 h 812255"/>
              <a:gd name="connsiteX1" fmla="*/ 638804 w 717573"/>
              <a:gd name="connsiteY1" fmla="*/ 534006 h 812255"/>
              <a:gd name="connsiteX2" fmla="*/ 717573 w 717573"/>
              <a:gd name="connsiteY2" fmla="*/ 0 h 812255"/>
              <a:gd name="connsiteX0" fmla="*/ 0 w 729000"/>
              <a:gd name="connsiteY0" fmla="*/ 812255 h 812255"/>
              <a:gd name="connsiteX1" fmla="*/ 638804 w 729000"/>
              <a:gd name="connsiteY1" fmla="*/ 534006 h 812255"/>
              <a:gd name="connsiteX2" fmla="*/ 717573 w 729000"/>
              <a:gd name="connsiteY2" fmla="*/ 0 h 812255"/>
              <a:gd name="connsiteX0" fmla="*/ 0 w 746604"/>
              <a:gd name="connsiteY0" fmla="*/ 812255 h 820962"/>
              <a:gd name="connsiteX1" fmla="*/ 682118 w 746604"/>
              <a:gd name="connsiteY1" fmla="*/ 611008 h 820962"/>
              <a:gd name="connsiteX2" fmla="*/ 717573 w 746604"/>
              <a:gd name="connsiteY2" fmla="*/ 0 h 820962"/>
              <a:gd name="connsiteX0" fmla="*/ 0 w 770546"/>
              <a:gd name="connsiteY0" fmla="*/ 812255 h 812255"/>
              <a:gd name="connsiteX1" fmla="*/ 682118 w 770546"/>
              <a:gd name="connsiteY1" fmla="*/ 611008 h 812255"/>
              <a:gd name="connsiteX2" fmla="*/ 717573 w 770546"/>
              <a:gd name="connsiteY2" fmla="*/ 0 h 812255"/>
              <a:gd name="connsiteX0" fmla="*/ 0 w 744319"/>
              <a:gd name="connsiteY0" fmla="*/ 812255 h 812255"/>
              <a:gd name="connsiteX1" fmla="*/ 633992 w 744319"/>
              <a:gd name="connsiteY1" fmla="*/ 615820 h 812255"/>
              <a:gd name="connsiteX2" fmla="*/ 717573 w 744319"/>
              <a:gd name="connsiteY2" fmla="*/ 0 h 812255"/>
              <a:gd name="connsiteX0" fmla="*/ 0 w 728040"/>
              <a:gd name="connsiteY0" fmla="*/ 812255 h 812255"/>
              <a:gd name="connsiteX1" fmla="*/ 633992 w 728040"/>
              <a:gd name="connsiteY1" fmla="*/ 615820 h 812255"/>
              <a:gd name="connsiteX2" fmla="*/ 717573 w 728040"/>
              <a:gd name="connsiteY2" fmla="*/ 0 h 812255"/>
              <a:gd name="connsiteX0" fmla="*/ 0 w 717573"/>
              <a:gd name="connsiteY0" fmla="*/ 812255 h 812255"/>
              <a:gd name="connsiteX1" fmla="*/ 633992 w 717573"/>
              <a:gd name="connsiteY1" fmla="*/ 615820 h 812255"/>
              <a:gd name="connsiteX2" fmla="*/ 717573 w 717573"/>
              <a:gd name="connsiteY2" fmla="*/ 0 h 81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573" h="812255">
                <a:moveTo>
                  <a:pt x="0" y="812255"/>
                </a:moveTo>
                <a:cubicBezTo>
                  <a:pt x="392654" y="806223"/>
                  <a:pt x="557711" y="727133"/>
                  <a:pt x="633992" y="615820"/>
                </a:cubicBezTo>
                <a:cubicBezTo>
                  <a:pt x="710273" y="504507"/>
                  <a:pt x="693343" y="308368"/>
                  <a:pt x="717573" y="0"/>
                </a:cubicBezTo>
              </a:path>
            </a:pathLst>
          </a:custGeom>
          <a:noFill/>
          <a:ln w="38100">
            <a:solidFill>
              <a:srgbClr val="FFA1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36653A25-CD57-4BF4-9A98-510EDAAC3015}"/>
              </a:ext>
            </a:extLst>
          </p:cNvPr>
          <p:cNvSpPr/>
          <p:nvPr/>
        </p:nvSpPr>
        <p:spPr>
          <a:xfrm>
            <a:off x="4877988" y="3826642"/>
            <a:ext cx="756074" cy="1679109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982974"/>
              <a:gd name="connsiteY0" fmla="*/ 1057699 h 1069385"/>
              <a:gd name="connsiteX1" fmla="*/ 345233 w 982974"/>
              <a:gd name="connsiteY1" fmla="*/ 1029707 h 1069385"/>
              <a:gd name="connsiteX2" fmla="*/ 709127 w 982974"/>
              <a:gd name="connsiteY2" fmla="*/ 731127 h 1069385"/>
              <a:gd name="connsiteX3" fmla="*/ 982268 w 982974"/>
              <a:gd name="connsiteY3" fmla="*/ 0 h 1069385"/>
              <a:gd name="connsiteX0" fmla="*/ 0 w 756780"/>
              <a:gd name="connsiteY0" fmla="*/ 1678528 h 1678783"/>
              <a:gd name="connsiteX1" fmla="*/ 119039 w 756780"/>
              <a:gd name="connsiteY1" fmla="*/ 1029707 h 1678783"/>
              <a:gd name="connsiteX2" fmla="*/ 482933 w 756780"/>
              <a:gd name="connsiteY2" fmla="*/ 731127 h 1678783"/>
              <a:gd name="connsiteX3" fmla="*/ 756074 w 756780"/>
              <a:gd name="connsiteY3" fmla="*/ 0 h 1678783"/>
              <a:gd name="connsiteX0" fmla="*/ 0 w 756780"/>
              <a:gd name="connsiteY0" fmla="*/ 1678528 h 1678860"/>
              <a:gd name="connsiteX1" fmla="*/ 479986 w 756780"/>
              <a:gd name="connsiteY1" fmla="*/ 1150023 h 1678860"/>
              <a:gd name="connsiteX2" fmla="*/ 482933 w 756780"/>
              <a:gd name="connsiteY2" fmla="*/ 731127 h 1678860"/>
              <a:gd name="connsiteX3" fmla="*/ 756074 w 756780"/>
              <a:gd name="connsiteY3" fmla="*/ 0 h 1678860"/>
              <a:gd name="connsiteX0" fmla="*/ 0 w 793571"/>
              <a:gd name="connsiteY0" fmla="*/ 1678528 h 1678862"/>
              <a:gd name="connsiteX1" fmla="*/ 479986 w 793571"/>
              <a:gd name="connsiteY1" fmla="*/ 1150023 h 1678862"/>
              <a:gd name="connsiteX2" fmla="*/ 762066 w 793571"/>
              <a:gd name="connsiteY2" fmla="*/ 716689 h 1678862"/>
              <a:gd name="connsiteX3" fmla="*/ 756074 w 793571"/>
              <a:gd name="connsiteY3" fmla="*/ 0 h 1678862"/>
              <a:gd name="connsiteX0" fmla="*/ 0 w 793571"/>
              <a:gd name="connsiteY0" fmla="*/ 1678528 h 1678862"/>
              <a:gd name="connsiteX1" fmla="*/ 479986 w 793571"/>
              <a:gd name="connsiteY1" fmla="*/ 1150023 h 1678862"/>
              <a:gd name="connsiteX2" fmla="*/ 762066 w 793571"/>
              <a:gd name="connsiteY2" fmla="*/ 716689 h 1678862"/>
              <a:gd name="connsiteX3" fmla="*/ 756074 w 793571"/>
              <a:gd name="connsiteY3" fmla="*/ 0 h 1678862"/>
              <a:gd name="connsiteX0" fmla="*/ 0 w 842732"/>
              <a:gd name="connsiteY0" fmla="*/ 1678528 h 1678862"/>
              <a:gd name="connsiteX1" fmla="*/ 479986 w 842732"/>
              <a:gd name="connsiteY1" fmla="*/ 1150023 h 1678862"/>
              <a:gd name="connsiteX2" fmla="*/ 762066 w 842732"/>
              <a:gd name="connsiteY2" fmla="*/ 716689 h 1678862"/>
              <a:gd name="connsiteX3" fmla="*/ 756074 w 842732"/>
              <a:gd name="connsiteY3" fmla="*/ 0 h 1678862"/>
              <a:gd name="connsiteX0" fmla="*/ 0 w 756074"/>
              <a:gd name="connsiteY0" fmla="*/ 1678528 h 1679007"/>
              <a:gd name="connsiteX1" fmla="*/ 479986 w 756074"/>
              <a:gd name="connsiteY1" fmla="*/ 1150023 h 1679007"/>
              <a:gd name="connsiteX2" fmla="*/ 756074 w 756074"/>
              <a:gd name="connsiteY2" fmla="*/ 0 h 1679007"/>
              <a:gd name="connsiteX0" fmla="*/ 0 w 756074"/>
              <a:gd name="connsiteY0" fmla="*/ 1678528 h 1679109"/>
              <a:gd name="connsiteX1" fmla="*/ 576239 w 756074"/>
              <a:gd name="connsiteY1" fmla="*/ 1198149 h 1679109"/>
              <a:gd name="connsiteX2" fmla="*/ 756074 w 756074"/>
              <a:gd name="connsiteY2" fmla="*/ 0 h 167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6074" h="1679109">
                <a:moveTo>
                  <a:pt x="0" y="1678528"/>
                </a:moveTo>
                <a:cubicBezTo>
                  <a:pt x="113522" y="1691746"/>
                  <a:pt x="450227" y="1477904"/>
                  <a:pt x="576239" y="1198149"/>
                </a:cubicBezTo>
                <a:cubicBezTo>
                  <a:pt x="702251" y="918394"/>
                  <a:pt x="698556" y="239588"/>
                  <a:pt x="756074" y="0"/>
                </a:cubicBezTo>
              </a:path>
            </a:pathLst>
          </a:custGeom>
          <a:noFill/>
          <a:ln w="38100">
            <a:solidFill>
              <a:srgbClr val="FFA1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26F9BC02-21A0-4FAA-8E1B-930E9216B327}"/>
              </a:ext>
            </a:extLst>
          </p:cNvPr>
          <p:cNvSpPr/>
          <p:nvPr/>
        </p:nvSpPr>
        <p:spPr>
          <a:xfrm>
            <a:off x="2314555" y="4099137"/>
            <a:ext cx="571363" cy="1399396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  <a:gd name="connsiteX0" fmla="*/ 0 w 730141"/>
              <a:gd name="connsiteY0" fmla="*/ 812255 h 813208"/>
              <a:gd name="connsiteX1" fmla="*/ 316357 w 730141"/>
              <a:gd name="connsiteY1" fmla="*/ 615820 h 813208"/>
              <a:gd name="connsiteX2" fmla="*/ 680251 w 730141"/>
              <a:gd name="connsiteY2" fmla="*/ 317240 h 813208"/>
              <a:gd name="connsiteX3" fmla="*/ 717573 w 730141"/>
              <a:gd name="connsiteY3" fmla="*/ 0 h 813208"/>
              <a:gd name="connsiteX0" fmla="*/ 0 w 730141"/>
              <a:gd name="connsiteY0" fmla="*/ 812255 h 818345"/>
              <a:gd name="connsiteX1" fmla="*/ 508863 w 730141"/>
              <a:gd name="connsiteY1" fmla="*/ 740949 h 818345"/>
              <a:gd name="connsiteX2" fmla="*/ 680251 w 730141"/>
              <a:gd name="connsiteY2" fmla="*/ 317240 h 818345"/>
              <a:gd name="connsiteX3" fmla="*/ 717573 w 730141"/>
              <a:gd name="connsiteY3" fmla="*/ 0 h 818345"/>
              <a:gd name="connsiteX0" fmla="*/ 0 w 717573"/>
              <a:gd name="connsiteY0" fmla="*/ 812255 h 832598"/>
              <a:gd name="connsiteX1" fmla="*/ 508863 w 717573"/>
              <a:gd name="connsiteY1" fmla="*/ 740949 h 832598"/>
              <a:gd name="connsiteX2" fmla="*/ 717573 w 717573"/>
              <a:gd name="connsiteY2" fmla="*/ 0 h 832598"/>
              <a:gd name="connsiteX0" fmla="*/ 0 w 717573"/>
              <a:gd name="connsiteY0" fmla="*/ 812255 h 813352"/>
              <a:gd name="connsiteX1" fmla="*/ 619554 w 717573"/>
              <a:gd name="connsiteY1" fmla="*/ 582132 h 813352"/>
              <a:gd name="connsiteX2" fmla="*/ 717573 w 717573"/>
              <a:gd name="connsiteY2" fmla="*/ 0 h 813352"/>
              <a:gd name="connsiteX0" fmla="*/ 0 w 717573"/>
              <a:gd name="connsiteY0" fmla="*/ 812255 h 822193"/>
              <a:gd name="connsiteX1" fmla="*/ 619554 w 717573"/>
              <a:gd name="connsiteY1" fmla="*/ 582132 h 822193"/>
              <a:gd name="connsiteX2" fmla="*/ 717573 w 717573"/>
              <a:gd name="connsiteY2" fmla="*/ 0 h 822193"/>
              <a:gd name="connsiteX0" fmla="*/ 0 w 717573"/>
              <a:gd name="connsiteY0" fmla="*/ 812255 h 813814"/>
              <a:gd name="connsiteX1" fmla="*/ 619554 w 717573"/>
              <a:gd name="connsiteY1" fmla="*/ 582132 h 813814"/>
              <a:gd name="connsiteX2" fmla="*/ 717573 w 717573"/>
              <a:gd name="connsiteY2" fmla="*/ 0 h 813814"/>
              <a:gd name="connsiteX0" fmla="*/ 0 w 717573"/>
              <a:gd name="connsiteY0" fmla="*/ 812255 h 812255"/>
              <a:gd name="connsiteX1" fmla="*/ 638804 w 717573"/>
              <a:gd name="connsiteY1" fmla="*/ 534006 h 812255"/>
              <a:gd name="connsiteX2" fmla="*/ 717573 w 717573"/>
              <a:gd name="connsiteY2" fmla="*/ 0 h 812255"/>
              <a:gd name="connsiteX0" fmla="*/ 0 w 573194"/>
              <a:gd name="connsiteY0" fmla="*/ 1437897 h 1437897"/>
              <a:gd name="connsiteX1" fmla="*/ 494425 w 573194"/>
              <a:gd name="connsiteY1" fmla="*/ 534006 h 1437897"/>
              <a:gd name="connsiteX2" fmla="*/ 573194 w 573194"/>
              <a:gd name="connsiteY2" fmla="*/ 0 h 1437897"/>
              <a:gd name="connsiteX0" fmla="*/ 0 w 573194"/>
              <a:gd name="connsiteY0" fmla="*/ 1437897 h 1437897"/>
              <a:gd name="connsiteX1" fmla="*/ 465550 w 573194"/>
              <a:gd name="connsiteY1" fmla="*/ 899766 h 1437897"/>
              <a:gd name="connsiteX2" fmla="*/ 573194 w 573194"/>
              <a:gd name="connsiteY2" fmla="*/ 0 h 1437897"/>
              <a:gd name="connsiteX0" fmla="*/ 0 w 529881"/>
              <a:gd name="connsiteY0" fmla="*/ 1452335 h 1452335"/>
              <a:gd name="connsiteX1" fmla="*/ 422237 w 529881"/>
              <a:gd name="connsiteY1" fmla="*/ 899766 h 1452335"/>
              <a:gd name="connsiteX2" fmla="*/ 529881 w 529881"/>
              <a:gd name="connsiteY2" fmla="*/ 0 h 1452335"/>
              <a:gd name="connsiteX0" fmla="*/ 0 w 551764"/>
              <a:gd name="connsiteY0" fmla="*/ 1452335 h 1452335"/>
              <a:gd name="connsiteX1" fmla="*/ 518489 w 551764"/>
              <a:gd name="connsiteY1" fmla="*/ 678385 h 1452335"/>
              <a:gd name="connsiteX2" fmla="*/ 529881 w 551764"/>
              <a:gd name="connsiteY2" fmla="*/ 0 h 1452335"/>
              <a:gd name="connsiteX0" fmla="*/ 0 w 535168"/>
              <a:gd name="connsiteY0" fmla="*/ 1452335 h 1452335"/>
              <a:gd name="connsiteX1" fmla="*/ 518489 w 535168"/>
              <a:gd name="connsiteY1" fmla="*/ 678385 h 1452335"/>
              <a:gd name="connsiteX2" fmla="*/ 529881 w 535168"/>
              <a:gd name="connsiteY2" fmla="*/ 0 h 1452335"/>
              <a:gd name="connsiteX0" fmla="*/ 0 w 559306"/>
              <a:gd name="connsiteY0" fmla="*/ 1452335 h 1452335"/>
              <a:gd name="connsiteX1" fmla="*/ 518489 w 559306"/>
              <a:gd name="connsiteY1" fmla="*/ 678385 h 1452335"/>
              <a:gd name="connsiteX2" fmla="*/ 529881 w 559306"/>
              <a:gd name="connsiteY2" fmla="*/ 0 h 1452335"/>
              <a:gd name="connsiteX0" fmla="*/ 0 w 594380"/>
              <a:gd name="connsiteY0" fmla="*/ 1466773 h 1466773"/>
              <a:gd name="connsiteX1" fmla="*/ 537740 w 594380"/>
              <a:gd name="connsiteY1" fmla="*/ 678385 h 1466773"/>
              <a:gd name="connsiteX2" fmla="*/ 549132 w 594380"/>
              <a:gd name="connsiteY2" fmla="*/ 0 h 1466773"/>
              <a:gd name="connsiteX0" fmla="*/ 0 w 630358"/>
              <a:gd name="connsiteY0" fmla="*/ 1404209 h 1404209"/>
              <a:gd name="connsiteX1" fmla="*/ 571428 w 630358"/>
              <a:gd name="connsiteY1" fmla="*/ 678385 h 1404209"/>
              <a:gd name="connsiteX2" fmla="*/ 582820 w 630358"/>
              <a:gd name="connsiteY2" fmla="*/ 0 h 1404209"/>
              <a:gd name="connsiteX0" fmla="*/ 0 w 589241"/>
              <a:gd name="connsiteY0" fmla="*/ 1399396 h 1399396"/>
              <a:gd name="connsiteX1" fmla="*/ 532927 w 589241"/>
              <a:gd name="connsiteY1" fmla="*/ 678385 h 1399396"/>
              <a:gd name="connsiteX2" fmla="*/ 544319 w 589241"/>
              <a:gd name="connsiteY2" fmla="*/ 0 h 1399396"/>
              <a:gd name="connsiteX0" fmla="*/ 0 w 571363"/>
              <a:gd name="connsiteY0" fmla="*/ 1399396 h 1399396"/>
              <a:gd name="connsiteX1" fmla="*/ 532927 w 571363"/>
              <a:gd name="connsiteY1" fmla="*/ 678385 h 1399396"/>
              <a:gd name="connsiteX2" fmla="*/ 544319 w 571363"/>
              <a:gd name="connsiteY2" fmla="*/ 0 h 139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363" h="1399396">
                <a:moveTo>
                  <a:pt x="0" y="1399396"/>
                </a:moveTo>
                <a:cubicBezTo>
                  <a:pt x="392654" y="1393364"/>
                  <a:pt x="490333" y="921243"/>
                  <a:pt x="532927" y="678385"/>
                </a:cubicBezTo>
                <a:cubicBezTo>
                  <a:pt x="575521" y="435527"/>
                  <a:pt x="587465" y="342056"/>
                  <a:pt x="544319" y="0"/>
                </a:cubicBezTo>
              </a:path>
            </a:pathLst>
          </a:custGeom>
          <a:noFill/>
          <a:ln w="38100">
            <a:solidFill>
              <a:srgbClr val="FFA1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426DFE-F470-4A48-9BC9-8BE1D2FD73B0}"/>
              </a:ext>
            </a:extLst>
          </p:cNvPr>
          <p:cNvSpPr txBox="1"/>
          <p:nvPr/>
        </p:nvSpPr>
        <p:spPr>
          <a:xfrm>
            <a:off x="4519062" y="196876"/>
            <a:ext cx="3224384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Service Bypass to Allow Filter Dryer to be Serviced (Not shown on diagram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E2DC36-A295-4669-B285-E907B45DACD2}"/>
              </a:ext>
            </a:extLst>
          </p:cNvPr>
          <p:cNvSpPr/>
          <p:nvPr/>
        </p:nvSpPr>
        <p:spPr>
          <a:xfrm>
            <a:off x="4494998" y="1116531"/>
            <a:ext cx="1232034" cy="924025"/>
          </a:xfrm>
          <a:custGeom>
            <a:avLst/>
            <a:gdLst>
              <a:gd name="connsiteX0" fmla="*/ 0 w 1232034"/>
              <a:gd name="connsiteY0" fmla="*/ 924025 h 924025"/>
              <a:gd name="connsiteX1" fmla="*/ 943276 w 1232034"/>
              <a:gd name="connsiteY1" fmla="*/ 510138 h 924025"/>
              <a:gd name="connsiteX2" fmla="*/ 1232034 w 1232034"/>
              <a:gd name="connsiteY2" fmla="*/ 0 h 9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2034" h="924025">
                <a:moveTo>
                  <a:pt x="0" y="924025"/>
                </a:moveTo>
                <a:cubicBezTo>
                  <a:pt x="368968" y="794083"/>
                  <a:pt x="737937" y="664142"/>
                  <a:pt x="943276" y="510138"/>
                </a:cubicBezTo>
                <a:cubicBezTo>
                  <a:pt x="1148615" y="356134"/>
                  <a:pt x="1190324" y="178067"/>
                  <a:pt x="1232034" y="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BD9F0-3BD8-4886-910F-10B1A666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8" y="70478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FBD91-C28E-4CC4-9A1D-AC1066DD6200}"/>
              </a:ext>
            </a:extLst>
          </p:cNvPr>
          <p:cNvSpPr/>
          <p:nvPr/>
        </p:nvSpPr>
        <p:spPr>
          <a:xfrm>
            <a:off x="1530926" y="941103"/>
            <a:ext cx="145474" cy="35820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77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3B1A56-5669-4E19-8193-B3167662C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C64A8-7DFE-4241-80E1-1C9EFC6154A2}"/>
              </a:ext>
            </a:extLst>
          </p:cNvPr>
          <p:cNvSpPr txBox="1"/>
          <p:nvPr/>
        </p:nvSpPr>
        <p:spPr>
          <a:xfrm>
            <a:off x="7647689" y="1655546"/>
            <a:ext cx="1468621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Chilled Water Pipes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D528E-43C1-4746-87D6-806868BAFE40}"/>
              </a:ext>
            </a:extLst>
          </p:cNvPr>
          <p:cNvSpPr txBox="1"/>
          <p:nvPr/>
        </p:nvSpPr>
        <p:spPr>
          <a:xfrm>
            <a:off x="905234" y="4521952"/>
            <a:ext cx="2224501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 Solenoid Valve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912B3E-FBA2-4015-B68C-F6A3BE5E8EAE}"/>
              </a:ext>
            </a:extLst>
          </p:cNvPr>
          <p:cNvSpPr/>
          <p:nvPr/>
        </p:nvSpPr>
        <p:spPr>
          <a:xfrm>
            <a:off x="6487427" y="1411505"/>
            <a:ext cx="1159845" cy="583291"/>
          </a:xfrm>
          <a:custGeom>
            <a:avLst/>
            <a:gdLst>
              <a:gd name="connsiteX0" fmla="*/ 1159845 w 1159845"/>
              <a:gd name="connsiteY0" fmla="*/ 577516 h 599038"/>
              <a:gd name="connsiteX1" fmla="*/ 563078 w 1159845"/>
              <a:gd name="connsiteY1" fmla="*/ 529390 h 599038"/>
              <a:gd name="connsiteX2" fmla="*/ 0 w 1159845"/>
              <a:gd name="connsiteY2" fmla="*/ 0 h 599038"/>
              <a:gd name="connsiteX0" fmla="*/ 1159845 w 1159845"/>
              <a:gd name="connsiteY0" fmla="*/ 577516 h 583291"/>
              <a:gd name="connsiteX1" fmla="*/ 423512 w 1159845"/>
              <a:gd name="connsiteY1" fmla="*/ 452388 h 583291"/>
              <a:gd name="connsiteX2" fmla="*/ 0 w 1159845"/>
              <a:gd name="connsiteY2" fmla="*/ 0 h 583291"/>
              <a:gd name="connsiteX0" fmla="*/ 1159845 w 1159845"/>
              <a:gd name="connsiteY0" fmla="*/ 577516 h 583291"/>
              <a:gd name="connsiteX1" fmla="*/ 423512 w 1159845"/>
              <a:gd name="connsiteY1" fmla="*/ 452388 h 583291"/>
              <a:gd name="connsiteX2" fmla="*/ 0 w 1159845"/>
              <a:gd name="connsiteY2" fmla="*/ 0 h 58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845" h="583291">
                <a:moveTo>
                  <a:pt x="1159845" y="577516"/>
                </a:moveTo>
                <a:cubicBezTo>
                  <a:pt x="958115" y="601579"/>
                  <a:pt x="616820" y="548641"/>
                  <a:pt x="423512" y="452388"/>
                </a:cubicBezTo>
                <a:cubicBezTo>
                  <a:pt x="230204" y="356135"/>
                  <a:pt x="162828" y="279132"/>
                  <a:pt x="0" y="0"/>
                </a:cubicBezTo>
              </a:path>
            </a:pathLst>
          </a:custGeom>
          <a:noFill/>
          <a:ln w="38100">
            <a:solidFill>
              <a:schemeClr val="bg2"/>
            </a:solidFill>
            <a:headEnd type="none" w="lg" len="med"/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BEC6D23-B0C1-4057-8E3A-04836CC00AED}"/>
              </a:ext>
            </a:extLst>
          </p:cNvPr>
          <p:cNvSpPr/>
          <p:nvPr/>
        </p:nvSpPr>
        <p:spPr>
          <a:xfrm>
            <a:off x="6756935" y="1974087"/>
            <a:ext cx="885524" cy="552545"/>
          </a:xfrm>
          <a:custGeom>
            <a:avLst/>
            <a:gdLst>
              <a:gd name="connsiteX0" fmla="*/ 885524 w 885524"/>
              <a:gd name="connsiteY0" fmla="*/ 3905 h 552545"/>
              <a:gd name="connsiteX1" fmla="*/ 288758 w 885524"/>
              <a:gd name="connsiteY1" fmla="*/ 80907 h 552545"/>
              <a:gd name="connsiteX2" fmla="*/ 0 w 885524"/>
              <a:gd name="connsiteY2" fmla="*/ 552545 h 5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5524" h="552545">
                <a:moveTo>
                  <a:pt x="885524" y="3905"/>
                </a:moveTo>
                <a:cubicBezTo>
                  <a:pt x="660934" y="-3314"/>
                  <a:pt x="436345" y="-10533"/>
                  <a:pt x="288758" y="80907"/>
                </a:cubicBezTo>
                <a:cubicBezTo>
                  <a:pt x="141171" y="172347"/>
                  <a:pt x="48126" y="465918"/>
                  <a:pt x="0" y="552545"/>
                </a:cubicBezTo>
              </a:path>
            </a:pathLst>
          </a:custGeom>
          <a:noFill/>
          <a:ln w="38100">
            <a:solidFill>
              <a:schemeClr val="bg2"/>
            </a:solidFill>
            <a:headEnd type="none" w="lg" len="med"/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849813F-697A-4856-A987-6875241DFF02}"/>
              </a:ext>
            </a:extLst>
          </p:cNvPr>
          <p:cNvSpPr/>
          <p:nvPr/>
        </p:nvSpPr>
        <p:spPr>
          <a:xfrm>
            <a:off x="1183907" y="3627164"/>
            <a:ext cx="818148" cy="872648"/>
          </a:xfrm>
          <a:custGeom>
            <a:avLst/>
            <a:gdLst>
              <a:gd name="connsiteX0" fmla="*/ 2450 w 820598"/>
              <a:gd name="connsiteY0" fmla="*/ 26395 h 878231"/>
              <a:gd name="connsiteX1" fmla="*/ 103516 w 820598"/>
              <a:gd name="connsiteY1" fmla="*/ 16769 h 878231"/>
              <a:gd name="connsiteX2" fmla="*/ 676219 w 820598"/>
              <a:gd name="connsiteY2" fmla="*/ 84146 h 878231"/>
              <a:gd name="connsiteX3" fmla="*/ 820598 w 820598"/>
              <a:gd name="connsiteY3" fmla="*/ 878231 h 878231"/>
              <a:gd name="connsiteX0" fmla="*/ 2450 w 820598"/>
              <a:gd name="connsiteY0" fmla="*/ 26395 h 878231"/>
              <a:gd name="connsiteX1" fmla="*/ 103516 w 820598"/>
              <a:gd name="connsiteY1" fmla="*/ 16769 h 878231"/>
              <a:gd name="connsiteX2" fmla="*/ 676219 w 820598"/>
              <a:gd name="connsiteY2" fmla="*/ 84146 h 878231"/>
              <a:gd name="connsiteX3" fmla="*/ 820598 w 820598"/>
              <a:gd name="connsiteY3" fmla="*/ 878231 h 878231"/>
              <a:gd name="connsiteX0" fmla="*/ 0 w 818148"/>
              <a:gd name="connsiteY0" fmla="*/ 20812 h 872648"/>
              <a:gd name="connsiteX1" fmla="*/ 673769 w 818148"/>
              <a:gd name="connsiteY1" fmla="*/ 78563 h 872648"/>
              <a:gd name="connsiteX2" fmla="*/ 818148 w 818148"/>
              <a:gd name="connsiteY2" fmla="*/ 872648 h 87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148" h="872648">
                <a:moveTo>
                  <a:pt x="0" y="20812"/>
                </a:moveTo>
                <a:cubicBezTo>
                  <a:pt x="140369" y="32843"/>
                  <a:pt x="537411" y="-63410"/>
                  <a:pt x="673769" y="78563"/>
                </a:cubicBezTo>
                <a:cubicBezTo>
                  <a:pt x="793283" y="222140"/>
                  <a:pt x="805715" y="547394"/>
                  <a:pt x="818148" y="872648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3AFB6-35F7-459F-A061-787D74CB36CA}"/>
              </a:ext>
            </a:extLst>
          </p:cNvPr>
          <p:cNvSpPr txBox="1"/>
          <p:nvPr/>
        </p:nvSpPr>
        <p:spPr>
          <a:xfrm>
            <a:off x="3287027" y="496988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FFCEC3B-B2AC-4569-B584-FE6568D450D8}"/>
              </a:ext>
            </a:extLst>
          </p:cNvPr>
          <p:cNvSpPr/>
          <p:nvPr/>
        </p:nvSpPr>
        <p:spPr>
          <a:xfrm>
            <a:off x="4769318" y="668241"/>
            <a:ext cx="1198345" cy="424226"/>
          </a:xfrm>
          <a:custGeom>
            <a:avLst/>
            <a:gdLst>
              <a:gd name="connsiteX0" fmla="*/ 1198345 w 1198345"/>
              <a:gd name="connsiteY0" fmla="*/ 424226 h 424226"/>
              <a:gd name="connsiteX1" fmla="*/ 572703 w 1198345"/>
              <a:gd name="connsiteY1" fmla="*/ 58466 h 424226"/>
              <a:gd name="connsiteX2" fmla="*/ 0 w 1198345"/>
              <a:gd name="connsiteY2" fmla="*/ 5527 h 42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8345" h="424226">
                <a:moveTo>
                  <a:pt x="1198345" y="424226"/>
                </a:moveTo>
                <a:cubicBezTo>
                  <a:pt x="985386" y="276237"/>
                  <a:pt x="772427" y="128249"/>
                  <a:pt x="572703" y="58466"/>
                </a:cubicBezTo>
                <a:cubicBezTo>
                  <a:pt x="372979" y="-11317"/>
                  <a:pt x="186489" y="-2895"/>
                  <a:pt x="0" y="5527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5D6F35-D06E-49F8-BB23-42D9106FE054}"/>
              </a:ext>
            </a:extLst>
          </p:cNvPr>
          <p:cNvSpPr/>
          <p:nvPr/>
        </p:nvSpPr>
        <p:spPr>
          <a:xfrm>
            <a:off x="4774131" y="308008"/>
            <a:ext cx="1025090" cy="365760"/>
          </a:xfrm>
          <a:custGeom>
            <a:avLst/>
            <a:gdLst>
              <a:gd name="connsiteX0" fmla="*/ 1025090 w 1025090"/>
              <a:gd name="connsiteY0" fmla="*/ 0 h 365760"/>
              <a:gd name="connsiteX1" fmla="*/ 582328 w 1025090"/>
              <a:gd name="connsiteY1" fmla="*/ 259883 h 365760"/>
              <a:gd name="connsiteX2" fmla="*/ 0 w 1025090"/>
              <a:gd name="connsiteY2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090" h="365760">
                <a:moveTo>
                  <a:pt x="1025090" y="0"/>
                </a:moveTo>
                <a:cubicBezTo>
                  <a:pt x="889133" y="99461"/>
                  <a:pt x="753176" y="198923"/>
                  <a:pt x="582328" y="259883"/>
                </a:cubicBezTo>
                <a:cubicBezTo>
                  <a:pt x="411480" y="320843"/>
                  <a:pt x="205740" y="343301"/>
                  <a:pt x="0" y="365760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BE5FB6-1EE9-40EC-A37C-8C6D017082C5}"/>
              </a:ext>
            </a:extLst>
          </p:cNvPr>
          <p:cNvSpPr txBox="1"/>
          <p:nvPr/>
        </p:nvSpPr>
        <p:spPr>
          <a:xfrm>
            <a:off x="1841632" y="2561325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Suction Line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938D484-C406-4AFA-A60C-616F595B64D4}"/>
              </a:ext>
            </a:extLst>
          </p:cNvPr>
          <p:cNvSpPr/>
          <p:nvPr/>
        </p:nvSpPr>
        <p:spPr>
          <a:xfrm>
            <a:off x="770021" y="2271562"/>
            <a:ext cx="1073217" cy="494964"/>
          </a:xfrm>
          <a:custGeom>
            <a:avLst/>
            <a:gdLst>
              <a:gd name="connsiteX0" fmla="*/ 0 w 1073217"/>
              <a:gd name="connsiteY0" fmla="*/ 0 h 494964"/>
              <a:gd name="connsiteX1" fmla="*/ 385011 w 1073217"/>
              <a:gd name="connsiteY1" fmla="*/ 437950 h 494964"/>
              <a:gd name="connsiteX2" fmla="*/ 1073217 w 1073217"/>
              <a:gd name="connsiteY2" fmla="*/ 476451 h 49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217" h="494964">
                <a:moveTo>
                  <a:pt x="0" y="0"/>
                </a:moveTo>
                <a:cubicBezTo>
                  <a:pt x="103071" y="179271"/>
                  <a:pt x="206142" y="358542"/>
                  <a:pt x="385011" y="437950"/>
                </a:cubicBezTo>
                <a:cubicBezTo>
                  <a:pt x="563881" y="517359"/>
                  <a:pt x="818549" y="496905"/>
                  <a:pt x="1073217" y="476451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324E8-86CA-4C22-BE88-FECC41B35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935" y="5021169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18A001-8EFB-44D7-8509-B45213E00FF7}"/>
              </a:ext>
            </a:extLst>
          </p:cNvPr>
          <p:cNvSpPr/>
          <p:nvPr/>
        </p:nvSpPr>
        <p:spPr>
          <a:xfrm>
            <a:off x="8193653" y="5891794"/>
            <a:ext cx="145474" cy="35820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6C854C-474F-4F7C-ADDB-118FA80D6929}"/>
              </a:ext>
            </a:extLst>
          </p:cNvPr>
          <p:cNvSpPr/>
          <p:nvPr/>
        </p:nvSpPr>
        <p:spPr>
          <a:xfrm rot="5400000">
            <a:off x="7868938" y="6126690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9EC2ED-C24A-469F-8850-26E62DDD30F3}"/>
              </a:ext>
            </a:extLst>
          </p:cNvPr>
          <p:cNvSpPr/>
          <p:nvPr/>
        </p:nvSpPr>
        <p:spPr>
          <a:xfrm>
            <a:off x="8020049" y="5924140"/>
            <a:ext cx="173603" cy="32586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36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F98A9-E5F4-4DB4-8311-79422811D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1669D9-8519-4D6A-BBCC-5FE0EB9D3247}"/>
              </a:ext>
            </a:extLst>
          </p:cNvPr>
          <p:cNvSpPr txBox="1"/>
          <p:nvPr/>
        </p:nvSpPr>
        <p:spPr>
          <a:xfrm>
            <a:off x="7270802" y="2122395"/>
            <a:ext cx="1740834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96D063E-032C-489B-83B3-F5D102BD627E}"/>
              </a:ext>
            </a:extLst>
          </p:cNvPr>
          <p:cNvSpPr/>
          <p:nvPr/>
        </p:nvSpPr>
        <p:spPr>
          <a:xfrm>
            <a:off x="6427382" y="2283286"/>
            <a:ext cx="845288" cy="470546"/>
          </a:xfrm>
          <a:custGeom>
            <a:avLst/>
            <a:gdLst>
              <a:gd name="connsiteX0" fmla="*/ 13636 w 858924"/>
              <a:gd name="connsiteY0" fmla="*/ 470546 h 474064"/>
              <a:gd name="connsiteX1" fmla="*/ 24268 w 858924"/>
              <a:gd name="connsiteY1" fmla="*/ 412067 h 474064"/>
              <a:gd name="connsiteX2" fmla="*/ 236919 w 858924"/>
              <a:gd name="connsiteY2" fmla="*/ 45244 h 474064"/>
              <a:gd name="connsiteX3" fmla="*/ 858924 w 858924"/>
              <a:gd name="connsiteY3" fmla="*/ 18662 h 474064"/>
              <a:gd name="connsiteX0" fmla="*/ 13636 w 858924"/>
              <a:gd name="connsiteY0" fmla="*/ 470546 h 474064"/>
              <a:gd name="connsiteX1" fmla="*/ 24268 w 858924"/>
              <a:gd name="connsiteY1" fmla="*/ 412067 h 474064"/>
              <a:gd name="connsiteX2" fmla="*/ 236919 w 858924"/>
              <a:gd name="connsiteY2" fmla="*/ 45244 h 474064"/>
              <a:gd name="connsiteX3" fmla="*/ 858924 w 858924"/>
              <a:gd name="connsiteY3" fmla="*/ 18662 h 474064"/>
              <a:gd name="connsiteX0" fmla="*/ 0 w 845288"/>
              <a:gd name="connsiteY0" fmla="*/ 470546 h 470546"/>
              <a:gd name="connsiteX1" fmla="*/ 223283 w 845288"/>
              <a:gd name="connsiteY1" fmla="*/ 45244 h 470546"/>
              <a:gd name="connsiteX2" fmla="*/ 845288 w 845288"/>
              <a:gd name="connsiteY2" fmla="*/ 18662 h 47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288" h="470546">
                <a:moveTo>
                  <a:pt x="0" y="470546"/>
                </a:moveTo>
                <a:cubicBezTo>
                  <a:pt x="46517" y="381942"/>
                  <a:pt x="82402" y="120558"/>
                  <a:pt x="223283" y="45244"/>
                </a:cubicBezTo>
                <a:cubicBezTo>
                  <a:pt x="362392" y="-20323"/>
                  <a:pt x="603840" y="-831"/>
                  <a:pt x="845288" y="18662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CFAFD-03D2-4B09-B976-630BAA55E5E1}"/>
              </a:ext>
            </a:extLst>
          </p:cNvPr>
          <p:cNvSpPr txBox="1"/>
          <p:nvPr/>
        </p:nvSpPr>
        <p:spPr>
          <a:xfrm>
            <a:off x="3037272" y="4592692"/>
            <a:ext cx="1740834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F466C-7BA7-42B2-A528-F642DA5F9C77}"/>
              </a:ext>
            </a:extLst>
          </p:cNvPr>
          <p:cNvSpPr/>
          <p:nvPr/>
        </p:nvSpPr>
        <p:spPr>
          <a:xfrm>
            <a:off x="2193852" y="4753583"/>
            <a:ext cx="845288" cy="470546"/>
          </a:xfrm>
          <a:custGeom>
            <a:avLst/>
            <a:gdLst>
              <a:gd name="connsiteX0" fmla="*/ 13636 w 858924"/>
              <a:gd name="connsiteY0" fmla="*/ 470546 h 474064"/>
              <a:gd name="connsiteX1" fmla="*/ 24268 w 858924"/>
              <a:gd name="connsiteY1" fmla="*/ 412067 h 474064"/>
              <a:gd name="connsiteX2" fmla="*/ 236919 w 858924"/>
              <a:gd name="connsiteY2" fmla="*/ 45244 h 474064"/>
              <a:gd name="connsiteX3" fmla="*/ 858924 w 858924"/>
              <a:gd name="connsiteY3" fmla="*/ 18662 h 474064"/>
              <a:gd name="connsiteX0" fmla="*/ 13636 w 858924"/>
              <a:gd name="connsiteY0" fmla="*/ 470546 h 474064"/>
              <a:gd name="connsiteX1" fmla="*/ 24268 w 858924"/>
              <a:gd name="connsiteY1" fmla="*/ 412067 h 474064"/>
              <a:gd name="connsiteX2" fmla="*/ 236919 w 858924"/>
              <a:gd name="connsiteY2" fmla="*/ 45244 h 474064"/>
              <a:gd name="connsiteX3" fmla="*/ 858924 w 858924"/>
              <a:gd name="connsiteY3" fmla="*/ 18662 h 474064"/>
              <a:gd name="connsiteX0" fmla="*/ 0 w 845288"/>
              <a:gd name="connsiteY0" fmla="*/ 470546 h 470546"/>
              <a:gd name="connsiteX1" fmla="*/ 223283 w 845288"/>
              <a:gd name="connsiteY1" fmla="*/ 45244 h 470546"/>
              <a:gd name="connsiteX2" fmla="*/ 845288 w 845288"/>
              <a:gd name="connsiteY2" fmla="*/ 18662 h 47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288" h="470546">
                <a:moveTo>
                  <a:pt x="0" y="470546"/>
                </a:moveTo>
                <a:cubicBezTo>
                  <a:pt x="46517" y="381942"/>
                  <a:pt x="82402" y="120558"/>
                  <a:pt x="223283" y="45244"/>
                </a:cubicBezTo>
                <a:cubicBezTo>
                  <a:pt x="362392" y="-20323"/>
                  <a:pt x="603840" y="-831"/>
                  <a:pt x="845288" y="18662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826D6-BEE0-42C6-B82C-BE6B206D25A3}"/>
              </a:ext>
            </a:extLst>
          </p:cNvPr>
          <p:cNvSpPr txBox="1"/>
          <p:nvPr/>
        </p:nvSpPr>
        <p:spPr>
          <a:xfrm>
            <a:off x="7199938" y="4667786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Suction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D3AD9B-FAC8-4E7E-8C40-3F634E8A20CB}"/>
              </a:ext>
            </a:extLst>
          </p:cNvPr>
          <p:cNvSpPr txBox="1"/>
          <p:nvPr/>
        </p:nvSpPr>
        <p:spPr>
          <a:xfrm>
            <a:off x="2702366" y="2146558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Lines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5F8ED7-B7C8-4EF8-80EC-A8C93A23FA8D}"/>
              </a:ext>
            </a:extLst>
          </p:cNvPr>
          <p:cNvSpPr/>
          <p:nvPr/>
        </p:nvSpPr>
        <p:spPr>
          <a:xfrm>
            <a:off x="6448647" y="4268972"/>
            <a:ext cx="728330" cy="586214"/>
          </a:xfrm>
          <a:custGeom>
            <a:avLst/>
            <a:gdLst>
              <a:gd name="connsiteX0" fmla="*/ 0 w 728330"/>
              <a:gd name="connsiteY0" fmla="*/ 0 h 586214"/>
              <a:gd name="connsiteX1" fmla="*/ 207334 w 728330"/>
              <a:gd name="connsiteY1" fmla="*/ 510363 h 586214"/>
              <a:gd name="connsiteX2" fmla="*/ 728330 w 728330"/>
              <a:gd name="connsiteY2" fmla="*/ 574158 h 58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330" h="586214">
                <a:moveTo>
                  <a:pt x="0" y="0"/>
                </a:moveTo>
                <a:cubicBezTo>
                  <a:pt x="42973" y="207335"/>
                  <a:pt x="85946" y="414670"/>
                  <a:pt x="207334" y="510363"/>
                </a:cubicBezTo>
                <a:cubicBezTo>
                  <a:pt x="328722" y="606056"/>
                  <a:pt x="528526" y="590107"/>
                  <a:pt x="728330" y="574158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6067580-F683-45BC-A9BC-AC35D45FF56D}"/>
              </a:ext>
            </a:extLst>
          </p:cNvPr>
          <p:cNvSpPr/>
          <p:nvPr/>
        </p:nvSpPr>
        <p:spPr>
          <a:xfrm>
            <a:off x="2955851" y="1265274"/>
            <a:ext cx="600740" cy="893135"/>
          </a:xfrm>
          <a:custGeom>
            <a:avLst/>
            <a:gdLst>
              <a:gd name="connsiteX0" fmla="*/ 0 w 600740"/>
              <a:gd name="connsiteY0" fmla="*/ 0 h 893135"/>
              <a:gd name="connsiteX1" fmla="*/ 505047 w 600740"/>
              <a:gd name="connsiteY1" fmla="*/ 265814 h 893135"/>
              <a:gd name="connsiteX2" fmla="*/ 600740 w 600740"/>
              <a:gd name="connsiteY2" fmla="*/ 893135 h 89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740" h="893135">
                <a:moveTo>
                  <a:pt x="0" y="0"/>
                </a:moveTo>
                <a:cubicBezTo>
                  <a:pt x="202462" y="58479"/>
                  <a:pt x="404924" y="116958"/>
                  <a:pt x="505047" y="265814"/>
                </a:cubicBezTo>
                <a:cubicBezTo>
                  <a:pt x="605170" y="414670"/>
                  <a:pt x="568842" y="790354"/>
                  <a:pt x="600740" y="89313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51AB2E2-824C-4448-AD75-D17866B6041F}"/>
              </a:ext>
            </a:extLst>
          </p:cNvPr>
          <p:cNvSpPr/>
          <p:nvPr/>
        </p:nvSpPr>
        <p:spPr>
          <a:xfrm>
            <a:off x="3556591" y="978195"/>
            <a:ext cx="324293" cy="1164265"/>
          </a:xfrm>
          <a:custGeom>
            <a:avLst/>
            <a:gdLst>
              <a:gd name="connsiteX0" fmla="*/ 324293 w 324293"/>
              <a:gd name="connsiteY0" fmla="*/ 0 h 1164265"/>
              <a:gd name="connsiteX1" fmla="*/ 74428 w 324293"/>
              <a:gd name="connsiteY1" fmla="*/ 366824 h 1164265"/>
              <a:gd name="connsiteX2" fmla="*/ 0 w 324293"/>
              <a:gd name="connsiteY2" fmla="*/ 1164265 h 116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293" h="1164265">
                <a:moveTo>
                  <a:pt x="324293" y="0"/>
                </a:moveTo>
                <a:cubicBezTo>
                  <a:pt x="226385" y="86390"/>
                  <a:pt x="128477" y="172780"/>
                  <a:pt x="74428" y="366824"/>
                </a:cubicBezTo>
                <a:cubicBezTo>
                  <a:pt x="20379" y="560868"/>
                  <a:pt x="0" y="1164265"/>
                  <a:pt x="0" y="116426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4C7F45-B527-40D9-BCBA-0D5806AF1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" y="57927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F8B35B-6871-4315-9758-6CE4CA5420E9}"/>
              </a:ext>
            </a:extLst>
          </p:cNvPr>
          <p:cNvSpPr/>
          <p:nvPr/>
        </p:nvSpPr>
        <p:spPr>
          <a:xfrm>
            <a:off x="2070908" y="359800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E67C0F-5C12-43F4-9D8A-999BCED3E23B}"/>
              </a:ext>
            </a:extLst>
          </p:cNvPr>
          <p:cNvSpPr/>
          <p:nvPr/>
        </p:nvSpPr>
        <p:spPr>
          <a:xfrm rot="5400000">
            <a:off x="1183727" y="1163448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DCE325-E044-4013-B86D-700A329F31DB}"/>
              </a:ext>
            </a:extLst>
          </p:cNvPr>
          <p:cNvSpPr/>
          <p:nvPr/>
        </p:nvSpPr>
        <p:spPr>
          <a:xfrm>
            <a:off x="1421639" y="1398309"/>
            <a:ext cx="903639" cy="34250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0FBFAF-4340-4A63-A9E4-56EF136E4753}"/>
              </a:ext>
            </a:extLst>
          </p:cNvPr>
          <p:cNvSpPr/>
          <p:nvPr/>
        </p:nvSpPr>
        <p:spPr>
          <a:xfrm rot="5400000">
            <a:off x="1776068" y="214492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888C23-52A5-4B02-A3F5-D2967CCE9361}"/>
              </a:ext>
            </a:extLst>
          </p:cNvPr>
          <p:cNvSpPr/>
          <p:nvPr/>
        </p:nvSpPr>
        <p:spPr>
          <a:xfrm rot="5400000">
            <a:off x="1889867" y="1185481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50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ComIT\Project Data\UCB_LeConte\UCB Le  Conte Hall Pictures\02-12-12\System Dettails 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47495-27C2-4AB4-BBED-1BC050C00798}"/>
              </a:ext>
            </a:extLst>
          </p:cNvPr>
          <p:cNvSpPr txBox="1"/>
          <p:nvPr/>
        </p:nvSpPr>
        <p:spPr>
          <a:xfrm>
            <a:off x="3405866" y="1064456"/>
            <a:ext cx="174083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AD2348D-9AE9-4515-9C1E-DE5E60AB6E08}"/>
              </a:ext>
            </a:extLst>
          </p:cNvPr>
          <p:cNvSpPr/>
          <p:nvPr/>
        </p:nvSpPr>
        <p:spPr>
          <a:xfrm>
            <a:off x="5149516" y="1251284"/>
            <a:ext cx="1730745" cy="1395663"/>
          </a:xfrm>
          <a:custGeom>
            <a:avLst/>
            <a:gdLst>
              <a:gd name="connsiteX0" fmla="*/ 1708484 w 1730745"/>
              <a:gd name="connsiteY0" fmla="*/ 1395663 h 1395663"/>
              <a:gd name="connsiteX1" fmla="*/ 1684421 w 1730745"/>
              <a:gd name="connsiteY1" fmla="*/ 606392 h 1395663"/>
              <a:gd name="connsiteX2" fmla="*/ 1294598 w 1730745"/>
              <a:gd name="connsiteY2" fmla="*/ 125129 h 1395663"/>
              <a:gd name="connsiteX3" fmla="*/ 0 w 1730745"/>
              <a:gd name="connsiteY3" fmla="*/ 0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745" h="1395663">
                <a:moveTo>
                  <a:pt x="1708484" y="1395663"/>
                </a:moveTo>
                <a:cubicBezTo>
                  <a:pt x="1730943" y="1106905"/>
                  <a:pt x="1753402" y="818148"/>
                  <a:pt x="1684421" y="606392"/>
                </a:cubicBezTo>
                <a:cubicBezTo>
                  <a:pt x="1615440" y="394636"/>
                  <a:pt x="1575335" y="226194"/>
                  <a:pt x="1294598" y="125129"/>
                </a:cubicBezTo>
                <a:cubicBezTo>
                  <a:pt x="1013861" y="24064"/>
                  <a:pt x="506930" y="12032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8F110-8796-4216-BC35-E6023BAEBA6D}"/>
              </a:ext>
            </a:extLst>
          </p:cNvPr>
          <p:cNvSpPr txBox="1"/>
          <p:nvPr/>
        </p:nvSpPr>
        <p:spPr>
          <a:xfrm>
            <a:off x="2303645" y="5290087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Suction Line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6BF822A-DC18-49BB-94DB-4F334BC318AE}"/>
              </a:ext>
            </a:extLst>
          </p:cNvPr>
          <p:cNvSpPr/>
          <p:nvPr/>
        </p:nvSpPr>
        <p:spPr>
          <a:xfrm>
            <a:off x="1232034" y="5000324"/>
            <a:ext cx="1073217" cy="494964"/>
          </a:xfrm>
          <a:custGeom>
            <a:avLst/>
            <a:gdLst>
              <a:gd name="connsiteX0" fmla="*/ 0 w 1073217"/>
              <a:gd name="connsiteY0" fmla="*/ 0 h 494964"/>
              <a:gd name="connsiteX1" fmla="*/ 385011 w 1073217"/>
              <a:gd name="connsiteY1" fmla="*/ 437950 h 494964"/>
              <a:gd name="connsiteX2" fmla="*/ 1073217 w 1073217"/>
              <a:gd name="connsiteY2" fmla="*/ 476451 h 49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217" h="494964">
                <a:moveTo>
                  <a:pt x="0" y="0"/>
                </a:moveTo>
                <a:cubicBezTo>
                  <a:pt x="103071" y="179271"/>
                  <a:pt x="206142" y="358542"/>
                  <a:pt x="385011" y="437950"/>
                </a:cubicBezTo>
                <a:cubicBezTo>
                  <a:pt x="563881" y="517359"/>
                  <a:pt x="818549" y="496905"/>
                  <a:pt x="1073217" y="476451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C9FC0-998D-4019-864B-91D402F34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" y="57927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F53518-3127-4645-A894-5354C284A6E4}"/>
              </a:ext>
            </a:extLst>
          </p:cNvPr>
          <p:cNvSpPr/>
          <p:nvPr/>
        </p:nvSpPr>
        <p:spPr>
          <a:xfrm>
            <a:off x="-654239" y="359800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03CAEA-4CD5-4CD6-93FD-4A487EFF758B}"/>
              </a:ext>
            </a:extLst>
          </p:cNvPr>
          <p:cNvSpPr/>
          <p:nvPr/>
        </p:nvSpPr>
        <p:spPr>
          <a:xfrm rot="5400000">
            <a:off x="1183727" y="1163448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384D3-4E87-4564-8EC8-21AAB017CD79}"/>
              </a:ext>
            </a:extLst>
          </p:cNvPr>
          <p:cNvSpPr/>
          <p:nvPr/>
        </p:nvSpPr>
        <p:spPr>
          <a:xfrm>
            <a:off x="1421639" y="1398309"/>
            <a:ext cx="903639" cy="34250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D5EE1-E9A0-4BC9-9F2D-CE847658B398}"/>
              </a:ext>
            </a:extLst>
          </p:cNvPr>
          <p:cNvSpPr/>
          <p:nvPr/>
        </p:nvSpPr>
        <p:spPr>
          <a:xfrm rot="5400000">
            <a:off x="-949079" y="214492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C96E6-0175-46FA-84AC-121AA38EA471}"/>
              </a:ext>
            </a:extLst>
          </p:cNvPr>
          <p:cNvSpPr/>
          <p:nvPr/>
        </p:nvSpPr>
        <p:spPr>
          <a:xfrm rot="5400000">
            <a:off x="-835280" y="1185481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3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ComIT\Project Data\UCB_LeConte\UCB Le  Conte Hall Pictures\02-12-12\System Dettails 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438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362200"/>
            <a:ext cx="3352800" cy="4648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52800" y="4572000"/>
            <a:ext cx="5791200" cy="2438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1200" y="2438400"/>
            <a:ext cx="3352800" cy="2133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F858D-CAB5-44CE-8E10-2906107AACCC}"/>
              </a:ext>
            </a:extLst>
          </p:cNvPr>
          <p:cNvSpPr txBox="1"/>
          <p:nvPr/>
        </p:nvSpPr>
        <p:spPr>
          <a:xfrm>
            <a:off x="874421" y="1949980"/>
            <a:ext cx="174083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Unloaders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A4047D3-C52E-4EB6-87AE-CA31A97FA258}"/>
              </a:ext>
            </a:extLst>
          </p:cNvPr>
          <p:cNvSpPr/>
          <p:nvPr/>
        </p:nvSpPr>
        <p:spPr>
          <a:xfrm>
            <a:off x="2618071" y="2136808"/>
            <a:ext cx="1730745" cy="1395663"/>
          </a:xfrm>
          <a:custGeom>
            <a:avLst/>
            <a:gdLst>
              <a:gd name="connsiteX0" fmla="*/ 1708484 w 1730745"/>
              <a:gd name="connsiteY0" fmla="*/ 1395663 h 1395663"/>
              <a:gd name="connsiteX1" fmla="*/ 1684421 w 1730745"/>
              <a:gd name="connsiteY1" fmla="*/ 606392 h 1395663"/>
              <a:gd name="connsiteX2" fmla="*/ 1294598 w 1730745"/>
              <a:gd name="connsiteY2" fmla="*/ 125129 h 1395663"/>
              <a:gd name="connsiteX3" fmla="*/ 0 w 1730745"/>
              <a:gd name="connsiteY3" fmla="*/ 0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745" h="1395663">
                <a:moveTo>
                  <a:pt x="1708484" y="1395663"/>
                </a:moveTo>
                <a:cubicBezTo>
                  <a:pt x="1730943" y="1106905"/>
                  <a:pt x="1753402" y="818148"/>
                  <a:pt x="1684421" y="606392"/>
                </a:cubicBezTo>
                <a:cubicBezTo>
                  <a:pt x="1615440" y="394636"/>
                  <a:pt x="1575335" y="226194"/>
                  <a:pt x="1294598" y="125129"/>
                </a:cubicBezTo>
                <a:cubicBezTo>
                  <a:pt x="1013861" y="24064"/>
                  <a:pt x="506930" y="12032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1C054-99CA-485D-AF70-C409D192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" y="57927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719C35-B934-4DC5-906D-B3F92A8CDB45}"/>
              </a:ext>
            </a:extLst>
          </p:cNvPr>
          <p:cNvSpPr/>
          <p:nvPr/>
        </p:nvSpPr>
        <p:spPr>
          <a:xfrm>
            <a:off x="-654239" y="359800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622BE-B979-4BB2-87E9-C157678FE44E}"/>
              </a:ext>
            </a:extLst>
          </p:cNvPr>
          <p:cNvSpPr/>
          <p:nvPr/>
        </p:nvSpPr>
        <p:spPr>
          <a:xfrm rot="5400000">
            <a:off x="1183727" y="-435894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8A448F-6183-4CEC-9C10-CCC7C9D197A2}"/>
              </a:ext>
            </a:extLst>
          </p:cNvPr>
          <p:cNvSpPr/>
          <p:nvPr/>
        </p:nvSpPr>
        <p:spPr>
          <a:xfrm>
            <a:off x="1421639" y="1398309"/>
            <a:ext cx="903639" cy="34250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970585-6CA8-403A-BA8A-481DED5CB258}"/>
              </a:ext>
            </a:extLst>
          </p:cNvPr>
          <p:cNvSpPr/>
          <p:nvPr/>
        </p:nvSpPr>
        <p:spPr>
          <a:xfrm rot="5400000">
            <a:off x="-949079" y="214492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149029-2C0C-4314-AE5D-3EBC8C3CEAEE}"/>
              </a:ext>
            </a:extLst>
          </p:cNvPr>
          <p:cNvSpPr/>
          <p:nvPr/>
        </p:nvSpPr>
        <p:spPr>
          <a:xfrm rot="5400000">
            <a:off x="-835280" y="1185481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book&#10;&#10;Description automatically generated">
            <a:extLst>
              <a:ext uri="{FF2B5EF4-FFF2-40B4-BE49-F238E27FC236}">
                <a16:creationId xmlns:a16="http://schemas.microsoft.com/office/drawing/2014/main" id="{2F51B3EA-447E-457A-B25E-EC15068FD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386" y="1600200"/>
            <a:ext cx="3364992" cy="45308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6EEE4D-1F50-4AD5-9A29-ED5D992E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4114800" cy="2209800"/>
          </a:xfrm>
        </p:spPr>
        <p:txBody>
          <a:bodyPr/>
          <a:lstStyle/>
          <a:p>
            <a:r>
              <a:rPr lang="en-US" dirty="0"/>
              <a:t>Get Connected with My Poll Everywhere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902103-9DA4-4B9B-B836-BD5BF340AA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124200"/>
            <a:ext cx="4059556" cy="28142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Via text messaging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Step 2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Receive confirmation that you have joined the session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9EE770-25B9-40A8-8798-04418AA99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45" y="386668"/>
            <a:ext cx="384048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ComIT\Project Data\UCB_LeConte\UCB Le  Conte Hall Pictures\02-12-12\System Dettails 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1FDF06-AFFF-4A11-BF9A-7A8006319DB5}"/>
              </a:ext>
            </a:extLst>
          </p:cNvPr>
          <p:cNvSpPr txBox="1"/>
          <p:nvPr/>
        </p:nvSpPr>
        <p:spPr>
          <a:xfrm>
            <a:off x="258404" y="1555339"/>
            <a:ext cx="174083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Crank Case Heater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8AC7045-965B-4379-B032-59552D6CC892}"/>
              </a:ext>
            </a:extLst>
          </p:cNvPr>
          <p:cNvSpPr/>
          <p:nvPr/>
        </p:nvSpPr>
        <p:spPr>
          <a:xfrm>
            <a:off x="2002054" y="1862488"/>
            <a:ext cx="1730745" cy="1395663"/>
          </a:xfrm>
          <a:custGeom>
            <a:avLst/>
            <a:gdLst>
              <a:gd name="connsiteX0" fmla="*/ 1708484 w 1730745"/>
              <a:gd name="connsiteY0" fmla="*/ 1395663 h 1395663"/>
              <a:gd name="connsiteX1" fmla="*/ 1684421 w 1730745"/>
              <a:gd name="connsiteY1" fmla="*/ 606392 h 1395663"/>
              <a:gd name="connsiteX2" fmla="*/ 1294598 w 1730745"/>
              <a:gd name="connsiteY2" fmla="*/ 125129 h 1395663"/>
              <a:gd name="connsiteX3" fmla="*/ 0 w 1730745"/>
              <a:gd name="connsiteY3" fmla="*/ 0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745" h="1395663">
                <a:moveTo>
                  <a:pt x="1708484" y="1395663"/>
                </a:moveTo>
                <a:cubicBezTo>
                  <a:pt x="1730943" y="1106905"/>
                  <a:pt x="1753402" y="818148"/>
                  <a:pt x="1684421" y="606392"/>
                </a:cubicBezTo>
                <a:cubicBezTo>
                  <a:pt x="1615440" y="394636"/>
                  <a:pt x="1575335" y="226194"/>
                  <a:pt x="1294598" y="125129"/>
                </a:cubicBezTo>
                <a:cubicBezTo>
                  <a:pt x="1013861" y="24064"/>
                  <a:pt x="506930" y="12032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FC88F-3250-4511-BF9F-A36D8E3C9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603" y="4999084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B8B113-8093-4490-AF78-6CDA559545B5}"/>
              </a:ext>
            </a:extLst>
          </p:cNvPr>
          <p:cNvSpPr/>
          <p:nvPr/>
        </p:nvSpPr>
        <p:spPr>
          <a:xfrm>
            <a:off x="-579811" y="5300957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EDCAA-FA28-4A6E-AA95-8E81622D06E9}"/>
              </a:ext>
            </a:extLst>
          </p:cNvPr>
          <p:cNvSpPr/>
          <p:nvPr/>
        </p:nvSpPr>
        <p:spPr>
          <a:xfrm rot="5400000">
            <a:off x="1258155" y="-747222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1D43CB-895F-4EFF-B1C8-B3DAA1775526}"/>
              </a:ext>
            </a:extLst>
          </p:cNvPr>
          <p:cNvSpPr/>
          <p:nvPr/>
        </p:nvSpPr>
        <p:spPr>
          <a:xfrm>
            <a:off x="8109518" y="6339466"/>
            <a:ext cx="903639" cy="34250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09101F-2EC5-4551-9779-1451E287E6D1}"/>
              </a:ext>
            </a:extLst>
          </p:cNvPr>
          <p:cNvSpPr/>
          <p:nvPr/>
        </p:nvSpPr>
        <p:spPr>
          <a:xfrm rot="5400000">
            <a:off x="-874651" y="5155649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E49FD-3909-4834-B603-BD1D3EEA839D}"/>
              </a:ext>
            </a:extLst>
          </p:cNvPr>
          <p:cNvSpPr/>
          <p:nvPr/>
        </p:nvSpPr>
        <p:spPr>
          <a:xfrm rot="5400000">
            <a:off x="-760852" y="6126638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91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ComIT\Project Data\UCB_LeConte\UCB Le  Conte Hall Pictures\02-12-12\System Dettails 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82D55E-04F5-49CC-8B2B-3FA1A348C339}"/>
              </a:ext>
            </a:extLst>
          </p:cNvPr>
          <p:cNvSpPr txBox="1"/>
          <p:nvPr/>
        </p:nvSpPr>
        <p:spPr>
          <a:xfrm>
            <a:off x="3177041" y="3708432"/>
            <a:ext cx="174083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Crank Case Heater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D9A68C8-0747-42E4-8EF9-E779BB3CBA5B}"/>
              </a:ext>
            </a:extLst>
          </p:cNvPr>
          <p:cNvSpPr/>
          <p:nvPr/>
        </p:nvSpPr>
        <p:spPr>
          <a:xfrm>
            <a:off x="2275367" y="3993313"/>
            <a:ext cx="887819" cy="509575"/>
          </a:xfrm>
          <a:custGeom>
            <a:avLst/>
            <a:gdLst>
              <a:gd name="connsiteX0" fmla="*/ 887819 w 887819"/>
              <a:gd name="connsiteY0" fmla="*/ 20478 h 509575"/>
              <a:gd name="connsiteX1" fmla="*/ 404038 w 887819"/>
              <a:gd name="connsiteY1" fmla="*/ 57692 h 509575"/>
              <a:gd name="connsiteX2" fmla="*/ 0 w 887819"/>
              <a:gd name="connsiteY2" fmla="*/ 509575 h 5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7819" h="509575">
                <a:moveTo>
                  <a:pt x="887819" y="20478"/>
                </a:moveTo>
                <a:cubicBezTo>
                  <a:pt x="719913" y="-1673"/>
                  <a:pt x="552008" y="-23824"/>
                  <a:pt x="404038" y="57692"/>
                </a:cubicBezTo>
                <a:cubicBezTo>
                  <a:pt x="256068" y="139208"/>
                  <a:pt x="128034" y="324391"/>
                  <a:pt x="0" y="509575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/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3BA3F-5F51-48FA-AC32-ECE92E4C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603" y="4999084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9C1DC2-D701-49B1-B8C6-9A6606C83FF3}"/>
              </a:ext>
            </a:extLst>
          </p:cNvPr>
          <p:cNvSpPr/>
          <p:nvPr/>
        </p:nvSpPr>
        <p:spPr>
          <a:xfrm>
            <a:off x="-579811" y="5300957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83393C-1629-4E54-ADC3-1FD580AA3C59}"/>
              </a:ext>
            </a:extLst>
          </p:cNvPr>
          <p:cNvSpPr/>
          <p:nvPr/>
        </p:nvSpPr>
        <p:spPr>
          <a:xfrm rot="5400000">
            <a:off x="1258155" y="-747222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9EA423-FB04-42FC-A9DA-C460F31B595C}"/>
              </a:ext>
            </a:extLst>
          </p:cNvPr>
          <p:cNvSpPr/>
          <p:nvPr/>
        </p:nvSpPr>
        <p:spPr>
          <a:xfrm>
            <a:off x="8109518" y="6339466"/>
            <a:ext cx="903639" cy="34250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B77992-5B82-42AA-BA94-7016BAB8C669}"/>
              </a:ext>
            </a:extLst>
          </p:cNvPr>
          <p:cNvSpPr/>
          <p:nvPr/>
        </p:nvSpPr>
        <p:spPr>
          <a:xfrm rot="5400000">
            <a:off x="-874651" y="5155649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8C06B8-ECA2-4440-8738-C63BCDEAD33A}"/>
              </a:ext>
            </a:extLst>
          </p:cNvPr>
          <p:cNvSpPr/>
          <p:nvPr/>
        </p:nvSpPr>
        <p:spPr>
          <a:xfrm rot="5400000">
            <a:off x="-760852" y="6126638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68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C9713-68A6-4788-AAF8-7477C78A03BD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ComIT\Project Data\UCB_LeConte\UCB Le  Conte Hall Pictures\02-14-12\Compressor sight gla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F2CFE-FBCA-4888-B709-E15716242C31}"/>
              </a:ext>
            </a:extLst>
          </p:cNvPr>
          <p:cNvSpPr txBox="1"/>
          <p:nvPr/>
        </p:nvSpPr>
        <p:spPr>
          <a:xfrm>
            <a:off x="5973145" y="1454655"/>
            <a:ext cx="174083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Oil Sight Glass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42F1585-A583-4FC3-8B9E-43AF36D76AA6}"/>
              </a:ext>
            </a:extLst>
          </p:cNvPr>
          <p:cNvSpPr/>
          <p:nvPr/>
        </p:nvSpPr>
        <p:spPr>
          <a:xfrm>
            <a:off x="5317958" y="1823987"/>
            <a:ext cx="1525604" cy="1020278"/>
          </a:xfrm>
          <a:custGeom>
            <a:avLst/>
            <a:gdLst>
              <a:gd name="connsiteX0" fmla="*/ 0 w 1525604"/>
              <a:gd name="connsiteY0" fmla="*/ 1020278 h 1020278"/>
              <a:gd name="connsiteX1" fmla="*/ 1025090 w 1525604"/>
              <a:gd name="connsiteY1" fmla="*/ 851836 h 1020278"/>
              <a:gd name="connsiteX2" fmla="*/ 1438977 w 1525604"/>
              <a:gd name="connsiteY2" fmla="*/ 385011 h 1020278"/>
              <a:gd name="connsiteX3" fmla="*/ 1525604 w 1525604"/>
              <a:gd name="connsiteY3" fmla="*/ 0 h 10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604" h="1020278">
                <a:moveTo>
                  <a:pt x="0" y="1020278"/>
                </a:moveTo>
                <a:cubicBezTo>
                  <a:pt x="392630" y="988996"/>
                  <a:pt x="785261" y="957714"/>
                  <a:pt x="1025090" y="851836"/>
                </a:cubicBezTo>
                <a:cubicBezTo>
                  <a:pt x="1264919" y="745958"/>
                  <a:pt x="1355558" y="526984"/>
                  <a:pt x="1438977" y="385011"/>
                </a:cubicBezTo>
                <a:cubicBezTo>
                  <a:pt x="1522396" y="243038"/>
                  <a:pt x="1519989" y="64169"/>
                  <a:pt x="1525604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E14E4-75E1-49AD-9CDB-0668D4CC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603" y="4999084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A3283A-2C77-4D7E-86D1-AC3F8760DC78}"/>
              </a:ext>
            </a:extLst>
          </p:cNvPr>
          <p:cNvSpPr/>
          <p:nvPr/>
        </p:nvSpPr>
        <p:spPr>
          <a:xfrm>
            <a:off x="-579811" y="5300957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F2C908-87D4-4172-BC38-1C0D12AA539D}"/>
              </a:ext>
            </a:extLst>
          </p:cNvPr>
          <p:cNvSpPr/>
          <p:nvPr/>
        </p:nvSpPr>
        <p:spPr>
          <a:xfrm rot="5400000">
            <a:off x="1258155" y="-747222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82E0D0-2070-4329-B995-8C36136E5068}"/>
              </a:ext>
            </a:extLst>
          </p:cNvPr>
          <p:cNvSpPr/>
          <p:nvPr/>
        </p:nvSpPr>
        <p:spPr>
          <a:xfrm>
            <a:off x="8109518" y="6339466"/>
            <a:ext cx="903639" cy="34250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D11B35-AB30-43EE-BFFB-4878B1C8D0F8}"/>
              </a:ext>
            </a:extLst>
          </p:cNvPr>
          <p:cNvSpPr/>
          <p:nvPr/>
        </p:nvSpPr>
        <p:spPr>
          <a:xfrm rot="5400000">
            <a:off x="-874651" y="5155649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26F45A-8D77-43DA-8B94-119A7903C8E5}"/>
              </a:ext>
            </a:extLst>
          </p:cNvPr>
          <p:cNvSpPr/>
          <p:nvPr/>
        </p:nvSpPr>
        <p:spPr>
          <a:xfrm rot="5400000">
            <a:off x="-760852" y="6126638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95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A5420-8791-4207-801C-21FF071AF9B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ComIT\Project Data\UCB_LeConte\UCB Le  Conte Hall Pictures\02-14-12\Refrigerant oil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7760CDB-2477-4063-8D4E-1EC8BC73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421" cy="1143000"/>
          </a:xfrm>
        </p:spPr>
        <p:txBody>
          <a:bodyPr/>
          <a:lstStyle/>
          <a:p>
            <a:r>
              <a:rPr lang="en-US" dirty="0"/>
              <a:t>Hand Pump for Adding Oil</a:t>
            </a:r>
          </a:p>
        </p:txBody>
      </p:sp>
    </p:spTree>
    <p:extLst>
      <p:ext uri="{BB962C8B-B14F-4D97-AF65-F5344CB8AC3E}">
        <p14:creationId xmlns:p14="http://schemas.microsoft.com/office/powerpoint/2010/main" val="1985685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35B10-12D1-4BC8-A35C-EFFC7D5CFB6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A1EBF4-80AF-473B-BF7B-77650CF8C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76B8B15-284A-4E84-9CA9-CA59F83B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5" y="460707"/>
            <a:ext cx="2525233" cy="2356920"/>
          </a:xfrm>
        </p:spPr>
        <p:txBody>
          <a:bodyPr>
            <a:normAutofit fontScale="90000"/>
          </a:bodyPr>
          <a:lstStyle/>
          <a:p>
            <a:r>
              <a:rPr lang="en-US" dirty="0"/>
              <a:t>Vacuum Pump Evacuating the System in Preparation for Charging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CCE4-2172-4AB9-B488-C97F05584BE9}"/>
              </a:ext>
            </a:extLst>
          </p:cNvPr>
          <p:cNvSpPr txBox="1"/>
          <p:nvPr/>
        </p:nvSpPr>
        <p:spPr>
          <a:xfrm>
            <a:off x="2591933" y="4812447"/>
            <a:ext cx="1740834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Vacuum Pump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8691C28-7312-4844-BC0F-880C4234642B}"/>
              </a:ext>
            </a:extLst>
          </p:cNvPr>
          <p:cNvSpPr/>
          <p:nvPr/>
        </p:nvSpPr>
        <p:spPr>
          <a:xfrm>
            <a:off x="4332767" y="4997113"/>
            <a:ext cx="664535" cy="457389"/>
          </a:xfrm>
          <a:custGeom>
            <a:avLst/>
            <a:gdLst>
              <a:gd name="connsiteX0" fmla="*/ 664535 w 664535"/>
              <a:gd name="connsiteY0" fmla="*/ 457389 h 457389"/>
              <a:gd name="connsiteX1" fmla="*/ 324293 w 664535"/>
              <a:gd name="connsiteY1" fmla="*/ 74617 h 457389"/>
              <a:gd name="connsiteX2" fmla="*/ 0 w 664535"/>
              <a:gd name="connsiteY2" fmla="*/ 189 h 45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4535" h="457389">
                <a:moveTo>
                  <a:pt x="664535" y="457389"/>
                </a:moveTo>
                <a:cubicBezTo>
                  <a:pt x="549792" y="304103"/>
                  <a:pt x="435049" y="150817"/>
                  <a:pt x="324293" y="74617"/>
                </a:cubicBezTo>
                <a:cubicBezTo>
                  <a:pt x="213537" y="-1583"/>
                  <a:pt x="106768" y="-697"/>
                  <a:pt x="0" y="18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8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ComIT\Project Data\UCB_LeConte\UCB Le  Conte Hall Pictures\02-12-12\Pulling vacuum 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35170-0F68-4D30-AFD8-67DF75A0C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337" y="4999084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576EC8-BCCD-4C6C-B192-69C7165AF3AA}"/>
              </a:ext>
            </a:extLst>
          </p:cNvPr>
          <p:cNvSpPr/>
          <p:nvPr/>
        </p:nvSpPr>
        <p:spPr>
          <a:xfrm>
            <a:off x="10563110" y="3780502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F6D52-CF1B-45BD-815A-E4DD627366C8}"/>
              </a:ext>
            </a:extLst>
          </p:cNvPr>
          <p:cNvSpPr/>
          <p:nvPr/>
        </p:nvSpPr>
        <p:spPr>
          <a:xfrm rot="5400000">
            <a:off x="11086590" y="3632495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F8A4B-7807-45D0-B509-FA8089344E2A}"/>
              </a:ext>
            </a:extLst>
          </p:cNvPr>
          <p:cNvSpPr/>
          <p:nvPr/>
        </p:nvSpPr>
        <p:spPr>
          <a:xfrm>
            <a:off x="10928252" y="6339466"/>
            <a:ext cx="903639" cy="34250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4A207-E2C3-41D8-81D9-44E2AAF05A8D}"/>
              </a:ext>
            </a:extLst>
          </p:cNvPr>
          <p:cNvSpPr/>
          <p:nvPr/>
        </p:nvSpPr>
        <p:spPr>
          <a:xfrm rot="5400000">
            <a:off x="10268270" y="3635194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526446-CCE8-4136-8CDA-1C247C9EC1FF}"/>
              </a:ext>
            </a:extLst>
          </p:cNvPr>
          <p:cNvSpPr/>
          <p:nvPr/>
        </p:nvSpPr>
        <p:spPr>
          <a:xfrm rot="5400000">
            <a:off x="10382069" y="4606183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44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ComIT\Project Data\UCB_LeConte\UCB Le  Conte Hall Pictures\02-12-12\System Dettails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D3FD4B-BE01-4ACD-8882-93C97E9A2FFC}"/>
              </a:ext>
            </a:extLst>
          </p:cNvPr>
          <p:cNvSpPr txBox="1"/>
          <p:nvPr/>
        </p:nvSpPr>
        <p:spPr>
          <a:xfrm>
            <a:off x="1129681" y="5325627"/>
            <a:ext cx="3017889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Liquid Line Solenoid Valve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B9DBB-9B48-4D89-8B00-EDCCA9F9CE5B}"/>
              </a:ext>
            </a:extLst>
          </p:cNvPr>
          <p:cNvSpPr txBox="1"/>
          <p:nvPr/>
        </p:nvSpPr>
        <p:spPr>
          <a:xfrm>
            <a:off x="2409631" y="1887754"/>
            <a:ext cx="205095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6F4058DE-34E9-4393-8B11-77C389D3E4A5}"/>
              </a:ext>
            </a:extLst>
          </p:cNvPr>
          <p:cNvSpPr/>
          <p:nvPr/>
        </p:nvSpPr>
        <p:spPr>
          <a:xfrm>
            <a:off x="4146425" y="5484624"/>
            <a:ext cx="1156996" cy="589114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638348B6-137A-483D-B2F5-FAD8FA523A8C}"/>
              </a:ext>
            </a:extLst>
          </p:cNvPr>
          <p:cNvSpPr/>
          <p:nvPr/>
        </p:nvSpPr>
        <p:spPr>
          <a:xfrm>
            <a:off x="4452960" y="2043059"/>
            <a:ext cx="671804" cy="242647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26C57-68EB-4553-9563-7CC2BD3387F6}"/>
              </a:ext>
            </a:extLst>
          </p:cNvPr>
          <p:cNvSpPr txBox="1"/>
          <p:nvPr/>
        </p:nvSpPr>
        <p:spPr>
          <a:xfrm>
            <a:off x="7031254" y="5415931"/>
            <a:ext cx="14870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A1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Liquid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0BE77D-2BC0-46E2-918A-469D57911EB3}"/>
              </a:ext>
            </a:extLst>
          </p:cNvPr>
          <p:cNvSpPr txBox="1"/>
          <p:nvPr/>
        </p:nvSpPr>
        <p:spPr>
          <a:xfrm>
            <a:off x="3227670" y="4315962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Suction Line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14278E-CFC8-40F1-A0E9-35784F12F158}"/>
              </a:ext>
            </a:extLst>
          </p:cNvPr>
          <p:cNvSpPr/>
          <p:nvPr/>
        </p:nvSpPr>
        <p:spPr>
          <a:xfrm>
            <a:off x="2156059" y="4026199"/>
            <a:ext cx="1073217" cy="494964"/>
          </a:xfrm>
          <a:custGeom>
            <a:avLst/>
            <a:gdLst>
              <a:gd name="connsiteX0" fmla="*/ 0 w 1073217"/>
              <a:gd name="connsiteY0" fmla="*/ 0 h 494964"/>
              <a:gd name="connsiteX1" fmla="*/ 385011 w 1073217"/>
              <a:gd name="connsiteY1" fmla="*/ 437950 h 494964"/>
              <a:gd name="connsiteX2" fmla="*/ 1073217 w 1073217"/>
              <a:gd name="connsiteY2" fmla="*/ 476451 h 49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217" h="494964">
                <a:moveTo>
                  <a:pt x="0" y="0"/>
                </a:moveTo>
                <a:cubicBezTo>
                  <a:pt x="103071" y="179271"/>
                  <a:pt x="206142" y="358542"/>
                  <a:pt x="385011" y="437950"/>
                </a:cubicBezTo>
                <a:cubicBezTo>
                  <a:pt x="563881" y="517359"/>
                  <a:pt x="818549" y="496905"/>
                  <a:pt x="1073217" y="476451"/>
                </a:cubicBezTo>
              </a:path>
            </a:pathLst>
          </a:custGeom>
          <a:noFill/>
          <a:ln w="38100">
            <a:solidFill>
              <a:schemeClr val="bg2">
                <a:lumMod val="60000"/>
                <a:lumOff val="40000"/>
              </a:schemeClr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626EE7A-6825-4CC9-ACF6-F4AEFDC63B9E}"/>
              </a:ext>
            </a:extLst>
          </p:cNvPr>
          <p:cNvSpPr/>
          <p:nvPr/>
        </p:nvSpPr>
        <p:spPr>
          <a:xfrm>
            <a:off x="6612556" y="4479490"/>
            <a:ext cx="1174282" cy="920283"/>
          </a:xfrm>
          <a:custGeom>
            <a:avLst/>
            <a:gdLst>
              <a:gd name="connsiteX0" fmla="*/ 0 w 1174282"/>
              <a:gd name="connsiteY0" fmla="*/ 5883 h 920283"/>
              <a:gd name="connsiteX1" fmla="*/ 880711 w 1174282"/>
              <a:gd name="connsiteY1" fmla="*/ 135824 h 920283"/>
              <a:gd name="connsiteX2" fmla="*/ 1174282 w 1174282"/>
              <a:gd name="connsiteY2" fmla="*/ 920283 h 92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282" h="920283">
                <a:moveTo>
                  <a:pt x="0" y="5883"/>
                </a:moveTo>
                <a:cubicBezTo>
                  <a:pt x="342498" y="-5347"/>
                  <a:pt x="684997" y="-16576"/>
                  <a:pt x="880711" y="135824"/>
                </a:cubicBezTo>
                <a:cubicBezTo>
                  <a:pt x="1076425" y="288224"/>
                  <a:pt x="1125353" y="604253"/>
                  <a:pt x="1174282" y="920283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121978B-3F37-4FAC-85E9-8E54AD944582}"/>
              </a:ext>
            </a:extLst>
          </p:cNvPr>
          <p:cNvSpPr/>
          <p:nvPr/>
        </p:nvSpPr>
        <p:spPr>
          <a:xfrm>
            <a:off x="6983128" y="4838834"/>
            <a:ext cx="803710" cy="546501"/>
          </a:xfrm>
          <a:custGeom>
            <a:avLst/>
            <a:gdLst>
              <a:gd name="connsiteX0" fmla="*/ 0 w 803710"/>
              <a:gd name="connsiteY0" fmla="*/ 7486 h 546501"/>
              <a:gd name="connsiteX1" fmla="*/ 563078 w 803710"/>
              <a:gd name="connsiteY1" fmla="*/ 74863 h 546501"/>
              <a:gd name="connsiteX2" fmla="*/ 803710 w 803710"/>
              <a:gd name="connsiteY2" fmla="*/ 546501 h 54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3710" h="546501">
                <a:moveTo>
                  <a:pt x="0" y="7486"/>
                </a:moveTo>
                <a:cubicBezTo>
                  <a:pt x="214563" y="-3744"/>
                  <a:pt x="429126" y="-14973"/>
                  <a:pt x="563078" y="74863"/>
                </a:cubicBezTo>
                <a:cubicBezTo>
                  <a:pt x="697030" y="164699"/>
                  <a:pt x="766011" y="463082"/>
                  <a:pt x="803710" y="546501"/>
                </a:cubicBezTo>
              </a:path>
            </a:pathLst>
          </a:custGeom>
          <a:noFill/>
          <a:ln w="38100">
            <a:solidFill>
              <a:srgbClr val="FFA100"/>
            </a:solidFill>
            <a:headEnd type="arrow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D85074-53E2-435B-B57E-E98F2C16E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709" y="135992"/>
            <a:ext cx="2286199" cy="1714649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0EBDF4-30F5-43AF-A6C4-310013E73B2A}"/>
              </a:ext>
            </a:extLst>
          </p:cNvPr>
          <p:cNvSpPr/>
          <p:nvPr/>
        </p:nvSpPr>
        <p:spPr>
          <a:xfrm>
            <a:off x="10738856" y="3517219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025FA9-7EB3-43FD-A9CE-D66CB3341B86}"/>
              </a:ext>
            </a:extLst>
          </p:cNvPr>
          <p:cNvSpPr/>
          <p:nvPr/>
        </p:nvSpPr>
        <p:spPr>
          <a:xfrm rot="5400000">
            <a:off x="9761775" y="3798446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94F1D-66EB-49B0-8B19-87E87A49A06E}"/>
              </a:ext>
            </a:extLst>
          </p:cNvPr>
          <p:cNvSpPr/>
          <p:nvPr/>
        </p:nvSpPr>
        <p:spPr>
          <a:xfrm>
            <a:off x="7658805" y="1072737"/>
            <a:ext cx="709018" cy="51151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6824FC-ADB6-4624-B47D-AC3CE468F424}"/>
              </a:ext>
            </a:extLst>
          </p:cNvPr>
          <p:cNvSpPr/>
          <p:nvPr/>
        </p:nvSpPr>
        <p:spPr>
          <a:xfrm rot="5400000">
            <a:off x="10444016" y="3371911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243311-560A-4704-98CE-2B9AFC809ED0}"/>
              </a:ext>
            </a:extLst>
          </p:cNvPr>
          <p:cNvSpPr/>
          <p:nvPr/>
        </p:nvSpPr>
        <p:spPr>
          <a:xfrm rot="5400000">
            <a:off x="10557815" y="4342900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47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book&#10;&#10;Description automatically generated">
            <a:extLst>
              <a:ext uri="{FF2B5EF4-FFF2-40B4-BE49-F238E27FC236}">
                <a16:creationId xmlns:a16="http://schemas.microsoft.com/office/drawing/2014/main" id="{2F51B3EA-447E-457A-B25E-EC15068FD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386" y="1600200"/>
            <a:ext cx="3364992" cy="45308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6EEE4D-1F50-4AD5-9A29-ED5D992E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4114800" cy="2209800"/>
          </a:xfrm>
        </p:spPr>
        <p:txBody>
          <a:bodyPr/>
          <a:lstStyle/>
          <a:p>
            <a:r>
              <a:rPr lang="en-US" dirty="0"/>
              <a:t>Get Connected with My Poll Everywhere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902103-9DA4-4B9B-B836-BD5BF340AA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124200"/>
            <a:ext cx="4059556" cy="28142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Via web browser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Step 1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Go to </a:t>
            </a:r>
            <a:r>
              <a:rPr lang="en-US" sz="2400" dirty="0">
                <a:solidFill>
                  <a:schemeClr val="tx2"/>
                </a:solidFill>
              </a:rPr>
              <a:t>pollev.com/davidsellers022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8A2EE-293C-4C4B-BD74-3A7475FDE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45" y="1447800"/>
            <a:ext cx="4389120" cy="2377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348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ComIT\Project Data\UCB_LeConte\UCB Le  Conte Hall Pictures\02-12-12\Electronic Expansion Valve Controll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50196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Electronic Expansion Valve Controllers</a:t>
            </a:r>
          </a:p>
        </p:txBody>
      </p:sp>
    </p:spTree>
    <p:extLst>
      <p:ext uri="{BB962C8B-B14F-4D97-AF65-F5344CB8AC3E}">
        <p14:creationId xmlns:p14="http://schemas.microsoft.com/office/powerpoint/2010/main" val="166272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Sellers\Documents\Workspace\00 - FDE\PEC - PECx Day\Series 9\San Francisco Ballet Building\Pictures\2013-11-13\IMG_0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Refrigerant Sight Glass</a:t>
            </a:r>
          </a:p>
        </p:txBody>
      </p:sp>
    </p:spTree>
    <p:extLst>
      <p:ext uri="{BB962C8B-B14F-4D97-AF65-F5344CB8AC3E}">
        <p14:creationId xmlns:p14="http://schemas.microsoft.com/office/powerpoint/2010/main" val="2477309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83ECB-02F8-4B0A-B923-A25276E24CD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A76F02-4885-4714-BD87-23EE87619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5D5953-71CA-441C-81C1-61E4F7C7B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https://www.av8rdas.com/ebcx-workshop-series-16.html#EBCx16-4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4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ComIT\Project Data\UCB_LeConte\UCB Le  Conte Hall Pictures\02-12-12\System Dettails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229600" cy="1143000"/>
          </a:xfrm>
        </p:spPr>
        <p:txBody>
          <a:bodyPr/>
          <a:lstStyle/>
          <a:p>
            <a:r>
              <a:rPr lang="en-US" dirty="0"/>
              <a:t>Typical Control Switches</a:t>
            </a:r>
          </a:p>
        </p:txBody>
      </p:sp>
    </p:spTree>
    <p:extLst>
      <p:ext uri="{BB962C8B-B14F-4D97-AF65-F5344CB8AC3E}">
        <p14:creationId xmlns:p14="http://schemas.microsoft.com/office/powerpoint/2010/main" val="3348528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Straight Connector 268"/>
          <p:cNvCxnSpPr/>
          <p:nvPr/>
        </p:nvCxnSpPr>
        <p:spPr>
          <a:xfrm rot="5400000">
            <a:off x="6499860" y="4842494"/>
            <a:ext cx="36576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rot="5400000">
            <a:off x="5081109" y="5166360"/>
            <a:ext cx="27432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238" idx="3"/>
          </p:cNvCxnSpPr>
          <p:nvPr/>
        </p:nvCxnSpPr>
        <p:spPr>
          <a:xfrm>
            <a:off x="3646170" y="4865777"/>
            <a:ext cx="1085786" cy="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7010400" y="4862374"/>
            <a:ext cx="1188720" cy="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>
            <a:off x="3657600" y="4648200"/>
            <a:ext cx="381000" cy="0"/>
          </a:xfrm>
          <a:prstGeom prst="line">
            <a:avLst/>
          </a:prstGeom>
          <a:ln w="1778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0" name="Group 379"/>
          <p:cNvGrpSpPr/>
          <p:nvPr/>
        </p:nvGrpSpPr>
        <p:grpSpPr>
          <a:xfrm>
            <a:off x="4358640" y="4226732"/>
            <a:ext cx="640080" cy="988350"/>
            <a:chOff x="4358640" y="4226732"/>
            <a:chExt cx="640080" cy="988350"/>
          </a:xfrm>
        </p:grpSpPr>
        <p:cxnSp>
          <p:nvCxnSpPr>
            <p:cNvPr id="381" name="Straight Connector 380"/>
            <p:cNvCxnSpPr/>
            <p:nvPr/>
          </p:nvCxnSpPr>
          <p:spPr>
            <a:xfrm flipV="1">
              <a:off x="4358640" y="4226732"/>
              <a:ext cx="640080" cy="0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V="1">
              <a:off x="4998720" y="4226733"/>
              <a:ext cx="0" cy="331738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V="1">
              <a:off x="4998720" y="4736534"/>
              <a:ext cx="0" cy="478548"/>
            </a:xfrm>
            <a:prstGeom prst="line">
              <a:avLst/>
            </a:prstGeom>
            <a:ln w="317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 353"/>
          <p:cNvGrpSpPr/>
          <p:nvPr/>
        </p:nvGrpSpPr>
        <p:grpSpPr>
          <a:xfrm>
            <a:off x="4357689" y="4342004"/>
            <a:ext cx="442911" cy="914226"/>
            <a:chOff x="4357689" y="4342004"/>
            <a:chExt cx="442911" cy="914226"/>
          </a:xfrm>
        </p:grpSpPr>
        <p:cxnSp>
          <p:nvCxnSpPr>
            <p:cNvPr id="355" name="Straight Connector 354"/>
            <p:cNvCxnSpPr/>
            <p:nvPr/>
          </p:nvCxnSpPr>
          <p:spPr>
            <a:xfrm>
              <a:off x="4357689" y="4342004"/>
              <a:ext cx="442911" cy="0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V="1">
              <a:off x="4800600" y="4342004"/>
              <a:ext cx="0" cy="216467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V="1">
              <a:off x="4798423" y="4736534"/>
              <a:ext cx="0" cy="519696"/>
            </a:xfrm>
            <a:prstGeom prst="line">
              <a:avLst/>
            </a:prstGeom>
            <a:ln w="317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2" name="Straight Connector 321"/>
          <p:cNvCxnSpPr/>
          <p:nvPr/>
        </p:nvCxnSpPr>
        <p:spPr>
          <a:xfrm>
            <a:off x="8229600" y="1474087"/>
            <a:ext cx="0" cy="352044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6011338" y="1473044"/>
            <a:ext cx="2218262" cy="0"/>
          </a:xfrm>
          <a:prstGeom prst="line">
            <a:avLst/>
          </a:prstGeom>
          <a:ln w="1524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3609235" y="5309023"/>
            <a:ext cx="2029565" cy="0"/>
          </a:xfrm>
          <a:prstGeom prst="line">
            <a:avLst/>
          </a:prstGeom>
          <a:ln w="2032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293225" y="4328523"/>
            <a:ext cx="3475826" cy="1618430"/>
            <a:chOff x="293225" y="4328523"/>
            <a:chExt cx="3475826" cy="1618430"/>
          </a:xfrm>
        </p:grpSpPr>
        <p:grpSp>
          <p:nvGrpSpPr>
            <p:cNvPr id="79" name="Group 78"/>
            <p:cNvGrpSpPr/>
            <p:nvPr/>
          </p:nvGrpSpPr>
          <p:grpSpPr>
            <a:xfrm>
              <a:off x="397524" y="4328523"/>
              <a:ext cx="2918509" cy="1280160"/>
              <a:chOff x="938771" y="1066800"/>
              <a:chExt cx="3574382" cy="1681619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1219200" y="1447800"/>
                <a:ext cx="931749" cy="918799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714499" y="1066800"/>
                <a:ext cx="2798654" cy="168161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0" scaled="1"/>
                <a:tileRect/>
              </a:gra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>
                <a:spLocks noChangeAspect="1"/>
              </p:cNvSpPr>
              <p:nvPr/>
            </p:nvSpPr>
            <p:spPr>
              <a:xfrm rot="16200000">
                <a:off x="1009840" y="1122679"/>
                <a:ext cx="1360608" cy="1502746"/>
              </a:xfrm>
              <a:prstGeom prst="arc">
                <a:avLst>
                  <a:gd name="adj1" fmla="val 10800000"/>
                  <a:gd name="adj2" fmla="val 0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 w="254000" cap="rnd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3" name="Arc 222"/>
            <p:cNvSpPr>
              <a:spLocks noChangeAspect="1"/>
            </p:cNvSpPr>
            <p:nvPr/>
          </p:nvSpPr>
          <p:spPr>
            <a:xfrm rot="16200000">
              <a:off x="624377" y="4528931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77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323017" y="4328523"/>
              <a:ext cx="444928" cy="637051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323017" y="4969646"/>
              <a:ext cx="444928" cy="63705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008692" y="4328523"/>
              <a:ext cx="275925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999289" y="5608683"/>
              <a:ext cx="2762473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3339504" y="5449734"/>
              <a:ext cx="0" cy="15544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339504" y="5203010"/>
              <a:ext cx="0" cy="13716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332420" y="4331133"/>
              <a:ext cx="0" cy="153388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339504" y="4869648"/>
              <a:ext cx="0" cy="192024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339504" y="4634087"/>
              <a:ext cx="0" cy="82296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340682" y="4966616"/>
              <a:ext cx="412960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 48"/>
            <p:cNvSpPr>
              <a:spLocks noChangeAspect="1"/>
            </p:cNvSpPr>
            <p:nvPr/>
          </p:nvSpPr>
          <p:spPr>
            <a:xfrm rot="16200000">
              <a:off x="359209" y="4262539"/>
              <a:ext cx="1280159" cy="1412127"/>
            </a:xfrm>
            <a:prstGeom prst="arc">
              <a:avLst>
                <a:gd name="adj1" fmla="val 10800000"/>
                <a:gd name="adj2" fmla="val 0"/>
              </a:avLst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769051" y="4328727"/>
              <a:ext cx="0" cy="1279956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H="1">
              <a:off x="1107795" y="5372676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endCxn id="42" idx="0"/>
            </p:cNvCxnSpPr>
            <p:nvPr/>
          </p:nvCxnSpPr>
          <p:spPr>
            <a:xfrm flipH="1">
              <a:off x="1031480" y="5372676"/>
              <a:ext cx="2363160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chemeClr val="tx2"/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H="1">
              <a:off x="1107795" y="4558471"/>
              <a:ext cx="2166052" cy="0"/>
            </a:xfrm>
            <a:prstGeom prst="line">
              <a:avLst/>
            </a:prstGeom>
            <a:ln w="1778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060922" y="4558471"/>
              <a:ext cx="2350113" cy="0"/>
            </a:xfrm>
            <a:prstGeom prst="line">
              <a:avLst/>
            </a:prstGeom>
            <a:ln w="127000" cap="rnd">
              <a:gradFill flip="none" rotWithShape="1">
                <a:gsLst>
                  <a:gs pos="0">
                    <a:schemeClr val="accent1"/>
                  </a:gs>
                  <a:gs pos="100000">
                    <a:srgbClr val="3333F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/>
            <p:cNvSpPr>
              <a:spLocks noChangeAspect="1"/>
            </p:cNvSpPr>
            <p:nvPr/>
          </p:nvSpPr>
          <p:spPr>
            <a:xfrm rot="16200000">
              <a:off x="624377" y="4528931"/>
              <a:ext cx="814204" cy="873285"/>
            </a:xfrm>
            <a:prstGeom prst="arc">
              <a:avLst>
                <a:gd name="adj1" fmla="val 10800000"/>
                <a:gd name="adj2" fmla="val 0"/>
              </a:avLst>
            </a:prstGeom>
            <a:ln w="1270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17154" y="4803354"/>
              <a:ext cx="282188" cy="302143"/>
              <a:chOff x="917154" y="4803354"/>
              <a:chExt cx="282188" cy="302143"/>
            </a:xfrm>
          </p:grpSpPr>
          <p:sp>
            <p:nvSpPr>
              <p:cNvPr id="258" name="Arc 257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Arc 252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1062864" y="5105400"/>
              <a:ext cx="2331720" cy="0"/>
              <a:chOff x="1125625" y="5105400"/>
              <a:chExt cx="2259488" cy="0"/>
            </a:xfrm>
          </p:grpSpPr>
          <p:cxnSp>
            <p:nvCxnSpPr>
              <p:cNvPr id="225" name="Straight Connector 224"/>
              <p:cNvCxnSpPr/>
              <p:nvPr/>
            </p:nvCxnSpPr>
            <p:spPr>
              <a:xfrm flipH="1">
                <a:off x="1216811" y="5105400"/>
                <a:ext cx="2058990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H="1">
                <a:off x="1125625" y="5105400"/>
                <a:ext cx="2259488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chemeClr val="tx2"/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Group 254"/>
            <p:cNvGrpSpPr/>
            <p:nvPr/>
          </p:nvGrpSpPr>
          <p:grpSpPr>
            <a:xfrm>
              <a:off x="1062864" y="4803258"/>
              <a:ext cx="2331720" cy="0"/>
              <a:chOff x="1125625" y="5105400"/>
              <a:chExt cx="2259488" cy="0"/>
            </a:xfrm>
          </p:grpSpPr>
          <p:cxnSp>
            <p:nvCxnSpPr>
              <p:cNvPr id="256" name="Straight Connector 255"/>
              <p:cNvCxnSpPr/>
              <p:nvPr/>
            </p:nvCxnSpPr>
            <p:spPr>
              <a:xfrm flipH="1">
                <a:off x="1216811" y="5105400"/>
                <a:ext cx="2058990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H="1">
                <a:off x="1125625" y="5105400"/>
                <a:ext cx="2259488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chemeClr val="tx2"/>
                    </a:gs>
                    <a:gs pos="100000">
                      <a:srgbClr val="3333FF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1145505" y="5575196"/>
              <a:ext cx="0" cy="371757"/>
              <a:chOff x="1145505" y="5575196"/>
              <a:chExt cx="0" cy="371757"/>
            </a:xfrm>
          </p:grpSpPr>
          <p:cxnSp>
            <p:nvCxnSpPr>
              <p:cNvPr id="259" name="Straight Connector 258"/>
              <p:cNvCxnSpPr/>
              <p:nvPr/>
            </p:nvCxnSpPr>
            <p:spPr>
              <a:xfrm>
                <a:off x="1145505" y="5581193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145505" y="5575196"/>
                <a:ext cx="0" cy="365760"/>
              </a:xfrm>
              <a:prstGeom prst="line">
                <a:avLst/>
              </a:prstGeom>
              <a:ln w="25400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3089127" y="5578214"/>
              <a:ext cx="0" cy="368739"/>
              <a:chOff x="1145505" y="5578214"/>
              <a:chExt cx="0" cy="368739"/>
            </a:xfrm>
          </p:grpSpPr>
          <p:cxnSp>
            <p:nvCxnSpPr>
              <p:cNvPr id="261" name="Straight Connector 260"/>
              <p:cNvCxnSpPr/>
              <p:nvPr/>
            </p:nvCxnSpPr>
            <p:spPr>
              <a:xfrm>
                <a:off x="1145505" y="5581193"/>
                <a:ext cx="0" cy="365760"/>
              </a:xfrm>
              <a:prstGeom prst="line">
                <a:avLst/>
              </a:prstGeom>
              <a:ln w="381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1145505" y="5578214"/>
                <a:ext cx="0" cy="365760"/>
              </a:xfrm>
              <a:prstGeom prst="line">
                <a:avLst/>
              </a:prstGeom>
              <a:ln w="2540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3" name="Straight Connector 182"/>
          <p:cNvCxnSpPr/>
          <p:nvPr/>
        </p:nvCxnSpPr>
        <p:spPr>
          <a:xfrm>
            <a:off x="8229600" y="1473044"/>
            <a:ext cx="0" cy="3584950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57600" y="4648200"/>
            <a:ext cx="381000" cy="0"/>
          </a:xfrm>
          <a:prstGeom prst="line">
            <a:avLst/>
          </a:prstGeom>
          <a:ln w="127000" cap="rnd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3537153" y="5309023"/>
            <a:ext cx="2029565" cy="0"/>
          </a:xfrm>
          <a:prstGeom prst="line">
            <a:avLst/>
          </a:prstGeom>
          <a:ln w="152400" cap="rnd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" name="Group 337"/>
          <p:cNvGrpSpPr/>
          <p:nvPr/>
        </p:nvGrpSpPr>
        <p:grpSpPr>
          <a:xfrm>
            <a:off x="3033236" y="76200"/>
            <a:ext cx="3291364" cy="3367174"/>
            <a:chOff x="3033236" y="76200"/>
            <a:chExt cx="3291364" cy="3367174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6011337" y="2396127"/>
              <a:ext cx="0" cy="769123"/>
            </a:xfrm>
            <a:prstGeom prst="line">
              <a:avLst/>
            </a:prstGeom>
            <a:ln w="1270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3505200" y="361737"/>
              <a:ext cx="2243351" cy="601046"/>
              <a:chOff x="1066800" y="450514"/>
              <a:chExt cx="2243351" cy="601046"/>
            </a:xfrm>
          </p:grpSpPr>
          <p:cxnSp>
            <p:nvCxnSpPr>
              <p:cNvPr id="141" name="Straight Connector 140"/>
              <p:cNvCxnSpPr>
                <a:stCxn id="129" idx="0"/>
              </p:cNvCxnSpPr>
              <p:nvPr/>
            </p:nvCxnSpPr>
            <p:spPr>
              <a:xfrm flipV="1">
                <a:off x="2188475" y="533400"/>
                <a:ext cx="1" cy="15240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>
                <a:off x="1066800" y="450514"/>
                <a:ext cx="2243351" cy="309258"/>
                <a:chOff x="1088124" y="450514"/>
                <a:chExt cx="2243351" cy="30925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Isosceles Triangle 117"/>
                <p:cNvSpPr/>
                <p:nvPr/>
              </p:nvSpPr>
              <p:spPr>
                <a:xfrm rot="5400000">
                  <a:off x="1494333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6200000" flipH="1">
                  <a:off x="2616009" y="44305"/>
                  <a:ext cx="309258" cy="1121675"/>
                </a:xfrm>
                <a:prstGeom prst="triangl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/>
              <p:cNvSpPr/>
              <p:nvPr/>
            </p:nvSpPr>
            <p:spPr>
              <a:xfrm>
                <a:off x="2051315" y="685800"/>
                <a:ext cx="27432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Down Arrow 143"/>
            <p:cNvSpPr/>
            <p:nvPr/>
          </p:nvSpPr>
          <p:spPr>
            <a:xfrm flipV="1">
              <a:off x="4770700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142"/>
            <p:cNvSpPr/>
            <p:nvPr/>
          </p:nvSpPr>
          <p:spPr>
            <a:xfrm flipV="1">
              <a:off x="3118933" y="76200"/>
              <a:ext cx="1344162" cy="2590800"/>
            </a:xfrm>
            <a:prstGeom prst="downArrow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00">
                    <a:alpha val="5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638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486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34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181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029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876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724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720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4196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267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1148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8073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654985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505200" y="1038983"/>
              <a:ext cx="0" cy="1447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4221496" y="2892045"/>
              <a:ext cx="2103104" cy="551329"/>
              <a:chOff x="1480348" y="2886635"/>
              <a:chExt cx="2103104" cy="551329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480348" y="2886635"/>
                <a:ext cx="2103104" cy="551329"/>
                <a:chOff x="2637647" y="2886635"/>
                <a:chExt cx="2133584" cy="551329"/>
              </a:xfrm>
              <a:solidFill>
                <a:schemeClr val="bg1"/>
              </a:solidFill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2860157" y="2886635"/>
                  <a:ext cx="1682486" cy="54864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314033" y="2886635"/>
                  <a:ext cx="457198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637647" y="2886635"/>
                  <a:ext cx="457203" cy="551329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524022" y="2932355"/>
                <a:ext cx="2011688" cy="457200"/>
                <a:chOff x="2627105" y="2886635"/>
                <a:chExt cx="2133608" cy="551329"/>
              </a:xfrm>
              <a:solidFill>
                <a:srgbClr val="FFCC00"/>
              </a:solidFill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2849619" y="2886635"/>
                  <a:ext cx="1682484" cy="5486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4303513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27105" y="2886635"/>
                  <a:ext cx="457200" cy="55132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100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0" name="Group 289"/>
            <p:cNvGrpSpPr/>
            <p:nvPr/>
          </p:nvGrpSpPr>
          <p:grpSpPr>
            <a:xfrm>
              <a:off x="3033236" y="1143000"/>
              <a:ext cx="3174215" cy="1280160"/>
              <a:chOff x="594836" y="4328523"/>
              <a:chExt cx="3174215" cy="1280160"/>
            </a:xfrm>
          </p:grpSpPr>
          <p:sp>
            <p:nvSpPr>
              <p:cNvPr id="291" name="Arc 290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Arc 294"/>
              <p:cNvSpPr>
                <a:spLocks noChangeAspect="1"/>
              </p:cNvSpPr>
              <p:nvPr/>
            </p:nvSpPr>
            <p:spPr>
              <a:xfrm rot="16200000">
                <a:off x="624377" y="4528931"/>
                <a:ext cx="814204" cy="873285"/>
              </a:xfrm>
              <a:prstGeom prst="arc">
                <a:avLst>
                  <a:gd name="adj1" fmla="val 10800000"/>
                  <a:gd name="adj2" fmla="val 0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Arc 295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778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Arc 296"/>
              <p:cNvSpPr>
                <a:spLocks noChangeAspect="1"/>
              </p:cNvSpPr>
              <p:nvPr/>
            </p:nvSpPr>
            <p:spPr>
              <a:xfrm rot="10800000">
                <a:off x="917154" y="4803354"/>
                <a:ext cx="282188" cy="302143"/>
              </a:xfrm>
              <a:prstGeom prst="arc">
                <a:avLst>
                  <a:gd name="adj1" fmla="val 16200000"/>
                  <a:gd name="adj2" fmla="val 5442982"/>
                </a:avLst>
              </a:prstGeom>
              <a:ln w="127000" cap="rnd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>
                <a:off x="1156965" y="4803258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323017" y="4328523"/>
                <a:ext cx="444928" cy="63705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23017" y="4969646"/>
                <a:ext cx="444928" cy="637051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1" name="Straight Connector 300"/>
              <p:cNvCxnSpPr/>
              <p:nvPr/>
            </p:nvCxnSpPr>
            <p:spPr>
              <a:xfrm flipH="1" flipV="1">
                <a:off x="3339504" y="5449734"/>
                <a:ext cx="0" cy="15544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V="1">
                <a:off x="3339504" y="5215082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3332420" y="4331133"/>
                <a:ext cx="0" cy="153388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V="1">
                <a:off x="3339504" y="4869648"/>
                <a:ext cx="0" cy="192024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339504" y="4634087"/>
                <a:ext cx="0" cy="8229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340682" y="4966616"/>
                <a:ext cx="412960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3769051" y="4328727"/>
                <a:ext cx="0" cy="1279956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H="1">
                <a:off x="1062864" y="4803258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H="1">
                <a:off x="1107795" y="4558471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H="1">
                <a:off x="1029143" y="4558471"/>
                <a:ext cx="2350113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1156965" y="5105400"/>
                <a:ext cx="212481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1062864" y="5105400"/>
                <a:ext cx="233172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1107795" y="5372676"/>
                <a:ext cx="2166052" cy="0"/>
              </a:xfrm>
              <a:prstGeom prst="line">
                <a:avLst/>
              </a:prstGeom>
              <a:ln w="177800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endCxn id="295" idx="0"/>
              </p:cNvCxnSpPr>
              <p:nvPr/>
            </p:nvCxnSpPr>
            <p:spPr>
              <a:xfrm flipH="1">
                <a:off x="1031480" y="5372676"/>
                <a:ext cx="2363160" cy="0"/>
              </a:xfrm>
              <a:prstGeom prst="line">
                <a:avLst/>
              </a:prstGeom>
              <a:ln w="127000" cap="rnd">
                <a:gradFill flip="none"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3339504" y="4328523"/>
                <a:ext cx="428441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339504" y="5608683"/>
                <a:ext cx="422258" cy="0"/>
              </a:xfrm>
              <a:prstGeom prst="line">
                <a:avLst/>
              </a:prstGeom>
              <a:ln w="63500" cap="sq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3" name="Straight Connector 322"/>
            <p:cNvCxnSpPr/>
            <p:nvPr/>
          </p:nvCxnSpPr>
          <p:spPr>
            <a:xfrm>
              <a:off x="6011337" y="2396127"/>
              <a:ext cx="0" cy="548640"/>
            </a:xfrm>
            <a:prstGeom prst="line">
              <a:avLst/>
            </a:prstGeom>
            <a:ln w="76200" cap="rnd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6" name="Straight Connector 325"/>
          <p:cNvCxnSpPr>
            <a:endCxn id="190" idx="3"/>
          </p:cNvCxnSpPr>
          <p:nvPr/>
        </p:nvCxnSpPr>
        <p:spPr>
          <a:xfrm flipH="1" flipV="1">
            <a:off x="4477732" y="4647048"/>
            <a:ext cx="1560134" cy="1152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6061312" y="1473044"/>
            <a:ext cx="2168288" cy="1043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025623" y="3431476"/>
            <a:ext cx="0" cy="1280160"/>
          </a:xfrm>
          <a:prstGeom prst="line">
            <a:avLst/>
          </a:prstGeom>
          <a:ln w="1270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6025623" y="3392735"/>
            <a:ext cx="0" cy="12413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endCxn id="190" idx="3"/>
          </p:cNvCxnSpPr>
          <p:nvPr/>
        </p:nvCxnSpPr>
        <p:spPr>
          <a:xfrm flipH="1" flipV="1">
            <a:off x="4477732" y="4647048"/>
            <a:ext cx="1549300" cy="1152"/>
          </a:xfrm>
          <a:prstGeom prst="line">
            <a:avLst/>
          </a:prstGeom>
          <a:ln w="762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0" name="Group 349"/>
          <p:cNvGrpSpPr/>
          <p:nvPr/>
        </p:nvGrpSpPr>
        <p:grpSpPr>
          <a:xfrm>
            <a:off x="3886200" y="4191000"/>
            <a:ext cx="714378" cy="429938"/>
            <a:chOff x="4046218" y="4218262"/>
            <a:chExt cx="714378" cy="429938"/>
          </a:xfrm>
        </p:grpSpPr>
        <p:grpSp>
          <p:nvGrpSpPr>
            <p:cNvPr id="111" name="Group 110"/>
            <p:cNvGrpSpPr>
              <a:grpSpLocks noChangeAspect="1"/>
            </p:cNvGrpSpPr>
            <p:nvPr/>
          </p:nvGrpSpPr>
          <p:grpSpPr>
            <a:xfrm>
              <a:off x="4046218" y="4218262"/>
              <a:ext cx="714378" cy="201338"/>
              <a:chOff x="4267200" y="4278972"/>
              <a:chExt cx="457200" cy="128855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</p:grpSpPr>
            <p:sp>
              <p:nvSpPr>
                <p:cNvPr id="109" name="Rectangle 108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8" name="Group 107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</p:grpSpPr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0" name="Group 209"/>
              <p:cNvGrpSpPr/>
              <p:nvPr/>
            </p:nvGrpSpPr>
            <p:grpSpPr>
              <a:xfrm flipV="1">
                <a:off x="4267200" y="4278972"/>
                <a:ext cx="457200" cy="64428"/>
                <a:chOff x="4267200" y="4343399"/>
                <a:chExt cx="457200" cy="64428"/>
              </a:xfrm>
            </p:grpSpPr>
            <p:sp>
              <p:nvSpPr>
                <p:cNvPr id="211" name="Rectangle 210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2" name="Group 211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</p:grpSpPr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ln w="28575" cap="rnd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4267200" y="4343400"/>
                <a:ext cx="457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Connector 113"/>
            <p:cNvCxnSpPr/>
            <p:nvPr/>
          </p:nvCxnSpPr>
          <p:spPr>
            <a:xfrm flipV="1">
              <a:off x="4400536" y="4300728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/>
          <p:cNvCxnSpPr/>
          <p:nvPr/>
        </p:nvCxnSpPr>
        <p:spPr>
          <a:xfrm>
            <a:off x="4357689" y="4342004"/>
            <a:ext cx="442911" cy="0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 flipV="1">
            <a:off x="4800600" y="4342004"/>
            <a:ext cx="0" cy="216467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 flipV="1">
            <a:off x="4798423" y="4736534"/>
            <a:ext cx="0" cy="519696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 flipH="1">
            <a:off x="4953000" y="5181600"/>
            <a:ext cx="91440" cy="0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4998720" y="5206616"/>
            <a:ext cx="0" cy="123836"/>
          </a:xfrm>
          <a:prstGeom prst="line">
            <a:avLst/>
          </a:prstGeom>
          <a:ln w="63500" cap="sq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/>
          <p:cNvGrpSpPr/>
          <p:nvPr/>
        </p:nvGrpSpPr>
        <p:grpSpPr>
          <a:xfrm>
            <a:off x="4358640" y="4226732"/>
            <a:ext cx="640080" cy="1106089"/>
            <a:chOff x="4358640" y="4226732"/>
            <a:chExt cx="640080" cy="1106089"/>
          </a:xfrm>
        </p:grpSpPr>
        <p:cxnSp>
          <p:nvCxnSpPr>
            <p:cNvPr id="376" name="Straight Connector 375"/>
            <p:cNvCxnSpPr/>
            <p:nvPr/>
          </p:nvCxnSpPr>
          <p:spPr>
            <a:xfrm>
              <a:off x="4998720" y="5208985"/>
              <a:ext cx="0" cy="123836"/>
            </a:xfrm>
            <a:prstGeom prst="line">
              <a:avLst/>
            </a:prstGeom>
            <a:ln w="285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V="1">
              <a:off x="4358640" y="4226732"/>
              <a:ext cx="640080" cy="0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V="1">
              <a:off x="4998720" y="4226733"/>
              <a:ext cx="0" cy="331738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4998720" y="4736534"/>
              <a:ext cx="0" cy="478548"/>
            </a:xfrm>
            <a:prstGeom prst="line">
              <a:avLst/>
            </a:prstGeom>
            <a:ln w="952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6" name="Straight Connector 385"/>
          <p:cNvCxnSpPr/>
          <p:nvPr/>
        </p:nvCxnSpPr>
        <p:spPr>
          <a:xfrm flipV="1">
            <a:off x="7490851" y="5061672"/>
            <a:ext cx="738749" cy="157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2" name="Group 391"/>
          <p:cNvGrpSpPr/>
          <p:nvPr/>
        </p:nvGrpSpPr>
        <p:grpSpPr>
          <a:xfrm>
            <a:off x="5486400" y="4941877"/>
            <a:ext cx="3429000" cy="1687523"/>
            <a:chOff x="5486400" y="4941877"/>
            <a:chExt cx="3429000" cy="1687523"/>
          </a:xfrm>
        </p:grpSpPr>
        <p:grpSp>
          <p:nvGrpSpPr>
            <p:cNvPr id="181" name="Group 180"/>
            <p:cNvGrpSpPr/>
            <p:nvPr/>
          </p:nvGrpSpPr>
          <p:grpSpPr>
            <a:xfrm>
              <a:off x="7129340" y="5065144"/>
              <a:ext cx="239904" cy="426174"/>
              <a:chOff x="5475096" y="5077070"/>
              <a:chExt cx="239904" cy="426174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5598890" y="5334000"/>
                <a:ext cx="0" cy="169244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Isosceles Triangle 177"/>
              <p:cNvSpPr/>
              <p:nvPr/>
            </p:nvSpPr>
            <p:spPr>
              <a:xfrm>
                <a:off x="5475096" y="5077070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/>
              <p:nvPr/>
            </p:nvCxnSpPr>
            <p:spPr>
              <a:xfrm flipV="1">
                <a:off x="5562600" y="5317156"/>
                <a:ext cx="0" cy="169244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flipV="1">
                <a:off x="5638800" y="5312452"/>
                <a:ext cx="0" cy="169244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7" name="Straight Connector 166"/>
            <p:cNvCxnSpPr/>
            <p:nvPr/>
          </p:nvCxnSpPr>
          <p:spPr>
            <a:xfrm flipV="1">
              <a:off x="5827490" y="5565751"/>
              <a:ext cx="0" cy="169244"/>
            </a:xfrm>
            <a:prstGeom prst="line">
              <a:avLst/>
            </a:prstGeom>
            <a:ln w="76200" cap="rnd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8610600" y="5486400"/>
              <a:ext cx="304800" cy="106679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486400" y="5695131"/>
              <a:ext cx="304800" cy="8229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570890" y="5656871"/>
              <a:ext cx="67910" cy="899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638800" y="5656871"/>
              <a:ext cx="64896" cy="899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703696" y="5718151"/>
              <a:ext cx="239904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5943600" y="5718151"/>
              <a:ext cx="64896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6008963" y="5773998"/>
              <a:ext cx="64896" cy="6503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6073859" y="5801608"/>
              <a:ext cx="479341" cy="6023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rapezoid 152"/>
            <p:cNvSpPr/>
            <p:nvPr/>
          </p:nvSpPr>
          <p:spPr>
            <a:xfrm rot="16200000">
              <a:off x="6362700" y="5832451"/>
              <a:ext cx="914400" cy="533400"/>
            </a:xfrm>
            <a:prstGeom prst="trapezoid">
              <a:avLst>
                <a:gd name="adj" fmla="val 28632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086600" y="5486400"/>
              <a:ext cx="316104" cy="1066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408505" y="5403066"/>
              <a:ext cx="67910" cy="12263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476415" y="5403066"/>
              <a:ext cx="64896" cy="12263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543800" y="5486400"/>
              <a:ext cx="1219200" cy="10667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Isosceles Triangle 158"/>
            <p:cNvSpPr/>
            <p:nvPr/>
          </p:nvSpPr>
          <p:spPr>
            <a:xfrm>
              <a:off x="5703696" y="5308821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5791200" y="5548907"/>
              <a:ext cx="0" cy="169244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5867400" y="5544203"/>
              <a:ext cx="0" cy="169244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Isosceles Triangle 169"/>
            <p:cNvSpPr/>
            <p:nvPr/>
          </p:nvSpPr>
          <p:spPr>
            <a:xfrm rot="5400000">
              <a:off x="5583654" y="5181510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Isosceles Triangle 187"/>
            <p:cNvSpPr/>
            <p:nvPr/>
          </p:nvSpPr>
          <p:spPr>
            <a:xfrm rot="5400000" flipV="1">
              <a:off x="7250856" y="4941786"/>
              <a:ext cx="239904" cy="24008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0" name="Group 399"/>
          <p:cNvGrpSpPr/>
          <p:nvPr/>
        </p:nvGrpSpPr>
        <p:grpSpPr>
          <a:xfrm>
            <a:off x="4009046" y="4527096"/>
            <a:ext cx="468686" cy="241056"/>
            <a:chOff x="4009046" y="4527096"/>
            <a:chExt cx="468686" cy="241056"/>
          </a:xfrm>
        </p:grpSpPr>
        <p:grpSp>
          <p:nvGrpSpPr>
            <p:cNvPr id="112" name="Group 111"/>
            <p:cNvGrpSpPr/>
            <p:nvPr/>
          </p:nvGrpSpPr>
          <p:grpSpPr>
            <a:xfrm>
              <a:off x="4009046" y="4527096"/>
              <a:ext cx="468686" cy="241056"/>
              <a:chOff x="4267200" y="4527096"/>
              <a:chExt cx="468686" cy="241056"/>
            </a:xfrm>
          </p:grpSpPr>
          <p:sp>
            <p:nvSpPr>
              <p:cNvPr id="189" name="Isosceles Triangle 188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Isosceles Triangle 189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5" name="Oval 394"/>
            <p:cNvSpPr>
              <a:spLocks noChangeAspect="1"/>
            </p:cNvSpPr>
            <p:nvPr/>
          </p:nvSpPr>
          <p:spPr>
            <a:xfrm>
              <a:off x="4151949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7" name="Straight Connector 396"/>
          <p:cNvCxnSpPr>
            <a:stCxn id="395" idx="1"/>
            <a:endCxn id="395" idx="5"/>
          </p:cNvCxnSpPr>
          <p:nvPr/>
        </p:nvCxnSpPr>
        <p:spPr>
          <a:xfrm>
            <a:off x="4178731" y="4582966"/>
            <a:ext cx="129316" cy="129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395" idx="7"/>
            <a:endCxn id="395" idx="3"/>
          </p:cNvCxnSpPr>
          <p:nvPr/>
        </p:nvCxnSpPr>
        <p:spPr>
          <a:xfrm flipH="1">
            <a:off x="4178731" y="4582966"/>
            <a:ext cx="129316" cy="129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Title 400"/>
          <p:cNvSpPr>
            <a:spLocks noGrp="1"/>
          </p:cNvSpPr>
          <p:nvPr>
            <p:ph type="title"/>
          </p:nvPr>
        </p:nvSpPr>
        <p:spPr>
          <a:xfrm>
            <a:off x="274320" y="274638"/>
            <a:ext cx="2834640" cy="1409488"/>
          </a:xfrm>
        </p:spPr>
        <p:txBody>
          <a:bodyPr>
            <a:noAutofit/>
          </a:bodyPr>
          <a:lstStyle/>
          <a:p>
            <a:r>
              <a:rPr lang="en-US" dirty="0"/>
              <a:t>Adding Hot Gas Bypass</a:t>
            </a:r>
          </a:p>
        </p:txBody>
      </p:sp>
      <p:cxnSp>
        <p:nvCxnSpPr>
          <p:cNvPr id="240" name="Straight Connector 239"/>
          <p:cNvCxnSpPr/>
          <p:nvPr/>
        </p:nvCxnSpPr>
        <p:spPr>
          <a:xfrm>
            <a:off x="3448050" y="4865777"/>
            <a:ext cx="1280160" cy="0"/>
          </a:xfrm>
          <a:prstGeom prst="line">
            <a:avLst/>
          </a:prstGeom>
          <a:ln w="44450" cap="rnd">
            <a:gradFill flip="none" rotWithShape="1">
              <a:gsLst>
                <a:gs pos="0">
                  <a:srgbClr val="0070C0"/>
                </a:gs>
                <a:gs pos="30000">
                  <a:srgbClr val="FF0000"/>
                </a:gs>
                <a:gs pos="10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>
            <a:off x="5086350" y="4865777"/>
            <a:ext cx="1508760" cy="0"/>
            <a:chOff x="3791014" y="4865778"/>
            <a:chExt cx="2979279" cy="577"/>
          </a:xfrm>
        </p:grpSpPr>
        <p:cxnSp>
          <p:nvCxnSpPr>
            <p:cNvPr id="242" name="Straight Connector 241"/>
            <p:cNvCxnSpPr/>
            <p:nvPr/>
          </p:nvCxnSpPr>
          <p:spPr>
            <a:xfrm>
              <a:off x="3791014" y="4865778"/>
              <a:ext cx="2979279" cy="577"/>
            </a:xfrm>
            <a:prstGeom prst="line">
              <a:avLst/>
            </a:prstGeom>
            <a:ln w="762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3791014" y="4866042"/>
              <a:ext cx="2979279" cy="313"/>
            </a:xfrm>
            <a:prstGeom prst="line">
              <a:avLst/>
            </a:prstGeom>
            <a:ln w="444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4857750" y="4870055"/>
            <a:ext cx="73152" cy="0"/>
            <a:chOff x="3791014" y="4865778"/>
            <a:chExt cx="2979279" cy="577"/>
          </a:xfrm>
        </p:grpSpPr>
        <p:cxnSp>
          <p:nvCxnSpPr>
            <p:cNvPr id="245" name="Straight Connector 244"/>
            <p:cNvCxnSpPr/>
            <p:nvPr/>
          </p:nvCxnSpPr>
          <p:spPr>
            <a:xfrm>
              <a:off x="3791014" y="4865778"/>
              <a:ext cx="2979279" cy="577"/>
            </a:xfrm>
            <a:prstGeom prst="line">
              <a:avLst/>
            </a:prstGeom>
            <a:ln w="762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3791014" y="4866042"/>
              <a:ext cx="2979279" cy="313"/>
            </a:xfrm>
            <a:prstGeom prst="line">
              <a:avLst/>
            </a:prstGeom>
            <a:ln w="444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9" name="Straight Connector 248"/>
          <p:cNvCxnSpPr/>
          <p:nvPr/>
        </p:nvCxnSpPr>
        <p:spPr>
          <a:xfrm>
            <a:off x="7010400" y="4862374"/>
            <a:ext cx="1188720" cy="0"/>
          </a:xfrm>
          <a:prstGeom prst="line">
            <a:avLst/>
          </a:prstGeom>
          <a:ln w="44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5218269" y="5029200"/>
            <a:ext cx="146304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5218269" y="5029200"/>
            <a:ext cx="1463040" cy="0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5" name="Group 264"/>
          <p:cNvGrpSpPr/>
          <p:nvPr/>
        </p:nvGrpSpPr>
        <p:grpSpPr>
          <a:xfrm>
            <a:off x="6746748" y="4865777"/>
            <a:ext cx="73152" cy="0"/>
            <a:chOff x="3791014" y="4865778"/>
            <a:chExt cx="2979279" cy="577"/>
          </a:xfrm>
        </p:grpSpPr>
        <p:cxnSp>
          <p:nvCxnSpPr>
            <p:cNvPr id="266" name="Straight Connector 265"/>
            <p:cNvCxnSpPr/>
            <p:nvPr/>
          </p:nvCxnSpPr>
          <p:spPr>
            <a:xfrm>
              <a:off x="3791014" y="4865778"/>
              <a:ext cx="2979279" cy="577"/>
            </a:xfrm>
            <a:prstGeom prst="line">
              <a:avLst/>
            </a:prstGeom>
            <a:ln w="762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3791014" y="4866042"/>
              <a:ext cx="2979279" cy="313"/>
            </a:xfrm>
            <a:prstGeom prst="line">
              <a:avLst/>
            </a:prstGeom>
            <a:ln w="444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Straight Connector 269"/>
          <p:cNvCxnSpPr/>
          <p:nvPr/>
        </p:nvCxnSpPr>
        <p:spPr>
          <a:xfrm rot="5400000">
            <a:off x="6499860" y="4842494"/>
            <a:ext cx="365760" cy="0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rot="5400000">
            <a:off x="5081109" y="5166360"/>
            <a:ext cx="274320" cy="0"/>
          </a:xfrm>
          <a:prstGeom prst="line">
            <a:avLst/>
          </a:prstGeom>
          <a:ln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530274" y="4091509"/>
            <a:ext cx="714378" cy="834821"/>
            <a:chOff x="6530274" y="4091509"/>
            <a:chExt cx="714378" cy="834821"/>
          </a:xfrm>
        </p:grpSpPr>
        <p:grpSp>
          <p:nvGrpSpPr>
            <p:cNvPr id="11" name="Group 10"/>
            <p:cNvGrpSpPr/>
            <p:nvPr/>
          </p:nvGrpSpPr>
          <p:grpSpPr>
            <a:xfrm>
              <a:off x="6530274" y="4274072"/>
              <a:ext cx="714378" cy="652258"/>
              <a:chOff x="6934200" y="4071566"/>
              <a:chExt cx="714378" cy="652258"/>
            </a:xfrm>
          </p:grpSpPr>
          <p:grpSp>
            <p:nvGrpSpPr>
              <p:cNvPr id="191" name="Group 190"/>
              <p:cNvGrpSpPr/>
              <p:nvPr/>
            </p:nvGrpSpPr>
            <p:grpSpPr>
              <a:xfrm>
                <a:off x="6934200" y="4071566"/>
                <a:ext cx="714378" cy="625572"/>
                <a:chOff x="4046218" y="4022628"/>
                <a:chExt cx="714378" cy="625572"/>
              </a:xfrm>
            </p:grpSpPr>
            <p:grpSp>
              <p:nvGrpSpPr>
                <p:cNvPr id="192" name="Group 191"/>
                <p:cNvGrpSpPr>
                  <a:grpSpLocks noChangeAspect="1"/>
                </p:cNvGrpSpPr>
                <p:nvPr/>
              </p:nvGrpSpPr>
              <p:grpSpPr>
                <a:xfrm>
                  <a:off x="4046218" y="4022628"/>
                  <a:ext cx="714378" cy="396580"/>
                  <a:chOff x="4267200" y="4154004"/>
                  <a:chExt cx="457200" cy="253823"/>
                </a:xfrm>
              </p:grpSpPr>
              <p:grpSp>
                <p:nvGrpSpPr>
                  <p:cNvPr id="197" name="Group 196"/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</p:grpSpPr>
                <p:sp>
                  <p:nvSpPr>
                    <p:cNvPr id="228" name="Rectangle 227"/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29" name="Group 228"/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</p:grpSpPr>
                  <p:cxnSp>
                    <p:nvCxnSpPr>
                      <p:cNvPr id="230" name="Straight Connector 229"/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1" name="Straight Connector 230"/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2" name="Straight Connector 231"/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3" name="Straight Connector 232"/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4" name="Straight Connector 233"/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ln w="28575" cap="rnd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09" name="Group 208"/>
                  <p:cNvGrpSpPr/>
                  <p:nvPr/>
                </p:nvGrpSpPr>
                <p:grpSpPr>
                  <a:xfrm flipV="1">
                    <a:off x="4267200" y="4154004"/>
                    <a:ext cx="457200" cy="189396"/>
                    <a:chOff x="4267200" y="4343399"/>
                    <a:chExt cx="457200" cy="189396"/>
                  </a:xfrm>
                </p:grpSpPr>
                <p:cxnSp>
                  <p:nvCxnSpPr>
                    <p:cNvPr id="218" name="Straight Connector 217"/>
                    <p:cNvCxnSpPr/>
                    <p:nvPr/>
                  </p:nvCxnSpPr>
                  <p:spPr>
                    <a:xfrm>
                      <a:off x="4267200" y="4343400"/>
                      <a:ext cx="76200" cy="0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Straight Connector 218"/>
                    <p:cNvCxnSpPr/>
                    <p:nvPr/>
                  </p:nvCxnSpPr>
                  <p:spPr>
                    <a:xfrm>
                      <a:off x="4648200" y="4343400"/>
                      <a:ext cx="76200" cy="0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Straight Connector 219"/>
                    <p:cNvCxnSpPr/>
                    <p:nvPr/>
                  </p:nvCxnSpPr>
                  <p:spPr>
                    <a:xfrm>
                      <a:off x="4343400" y="4343400"/>
                      <a:ext cx="0" cy="178133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Straight Connector 220"/>
                    <p:cNvCxnSpPr/>
                    <p:nvPr/>
                  </p:nvCxnSpPr>
                  <p:spPr>
                    <a:xfrm>
                      <a:off x="4648200" y="4343399"/>
                      <a:ext cx="0" cy="178133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Straight Connector 226"/>
                    <p:cNvCxnSpPr/>
                    <p:nvPr/>
                  </p:nvCxnSpPr>
                  <p:spPr>
                    <a:xfrm flipH="1">
                      <a:off x="4343400" y="4532794"/>
                      <a:ext cx="304800" cy="1"/>
                    </a:xfrm>
                    <a:prstGeom prst="line">
                      <a:avLst/>
                    </a:prstGeom>
                    <a:ln w="28575" cap="rnd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07" name="Straight Connector 206"/>
                  <p:cNvCxnSpPr/>
                  <p:nvPr/>
                </p:nvCxnSpPr>
                <p:spPr>
                  <a:xfrm>
                    <a:off x="4267200" y="4343400"/>
                    <a:ext cx="4572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6" name="Straight Connector 195"/>
                <p:cNvCxnSpPr/>
                <p:nvPr/>
              </p:nvCxnSpPr>
              <p:spPr>
                <a:xfrm flipV="1">
                  <a:off x="4400536" y="4300728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>
                <a:grpSpLocks noChangeAspect="1"/>
              </p:cNvGrpSpPr>
              <p:nvPr/>
            </p:nvGrpSpPr>
            <p:grpSpPr>
              <a:xfrm>
                <a:off x="7174218" y="4603296"/>
                <a:ext cx="234343" cy="120528"/>
                <a:chOff x="4009046" y="4527096"/>
                <a:chExt cx="468686" cy="241056"/>
              </a:xfrm>
            </p:grpSpPr>
            <p:grpSp>
              <p:nvGrpSpPr>
                <p:cNvPr id="236" name="Group 235"/>
                <p:cNvGrpSpPr/>
                <p:nvPr/>
              </p:nvGrpSpPr>
              <p:grpSpPr>
                <a:xfrm>
                  <a:off x="4009046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238" name="Isosceles Triangle 237"/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Isosceles Triangle 238"/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7" name="Oval 236"/>
                <p:cNvSpPr>
                  <a:spLocks noChangeAspect="1"/>
                </p:cNvSpPr>
                <p:nvPr/>
              </p:nvSpPr>
              <p:spPr>
                <a:xfrm>
                  <a:off x="4151949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/>
            <p:cNvGrpSpPr/>
            <p:nvPr/>
          </p:nvGrpSpPr>
          <p:grpSpPr>
            <a:xfrm>
              <a:off x="6783324" y="4091509"/>
              <a:ext cx="221312" cy="458446"/>
              <a:chOff x="6783324" y="4091509"/>
              <a:chExt cx="221312" cy="458446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783324" y="4091509"/>
                <a:ext cx="221312" cy="270448"/>
                <a:chOff x="6780943" y="4071556"/>
                <a:chExt cx="221312" cy="270448"/>
              </a:xfrm>
            </p:grpSpPr>
            <p:cxnSp>
              <p:nvCxnSpPr>
                <p:cNvPr id="274" name="Straight Connector 273"/>
                <p:cNvCxnSpPr/>
                <p:nvPr/>
              </p:nvCxnSpPr>
              <p:spPr>
                <a:xfrm flipV="1">
                  <a:off x="6888956" y="4102175"/>
                  <a:ext cx="0" cy="239829"/>
                </a:xfrm>
                <a:prstGeom prst="line">
                  <a:avLst/>
                </a:prstGeom>
                <a:ln w="28575" cap="rnd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6805612" y="4071556"/>
                  <a:ext cx="166688" cy="527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780943" y="4342004"/>
                  <a:ext cx="221312" cy="0"/>
                </a:xfrm>
                <a:prstGeom prst="line">
                  <a:avLst/>
                </a:prstGeom>
                <a:ln w="28575" cap="rnd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6784228" y="4504235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>
                <a:spLocks noChangeAspect="1"/>
              </p:cNvSpPr>
              <p:nvPr/>
            </p:nvSpPr>
            <p:spPr>
              <a:xfrm>
                <a:off x="6952725" y="4504235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>
                <a:spLocks noChangeAspect="1"/>
              </p:cNvSpPr>
              <p:nvPr/>
            </p:nvSpPr>
            <p:spPr>
              <a:xfrm>
                <a:off x="6784228" y="4442734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>
                <a:spLocks noChangeAspect="1"/>
              </p:cNvSpPr>
              <p:nvPr/>
            </p:nvSpPr>
            <p:spPr>
              <a:xfrm>
                <a:off x="6952725" y="4442734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>
                <a:spLocks noChangeAspect="1"/>
              </p:cNvSpPr>
              <p:nvPr/>
            </p:nvSpPr>
            <p:spPr>
              <a:xfrm>
                <a:off x="6784228" y="4385109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>
                <a:spLocks noChangeAspect="1"/>
              </p:cNvSpPr>
              <p:nvPr/>
            </p:nvSpPr>
            <p:spPr>
              <a:xfrm>
                <a:off x="6952725" y="4385109"/>
                <a:ext cx="45720" cy="4572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7" name="Group 246"/>
          <p:cNvGrpSpPr/>
          <p:nvPr/>
        </p:nvGrpSpPr>
        <p:grpSpPr>
          <a:xfrm>
            <a:off x="5037514" y="3774513"/>
            <a:ext cx="733306" cy="993639"/>
            <a:chOff x="5037514" y="3774513"/>
            <a:chExt cx="733306" cy="993639"/>
          </a:xfrm>
        </p:grpSpPr>
        <p:grpSp>
          <p:nvGrpSpPr>
            <p:cNvPr id="250" name="Group 249"/>
            <p:cNvGrpSpPr/>
            <p:nvPr/>
          </p:nvGrpSpPr>
          <p:grpSpPr>
            <a:xfrm rot="10800000">
              <a:off x="5381592" y="3774513"/>
              <a:ext cx="325967" cy="422751"/>
              <a:chOff x="5323291" y="3760940"/>
              <a:chExt cx="325967" cy="422751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 rot="20165792" flipV="1">
              <a:off x="5037514" y="3844842"/>
              <a:ext cx="325967" cy="422751"/>
              <a:chOff x="5323291" y="3760940"/>
              <a:chExt cx="325967" cy="422751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flipV="1">
              <a:off x="5410760" y="4273466"/>
              <a:ext cx="5743" cy="347472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267"/>
            <p:cNvGrpSpPr/>
            <p:nvPr/>
          </p:nvGrpSpPr>
          <p:grpSpPr>
            <a:xfrm>
              <a:off x="5056442" y="429166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20" name="Rectangle 319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 flipV="1">
              <a:off x="5056442" y="4191000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285" name="Rectangle 284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0" name="Straight Connector 279"/>
            <p:cNvCxnSpPr/>
            <p:nvPr/>
          </p:nvCxnSpPr>
          <p:spPr>
            <a:xfrm>
              <a:off x="5056442" y="4291670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5179288" y="4527096"/>
              <a:ext cx="468686" cy="241056"/>
              <a:chOff x="4267200" y="4527096"/>
              <a:chExt cx="468686" cy="241056"/>
            </a:xfrm>
          </p:grpSpPr>
          <p:sp>
            <p:nvSpPr>
              <p:cNvPr id="283" name="Isosceles Triangle 282"/>
              <p:cNvSpPr/>
              <p:nvPr/>
            </p:nvSpPr>
            <p:spPr>
              <a:xfrm rot="5400000">
                <a:off x="4267291" y="4528157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 rot="16200000" flipH="1">
                <a:off x="4495891" y="4527005"/>
                <a:ext cx="239904" cy="240086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Oval 281"/>
            <p:cNvSpPr>
              <a:spLocks noChangeAspect="1"/>
            </p:cNvSpPr>
            <p:nvPr/>
          </p:nvSpPr>
          <p:spPr>
            <a:xfrm>
              <a:off x="5322191" y="4556184"/>
              <a:ext cx="182880" cy="1828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00383" y="4053191"/>
            <a:ext cx="733306" cy="865766"/>
            <a:chOff x="7300383" y="4053191"/>
            <a:chExt cx="733306" cy="865766"/>
          </a:xfrm>
        </p:grpSpPr>
        <p:grpSp>
          <p:nvGrpSpPr>
            <p:cNvPr id="341" name="Group 340"/>
            <p:cNvGrpSpPr/>
            <p:nvPr/>
          </p:nvGrpSpPr>
          <p:grpSpPr>
            <a:xfrm rot="10800000">
              <a:off x="7644461" y="4053191"/>
              <a:ext cx="325967" cy="422751"/>
              <a:chOff x="5323291" y="3760940"/>
              <a:chExt cx="325967" cy="422751"/>
            </a:xfrm>
          </p:grpSpPr>
          <p:sp>
            <p:nvSpPr>
              <p:cNvPr id="385" name="Freeform 384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Freeform 387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2" name="Group 341"/>
            <p:cNvGrpSpPr/>
            <p:nvPr/>
          </p:nvGrpSpPr>
          <p:grpSpPr>
            <a:xfrm rot="20165792" flipV="1">
              <a:off x="7300383" y="4123520"/>
              <a:ext cx="325967" cy="422751"/>
              <a:chOff x="5323291" y="3760940"/>
              <a:chExt cx="325967" cy="422751"/>
            </a:xfrm>
          </p:grpSpPr>
          <p:sp>
            <p:nvSpPr>
              <p:cNvPr id="378" name="Freeform 377"/>
              <p:cNvSpPr/>
              <p:nvPr/>
            </p:nvSpPr>
            <p:spPr>
              <a:xfrm>
                <a:off x="5323291" y="3916218"/>
                <a:ext cx="223720" cy="267473"/>
              </a:xfrm>
              <a:custGeom>
                <a:avLst/>
                <a:gdLst>
                  <a:gd name="connsiteX0" fmla="*/ 43695 w 173215"/>
                  <a:gd name="connsiteY0" fmla="*/ 266662 h 266662"/>
                  <a:gd name="connsiteX1" fmla="*/ 128246 w 173215"/>
                  <a:gd name="connsiteY1" fmla="*/ 207164 h 266662"/>
                  <a:gd name="connsiteX2" fmla="*/ 172087 w 173215"/>
                  <a:gd name="connsiteY2" fmla="*/ 91298 h 266662"/>
                  <a:gd name="connsiteX3" fmla="*/ 84405 w 173215"/>
                  <a:gd name="connsiteY3" fmla="*/ 484 h 266662"/>
                  <a:gd name="connsiteX4" fmla="*/ 2986 w 173215"/>
                  <a:gd name="connsiteY4" fmla="*/ 59983 h 266662"/>
                  <a:gd name="connsiteX5" fmla="*/ 24906 w 173215"/>
                  <a:gd name="connsiteY5" fmla="*/ 160191 h 266662"/>
                  <a:gd name="connsiteX6" fmla="*/ 93799 w 173215"/>
                  <a:gd name="connsiteY6" fmla="*/ 188374 h 266662"/>
                  <a:gd name="connsiteX0" fmla="*/ 48891 w 178411"/>
                  <a:gd name="connsiteY0" fmla="*/ 274097 h 274097"/>
                  <a:gd name="connsiteX1" fmla="*/ 133442 w 178411"/>
                  <a:gd name="connsiteY1" fmla="*/ 214599 h 274097"/>
                  <a:gd name="connsiteX2" fmla="*/ 177283 w 178411"/>
                  <a:gd name="connsiteY2" fmla="*/ 98733 h 274097"/>
                  <a:gd name="connsiteX3" fmla="*/ 89601 w 178411"/>
                  <a:gd name="connsiteY3" fmla="*/ 7919 h 274097"/>
                  <a:gd name="connsiteX4" fmla="*/ 8182 w 178411"/>
                  <a:gd name="connsiteY4" fmla="*/ 67418 h 274097"/>
                  <a:gd name="connsiteX5" fmla="*/ 30102 w 178411"/>
                  <a:gd name="connsiteY5" fmla="*/ 167626 h 274097"/>
                  <a:gd name="connsiteX6" fmla="*/ 98995 w 178411"/>
                  <a:gd name="connsiteY6" fmla="*/ 195809 h 274097"/>
                  <a:gd name="connsiteX0" fmla="*/ 48891 w 178411"/>
                  <a:gd name="connsiteY0" fmla="*/ 275447 h 275447"/>
                  <a:gd name="connsiteX1" fmla="*/ 133442 w 178411"/>
                  <a:gd name="connsiteY1" fmla="*/ 215949 h 275447"/>
                  <a:gd name="connsiteX2" fmla="*/ 177283 w 178411"/>
                  <a:gd name="connsiteY2" fmla="*/ 100083 h 275447"/>
                  <a:gd name="connsiteX3" fmla="*/ 89601 w 178411"/>
                  <a:gd name="connsiteY3" fmla="*/ 9269 h 275447"/>
                  <a:gd name="connsiteX4" fmla="*/ 8182 w 178411"/>
                  <a:gd name="connsiteY4" fmla="*/ 68768 h 275447"/>
                  <a:gd name="connsiteX5" fmla="*/ 30102 w 178411"/>
                  <a:gd name="connsiteY5" fmla="*/ 168976 h 275447"/>
                  <a:gd name="connsiteX6" fmla="*/ 98995 w 178411"/>
                  <a:gd name="connsiteY6" fmla="*/ 197159 h 275447"/>
                  <a:gd name="connsiteX0" fmla="*/ 48891 w 182823"/>
                  <a:gd name="connsiteY0" fmla="*/ 210195 h 210195"/>
                  <a:gd name="connsiteX1" fmla="*/ 133442 w 182823"/>
                  <a:gd name="connsiteY1" fmla="*/ 150697 h 210195"/>
                  <a:gd name="connsiteX2" fmla="*/ 177283 w 182823"/>
                  <a:gd name="connsiteY2" fmla="*/ 34831 h 210195"/>
                  <a:gd name="connsiteX3" fmla="*/ 8182 w 182823"/>
                  <a:gd name="connsiteY3" fmla="*/ 3516 h 210195"/>
                  <a:gd name="connsiteX4" fmla="*/ 30102 w 182823"/>
                  <a:gd name="connsiteY4" fmla="*/ 103724 h 210195"/>
                  <a:gd name="connsiteX5" fmla="*/ 98995 w 182823"/>
                  <a:gd name="connsiteY5" fmla="*/ 131907 h 210195"/>
                  <a:gd name="connsiteX0" fmla="*/ 24902 w 156793"/>
                  <a:gd name="connsiteY0" fmla="*/ 267469 h 267469"/>
                  <a:gd name="connsiteX1" fmla="*/ 109453 w 156793"/>
                  <a:gd name="connsiteY1" fmla="*/ 207971 h 267469"/>
                  <a:gd name="connsiteX2" fmla="*/ 153294 w 156793"/>
                  <a:gd name="connsiteY2" fmla="*/ 92105 h 267469"/>
                  <a:gd name="connsiteX3" fmla="*/ 18639 w 156793"/>
                  <a:gd name="connsiteY3" fmla="*/ 1292 h 267469"/>
                  <a:gd name="connsiteX4" fmla="*/ 6113 w 156793"/>
                  <a:gd name="connsiteY4" fmla="*/ 160998 h 267469"/>
                  <a:gd name="connsiteX5" fmla="*/ 75006 w 156793"/>
                  <a:gd name="connsiteY5" fmla="*/ 189181 h 267469"/>
                  <a:gd name="connsiteX0" fmla="*/ 49690 w 181581"/>
                  <a:gd name="connsiteY0" fmla="*/ 301363 h 301363"/>
                  <a:gd name="connsiteX1" fmla="*/ 134241 w 181581"/>
                  <a:gd name="connsiteY1" fmla="*/ 241865 h 301363"/>
                  <a:gd name="connsiteX2" fmla="*/ 178082 w 181581"/>
                  <a:gd name="connsiteY2" fmla="*/ 125999 h 301363"/>
                  <a:gd name="connsiteX3" fmla="*/ 43427 w 181581"/>
                  <a:gd name="connsiteY3" fmla="*/ 35186 h 301363"/>
                  <a:gd name="connsiteX4" fmla="*/ 30901 w 181581"/>
                  <a:gd name="connsiteY4" fmla="*/ 194892 h 301363"/>
                  <a:gd name="connsiteX5" fmla="*/ 99794 w 181581"/>
                  <a:gd name="connsiteY5" fmla="*/ 223075 h 301363"/>
                  <a:gd name="connsiteX0" fmla="*/ 57894 w 189785"/>
                  <a:gd name="connsiteY0" fmla="*/ 289845 h 289845"/>
                  <a:gd name="connsiteX1" fmla="*/ 142445 w 189785"/>
                  <a:gd name="connsiteY1" fmla="*/ 230347 h 289845"/>
                  <a:gd name="connsiteX2" fmla="*/ 186286 w 189785"/>
                  <a:gd name="connsiteY2" fmla="*/ 114481 h 289845"/>
                  <a:gd name="connsiteX3" fmla="*/ 51631 w 189785"/>
                  <a:gd name="connsiteY3" fmla="*/ 23668 h 289845"/>
                  <a:gd name="connsiteX4" fmla="*/ 39105 w 189785"/>
                  <a:gd name="connsiteY4" fmla="*/ 183374 h 289845"/>
                  <a:gd name="connsiteX5" fmla="*/ 107998 w 189785"/>
                  <a:gd name="connsiteY5" fmla="*/ 211557 h 289845"/>
                  <a:gd name="connsiteX0" fmla="*/ 8173 w 140064"/>
                  <a:gd name="connsiteY0" fmla="*/ 268497 h 268497"/>
                  <a:gd name="connsiteX1" fmla="*/ 92724 w 140064"/>
                  <a:gd name="connsiteY1" fmla="*/ 208999 h 268497"/>
                  <a:gd name="connsiteX2" fmla="*/ 136565 w 140064"/>
                  <a:gd name="connsiteY2" fmla="*/ 93133 h 268497"/>
                  <a:gd name="connsiteX3" fmla="*/ 1910 w 140064"/>
                  <a:gd name="connsiteY3" fmla="*/ 2320 h 268497"/>
                  <a:gd name="connsiteX4" fmla="*/ 58277 w 140064"/>
                  <a:gd name="connsiteY4" fmla="*/ 190209 h 268497"/>
                  <a:gd name="connsiteX0" fmla="*/ 8173 w 137320"/>
                  <a:gd name="connsiteY0" fmla="*/ 271706 h 271706"/>
                  <a:gd name="connsiteX1" fmla="*/ 92724 w 137320"/>
                  <a:gd name="connsiteY1" fmla="*/ 212208 h 271706"/>
                  <a:gd name="connsiteX2" fmla="*/ 136565 w 137320"/>
                  <a:gd name="connsiteY2" fmla="*/ 96342 h 271706"/>
                  <a:gd name="connsiteX3" fmla="*/ 1910 w 137320"/>
                  <a:gd name="connsiteY3" fmla="*/ 5529 h 271706"/>
                  <a:gd name="connsiteX4" fmla="*/ 58277 w 137320"/>
                  <a:gd name="connsiteY4" fmla="*/ 193418 h 271706"/>
                  <a:gd name="connsiteX0" fmla="*/ 88544 w 225471"/>
                  <a:gd name="connsiteY0" fmla="*/ 209346 h 209346"/>
                  <a:gd name="connsiteX1" fmla="*/ 173095 w 225471"/>
                  <a:gd name="connsiteY1" fmla="*/ 149848 h 209346"/>
                  <a:gd name="connsiteX2" fmla="*/ 216936 w 225471"/>
                  <a:gd name="connsiteY2" fmla="*/ 33982 h 209346"/>
                  <a:gd name="connsiteX3" fmla="*/ 862 w 225471"/>
                  <a:gd name="connsiteY3" fmla="*/ 5799 h 209346"/>
                  <a:gd name="connsiteX4" fmla="*/ 138648 w 225471"/>
                  <a:gd name="connsiteY4" fmla="*/ 131058 h 209346"/>
                  <a:gd name="connsiteX0" fmla="*/ 112272 w 249199"/>
                  <a:gd name="connsiteY0" fmla="*/ 268707 h 268707"/>
                  <a:gd name="connsiteX1" fmla="*/ 196823 w 249199"/>
                  <a:gd name="connsiteY1" fmla="*/ 209209 h 268707"/>
                  <a:gd name="connsiteX2" fmla="*/ 240664 w 249199"/>
                  <a:gd name="connsiteY2" fmla="*/ 93343 h 268707"/>
                  <a:gd name="connsiteX3" fmla="*/ 24590 w 249199"/>
                  <a:gd name="connsiteY3" fmla="*/ 65160 h 268707"/>
                  <a:gd name="connsiteX4" fmla="*/ 162376 w 249199"/>
                  <a:gd name="connsiteY4" fmla="*/ 190419 h 268707"/>
                  <a:gd name="connsiteX0" fmla="*/ 125980 w 262907"/>
                  <a:gd name="connsiteY0" fmla="*/ 268707 h 268707"/>
                  <a:gd name="connsiteX1" fmla="*/ 210531 w 262907"/>
                  <a:gd name="connsiteY1" fmla="*/ 209209 h 268707"/>
                  <a:gd name="connsiteX2" fmla="*/ 254372 w 262907"/>
                  <a:gd name="connsiteY2" fmla="*/ 93343 h 268707"/>
                  <a:gd name="connsiteX3" fmla="*/ 38298 w 262907"/>
                  <a:gd name="connsiteY3" fmla="*/ 65160 h 268707"/>
                  <a:gd name="connsiteX4" fmla="*/ 176084 w 262907"/>
                  <a:gd name="connsiteY4" fmla="*/ 190419 h 268707"/>
                  <a:gd name="connsiteX0" fmla="*/ 125980 w 258228"/>
                  <a:gd name="connsiteY0" fmla="*/ 285560 h 285560"/>
                  <a:gd name="connsiteX1" fmla="*/ 210531 w 258228"/>
                  <a:gd name="connsiteY1" fmla="*/ 226062 h 285560"/>
                  <a:gd name="connsiteX2" fmla="*/ 254372 w 258228"/>
                  <a:gd name="connsiteY2" fmla="*/ 110196 h 285560"/>
                  <a:gd name="connsiteX3" fmla="*/ 38298 w 258228"/>
                  <a:gd name="connsiteY3" fmla="*/ 82013 h 285560"/>
                  <a:gd name="connsiteX4" fmla="*/ 176084 w 258228"/>
                  <a:gd name="connsiteY4" fmla="*/ 207272 h 285560"/>
                  <a:gd name="connsiteX0" fmla="*/ 125980 w 268898"/>
                  <a:gd name="connsiteY0" fmla="*/ 269035 h 269035"/>
                  <a:gd name="connsiteX1" fmla="*/ 235583 w 268898"/>
                  <a:gd name="connsiteY1" fmla="*/ 218931 h 269035"/>
                  <a:gd name="connsiteX2" fmla="*/ 254372 w 268898"/>
                  <a:gd name="connsiteY2" fmla="*/ 93671 h 269035"/>
                  <a:gd name="connsiteX3" fmla="*/ 38298 w 268898"/>
                  <a:gd name="connsiteY3" fmla="*/ 65488 h 269035"/>
                  <a:gd name="connsiteX4" fmla="*/ 176084 w 268898"/>
                  <a:gd name="connsiteY4" fmla="*/ 190747 h 269035"/>
                  <a:gd name="connsiteX0" fmla="*/ 125980 w 290205"/>
                  <a:gd name="connsiteY0" fmla="*/ 269035 h 279087"/>
                  <a:gd name="connsiteX1" fmla="*/ 235583 w 290205"/>
                  <a:gd name="connsiteY1" fmla="*/ 218931 h 279087"/>
                  <a:gd name="connsiteX2" fmla="*/ 254372 w 290205"/>
                  <a:gd name="connsiteY2" fmla="*/ 93671 h 279087"/>
                  <a:gd name="connsiteX3" fmla="*/ 38298 w 290205"/>
                  <a:gd name="connsiteY3" fmla="*/ 65488 h 279087"/>
                  <a:gd name="connsiteX4" fmla="*/ 176084 w 290205"/>
                  <a:gd name="connsiteY4" fmla="*/ 190747 h 279087"/>
                  <a:gd name="connsiteX0" fmla="*/ 89073 w 208074"/>
                  <a:gd name="connsiteY0" fmla="*/ 244455 h 244455"/>
                  <a:gd name="connsiteX1" fmla="*/ 198676 w 208074"/>
                  <a:gd name="connsiteY1" fmla="*/ 194351 h 244455"/>
                  <a:gd name="connsiteX2" fmla="*/ 179887 w 208074"/>
                  <a:gd name="connsiteY2" fmla="*/ 9593 h 244455"/>
                  <a:gd name="connsiteX3" fmla="*/ 1391 w 208074"/>
                  <a:gd name="connsiteY3" fmla="*/ 40908 h 244455"/>
                  <a:gd name="connsiteX4" fmla="*/ 139177 w 208074"/>
                  <a:gd name="connsiteY4" fmla="*/ 166167 h 244455"/>
                  <a:gd name="connsiteX0" fmla="*/ 89073 w 221708"/>
                  <a:gd name="connsiteY0" fmla="*/ 253993 h 253993"/>
                  <a:gd name="connsiteX1" fmla="*/ 198676 w 221708"/>
                  <a:gd name="connsiteY1" fmla="*/ 203889 h 253993"/>
                  <a:gd name="connsiteX2" fmla="*/ 179887 w 221708"/>
                  <a:gd name="connsiteY2" fmla="*/ 19131 h 253993"/>
                  <a:gd name="connsiteX3" fmla="*/ 1391 w 221708"/>
                  <a:gd name="connsiteY3" fmla="*/ 50446 h 253993"/>
                  <a:gd name="connsiteX4" fmla="*/ 139177 w 221708"/>
                  <a:gd name="connsiteY4" fmla="*/ 175705 h 253993"/>
                  <a:gd name="connsiteX0" fmla="*/ 91085 w 223720"/>
                  <a:gd name="connsiteY0" fmla="*/ 267473 h 267473"/>
                  <a:gd name="connsiteX1" fmla="*/ 200688 w 223720"/>
                  <a:gd name="connsiteY1" fmla="*/ 217369 h 267473"/>
                  <a:gd name="connsiteX2" fmla="*/ 181899 w 223720"/>
                  <a:gd name="connsiteY2" fmla="*/ 32611 h 267473"/>
                  <a:gd name="connsiteX3" fmla="*/ 3403 w 223720"/>
                  <a:gd name="connsiteY3" fmla="*/ 63926 h 267473"/>
                  <a:gd name="connsiteX4" fmla="*/ 141189 w 223720"/>
                  <a:gd name="connsiteY4" fmla="*/ 189185 h 267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20" h="267473">
                    <a:moveTo>
                      <a:pt x="91085" y="267473"/>
                    </a:moveTo>
                    <a:cubicBezTo>
                      <a:pt x="122661" y="252337"/>
                      <a:pt x="185552" y="256513"/>
                      <a:pt x="200688" y="217369"/>
                    </a:cubicBezTo>
                    <a:cubicBezTo>
                      <a:pt x="215824" y="178225"/>
                      <a:pt x="252358" y="80106"/>
                      <a:pt x="181899" y="32611"/>
                    </a:cubicBezTo>
                    <a:cubicBezTo>
                      <a:pt x="111440" y="-14884"/>
                      <a:pt x="16451" y="-15406"/>
                      <a:pt x="3403" y="63926"/>
                    </a:cubicBezTo>
                    <a:cubicBezTo>
                      <a:pt x="-9645" y="143258"/>
                      <a:pt x="10449" y="212672"/>
                      <a:pt x="141189" y="189185"/>
                    </a:cubicBez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 378"/>
              <p:cNvSpPr/>
              <p:nvPr/>
            </p:nvSpPr>
            <p:spPr>
              <a:xfrm>
                <a:off x="5567711" y="3760940"/>
                <a:ext cx="81547" cy="319413"/>
              </a:xfrm>
              <a:custGeom>
                <a:avLst/>
                <a:gdLst>
                  <a:gd name="connsiteX0" fmla="*/ 6371 w 81547"/>
                  <a:gd name="connsiteY0" fmla="*/ 319413 h 319413"/>
                  <a:gd name="connsiteX1" fmla="*/ 81527 w 81547"/>
                  <a:gd name="connsiteY1" fmla="*/ 222337 h 319413"/>
                  <a:gd name="connsiteX2" fmla="*/ 108 w 81547"/>
                  <a:gd name="connsiteY2" fmla="*/ 75156 h 319413"/>
                  <a:gd name="connsiteX3" fmla="*/ 62738 w 81547"/>
                  <a:gd name="connsiteY3" fmla="*/ 0 h 31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47" h="319413">
                    <a:moveTo>
                      <a:pt x="6371" y="319413"/>
                    </a:moveTo>
                    <a:cubicBezTo>
                      <a:pt x="44471" y="291229"/>
                      <a:pt x="82571" y="263046"/>
                      <a:pt x="81527" y="222337"/>
                    </a:cubicBezTo>
                    <a:cubicBezTo>
                      <a:pt x="80483" y="181628"/>
                      <a:pt x="3239" y="112212"/>
                      <a:pt x="108" y="75156"/>
                    </a:cubicBezTo>
                    <a:cubicBezTo>
                      <a:pt x="-3023" y="38100"/>
                      <a:pt x="62738" y="0"/>
                      <a:pt x="62738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3" name="Straight Connector 342"/>
            <p:cNvCxnSpPr>
              <a:stCxn id="391" idx="0"/>
            </p:cNvCxnSpPr>
            <p:nvPr/>
          </p:nvCxnSpPr>
          <p:spPr>
            <a:xfrm flipV="1">
              <a:off x="7675315" y="4552145"/>
              <a:ext cx="4057" cy="260827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4" name="Group 343"/>
            <p:cNvGrpSpPr/>
            <p:nvPr/>
          </p:nvGrpSpPr>
          <p:grpSpPr>
            <a:xfrm>
              <a:off x="7319311" y="4570346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68" name="Rectangle 367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0" name="Group 369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72" name="Straight Connector 371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5" name="Group 344"/>
            <p:cNvGrpSpPr/>
            <p:nvPr/>
          </p:nvGrpSpPr>
          <p:grpSpPr>
            <a:xfrm flipV="1">
              <a:off x="7319311" y="4469678"/>
              <a:ext cx="714378" cy="100670"/>
              <a:chOff x="4267200" y="4343399"/>
              <a:chExt cx="457200" cy="64428"/>
            </a:xfrm>
            <a:solidFill>
              <a:schemeClr val="bg1">
                <a:lumMod val="75000"/>
              </a:schemeClr>
            </a:solidFill>
          </p:grpSpPr>
          <p:sp>
            <p:nvSpPr>
              <p:cNvPr id="358" name="Rectangle 357"/>
              <p:cNvSpPr/>
              <p:nvPr/>
            </p:nvSpPr>
            <p:spPr>
              <a:xfrm>
                <a:off x="4343400" y="4343400"/>
                <a:ext cx="304800" cy="6442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2" name="Group 361"/>
              <p:cNvGrpSpPr/>
              <p:nvPr/>
            </p:nvGrpSpPr>
            <p:grpSpPr>
              <a:xfrm>
                <a:off x="4267200" y="4343399"/>
                <a:ext cx="457200" cy="64428"/>
                <a:chOff x="4267200" y="4343399"/>
                <a:chExt cx="457200" cy="64428"/>
              </a:xfrm>
              <a:grpFill/>
            </p:grpSpPr>
            <p:cxnSp>
              <p:nvCxnSpPr>
                <p:cNvPr id="363" name="Straight Connector 362"/>
                <p:cNvCxnSpPr/>
                <p:nvPr/>
              </p:nvCxnSpPr>
              <p:spPr>
                <a:xfrm>
                  <a:off x="4267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4648200" y="4343400"/>
                  <a:ext cx="76200" cy="0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4343400" y="4343400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>
                  <a:off x="4648200" y="4343399"/>
                  <a:ext cx="0" cy="64427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/>
                <p:nvPr/>
              </p:nvCxnSpPr>
              <p:spPr>
                <a:xfrm flipH="1">
                  <a:off x="4343400" y="4407826"/>
                  <a:ext cx="304800" cy="1"/>
                </a:xfrm>
                <a:prstGeom prst="line">
                  <a:avLst/>
                </a:prstGeom>
                <a:grpFill/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6" name="Straight Connector 345"/>
            <p:cNvCxnSpPr/>
            <p:nvPr/>
          </p:nvCxnSpPr>
          <p:spPr>
            <a:xfrm>
              <a:off x="7319311" y="4570348"/>
              <a:ext cx="71437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7558143" y="4798429"/>
              <a:ext cx="234343" cy="120528"/>
              <a:chOff x="6922692" y="4958203"/>
              <a:chExt cx="234343" cy="120528"/>
            </a:xfrm>
          </p:grpSpPr>
          <p:sp>
            <p:nvSpPr>
              <p:cNvPr id="389" name="Isosceles Triangle 388"/>
              <p:cNvSpPr/>
              <p:nvPr/>
            </p:nvSpPr>
            <p:spPr>
              <a:xfrm rot="5400000">
                <a:off x="6922738" y="4958733"/>
                <a:ext cx="119952" cy="120043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Isosceles Triangle 389"/>
              <p:cNvSpPr/>
              <p:nvPr/>
            </p:nvSpPr>
            <p:spPr>
              <a:xfrm rot="16200000" flipH="1">
                <a:off x="7037038" y="4958157"/>
                <a:ext cx="119952" cy="120043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/>
              <p:cNvSpPr>
                <a:spLocks noChangeAspect="1"/>
              </p:cNvSpPr>
              <p:nvPr/>
            </p:nvSpPr>
            <p:spPr>
              <a:xfrm>
                <a:off x="6994144" y="4972746"/>
                <a:ext cx="91440" cy="914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7" name="TextBox 336">
            <a:extLst>
              <a:ext uri="{FF2B5EF4-FFF2-40B4-BE49-F238E27FC236}">
                <a16:creationId xmlns:a16="http://schemas.microsoft.com/office/drawing/2014/main" id="{43E1B00F-19A2-4E15-8550-78FBEECC2F70}"/>
              </a:ext>
            </a:extLst>
          </p:cNvPr>
          <p:cNvSpPr txBox="1"/>
          <p:nvPr/>
        </p:nvSpPr>
        <p:spPr>
          <a:xfrm>
            <a:off x="6526778" y="1740245"/>
            <a:ext cx="148702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Solenoid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4DEB5E39-EE46-4C17-8306-9402C6336447}"/>
              </a:ext>
            </a:extLst>
          </p:cNvPr>
          <p:cNvSpPr txBox="1"/>
          <p:nvPr/>
        </p:nvSpPr>
        <p:spPr>
          <a:xfrm>
            <a:off x="5046564" y="2844023"/>
            <a:ext cx="1487024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Regulator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4E2D833-2BF6-4A22-A6A5-D3209D7DA84E}"/>
              </a:ext>
            </a:extLst>
          </p:cNvPr>
          <p:cNvSpPr/>
          <p:nvPr/>
        </p:nvSpPr>
        <p:spPr>
          <a:xfrm>
            <a:off x="6544340" y="3184450"/>
            <a:ext cx="492164" cy="818707"/>
          </a:xfrm>
          <a:custGeom>
            <a:avLst/>
            <a:gdLst>
              <a:gd name="connsiteX0" fmla="*/ 473148 w 499858"/>
              <a:gd name="connsiteY0" fmla="*/ 818707 h 838806"/>
              <a:gd name="connsiteX1" fmla="*/ 489097 w 499858"/>
              <a:gd name="connsiteY1" fmla="*/ 754912 h 838806"/>
              <a:gd name="connsiteX2" fmla="*/ 451883 w 499858"/>
              <a:gd name="connsiteY2" fmla="*/ 148856 h 838806"/>
              <a:gd name="connsiteX3" fmla="*/ 0 w 499858"/>
              <a:gd name="connsiteY3" fmla="*/ 0 h 838806"/>
              <a:gd name="connsiteX0" fmla="*/ 473148 w 499858"/>
              <a:gd name="connsiteY0" fmla="*/ 818707 h 838806"/>
              <a:gd name="connsiteX1" fmla="*/ 489097 w 499858"/>
              <a:gd name="connsiteY1" fmla="*/ 754912 h 838806"/>
              <a:gd name="connsiteX2" fmla="*/ 451883 w 499858"/>
              <a:gd name="connsiteY2" fmla="*/ 148856 h 838806"/>
              <a:gd name="connsiteX3" fmla="*/ 0 w 499858"/>
              <a:gd name="connsiteY3" fmla="*/ 0 h 838806"/>
              <a:gd name="connsiteX0" fmla="*/ 473148 w 492164"/>
              <a:gd name="connsiteY0" fmla="*/ 818707 h 818707"/>
              <a:gd name="connsiteX1" fmla="*/ 451883 w 492164"/>
              <a:gd name="connsiteY1" fmla="*/ 148856 h 818707"/>
              <a:gd name="connsiteX2" fmla="*/ 0 w 492164"/>
              <a:gd name="connsiteY2" fmla="*/ 0 h 81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164" h="818707">
                <a:moveTo>
                  <a:pt x="473148" y="818707"/>
                </a:moveTo>
                <a:cubicBezTo>
                  <a:pt x="468718" y="679155"/>
                  <a:pt x="530741" y="285307"/>
                  <a:pt x="451883" y="148856"/>
                </a:cubicBezTo>
                <a:cubicBezTo>
                  <a:pt x="370367" y="23037"/>
                  <a:pt x="70884" y="31898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A049809-F201-487B-BE87-E33713446918}"/>
              </a:ext>
            </a:extLst>
          </p:cNvPr>
          <p:cNvSpPr/>
          <p:nvPr/>
        </p:nvSpPr>
        <p:spPr>
          <a:xfrm>
            <a:off x="7575698" y="2402958"/>
            <a:ext cx="339483" cy="1616149"/>
          </a:xfrm>
          <a:custGeom>
            <a:avLst/>
            <a:gdLst>
              <a:gd name="connsiteX0" fmla="*/ 47846 w 339483"/>
              <a:gd name="connsiteY0" fmla="*/ 1616149 h 1616149"/>
              <a:gd name="connsiteX1" fmla="*/ 324293 w 339483"/>
              <a:gd name="connsiteY1" fmla="*/ 935665 h 1616149"/>
              <a:gd name="connsiteX2" fmla="*/ 271130 w 339483"/>
              <a:gd name="connsiteY2" fmla="*/ 324293 h 1616149"/>
              <a:gd name="connsiteX3" fmla="*/ 0 w 339483"/>
              <a:gd name="connsiteY3" fmla="*/ 0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483" h="1616149">
                <a:moveTo>
                  <a:pt x="47846" y="1616149"/>
                </a:moveTo>
                <a:cubicBezTo>
                  <a:pt x="167462" y="1383561"/>
                  <a:pt x="287079" y="1150974"/>
                  <a:pt x="324293" y="935665"/>
                </a:cubicBezTo>
                <a:cubicBezTo>
                  <a:pt x="361507" y="720356"/>
                  <a:pt x="325179" y="480237"/>
                  <a:pt x="271130" y="324293"/>
                </a:cubicBezTo>
                <a:cubicBezTo>
                  <a:pt x="217081" y="168349"/>
                  <a:pt x="108540" y="84174"/>
                  <a:pt x="0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757F0751-7E01-4AFF-882F-487660CEEF9B}"/>
              </a:ext>
            </a:extLst>
          </p:cNvPr>
          <p:cNvSpPr/>
          <p:nvPr/>
        </p:nvSpPr>
        <p:spPr>
          <a:xfrm>
            <a:off x="10738856" y="3517219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A6416304-A439-4BBE-B675-5060FDA871A5}"/>
              </a:ext>
            </a:extLst>
          </p:cNvPr>
          <p:cNvSpPr/>
          <p:nvPr/>
        </p:nvSpPr>
        <p:spPr>
          <a:xfrm rot="5400000">
            <a:off x="9761775" y="3798446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7F8C711C-4B17-4C2A-97FC-5FDEAE749132}"/>
              </a:ext>
            </a:extLst>
          </p:cNvPr>
          <p:cNvSpPr/>
          <p:nvPr/>
        </p:nvSpPr>
        <p:spPr>
          <a:xfrm>
            <a:off x="9921534" y="710790"/>
            <a:ext cx="709018" cy="51151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93C3C62C-B58E-40FD-869A-F6479267359E}"/>
              </a:ext>
            </a:extLst>
          </p:cNvPr>
          <p:cNvSpPr/>
          <p:nvPr/>
        </p:nvSpPr>
        <p:spPr>
          <a:xfrm rot="5400000">
            <a:off x="10444016" y="3371911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A2AE80FC-7F66-44F0-9F4D-25305018BFE2}"/>
              </a:ext>
            </a:extLst>
          </p:cNvPr>
          <p:cNvSpPr/>
          <p:nvPr/>
        </p:nvSpPr>
        <p:spPr>
          <a:xfrm rot="5400000">
            <a:off x="10557815" y="4342900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E810B-2F62-4E3B-A0EA-FECEEF4A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155" y="1329903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84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ComIT\Project Data\UCB_LeConte\UCB Le  Conte Hall Pictures\02-12-12\System Dettails 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1F5CD4-0019-4913-AB58-63D15501F510}"/>
              </a:ext>
            </a:extLst>
          </p:cNvPr>
          <p:cNvSpPr txBox="1"/>
          <p:nvPr/>
        </p:nvSpPr>
        <p:spPr>
          <a:xfrm>
            <a:off x="3436013" y="2625023"/>
            <a:ext cx="1753403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Bypass Lines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7F53417-0051-440F-B894-E18E07609B07}"/>
              </a:ext>
            </a:extLst>
          </p:cNvPr>
          <p:cNvSpPr/>
          <p:nvPr/>
        </p:nvSpPr>
        <p:spPr>
          <a:xfrm>
            <a:off x="3689498" y="1743739"/>
            <a:ext cx="600740" cy="893135"/>
          </a:xfrm>
          <a:custGeom>
            <a:avLst/>
            <a:gdLst>
              <a:gd name="connsiteX0" fmla="*/ 0 w 600740"/>
              <a:gd name="connsiteY0" fmla="*/ 0 h 893135"/>
              <a:gd name="connsiteX1" fmla="*/ 505047 w 600740"/>
              <a:gd name="connsiteY1" fmla="*/ 265814 h 893135"/>
              <a:gd name="connsiteX2" fmla="*/ 600740 w 600740"/>
              <a:gd name="connsiteY2" fmla="*/ 893135 h 89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740" h="893135">
                <a:moveTo>
                  <a:pt x="0" y="0"/>
                </a:moveTo>
                <a:cubicBezTo>
                  <a:pt x="202462" y="58479"/>
                  <a:pt x="404924" y="116958"/>
                  <a:pt x="505047" y="265814"/>
                </a:cubicBezTo>
                <a:cubicBezTo>
                  <a:pt x="605170" y="414670"/>
                  <a:pt x="568842" y="790354"/>
                  <a:pt x="600740" y="89313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475B451-27D6-49C9-B328-9FFC47889FBA}"/>
              </a:ext>
            </a:extLst>
          </p:cNvPr>
          <p:cNvSpPr/>
          <p:nvPr/>
        </p:nvSpPr>
        <p:spPr>
          <a:xfrm>
            <a:off x="4290238" y="1456660"/>
            <a:ext cx="324293" cy="1164265"/>
          </a:xfrm>
          <a:custGeom>
            <a:avLst/>
            <a:gdLst>
              <a:gd name="connsiteX0" fmla="*/ 324293 w 324293"/>
              <a:gd name="connsiteY0" fmla="*/ 0 h 1164265"/>
              <a:gd name="connsiteX1" fmla="*/ 74428 w 324293"/>
              <a:gd name="connsiteY1" fmla="*/ 366824 h 1164265"/>
              <a:gd name="connsiteX2" fmla="*/ 0 w 324293"/>
              <a:gd name="connsiteY2" fmla="*/ 1164265 h 116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293" h="1164265">
                <a:moveTo>
                  <a:pt x="324293" y="0"/>
                </a:moveTo>
                <a:cubicBezTo>
                  <a:pt x="226385" y="86390"/>
                  <a:pt x="128477" y="172780"/>
                  <a:pt x="74428" y="366824"/>
                </a:cubicBezTo>
                <a:cubicBezTo>
                  <a:pt x="20379" y="560868"/>
                  <a:pt x="0" y="1164265"/>
                  <a:pt x="0" y="116426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A87EA-4F02-47C8-9500-AECBFB7927EA}"/>
              </a:ext>
            </a:extLst>
          </p:cNvPr>
          <p:cNvSpPr txBox="1"/>
          <p:nvPr/>
        </p:nvSpPr>
        <p:spPr>
          <a:xfrm>
            <a:off x="6262501" y="3335633"/>
            <a:ext cx="1753403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Solenoid Valve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D44C2-BB36-4FBF-AE28-03E11CFF8ECD}"/>
              </a:ext>
            </a:extLst>
          </p:cNvPr>
          <p:cNvSpPr txBox="1"/>
          <p:nvPr/>
        </p:nvSpPr>
        <p:spPr>
          <a:xfrm>
            <a:off x="1173050" y="3811198"/>
            <a:ext cx="175340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Service Valve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44557B-DD25-4CD3-B56E-EB4FBCBB1AE0}"/>
              </a:ext>
            </a:extLst>
          </p:cNvPr>
          <p:cNvSpPr txBox="1"/>
          <p:nvPr/>
        </p:nvSpPr>
        <p:spPr>
          <a:xfrm>
            <a:off x="7254966" y="6195157"/>
            <a:ext cx="1753403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Regulator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0130391-9491-4FD4-BAE8-0D7C76860995}"/>
              </a:ext>
            </a:extLst>
          </p:cNvPr>
          <p:cNvSpPr/>
          <p:nvPr/>
        </p:nvSpPr>
        <p:spPr>
          <a:xfrm>
            <a:off x="2918637" y="3962787"/>
            <a:ext cx="1004777" cy="492255"/>
          </a:xfrm>
          <a:custGeom>
            <a:avLst/>
            <a:gdLst>
              <a:gd name="connsiteX0" fmla="*/ 1004777 w 1004777"/>
              <a:gd name="connsiteY0" fmla="*/ 492255 h 516845"/>
              <a:gd name="connsiteX1" fmla="*/ 903768 w 1004777"/>
              <a:gd name="connsiteY1" fmla="*/ 465673 h 516845"/>
              <a:gd name="connsiteX2" fmla="*/ 505047 w 1004777"/>
              <a:gd name="connsiteY2" fmla="*/ 35055 h 516845"/>
              <a:gd name="connsiteX3" fmla="*/ 0 w 1004777"/>
              <a:gd name="connsiteY3" fmla="*/ 56320 h 516845"/>
              <a:gd name="connsiteX0" fmla="*/ 1004777 w 1004777"/>
              <a:gd name="connsiteY0" fmla="*/ 492255 h 516845"/>
              <a:gd name="connsiteX1" fmla="*/ 903768 w 1004777"/>
              <a:gd name="connsiteY1" fmla="*/ 465673 h 516845"/>
              <a:gd name="connsiteX2" fmla="*/ 505047 w 1004777"/>
              <a:gd name="connsiteY2" fmla="*/ 35055 h 516845"/>
              <a:gd name="connsiteX3" fmla="*/ 0 w 1004777"/>
              <a:gd name="connsiteY3" fmla="*/ 56320 h 516845"/>
              <a:gd name="connsiteX0" fmla="*/ 1004777 w 1004777"/>
              <a:gd name="connsiteY0" fmla="*/ 492255 h 516845"/>
              <a:gd name="connsiteX1" fmla="*/ 909084 w 1004777"/>
              <a:gd name="connsiteY1" fmla="*/ 465673 h 516845"/>
              <a:gd name="connsiteX2" fmla="*/ 505047 w 1004777"/>
              <a:gd name="connsiteY2" fmla="*/ 35055 h 516845"/>
              <a:gd name="connsiteX3" fmla="*/ 0 w 1004777"/>
              <a:gd name="connsiteY3" fmla="*/ 56320 h 516845"/>
              <a:gd name="connsiteX0" fmla="*/ 1004777 w 1004777"/>
              <a:gd name="connsiteY0" fmla="*/ 492255 h 492255"/>
              <a:gd name="connsiteX1" fmla="*/ 505047 w 1004777"/>
              <a:gd name="connsiteY1" fmla="*/ 35055 h 492255"/>
              <a:gd name="connsiteX2" fmla="*/ 0 w 1004777"/>
              <a:gd name="connsiteY2" fmla="*/ 56320 h 49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777" h="492255">
                <a:moveTo>
                  <a:pt x="1004777" y="492255"/>
                </a:moveTo>
                <a:cubicBezTo>
                  <a:pt x="900667" y="397005"/>
                  <a:pt x="672510" y="107711"/>
                  <a:pt x="505047" y="35055"/>
                </a:cubicBezTo>
                <a:cubicBezTo>
                  <a:pt x="353533" y="-33171"/>
                  <a:pt x="177209" y="11575"/>
                  <a:pt x="0" y="5632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19EDB1-662F-4055-B3F4-253D9B55D860}"/>
              </a:ext>
            </a:extLst>
          </p:cNvPr>
          <p:cNvSpPr/>
          <p:nvPr/>
        </p:nvSpPr>
        <p:spPr>
          <a:xfrm>
            <a:off x="6943060" y="3976577"/>
            <a:ext cx="311906" cy="728330"/>
          </a:xfrm>
          <a:custGeom>
            <a:avLst/>
            <a:gdLst>
              <a:gd name="connsiteX0" fmla="*/ 0 w 311906"/>
              <a:gd name="connsiteY0" fmla="*/ 728330 h 728330"/>
              <a:gd name="connsiteX1" fmla="*/ 308345 w 311906"/>
              <a:gd name="connsiteY1" fmla="*/ 451883 h 728330"/>
              <a:gd name="connsiteX2" fmla="*/ 170121 w 311906"/>
              <a:gd name="connsiteY2" fmla="*/ 0 h 72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906" h="728330">
                <a:moveTo>
                  <a:pt x="0" y="728330"/>
                </a:moveTo>
                <a:cubicBezTo>
                  <a:pt x="139996" y="650800"/>
                  <a:pt x="279992" y="573271"/>
                  <a:pt x="308345" y="451883"/>
                </a:cubicBezTo>
                <a:cubicBezTo>
                  <a:pt x="336699" y="330495"/>
                  <a:pt x="186956" y="43416"/>
                  <a:pt x="170121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F45C67-DE27-498E-B885-C2BA20F835F5}"/>
              </a:ext>
            </a:extLst>
          </p:cNvPr>
          <p:cNvSpPr/>
          <p:nvPr/>
        </p:nvSpPr>
        <p:spPr>
          <a:xfrm>
            <a:off x="6810153" y="5651205"/>
            <a:ext cx="1302489" cy="552893"/>
          </a:xfrm>
          <a:custGeom>
            <a:avLst/>
            <a:gdLst>
              <a:gd name="connsiteX0" fmla="*/ 0 w 1302489"/>
              <a:gd name="connsiteY0" fmla="*/ 0 h 552893"/>
              <a:gd name="connsiteX1" fmla="*/ 855921 w 1302489"/>
              <a:gd name="connsiteY1" fmla="*/ 53162 h 552893"/>
              <a:gd name="connsiteX2" fmla="*/ 1302489 w 1302489"/>
              <a:gd name="connsiteY2" fmla="*/ 552893 h 55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2489" h="552893">
                <a:moveTo>
                  <a:pt x="0" y="0"/>
                </a:moveTo>
                <a:lnTo>
                  <a:pt x="855921" y="53162"/>
                </a:lnTo>
                <a:cubicBezTo>
                  <a:pt x="1073003" y="145311"/>
                  <a:pt x="1225403" y="467833"/>
                  <a:pt x="1302489" y="552893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02A8287-FAB6-4875-AEA2-904A179C4BC4}"/>
              </a:ext>
            </a:extLst>
          </p:cNvPr>
          <p:cNvSpPr/>
          <p:nvPr/>
        </p:nvSpPr>
        <p:spPr>
          <a:xfrm>
            <a:off x="8086060" y="5162107"/>
            <a:ext cx="489398" cy="1004777"/>
          </a:xfrm>
          <a:custGeom>
            <a:avLst/>
            <a:gdLst>
              <a:gd name="connsiteX0" fmla="*/ 26582 w 489398"/>
              <a:gd name="connsiteY0" fmla="*/ 0 h 1004777"/>
              <a:gd name="connsiteX1" fmla="*/ 489098 w 489398"/>
              <a:gd name="connsiteY1" fmla="*/ 191386 h 1004777"/>
              <a:gd name="connsiteX2" fmla="*/ 95693 w 489398"/>
              <a:gd name="connsiteY2" fmla="*/ 568842 h 1004777"/>
              <a:gd name="connsiteX3" fmla="*/ 0 w 489398"/>
              <a:gd name="connsiteY3" fmla="*/ 1004777 h 100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398" h="1004777">
                <a:moveTo>
                  <a:pt x="26582" y="0"/>
                </a:moveTo>
                <a:cubicBezTo>
                  <a:pt x="252081" y="48289"/>
                  <a:pt x="477580" y="96579"/>
                  <a:pt x="489098" y="191386"/>
                </a:cubicBezTo>
                <a:cubicBezTo>
                  <a:pt x="500616" y="286193"/>
                  <a:pt x="177209" y="433277"/>
                  <a:pt x="95693" y="568842"/>
                </a:cubicBezTo>
                <a:cubicBezTo>
                  <a:pt x="14177" y="704407"/>
                  <a:pt x="7088" y="854592"/>
                  <a:pt x="0" y="1004777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CCDDCB-BB2F-487E-B2F6-E6ED271C4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6" y="109297"/>
            <a:ext cx="2286000" cy="171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75F6E2-23D7-4E2A-9245-2CB0F0AD35FB}"/>
              </a:ext>
            </a:extLst>
          </p:cNvPr>
          <p:cNvSpPr/>
          <p:nvPr/>
        </p:nvSpPr>
        <p:spPr>
          <a:xfrm>
            <a:off x="10738856" y="3517219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DA4191-3453-40B2-B8E2-53B25996B442}"/>
              </a:ext>
            </a:extLst>
          </p:cNvPr>
          <p:cNvSpPr/>
          <p:nvPr/>
        </p:nvSpPr>
        <p:spPr>
          <a:xfrm rot="5400000">
            <a:off x="1363657" y="980968"/>
            <a:ext cx="72426" cy="687722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7F7B71-7E0D-4A10-BF05-49C599727C8A}"/>
              </a:ext>
            </a:extLst>
          </p:cNvPr>
          <p:cNvSpPr/>
          <p:nvPr/>
        </p:nvSpPr>
        <p:spPr>
          <a:xfrm>
            <a:off x="1743731" y="1001102"/>
            <a:ext cx="386851" cy="359937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44D45E-A0F4-48D7-8CF5-0C5AD217F81B}"/>
              </a:ext>
            </a:extLst>
          </p:cNvPr>
          <p:cNvSpPr/>
          <p:nvPr/>
        </p:nvSpPr>
        <p:spPr>
          <a:xfrm rot="5400000">
            <a:off x="10444016" y="3371911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F4FD64-65FE-464B-B5B8-134ED947BD30}"/>
              </a:ext>
            </a:extLst>
          </p:cNvPr>
          <p:cNvSpPr/>
          <p:nvPr/>
        </p:nvSpPr>
        <p:spPr>
          <a:xfrm rot="5400000">
            <a:off x="10557815" y="4342900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12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ComIT\Project Data\UCB_LeConte\UCB Le  Conte Hall Pictures\02-12-12\System Dettails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  <a:headEnd type="arrow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E19A13-506E-45A7-B025-9F16F085BB34}"/>
              </a:ext>
            </a:extLst>
          </p:cNvPr>
          <p:cNvSpPr txBox="1"/>
          <p:nvPr/>
        </p:nvSpPr>
        <p:spPr>
          <a:xfrm>
            <a:off x="7269051" y="4017888"/>
            <a:ext cx="1753403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Hot Gas Connections to the Evaporator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E5313BA-4F06-4075-B098-16E2E335BFD6}"/>
              </a:ext>
            </a:extLst>
          </p:cNvPr>
          <p:cNvSpPr/>
          <p:nvPr/>
        </p:nvSpPr>
        <p:spPr>
          <a:xfrm>
            <a:off x="7065335" y="2822944"/>
            <a:ext cx="1116418" cy="1196163"/>
          </a:xfrm>
          <a:custGeom>
            <a:avLst/>
            <a:gdLst>
              <a:gd name="connsiteX0" fmla="*/ 0 w 1116418"/>
              <a:gd name="connsiteY0" fmla="*/ 0 h 1196163"/>
              <a:gd name="connsiteX1" fmla="*/ 723014 w 1116418"/>
              <a:gd name="connsiteY1" fmla="*/ 111642 h 1196163"/>
              <a:gd name="connsiteX2" fmla="*/ 1052623 w 1116418"/>
              <a:gd name="connsiteY2" fmla="*/ 489098 h 1196163"/>
              <a:gd name="connsiteX3" fmla="*/ 1116418 w 1116418"/>
              <a:gd name="connsiteY3" fmla="*/ 1196163 h 119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6418" h="1196163">
                <a:moveTo>
                  <a:pt x="0" y="0"/>
                </a:moveTo>
                <a:cubicBezTo>
                  <a:pt x="273788" y="15063"/>
                  <a:pt x="547577" y="30126"/>
                  <a:pt x="723014" y="111642"/>
                </a:cubicBezTo>
                <a:cubicBezTo>
                  <a:pt x="898451" y="193158"/>
                  <a:pt x="987056" y="308345"/>
                  <a:pt x="1052623" y="489098"/>
                </a:cubicBezTo>
                <a:cubicBezTo>
                  <a:pt x="1118190" y="669852"/>
                  <a:pt x="1092495" y="1010979"/>
                  <a:pt x="1116418" y="1196163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2A6FA9-73E2-47B9-B092-79666D3E4CAE}"/>
              </a:ext>
            </a:extLst>
          </p:cNvPr>
          <p:cNvSpPr/>
          <p:nvPr/>
        </p:nvSpPr>
        <p:spPr>
          <a:xfrm>
            <a:off x="6852684" y="3397102"/>
            <a:ext cx="1345018" cy="606056"/>
          </a:xfrm>
          <a:custGeom>
            <a:avLst/>
            <a:gdLst>
              <a:gd name="connsiteX0" fmla="*/ 0 w 1345018"/>
              <a:gd name="connsiteY0" fmla="*/ 0 h 606056"/>
              <a:gd name="connsiteX1" fmla="*/ 839972 w 1345018"/>
              <a:gd name="connsiteY1" fmla="*/ 58479 h 606056"/>
              <a:gd name="connsiteX2" fmla="*/ 1345018 w 1345018"/>
              <a:gd name="connsiteY2" fmla="*/ 606056 h 6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018" h="606056">
                <a:moveTo>
                  <a:pt x="0" y="0"/>
                </a:moveTo>
                <a:lnTo>
                  <a:pt x="839972" y="58479"/>
                </a:lnTo>
                <a:cubicBezTo>
                  <a:pt x="1064142" y="159488"/>
                  <a:pt x="1264388" y="494414"/>
                  <a:pt x="1345018" y="606056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01187-83BA-43FA-AAD4-B96BD0685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56" y="109297"/>
            <a:ext cx="2286000" cy="171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77E56E-785B-4BAF-87DA-3A17FCBD1C24}"/>
              </a:ext>
            </a:extLst>
          </p:cNvPr>
          <p:cNvSpPr/>
          <p:nvPr/>
        </p:nvSpPr>
        <p:spPr>
          <a:xfrm>
            <a:off x="10738856" y="3517219"/>
            <a:ext cx="145474" cy="100394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913F6-922B-4FCE-8A85-DA2D4640C88D}"/>
              </a:ext>
            </a:extLst>
          </p:cNvPr>
          <p:cNvSpPr/>
          <p:nvPr/>
        </p:nvSpPr>
        <p:spPr>
          <a:xfrm rot="5400000">
            <a:off x="1002172" y="1243221"/>
            <a:ext cx="159822" cy="157202"/>
          </a:xfrm>
          <a:prstGeom prst="rect">
            <a:avLst/>
          </a:prstGeom>
          <a:solidFill>
            <a:srgbClr val="FFFF00">
              <a:alpha val="35000"/>
            </a:srgb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81B3D-E3F2-4C2A-9BED-0B19EE8E7B84}"/>
              </a:ext>
            </a:extLst>
          </p:cNvPr>
          <p:cNvSpPr/>
          <p:nvPr/>
        </p:nvSpPr>
        <p:spPr>
          <a:xfrm>
            <a:off x="-1041403" y="966547"/>
            <a:ext cx="386851" cy="359937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EA7F7C-0E7F-4945-9070-7B56CDDF9CD0}"/>
              </a:ext>
            </a:extLst>
          </p:cNvPr>
          <p:cNvSpPr/>
          <p:nvPr/>
        </p:nvSpPr>
        <p:spPr>
          <a:xfrm rot="5400000">
            <a:off x="10444016" y="3371911"/>
            <a:ext cx="145474" cy="441489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7936F-D6E6-4DE0-A337-02C85D2BDA9C}"/>
              </a:ext>
            </a:extLst>
          </p:cNvPr>
          <p:cNvSpPr/>
          <p:nvPr/>
        </p:nvSpPr>
        <p:spPr>
          <a:xfrm rot="5400000">
            <a:off x="10557815" y="4342900"/>
            <a:ext cx="145474" cy="21105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99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CBADDF-77FB-4708-B60B-C267F4419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1401" y="386668"/>
            <a:ext cx="3840480" cy="57607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6EEE4D-1F50-4AD5-9A29-ED5D992E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Connected with My Poll Everywhere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902103-9DA4-4B9B-B836-BD5BF340AA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447800"/>
            <a:ext cx="4059556" cy="44906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Via web browser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Step 1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Go to </a:t>
            </a:r>
            <a:r>
              <a:rPr lang="en-US" sz="2400" dirty="0">
                <a:solidFill>
                  <a:schemeClr val="tx2"/>
                </a:solidFill>
              </a:rPr>
              <a:t>pollev.com/davidsellers022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EABF6-692D-4AC0-8D03-EA06E36AC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447800"/>
            <a:ext cx="8778240" cy="4754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BB469A-E9EE-452B-92BA-D418BC97B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41423" y="1447800"/>
            <a:ext cx="8778240" cy="4754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530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4EABF6-692D-4AC0-8D03-EA06E36AC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46945"/>
            <a:ext cx="5068560" cy="274547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CBADDF-77FB-4708-B60B-C267F4419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18" y="1153843"/>
            <a:ext cx="2289941" cy="34349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6EEE4D-1F50-4AD5-9A29-ED5D992E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Connected with My Poll Everywhere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902103-9DA4-4B9B-B836-BD5BF340AA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4822339"/>
            <a:ext cx="8229600" cy="18832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Via web browser or text messaging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Step 3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Wait for a poll question to come up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BB469A-E9EE-452B-92BA-D418BC97B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41423" y="1447800"/>
            <a:ext cx="8778240" cy="4754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636F-A1C7-4C43-A855-7F4A37D576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04" r="12500"/>
          <a:stretch/>
        </p:blipFill>
        <p:spPr>
          <a:xfrm>
            <a:off x="6350" y="767715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4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CCFACF-48BD-4CA5-9549-913586CD929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Vapor Compression Refrigeration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An application of saturated system and phase change principles and concepts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>
                <a:hlinkClick r:id="rId2"/>
              </a:rPr>
              <a:t>https://av8rdas.wordpress.com/2013/07/15/saturated-multi-phase-systems-and-proof-that-a-watched-pot-does-actually-boil/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23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9125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010685" y="2563641"/>
            <a:ext cx="2417275" cy="533400"/>
          </a:xfrm>
          <a:prstGeom prst="rightArrow">
            <a:avLst/>
          </a:prstGeom>
          <a:gradFill flip="none" rotWithShape="1">
            <a:gsLst>
              <a:gs pos="0">
                <a:srgbClr val="0000FF">
                  <a:alpha val="75000"/>
                </a:srgbClr>
              </a:gs>
              <a:gs pos="100000">
                <a:srgbClr val="00B0F0">
                  <a:alpha val="7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Evaporation</a:t>
            </a:r>
          </a:p>
        </p:txBody>
      </p:sp>
      <p:sp>
        <p:nvSpPr>
          <p:cNvPr id="7" name="Right Arrow 6"/>
          <p:cNvSpPr/>
          <p:nvPr/>
        </p:nvSpPr>
        <p:spPr>
          <a:xfrm rot="17681992">
            <a:off x="6132788" y="2019532"/>
            <a:ext cx="1216682" cy="533400"/>
          </a:xfrm>
          <a:prstGeom prst="rightArrow">
            <a:avLst/>
          </a:prstGeom>
          <a:gradFill flip="none" rotWithShape="1">
            <a:gsLst>
              <a:gs pos="0">
                <a:srgbClr val="00B0F0">
                  <a:alpha val="75000"/>
                </a:srgbClr>
              </a:gs>
              <a:gs pos="100000">
                <a:srgbClr val="FF0000">
                  <a:alpha val="7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Compression</a:t>
            </a:r>
          </a:p>
        </p:txBody>
      </p:sp>
      <p:sp>
        <p:nvSpPr>
          <p:cNvPr id="8" name="Right Arrow 7"/>
          <p:cNvSpPr/>
          <p:nvPr/>
        </p:nvSpPr>
        <p:spPr>
          <a:xfrm flipH="1">
            <a:off x="4010685" y="1448555"/>
            <a:ext cx="2978590" cy="533400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75000"/>
                </a:srgbClr>
              </a:gs>
              <a:gs pos="100000">
                <a:srgbClr val="FF9900">
                  <a:alpha val="74902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Condensation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3416930" y="1997045"/>
            <a:ext cx="1133192" cy="533400"/>
          </a:xfrm>
          <a:prstGeom prst="rightArrow">
            <a:avLst/>
          </a:prstGeom>
          <a:gradFill flip="none" rotWithShape="1">
            <a:gsLst>
              <a:gs pos="0">
                <a:srgbClr val="FF9900">
                  <a:alpha val="74902"/>
                </a:srgbClr>
              </a:gs>
              <a:gs pos="100000">
                <a:srgbClr val="0000FF">
                  <a:alpha val="74902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Expansion</a:t>
            </a:r>
          </a:p>
        </p:txBody>
      </p:sp>
    </p:spTree>
    <p:extLst>
      <p:ext uri="{BB962C8B-B14F-4D97-AF65-F5344CB8AC3E}">
        <p14:creationId xmlns:p14="http://schemas.microsoft.com/office/powerpoint/2010/main" val="9565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63379c8-2eb9-4f0e-b08f-ac96254e6da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395ebdd-8e5b-4498-9704-38708b68d0e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96f6ddf-0b8b-423e-8b74-ded3d96870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0c87fd5-11b7-4587-9769-70610e93f2f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6985a7e-f919-4081-b6ba-18cbfdf4f7f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1aa3536-4c20-4457-89d3-d13570cbe6c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b86b57c-18fe-4332-ac2a-9ff356f2722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c29bf2e-c721-4ef4-aa14-92d0b99bebf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0bc7711-46dc-4819-8570-d9f6a1c6ab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5008097-8745-4f56-b972-bed772a3245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2-07-11 FDE Black">
  <a:themeElements>
    <a:clrScheme name="FDE Black Background v1">
      <a:dk1>
        <a:sysClr val="windowText" lastClr="000000"/>
      </a:dk1>
      <a:lt1>
        <a:sysClr val="window" lastClr="FFFFFF"/>
      </a:lt1>
      <a:dk2>
        <a:srgbClr val="008FFF"/>
      </a:dk2>
      <a:lt2>
        <a:srgbClr val="0082AA"/>
      </a:lt2>
      <a:accent1>
        <a:srgbClr val="008FFF"/>
      </a:accent1>
      <a:accent2>
        <a:srgbClr val="FFFFFF"/>
      </a:accent2>
      <a:accent3>
        <a:srgbClr val="00B050"/>
      </a:accent3>
      <a:accent4>
        <a:srgbClr val="F50000"/>
      </a:accent4>
      <a:accent5>
        <a:srgbClr val="FF00FF"/>
      </a:accent5>
      <a:accent6>
        <a:srgbClr val="000000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GE01">
      <a:dk1>
        <a:srgbClr val="1F6CA7"/>
      </a:dk1>
      <a:lt1>
        <a:srgbClr val="FFFFFF"/>
      </a:lt1>
      <a:dk2>
        <a:srgbClr val="000000"/>
      </a:dk2>
      <a:lt2>
        <a:srgbClr val="D8D8D8"/>
      </a:lt2>
      <a:accent1>
        <a:srgbClr val="95A53E"/>
      </a:accent1>
      <a:accent2>
        <a:srgbClr val="1E6AA3"/>
      </a:accent2>
      <a:accent3>
        <a:srgbClr val="EC9B31"/>
      </a:accent3>
      <a:accent4>
        <a:srgbClr val="A0D3C5"/>
      </a:accent4>
      <a:accent5>
        <a:srgbClr val="D34838"/>
      </a:accent5>
      <a:accent6>
        <a:srgbClr val="069473"/>
      </a:accent6>
      <a:hlink>
        <a:srgbClr val="95A53E"/>
      </a:hlink>
      <a:folHlink>
        <a:srgbClr val="0078C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28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FDE PEC v15 Black</Template>
  <TotalTime>5767</TotalTime>
  <Words>766</Words>
  <Application>Microsoft Office PowerPoint</Application>
  <PresentationFormat>On-screen Show (4:3)</PresentationFormat>
  <Paragraphs>127</Paragraphs>
  <Slides>47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Arial Bold</vt:lpstr>
      <vt:lpstr>Calibri</vt:lpstr>
      <vt:lpstr>Calibri Light</vt:lpstr>
      <vt:lpstr>din</vt:lpstr>
      <vt:lpstr>DIN-Medium</vt:lpstr>
      <vt:lpstr>DIN-Regular</vt:lpstr>
      <vt:lpstr>Wingdings</vt:lpstr>
      <vt:lpstr>Office Theme</vt:lpstr>
      <vt:lpstr>2012-07-11 FDE Black</vt:lpstr>
      <vt:lpstr>Office Theme</vt:lpstr>
      <vt:lpstr>Existing Building Commissioning Workshop: Series 16, Session 4</vt:lpstr>
      <vt:lpstr>Get Connected with My Poll Everywhere</vt:lpstr>
      <vt:lpstr>Get Connected with My Poll Everywhere</vt:lpstr>
      <vt:lpstr>Get Connected with My Poll Everywhere</vt:lpstr>
      <vt:lpstr>Get Connected with My Poll Everywhere</vt:lpstr>
      <vt:lpstr>Get Connected with My Poll Everywhere</vt:lpstr>
      <vt:lpstr>PowerPoint Presentation</vt:lpstr>
      <vt:lpstr>Vapor Compression Refrigeration Machines</vt:lpstr>
      <vt:lpstr>PowerPoint Presentation</vt:lpstr>
      <vt:lpstr>An Air-Cooled Vapor Compression Cycle Chiller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Pipe is Which</vt:lpstr>
      <vt:lpstr>PowerPoint Presentation</vt:lpstr>
      <vt:lpstr>An Air Cooled Vapor Compression Cycle Chiller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 Pump for Adding Oil</vt:lpstr>
      <vt:lpstr>PowerPoint Presentation</vt:lpstr>
      <vt:lpstr>Vacuum Pump Evacuating the System in Preparation for Charging</vt:lpstr>
      <vt:lpstr>PowerPoint Presentation</vt:lpstr>
      <vt:lpstr>PowerPoint Presentation</vt:lpstr>
      <vt:lpstr>Electronic Expansion Valve Controllers</vt:lpstr>
      <vt:lpstr>A Refrigerant Sight Glass</vt:lpstr>
      <vt:lpstr>PowerPoint Presentation</vt:lpstr>
      <vt:lpstr>https://www.av8rdas.com/ebcx-workshop-series-16.html#EBCx16-4 </vt:lpstr>
      <vt:lpstr>Typical Control Switches</vt:lpstr>
      <vt:lpstr>Adding Hot Gas Bypass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VAV Systems</dc:title>
  <dc:creator>David Sellers</dc:creator>
  <cp:lastModifiedBy>David Sellers</cp:lastModifiedBy>
  <cp:revision>216</cp:revision>
  <dcterms:created xsi:type="dcterms:W3CDTF">2013-02-26T16:32:36Z</dcterms:created>
  <dcterms:modified xsi:type="dcterms:W3CDTF">2020-11-13T02:16:00Z</dcterms:modified>
</cp:coreProperties>
</file>