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6" r:id="rId2"/>
  </p:sldMasterIdLst>
  <p:notesMasterIdLst>
    <p:notesMasterId r:id="rId33"/>
  </p:notesMasterIdLst>
  <p:sldIdLst>
    <p:sldId id="411" r:id="rId3"/>
    <p:sldId id="412" r:id="rId4"/>
    <p:sldId id="413" r:id="rId5"/>
    <p:sldId id="414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712" autoAdjust="0"/>
  </p:normalViewPr>
  <p:slideViewPr>
    <p:cSldViewPr snapToObjects="1" showGuides="1">
      <p:cViewPr varScale="1">
        <p:scale>
          <a:sx n="80" d="100"/>
          <a:sy n="80" d="100"/>
        </p:scale>
        <p:origin x="61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8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1BA9E-1171-4165-A481-77C66EB1856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36FBA-0C09-4CF4-942D-A0EEA4E3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6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2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3025048"/>
            <a:ext cx="7886700" cy="906416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" y="5257597"/>
            <a:ext cx="688848" cy="713173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0560" y="4085303"/>
            <a:ext cx="7895740" cy="429083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Load Dynamics.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629400"/>
            <a:ext cx="6096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62940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8" r:id="rId3"/>
    <p:sldLayoutId id="2147483713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7886700" cy="1797864"/>
          </a:xfrm>
        </p:spPr>
        <p:txBody>
          <a:bodyPr/>
          <a:lstStyle/>
          <a:p>
            <a:r>
              <a:rPr lang="en-US" sz="4000" dirty="0"/>
              <a:t>Existing Building Commissioning Workshop: Series 16, Session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0560" y="3429001"/>
            <a:ext cx="7895740" cy="10853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DIN-Regular" charset="0"/>
                <a:ea typeface="DIN-Regular" charset="0"/>
                <a:cs typeface="DIN-Regular" charset="0"/>
              </a:rPr>
              <a:t>A Field Introduction to Hot Gas Bypass and the Vapor Compression Cycle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B8645-B737-4F05-B2C6-5BB1DFB30C32}"/>
              </a:ext>
            </a:extLst>
          </p:cNvPr>
          <p:cNvSpPr txBox="1">
            <a:spLocks/>
          </p:cNvSpPr>
          <p:nvPr/>
        </p:nvSpPr>
        <p:spPr>
          <a:xfrm>
            <a:off x="3401187" y="545592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DF010-BC6B-4B41-81A7-3205F4409469}"/>
              </a:ext>
            </a:extLst>
          </p:cNvPr>
          <p:cNvSpPr txBox="1">
            <a:spLocks/>
          </p:cNvSpPr>
          <p:nvPr/>
        </p:nvSpPr>
        <p:spPr>
          <a:xfrm>
            <a:off x="3401187" y="5755957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Senior Engineer, Facility Dynamics Engineering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337A2BC-518E-43C9-AD9F-12C820A9AB08}"/>
              </a:ext>
            </a:extLst>
          </p:cNvPr>
          <p:cNvSpPr txBox="1">
            <a:spLocks/>
          </p:cNvSpPr>
          <p:nvPr/>
        </p:nvSpPr>
        <p:spPr>
          <a:xfrm>
            <a:off x="3401186" y="518160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Presented By:</a:t>
            </a:r>
          </a:p>
          <a:p>
            <a:endParaRPr lang="en-US" sz="1600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F4B8BCE-3A52-4276-BB6A-16BE62A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59623"/>
            <a:ext cx="1476530" cy="6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9E27D-CE4B-4FDB-8322-6966C8AE8C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A0952-7718-49BE-84D0-069540E3C9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B1A56-5669-4E19-8193-B3167662C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C64A8-7DFE-4241-80E1-1C9EFC6154A2}"/>
              </a:ext>
            </a:extLst>
          </p:cNvPr>
          <p:cNvSpPr txBox="1"/>
          <p:nvPr/>
        </p:nvSpPr>
        <p:spPr>
          <a:xfrm>
            <a:off x="7647689" y="1655546"/>
            <a:ext cx="1468621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Chilled Water Pipes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D528E-43C1-4746-87D6-806868BAFE40}"/>
              </a:ext>
            </a:extLst>
          </p:cNvPr>
          <p:cNvSpPr txBox="1"/>
          <p:nvPr/>
        </p:nvSpPr>
        <p:spPr>
          <a:xfrm>
            <a:off x="905234" y="4521952"/>
            <a:ext cx="2224501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912B3E-FBA2-4015-B68C-F6A3BE5E8EAE}"/>
              </a:ext>
            </a:extLst>
          </p:cNvPr>
          <p:cNvSpPr/>
          <p:nvPr/>
        </p:nvSpPr>
        <p:spPr>
          <a:xfrm>
            <a:off x="6487427" y="1411505"/>
            <a:ext cx="1159845" cy="583291"/>
          </a:xfrm>
          <a:custGeom>
            <a:avLst/>
            <a:gdLst>
              <a:gd name="connsiteX0" fmla="*/ 1159845 w 1159845"/>
              <a:gd name="connsiteY0" fmla="*/ 577516 h 599038"/>
              <a:gd name="connsiteX1" fmla="*/ 563078 w 1159845"/>
              <a:gd name="connsiteY1" fmla="*/ 529390 h 599038"/>
              <a:gd name="connsiteX2" fmla="*/ 0 w 1159845"/>
              <a:gd name="connsiteY2" fmla="*/ 0 h 599038"/>
              <a:gd name="connsiteX0" fmla="*/ 1159845 w 1159845"/>
              <a:gd name="connsiteY0" fmla="*/ 577516 h 583291"/>
              <a:gd name="connsiteX1" fmla="*/ 423512 w 1159845"/>
              <a:gd name="connsiteY1" fmla="*/ 452388 h 583291"/>
              <a:gd name="connsiteX2" fmla="*/ 0 w 1159845"/>
              <a:gd name="connsiteY2" fmla="*/ 0 h 583291"/>
              <a:gd name="connsiteX0" fmla="*/ 1159845 w 1159845"/>
              <a:gd name="connsiteY0" fmla="*/ 577516 h 583291"/>
              <a:gd name="connsiteX1" fmla="*/ 423512 w 1159845"/>
              <a:gd name="connsiteY1" fmla="*/ 452388 h 583291"/>
              <a:gd name="connsiteX2" fmla="*/ 0 w 1159845"/>
              <a:gd name="connsiteY2" fmla="*/ 0 h 58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845" h="583291">
                <a:moveTo>
                  <a:pt x="1159845" y="577516"/>
                </a:moveTo>
                <a:cubicBezTo>
                  <a:pt x="958115" y="601579"/>
                  <a:pt x="616820" y="548641"/>
                  <a:pt x="423512" y="452388"/>
                </a:cubicBezTo>
                <a:cubicBezTo>
                  <a:pt x="230204" y="356135"/>
                  <a:pt x="162828" y="279132"/>
                  <a:pt x="0" y="0"/>
                </a:cubicBezTo>
              </a:path>
            </a:pathLst>
          </a:custGeom>
          <a:noFill/>
          <a:ln w="38100">
            <a:solidFill>
              <a:schemeClr val="bg2"/>
            </a:solidFill>
            <a:headEnd type="none" w="lg" len="med"/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EC6D23-B0C1-4057-8E3A-04836CC00AED}"/>
              </a:ext>
            </a:extLst>
          </p:cNvPr>
          <p:cNvSpPr/>
          <p:nvPr/>
        </p:nvSpPr>
        <p:spPr>
          <a:xfrm>
            <a:off x="6756935" y="1974087"/>
            <a:ext cx="885524" cy="552545"/>
          </a:xfrm>
          <a:custGeom>
            <a:avLst/>
            <a:gdLst>
              <a:gd name="connsiteX0" fmla="*/ 885524 w 885524"/>
              <a:gd name="connsiteY0" fmla="*/ 3905 h 552545"/>
              <a:gd name="connsiteX1" fmla="*/ 288758 w 885524"/>
              <a:gd name="connsiteY1" fmla="*/ 80907 h 552545"/>
              <a:gd name="connsiteX2" fmla="*/ 0 w 885524"/>
              <a:gd name="connsiteY2" fmla="*/ 552545 h 5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5524" h="552545">
                <a:moveTo>
                  <a:pt x="885524" y="3905"/>
                </a:moveTo>
                <a:cubicBezTo>
                  <a:pt x="660934" y="-3314"/>
                  <a:pt x="436345" y="-10533"/>
                  <a:pt x="288758" y="80907"/>
                </a:cubicBezTo>
                <a:cubicBezTo>
                  <a:pt x="141171" y="172347"/>
                  <a:pt x="48126" y="465918"/>
                  <a:pt x="0" y="552545"/>
                </a:cubicBezTo>
              </a:path>
            </a:pathLst>
          </a:custGeom>
          <a:noFill/>
          <a:ln w="38100">
            <a:solidFill>
              <a:schemeClr val="bg2"/>
            </a:solidFill>
            <a:headEnd type="none" w="lg" len="med"/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849813F-697A-4856-A987-6875241DFF02}"/>
              </a:ext>
            </a:extLst>
          </p:cNvPr>
          <p:cNvSpPr/>
          <p:nvPr/>
        </p:nvSpPr>
        <p:spPr>
          <a:xfrm>
            <a:off x="1183907" y="3627164"/>
            <a:ext cx="818148" cy="872648"/>
          </a:xfrm>
          <a:custGeom>
            <a:avLst/>
            <a:gdLst>
              <a:gd name="connsiteX0" fmla="*/ 2450 w 820598"/>
              <a:gd name="connsiteY0" fmla="*/ 26395 h 878231"/>
              <a:gd name="connsiteX1" fmla="*/ 103516 w 820598"/>
              <a:gd name="connsiteY1" fmla="*/ 16769 h 878231"/>
              <a:gd name="connsiteX2" fmla="*/ 676219 w 820598"/>
              <a:gd name="connsiteY2" fmla="*/ 84146 h 878231"/>
              <a:gd name="connsiteX3" fmla="*/ 820598 w 820598"/>
              <a:gd name="connsiteY3" fmla="*/ 878231 h 878231"/>
              <a:gd name="connsiteX0" fmla="*/ 2450 w 820598"/>
              <a:gd name="connsiteY0" fmla="*/ 26395 h 878231"/>
              <a:gd name="connsiteX1" fmla="*/ 103516 w 820598"/>
              <a:gd name="connsiteY1" fmla="*/ 16769 h 878231"/>
              <a:gd name="connsiteX2" fmla="*/ 676219 w 820598"/>
              <a:gd name="connsiteY2" fmla="*/ 84146 h 878231"/>
              <a:gd name="connsiteX3" fmla="*/ 820598 w 820598"/>
              <a:gd name="connsiteY3" fmla="*/ 878231 h 878231"/>
              <a:gd name="connsiteX0" fmla="*/ 0 w 818148"/>
              <a:gd name="connsiteY0" fmla="*/ 20812 h 872648"/>
              <a:gd name="connsiteX1" fmla="*/ 673769 w 818148"/>
              <a:gd name="connsiteY1" fmla="*/ 78563 h 872648"/>
              <a:gd name="connsiteX2" fmla="*/ 818148 w 818148"/>
              <a:gd name="connsiteY2" fmla="*/ 872648 h 87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148" h="872648">
                <a:moveTo>
                  <a:pt x="0" y="20812"/>
                </a:moveTo>
                <a:cubicBezTo>
                  <a:pt x="140369" y="32843"/>
                  <a:pt x="537411" y="-63410"/>
                  <a:pt x="673769" y="78563"/>
                </a:cubicBezTo>
                <a:cubicBezTo>
                  <a:pt x="793283" y="222140"/>
                  <a:pt x="805715" y="547394"/>
                  <a:pt x="818148" y="872648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3AFB6-35F7-459F-A061-787D74CB36CA}"/>
              </a:ext>
            </a:extLst>
          </p:cNvPr>
          <p:cNvSpPr txBox="1"/>
          <p:nvPr/>
        </p:nvSpPr>
        <p:spPr>
          <a:xfrm>
            <a:off x="3287027" y="496988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FFCEC3B-B2AC-4569-B584-FE6568D450D8}"/>
              </a:ext>
            </a:extLst>
          </p:cNvPr>
          <p:cNvSpPr/>
          <p:nvPr/>
        </p:nvSpPr>
        <p:spPr>
          <a:xfrm>
            <a:off x="4769318" y="668241"/>
            <a:ext cx="1198345" cy="424226"/>
          </a:xfrm>
          <a:custGeom>
            <a:avLst/>
            <a:gdLst>
              <a:gd name="connsiteX0" fmla="*/ 1198345 w 1198345"/>
              <a:gd name="connsiteY0" fmla="*/ 424226 h 424226"/>
              <a:gd name="connsiteX1" fmla="*/ 572703 w 1198345"/>
              <a:gd name="connsiteY1" fmla="*/ 58466 h 424226"/>
              <a:gd name="connsiteX2" fmla="*/ 0 w 1198345"/>
              <a:gd name="connsiteY2" fmla="*/ 5527 h 42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8345" h="424226">
                <a:moveTo>
                  <a:pt x="1198345" y="424226"/>
                </a:moveTo>
                <a:cubicBezTo>
                  <a:pt x="985386" y="276237"/>
                  <a:pt x="772427" y="128249"/>
                  <a:pt x="572703" y="58466"/>
                </a:cubicBezTo>
                <a:cubicBezTo>
                  <a:pt x="372979" y="-11317"/>
                  <a:pt x="186489" y="-2895"/>
                  <a:pt x="0" y="5527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5D6F35-D06E-49F8-BB23-42D9106FE054}"/>
              </a:ext>
            </a:extLst>
          </p:cNvPr>
          <p:cNvSpPr/>
          <p:nvPr/>
        </p:nvSpPr>
        <p:spPr>
          <a:xfrm>
            <a:off x="4774131" y="308008"/>
            <a:ext cx="1025090" cy="365760"/>
          </a:xfrm>
          <a:custGeom>
            <a:avLst/>
            <a:gdLst>
              <a:gd name="connsiteX0" fmla="*/ 1025090 w 1025090"/>
              <a:gd name="connsiteY0" fmla="*/ 0 h 365760"/>
              <a:gd name="connsiteX1" fmla="*/ 582328 w 1025090"/>
              <a:gd name="connsiteY1" fmla="*/ 259883 h 365760"/>
              <a:gd name="connsiteX2" fmla="*/ 0 w 1025090"/>
              <a:gd name="connsiteY2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090" h="365760">
                <a:moveTo>
                  <a:pt x="1025090" y="0"/>
                </a:moveTo>
                <a:cubicBezTo>
                  <a:pt x="889133" y="99461"/>
                  <a:pt x="753176" y="198923"/>
                  <a:pt x="582328" y="259883"/>
                </a:cubicBezTo>
                <a:cubicBezTo>
                  <a:pt x="411480" y="320843"/>
                  <a:pt x="205740" y="343301"/>
                  <a:pt x="0" y="36576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BE5FB6-1EE9-40EC-A37C-8C6D017082C5}"/>
              </a:ext>
            </a:extLst>
          </p:cNvPr>
          <p:cNvSpPr txBox="1"/>
          <p:nvPr/>
        </p:nvSpPr>
        <p:spPr>
          <a:xfrm>
            <a:off x="1841632" y="2561325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938D484-C406-4AFA-A60C-616F595B64D4}"/>
              </a:ext>
            </a:extLst>
          </p:cNvPr>
          <p:cNvSpPr/>
          <p:nvPr/>
        </p:nvSpPr>
        <p:spPr>
          <a:xfrm>
            <a:off x="770021" y="2271562"/>
            <a:ext cx="1073217" cy="494964"/>
          </a:xfrm>
          <a:custGeom>
            <a:avLst/>
            <a:gdLst>
              <a:gd name="connsiteX0" fmla="*/ 0 w 1073217"/>
              <a:gd name="connsiteY0" fmla="*/ 0 h 494964"/>
              <a:gd name="connsiteX1" fmla="*/ 385011 w 1073217"/>
              <a:gd name="connsiteY1" fmla="*/ 437950 h 494964"/>
              <a:gd name="connsiteX2" fmla="*/ 1073217 w 1073217"/>
              <a:gd name="connsiteY2" fmla="*/ 476451 h 49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217" h="494964">
                <a:moveTo>
                  <a:pt x="0" y="0"/>
                </a:moveTo>
                <a:cubicBezTo>
                  <a:pt x="103071" y="179271"/>
                  <a:pt x="206142" y="358542"/>
                  <a:pt x="385011" y="437950"/>
                </a:cubicBezTo>
                <a:cubicBezTo>
                  <a:pt x="563881" y="517359"/>
                  <a:pt x="818549" y="496905"/>
                  <a:pt x="1073217" y="476451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3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/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126749" y="6183867"/>
            <a:ext cx="1468621" cy="36933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1586204" y="5738327"/>
            <a:ext cx="759017" cy="655498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extBox 392"/>
          <p:cNvSpPr txBox="1"/>
          <p:nvPr/>
        </p:nvSpPr>
        <p:spPr>
          <a:xfrm>
            <a:off x="2842789" y="6209159"/>
            <a:ext cx="174083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6748" y="6172683"/>
            <a:ext cx="839755" cy="232427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08" name="Group 707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709" name="Straight Connector 708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0" name="Group 709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711" name="Straight Connector 710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2" name="Group 711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817" name="Straight Connector 816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Straight Connector 817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815" name="Straight Connector 814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6" name="Straight Connector 815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4" name="Straight Connector 713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714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812" name="Straight Connector 811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Straight Connector 812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6" name="Straight Connector 715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Straight Connector 716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Straight Connector 717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9" name="Group 718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809" name="Oval 808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0" name="Rectangle 809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1" name="Arc 810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0" name="Arc 719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3" name="Straight Connector 722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0" name="Arc 729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1" name="Straight Connector 730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Straight Connector 732"/>
              <p:cNvCxnSpPr>
                <a:endCxn id="736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6" name="Arc 735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7" name="Group 736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807" name="Arc 806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8" name="Arc 807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8" name="Group 737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805" name="Straight Connector 804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6" name="Straight Connector 805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9" name="Group 738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803" name="Straight Connector 802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4" name="Straight Connector 803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0" name="Straight Connector 739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2" name="Group 741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84" name="Group 783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86" name="Group 785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96" name="Rectangle 795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7" name="Group 796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8" name="Straight Connector 797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9" name="Straight Connector 798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0" name="Straight Connector 799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1" name="Straight Connector 800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2" name="Straight Connector 801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87" name="Group 786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89" name="Rectangle 788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0" name="Group 789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1" name="Straight Connector 790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2" name="Straight Connector 791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3" name="Straight Connector 792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4" name="Straight Connector 793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5" name="Straight Connector 794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88" name="Straight Connector 787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5" name="Straight Connector 784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3" name="Straight Connector 742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2" name="Group 751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760" name="Straight Connector 759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62" name="Group 761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80" name="Straight Connector 779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1" name="Straight Connector 780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2" name="Straight Connector 781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3" name="Isosceles Triangle 782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63" name="Oval 762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Oval 763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Rectangle 766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Trapezoid 770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Rectangle 771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3" name="Rectangle 772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4" name="Rectangle 773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Rectangle 774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6" name="Isosceles Triangle 775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7" name="Straight Connector 776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8" name="Isosceles Triangle 777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9" name="Isosceles Triangle 778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3" name="Group 752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756" name="Group 755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58" name="Isosceles Triangle 757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9" name="Isosceles Triangle 758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7" name="Oval 756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4" name="Straight Connector 753"/>
              <p:cNvCxnSpPr>
                <a:stCxn id="757" idx="1"/>
                <a:endCxn id="757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754"/>
              <p:cNvCxnSpPr>
                <a:stCxn id="757" idx="7"/>
                <a:endCxn id="757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F2EF2591-56BE-4555-9872-F00CF2CE0BD5}"/>
              </a:ext>
            </a:extLst>
          </p:cNvPr>
          <p:cNvSpPr txBox="1"/>
          <p:nvPr/>
        </p:nvSpPr>
        <p:spPr>
          <a:xfrm>
            <a:off x="6533454" y="3419275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</a:t>
            </a: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8017E809-26E2-4689-9202-A84A2F4CB8F2}"/>
              </a:ext>
            </a:extLst>
          </p:cNvPr>
          <p:cNvSpPr/>
          <p:nvPr/>
        </p:nvSpPr>
        <p:spPr>
          <a:xfrm>
            <a:off x="6136105" y="3782728"/>
            <a:ext cx="1147606" cy="717533"/>
          </a:xfrm>
          <a:custGeom>
            <a:avLst/>
            <a:gdLst>
              <a:gd name="connsiteX0" fmla="*/ 0 w 1147606"/>
              <a:gd name="connsiteY0" fmla="*/ 693019 h 717533"/>
              <a:gd name="connsiteX1" fmla="*/ 745958 w 1147606"/>
              <a:gd name="connsiteY1" fmla="*/ 668956 h 717533"/>
              <a:gd name="connsiteX2" fmla="*/ 1087655 w 1147606"/>
              <a:gd name="connsiteY2" fmla="*/ 255070 h 717533"/>
              <a:gd name="connsiteX3" fmla="*/ 1145407 w 1147606"/>
              <a:gd name="connsiteY3" fmla="*/ 0 h 7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606" h="717533">
                <a:moveTo>
                  <a:pt x="0" y="693019"/>
                </a:moveTo>
                <a:cubicBezTo>
                  <a:pt x="282341" y="717483"/>
                  <a:pt x="564682" y="741947"/>
                  <a:pt x="745958" y="668956"/>
                </a:cubicBezTo>
                <a:cubicBezTo>
                  <a:pt x="927234" y="595965"/>
                  <a:pt x="1021080" y="366563"/>
                  <a:pt x="1087655" y="255070"/>
                </a:cubicBezTo>
                <a:cubicBezTo>
                  <a:pt x="1154230" y="143577"/>
                  <a:pt x="1149818" y="71788"/>
                  <a:pt x="1145407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A52122A9-FA55-4D3B-BD8B-3DD3641597E7}"/>
              </a:ext>
            </a:extLst>
          </p:cNvPr>
          <p:cNvSpPr txBox="1"/>
          <p:nvPr/>
        </p:nvSpPr>
        <p:spPr>
          <a:xfrm>
            <a:off x="6526778" y="1740245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Line</a:t>
            </a:r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E30A55E5-8DC1-4B03-800C-D51B1A4DBD70}"/>
              </a:ext>
            </a:extLst>
          </p:cNvPr>
          <p:cNvSpPr/>
          <p:nvPr/>
        </p:nvSpPr>
        <p:spPr>
          <a:xfrm>
            <a:off x="7292551" y="2398649"/>
            <a:ext cx="770021" cy="625642"/>
          </a:xfrm>
          <a:custGeom>
            <a:avLst/>
            <a:gdLst>
              <a:gd name="connsiteX0" fmla="*/ 770021 w 770021"/>
              <a:gd name="connsiteY0" fmla="*/ 625642 h 625642"/>
              <a:gd name="connsiteX1" fmla="*/ 197318 w 770021"/>
              <a:gd name="connsiteY1" fmla="*/ 476450 h 625642"/>
              <a:gd name="connsiteX2" fmla="*/ 0 w 770021"/>
              <a:gd name="connsiteY2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021" h="625642">
                <a:moveTo>
                  <a:pt x="770021" y="625642"/>
                </a:moveTo>
                <a:cubicBezTo>
                  <a:pt x="547838" y="603183"/>
                  <a:pt x="325655" y="580724"/>
                  <a:pt x="197318" y="476450"/>
                </a:cubicBezTo>
                <a:cubicBezTo>
                  <a:pt x="68981" y="372176"/>
                  <a:pt x="34490" y="186088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E5CE05EA-0AB3-4926-A19A-76A6EA8459BB}"/>
              </a:ext>
            </a:extLst>
          </p:cNvPr>
          <p:cNvSpPr txBox="1"/>
          <p:nvPr/>
        </p:nvSpPr>
        <p:spPr>
          <a:xfrm>
            <a:off x="3612703" y="5763394"/>
            <a:ext cx="1468621" cy="369332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Suction Line</a:t>
            </a: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29E5058B-B004-456E-A797-ABD3B485DFAF}"/>
              </a:ext>
            </a:extLst>
          </p:cNvPr>
          <p:cNvSpPr/>
          <p:nvPr/>
        </p:nvSpPr>
        <p:spPr>
          <a:xfrm>
            <a:off x="5082363" y="5459819"/>
            <a:ext cx="313069" cy="499934"/>
          </a:xfrm>
          <a:custGeom>
            <a:avLst/>
            <a:gdLst>
              <a:gd name="connsiteX0" fmla="*/ 265814 w 313069"/>
              <a:gd name="connsiteY0" fmla="*/ 0 h 499934"/>
              <a:gd name="connsiteX1" fmla="*/ 292395 w 313069"/>
              <a:gd name="connsiteY1" fmla="*/ 377455 h 499934"/>
              <a:gd name="connsiteX2" fmla="*/ 0 w 313069"/>
              <a:gd name="connsiteY2" fmla="*/ 499730 h 4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069" h="499934">
                <a:moveTo>
                  <a:pt x="265814" y="0"/>
                </a:moveTo>
                <a:cubicBezTo>
                  <a:pt x="301255" y="147083"/>
                  <a:pt x="336697" y="294167"/>
                  <a:pt x="292395" y="377455"/>
                </a:cubicBezTo>
                <a:cubicBezTo>
                  <a:pt x="248093" y="460743"/>
                  <a:pt x="51391" y="503274"/>
                  <a:pt x="0" y="499730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4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56F5B1-4E7E-494B-8AF6-D92E4A3B7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837C0-EFE1-463A-BC1B-BCDE529D5F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0F98A9-E5F4-4DB4-8311-79422811D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1669D9-8519-4D6A-BBCC-5FE0EB9D3247}"/>
              </a:ext>
            </a:extLst>
          </p:cNvPr>
          <p:cNvSpPr txBox="1"/>
          <p:nvPr/>
        </p:nvSpPr>
        <p:spPr>
          <a:xfrm>
            <a:off x="7270802" y="2122395"/>
            <a:ext cx="1740834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96D063E-032C-489B-83B3-F5D102BD627E}"/>
              </a:ext>
            </a:extLst>
          </p:cNvPr>
          <p:cNvSpPr/>
          <p:nvPr/>
        </p:nvSpPr>
        <p:spPr>
          <a:xfrm>
            <a:off x="6427382" y="2283286"/>
            <a:ext cx="845288" cy="470546"/>
          </a:xfrm>
          <a:custGeom>
            <a:avLst/>
            <a:gdLst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0 w 845288"/>
              <a:gd name="connsiteY0" fmla="*/ 470546 h 470546"/>
              <a:gd name="connsiteX1" fmla="*/ 223283 w 845288"/>
              <a:gd name="connsiteY1" fmla="*/ 45244 h 470546"/>
              <a:gd name="connsiteX2" fmla="*/ 845288 w 845288"/>
              <a:gd name="connsiteY2" fmla="*/ 18662 h 47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288" h="470546">
                <a:moveTo>
                  <a:pt x="0" y="470546"/>
                </a:moveTo>
                <a:cubicBezTo>
                  <a:pt x="46517" y="381942"/>
                  <a:pt x="82402" y="120558"/>
                  <a:pt x="223283" y="45244"/>
                </a:cubicBezTo>
                <a:cubicBezTo>
                  <a:pt x="362392" y="-20323"/>
                  <a:pt x="603840" y="-831"/>
                  <a:pt x="845288" y="18662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CFAFD-03D2-4B09-B976-630BAA55E5E1}"/>
              </a:ext>
            </a:extLst>
          </p:cNvPr>
          <p:cNvSpPr txBox="1"/>
          <p:nvPr/>
        </p:nvSpPr>
        <p:spPr>
          <a:xfrm>
            <a:off x="3037272" y="4592692"/>
            <a:ext cx="1740834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F466C-7BA7-42B2-A528-F642DA5F9C77}"/>
              </a:ext>
            </a:extLst>
          </p:cNvPr>
          <p:cNvSpPr/>
          <p:nvPr/>
        </p:nvSpPr>
        <p:spPr>
          <a:xfrm>
            <a:off x="2193852" y="4753583"/>
            <a:ext cx="845288" cy="470546"/>
          </a:xfrm>
          <a:custGeom>
            <a:avLst/>
            <a:gdLst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0 w 845288"/>
              <a:gd name="connsiteY0" fmla="*/ 470546 h 470546"/>
              <a:gd name="connsiteX1" fmla="*/ 223283 w 845288"/>
              <a:gd name="connsiteY1" fmla="*/ 45244 h 470546"/>
              <a:gd name="connsiteX2" fmla="*/ 845288 w 845288"/>
              <a:gd name="connsiteY2" fmla="*/ 18662 h 47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288" h="470546">
                <a:moveTo>
                  <a:pt x="0" y="470546"/>
                </a:moveTo>
                <a:cubicBezTo>
                  <a:pt x="46517" y="381942"/>
                  <a:pt x="82402" y="120558"/>
                  <a:pt x="223283" y="45244"/>
                </a:cubicBezTo>
                <a:cubicBezTo>
                  <a:pt x="362392" y="-20323"/>
                  <a:pt x="603840" y="-831"/>
                  <a:pt x="845288" y="18662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826D6-BEE0-42C6-B82C-BE6B206D25A3}"/>
              </a:ext>
            </a:extLst>
          </p:cNvPr>
          <p:cNvSpPr txBox="1"/>
          <p:nvPr/>
        </p:nvSpPr>
        <p:spPr>
          <a:xfrm>
            <a:off x="7199938" y="4667786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3AD9B-FAC8-4E7E-8C40-3F634E8A20CB}"/>
              </a:ext>
            </a:extLst>
          </p:cNvPr>
          <p:cNvSpPr txBox="1"/>
          <p:nvPr/>
        </p:nvSpPr>
        <p:spPr>
          <a:xfrm>
            <a:off x="2702366" y="2146558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Lines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5F8ED7-B7C8-4EF8-80EC-A8C93A23FA8D}"/>
              </a:ext>
            </a:extLst>
          </p:cNvPr>
          <p:cNvSpPr/>
          <p:nvPr/>
        </p:nvSpPr>
        <p:spPr>
          <a:xfrm>
            <a:off x="6448647" y="4268972"/>
            <a:ext cx="728330" cy="586214"/>
          </a:xfrm>
          <a:custGeom>
            <a:avLst/>
            <a:gdLst>
              <a:gd name="connsiteX0" fmla="*/ 0 w 728330"/>
              <a:gd name="connsiteY0" fmla="*/ 0 h 586214"/>
              <a:gd name="connsiteX1" fmla="*/ 207334 w 728330"/>
              <a:gd name="connsiteY1" fmla="*/ 510363 h 586214"/>
              <a:gd name="connsiteX2" fmla="*/ 728330 w 728330"/>
              <a:gd name="connsiteY2" fmla="*/ 574158 h 58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330" h="586214">
                <a:moveTo>
                  <a:pt x="0" y="0"/>
                </a:moveTo>
                <a:cubicBezTo>
                  <a:pt x="42973" y="207335"/>
                  <a:pt x="85946" y="414670"/>
                  <a:pt x="207334" y="510363"/>
                </a:cubicBezTo>
                <a:cubicBezTo>
                  <a:pt x="328722" y="606056"/>
                  <a:pt x="528526" y="590107"/>
                  <a:pt x="728330" y="574158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6067580-F683-45BC-A9BC-AC35D45FF56D}"/>
              </a:ext>
            </a:extLst>
          </p:cNvPr>
          <p:cNvSpPr/>
          <p:nvPr/>
        </p:nvSpPr>
        <p:spPr>
          <a:xfrm>
            <a:off x="2955851" y="1265274"/>
            <a:ext cx="600740" cy="893135"/>
          </a:xfrm>
          <a:custGeom>
            <a:avLst/>
            <a:gdLst>
              <a:gd name="connsiteX0" fmla="*/ 0 w 600740"/>
              <a:gd name="connsiteY0" fmla="*/ 0 h 893135"/>
              <a:gd name="connsiteX1" fmla="*/ 505047 w 600740"/>
              <a:gd name="connsiteY1" fmla="*/ 265814 h 893135"/>
              <a:gd name="connsiteX2" fmla="*/ 600740 w 600740"/>
              <a:gd name="connsiteY2" fmla="*/ 893135 h 89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740" h="893135">
                <a:moveTo>
                  <a:pt x="0" y="0"/>
                </a:moveTo>
                <a:cubicBezTo>
                  <a:pt x="202462" y="58479"/>
                  <a:pt x="404924" y="116958"/>
                  <a:pt x="505047" y="265814"/>
                </a:cubicBezTo>
                <a:cubicBezTo>
                  <a:pt x="605170" y="414670"/>
                  <a:pt x="568842" y="790354"/>
                  <a:pt x="600740" y="89313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51AB2E2-824C-4448-AD75-D17866B6041F}"/>
              </a:ext>
            </a:extLst>
          </p:cNvPr>
          <p:cNvSpPr/>
          <p:nvPr/>
        </p:nvSpPr>
        <p:spPr>
          <a:xfrm>
            <a:off x="3556591" y="978195"/>
            <a:ext cx="324293" cy="1164265"/>
          </a:xfrm>
          <a:custGeom>
            <a:avLst/>
            <a:gdLst>
              <a:gd name="connsiteX0" fmla="*/ 324293 w 324293"/>
              <a:gd name="connsiteY0" fmla="*/ 0 h 1164265"/>
              <a:gd name="connsiteX1" fmla="*/ 74428 w 324293"/>
              <a:gd name="connsiteY1" fmla="*/ 366824 h 1164265"/>
              <a:gd name="connsiteX2" fmla="*/ 0 w 324293"/>
              <a:gd name="connsiteY2" fmla="*/ 1164265 h 116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93" h="1164265">
                <a:moveTo>
                  <a:pt x="324293" y="0"/>
                </a:moveTo>
                <a:cubicBezTo>
                  <a:pt x="226385" y="86390"/>
                  <a:pt x="128477" y="172780"/>
                  <a:pt x="74428" y="366824"/>
                </a:cubicBezTo>
                <a:cubicBezTo>
                  <a:pt x="20379" y="560868"/>
                  <a:pt x="0" y="1164265"/>
                  <a:pt x="0" y="116426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omIT\Project Data\UCB_LeConte\UCB Le  Conte Hall Pictures\02-12-12\System Dettails 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47495-27C2-4AB4-BBED-1BC050C00798}"/>
              </a:ext>
            </a:extLst>
          </p:cNvPr>
          <p:cNvSpPr txBox="1"/>
          <p:nvPr/>
        </p:nvSpPr>
        <p:spPr>
          <a:xfrm>
            <a:off x="3405866" y="1064456"/>
            <a:ext cx="174083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AD2348D-9AE9-4515-9C1E-DE5E60AB6E08}"/>
              </a:ext>
            </a:extLst>
          </p:cNvPr>
          <p:cNvSpPr/>
          <p:nvPr/>
        </p:nvSpPr>
        <p:spPr>
          <a:xfrm>
            <a:off x="5149516" y="1251284"/>
            <a:ext cx="1730745" cy="1395663"/>
          </a:xfrm>
          <a:custGeom>
            <a:avLst/>
            <a:gdLst>
              <a:gd name="connsiteX0" fmla="*/ 1708484 w 1730745"/>
              <a:gd name="connsiteY0" fmla="*/ 1395663 h 1395663"/>
              <a:gd name="connsiteX1" fmla="*/ 1684421 w 1730745"/>
              <a:gd name="connsiteY1" fmla="*/ 606392 h 1395663"/>
              <a:gd name="connsiteX2" fmla="*/ 1294598 w 1730745"/>
              <a:gd name="connsiteY2" fmla="*/ 125129 h 1395663"/>
              <a:gd name="connsiteX3" fmla="*/ 0 w 1730745"/>
              <a:gd name="connsiteY3" fmla="*/ 0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745" h="1395663">
                <a:moveTo>
                  <a:pt x="1708484" y="1395663"/>
                </a:moveTo>
                <a:cubicBezTo>
                  <a:pt x="1730943" y="1106905"/>
                  <a:pt x="1753402" y="818148"/>
                  <a:pt x="1684421" y="606392"/>
                </a:cubicBezTo>
                <a:cubicBezTo>
                  <a:pt x="1615440" y="394636"/>
                  <a:pt x="1575335" y="226194"/>
                  <a:pt x="1294598" y="125129"/>
                </a:cubicBezTo>
                <a:cubicBezTo>
                  <a:pt x="1013861" y="24064"/>
                  <a:pt x="506930" y="12032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8F110-8796-4216-BC35-E6023BAEBA6D}"/>
              </a:ext>
            </a:extLst>
          </p:cNvPr>
          <p:cNvSpPr txBox="1"/>
          <p:nvPr/>
        </p:nvSpPr>
        <p:spPr>
          <a:xfrm>
            <a:off x="2303645" y="5290087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6BF822A-DC18-49BB-94DB-4F334BC318AE}"/>
              </a:ext>
            </a:extLst>
          </p:cNvPr>
          <p:cNvSpPr/>
          <p:nvPr/>
        </p:nvSpPr>
        <p:spPr>
          <a:xfrm>
            <a:off x="1232034" y="5000324"/>
            <a:ext cx="1073217" cy="494964"/>
          </a:xfrm>
          <a:custGeom>
            <a:avLst/>
            <a:gdLst>
              <a:gd name="connsiteX0" fmla="*/ 0 w 1073217"/>
              <a:gd name="connsiteY0" fmla="*/ 0 h 494964"/>
              <a:gd name="connsiteX1" fmla="*/ 385011 w 1073217"/>
              <a:gd name="connsiteY1" fmla="*/ 437950 h 494964"/>
              <a:gd name="connsiteX2" fmla="*/ 1073217 w 1073217"/>
              <a:gd name="connsiteY2" fmla="*/ 476451 h 49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217" h="494964">
                <a:moveTo>
                  <a:pt x="0" y="0"/>
                </a:moveTo>
                <a:cubicBezTo>
                  <a:pt x="103071" y="179271"/>
                  <a:pt x="206142" y="358542"/>
                  <a:pt x="385011" y="437950"/>
                </a:cubicBezTo>
                <a:cubicBezTo>
                  <a:pt x="563881" y="517359"/>
                  <a:pt x="818549" y="496905"/>
                  <a:pt x="1073217" y="476451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7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omIT\Project Data\UCB_LeConte\UCB Le  Conte Hall Pictures\02-12-12\System Dettails 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438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362200"/>
            <a:ext cx="3352800" cy="4648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52800" y="4572000"/>
            <a:ext cx="5791200" cy="2438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1200" y="2438400"/>
            <a:ext cx="3352800" cy="2133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F858D-CAB5-44CE-8E10-2906107AACCC}"/>
              </a:ext>
            </a:extLst>
          </p:cNvPr>
          <p:cNvSpPr txBox="1"/>
          <p:nvPr/>
        </p:nvSpPr>
        <p:spPr>
          <a:xfrm>
            <a:off x="874421" y="1949980"/>
            <a:ext cx="174083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Unloaders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A4047D3-C52E-4EB6-87AE-CA31A97FA258}"/>
              </a:ext>
            </a:extLst>
          </p:cNvPr>
          <p:cNvSpPr/>
          <p:nvPr/>
        </p:nvSpPr>
        <p:spPr>
          <a:xfrm>
            <a:off x="2618071" y="2136808"/>
            <a:ext cx="1730745" cy="1395663"/>
          </a:xfrm>
          <a:custGeom>
            <a:avLst/>
            <a:gdLst>
              <a:gd name="connsiteX0" fmla="*/ 1708484 w 1730745"/>
              <a:gd name="connsiteY0" fmla="*/ 1395663 h 1395663"/>
              <a:gd name="connsiteX1" fmla="*/ 1684421 w 1730745"/>
              <a:gd name="connsiteY1" fmla="*/ 606392 h 1395663"/>
              <a:gd name="connsiteX2" fmla="*/ 1294598 w 1730745"/>
              <a:gd name="connsiteY2" fmla="*/ 125129 h 1395663"/>
              <a:gd name="connsiteX3" fmla="*/ 0 w 1730745"/>
              <a:gd name="connsiteY3" fmla="*/ 0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745" h="1395663">
                <a:moveTo>
                  <a:pt x="1708484" y="1395663"/>
                </a:moveTo>
                <a:cubicBezTo>
                  <a:pt x="1730943" y="1106905"/>
                  <a:pt x="1753402" y="818148"/>
                  <a:pt x="1684421" y="606392"/>
                </a:cubicBezTo>
                <a:cubicBezTo>
                  <a:pt x="1615440" y="394636"/>
                  <a:pt x="1575335" y="226194"/>
                  <a:pt x="1294598" y="125129"/>
                </a:cubicBezTo>
                <a:cubicBezTo>
                  <a:pt x="1013861" y="24064"/>
                  <a:pt x="506930" y="12032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ComIT\Project Data\UCB_LeConte\UCB Le  Conte Hall Pictures\02-12-12\System Dettails 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FDF06-AFFF-4A11-BF9A-7A8006319DB5}"/>
              </a:ext>
            </a:extLst>
          </p:cNvPr>
          <p:cNvSpPr txBox="1"/>
          <p:nvPr/>
        </p:nvSpPr>
        <p:spPr>
          <a:xfrm>
            <a:off x="258404" y="1555339"/>
            <a:ext cx="174083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Crank Case Heater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8AC7045-965B-4379-B032-59552D6CC892}"/>
              </a:ext>
            </a:extLst>
          </p:cNvPr>
          <p:cNvSpPr/>
          <p:nvPr/>
        </p:nvSpPr>
        <p:spPr>
          <a:xfrm>
            <a:off x="2002054" y="1862488"/>
            <a:ext cx="1730745" cy="1395663"/>
          </a:xfrm>
          <a:custGeom>
            <a:avLst/>
            <a:gdLst>
              <a:gd name="connsiteX0" fmla="*/ 1708484 w 1730745"/>
              <a:gd name="connsiteY0" fmla="*/ 1395663 h 1395663"/>
              <a:gd name="connsiteX1" fmla="*/ 1684421 w 1730745"/>
              <a:gd name="connsiteY1" fmla="*/ 606392 h 1395663"/>
              <a:gd name="connsiteX2" fmla="*/ 1294598 w 1730745"/>
              <a:gd name="connsiteY2" fmla="*/ 125129 h 1395663"/>
              <a:gd name="connsiteX3" fmla="*/ 0 w 1730745"/>
              <a:gd name="connsiteY3" fmla="*/ 0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745" h="1395663">
                <a:moveTo>
                  <a:pt x="1708484" y="1395663"/>
                </a:moveTo>
                <a:cubicBezTo>
                  <a:pt x="1730943" y="1106905"/>
                  <a:pt x="1753402" y="818148"/>
                  <a:pt x="1684421" y="606392"/>
                </a:cubicBezTo>
                <a:cubicBezTo>
                  <a:pt x="1615440" y="394636"/>
                  <a:pt x="1575335" y="226194"/>
                  <a:pt x="1294598" y="125129"/>
                </a:cubicBezTo>
                <a:cubicBezTo>
                  <a:pt x="1013861" y="24064"/>
                  <a:pt x="506930" y="12032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ComIT\Project Data\UCB_LeConte\UCB Le  Conte Hall Pictures\02-12-12\System Dettails 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2D55E-04F5-49CC-8B2B-3FA1A348C339}"/>
              </a:ext>
            </a:extLst>
          </p:cNvPr>
          <p:cNvSpPr txBox="1"/>
          <p:nvPr/>
        </p:nvSpPr>
        <p:spPr>
          <a:xfrm>
            <a:off x="3177041" y="3708432"/>
            <a:ext cx="174083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Crank Case Heater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D9A68C8-0747-42E4-8EF9-E779BB3CBA5B}"/>
              </a:ext>
            </a:extLst>
          </p:cNvPr>
          <p:cNvSpPr/>
          <p:nvPr/>
        </p:nvSpPr>
        <p:spPr>
          <a:xfrm>
            <a:off x="2275367" y="3993313"/>
            <a:ext cx="887819" cy="509575"/>
          </a:xfrm>
          <a:custGeom>
            <a:avLst/>
            <a:gdLst>
              <a:gd name="connsiteX0" fmla="*/ 887819 w 887819"/>
              <a:gd name="connsiteY0" fmla="*/ 20478 h 509575"/>
              <a:gd name="connsiteX1" fmla="*/ 404038 w 887819"/>
              <a:gd name="connsiteY1" fmla="*/ 57692 h 509575"/>
              <a:gd name="connsiteX2" fmla="*/ 0 w 887819"/>
              <a:gd name="connsiteY2" fmla="*/ 509575 h 5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7819" h="509575">
                <a:moveTo>
                  <a:pt x="887819" y="20478"/>
                </a:moveTo>
                <a:cubicBezTo>
                  <a:pt x="719913" y="-1673"/>
                  <a:pt x="552008" y="-23824"/>
                  <a:pt x="404038" y="57692"/>
                </a:cubicBezTo>
                <a:cubicBezTo>
                  <a:pt x="256068" y="139208"/>
                  <a:pt x="128034" y="324391"/>
                  <a:pt x="0" y="509575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/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6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ComIT\Project Data\UCB_LeConte\UCB Le  Conte Hall Pictures\02-14-12\Compressor sight gla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F2CFE-FBCA-4888-B709-E15716242C31}"/>
              </a:ext>
            </a:extLst>
          </p:cNvPr>
          <p:cNvSpPr txBox="1"/>
          <p:nvPr/>
        </p:nvSpPr>
        <p:spPr>
          <a:xfrm>
            <a:off x="5973145" y="1454655"/>
            <a:ext cx="174083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Oil Sight Glass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42F1585-A583-4FC3-8B9E-43AF36D76AA6}"/>
              </a:ext>
            </a:extLst>
          </p:cNvPr>
          <p:cNvSpPr/>
          <p:nvPr/>
        </p:nvSpPr>
        <p:spPr>
          <a:xfrm>
            <a:off x="5317958" y="1823987"/>
            <a:ext cx="1525604" cy="1020278"/>
          </a:xfrm>
          <a:custGeom>
            <a:avLst/>
            <a:gdLst>
              <a:gd name="connsiteX0" fmla="*/ 0 w 1525604"/>
              <a:gd name="connsiteY0" fmla="*/ 1020278 h 1020278"/>
              <a:gd name="connsiteX1" fmla="*/ 1025090 w 1525604"/>
              <a:gd name="connsiteY1" fmla="*/ 851836 h 1020278"/>
              <a:gd name="connsiteX2" fmla="*/ 1438977 w 1525604"/>
              <a:gd name="connsiteY2" fmla="*/ 385011 h 1020278"/>
              <a:gd name="connsiteX3" fmla="*/ 1525604 w 1525604"/>
              <a:gd name="connsiteY3" fmla="*/ 0 h 10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604" h="1020278">
                <a:moveTo>
                  <a:pt x="0" y="1020278"/>
                </a:moveTo>
                <a:cubicBezTo>
                  <a:pt x="392630" y="988996"/>
                  <a:pt x="785261" y="957714"/>
                  <a:pt x="1025090" y="851836"/>
                </a:cubicBezTo>
                <a:cubicBezTo>
                  <a:pt x="1264919" y="745958"/>
                  <a:pt x="1355558" y="526984"/>
                  <a:pt x="1438977" y="385011"/>
                </a:cubicBezTo>
                <a:cubicBezTo>
                  <a:pt x="1522396" y="243038"/>
                  <a:pt x="1519989" y="64169"/>
                  <a:pt x="1525604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9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ComIT\Project Data\UCB_LeConte\UCB Le  Conte Hall Pictures\02-14-12\Refrigerant oil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7760CDB-2477-4063-8D4E-1EC8BC73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421" cy="1143000"/>
          </a:xfrm>
        </p:spPr>
        <p:txBody>
          <a:bodyPr/>
          <a:lstStyle/>
          <a:p>
            <a:r>
              <a:rPr lang="en-US" dirty="0"/>
              <a:t>Hand Pump for Adding Oil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8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1EBF4-80AF-473B-BF7B-77650CF8C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6B8B15-284A-4E84-9CA9-CA59F83B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5" y="460707"/>
            <a:ext cx="2525233" cy="2356920"/>
          </a:xfrm>
        </p:spPr>
        <p:txBody>
          <a:bodyPr>
            <a:normAutofit fontScale="90000"/>
          </a:bodyPr>
          <a:lstStyle/>
          <a:p>
            <a:r>
              <a:rPr lang="en-US" dirty="0"/>
              <a:t>Vacuum Pump Evacuating the System in Preparation for Charging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2C7275-42A7-4FD1-A0F3-8B1E30EBC2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F216DD-A1C6-460B-A5C2-7E1EE35F87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CCE4-2172-4AB9-B488-C97F05584BE9}"/>
              </a:ext>
            </a:extLst>
          </p:cNvPr>
          <p:cNvSpPr txBox="1"/>
          <p:nvPr/>
        </p:nvSpPr>
        <p:spPr>
          <a:xfrm>
            <a:off x="2591933" y="4812447"/>
            <a:ext cx="1740834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Vacuum Pump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8691C28-7312-4844-BC0F-880C4234642B}"/>
              </a:ext>
            </a:extLst>
          </p:cNvPr>
          <p:cNvSpPr/>
          <p:nvPr/>
        </p:nvSpPr>
        <p:spPr>
          <a:xfrm>
            <a:off x="4332767" y="4997113"/>
            <a:ext cx="664535" cy="457389"/>
          </a:xfrm>
          <a:custGeom>
            <a:avLst/>
            <a:gdLst>
              <a:gd name="connsiteX0" fmla="*/ 664535 w 664535"/>
              <a:gd name="connsiteY0" fmla="*/ 457389 h 457389"/>
              <a:gd name="connsiteX1" fmla="*/ 324293 w 664535"/>
              <a:gd name="connsiteY1" fmla="*/ 74617 h 457389"/>
              <a:gd name="connsiteX2" fmla="*/ 0 w 664535"/>
              <a:gd name="connsiteY2" fmla="*/ 189 h 45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4535" h="457389">
                <a:moveTo>
                  <a:pt x="664535" y="457389"/>
                </a:moveTo>
                <a:cubicBezTo>
                  <a:pt x="549792" y="304103"/>
                  <a:pt x="435049" y="150817"/>
                  <a:pt x="324293" y="74617"/>
                </a:cubicBezTo>
                <a:cubicBezTo>
                  <a:pt x="213537" y="-1583"/>
                  <a:pt x="106768" y="-697"/>
                  <a:pt x="0" y="18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8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Vapor Compression Refrigeration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An application of saturated system and phase change principles and concepts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8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ComIT\Project Data\UCB_LeConte\UCB Le  Conte Hall Pictures\02-12-12\Pulling vacuum 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4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/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293225" y="866304"/>
            <a:ext cx="195162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8" name="Freeform 7"/>
          <p:cNvSpPr/>
          <p:nvPr/>
        </p:nvSpPr>
        <p:spPr>
          <a:xfrm>
            <a:off x="2248678" y="1047529"/>
            <a:ext cx="755779" cy="184112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extBox 392"/>
          <p:cNvSpPr txBox="1"/>
          <p:nvPr/>
        </p:nvSpPr>
        <p:spPr>
          <a:xfrm>
            <a:off x="2842789" y="6209159"/>
            <a:ext cx="174083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6748" y="6172683"/>
            <a:ext cx="839755" cy="232427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/>
          <p:cNvSpPr txBox="1"/>
          <p:nvPr/>
        </p:nvSpPr>
        <p:spPr>
          <a:xfrm>
            <a:off x="6588447" y="2341935"/>
            <a:ext cx="1271778" cy="36933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230" name="Freeform 229"/>
          <p:cNvSpPr/>
          <p:nvPr/>
        </p:nvSpPr>
        <p:spPr>
          <a:xfrm>
            <a:off x="6438122" y="2715208"/>
            <a:ext cx="389465" cy="541176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636" name="Group 635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637" name="Straight Connector 636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8" name="Group 637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639" name="Straight Connector 638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0" name="Group 639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745" name="Straight Connector 744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Straight Connector 745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1" name="Group 640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743" name="Straight Connector 742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Straight Connector 743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2" name="Straight Connector 641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3" name="Group 642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740" name="Straight Connector 739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Straight Connector 740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2" name="Straight Connector 741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4" name="Straight Connector 643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7" name="Group 646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737" name="Oval 736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8" name="Rectangle 737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9" name="Arc 738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8" name="Arc 647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1" name="Straight Connector 650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Straight Connector 654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Connector 655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8" name="Arc 657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9" name="Straight Connector 658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>
                <a:endCxn id="664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4" name="Arc 663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5" name="Group 664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735" name="Arc 734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6" name="Arc 735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6" name="Group 665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733" name="Straight Connector 732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Straight Connector 733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7" name="Group 666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731" name="Straight Connector 730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Straight Connector 731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8" name="Straight Connector 667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0" name="Group 669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12" name="Group 711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14" name="Group 713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24" name="Rectangle 723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25" name="Group 724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26" name="Straight Connector 725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7" name="Straight Connector 726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8" name="Straight Connector 727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9" name="Straight Connector 728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0" name="Straight Connector 729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15" name="Group 714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17" name="Rectangle 716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18" name="Group 717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19" name="Straight Connector 718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0" name="Straight Connector 719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1" name="Straight Connector 720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2" name="Straight Connector 721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3" name="Straight Connector 722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16" name="Straight Connector 715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3" name="Straight Connector 712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1" name="Straight Connector 670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Straight Connector 674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Straight Connector 675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7" name="Straight Connector 676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Straight Connector 677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Straight Connector 678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0" name="Group 679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688" name="Straight Connector 687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0" name="Group 689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08" name="Straight Connector 707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9" name="Straight Connector 708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0" name="Straight Connector 709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1" name="Isosceles Triangle 710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91" name="Oval 690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2" name="Oval 691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3" name="Rectangle 692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4" name="Rectangle 693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5" name="Rectangle 694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6" name="Rectangle 695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7" name="Rectangle 696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8" name="Rectangle 697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9" name="Trapezoid 698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0" name="Rectangle 699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1" name="Rectangle 700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2" name="Rectangle 701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Rectangle 702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Isosceles Triangle 703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5" name="Straight Connector 704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6" name="Isosceles Triangle 705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7" name="Isosceles Triangle 706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1" name="Group 680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684" name="Group 683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686" name="Isosceles Triangle 685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7" name="Isosceles Triangle 686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85" name="Oval 684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82" name="Straight Connector 681"/>
              <p:cNvCxnSpPr>
                <a:stCxn id="685" idx="1"/>
                <a:endCxn id="685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Straight Connector 682"/>
              <p:cNvCxnSpPr>
                <a:stCxn id="685" idx="7"/>
                <a:endCxn id="685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1359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omIT\Project Data\UCB_LeConte\UCB Le  Conte Hall Pictures\05-22-09\LeConte Logger deployment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72AF0-B60D-4F7A-82A5-FC0FE56C3335}"/>
              </a:ext>
            </a:extLst>
          </p:cNvPr>
          <p:cNvSpPr txBox="1"/>
          <p:nvPr/>
        </p:nvSpPr>
        <p:spPr>
          <a:xfrm>
            <a:off x="394290" y="1742202"/>
            <a:ext cx="195162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B7A72FF-DA74-4DB3-80A4-2FFF4C15B751}"/>
              </a:ext>
            </a:extLst>
          </p:cNvPr>
          <p:cNvSpPr/>
          <p:nvPr/>
        </p:nvSpPr>
        <p:spPr>
          <a:xfrm>
            <a:off x="2349743" y="1923427"/>
            <a:ext cx="755779" cy="184112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0" name="Group 379"/>
          <p:cNvGrpSpPr/>
          <p:nvPr/>
        </p:nvGrpSpPr>
        <p:grpSpPr>
          <a:xfrm>
            <a:off x="4358640" y="4226732"/>
            <a:ext cx="640080" cy="988350"/>
            <a:chOff x="4358640" y="4226732"/>
            <a:chExt cx="640080" cy="988350"/>
          </a:xfrm>
        </p:grpSpPr>
        <p:cxnSp>
          <p:nvCxnSpPr>
            <p:cNvPr id="381" name="Straight Connector 380"/>
            <p:cNvCxnSpPr/>
            <p:nvPr/>
          </p:nvCxnSpPr>
          <p:spPr>
            <a:xfrm flipV="1">
              <a:off x="4358640" y="4226732"/>
              <a:ext cx="640080" cy="0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V="1">
              <a:off x="4998720" y="4226733"/>
              <a:ext cx="0" cy="331738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V="1">
              <a:off x="4998720" y="4736534"/>
              <a:ext cx="0" cy="478548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3609235" y="5309023"/>
            <a:ext cx="2029565" cy="0"/>
          </a:xfrm>
          <a:prstGeom prst="line">
            <a:avLst/>
          </a:prstGeom>
          <a:ln w="2032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3537153" y="5309023"/>
            <a:ext cx="2029565" cy="0"/>
          </a:xfrm>
          <a:prstGeom prst="line">
            <a:avLst/>
          </a:prstGeom>
          <a:ln w="152400" cap="rnd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flipH="1">
            <a:off x="4953000" y="5181600"/>
            <a:ext cx="9144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4998720" y="5206616"/>
            <a:ext cx="0" cy="123836"/>
          </a:xfrm>
          <a:prstGeom prst="line">
            <a:avLst/>
          </a:prstGeom>
          <a:ln w="63500" cap="sq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/>
          <p:nvPr/>
        </p:nvGrpSpPr>
        <p:grpSpPr>
          <a:xfrm>
            <a:off x="4358640" y="4226732"/>
            <a:ext cx="640080" cy="1106089"/>
            <a:chOff x="4358640" y="4226732"/>
            <a:chExt cx="640080" cy="1106089"/>
          </a:xfrm>
        </p:grpSpPr>
        <p:cxnSp>
          <p:nvCxnSpPr>
            <p:cNvPr id="376" name="Straight Connector 375"/>
            <p:cNvCxnSpPr/>
            <p:nvPr/>
          </p:nvCxnSpPr>
          <p:spPr>
            <a:xfrm>
              <a:off x="4998720" y="5208985"/>
              <a:ext cx="0" cy="123836"/>
            </a:xfrm>
            <a:prstGeom prst="line">
              <a:avLst/>
            </a:prstGeom>
            <a:ln w="285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V="1">
              <a:off x="4358640" y="4226732"/>
              <a:ext cx="640080" cy="0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V="1">
              <a:off x="4998720" y="4226733"/>
              <a:ext cx="0" cy="331738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4998720" y="4736534"/>
              <a:ext cx="0" cy="478548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5486400" y="4941877"/>
            <a:ext cx="3429000" cy="1687523"/>
            <a:chOff x="5486400" y="4941877"/>
            <a:chExt cx="3429000" cy="1687523"/>
          </a:xfrm>
        </p:grpSpPr>
        <p:grpSp>
          <p:nvGrpSpPr>
            <p:cNvPr id="181" name="Group 180"/>
            <p:cNvGrpSpPr/>
            <p:nvPr/>
          </p:nvGrpSpPr>
          <p:grpSpPr>
            <a:xfrm>
              <a:off x="7129340" y="5065144"/>
              <a:ext cx="239904" cy="426174"/>
              <a:chOff x="5475096" y="5077070"/>
              <a:chExt cx="239904" cy="426174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5598890" y="5334000"/>
                <a:ext cx="0" cy="169244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Isosceles Triangle 177"/>
              <p:cNvSpPr/>
              <p:nvPr/>
            </p:nvSpPr>
            <p:spPr>
              <a:xfrm>
                <a:off x="5475096" y="5077070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/>
              <p:nvPr/>
            </p:nvCxnSpPr>
            <p:spPr>
              <a:xfrm flipV="1">
                <a:off x="5562600" y="5317156"/>
                <a:ext cx="0" cy="169244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flipV="1">
                <a:off x="5638800" y="5312452"/>
                <a:ext cx="0" cy="169244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7" name="Straight Connector 166"/>
            <p:cNvCxnSpPr/>
            <p:nvPr/>
          </p:nvCxnSpPr>
          <p:spPr>
            <a:xfrm flipV="1">
              <a:off x="5827490" y="5565751"/>
              <a:ext cx="0" cy="169244"/>
            </a:xfrm>
            <a:prstGeom prst="line">
              <a:avLst/>
            </a:prstGeom>
            <a:ln w="76200" cap="rnd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8610600" y="5486400"/>
              <a:ext cx="304800" cy="106679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486400" y="5695131"/>
              <a:ext cx="304800" cy="8229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570890" y="5656871"/>
              <a:ext cx="67910" cy="899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638800" y="5656871"/>
              <a:ext cx="64896" cy="899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703696" y="5718151"/>
              <a:ext cx="239904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5943600" y="5718151"/>
              <a:ext cx="64896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6008963" y="5773998"/>
              <a:ext cx="64896" cy="6503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073859" y="5801608"/>
              <a:ext cx="479341" cy="6023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rapezoid 152"/>
            <p:cNvSpPr/>
            <p:nvPr/>
          </p:nvSpPr>
          <p:spPr>
            <a:xfrm rot="16200000">
              <a:off x="6362700" y="5832451"/>
              <a:ext cx="914400" cy="533400"/>
            </a:xfrm>
            <a:prstGeom prst="trapezoid">
              <a:avLst>
                <a:gd name="adj" fmla="val 28632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086600" y="5486400"/>
              <a:ext cx="316104" cy="1066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408505" y="5403066"/>
              <a:ext cx="67910" cy="12263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476415" y="5403066"/>
              <a:ext cx="64896" cy="12263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543800" y="5486400"/>
              <a:ext cx="1219200" cy="10667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Isosceles Triangle 158"/>
            <p:cNvSpPr/>
            <p:nvPr/>
          </p:nvSpPr>
          <p:spPr>
            <a:xfrm>
              <a:off x="5703696" y="5308821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5791200" y="5548907"/>
              <a:ext cx="0" cy="169244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5867400" y="5544203"/>
              <a:ext cx="0" cy="169244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Isosceles Triangle 169"/>
            <p:cNvSpPr/>
            <p:nvPr/>
          </p:nvSpPr>
          <p:spPr>
            <a:xfrm rot="5400000">
              <a:off x="5583654" y="5181510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Isosceles Triangle 187"/>
            <p:cNvSpPr/>
            <p:nvPr/>
          </p:nvSpPr>
          <p:spPr>
            <a:xfrm rot="5400000" flipV="1">
              <a:off x="7250856" y="4941786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293225" y="866304"/>
            <a:ext cx="195162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6588447" y="2341935"/>
            <a:ext cx="1271778" cy="36933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706170" y="3208069"/>
            <a:ext cx="3017889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1269038" y="3726179"/>
            <a:ext cx="205095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2248678" y="1047529"/>
            <a:ext cx="755779" cy="184112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438122" y="2715208"/>
            <a:ext cx="389465" cy="541176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722914" y="3367066"/>
            <a:ext cx="1156996" cy="589114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312367" y="3881484"/>
            <a:ext cx="671804" cy="242647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TextBox 350"/>
          <p:cNvSpPr txBox="1"/>
          <p:nvPr/>
        </p:nvSpPr>
        <p:spPr>
          <a:xfrm>
            <a:off x="126749" y="6183867"/>
            <a:ext cx="1468621" cy="36933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1586204" y="5738327"/>
            <a:ext cx="759017" cy="655498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extBox 392"/>
          <p:cNvSpPr txBox="1"/>
          <p:nvPr/>
        </p:nvSpPr>
        <p:spPr>
          <a:xfrm>
            <a:off x="2842789" y="6209159"/>
            <a:ext cx="174083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6748" y="6172683"/>
            <a:ext cx="839755" cy="232427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229" name="Straight Connector 228"/>
          <p:cNvCxnSpPr/>
          <p:nvPr/>
        </p:nvCxnSpPr>
        <p:spPr>
          <a:xfrm>
            <a:off x="3657600" y="4648200"/>
            <a:ext cx="381000" cy="0"/>
          </a:xfrm>
          <a:prstGeom prst="line">
            <a:avLst/>
          </a:prstGeom>
          <a:ln w="1778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/>
          <p:cNvGrpSpPr/>
          <p:nvPr/>
        </p:nvGrpSpPr>
        <p:grpSpPr>
          <a:xfrm>
            <a:off x="4357689" y="4342004"/>
            <a:ext cx="442911" cy="914226"/>
            <a:chOff x="4357689" y="4342004"/>
            <a:chExt cx="442911" cy="914226"/>
          </a:xfrm>
        </p:grpSpPr>
        <p:cxnSp>
          <p:nvCxnSpPr>
            <p:cNvPr id="231" name="Straight Connector 230"/>
            <p:cNvCxnSpPr/>
            <p:nvPr/>
          </p:nvCxnSpPr>
          <p:spPr>
            <a:xfrm>
              <a:off x="4357689" y="4342004"/>
              <a:ext cx="442911" cy="0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flipV="1">
              <a:off x="4800600" y="4342004"/>
              <a:ext cx="0" cy="216467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V="1">
              <a:off x="4798423" y="4736534"/>
              <a:ext cx="0" cy="519696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 233"/>
          <p:cNvGrpSpPr/>
          <p:nvPr/>
        </p:nvGrpSpPr>
        <p:grpSpPr>
          <a:xfrm>
            <a:off x="293225" y="4328523"/>
            <a:ext cx="3475826" cy="1618430"/>
            <a:chOff x="293225" y="4328523"/>
            <a:chExt cx="3475826" cy="1618430"/>
          </a:xfrm>
        </p:grpSpPr>
        <p:grpSp>
          <p:nvGrpSpPr>
            <p:cNvPr id="235" name="Group 234"/>
            <p:cNvGrpSpPr/>
            <p:nvPr/>
          </p:nvGrpSpPr>
          <p:grpSpPr>
            <a:xfrm>
              <a:off x="397524" y="4328523"/>
              <a:ext cx="2918509" cy="1280160"/>
              <a:chOff x="938771" y="1066800"/>
              <a:chExt cx="3574382" cy="1681619"/>
            </a:xfrm>
          </p:grpSpPr>
          <p:sp>
            <p:nvSpPr>
              <p:cNvPr id="346" name="Oval 345"/>
              <p:cNvSpPr/>
              <p:nvPr/>
            </p:nvSpPr>
            <p:spPr>
              <a:xfrm>
                <a:off x="1219200" y="1447800"/>
                <a:ext cx="931749" cy="918799"/>
              </a:xfrm>
              <a:prstGeom prst="ellipse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1714499" y="1066800"/>
                <a:ext cx="2798654" cy="1681619"/>
              </a:xfrm>
              <a:prstGeom prst="rect">
                <a:avLst/>
              </a:prstGeom>
              <a:gradFill flip="none" rotWithShape="1">
                <a:gsLst>
                  <a:gs pos="0">
                    <a:srgbClr val="99D2FF"/>
                  </a:gs>
                  <a:gs pos="75000">
                    <a:srgbClr val="008F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Arc 361"/>
              <p:cNvSpPr>
                <a:spLocks noChangeAspect="1"/>
              </p:cNvSpPr>
              <p:nvPr/>
            </p:nvSpPr>
            <p:spPr>
              <a:xfrm rot="16200000">
                <a:off x="1009840" y="1122679"/>
                <a:ext cx="1360608" cy="1502746"/>
              </a:xfrm>
              <a:prstGeom prst="arc">
                <a:avLst>
                  <a:gd name="adj1" fmla="val 10800000"/>
                  <a:gd name="adj2" fmla="val 0"/>
                </a:avLst>
              </a:prstGeom>
              <a:solidFill>
                <a:srgbClr val="99D2FF"/>
              </a:solidFill>
              <a:ln w="2540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6" name="Arc 235"/>
            <p:cNvSpPr>
              <a:spLocks noChangeAspect="1"/>
            </p:cNvSpPr>
            <p:nvPr/>
          </p:nvSpPr>
          <p:spPr>
            <a:xfrm rot="16200000">
              <a:off x="624377" y="452893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77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3323017" y="4328523"/>
              <a:ext cx="444928" cy="637051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3323017" y="4969646"/>
              <a:ext cx="444928" cy="637051"/>
            </a:xfrm>
            <a:prstGeom prst="rect">
              <a:avLst/>
            </a:prstGeom>
            <a:solidFill>
              <a:srgbClr val="99D2FF"/>
            </a:solidFill>
            <a:ln>
              <a:solidFill>
                <a:srgbClr val="99D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9" name="Straight Connector 238"/>
            <p:cNvCxnSpPr/>
            <p:nvPr/>
          </p:nvCxnSpPr>
          <p:spPr>
            <a:xfrm>
              <a:off x="1008692" y="4328523"/>
              <a:ext cx="275925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V="1">
              <a:off x="999289" y="5628825"/>
              <a:ext cx="276247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H="1" flipV="1">
              <a:off x="3339504" y="5449734"/>
              <a:ext cx="0" cy="15544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3339504" y="5203010"/>
              <a:ext cx="0" cy="13716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V="1">
              <a:off x="3332420" y="4331133"/>
              <a:ext cx="0" cy="15338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3339504" y="4869648"/>
              <a:ext cx="0" cy="192024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3339504" y="4634087"/>
              <a:ext cx="0" cy="8229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3340682" y="4966616"/>
              <a:ext cx="412960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Arc 247"/>
            <p:cNvSpPr>
              <a:spLocks noChangeAspect="1"/>
            </p:cNvSpPr>
            <p:nvPr/>
          </p:nvSpPr>
          <p:spPr>
            <a:xfrm rot="16200000">
              <a:off x="359209" y="4262539"/>
              <a:ext cx="1280159" cy="1412127"/>
            </a:xfrm>
            <a:prstGeom prst="arc">
              <a:avLst>
                <a:gd name="adj1" fmla="val 10800000"/>
                <a:gd name="adj2" fmla="val 0"/>
              </a:avLst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9" name="Straight Connector 248"/>
            <p:cNvCxnSpPr/>
            <p:nvPr/>
          </p:nvCxnSpPr>
          <p:spPr>
            <a:xfrm>
              <a:off x="3769051" y="4328727"/>
              <a:ext cx="0" cy="127995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H="1">
              <a:off x="1107795" y="5372676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endCxn id="267" idx="0"/>
            </p:cNvCxnSpPr>
            <p:nvPr/>
          </p:nvCxnSpPr>
          <p:spPr>
            <a:xfrm flipH="1">
              <a:off x="1031480" y="5372676"/>
              <a:ext cx="236316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rgbClr val="008FFF"/>
                  </a:gs>
                  <a:gs pos="100000">
                    <a:srgbClr val="99D2F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H="1">
              <a:off x="1107795" y="4558471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H="1">
              <a:off x="1060922" y="4558471"/>
              <a:ext cx="2350113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rgbClr val="008FFF"/>
                  </a:gs>
                  <a:gs pos="100000">
                    <a:srgbClr val="3333F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Arc 266"/>
            <p:cNvSpPr>
              <a:spLocks noChangeAspect="1"/>
            </p:cNvSpPr>
            <p:nvPr/>
          </p:nvSpPr>
          <p:spPr>
            <a:xfrm rot="16200000">
              <a:off x="624377" y="452893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27000" cap="rnd">
              <a:solidFill>
                <a:srgbClr val="008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9" name="Group 268"/>
            <p:cNvGrpSpPr/>
            <p:nvPr/>
          </p:nvGrpSpPr>
          <p:grpSpPr>
            <a:xfrm>
              <a:off x="917154" y="4803354"/>
              <a:ext cx="282188" cy="302143"/>
              <a:chOff x="917154" y="4803354"/>
              <a:chExt cx="282188" cy="302143"/>
            </a:xfrm>
          </p:grpSpPr>
          <p:sp>
            <p:nvSpPr>
              <p:cNvPr id="344" name="Arc 343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Arc 344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1062864" y="5105400"/>
              <a:ext cx="2331720" cy="0"/>
              <a:chOff x="1125625" y="5105400"/>
              <a:chExt cx="2259488" cy="0"/>
            </a:xfrm>
          </p:grpSpPr>
          <p:cxnSp>
            <p:nvCxnSpPr>
              <p:cNvPr id="342" name="Straight Connector 341"/>
              <p:cNvCxnSpPr/>
              <p:nvPr/>
            </p:nvCxnSpPr>
            <p:spPr>
              <a:xfrm flipH="1">
                <a:off x="1216811" y="5105400"/>
                <a:ext cx="2058990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 flipH="1">
                <a:off x="1125625" y="5105400"/>
                <a:ext cx="2259488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271"/>
            <p:cNvGrpSpPr/>
            <p:nvPr/>
          </p:nvGrpSpPr>
          <p:grpSpPr>
            <a:xfrm>
              <a:off x="1062864" y="4803258"/>
              <a:ext cx="2331720" cy="0"/>
              <a:chOff x="1125625" y="5105400"/>
              <a:chExt cx="2259488" cy="0"/>
            </a:xfrm>
          </p:grpSpPr>
          <p:cxnSp>
            <p:nvCxnSpPr>
              <p:cNvPr id="279" name="Straight Connector 278"/>
              <p:cNvCxnSpPr/>
              <p:nvPr/>
            </p:nvCxnSpPr>
            <p:spPr>
              <a:xfrm flipH="1">
                <a:off x="1216811" y="5105400"/>
                <a:ext cx="2058990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 flipH="1">
                <a:off x="1125625" y="5105400"/>
                <a:ext cx="2259488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/>
            <p:cNvGrpSpPr/>
            <p:nvPr/>
          </p:nvGrpSpPr>
          <p:grpSpPr>
            <a:xfrm>
              <a:off x="1145505" y="5575196"/>
              <a:ext cx="0" cy="371757"/>
              <a:chOff x="1145505" y="5575196"/>
              <a:chExt cx="0" cy="371757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>
                <a:off x="1145505" y="5581193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1145505" y="5575196"/>
                <a:ext cx="0" cy="365760"/>
              </a:xfrm>
              <a:prstGeom prst="line">
                <a:avLst/>
              </a:prstGeom>
              <a:ln w="254000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4" name="Group 273"/>
            <p:cNvGrpSpPr/>
            <p:nvPr/>
          </p:nvGrpSpPr>
          <p:grpSpPr>
            <a:xfrm>
              <a:off x="3089127" y="5578214"/>
              <a:ext cx="0" cy="368739"/>
              <a:chOff x="1145505" y="5578214"/>
              <a:chExt cx="0" cy="368739"/>
            </a:xfrm>
          </p:grpSpPr>
          <p:cxnSp>
            <p:nvCxnSpPr>
              <p:cNvPr id="275" name="Straight Connector 274"/>
              <p:cNvCxnSpPr/>
              <p:nvPr/>
            </p:nvCxnSpPr>
            <p:spPr>
              <a:xfrm>
                <a:off x="1145505" y="5581193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1145505" y="5578214"/>
                <a:ext cx="0" cy="365760"/>
              </a:xfrm>
              <a:prstGeom prst="line">
                <a:avLst/>
              </a:prstGeom>
              <a:ln w="254000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3" name="Straight Connector 362"/>
          <p:cNvCxnSpPr/>
          <p:nvPr/>
        </p:nvCxnSpPr>
        <p:spPr>
          <a:xfrm>
            <a:off x="3657600" y="4648200"/>
            <a:ext cx="381000" cy="0"/>
          </a:xfrm>
          <a:prstGeom prst="line">
            <a:avLst/>
          </a:prstGeom>
          <a:ln w="127000" cap="rnd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>
            <a:off x="3537153" y="5309023"/>
            <a:ext cx="2029565" cy="0"/>
          </a:xfrm>
          <a:prstGeom prst="line">
            <a:avLst/>
          </a:prstGeom>
          <a:ln w="152400" cap="rnd">
            <a:solidFill>
              <a:srgbClr val="99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5" name="Group 364"/>
          <p:cNvGrpSpPr/>
          <p:nvPr/>
        </p:nvGrpSpPr>
        <p:grpSpPr>
          <a:xfrm>
            <a:off x="3886200" y="4191000"/>
            <a:ext cx="714378" cy="429938"/>
            <a:chOff x="4046218" y="4218262"/>
            <a:chExt cx="714378" cy="429938"/>
          </a:xfrm>
        </p:grpSpPr>
        <p:grpSp>
          <p:nvGrpSpPr>
            <p:cNvPr id="366" name="Group 365"/>
            <p:cNvGrpSpPr>
              <a:grpSpLocks noChangeAspect="1"/>
            </p:cNvGrpSpPr>
            <p:nvPr/>
          </p:nvGrpSpPr>
          <p:grpSpPr>
            <a:xfrm>
              <a:off x="4046218" y="4218262"/>
              <a:ext cx="714378" cy="201338"/>
              <a:chOff x="4267200" y="4278972"/>
              <a:chExt cx="457200" cy="128855"/>
            </a:xfrm>
          </p:grpSpPr>
          <p:grpSp>
            <p:nvGrpSpPr>
              <p:cNvPr id="368" name="Group 367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</p:grpSpPr>
            <p:sp>
              <p:nvSpPr>
                <p:cNvPr id="388" name="Rectangle 387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solidFill>
                  <a:srgbClr val="99D2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9" name="Group 388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</p:grpSpPr>
              <p:cxnSp>
                <p:nvCxnSpPr>
                  <p:cNvPr id="390" name="Straight Connector 389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1" name="Straight Connector 390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Straight Connector 393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0" name="Group 369"/>
              <p:cNvGrpSpPr/>
              <p:nvPr/>
            </p:nvGrpSpPr>
            <p:grpSpPr>
              <a:xfrm flipV="1">
                <a:off x="4267200" y="4278972"/>
                <a:ext cx="457200" cy="64428"/>
                <a:chOff x="4267200" y="4343399"/>
                <a:chExt cx="457200" cy="64428"/>
              </a:xfrm>
            </p:grpSpPr>
            <p:sp>
              <p:nvSpPr>
                <p:cNvPr id="373" name="Rectangle 372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74" name="Group 373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</p:grpSpPr>
              <p:cxnSp>
                <p:nvCxnSpPr>
                  <p:cNvPr id="375" name="Straight Connector 374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Straight Connector 376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8" name="Straight Connector 377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Straight Connector 384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2" name="Straight Connector 371"/>
              <p:cNvCxnSpPr/>
              <p:nvPr/>
            </p:nvCxnSpPr>
            <p:spPr>
              <a:xfrm>
                <a:off x="4267200" y="4343400"/>
                <a:ext cx="457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7" name="Straight Connector 366"/>
            <p:cNvCxnSpPr/>
            <p:nvPr/>
          </p:nvCxnSpPr>
          <p:spPr>
            <a:xfrm flipV="1">
              <a:off x="4400536" y="4300728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1" name="Straight Connector 400"/>
          <p:cNvCxnSpPr/>
          <p:nvPr/>
        </p:nvCxnSpPr>
        <p:spPr>
          <a:xfrm>
            <a:off x="4357689" y="4342004"/>
            <a:ext cx="442911" cy="0"/>
          </a:xfrm>
          <a:prstGeom prst="line">
            <a:avLst/>
          </a:prstGeom>
          <a:ln cap="rnd">
            <a:solidFill>
              <a:srgbClr val="99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 flipV="1">
            <a:off x="4800600" y="4342004"/>
            <a:ext cx="0" cy="216467"/>
          </a:xfrm>
          <a:prstGeom prst="line">
            <a:avLst/>
          </a:prstGeom>
          <a:ln cap="rnd">
            <a:solidFill>
              <a:srgbClr val="99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 flipV="1">
            <a:off x="4798423" y="4736534"/>
            <a:ext cx="0" cy="519696"/>
          </a:xfrm>
          <a:prstGeom prst="line">
            <a:avLst/>
          </a:prstGeom>
          <a:ln cap="rnd">
            <a:solidFill>
              <a:srgbClr val="99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4" name="Group 403"/>
          <p:cNvGrpSpPr/>
          <p:nvPr/>
        </p:nvGrpSpPr>
        <p:grpSpPr>
          <a:xfrm>
            <a:off x="4009046" y="4527096"/>
            <a:ext cx="468686" cy="241056"/>
            <a:chOff x="4009046" y="4527096"/>
            <a:chExt cx="468686" cy="241056"/>
          </a:xfrm>
        </p:grpSpPr>
        <p:grpSp>
          <p:nvGrpSpPr>
            <p:cNvPr id="405" name="Group 404"/>
            <p:cNvGrpSpPr/>
            <p:nvPr/>
          </p:nvGrpSpPr>
          <p:grpSpPr>
            <a:xfrm>
              <a:off x="4009046" y="4527096"/>
              <a:ext cx="468686" cy="241056"/>
              <a:chOff x="4267200" y="4527096"/>
              <a:chExt cx="468686" cy="241056"/>
            </a:xfrm>
          </p:grpSpPr>
          <p:sp>
            <p:nvSpPr>
              <p:cNvPr id="407" name="Isosceles Triangle 406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Isosceles Triangle 407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6" name="Oval 405"/>
            <p:cNvSpPr>
              <a:spLocks noChangeAspect="1"/>
            </p:cNvSpPr>
            <p:nvPr/>
          </p:nvSpPr>
          <p:spPr>
            <a:xfrm>
              <a:off x="4151949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9" name="Straight Connector 408"/>
          <p:cNvCxnSpPr>
            <a:stCxn id="406" idx="1"/>
            <a:endCxn id="406" idx="5"/>
          </p:cNvCxnSpPr>
          <p:nvPr/>
        </p:nvCxnSpPr>
        <p:spPr>
          <a:xfrm>
            <a:off x="4178731" y="4582966"/>
            <a:ext cx="129316" cy="129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/>
          <p:cNvCxnSpPr>
            <a:stCxn id="406" idx="7"/>
            <a:endCxn id="406" idx="3"/>
          </p:cNvCxnSpPr>
          <p:nvPr/>
        </p:nvCxnSpPr>
        <p:spPr>
          <a:xfrm flipH="1">
            <a:off x="4178731" y="4582966"/>
            <a:ext cx="129316" cy="129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5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ComIT\Project Data\UCB_LeConte\UCB Le  Conte Hall Pictures\02-12-12\System Dettails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3FD4B-BE01-4ACD-8882-93C97E9A2FFC}"/>
              </a:ext>
            </a:extLst>
          </p:cNvPr>
          <p:cNvSpPr txBox="1"/>
          <p:nvPr/>
        </p:nvSpPr>
        <p:spPr>
          <a:xfrm>
            <a:off x="1129681" y="5325627"/>
            <a:ext cx="3017889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B9DBB-9B48-4D89-8B00-EDCCA9F9CE5B}"/>
              </a:ext>
            </a:extLst>
          </p:cNvPr>
          <p:cNvSpPr txBox="1"/>
          <p:nvPr/>
        </p:nvSpPr>
        <p:spPr>
          <a:xfrm>
            <a:off x="2409631" y="1887754"/>
            <a:ext cx="205095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6F4058DE-34E9-4393-8B11-77C389D3E4A5}"/>
              </a:ext>
            </a:extLst>
          </p:cNvPr>
          <p:cNvSpPr/>
          <p:nvPr/>
        </p:nvSpPr>
        <p:spPr>
          <a:xfrm>
            <a:off x="4146425" y="5484624"/>
            <a:ext cx="1156996" cy="589114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638348B6-137A-483D-B2F5-FAD8FA523A8C}"/>
              </a:ext>
            </a:extLst>
          </p:cNvPr>
          <p:cNvSpPr/>
          <p:nvPr/>
        </p:nvSpPr>
        <p:spPr>
          <a:xfrm>
            <a:off x="4452960" y="2043059"/>
            <a:ext cx="671804" cy="242647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26C57-68EB-4553-9563-7CC2BD3387F6}"/>
              </a:ext>
            </a:extLst>
          </p:cNvPr>
          <p:cNvSpPr txBox="1"/>
          <p:nvPr/>
        </p:nvSpPr>
        <p:spPr>
          <a:xfrm>
            <a:off x="7031254" y="5415931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0BE77D-2BC0-46E2-918A-469D57911EB3}"/>
              </a:ext>
            </a:extLst>
          </p:cNvPr>
          <p:cNvSpPr txBox="1"/>
          <p:nvPr/>
        </p:nvSpPr>
        <p:spPr>
          <a:xfrm>
            <a:off x="3227670" y="4315962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14278E-CFC8-40F1-A0E9-35784F12F158}"/>
              </a:ext>
            </a:extLst>
          </p:cNvPr>
          <p:cNvSpPr/>
          <p:nvPr/>
        </p:nvSpPr>
        <p:spPr>
          <a:xfrm>
            <a:off x="2156059" y="4026199"/>
            <a:ext cx="1073217" cy="494964"/>
          </a:xfrm>
          <a:custGeom>
            <a:avLst/>
            <a:gdLst>
              <a:gd name="connsiteX0" fmla="*/ 0 w 1073217"/>
              <a:gd name="connsiteY0" fmla="*/ 0 h 494964"/>
              <a:gd name="connsiteX1" fmla="*/ 385011 w 1073217"/>
              <a:gd name="connsiteY1" fmla="*/ 437950 h 494964"/>
              <a:gd name="connsiteX2" fmla="*/ 1073217 w 1073217"/>
              <a:gd name="connsiteY2" fmla="*/ 476451 h 49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217" h="494964">
                <a:moveTo>
                  <a:pt x="0" y="0"/>
                </a:moveTo>
                <a:cubicBezTo>
                  <a:pt x="103071" y="179271"/>
                  <a:pt x="206142" y="358542"/>
                  <a:pt x="385011" y="437950"/>
                </a:cubicBezTo>
                <a:cubicBezTo>
                  <a:pt x="563881" y="517359"/>
                  <a:pt x="818549" y="496905"/>
                  <a:pt x="1073217" y="476451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626EE7A-6825-4CC9-ACF6-F4AEFDC63B9E}"/>
              </a:ext>
            </a:extLst>
          </p:cNvPr>
          <p:cNvSpPr/>
          <p:nvPr/>
        </p:nvSpPr>
        <p:spPr>
          <a:xfrm>
            <a:off x="6612556" y="4479490"/>
            <a:ext cx="1174282" cy="920283"/>
          </a:xfrm>
          <a:custGeom>
            <a:avLst/>
            <a:gdLst>
              <a:gd name="connsiteX0" fmla="*/ 0 w 1174282"/>
              <a:gd name="connsiteY0" fmla="*/ 5883 h 920283"/>
              <a:gd name="connsiteX1" fmla="*/ 880711 w 1174282"/>
              <a:gd name="connsiteY1" fmla="*/ 135824 h 920283"/>
              <a:gd name="connsiteX2" fmla="*/ 1174282 w 1174282"/>
              <a:gd name="connsiteY2" fmla="*/ 920283 h 92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282" h="920283">
                <a:moveTo>
                  <a:pt x="0" y="5883"/>
                </a:moveTo>
                <a:cubicBezTo>
                  <a:pt x="342498" y="-5347"/>
                  <a:pt x="684997" y="-16576"/>
                  <a:pt x="880711" y="135824"/>
                </a:cubicBezTo>
                <a:cubicBezTo>
                  <a:pt x="1076425" y="288224"/>
                  <a:pt x="1125353" y="604253"/>
                  <a:pt x="1174282" y="920283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121978B-3F37-4FAC-85E9-8E54AD944582}"/>
              </a:ext>
            </a:extLst>
          </p:cNvPr>
          <p:cNvSpPr/>
          <p:nvPr/>
        </p:nvSpPr>
        <p:spPr>
          <a:xfrm>
            <a:off x="6983128" y="4838834"/>
            <a:ext cx="803710" cy="546501"/>
          </a:xfrm>
          <a:custGeom>
            <a:avLst/>
            <a:gdLst>
              <a:gd name="connsiteX0" fmla="*/ 0 w 803710"/>
              <a:gd name="connsiteY0" fmla="*/ 7486 h 546501"/>
              <a:gd name="connsiteX1" fmla="*/ 563078 w 803710"/>
              <a:gd name="connsiteY1" fmla="*/ 74863 h 546501"/>
              <a:gd name="connsiteX2" fmla="*/ 803710 w 803710"/>
              <a:gd name="connsiteY2" fmla="*/ 546501 h 54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3710" h="546501">
                <a:moveTo>
                  <a:pt x="0" y="7486"/>
                </a:moveTo>
                <a:cubicBezTo>
                  <a:pt x="214563" y="-3744"/>
                  <a:pt x="429126" y="-14973"/>
                  <a:pt x="563078" y="74863"/>
                </a:cubicBezTo>
                <a:cubicBezTo>
                  <a:pt x="697030" y="164699"/>
                  <a:pt x="766011" y="463082"/>
                  <a:pt x="803710" y="546501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4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ComIT\Project Data\UCB_LeConte\UCB Le  Conte Hall Pictures\02-12-12\Electronic Expansion Valve Controll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Electronic Expansion Valve Controllers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2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Sellers\Documents\Workspace\00 - FDE\PEC - PECx Day\Series 9\San Francisco Ballet Building\Pictures\2013-11-13\IMG_0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Refrigerant Sight Glass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0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omIT\Project Data\UCB_LeConte\UCB Le  Conte Hall Pictures\02-12-12\System Dettails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229600" cy="1143000"/>
          </a:xfrm>
        </p:spPr>
        <p:txBody>
          <a:bodyPr/>
          <a:lstStyle/>
          <a:p>
            <a:r>
              <a:rPr lang="en-US" dirty="0"/>
              <a:t>Typical Control Switches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2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Straight Connector 268"/>
          <p:cNvCxnSpPr/>
          <p:nvPr/>
        </p:nvCxnSpPr>
        <p:spPr>
          <a:xfrm rot="5400000">
            <a:off x="6499860" y="4842494"/>
            <a:ext cx="36576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rot="5400000">
            <a:off x="5081109" y="5166360"/>
            <a:ext cx="27432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238" idx="3"/>
          </p:cNvCxnSpPr>
          <p:nvPr/>
        </p:nvCxnSpPr>
        <p:spPr>
          <a:xfrm>
            <a:off x="3646170" y="4865777"/>
            <a:ext cx="1085786" cy="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7010400" y="4862374"/>
            <a:ext cx="1188720" cy="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3657600" y="4648200"/>
            <a:ext cx="381000" cy="0"/>
          </a:xfrm>
          <a:prstGeom prst="line">
            <a:avLst/>
          </a:prstGeom>
          <a:ln w="1778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0" name="Group 379"/>
          <p:cNvGrpSpPr/>
          <p:nvPr/>
        </p:nvGrpSpPr>
        <p:grpSpPr>
          <a:xfrm>
            <a:off x="4358640" y="4226732"/>
            <a:ext cx="640080" cy="988350"/>
            <a:chOff x="4358640" y="4226732"/>
            <a:chExt cx="640080" cy="988350"/>
          </a:xfrm>
        </p:grpSpPr>
        <p:cxnSp>
          <p:nvCxnSpPr>
            <p:cNvPr id="381" name="Straight Connector 380"/>
            <p:cNvCxnSpPr/>
            <p:nvPr/>
          </p:nvCxnSpPr>
          <p:spPr>
            <a:xfrm flipV="1">
              <a:off x="4358640" y="4226732"/>
              <a:ext cx="640080" cy="0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V="1">
              <a:off x="4998720" y="4226733"/>
              <a:ext cx="0" cy="331738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V="1">
              <a:off x="4998720" y="4736534"/>
              <a:ext cx="0" cy="478548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/>
          <p:cNvGrpSpPr/>
          <p:nvPr/>
        </p:nvGrpSpPr>
        <p:grpSpPr>
          <a:xfrm>
            <a:off x="4357689" y="4342004"/>
            <a:ext cx="442911" cy="914226"/>
            <a:chOff x="4357689" y="4342004"/>
            <a:chExt cx="442911" cy="914226"/>
          </a:xfrm>
        </p:grpSpPr>
        <p:cxnSp>
          <p:nvCxnSpPr>
            <p:cNvPr id="355" name="Straight Connector 354"/>
            <p:cNvCxnSpPr/>
            <p:nvPr/>
          </p:nvCxnSpPr>
          <p:spPr>
            <a:xfrm>
              <a:off x="4357689" y="4342004"/>
              <a:ext cx="442911" cy="0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V="1">
              <a:off x="4800600" y="4342004"/>
              <a:ext cx="0" cy="216467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4798423" y="4736534"/>
              <a:ext cx="0" cy="519696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3609235" y="5309023"/>
            <a:ext cx="2029565" cy="0"/>
          </a:xfrm>
          <a:prstGeom prst="line">
            <a:avLst/>
          </a:prstGeom>
          <a:ln w="2032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293225" y="4328523"/>
            <a:ext cx="3475826" cy="1618430"/>
            <a:chOff x="293225" y="4328523"/>
            <a:chExt cx="3475826" cy="1618430"/>
          </a:xfrm>
        </p:grpSpPr>
        <p:grpSp>
          <p:nvGrpSpPr>
            <p:cNvPr id="79" name="Group 78"/>
            <p:cNvGrpSpPr/>
            <p:nvPr/>
          </p:nvGrpSpPr>
          <p:grpSpPr>
            <a:xfrm>
              <a:off x="397524" y="4328523"/>
              <a:ext cx="2918509" cy="1280160"/>
              <a:chOff x="938771" y="1066800"/>
              <a:chExt cx="3574382" cy="1681619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1219200" y="1447800"/>
                <a:ext cx="931749" cy="918799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714499" y="1066800"/>
                <a:ext cx="2798654" cy="168161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0" scaled="1"/>
                <a:tileRect/>
              </a:gra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>
                <a:spLocks noChangeAspect="1"/>
              </p:cNvSpPr>
              <p:nvPr/>
            </p:nvSpPr>
            <p:spPr>
              <a:xfrm rot="16200000">
                <a:off x="1009840" y="1122679"/>
                <a:ext cx="1360608" cy="1502746"/>
              </a:xfrm>
              <a:prstGeom prst="arc">
                <a:avLst>
                  <a:gd name="adj1" fmla="val 10800000"/>
                  <a:gd name="adj2" fmla="val 0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 w="254000" cap="rnd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3" name="Arc 222"/>
            <p:cNvSpPr>
              <a:spLocks noChangeAspect="1"/>
            </p:cNvSpPr>
            <p:nvPr/>
          </p:nvSpPr>
          <p:spPr>
            <a:xfrm rot="16200000">
              <a:off x="624377" y="452893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77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323017" y="4328523"/>
              <a:ext cx="444928" cy="637051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323017" y="4969646"/>
              <a:ext cx="444928" cy="63705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008692" y="4328523"/>
              <a:ext cx="275925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999289" y="5608683"/>
              <a:ext cx="276247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3339504" y="5449734"/>
              <a:ext cx="0" cy="15544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339504" y="5203010"/>
              <a:ext cx="0" cy="13716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332420" y="4331133"/>
              <a:ext cx="0" cy="15338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339504" y="4869648"/>
              <a:ext cx="0" cy="192024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339504" y="4634087"/>
              <a:ext cx="0" cy="8229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340682" y="4966616"/>
              <a:ext cx="412960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/>
            <p:cNvSpPr>
              <a:spLocks noChangeAspect="1"/>
            </p:cNvSpPr>
            <p:nvPr/>
          </p:nvSpPr>
          <p:spPr>
            <a:xfrm rot="16200000">
              <a:off x="359209" y="4262539"/>
              <a:ext cx="1280159" cy="1412127"/>
            </a:xfrm>
            <a:prstGeom prst="arc">
              <a:avLst>
                <a:gd name="adj1" fmla="val 10800000"/>
                <a:gd name="adj2" fmla="val 0"/>
              </a:avLst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769051" y="4328727"/>
              <a:ext cx="0" cy="127995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H="1">
              <a:off x="1107795" y="5372676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42" idx="0"/>
            </p:cNvCxnSpPr>
            <p:nvPr/>
          </p:nvCxnSpPr>
          <p:spPr>
            <a:xfrm flipH="1">
              <a:off x="1031480" y="5372676"/>
              <a:ext cx="236316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tx2"/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H="1">
              <a:off x="1107795" y="4558471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060922" y="4558471"/>
              <a:ext cx="2350113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accent1"/>
                  </a:gs>
                  <a:gs pos="100000">
                    <a:srgbClr val="3333F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>
              <a:spLocks noChangeAspect="1"/>
            </p:cNvSpPr>
            <p:nvPr/>
          </p:nvSpPr>
          <p:spPr>
            <a:xfrm rot="16200000">
              <a:off x="624377" y="452893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270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17154" y="4803354"/>
              <a:ext cx="282188" cy="302143"/>
              <a:chOff x="917154" y="4803354"/>
              <a:chExt cx="282188" cy="302143"/>
            </a:xfrm>
          </p:grpSpPr>
          <p:sp>
            <p:nvSpPr>
              <p:cNvPr id="258" name="Arc 257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Arc 252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1062864" y="5105400"/>
              <a:ext cx="2331720" cy="0"/>
              <a:chOff x="1125625" y="5105400"/>
              <a:chExt cx="2259488" cy="0"/>
            </a:xfrm>
          </p:grpSpPr>
          <p:cxnSp>
            <p:nvCxnSpPr>
              <p:cNvPr id="225" name="Straight Connector 224"/>
              <p:cNvCxnSpPr/>
              <p:nvPr/>
            </p:nvCxnSpPr>
            <p:spPr>
              <a:xfrm flipH="1">
                <a:off x="1216811" y="5105400"/>
                <a:ext cx="2058990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H="1">
                <a:off x="1125625" y="5105400"/>
                <a:ext cx="2259488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chemeClr val="tx2"/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oup 254"/>
            <p:cNvGrpSpPr/>
            <p:nvPr/>
          </p:nvGrpSpPr>
          <p:grpSpPr>
            <a:xfrm>
              <a:off x="1062864" y="4803258"/>
              <a:ext cx="2331720" cy="0"/>
              <a:chOff x="1125625" y="5105400"/>
              <a:chExt cx="2259488" cy="0"/>
            </a:xfrm>
          </p:grpSpPr>
          <p:cxnSp>
            <p:nvCxnSpPr>
              <p:cNvPr id="256" name="Straight Connector 255"/>
              <p:cNvCxnSpPr/>
              <p:nvPr/>
            </p:nvCxnSpPr>
            <p:spPr>
              <a:xfrm flipH="1">
                <a:off x="1216811" y="5105400"/>
                <a:ext cx="2058990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H="1">
                <a:off x="1125625" y="5105400"/>
                <a:ext cx="2259488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chemeClr val="tx2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1145505" y="5575196"/>
              <a:ext cx="0" cy="371757"/>
              <a:chOff x="1145505" y="5575196"/>
              <a:chExt cx="0" cy="371757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>
                <a:off x="1145505" y="5581193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145505" y="5575196"/>
                <a:ext cx="0" cy="365760"/>
              </a:xfrm>
              <a:prstGeom prst="line">
                <a:avLst/>
              </a:prstGeom>
              <a:ln w="2540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3089127" y="5578214"/>
              <a:ext cx="0" cy="368739"/>
              <a:chOff x="1145505" y="5578214"/>
              <a:chExt cx="0" cy="368739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>
                <a:off x="1145505" y="5581193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1145505" y="5578214"/>
                <a:ext cx="0" cy="365760"/>
              </a:xfrm>
              <a:prstGeom prst="line">
                <a:avLst/>
              </a:prstGeom>
              <a:ln w="2540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57600" y="4648200"/>
            <a:ext cx="381000" cy="0"/>
          </a:xfrm>
          <a:prstGeom prst="line">
            <a:avLst/>
          </a:prstGeom>
          <a:ln w="127000" cap="rnd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3537153" y="5309023"/>
            <a:ext cx="2029565" cy="0"/>
          </a:xfrm>
          <a:prstGeom prst="line">
            <a:avLst/>
          </a:prstGeom>
          <a:ln w="152400" cap="rnd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0" name="Group 349"/>
          <p:cNvGrpSpPr/>
          <p:nvPr/>
        </p:nvGrpSpPr>
        <p:grpSpPr>
          <a:xfrm>
            <a:off x="3886200" y="4191000"/>
            <a:ext cx="714378" cy="429938"/>
            <a:chOff x="4046218" y="4218262"/>
            <a:chExt cx="714378" cy="429938"/>
          </a:xfrm>
        </p:grpSpPr>
        <p:grpSp>
          <p:nvGrpSpPr>
            <p:cNvPr id="111" name="Group 110"/>
            <p:cNvGrpSpPr>
              <a:grpSpLocks noChangeAspect="1"/>
            </p:cNvGrpSpPr>
            <p:nvPr/>
          </p:nvGrpSpPr>
          <p:grpSpPr>
            <a:xfrm>
              <a:off x="4046218" y="4218262"/>
              <a:ext cx="714378" cy="201338"/>
              <a:chOff x="4267200" y="4278972"/>
              <a:chExt cx="457200" cy="128855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</p:grpSpPr>
            <p:sp>
              <p:nvSpPr>
                <p:cNvPr id="109" name="Rectangle 108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8" name="Group 107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</p:grpSpPr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0" name="Group 209"/>
              <p:cNvGrpSpPr/>
              <p:nvPr/>
            </p:nvGrpSpPr>
            <p:grpSpPr>
              <a:xfrm flipV="1">
                <a:off x="4267200" y="4278972"/>
                <a:ext cx="457200" cy="64428"/>
                <a:chOff x="4267200" y="4343399"/>
                <a:chExt cx="457200" cy="64428"/>
              </a:xfrm>
            </p:grpSpPr>
            <p:sp>
              <p:nvSpPr>
                <p:cNvPr id="211" name="Rectangle 210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2" name="Group 211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4267200" y="4343400"/>
                <a:ext cx="457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Connector 113"/>
            <p:cNvCxnSpPr/>
            <p:nvPr/>
          </p:nvCxnSpPr>
          <p:spPr>
            <a:xfrm flipV="1">
              <a:off x="4400536" y="4300728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/>
          <p:cNvCxnSpPr/>
          <p:nvPr/>
        </p:nvCxnSpPr>
        <p:spPr>
          <a:xfrm>
            <a:off x="4357689" y="4342004"/>
            <a:ext cx="442911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flipV="1">
            <a:off x="4800600" y="4342004"/>
            <a:ext cx="0" cy="216467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 flipV="1">
            <a:off x="4798423" y="4736534"/>
            <a:ext cx="0" cy="519696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flipH="1">
            <a:off x="4953000" y="5181600"/>
            <a:ext cx="9144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4998720" y="5206616"/>
            <a:ext cx="0" cy="123836"/>
          </a:xfrm>
          <a:prstGeom prst="line">
            <a:avLst/>
          </a:prstGeom>
          <a:ln w="63500" cap="sq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/>
          <p:nvPr/>
        </p:nvGrpSpPr>
        <p:grpSpPr>
          <a:xfrm>
            <a:off x="4358640" y="4226732"/>
            <a:ext cx="640080" cy="1106089"/>
            <a:chOff x="4358640" y="4226732"/>
            <a:chExt cx="640080" cy="1106089"/>
          </a:xfrm>
        </p:grpSpPr>
        <p:cxnSp>
          <p:nvCxnSpPr>
            <p:cNvPr id="376" name="Straight Connector 375"/>
            <p:cNvCxnSpPr/>
            <p:nvPr/>
          </p:nvCxnSpPr>
          <p:spPr>
            <a:xfrm>
              <a:off x="4998720" y="5208985"/>
              <a:ext cx="0" cy="123836"/>
            </a:xfrm>
            <a:prstGeom prst="line">
              <a:avLst/>
            </a:prstGeom>
            <a:ln w="285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V="1">
              <a:off x="4358640" y="4226732"/>
              <a:ext cx="640080" cy="0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V="1">
              <a:off x="4998720" y="4226733"/>
              <a:ext cx="0" cy="331738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4998720" y="4736534"/>
              <a:ext cx="0" cy="478548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5486400" y="4941877"/>
            <a:ext cx="3429000" cy="1687523"/>
            <a:chOff x="5486400" y="4941877"/>
            <a:chExt cx="3429000" cy="1687523"/>
          </a:xfrm>
        </p:grpSpPr>
        <p:grpSp>
          <p:nvGrpSpPr>
            <p:cNvPr id="181" name="Group 180"/>
            <p:cNvGrpSpPr/>
            <p:nvPr/>
          </p:nvGrpSpPr>
          <p:grpSpPr>
            <a:xfrm>
              <a:off x="7129340" y="5065144"/>
              <a:ext cx="239904" cy="426174"/>
              <a:chOff x="5475096" y="5077070"/>
              <a:chExt cx="239904" cy="426174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5598890" y="5334000"/>
                <a:ext cx="0" cy="169244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Isosceles Triangle 177"/>
              <p:cNvSpPr/>
              <p:nvPr/>
            </p:nvSpPr>
            <p:spPr>
              <a:xfrm>
                <a:off x="5475096" y="5077070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/>
              <p:nvPr/>
            </p:nvCxnSpPr>
            <p:spPr>
              <a:xfrm flipV="1">
                <a:off x="5562600" y="5317156"/>
                <a:ext cx="0" cy="169244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flipV="1">
                <a:off x="5638800" y="5312452"/>
                <a:ext cx="0" cy="169244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7" name="Straight Connector 166"/>
            <p:cNvCxnSpPr/>
            <p:nvPr/>
          </p:nvCxnSpPr>
          <p:spPr>
            <a:xfrm flipV="1">
              <a:off x="5827490" y="5565751"/>
              <a:ext cx="0" cy="169244"/>
            </a:xfrm>
            <a:prstGeom prst="line">
              <a:avLst/>
            </a:prstGeom>
            <a:ln w="76200" cap="rnd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8610600" y="5486400"/>
              <a:ext cx="304800" cy="106679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486400" y="5695131"/>
              <a:ext cx="304800" cy="8229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570890" y="5656871"/>
              <a:ext cx="67910" cy="899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638800" y="5656871"/>
              <a:ext cx="64896" cy="899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703696" y="5718151"/>
              <a:ext cx="239904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5943600" y="5718151"/>
              <a:ext cx="64896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6008963" y="5773998"/>
              <a:ext cx="64896" cy="6503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073859" y="5801608"/>
              <a:ext cx="479341" cy="6023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rapezoid 152"/>
            <p:cNvSpPr/>
            <p:nvPr/>
          </p:nvSpPr>
          <p:spPr>
            <a:xfrm rot="16200000">
              <a:off x="6362700" y="5832451"/>
              <a:ext cx="914400" cy="533400"/>
            </a:xfrm>
            <a:prstGeom prst="trapezoid">
              <a:avLst>
                <a:gd name="adj" fmla="val 28632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086600" y="5486400"/>
              <a:ext cx="316104" cy="1066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408505" y="5403066"/>
              <a:ext cx="67910" cy="12263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476415" y="5403066"/>
              <a:ext cx="64896" cy="12263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543800" y="5486400"/>
              <a:ext cx="1219200" cy="10667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Isosceles Triangle 158"/>
            <p:cNvSpPr/>
            <p:nvPr/>
          </p:nvSpPr>
          <p:spPr>
            <a:xfrm>
              <a:off x="5703696" y="5308821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5791200" y="5548907"/>
              <a:ext cx="0" cy="169244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5867400" y="5544203"/>
              <a:ext cx="0" cy="169244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Isosceles Triangle 169"/>
            <p:cNvSpPr/>
            <p:nvPr/>
          </p:nvSpPr>
          <p:spPr>
            <a:xfrm rot="5400000">
              <a:off x="5583654" y="5181510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Isosceles Triangle 187"/>
            <p:cNvSpPr/>
            <p:nvPr/>
          </p:nvSpPr>
          <p:spPr>
            <a:xfrm rot="5400000" flipV="1">
              <a:off x="7250856" y="4941786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0" name="Group 399"/>
          <p:cNvGrpSpPr/>
          <p:nvPr/>
        </p:nvGrpSpPr>
        <p:grpSpPr>
          <a:xfrm>
            <a:off x="4009046" y="4527096"/>
            <a:ext cx="468686" cy="241056"/>
            <a:chOff x="4009046" y="4527096"/>
            <a:chExt cx="468686" cy="241056"/>
          </a:xfrm>
        </p:grpSpPr>
        <p:grpSp>
          <p:nvGrpSpPr>
            <p:cNvPr id="112" name="Group 111"/>
            <p:cNvGrpSpPr/>
            <p:nvPr/>
          </p:nvGrpSpPr>
          <p:grpSpPr>
            <a:xfrm>
              <a:off x="4009046" y="4527096"/>
              <a:ext cx="468686" cy="241056"/>
              <a:chOff x="4267200" y="4527096"/>
              <a:chExt cx="468686" cy="241056"/>
            </a:xfrm>
          </p:grpSpPr>
          <p:sp>
            <p:nvSpPr>
              <p:cNvPr id="189" name="Isosceles Triangle 188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Isosceles Triangle 189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5" name="Oval 394"/>
            <p:cNvSpPr>
              <a:spLocks noChangeAspect="1"/>
            </p:cNvSpPr>
            <p:nvPr/>
          </p:nvSpPr>
          <p:spPr>
            <a:xfrm>
              <a:off x="4151949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7" name="Straight Connector 396"/>
          <p:cNvCxnSpPr>
            <a:stCxn id="395" idx="1"/>
            <a:endCxn id="395" idx="5"/>
          </p:cNvCxnSpPr>
          <p:nvPr/>
        </p:nvCxnSpPr>
        <p:spPr>
          <a:xfrm>
            <a:off x="4178731" y="4582966"/>
            <a:ext cx="129316" cy="129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395" idx="7"/>
            <a:endCxn id="395" idx="3"/>
          </p:cNvCxnSpPr>
          <p:nvPr/>
        </p:nvCxnSpPr>
        <p:spPr>
          <a:xfrm flipH="1">
            <a:off x="4178731" y="4582966"/>
            <a:ext cx="129316" cy="129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itle 400"/>
          <p:cNvSpPr>
            <a:spLocks noGrp="1"/>
          </p:cNvSpPr>
          <p:nvPr>
            <p:ph type="title"/>
          </p:nvPr>
        </p:nvSpPr>
        <p:spPr>
          <a:xfrm>
            <a:off x="274320" y="274638"/>
            <a:ext cx="2834640" cy="1409488"/>
          </a:xfrm>
        </p:spPr>
        <p:txBody>
          <a:bodyPr>
            <a:noAutofit/>
          </a:bodyPr>
          <a:lstStyle/>
          <a:p>
            <a:r>
              <a:rPr lang="en-US" dirty="0"/>
              <a:t>Adding Hot Gas Bypass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3448050" y="4865777"/>
            <a:ext cx="1280160" cy="0"/>
          </a:xfrm>
          <a:prstGeom prst="line">
            <a:avLst/>
          </a:prstGeom>
          <a:ln w="44450" cap="rnd">
            <a:gradFill flip="none" rotWithShape="1">
              <a:gsLst>
                <a:gs pos="0">
                  <a:srgbClr val="0070C0"/>
                </a:gs>
                <a:gs pos="30000">
                  <a:srgbClr val="FF0000"/>
                </a:gs>
                <a:gs pos="10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>
            <a:off x="5086350" y="4865777"/>
            <a:ext cx="1508760" cy="0"/>
            <a:chOff x="3791014" y="4865778"/>
            <a:chExt cx="2979279" cy="577"/>
          </a:xfrm>
        </p:grpSpPr>
        <p:cxnSp>
          <p:nvCxnSpPr>
            <p:cNvPr id="242" name="Straight Connector 241"/>
            <p:cNvCxnSpPr/>
            <p:nvPr/>
          </p:nvCxnSpPr>
          <p:spPr>
            <a:xfrm>
              <a:off x="3791014" y="4865778"/>
              <a:ext cx="2979279" cy="577"/>
            </a:xfrm>
            <a:prstGeom prst="line">
              <a:avLst/>
            </a:prstGeom>
            <a:ln w="762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3791014" y="4866042"/>
              <a:ext cx="2979279" cy="313"/>
            </a:xfrm>
            <a:prstGeom prst="line">
              <a:avLst/>
            </a:prstGeom>
            <a:ln w="444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4857750" y="4870055"/>
            <a:ext cx="73152" cy="0"/>
            <a:chOff x="3791014" y="4865778"/>
            <a:chExt cx="2979279" cy="577"/>
          </a:xfrm>
        </p:grpSpPr>
        <p:cxnSp>
          <p:nvCxnSpPr>
            <p:cNvPr id="245" name="Straight Connector 244"/>
            <p:cNvCxnSpPr/>
            <p:nvPr/>
          </p:nvCxnSpPr>
          <p:spPr>
            <a:xfrm>
              <a:off x="3791014" y="4865778"/>
              <a:ext cx="2979279" cy="577"/>
            </a:xfrm>
            <a:prstGeom prst="line">
              <a:avLst/>
            </a:prstGeom>
            <a:ln w="762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3791014" y="4866042"/>
              <a:ext cx="2979279" cy="313"/>
            </a:xfrm>
            <a:prstGeom prst="line">
              <a:avLst/>
            </a:prstGeom>
            <a:ln w="444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9" name="Straight Connector 248"/>
          <p:cNvCxnSpPr/>
          <p:nvPr/>
        </p:nvCxnSpPr>
        <p:spPr>
          <a:xfrm>
            <a:off x="7010400" y="4862374"/>
            <a:ext cx="1188720" cy="0"/>
          </a:xfrm>
          <a:prstGeom prst="line">
            <a:avLst/>
          </a:prstGeom>
          <a:ln w="44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5218269" y="5029200"/>
            <a:ext cx="146304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5218269" y="5029200"/>
            <a:ext cx="1463040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6746748" y="4865777"/>
            <a:ext cx="73152" cy="0"/>
            <a:chOff x="3791014" y="4865778"/>
            <a:chExt cx="2979279" cy="577"/>
          </a:xfrm>
        </p:grpSpPr>
        <p:cxnSp>
          <p:nvCxnSpPr>
            <p:cNvPr id="266" name="Straight Connector 265"/>
            <p:cNvCxnSpPr/>
            <p:nvPr/>
          </p:nvCxnSpPr>
          <p:spPr>
            <a:xfrm>
              <a:off x="3791014" y="4865778"/>
              <a:ext cx="2979279" cy="577"/>
            </a:xfrm>
            <a:prstGeom prst="line">
              <a:avLst/>
            </a:prstGeom>
            <a:ln w="762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3791014" y="4866042"/>
              <a:ext cx="2979279" cy="313"/>
            </a:xfrm>
            <a:prstGeom prst="line">
              <a:avLst/>
            </a:prstGeom>
            <a:ln w="444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Straight Connector 269"/>
          <p:cNvCxnSpPr/>
          <p:nvPr/>
        </p:nvCxnSpPr>
        <p:spPr>
          <a:xfrm rot="5400000">
            <a:off x="6499860" y="4842494"/>
            <a:ext cx="365760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rot="5400000">
            <a:off x="5081109" y="5166360"/>
            <a:ext cx="274320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530274" y="4091509"/>
            <a:ext cx="714378" cy="834821"/>
            <a:chOff x="6530274" y="4091509"/>
            <a:chExt cx="714378" cy="834821"/>
          </a:xfrm>
        </p:grpSpPr>
        <p:grpSp>
          <p:nvGrpSpPr>
            <p:cNvPr id="11" name="Group 10"/>
            <p:cNvGrpSpPr/>
            <p:nvPr/>
          </p:nvGrpSpPr>
          <p:grpSpPr>
            <a:xfrm>
              <a:off x="6530274" y="4274072"/>
              <a:ext cx="714378" cy="652258"/>
              <a:chOff x="6934200" y="4071566"/>
              <a:chExt cx="714378" cy="652258"/>
            </a:xfrm>
          </p:grpSpPr>
          <p:grpSp>
            <p:nvGrpSpPr>
              <p:cNvPr id="191" name="Group 190"/>
              <p:cNvGrpSpPr/>
              <p:nvPr/>
            </p:nvGrpSpPr>
            <p:grpSpPr>
              <a:xfrm>
                <a:off x="6934200" y="4071566"/>
                <a:ext cx="714378" cy="625572"/>
                <a:chOff x="4046218" y="4022628"/>
                <a:chExt cx="714378" cy="625572"/>
              </a:xfrm>
            </p:grpSpPr>
            <p:grpSp>
              <p:nvGrpSpPr>
                <p:cNvPr id="192" name="Group 191"/>
                <p:cNvGrpSpPr>
                  <a:grpSpLocks noChangeAspect="1"/>
                </p:cNvGrpSpPr>
                <p:nvPr/>
              </p:nvGrpSpPr>
              <p:grpSpPr>
                <a:xfrm>
                  <a:off x="4046218" y="4022628"/>
                  <a:ext cx="714378" cy="396580"/>
                  <a:chOff x="4267200" y="4154004"/>
                  <a:chExt cx="457200" cy="253823"/>
                </a:xfrm>
              </p:grpSpPr>
              <p:grpSp>
                <p:nvGrpSpPr>
                  <p:cNvPr id="197" name="Group 196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228" name="Rectangle 227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29" name="Group 228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230" name="Straight Connector 229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1" name="Straight Connector 230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2" name="Straight Connector 231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3" name="Straight Connector 232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4" name="Straight Connector 233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09" name="Group 208"/>
                  <p:cNvGrpSpPr/>
                  <p:nvPr/>
                </p:nvGrpSpPr>
                <p:grpSpPr>
                  <a:xfrm flipV="1">
                    <a:off x="4267200" y="4154004"/>
                    <a:ext cx="457200" cy="189396"/>
                    <a:chOff x="4267200" y="4343399"/>
                    <a:chExt cx="457200" cy="189396"/>
                  </a:xfrm>
                </p:grpSpPr>
                <p:cxnSp>
                  <p:nvCxnSpPr>
                    <p:cNvPr id="218" name="Straight Connector 217"/>
                    <p:cNvCxnSpPr/>
                    <p:nvPr/>
                  </p:nvCxnSpPr>
                  <p:spPr>
                    <a:xfrm>
                      <a:off x="4267200" y="4343400"/>
                      <a:ext cx="76200" cy="0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Straight Connector 218"/>
                    <p:cNvCxnSpPr/>
                    <p:nvPr/>
                  </p:nvCxnSpPr>
                  <p:spPr>
                    <a:xfrm>
                      <a:off x="4648200" y="4343400"/>
                      <a:ext cx="76200" cy="0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Straight Connector 219"/>
                    <p:cNvCxnSpPr/>
                    <p:nvPr/>
                  </p:nvCxnSpPr>
                  <p:spPr>
                    <a:xfrm>
                      <a:off x="4343400" y="4343400"/>
                      <a:ext cx="0" cy="178133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Connector 220"/>
                    <p:cNvCxnSpPr/>
                    <p:nvPr/>
                  </p:nvCxnSpPr>
                  <p:spPr>
                    <a:xfrm>
                      <a:off x="4648200" y="4343399"/>
                      <a:ext cx="0" cy="178133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Straight Connector 226"/>
                    <p:cNvCxnSpPr/>
                    <p:nvPr/>
                  </p:nvCxnSpPr>
                  <p:spPr>
                    <a:xfrm flipH="1">
                      <a:off x="4343400" y="4532794"/>
                      <a:ext cx="304800" cy="1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7" name="Straight Connector 206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6" name="Straight Connector 195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>
                <a:grpSpLocks noChangeAspect="1"/>
              </p:cNvGrpSpPr>
              <p:nvPr/>
            </p:nvGrpSpPr>
            <p:grpSpPr>
              <a:xfrm>
                <a:off x="7174218" y="4603296"/>
                <a:ext cx="234343" cy="120528"/>
                <a:chOff x="4009046" y="4527096"/>
                <a:chExt cx="468686" cy="241056"/>
              </a:xfrm>
            </p:grpSpPr>
            <p:grpSp>
              <p:nvGrpSpPr>
                <p:cNvPr id="236" name="Group 235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238" name="Isosceles Triangle 237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Isosceles Triangle 238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7" name="Oval 236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/>
            <p:cNvGrpSpPr/>
            <p:nvPr/>
          </p:nvGrpSpPr>
          <p:grpSpPr>
            <a:xfrm>
              <a:off x="6783324" y="4091509"/>
              <a:ext cx="221312" cy="458446"/>
              <a:chOff x="6783324" y="4091509"/>
              <a:chExt cx="221312" cy="458446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783324" y="4091509"/>
                <a:ext cx="221312" cy="270448"/>
                <a:chOff x="6780943" y="4071556"/>
                <a:chExt cx="221312" cy="270448"/>
              </a:xfrm>
            </p:grpSpPr>
            <p:cxnSp>
              <p:nvCxnSpPr>
                <p:cNvPr id="274" name="Straight Connector 273"/>
                <p:cNvCxnSpPr/>
                <p:nvPr/>
              </p:nvCxnSpPr>
              <p:spPr>
                <a:xfrm flipV="1">
                  <a:off x="6888956" y="4102175"/>
                  <a:ext cx="0" cy="239829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805612" y="4071556"/>
                  <a:ext cx="166688" cy="527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780943" y="4342004"/>
                  <a:ext cx="221312" cy="0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6784228" y="4504235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>
                <a:spLocks noChangeAspect="1"/>
              </p:cNvSpPr>
              <p:nvPr/>
            </p:nvSpPr>
            <p:spPr>
              <a:xfrm>
                <a:off x="6952725" y="4504235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>
                <a:spLocks noChangeAspect="1"/>
              </p:cNvSpPr>
              <p:nvPr/>
            </p:nvSpPr>
            <p:spPr>
              <a:xfrm>
                <a:off x="6784228" y="4442734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>
                <a:spLocks noChangeAspect="1"/>
              </p:cNvSpPr>
              <p:nvPr/>
            </p:nvSpPr>
            <p:spPr>
              <a:xfrm>
                <a:off x="6952725" y="4442734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>
                <a:spLocks noChangeAspect="1"/>
              </p:cNvSpPr>
              <p:nvPr/>
            </p:nvSpPr>
            <p:spPr>
              <a:xfrm>
                <a:off x="6784228" y="4385109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>
                <a:spLocks noChangeAspect="1"/>
              </p:cNvSpPr>
              <p:nvPr/>
            </p:nvSpPr>
            <p:spPr>
              <a:xfrm>
                <a:off x="6952725" y="4385109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00383" y="4053191"/>
            <a:ext cx="733306" cy="865766"/>
            <a:chOff x="7300383" y="4053191"/>
            <a:chExt cx="733306" cy="865766"/>
          </a:xfrm>
        </p:grpSpPr>
        <p:grpSp>
          <p:nvGrpSpPr>
            <p:cNvPr id="341" name="Group 340"/>
            <p:cNvGrpSpPr/>
            <p:nvPr/>
          </p:nvGrpSpPr>
          <p:grpSpPr>
            <a:xfrm rot="10800000">
              <a:off x="7644461" y="4053191"/>
              <a:ext cx="325967" cy="422751"/>
              <a:chOff x="5323291" y="3760940"/>
              <a:chExt cx="325967" cy="422751"/>
            </a:xfrm>
          </p:grpSpPr>
          <p:sp>
            <p:nvSpPr>
              <p:cNvPr id="385" name="Freeform 38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Freeform 387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2" name="Group 341"/>
            <p:cNvGrpSpPr/>
            <p:nvPr/>
          </p:nvGrpSpPr>
          <p:grpSpPr>
            <a:xfrm rot="20165792" flipV="1">
              <a:off x="7300383" y="4123520"/>
              <a:ext cx="325967" cy="422751"/>
              <a:chOff x="5323291" y="3760940"/>
              <a:chExt cx="325967" cy="422751"/>
            </a:xfrm>
          </p:grpSpPr>
          <p:sp>
            <p:nvSpPr>
              <p:cNvPr id="378" name="Freeform 377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 378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3" name="Straight Connector 342"/>
            <p:cNvCxnSpPr>
              <a:stCxn id="391" idx="0"/>
            </p:cNvCxnSpPr>
            <p:nvPr/>
          </p:nvCxnSpPr>
          <p:spPr>
            <a:xfrm flipV="1">
              <a:off x="7675315" y="4552145"/>
              <a:ext cx="4057" cy="260827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4" name="Group 343"/>
            <p:cNvGrpSpPr/>
            <p:nvPr/>
          </p:nvGrpSpPr>
          <p:grpSpPr>
            <a:xfrm>
              <a:off x="7319311" y="4570346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68" name="Rectangle 367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0" name="Group 369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72" name="Straight Connector 371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5" name="Group 344"/>
            <p:cNvGrpSpPr/>
            <p:nvPr/>
          </p:nvGrpSpPr>
          <p:grpSpPr>
            <a:xfrm flipV="1">
              <a:off x="7319311" y="446967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58" name="Rectangle 357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2" name="Group 361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63" name="Straight Connector 362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6" name="Straight Connector 345"/>
            <p:cNvCxnSpPr/>
            <p:nvPr/>
          </p:nvCxnSpPr>
          <p:spPr>
            <a:xfrm>
              <a:off x="7319311" y="4570348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7558143" y="4798429"/>
              <a:ext cx="234343" cy="120528"/>
              <a:chOff x="6922692" y="4958203"/>
              <a:chExt cx="234343" cy="120528"/>
            </a:xfrm>
          </p:grpSpPr>
          <p:sp>
            <p:nvSpPr>
              <p:cNvPr id="389" name="Isosceles Triangle 388"/>
              <p:cNvSpPr/>
              <p:nvPr/>
            </p:nvSpPr>
            <p:spPr>
              <a:xfrm rot="5400000">
                <a:off x="6922738" y="4958733"/>
                <a:ext cx="119952" cy="120043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Isosceles Triangle 389"/>
              <p:cNvSpPr/>
              <p:nvPr/>
            </p:nvSpPr>
            <p:spPr>
              <a:xfrm rot="16200000" flipH="1">
                <a:off x="7037038" y="4958157"/>
                <a:ext cx="119952" cy="120043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/>
              <p:cNvSpPr>
                <a:spLocks noChangeAspect="1"/>
              </p:cNvSpPr>
              <p:nvPr/>
            </p:nvSpPr>
            <p:spPr>
              <a:xfrm>
                <a:off x="6994144" y="4972746"/>
                <a:ext cx="91440" cy="914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7" name="TextBox 336">
            <a:extLst>
              <a:ext uri="{FF2B5EF4-FFF2-40B4-BE49-F238E27FC236}">
                <a16:creationId xmlns:a16="http://schemas.microsoft.com/office/drawing/2014/main" id="{43E1B00F-19A2-4E15-8550-78FBEECC2F70}"/>
              </a:ext>
            </a:extLst>
          </p:cNvPr>
          <p:cNvSpPr txBox="1"/>
          <p:nvPr/>
        </p:nvSpPr>
        <p:spPr>
          <a:xfrm>
            <a:off x="6526778" y="1740245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Solenoid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4DEB5E39-EE46-4C17-8306-9402C6336447}"/>
              </a:ext>
            </a:extLst>
          </p:cNvPr>
          <p:cNvSpPr txBox="1"/>
          <p:nvPr/>
        </p:nvSpPr>
        <p:spPr>
          <a:xfrm>
            <a:off x="5046564" y="2844023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Regulator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4E2D833-2BF6-4A22-A6A5-D3209D7DA84E}"/>
              </a:ext>
            </a:extLst>
          </p:cNvPr>
          <p:cNvSpPr/>
          <p:nvPr/>
        </p:nvSpPr>
        <p:spPr>
          <a:xfrm>
            <a:off x="6544340" y="3184450"/>
            <a:ext cx="492164" cy="818707"/>
          </a:xfrm>
          <a:custGeom>
            <a:avLst/>
            <a:gdLst>
              <a:gd name="connsiteX0" fmla="*/ 473148 w 499858"/>
              <a:gd name="connsiteY0" fmla="*/ 818707 h 838806"/>
              <a:gd name="connsiteX1" fmla="*/ 489097 w 499858"/>
              <a:gd name="connsiteY1" fmla="*/ 754912 h 838806"/>
              <a:gd name="connsiteX2" fmla="*/ 451883 w 499858"/>
              <a:gd name="connsiteY2" fmla="*/ 148856 h 838806"/>
              <a:gd name="connsiteX3" fmla="*/ 0 w 499858"/>
              <a:gd name="connsiteY3" fmla="*/ 0 h 838806"/>
              <a:gd name="connsiteX0" fmla="*/ 473148 w 499858"/>
              <a:gd name="connsiteY0" fmla="*/ 818707 h 838806"/>
              <a:gd name="connsiteX1" fmla="*/ 489097 w 499858"/>
              <a:gd name="connsiteY1" fmla="*/ 754912 h 838806"/>
              <a:gd name="connsiteX2" fmla="*/ 451883 w 499858"/>
              <a:gd name="connsiteY2" fmla="*/ 148856 h 838806"/>
              <a:gd name="connsiteX3" fmla="*/ 0 w 499858"/>
              <a:gd name="connsiteY3" fmla="*/ 0 h 838806"/>
              <a:gd name="connsiteX0" fmla="*/ 473148 w 492164"/>
              <a:gd name="connsiteY0" fmla="*/ 818707 h 818707"/>
              <a:gd name="connsiteX1" fmla="*/ 451883 w 492164"/>
              <a:gd name="connsiteY1" fmla="*/ 148856 h 818707"/>
              <a:gd name="connsiteX2" fmla="*/ 0 w 492164"/>
              <a:gd name="connsiteY2" fmla="*/ 0 h 8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164" h="818707">
                <a:moveTo>
                  <a:pt x="473148" y="818707"/>
                </a:moveTo>
                <a:cubicBezTo>
                  <a:pt x="468718" y="679155"/>
                  <a:pt x="530741" y="285307"/>
                  <a:pt x="451883" y="148856"/>
                </a:cubicBezTo>
                <a:cubicBezTo>
                  <a:pt x="370367" y="23037"/>
                  <a:pt x="70884" y="31898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A049809-F201-487B-BE87-E33713446918}"/>
              </a:ext>
            </a:extLst>
          </p:cNvPr>
          <p:cNvSpPr/>
          <p:nvPr/>
        </p:nvSpPr>
        <p:spPr>
          <a:xfrm>
            <a:off x="7575698" y="2402958"/>
            <a:ext cx="339483" cy="1616149"/>
          </a:xfrm>
          <a:custGeom>
            <a:avLst/>
            <a:gdLst>
              <a:gd name="connsiteX0" fmla="*/ 47846 w 339483"/>
              <a:gd name="connsiteY0" fmla="*/ 1616149 h 1616149"/>
              <a:gd name="connsiteX1" fmla="*/ 324293 w 339483"/>
              <a:gd name="connsiteY1" fmla="*/ 935665 h 1616149"/>
              <a:gd name="connsiteX2" fmla="*/ 271130 w 339483"/>
              <a:gd name="connsiteY2" fmla="*/ 324293 h 1616149"/>
              <a:gd name="connsiteX3" fmla="*/ 0 w 339483"/>
              <a:gd name="connsiteY3" fmla="*/ 0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483" h="1616149">
                <a:moveTo>
                  <a:pt x="47846" y="1616149"/>
                </a:moveTo>
                <a:cubicBezTo>
                  <a:pt x="167462" y="1383561"/>
                  <a:pt x="287079" y="1150974"/>
                  <a:pt x="324293" y="935665"/>
                </a:cubicBezTo>
                <a:cubicBezTo>
                  <a:pt x="361507" y="720356"/>
                  <a:pt x="325179" y="480237"/>
                  <a:pt x="271130" y="324293"/>
                </a:cubicBezTo>
                <a:cubicBezTo>
                  <a:pt x="217081" y="168349"/>
                  <a:pt x="108540" y="84174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8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ComIT\Project Data\UCB_LeConte\UCB Le  Conte Hall Pictures\02-12-12\System Dettails 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F5CD4-0019-4913-AB58-63D15501F510}"/>
              </a:ext>
            </a:extLst>
          </p:cNvPr>
          <p:cNvSpPr txBox="1"/>
          <p:nvPr/>
        </p:nvSpPr>
        <p:spPr>
          <a:xfrm>
            <a:off x="3436013" y="2625023"/>
            <a:ext cx="175340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Bypass Lines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7F53417-0051-440F-B894-E18E07609B07}"/>
              </a:ext>
            </a:extLst>
          </p:cNvPr>
          <p:cNvSpPr/>
          <p:nvPr/>
        </p:nvSpPr>
        <p:spPr>
          <a:xfrm>
            <a:off x="3689498" y="1743739"/>
            <a:ext cx="600740" cy="893135"/>
          </a:xfrm>
          <a:custGeom>
            <a:avLst/>
            <a:gdLst>
              <a:gd name="connsiteX0" fmla="*/ 0 w 600740"/>
              <a:gd name="connsiteY0" fmla="*/ 0 h 893135"/>
              <a:gd name="connsiteX1" fmla="*/ 505047 w 600740"/>
              <a:gd name="connsiteY1" fmla="*/ 265814 h 893135"/>
              <a:gd name="connsiteX2" fmla="*/ 600740 w 600740"/>
              <a:gd name="connsiteY2" fmla="*/ 893135 h 89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740" h="893135">
                <a:moveTo>
                  <a:pt x="0" y="0"/>
                </a:moveTo>
                <a:cubicBezTo>
                  <a:pt x="202462" y="58479"/>
                  <a:pt x="404924" y="116958"/>
                  <a:pt x="505047" y="265814"/>
                </a:cubicBezTo>
                <a:cubicBezTo>
                  <a:pt x="605170" y="414670"/>
                  <a:pt x="568842" y="790354"/>
                  <a:pt x="600740" y="89313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475B451-27D6-49C9-B328-9FFC47889FBA}"/>
              </a:ext>
            </a:extLst>
          </p:cNvPr>
          <p:cNvSpPr/>
          <p:nvPr/>
        </p:nvSpPr>
        <p:spPr>
          <a:xfrm>
            <a:off x="4290238" y="1456660"/>
            <a:ext cx="324293" cy="1164265"/>
          </a:xfrm>
          <a:custGeom>
            <a:avLst/>
            <a:gdLst>
              <a:gd name="connsiteX0" fmla="*/ 324293 w 324293"/>
              <a:gd name="connsiteY0" fmla="*/ 0 h 1164265"/>
              <a:gd name="connsiteX1" fmla="*/ 74428 w 324293"/>
              <a:gd name="connsiteY1" fmla="*/ 366824 h 1164265"/>
              <a:gd name="connsiteX2" fmla="*/ 0 w 324293"/>
              <a:gd name="connsiteY2" fmla="*/ 1164265 h 116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93" h="1164265">
                <a:moveTo>
                  <a:pt x="324293" y="0"/>
                </a:moveTo>
                <a:cubicBezTo>
                  <a:pt x="226385" y="86390"/>
                  <a:pt x="128477" y="172780"/>
                  <a:pt x="74428" y="366824"/>
                </a:cubicBezTo>
                <a:cubicBezTo>
                  <a:pt x="20379" y="560868"/>
                  <a:pt x="0" y="1164265"/>
                  <a:pt x="0" y="116426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A87EA-4F02-47C8-9500-AECBFB7927EA}"/>
              </a:ext>
            </a:extLst>
          </p:cNvPr>
          <p:cNvSpPr txBox="1"/>
          <p:nvPr/>
        </p:nvSpPr>
        <p:spPr>
          <a:xfrm>
            <a:off x="6262501" y="3335633"/>
            <a:ext cx="175340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Solenoid Valve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D44C2-BB36-4FBF-AE28-03E11CFF8ECD}"/>
              </a:ext>
            </a:extLst>
          </p:cNvPr>
          <p:cNvSpPr txBox="1"/>
          <p:nvPr/>
        </p:nvSpPr>
        <p:spPr>
          <a:xfrm>
            <a:off x="1173050" y="3811198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Service Valve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44557B-DD25-4CD3-B56E-EB4FBCBB1AE0}"/>
              </a:ext>
            </a:extLst>
          </p:cNvPr>
          <p:cNvSpPr txBox="1"/>
          <p:nvPr/>
        </p:nvSpPr>
        <p:spPr>
          <a:xfrm>
            <a:off x="7254966" y="6195157"/>
            <a:ext cx="175340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Regulator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130391-9491-4FD4-BAE8-0D7C76860995}"/>
              </a:ext>
            </a:extLst>
          </p:cNvPr>
          <p:cNvSpPr/>
          <p:nvPr/>
        </p:nvSpPr>
        <p:spPr>
          <a:xfrm>
            <a:off x="2918637" y="3962787"/>
            <a:ext cx="1004777" cy="492255"/>
          </a:xfrm>
          <a:custGeom>
            <a:avLst/>
            <a:gdLst>
              <a:gd name="connsiteX0" fmla="*/ 1004777 w 1004777"/>
              <a:gd name="connsiteY0" fmla="*/ 492255 h 516845"/>
              <a:gd name="connsiteX1" fmla="*/ 903768 w 1004777"/>
              <a:gd name="connsiteY1" fmla="*/ 465673 h 516845"/>
              <a:gd name="connsiteX2" fmla="*/ 505047 w 1004777"/>
              <a:gd name="connsiteY2" fmla="*/ 35055 h 516845"/>
              <a:gd name="connsiteX3" fmla="*/ 0 w 1004777"/>
              <a:gd name="connsiteY3" fmla="*/ 56320 h 516845"/>
              <a:gd name="connsiteX0" fmla="*/ 1004777 w 1004777"/>
              <a:gd name="connsiteY0" fmla="*/ 492255 h 516845"/>
              <a:gd name="connsiteX1" fmla="*/ 903768 w 1004777"/>
              <a:gd name="connsiteY1" fmla="*/ 465673 h 516845"/>
              <a:gd name="connsiteX2" fmla="*/ 505047 w 1004777"/>
              <a:gd name="connsiteY2" fmla="*/ 35055 h 516845"/>
              <a:gd name="connsiteX3" fmla="*/ 0 w 1004777"/>
              <a:gd name="connsiteY3" fmla="*/ 56320 h 516845"/>
              <a:gd name="connsiteX0" fmla="*/ 1004777 w 1004777"/>
              <a:gd name="connsiteY0" fmla="*/ 492255 h 516845"/>
              <a:gd name="connsiteX1" fmla="*/ 909084 w 1004777"/>
              <a:gd name="connsiteY1" fmla="*/ 465673 h 516845"/>
              <a:gd name="connsiteX2" fmla="*/ 505047 w 1004777"/>
              <a:gd name="connsiteY2" fmla="*/ 35055 h 516845"/>
              <a:gd name="connsiteX3" fmla="*/ 0 w 1004777"/>
              <a:gd name="connsiteY3" fmla="*/ 56320 h 516845"/>
              <a:gd name="connsiteX0" fmla="*/ 1004777 w 1004777"/>
              <a:gd name="connsiteY0" fmla="*/ 492255 h 492255"/>
              <a:gd name="connsiteX1" fmla="*/ 505047 w 1004777"/>
              <a:gd name="connsiteY1" fmla="*/ 35055 h 492255"/>
              <a:gd name="connsiteX2" fmla="*/ 0 w 1004777"/>
              <a:gd name="connsiteY2" fmla="*/ 56320 h 49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777" h="492255">
                <a:moveTo>
                  <a:pt x="1004777" y="492255"/>
                </a:moveTo>
                <a:cubicBezTo>
                  <a:pt x="900667" y="397005"/>
                  <a:pt x="672510" y="107711"/>
                  <a:pt x="505047" y="35055"/>
                </a:cubicBezTo>
                <a:cubicBezTo>
                  <a:pt x="353533" y="-33171"/>
                  <a:pt x="177209" y="11575"/>
                  <a:pt x="0" y="5632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19EDB1-662F-4055-B3F4-253D9B55D860}"/>
              </a:ext>
            </a:extLst>
          </p:cNvPr>
          <p:cNvSpPr/>
          <p:nvPr/>
        </p:nvSpPr>
        <p:spPr>
          <a:xfrm>
            <a:off x="6943060" y="3976577"/>
            <a:ext cx="311906" cy="728330"/>
          </a:xfrm>
          <a:custGeom>
            <a:avLst/>
            <a:gdLst>
              <a:gd name="connsiteX0" fmla="*/ 0 w 311906"/>
              <a:gd name="connsiteY0" fmla="*/ 728330 h 728330"/>
              <a:gd name="connsiteX1" fmla="*/ 308345 w 311906"/>
              <a:gd name="connsiteY1" fmla="*/ 451883 h 728330"/>
              <a:gd name="connsiteX2" fmla="*/ 170121 w 311906"/>
              <a:gd name="connsiteY2" fmla="*/ 0 h 72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906" h="728330">
                <a:moveTo>
                  <a:pt x="0" y="728330"/>
                </a:moveTo>
                <a:cubicBezTo>
                  <a:pt x="139996" y="650800"/>
                  <a:pt x="279992" y="573271"/>
                  <a:pt x="308345" y="451883"/>
                </a:cubicBezTo>
                <a:cubicBezTo>
                  <a:pt x="336699" y="330495"/>
                  <a:pt x="186956" y="43416"/>
                  <a:pt x="170121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F45C67-DE27-498E-B885-C2BA20F835F5}"/>
              </a:ext>
            </a:extLst>
          </p:cNvPr>
          <p:cNvSpPr/>
          <p:nvPr/>
        </p:nvSpPr>
        <p:spPr>
          <a:xfrm>
            <a:off x="6810153" y="5651205"/>
            <a:ext cx="1302489" cy="552893"/>
          </a:xfrm>
          <a:custGeom>
            <a:avLst/>
            <a:gdLst>
              <a:gd name="connsiteX0" fmla="*/ 0 w 1302489"/>
              <a:gd name="connsiteY0" fmla="*/ 0 h 552893"/>
              <a:gd name="connsiteX1" fmla="*/ 855921 w 1302489"/>
              <a:gd name="connsiteY1" fmla="*/ 53162 h 552893"/>
              <a:gd name="connsiteX2" fmla="*/ 1302489 w 1302489"/>
              <a:gd name="connsiteY2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2489" h="552893">
                <a:moveTo>
                  <a:pt x="0" y="0"/>
                </a:moveTo>
                <a:lnTo>
                  <a:pt x="855921" y="53162"/>
                </a:lnTo>
                <a:cubicBezTo>
                  <a:pt x="1073003" y="145311"/>
                  <a:pt x="1225403" y="467833"/>
                  <a:pt x="1302489" y="552893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02A8287-FAB6-4875-AEA2-904A179C4BC4}"/>
              </a:ext>
            </a:extLst>
          </p:cNvPr>
          <p:cNvSpPr/>
          <p:nvPr/>
        </p:nvSpPr>
        <p:spPr>
          <a:xfrm>
            <a:off x="8086060" y="5162107"/>
            <a:ext cx="489398" cy="1004777"/>
          </a:xfrm>
          <a:custGeom>
            <a:avLst/>
            <a:gdLst>
              <a:gd name="connsiteX0" fmla="*/ 26582 w 489398"/>
              <a:gd name="connsiteY0" fmla="*/ 0 h 1004777"/>
              <a:gd name="connsiteX1" fmla="*/ 489098 w 489398"/>
              <a:gd name="connsiteY1" fmla="*/ 191386 h 1004777"/>
              <a:gd name="connsiteX2" fmla="*/ 95693 w 489398"/>
              <a:gd name="connsiteY2" fmla="*/ 568842 h 1004777"/>
              <a:gd name="connsiteX3" fmla="*/ 0 w 489398"/>
              <a:gd name="connsiteY3" fmla="*/ 1004777 h 100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398" h="1004777">
                <a:moveTo>
                  <a:pt x="26582" y="0"/>
                </a:moveTo>
                <a:cubicBezTo>
                  <a:pt x="252081" y="48289"/>
                  <a:pt x="477580" y="96579"/>
                  <a:pt x="489098" y="191386"/>
                </a:cubicBezTo>
                <a:cubicBezTo>
                  <a:pt x="500616" y="286193"/>
                  <a:pt x="177209" y="433277"/>
                  <a:pt x="95693" y="568842"/>
                </a:cubicBezTo>
                <a:cubicBezTo>
                  <a:pt x="14177" y="704407"/>
                  <a:pt x="7088" y="854592"/>
                  <a:pt x="0" y="1004777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1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9125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010685" y="2563641"/>
            <a:ext cx="2417275" cy="533400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75000"/>
                </a:srgbClr>
              </a:gs>
              <a:gs pos="100000">
                <a:srgbClr val="00B0F0">
                  <a:alpha val="7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Evaporation</a:t>
            </a:r>
          </a:p>
        </p:txBody>
      </p:sp>
      <p:sp>
        <p:nvSpPr>
          <p:cNvPr id="7" name="Right Arrow 6"/>
          <p:cNvSpPr/>
          <p:nvPr/>
        </p:nvSpPr>
        <p:spPr>
          <a:xfrm rot="17681992">
            <a:off x="6132788" y="2019532"/>
            <a:ext cx="1216682" cy="533400"/>
          </a:xfrm>
          <a:prstGeom prst="rightArrow">
            <a:avLst/>
          </a:prstGeom>
          <a:gradFill flip="none" rotWithShape="1">
            <a:gsLst>
              <a:gs pos="0">
                <a:srgbClr val="00B0F0">
                  <a:alpha val="75000"/>
                </a:srgbClr>
              </a:gs>
              <a:gs pos="100000">
                <a:srgbClr val="FF0000">
                  <a:alpha val="7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Compression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4010685" y="1448555"/>
            <a:ext cx="2978590" cy="533400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75000"/>
                </a:srgbClr>
              </a:gs>
              <a:gs pos="100000">
                <a:srgbClr val="FF9900">
                  <a:alpha val="74902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Condensation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3416930" y="1997045"/>
            <a:ext cx="1133192" cy="533400"/>
          </a:xfrm>
          <a:prstGeom prst="rightArrow">
            <a:avLst/>
          </a:prstGeom>
          <a:gradFill flip="none" rotWithShape="1">
            <a:gsLst>
              <a:gs pos="0">
                <a:srgbClr val="FF9900">
                  <a:alpha val="74902"/>
                </a:srgbClr>
              </a:gs>
              <a:gs pos="100000">
                <a:srgbClr val="0000FF">
                  <a:alpha val="74902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Expansion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ComIT\Project Data\UCB_LeConte\UCB Le  Conte Hall Pictures\02-12-12\System Dettails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  <a:headEnd type="arrow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DED0A6-07C9-4968-A4F5-43CDF98C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19A13-506E-45A7-B025-9F16F085BB34}"/>
              </a:ext>
            </a:extLst>
          </p:cNvPr>
          <p:cNvSpPr txBox="1"/>
          <p:nvPr/>
        </p:nvSpPr>
        <p:spPr>
          <a:xfrm>
            <a:off x="7269051" y="4017888"/>
            <a:ext cx="1753403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Connections to the Evaporator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E5313BA-4F06-4075-B098-16E2E335BFD6}"/>
              </a:ext>
            </a:extLst>
          </p:cNvPr>
          <p:cNvSpPr/>
          <p:nvPr/>
        </p:nvSpPr>
        <p:spPr>
          <a:xfrm>
            <a:off x="7065335" y="2822944"/>
            <a:ext cx="1116418" cy="1196163"/>
          </a:xfrm>
          <a:custGeom>
            <a:avLst/>
            <a:gdLst>
              <a:gd name="connsiteX0" fmla="*/ 0 w 1116418"/>
              <a:gd name="connsiteY0" fmla="*/ 0 h 1196163"/>
              <a:gd name="connsiteX1" fmla="*/ 723014 w 1116418"/>
              <a:gd name="connsiteY1" fmla="*/ 111642 h 1196163"/>
              <a:gd name="connsiteX2" fmla="*/ 1052623 w 1116418"/>
              <a:gd name="connsiteY2" fmla="*/ 489098 h 1196163"/>
              <a:gd name="connsiteX3" fmla="*/ 1116418 w 1116418"/>
              <a:gd name="connsiteY3" fmla="*/ 1196163 h 119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6418" h="1196163">
                <a:moveTo>
                  <a:pt x="0" y="0"/>
                </a:moveTo>
                <a:cubicBezTo>
                  <a:pt x="273788" y="15063"/>
                  <a:pt x="547577" y="30126"/>
                  <a:pt x="723014" y="111642"/>
                </a:cubicBezTo>
                <a:cubicBezTo>
                  <a:pt x="898451" y="193158"/>
                  <a:pt x="987056" y="308345"/>
                  <a:pt x="1052623" y="489098"/>
                </a:cubicBezTo>
                <a:cubicBezTo>
                  <a:pt x="1118190" y="669852"/>
                  <a:pt x="1092495" y="1010979"/>
                  <a:pt x="1116418" y="1196163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2A6FA9-73E2-47B9-B092-79666D3E4CAE}"/>
              </a:ext>
            </a:extLst>
          </p:cNvPr>
          <p:cNvSpPr/>
          <p:nvPr/>
        </p:nvSpPr>
        <p:spPr>
          <a:xfrm>
            <a:off x="6852684" y="3397102"/>
            <a:ext cx="1345018" cy="606056"/>
          </a:xfrm>
          <a:custGeom>
            <a:avLst/>
            <a:gdLst>
              <a:gd name="connsiteX0" fmla="*/ 0 w 1345018"/>
              <a:gd name="connsiteY0" fmla="*/ 0 h 606056"/>
              <a:gd name="connsiteX1" fmla="*/ 839972 w 1345018"/>
              <a:gd name="connsiteY1" fmla="*/ 58479 h 606056"/>
              <a:gd name="connsiteX2" fmla="*/ 1345018 w 1345018"/>
              <a:gd name="connsiteY2" fmla="*/ 606056 h 6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018" h="606056">
                <a:moveTo>
                  <a:pt x="0" y="0"/>
                </a:moveTo>
                <a:lnTo>
                  <a:pt x="839972" y="58479"/>
                </a:lnTo>
                <a:cubicBezTo>
                  <a:pt x="1064142" y="159488"/>
                  <a:pt x="1264388" y="494414"/>
                  <a:pt x="1345018" y="606056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9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ComIT\Project Data\UCB_LeConte\UCB Le  Conte Hall Pictures\From Julia\leconte roofto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637"/>
            <a:ext cx="2834640" cy="2331720"/>
          </a:xfr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dirty="0"/>
              <a:t>An Air Cooled Vapor Compression Cycle Chiller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ECD07-AB8D-4936-BF74-41FF53E55A82}"/>
              </a:ext>
            </a:extLst>
          </p:cNvPr>
          <p:cNvSpPr/>
          <p:nvPr/>
        </p:nvSpPr>
        <p:spPr>
          <a:xfrm>
            <a:off x="6781800" y="1707777"/>
            <a:ext cx="914400" cy="137160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4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omIT\Project Data\UCB_LeConte\UCB Le  Conte Hall Pictures\05-22-09\LeConte Logger deployment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2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itle 400"/>
          <p:cNvSpPr>
            <a:spLocks noGrp="1"/>
          </p:cNvSpPr>
          <p:nvPr>
            <p:ph type="title"/>
          </p:nvPr>
        </p:nvSpPr>
        <p:spPr>
          <a:xfrm>
            <a:off x="274320" y="274638"/>
            <a:ext cx="2834640" cy="2331720"/>
          </a:xfrm>
        </p:spPr>
        <p:txBody>
          <a:bodyPr>
            <a:noAutofit/>
          </a:bodyPr>
          <a:lstStyle/>
          <a:p>
            <a:r>
              <a:rPr lang="en-US" dirty="0"/>
              <a:t>An Air Cooled Vapor Compression Cycle Chiller</a:t>
            </a:r>
          </a:p>
        </p:txBody>
      </p:sp>
      <p:grpSp>
        <p:nvGrpSpPr>
          <p:cNvPr id="191" name="Group 190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192" name="Group 191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242" name="Freeform 241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240" name="Freeform 239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Connector 196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33" name="Rectangle 232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4" name="Group 233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35" name="Straight Connector 234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7" name="Group 206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21" name="Rectangle 220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8" name="Straight Connector 207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9" name="Group 208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19" name="Isosceles Triangle 218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Isosceles Triangle 219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317" name="Straight Connector 316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4" name="Straight Connector 383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0" name="Group 379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381" name="Straight Connector 380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5" name="Straight Connector 354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Arc 75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Arc 222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Arc 48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4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Arc 4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258" name="Arc 257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Arc 25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0" name="Group 349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111" name="Group 110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8" name="Group 107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53" name="Straight Connector 52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9" name="Straight Connector 198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0" name="Straight Connector 19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Straight Connector 106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10" name="Group 209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211" name="Rectangle 210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2" name="Group 211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213" name="Straight Connector 212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" name="Straight Connector 213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5" name="Straight Connector 214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1" name="Straight Connector 130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2" name="Group 391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1" name="Group 180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Isosceles Triangle 177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8" name="Oval 157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Trapezoid 152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Isosceles Triangle 169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Isosceles Triangle 187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0" name="Group 399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189" name="Isosceles Triangle 188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Isosceles Triangle 189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5" name="Oval 394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7" name="Straight Connector 396"/>
              <p:cNvCxnSpPr>
                <a:stCxn id="395" idx="1"/>
                <a:endCxn id="395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/>
              <p:cNvCxnSpPr>
                <a:stCxn id="395" idx="7"/>
                <a:endCxn id="395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7419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126749" y="6183867"/>
            <a:ext cx="1468621" cy="36933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04" name="Group 703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705" name="Straight Connector 704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705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707" name="Straight Connector 706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8" name="Group 707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813" name="Straight Connector 812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811" name="Straight Connector 81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0" name="Straight Connector 709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1" name="Group 710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808" name="Straight Connector 807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2" name="Straight Connector 711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714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805" name="Oval 804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Rectangle 805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Arc 806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6" name="Arc 715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9" name="Straight Connector 718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Arc 725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7" name="Straight Connector 72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>
                <a:endCxn id="73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Arc 73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3" name="Group 7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803" name="Arc 80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Arc 803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4" name="Group 733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801" name="Straight Connector 800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799" name="Straight Connector 798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6" name="Straight Connector 735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8" name="Group 737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80" name="Group 779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92" name="Rectangle 791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3" name="Group 792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4" name="Straight Connector 793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5" name="Straight Connector 794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6" name="Straight Connector 795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7" name="Straight Connector 796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8" name="Straight Connector 797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85" name="Rectangle 784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86" name="Group 785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87" name="Straight Connector 786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8" name="Straight Connector 787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9" name="Straight Connector 788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0" name="Straight Connector 78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1" name="Straight Connector 790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84" name="Straight Connector 783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1" name="Straight Connector 780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9" name="Straight Connector 738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8" name="Group 747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756" name="Straight Connector 755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58" name="Group 757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76" name="Straight Connector 775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9" name="Isosceles Triangle 778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9" name="Oval 758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Rectangle 760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ctangle 761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Rectangle 762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Rectangle 763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Trapezoid 766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Rectangle 770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Isosceles Triangle 771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3" name="Straight Connector 772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4" name="Isosceles Triangle 773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Isosceles Triangle 774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9" name="Group 748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752" name="Group 75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54" name="Isosceles Triangle 753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Isosceles Triangle 754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3" name="Oval 752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0" name="Straight Connector 749"/>
              <p:cNvCxnSpPr>
                <a:stCxn id="753" idx="1"/>
                <a:endCxn id="753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>
                <a:stCxn id="753" idx="7"/>
                <a:endCxn id="753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7" name="Freeform 14">
            <a:extLst>
              <a:ext uri="{FF2B5EF4-FFF2-40B4-BE49-F238E27FC236}">
                <a16:creationId xmlns:a16="http://schemas.microsoft.com/office/drawing/2014/main" id="{6900BF6D-87E4-4823-BD9E-B3EBE0F435C7}"/>
              </a:ext>
            </a:extLst>
          </p:cNvPr>
          <p:cNvSpPr/>
          <p:nvPr/>
        </p:nvSpPr>
        <p:spPr>
          <a:xfrm>
            <a:off x="1586204" y="5738327"/>
            <a:ext cx="759017" cy="655498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D3DBD70-8666-47DB-A9D3-0504EA96BC71}"/>
              </a:ext>
            </a:extLst>
          </p:cNvPr>
          <p:cNvSpPr txBox="1"/>
          <p:nvPr/>
        </p:nvSpPr>
        <p:spPr>
          <a:xfrm>
            <a:off x="3612703" y="5763394"/>
            <a:ext cx="1468621" cy="369332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Suction Line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48AB126-7881-4E8F-861A-6D620B3627C9}"/>
              </a:ext>
            </a:extLst>
          </p:cNvPr>
          <p:cNvSpPr txBox="1"/>
          <p:nvPr/>
        </p:nvSpPr>
        <p:spPr>
          <a:xfrm>
            <a:off x="6533454" y="3419275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CA25FA49-C072-47AC-B838-8ACD60B377B0}"/>
              </a:ext>
            </a:extLst>
          </p:cNvPr>
          <p:cNvSpPr txBox="1"/>
          <p:nvPr/>
        </p:nvSpPr>
        <p:spPr>
          <a:xfrm>
            <a:off x="1826407" y="2953574"/>
            <a:ext cx="1794206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7ED3F2-8FCC-4711-9CF8-F5A2F633FF1A}"/>
              </a:ext>
            </a:extLst>
          </p:cNvPr>
          <p:cNvSpPr/>
          <p:nvPr/>
        </p:nvSpPr>
        <p:spPr>
          <a:xfrm>
            <a:off x="3619099" y="3248526"/>
            <a:ext cx="1275347" cy="693019"/>
          </a:xfrm>
          <a:custGeom>
            <a:avLst/>
            <a:gdLst>
              <a:gd name="connsiteX0" fmla="*/ 1275347 w 1275347"/>
              <a:gd name="connsiteY0" fmla="*/ 693019 h 693019"/>
              <a:gd name="connsiteX1" fmla="*/ 563078 w 1275347"/>
              <a:gd name="connsiteY1" fmla="*/ 514952 h 693019"/>
              <a:gd name="connsiteX2" fmla="*/ 356135 w 1275347"/>
              <a:gd name="connsiteY2" fmla="*/ 86628 h 693019"/>
              <a:gd name="connsiteX3" fmla="*/ 0 w 1275347"/>
              <a:gd name="connsiteY3" fmla="*/ 0 h 69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347" h="693019">
                <a:moveTo>
                  <a:pt x="1275347" y="693019"/>
                </a:moveTo>
                <a:cubicBezTo>
                  <a:pt x="995813" y="654518"/>
                  <a:pt x="716280" y="616017"/>
                  <a:pt x="563078" y="514952"/>
                </a:cubicBezTo>
                <a:cubicBezTo>
                  <a:pt x="409876" y="413887"/>
                  <a:pt x="449981" y="172453"/>
                  <a:pt x="356135" y="86628"/>
                </a:cubicBezTo>
                <a:cubicBezTo>
                  <a:pt x="262289" y="803"/>
                  <a:pt x="0" y="0"/>
                  <a:pt x="0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B650CE-8D2B-4FC5-AF78-E1C36E2FE334}"/>
              </a:ext>
            </a:extLst>
          </p:cNvPr>
          <p:cNvSpPr/>
          <p:nvPr/>
        </p:nvSpPr>
        <p:spPr>
          <a:xfrm>
            <a:off x="6136105" y="3782728"/>
            <a:ext cx="1147606" cy="717533"/>
          </a:xfrm>
          <a:custGeom>
            <a:avLst/>
            <a:gdLst>
              <a:gd name="connsiteX0" fmla="*/ 0 w 1147606"/>
              <a:gd name="connsiteY0" fmla="*/ 693019 h 717533"/>
              <a:gd name="connsiteX1" fmla="*/ 745958 w 1147606"/>
              <a:gd name="connsiteY1" fmla="*/ 668956 h 717533"/>
              <a:gd name="connsiteX2" fmla="*/ 1087655 w 1147606"/>
              <a:gd name="connsiteY2" fmla="*/ 255070 h 717533"/>
              <a:gd name="connsiteX3" fmla="*/ 1145407 w 1147606"/>
              <a:gd name="connsiteY3" fmla="*/ 0 h 7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606" h="717533">
                <a:moveTo>
                  <a:pt x="0" y="693019"/>
                </a:moveTo>
                <a:cubicBezTo>
                  <a:pt x="282341" y="717483"/>
                  <a:pt x="564682" y="741947"/>
                  <a:pt x="745958" y="668956"/>
                </a:cubicBezTo>
                <a:cubicBezTo>
                  <a:pt x="927234" y="595965"/>
                  <a:pt x="1021080" y="366563"/>
                  <a:pt x="1087655" y="255070"/>
                </a:cubicBezTo>
                <a:cubicBezTo>
                  <a:pt x="1154230" y="143577"/>
                  <a:pt x="1149818" y="71788"/>
                  <a:pt x="1145407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2BFC3B45-1900-4D3D-B7F3-168BED07145C}"/>
              </a:ext>
            </a:extLst>
          </p:cNvPr>
          <p:cNvSpPr txBox="1"/>
          <p:nvPr/>
        </p:nvSpPr>
        <p:spPr>
          <a:xfrm>
            <a:off x="6526778" y="1740245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Line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900E45-C3A7-4C0B-84F3-7F22EA7C2257}"/>
              </a:ext>
            </a:extLst>
          </p:cNvPr>
          <p:cNvSpPr/>
          <p:nvPr/>
        </p:nvSpPr>
        <p:spPr>
          <a:xfrm>
            <a:off x="7292551" y="2398649"/>
            <a:ext cx="770021" cy="625642"/>
          </a:xfrm>
          <a:custGeom>
            <a:avLst/>
            <a:gdLst>
              <a:gd name="connsiteX0" fmla="*/ 770021 w 770021"/>
              <a:gd name="connsiteY0" fmla="*/ 625642 h 625642"/>
              <a:gd name="connsiteX1" fmla="*/ 197318 w 770021"/>
              <a:gd name="connsiteY1" fmla="*/ 476450 h 625642"/>
              <a:gd name="connsiteX2" fmla="*/ 0 w 770021"/>
              <a:gd name="connsiteY2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021" h="625642">
                <a:moveTo>
                  <a:pt x="770021" y="625642"/>
                </a:moveTo>
                <a:cubicBezTo>
                  <a:pt x="547838" y="603183"/>
                  <a:pt x="325655" y="580724"/>
                  <a:pt x="197318" y="476450"/>
                </a:cubicBezTo>
                <a:cubicBezTo>
                  <a:pt x="68981" y="372176"/>
                  <a:pt x="34490" y="186088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9037F2-0DDB-46BE-A22B-171B8C7E0767}"/>
              </a:ext>
            </a:extLst>
          </p:cNvPr>
          <p:cNvSpPr/>
          <p:nvPr/>
        </p:nvSpPr>
        <p:spPr>
          <a:xfrm>
            <a:off x="5082363" y="5459819"/>
            <a:ext cx="313069" cy="499934"/>
          </a:xfrm>
          <a:custGeom>
            <a:avLst/>
            <a:gdLst>
              <a:gd name="connsiteX0" fmla="*/ 265814 w 313069"/>
              <a:gd name="connsiteY0" fmla="*/ 0 h 499934"/>
              <a:gd name="connsiteX1" fmla="*/ 292395 w 313069"/>
              <a:gd name="connsiteY1" fmla="*/ 377455 h 499934"/>
              <a:gd name="connsiteX2" fmla="*/ 0 w 313069"/>
              <a:gd name="connsiteY2" fmla="*/ 499730 h 4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069" h="499934">
                <a:moveTo>
                  <a:pt x="265814" y="0"/>
                </a:moveTo>
                <a:cubicBezTo>
                  <a:pt x="301255" y="147083"/>
                  <a:pt x="336697" y="294167"/>
                  <a:pt x="292395" y="377455"/>
                </a:cubicBezTo>
                <a:cubicBezTo>
                  <a:pt x="248093" y="460743"/>
                  <a:pt x="51391" y="503274"/>
                  <a:pt x="0" y="499730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1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136A24-6535-428E-9DF5-CF6C8715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Pipe is Which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AC093-43C7-4F7E-87E2-761360B23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Suction Line	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C00"/>
                </a:solidFill>
              </a:rPr>
              <a:t>Liquid Line	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Hot gas 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3BBF3B-10D6-44D9-81E2-7F088C703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Largest, coldest and insulated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C00"/>
                </a:solidFill>
              </a:rPr>
              <a:t>Smallest, warm, usually not insulated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Size between suction and liquid line size, hot, typically not insulated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83BAC5-DB72-4410-BABE-AFF1EE7A1B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3CA74-7F9B-4729-8FE1-CAB4B90F4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5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9E27D-CE4B-4FDB-8322-6966C8AE8C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Vapor Compression Cycle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A0952-7718-49BE-84D0-069540E3C9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B1A56-5669-4E19-8193-B3167662C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C64A8-7DFE-4241-80E1-1C9EFC6154A2}"/>
              </a:ext>
            </a:extLst>
          </p:cNvPr>
          <p:cNvSpPr txBox="1"/>
          <p:nvPr/>
        </p:nvSpPr>
        <p:spPr>
          <a:xfrm>
            <a:off x="789689" y="3338002"/>
            <a:ext cx="146862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1A2ACC44-6657-4463-A56A-C1275B9B8A00}"/>
              </a:ext>
            </a:extLst>
          </p:cNvPr>
          <p:cNvSpPr/>
          <p:nvPr/>
        </p:nvSpPr>
        <p:spPr>
          <a:xfrm>
            <a:off x="2249144" y="2892462"/>
            <a:ext cx="759017" cy="655498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B7D74-DC07-4C05-8FA2-98EA1E858DA2}"/>
              </a:ext>
            </a:extLst>
          </p:cNvPr>
          <p:cNvSpPr txBox="1"/>
          <p:nvPr/>
        </p:nvSpPr>
        <p:spPr>
          <a:xfrm>
            <a:off x="3401343" y="5001568"/>
            <a:ext cx="1468621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 Dryer (Not shown on diagram)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A1A61D6-108B-447C-95EE-9CE951DF3846}"/>
              </a:ext>
            </a:extLst>
          </p:cNvPr>
          <p:cNvSpPr/>
          <p:nvPr/>
        </p:nvSpPr>
        <p:spPr>
          <a:xfrm>
            <a:off x="4869965" y="4438919"/>
            <a:ext cx="982268" cy="1069385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982974"/>
              <a:gd name="connsiteY0" fmla="*/ 1057699 h 1069385"/>
              <a:gd name="connsiteX1" fmla="*/ 345233 w 982974"/>
              <a:gd name="connsiteY1" fmla="*/ 1029707 h 1069385"/>
              <a:gd name="connsiteX2" fmla="*/ 709127 w 982974"/>
              <a:gd name="connsiteY2" fmla="*/ 731127 h 1069385"/>
              <a:gd name="connsiteX3" fmla="*/ 982268 w 982974"/>
              <a:gd name="connsiteY3" fmla="*/ 0 h 1069385"/>
              <a:gd name="connsiteX0" fmla="*/ 0 w 982268"/>
              <a:gd name="connsiteY0" fmla="*/ 1057699 h 1069385"/>
              <a:gd name="connsiteX1" fmla="*/ 345233 w 982268"/>
              <a:gd name="connsiteY1" fmla="*/ 1029707 h 1069385"/>
              <a:gd name="connsiteX2" fmla="*/ 709127 w 982268"/>
              <a:gd name="connsiteY2" fmla="*/ 731127 h 1069385"/>
              <a:gd name="connsiteX3" fmla="*/ 982268 w 982268"/>
              <a:gd name="connsiteY3" fmla="*/ 0 h 106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268" h="1069385">
                <a:moveTo>
                  <a:pt x="0" y="1057699"/>
                </a:moveTo>
                <a:cubicBezTo>
                  <a:pt x="113522" y="1070917"/>
                  <a:pt x="227045" y="1084136"/>
                  <a:pt x="345233" y="1029707"/>
                </a:cubicBezTo>
                <a:cubicBezTo>
                  <a:pt x="463421" y="975278"/>
                  <a:pt x="642258" y="833764"/>
                  <a:pt x="709127" y="731127"/>
                </a:cubicBezTo>
                <a:cubicBezTo>
                  <a:pt x="775996" y="628490"/>
                  <a:pt x="944102" y="453810"/>
                  <a:pt x="982268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D528E-43C1-4746-87D6-806868BAFE40}"/>
              </a:ext>
            </a:extLst>
          </p:cNvPr>
          <p:cNvSpPr txBox="1"/>
          <p:nvPr/>
        </p:nvSpPr>
        <p:spPr>
          <a:xfrm>
            <a:off x="91899" y="5185138"/>
            <a:ext cx="2224501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Service Valves (Not shown on diagram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27022A0-6365-44F9-A4AC-A0DF16844CAF}"/>
              </a:ext>
            </a:extLst>
          </p:cNvPr>
          <p:cNvSpPr/>
          <p:nvPr/>
        </p:nvSpPr>
        <p:spPr>
          <a:xfrm>
            <a:off x="2316399" y="4693433"/>
            <a:ext cx="717573" cy="812255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730141"/>
              <a:gd name="connsiteY0" fmla="*/ 812255 h 813208"/>
              <a:gd name="connsiteX1" fmla="*/ 316357 w 730141"/>
              <a:gd name="connsiteY1" fmla="*/ 615820 h 813208"/>
              <a:gd name="connsiteX2" fmla="*/ 680251 w 730141"/>
              <a:gd name="connsiteY2" fmla="*/ 317240 h 813208"/>
              <a:gd name="connsiteX3" fmla="*/ 717573 w 730141"/>
              <a:gd name="connsiteY3" fmla="*/ 0 h 813208"/>
              <a:gd name="connsiteX0" fmla="*/ 0 w 730141"/>
              <a:gd name="connsiteY0" fmla="*/ 812255 h 818345"/>
              <a:gd name="connsiteX1" fmla="*/ 508863 w 730141"/>
              <a:gd name="connsiteY1" fmla="*/ 740949 h 818345"/>
              <a:gd name="connsiteX2" fmla="*/ 680251 w 730141"/>
              <a:gd name="connsiteY2" fmla="*/ 317240 h 818345"/>
              <a:gd name="connsiteX3" fmla="*/ 717573 w 730141"/>
              <a:gd name="connsiteY3" fmla="*/ 0 h 818345"/>
              <a:gd name="connsiteX0" fmla="*/ 0 w 717573"/>
              <a:gd name="connsiteY0" fmla="*/ 812255 h 832598"/>
              <a:gd name="connsiteX1" fmla="*/ 508863 w 717573"/>
              <a:gd name="connsiteY1" fmla="*/ 740949 h 832598"/>
              <a:gd name="connsiteX2" fmla="*/ 717573 w 717573"/>
              <a:gd name="connsiteY2" fmla="*/ 0 h 832598"/>
              <a:gd name="connsiteX0" fmla="*/ 0 w 717573"/>
              <a:gd name="connsiteY0" fmla="*/ 812255 h 813352"/>
              <a:gd name="connsiteX1" fmla="*/ 619554 w 717573"/>
              <a:gd name="connsiteY1" fmla="*/ 582132 h 813352"/>
              <a:gd name="connsiteX2" fmla="*/ 717573 w 717573"/>
              <a:gd name="connsiteY2" fmla="*/ 0 h 813352"/>
              <a:gd name="connsiteX0" fmla="*/ 0 w 717573"/>
              <a:gd name="connsiteY0" fmla="*/ 812255 h 822193"/>
              <a:gd name="connsiteX1" fmla="*/ 619554 w 717573"/>
              <a:gd name="connsiteY1" fmla="*/ 582132 h 822193"/>
              <a:gd name="connsiteX2" fmla="*/ 717573 w 717573"/>
              <a:gd name="connsiteY2" fmla="*/ 0 h 822193"/>
              <a:gd name="connsiteX0" fmla="*/ 0 w 717573"/>
              <a:gd name="connsiteY0" fmla="*/ 812255 h 813814"/>
              <a:gd name="connsiteX1" fmla="*/ 619554 w 717573"/>
              <a:gd name="connsiteY1" fmla="*/ 582132 h 813814"/>
              <a:gd name="connsiteX2" fmla="*/ 717573 w 717573"/>
              <a:gd name="connsiteY2" fmla="*/ 0 h 813814"/>
              <a:gd name="connsiteX0" fmla="*/ 0 w 717573"/>
              <a:gd name="connsiteY0" fmla="*/ 812255 h 812255"/>
              <a:gd name="connsiteX1" fmla="*/ 638804 w 717573"/>
              <a:gd name="connsiteY1" fmla="*/ 534006 h 812255"/>
              <a:gd name="connsiteX2" fmla="*/ 717573 w 717573"/>
              <a:gd name="connsiteY2" fmla="*/ 0 h 812255"/>
              <a:gd name="connsiteX0" fmla="*/ 0 w 729000"/>
              <a:gd name="connsiteY0" fmla="*/ 812255 h 812255"/>
              <a:gd name="connsiteX1" fmla="*/ 638804 w 729000"/>
              <a:gd name="connsiteY1" fmla="*/ 534006 h 812255"/>
              <a:gd name="connsiteX2" fmla="*/ 717573 w 729000"/>
              <a:gd name="connsiteY2" fmla="*/ 0 h 812255"/>
              <a:gd name="connsiteX0" fmla="*/ 0 w 746604"/>
              <a:gd name="connsiteY0" fmla="*/ 812255 h 820962"/>
              <a:gd name="connsiteX1" fmla="*/ 682118 w 746604"/>
              <a:gd name="connsiteY1" fmla="*/ 611008 h 820962"/>
              <a:gd name="connsiteX2" fmla="*/ 717573 w 746604"/>
              <a:gd name="connsiteY2" fmla="*/ 0 h 820962"/>
              <a:gd name="connsiteX0" fmla="*/ 0 w 770546"/>
              <a:gd name="connsiteY0" fmla="*/ 812255 h 812255"/>
              <a:gd name="connsiteX1" fmla="*/ 682118 w 770546"/>
              <a:gd name="connsiteY1" fmla="*/ 611008 h 812255"/>
              <a:gd name="connsiteX2" fmla="*/ 717573 w 770546"/>
              <a:gd name="connsiteY2" fmla="*/ 0 h 812255"/>
              <a:gd name="connsiteX0" fmla="*/ 0 w 744319"/>
              <a:gd name="connsiteY0" fmla="*/ 812255 h 812255"/>
              <a:gd name="connsiteX1" fmla="*/ 633992 w 744319"/>
              <a:gd name="connsiteY1" fmla="*/ 615820 h 812255"/>
              <a:gd name="connsiteX2" fmla="*/ 717573 w 744319"/>
              <a:gd name="connsiteY2" fmla="*/ 0 h 812255"/>
              <a:gd name="connsiteX0" fmla="*/ 0 w 728040"/>
              <a:gd name="connsiteY0" fmla="*/ 812255 h 812255"/>
              <a:gd name="connsiteX1" fmla="*/ 633992 w 728040"/>
              <a:gd name="connsiteY1" fmla="*/ 615820 h 812255"/>
              <a:gd name="connsiteX2" fmla="*/ 717573 w 728040"/>
              <a:gd name="connsiteY2" fmla="*/ 0 h 812255"/>
              <a:gd name="connsiteX0" fmla="*/ 0 w 717573"/>
              <a:gd name="connsiteY0" fmla="*/ 812255 h 812255"/>
              <a:gd name="connsiteX1" fmla="*/ 633992 w 717573"/>
              <a:gd name="connsiteY1" fmla="*/ 615820 h 812255"/>
              <a:gd name="connsiteX2" fmla="*/ 717573 w 717573"/>
              <a:gd name="connsiteY2" fmla="*/ 0 h 81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573" h="812255">
                <a:moveTo>
                  <a:pt x="0" y="812255"/>
                </a:moveTo>
                <a:cubicBezTo>
                  <a:pt x="392654" y="806223"/>
                  <a:pt x="557711" y="727133"/>
                  <a:pt x="633992" y="615820"/>
                </a:cubicBezTo>
                <a:cubicBezTo>
                  <a:pt x="710273" y="504507"/>
                  <a:pt x="693343" y="308368"/>
                  <a:pt x="717573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36653A25-CD57-4BF4-9A98-510EDAAC3015}"/>
              </a:ext>
            </a:extLst>
          </p:cNvPr>
          <p:cNvSpPr/>
          <p:nvPr/>
        </p:nvSpPr>
        <p:spPr>
          <a:xfrm>
            <a:off x="4877988" y="3826642"/>
            <a:ext cx="756074" cy="1679109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982974"/>
              <a:gd name="connsiteY0" fmla="*/ 1057699 h 1069385"/>
              <a:gd name="connsiteX1" fmla="*/ 345233 w 982974"/>
              <a:gd name="connsiteY1" fmla="*/ 1029707 h 1069385"/>
              <a:gd name="connsiteX2" fmla="*/ 709127 w 982974"/>
              <a:gd name="connsiteY2" fmla="*/ 731127 h 1069385"/>
              <a:gd name="connsiteX3" fmla="*/ 982268 w 982974"/>
              <a:gd name="connsiteY3" fmla="*/ 0 h 1069385"/>
              <a:gd name="connsiteX0" fmla="*/ 0 w 756780"/>
              <a:gd name="connsiteY0" fmla="*/ 1678528 h 1678783"/>
              <a:gd name="connsiteX1" fmla="*/ 119039 w 756780"/>
              <a:gd name="connsiteY1" fmla="*/ 1029707 h 1678783"/>
              <a:gd name="connsiteX2" fmla="*/ 482933 w 756780"/>
              <a:gd name="connsiteY2" fmla="*/ 731127 h 1678783"/>
              <a:gd name="connsiteX3" fmla="*/ 756074 w 756780"/>
              <a:gd name="connsiteY3" fmla="*/ 0 h 1678783"/>
              <a:gd name="connsiteX0" fmla="*/ 0 w 756780"/>
              <a:gd name="connsiteY0" fmla="*/ 1678528 h 1678860"/>
              <a:gd name="connsiteX1" fmla="*/ 479986 w 756780"/>
              <a:gd name="connsiteY1" fmla="*/ 1150023 h 1678860"/>
              <a:gd name="connsiteX2" fmla="*/ 482933 w 756780"/>
              <a:gd name="connsiteY2" fmla="*/ 731127 h 1678860"/>
              <a:gd name="connsiteX3" fmla="*/ 756074 w 756780"/>
              <a:gd name="connsiteY3" fmla="*/ 0 h 1678860"/>
              <a:gd name="connsiteX0" fmla="*/ 0 w 793571"/>
              <a:gd name="connsiteY0" fmla="*/ 1678528 h 1678862"/>
              <a:gd name="connsiteX1" fmla="*/ 479986 w 793571"/>
              <a:gd name="connsiteY1" fmla="*/ 1150023 h 1678862"/>
              <a:gd name="connsiteX2" fmla="*/ 762066 w 793571"/>
              <a:gd name="connsiteY2" fmla="*/ 716689 h 1678862"/>
              <a:gd name="connsiteX3" fmla="*/ 756074 w 793571"/>
              <a:gd name="connsiteY3" fmla="*/ 0 h 1678862"/>
              <a:gd name="connsiteX0" fmla="*/ 0 w 793571"/>
              <a:gd name="connsiteY0" fmla="*/ 1678528 h 1678862"/>
              <a:gd name="connsiteX1" fmla="*/ 479986 w 793571"/>
              <a:gd name="connsiteY1" fmla="*/ 1150023 h 1678862"/>
              <a:gd name="connsiteX2" fmla="*/ 762066 w 793571"/>
              <a:gd name="connsiteY2" fmla="*/ 716689 h 1678862"/>
              <a:gd name="connsiteX3" fmla="*/ 756074 w 793571"/>
              <a:gd name="connsiteY3" fmla="*/ 0 h 1678862"/>
              <a:gd name="connsiteX0" fmla="*/ 0 w 842732"/>
              <a:gd name="connsiteY0" fmla="*/ 1678528 h 1678862"/>
              <a:gd name="connsiteX1" fmla="*/ 479986 w 842732"/>
              <a:gd name="connsiteY1" fmla="*/ 1150023 h 1678862"/>
              <a:gd name="connsiteX2" fmla="*/ 762066 w 842732"/>
              <a:gd name="connsiteY2" fmla="*/ 716689 h 1678862"/>
              <a:gd name="connsiteX3" fmla="*/ 756074 w 842732"/>
              <a:gd name="connsiteY3" fmla="*/ 0 h 1678862"/>
              <a:gd name="connsiteX0" fmla="*/ 0 w 756074"/>
              <a:gd name="connsiteY0" fmla="*/ 1678528 h 1679007"/>
              <a:gd name="connsiteX1" fmla="*/ 479986 w 756074"/>
              <a:gd name="connsiteY1" fmla="*/ 1150023 h 1679007"/>
              <a:gd name="connsiteX2" fmla="*/ 756074 w 756074"/>
              <a:gd name="connsiteY2" fmla="*/ 0 h 1679007"/>
              <a:gd name="connsiteX0" fmla="*/ 0 w 756074"/>
              <a:gd name="connsiteY0" fmla="*/ 1678528 h 1679109"/>
              <a:gd name="connsiteX1" fmla="*/ 576239 w 756074"/>
              <a:gd name="connsiteY1" fmla="*/ 1198149 h 1679109"/>
              <a:gd name="connsiteX2" fmla="*/ 756074 w 756074"/>
              <a:gd name="connsiteY2" fmla="*/ 0 h 167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6074" h="1679109">
                <a:moveTo>
                  <a:pt x="0" y="1678528"/>
                </a:moveTo>
                <a:cubicBezTo>
                  <a:pt x="113522" y="1691746"/>
                  <a:pt x="450227" y="1477904"/>
                  <a:pt x="576239" y="1198149"/>
                </a:cubicBezTo>
                <a:cubicBezTo>
                  <a:pt x="702251" y="918394"/>
                  <a:pt x="698556" y="239588"/>
                  <a:pt x="756074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26F9BC02-21A0-4FAA-8E1B-930E9216B327}"/>
              </a:ext>
            </a:extLst>
          </p:cNvPr>
          <p:cNvSpPr/>
          <p:nvPr/>
        </p:nvSpPr>
        <p:spPr>
          <a:xfrm>
            <a:off x="2314555" y="4099137"/>
            <a:ext cx="571363" cy="1399396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730141"/>
              <a:gd name="connsiteY0" fmla="*/ 812255 h 813208"/>
              <a:gd name="connsiteX1" fmla="*/ 316357 w 730141"/>
              <a:gd name="connsiteY1" fmla="*/ 615820 h 813208"/>
              <a:gd name="connsiteX2" fmla="*/ 680251 w 730141"/>
              <a:gd name="connsiteY2" fmla="*/ 317240 h 813208"/>
              <a:gd name="connsiteX3" fmla="*/ 717573 w 730141"/>
              <a:gd name="connsiteY3" fmla="*/ 0 h 813208"/>
              <a:gd name="connsiteX0" fmla="*/ 0 w 730141"/>
              <a:gd name="connsiteY0" fmla="*/ 812255 h 818345"/>
              <a:gd name="connsiteX1" fmla="*/ 508863 w 730141"/>
              <a:gd name="connsiteY1" fmla="*/ 740949 h 818345"/>
              <a:gd name="connsiteX2" fmla="*/ 680251 w 730141"/>
              <a:gd name="connsiteY2" fmla="*/ 317240 h 818345"/>
              <a:gd name="connsiteX3" fmla="*/ 717573 w 730141"/>
              <a:gd name="connsiteY3" fmla="*/ 0 h 818345"/>
              <a:gd name="connsiteX0" fmla="*/ 0 w 717573"/>
              <a:gd name="connsiteY0" fmla="*/ 812255 h 832598"/>
              <a:gd name="connsiteX1" fmla="*/ 508863 w 717573"/>
              <a:gd name="connsiteY1" fmla="*/ 740949 h 832598"/>
              <a:gd name="connsiteX2" fmla="*/ 717573 w 717573"/>
              <a:gd name="connsiteY2" fmla="*/ 0 h 832598"/>
              <a:gd name="connsiteX0" fmla="*/ 0 w 717573"/>
              <a:gd name="connsiteY0" fmla="*/ 812255 h 813352"/>
              <a:gd name="connsiteX1" fmla="*/ 619554 w 717573"/>
              <a:gd name="connsiteY1" fmla="*/ 582132 h 813352"/>
              <a:gd name="connsiteX2" fmla="*/ 717573 w 717573"/>
              <a:gd name="connsiteY2" fmla="*/ 0 h 813352"/>
              <a:gd name="connsiteX0" fmla="*/ 0 w 717573"/>
              <a:gd name="connsiteY0" fmla="*/ 812255 h 822193"/>
              <a:gd name="connsiteX1" fmla="*/ 619554 w 717573"/>
              <a:gd name="connsiteY1" fmla="*/ 582132 h 822193"/>
              <a:gd name="connsiteX2" fmla="*/ 717573 w 717573"/>
              <a:gd name="connsiteY2" fmla="*/ 0 h 822193"/>
              <a:gd name="connsiteX0" fmla="*/ 0 w 717573"/>
              <a:gd name="connsiteY0" fmla="*/ 812255 h 813814"/>
              <a:gd name="connsiteX1" fmla="*/ 619554 w 717573"/>
              <a:gd name="connsiteY1" fmla="*/ 582132 h 813814"/>
              <a:gd name="connsiteX2" fmla="*/ 717573 w 717573"/>
              <a:gd name="connsiteY2" fmla="*/ 0 h 813814"/>
              <a:gd name="connsiteX0" fmla="*/ 0 w 717573"/>
              <a:gd name="connsiteY0" fmla="*/ 812255 h 812255"/>
              <a:gd name="connsiteX1" fmla="*/ 638804 w 717573"/>
              <a:gd name="connsiteY1" fmla="*/ 534006 h 812255"/>
              <a:gd name="connsiteX2" fmla="*/ 717573 w 717573"/>
              <a:gd name="connsiteY2" fmla="*/ 0 h 812255"/>
              <a:gd name="connsiteX0" fmla="*/ 0 w 573194"/>
              <a:gd name="connsiteY0" fmla="*/ 1437897 h 1437897"/>
              <a:gd name="connsiteX1" fmla="*/ 494425 w 573194"/>
              <a:gd name="connsiteY1" fmla="*/ 534006 h 1437897"/>
              <a:gd name="connsiteX2" fmla="*/ 573194 w 573194"/>
              <a:gd name="connsiteY2" fmla="*/ 0 h 1437897"/>
              <a:gd name="connsiteX0" fmla="*/ 0 w 573194"/>
              <a:gd name="connsiteY0" fmla="*/ 1437897 h 1437897"/>
              <a:gd name="connsiteX1" fmla="*/ 465550 w 573194"/>
              <a:gd name="connsiteY1" fmla="*/ 899766 h 1437897"/>
              <a:gd name="connsiteX2" fmla="*/ 573194 w 573194"/>
              <a:gd name="connsiteY2" fmla="*/ 0 h 1437897"/>
              <a:gd name="connsiteX0" fmla="*/ 0 w 529881"/>
              <a:gd name="connsiteY0" fmla="*/ 1452335 h 1452335"/>
              <a:gd name="connsiteX1" fmla="*/ 422237 w 529881"/>
              <a:gd name="connsiteY1" fmla="*/ 899766 h 1452335"/>
              <a:gd name="connsiteX2" fmla="*/ 529881 w 529881"/>
              <a:gd name="connsiteY2" fmla="*/ 0 h 1452335"/>
              <a:gd name="connsiteX0" fmla="*/ 0 w 551764"/>
              <a:gd name="connsiteY0" fmla="*/ 1452335 h 1452335"/>
              <a:gd name="connsiteX1" fmla="*/ 518489 w 551764"/>
              <a:gd name="connsiteY1" fmla="*/ 678385 h 1452335"/>
              <a:gd name="connsiteX2" fmla="*/ 529881 w 551764"/>
              <a:gd name="connsiteY2" fmla="*/ 0 h 1452335"/>
              <a:gd name="connsiteX0" fmla="*/ 0 w 535168"/>
              <a:gd name="connsiteY0" fmla="*/ 1452335 h 1452335"/>
              <a:gd name="connsiteX1" fmla="*/ 518489 w 535168"/>
              <a:gd name="connsiteY1" fmla="*/ 678385 h 1452335"/>
              <a:gd name="connsiteX2" fmla="*/ 529881 w 535168"/>
              <a:gd name="connsiteY2" fmla="*/ 0 h 1452335"/>
              <a:gd name="connsiteX0" fmla="*/ 0 w 559306"/>
              <a:gd name="connsiteY0" fmla="*/ 1452335 h 1452335"/>
              <a:gd name="connsiteX1" fmla="*/ 518489 w 559306"/>
              <a:gd name="connsiteY1" fmla="*/ 678385 h 1452335"/>
              <a:gd name="connsiteX2" fmla="*/ 529881 w 559306"/>
              <a:gd name="connsiteY2" fmla="*/ 0 h 1452335"/>
              <a:gd name="connsiteX0" fmla="*/ 0 w 594380"/>
              <a:gd name="connsiteY0" fmla="*/ 1466773 h 1466773"/>
              <a:gd name="connsiteX1" fmla="*/ 537740 w 594380"/>
              <a:gd name="connsiteY1" fmla="*/ 678385 h 1466773"/>
              <a:gd name="connsiteX2" fmla="*/ 549132 w 594380"/>
              <a:gd name="connsiteY2" fmla="*/ 0 h 1466773"/>
              <a:gd name="connsiteX0" fmla="*/ 0 w 630358"/>
              <a:gd name="connsiteY0" fmla="*/ 1404209 h 1404209"/>
              <a:gd name="connsiteX1" fmla="*/ 571428 w 630358"/>
              <a:gd name="connsiteY1" fmla="*/ 678385 h 1404209"/>
              <a:gd name="connsiteX2" fmla="*/ 582820 w 630358"/>
              <a:gd name="connsiteY2" fmla="*/ 0 h 1404209"/>
              <a:gd name="connsiteX0" fmla="*/ 0 w 589241"/>
              <a:gd name="connsiteY0" fmla="*/ 1399396 h 1399396"/>
              <a:gd name="connsiteX1" fmla="*/ 532927 w 589241"/>
              <a:gd name="connsiteY1" fmla="*/ 678385 h 1399396"/>
              <a:gd name="connsiteX2" fmla="*/ 544319 w 589241"/>
              <a:gd name="connsiteY2" fmla="*/ 0 h 1399396"/>
              <a:gd name="connsiteX0" fmla="*/ 0 w 571363"/>
              <a:gd name="connsiteY0" fmla="*/ 1399396 h 1399396"/>
              <a:gd name="connsiteX1" fmla="*/ 532927 w 571363"/>
              <a:gd name="connsiteY1" fmla="*/ 678385 h 1399396"/>
              <a:gd name="connsiteX2" fmla="*/ 544319 w 571363"/>
              <a:gd name="connsiteY2" fmla="*/ 0 h 139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363" h="1399396">
                <a:moveTo>
                  <a:pt x="0" y="1399396"/>
                </a:moveTo>
                <a:cubicBezTo>
                  <a:pt x="392654" y="1393364"/>
                  <a:pt x="490333" y="921243"/>
                  <a:pt x="532927" y="678385"/>
                </a:cubicBezTo>
                <a:cubicBezTo>
                  <a:pt x="575521" y="435527"/>
                  <a:pt x="587465" y="342056"/>
                  <a:pt x="544319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426DFE-F470-4A48-9BC9-8BE1D2FD73B0}"/>
              </a:ext>
            </a:extLst>
          </p:cNvPr>
          <p:cNvSpPr txBox="1"/>
          <p:nvPr/>
        </p:nvSpPr>
        <p:spPr>
          <a:xfrm>
            <a:off x="4519062" y="196876"/>
            <a:ext cx="3224384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Service Bypass to Allow Filter Dryer to be Serviced (Not shown on diagram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E2DC36-A295-4669-B285-E907B45DACD2}"/>
              </a:ext>
            </a:extLst>
          </p:cNvPr>
          <p:cNvSpPr/>
          <p:nvPr/>
        </p:nvSpPr>
        <p:spPr>
          <a:xfrm>
            <a:off x="4494998" y="1116531"/>
            <a:ext cx="1232034" cy="924025"/>
          </a:xfrm>
          <a:custGeom>
            <a:avLst/>
            <a:gdLst>
              <a:gd name="connsiteX0" fmla="*/ 0 w 1232034"/>
              <a:gd name="connsiteY0" fmla="*/ 924025 h 924025"/>
              <a:gd name="connsiteX1" fmla="*/ 943276 w 1232034"/>
              <a:gd name="connsiteY1" fmla="*/ 510138 h 924025"/>
              <a:gd name="connsiteX2" fmla="*/ 1232034 w 1232034"/>
              <a:gd name="connsiteY2" fmla="*/ 0 h 9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2034" h="924025">
                <a:moveTo>
                  <a:pt x="0" y="924025"/>
                </a:moveTo>
                <a:cubicBezTo>
                  <a:pt x="368968" y="794083"/>
                  <a:pt x="737937" y="664142"/>
                  <a:pt x="943276" y="510138"/>
                </a:cubicBezTo>
                <a:cubicBezTo>
                  <a:pt x="1148615" y="356134"/>
                  <a:pt x="1190324" y="178067"/>
                  <a:pt x="1232034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7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2-07-11 FDE Black">
  <a:themeElements>
    <a:clrScheme name="FDE Black Background v1">
      <a:dk1>
        <a:sysClr val="windowText" lastClr="000000"/>
      </a:dk1>
      <a:lt1>
        <a:sysClr val="window" lastClr="FFFFFF"/>
      </a:lt1>
      <a:dk2>
        <a:srgbClr val="008FFF"/>
      </a:dk2>
      <a:lt2>
        <a:srgbClr val="0082AA"/>
      </a:lt2>
      <a:accent1>
        <a:srgbClr val="008FFF"/>
      </a:accent1>
      <a:accent2>
        <a:srgbClr val="FFFFFF"/>
      </a:accent2>
      <a:accent3>
        <a:srgbClr val="00B050"/>
      </a:accent3>
      <a:accent4>
        <a:srgbClr val="F5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FDE PEC v15 Black</Template>
  <TotalTime>5541</TotalTime>
  <Words>355</Words>
  <Application>Microsoft Office PowerPoint</Application>
  <PresentationFormat>On-screen Show (4:3)</PresentationFormat>
  <Paragraphs>137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din</vt:lpstr>
      <vt:lpstr>DIN-Medium</vt:lpstr>
      <vt:lpstr>DIN-Regular</vt:lpstr>
      <vt:lpstr>Office Theme</vt:lpstr>
      <vt:lpstr>2012-07-11 FDE Black</vt:lpstr>
      <vt:lpstr>Existing Building Commissioning Workshop: Series 16, Session 4</vt:lpstr>
      <vt:lpstr>Vapor Compression Refrigeration Machines</vt:lpstr>
      <vt:lpstr>PowerPoint Presentation</vt:lpstr>
      <vt:lpstr>An Air Cooled Vapor Compression Cycle Chiller</vt:lpstr>
      <vt:lpstr>PowerPoint Presentation</vt:lpstr>
      <vt:lpstr>An Air Cooled Vapor Compression Cycle Chiller</vt:lpstr>
      <vt:lpstr>PowerPoint Presentation</vt:lpstr>
      <vt:lpstr>Which Pipe is Which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 Pump for Adding Oil</vt:lpstr>
      <vt:lpstr>Vacuum Pump Evacuating the System in Preparation for Charging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Electronic Expansion Valve Controllers</vt:lpstr>
      <vt:lpstr>A Refrigerant Sight Glass</vt:lpstr>
      <vt:lpstr>Typical Control Switches</vt:lpstr>
      <vt:lpstr>Adding Hot Gas Bypass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VAV Systems</dc:title>
  <dc:creator>David Sellers</dc:creator>
  <cp:lastModifiedBy>David Sellers</cp:lastModifiedBy>
  <cp:revision>197</cp:revision>
  <dcterms:created xsi:type="dcterms:W3CDTF">2013-02-26T16:32:36Z</dcterms:created>
  <dcterms:modified xsi:type="dcterms:W3CDTF">2020-11-12T13:59:39Z</dcterms:modified>
</cp:coreProperties>
</file>