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0" r:id="rId2"/>
    <p:sldMasterId id="2147483648" r:id="rId3"/>
  </p:sldMasterIdLst>
  <p:notesMasterIdLst>
    <p:notesMasterId r:id="rId17"/>
  </p:notesMasterIdLst>
  <p:sldIdLst>
    <p:sldId id="267" r:id="rId4"/>
    <p:sldId id="311" r:id="rId5"/>
    <p:sldId id="312" r:id="rId6"/>
    <p:sldId id="313" r:id="rId7"/>
    <p:sldId id="316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>
      <p:cViewPr varScale="1">
        <p:scale>
          <a:sx n="83" d="100"/>
          <a:sy n="83" d="100"/>
        </p:scale>
        <p:origin x="87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171DE-8181-438E-9417-E940F352D2B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EAA9-7EA1-4351-969D-54023D9C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7D211-764E-4FC8-A217-BB151C8611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1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50FB-540D-4CA3-B772-EB84F384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A5024-EA9D-47E4-BEEB-4B9E5E019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E461-9AD9-4A4F-8ABD-67EEE49D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AE4B-28CA-4526-AB60-A31456B4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9EEA-5EE4-49E3-90F6-72B9B9D0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7184E-B7D0-488A-9211-CAC27BEC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CC40-051A-464F-A398-C676BB15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9B41-D1A4-4CD6-BFC0-9D7A99A6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AAAD7-CF8F-47A1-A59A-A565362F8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0AA42-0746-4DFB-BD1F-66B3F6F98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32C8-7EC6-4C58-AF61-3E14B62B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F05F-6643-4382-B44E-6ADEA518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812800" y="3025048"/>
            <a:ext cx="10515600" cy="906416"/>
          </a:xfrm>
        </p:spPr>
        <p:txBody>
          <a:bodyPr anchor="t">
            <a:noAutofit/>
          </a:bodyPr>
          <a:lstStyle>
            <a:lvl1pPr>
              <a:defRPr sz="4800" b="0" i="0" spc="-133" baseline="0">
                <a:solidFill>
                  <a:schemeClr val="bg1"/>
                </a:solidFill>
                <a:latin typeface="+mn-lt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3" y="5257596"/>
            <a:ext cx="918464" cy="950976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0747" y="4085303"/>
            <a:ext cx="10527653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/>
                </a:solidFill>
                <a:latin typeface="+mn-lt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4" userDrawn="1">
          <p15:clr>
            <a:srgbClr val="FBAE40"/>
          </p15:clr>
        </p15:guide>
        <p15:guide id="2" pos="512" userDrawn="1">
          <p15:clr>
            <a:srgbClr val="FBAE40"/>
          </p15:clr>
        </p15:guide>
        <p15:guide id="3" pos="71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9B9D-EFB7-48CA-B254-D88FB035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49C84-95AE-4DAC-95BA-317D73BE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8BAA-52EA-42EC-91F4-60C3291E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B97D-90F3-4FDF-98B9-F5A5C896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EEF-B154-4A2F-A1CE-442BA7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E8F5-CA2D-438C-AFA5-D9BAF6B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CE0-285B-4682-B0A3-E3FC493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BF88-0237-4133-84DE-1E788FD7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F777-42F0-47BB-9E54-2E23FE1C9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E3C-5CDC-4CFF-9825-9ADE7B3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F7F80-468E-44B8-81BE-E5B4F1D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93904-4071-41AA-9690-13B84A35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297A-27F9-4F72-A5F7-F7EC7E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5380-EAC7-468D-A461-F475B118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BE4A-D2D7-4603-97D7-CFCA19D4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64321-0DF0-41C8-9DD3-8449FD1F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8CDE5-4447-4952-BAB3-2F0EFCEC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D8E6-2D0F-40B7-995A-445FAE65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003-7DAA-4BAB-A300-98B8E3CB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96F07-B71E-4650-A342-6B253395E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74675-7D1E-4E24-AE0E-D7D99A6F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99AB8-58A5-4534-B5C4-C58A37D3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6673E-8A3D-4A92-8B8C-2B15FB92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481C-A053-2648-8F3F-AB5E5B5CD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193401"/>
            <a:ext cx="10515600" cy="1422401"/>
          </a:xfr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schemeClr val="bg1"/>
                </a:solidFill>
              </a:rPr>
              <a:t>Existing Building Commissioning Workshop:</a:t>
            </a:r>
            <a:br>
              <a:rPr lang="en-US" sz="4267" dirty="0">
                <a:solidFill>
                  <a:schemeClr val="bg1"/>
                </a:solidFill>
              </a:rPr>
            </a:br>
            <a:r>
              <a:rPr lang="en-US" sz="4267" dirty="0">
                <a:solidFill>
                  <a:schemeClr val="bg1"/>
                </a:solidFill>
              </a:rPr>
              <a:t>Series 17, 2022-08-11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0747" y="4170504"/>
            <a:ext cx="10527653" cy="42908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dirty="0">
                <a:solidFill>
                  <a:schemeClr val="bg1"/>
                </a:solidFill>
              </a:rPr>
              <a:t>Energy Calculations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E771E-B144-4F1F-8425-F2F38DD81F44}"/>
              </a:ext>
            </a:extLst>
          </p:cNvPr>
          <p:cNvSpPr txBox="1">
            <a:spLocks/>
          </p:cNvSpPr>
          <p:nvPr/>
        </p:nvSpPr>
        <p:spPr>
          <a:xfrm>
            <a:off x="5364481" y="5796392"/>
            <a:ext cx="6759617" cy="3657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>
                <a:solidFill>
                  <a:schemeClr val="bg1"/>
                </a:solidFill>
              </a:rPr>
              <a:t>David Sellers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B8F32-AB11-43F0-9C04-3038869DAAE2}"/>
              </a:ext>
            </a:extLst>
          </p:cNvPr>
          <p:cNvSpPr txBox="1">
            <a:spLocks/>
          </p:cNvSpPr>
          <p:nvPr/>
        </p:nvSpPr>
        <p:spPr>
          <a:xfrm>
            <a:off x="5364482" y="6196441"/>
            <a:ext cx="6759617" cy="3657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>
                <a:solidFill>
                  <a:schemeClr val="bg1"/>
                </a:solidFill>
              </a:rPr>
              <a:t>Senior Engineer, Facility Dynamics Engineering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8BDA432-CF83-4DDE-9D39-CFB6DC090FB6}"/>
              </a:ext>
            </a:extLst>
          </p:cNvPr>
          <p:cNvSpPr txBox="1">
            <a:spLocks/>
          </p:cNvSpPr>
          <p:nvPr/>
        </p:nvSpPr>
        <p:spPr>
          <a:xfrm>
            <a:off x="5364481" y="5430632"/>
            <a:ext cx="6759617" cy="3657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133" dirty="0">
                <a:solidFill>
                  <a:schemeClr val="bg1"/>
                </a:solidFill>
              </a:rPr>
              <a:t>Presented By:</a:t>
            </a:r>
          </a:p>
          <a:p>
            <a:endParaRPr lang="en-US" sz="2133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AB56837-7EED-4D01-90BB-82727B48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29" y="5277810"/>
            <a:ext cx="1968707" cy="9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855E8-C37E-6545-6A1B-A286431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Type 4 Financial Perspective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2EBFC-AD80-7E95-755E-5B8AB9FC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Personal investment, 10 year simple payback window for central plant equipment.  Capital Budget has upcoming projects to add redundant evaporator, condenser and distribution chilled water pumps - same make and model as existing -  this year and redundant chiller and cooling tower next year</a:t>
            </a:r>
          </a:p>
        </p:txBody>
      </p:sp>
    </p:spTree>
    <p:extLst>
      <p:ext uri="{BB962C8B-B14F-4D97-AF65-F5344CB8AC3E}">
        <p14:creationId xmlns:p14="http://schemas.microsoft.com/office/powerpoint/2010/main" val="384739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AB5F-EDF7-4676-8A7A-2E82664A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Opportunities/Issues in the 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76FF-CD8A-473D-BC16-1642E16E0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1049000" cy="541019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Chillers are staged for equal run time rather than optimizing the sequence to leverage the different chiller characteristics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Potential to improve over-all efficiency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Potential to reduce chiller wear and tear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second evaporator pump runs a significant number of hours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Potential to save additional energy by optimizing the second pump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Wide open triple duty valve still has a significant pressure drop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Triple duty valves require a plant outage to repair the seat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From the Owner’s perspective, the plant is mission critical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additional pump provides redundancy but how should it be achieved?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can the impact of the installation on day-to-day operations be minimized?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325B3DB-FF37-46F4-BB49-7C6F0EBF3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 r="30042"/>
          <a:stretch/>
        </p:blipFill>
        <p:spPr>
          <a:xfrm>
            <a:off x="12954000" y="0"/>
            <a:ext cx="6968734" cy="68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1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AB5F-EDF7-4676-8A7A-2E82664A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506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Things Won’t Just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76FF-CD8A-473D-BC16-1642E16E0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07"/>
            <a:ext cx="4191000" cy="4789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What should the project look like?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How should the pump piping be configured?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How should the pump be sequenced with the other equipment in the plant?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What other improvements should be included?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How should the work be sequenced?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325B3DB-FF37-46F4-BB49-7C6F0EBF3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 r="30042"/>
          <a:stretch/>
        </p:blipFill>
        <p:spPr>
          <a:xfrm>
            <a:off x="5223266" y="-12394"/>
            <a:ext cx="6968734" cy="68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36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C74A4-2C57-4230-BDC9-D7533A544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7360802"/>
            <a:ext cx="118872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45643-2D65-4484-B0BA-2E7D97014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-7360802"/>
            <a:ext cx="11887200" cy="26239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69D381-01C7-43B3-8DA6-338B39E9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Scope of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67FD8-F24B-43B9-9299-EC26FF5B37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performance characteristics I am looking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should the piping be configured?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should it be controlled?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there details of the installation that are important to 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will I verify that I got what I paid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there and corporate contracting requirements that the bidders need to be aware of?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6471F2-FDAD-4695-B457-92B32A1BA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Specifications					</a:t>
            </a:r>
          </a:p>
          <a:p>
            <a:r>
              <a:rPr lang="en-US" dirty="0"/>
              <a:t>System Diagram					</a:t>
            </a:r>
          </a:p>
          <a:p>
            <a:r>
              <a:rPr lang="en-US" dirty="0"/>
              <a:t>Point List and Narrative Sequence</a:t>
            </a:r>
          </a:p>
          <a:p>
            <a:r>
              <a:rPr lang="en-US" dirty="0"/>
              <a:t>Specifications and Diagrams		</a:t>
            </a:r>
          </a:p>
          <a:p>
            <a:r>
              <a:rPr lang="en-US" dirty="0"/>
              <a:t>Commissioning				</a:t>
            </a:r>
          </a:p>
          <a:p>
            <a:r>
              <a:rPr lang="en-US" dirty="0"/>
              <a:t>Owner Contracting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34986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855E8-C37E-6545-6A1B-A286431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Evaporator Pump Optimization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99CEB-6120-15D8-720B-0B25628C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10431"/>
            <a:ext cx="12167606" cy="22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4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855E8-C37E-6545-6A1B-A286431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Results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99CEB-6120-15D8-720B-0B25628C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52283"/>
            <a:ext cx="12191999" cy="3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7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855E8-C37E-6545-6A1B-A286431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Results Summary for Different Locations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2C512-2D82-F123-EE44-1B9491BE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286"/>
            <a:ext cx="12192000" cy="29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855E8-C37E-6545-6A1B-A286431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Type 1 Financial Perspective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2EBFC-AD80-7E95-755E-5B8AB9FC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Investment fund for a teachers union retirement fund - 5 year simple payback window, in-house control work capabilities</a:t>
            </a:r>
          </a:p>
        </p:txBody>
      </p:sp>
    </p:spTree>
    <p:extLst>
      <p:ext uri="{BB962C8B-B14F-4D97-AF65-F5344CB8AC3E}">
        <p14:creationId xmlns:p14="http://schemas.microsoft.com/office/powerpoint/2010/main" val="103615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855E8-C37E-6545-6A1B-A286431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Type 2 Financial Perspective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2EBFC-AD80-7E95-755E-5B8AB9FC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Real Estate investment portfolio - 2 year simple payback window, all modification work is out of house</a:t>
            </a:r>
          </a:p>
        </p:txBody>
      </p:sp>
    </p:spTree>
    <p:extLst>
      <p:ext uri="{BB962C8B-B14F-4D97-AF65-F5344CB8AC3E}">
        <p14:creationId xmlns:p14="http://schemas.microsoft.com/office/powerpoint/2010/main" val="182157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855E8-C37E-6545-6A1B-A2864316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Type 3 Financial Perspective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2EBFC-AD80-7E95-755E-5B8AB9FC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Personal investment, 8 year simple payback window for central plant equipment, all modification work is out of house</a:t>
            </a:r>
          </a:p>
        </p:txBody>
      </p:sp>
    </p:spTree>
    <p:extLst>
      <p:ext uri="{BB962C8B-B14F-4D97-AF65-F5344CB8AC3E}">
        <p14:creationId xmlns:p14="http://schemas.microsoft.com/office/powerpoint/2010/main" val="68131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8C4826E-0708-443E-ABA1-6DCCD81D22CE}" vid="{FBF704B2-32DD-4082-926D-1A0C54E292C7}"/>
    </a:ext>
  </a:extLst>
</a:theme>
</file>

<file path=ppt/theme/theme2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 PEC Wide Master v1.potx" id="{00899AB7-AB5C-4934-B0B7-3788D81A8C83}" vid="{5F47B87A-9B88-4240-AB98-0ED04A8BF3BD}"/>
    </a:ext>
  </a:extLst>
</a:theme>
</file>

<file path=ppt/theme/theme3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03-12 FDE Black Wide v2.potx" id="{7C64AA09-0EF0-4CFA-8F2A-0ED36C8CC398}" vid="{9CAA7DCB-1FAC-446E-A82F-95DD5C1D90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2021-11-04 FDE Black Wide Master v1</Template>
  <TotalTime>1812</TotalTime>
  <Words>422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din</vt:lpstr>
      <vt:lpstr>Office Theme</vt:lpstr>
      <vt:lpstr>Office Theme</vt:lpstr>
      <vt:lpstr>Office Theme</vt:lpstr>
      <vt:lpstr>Existing Building Commissioning Workshop: Series 17, 2022-08-11</vt:lpstr>
      <vt:lpstr>Evaporator Pump Optimization Options</vt:lpstr>
      <vt:lpstr>PowerPoint Presentation</vt:lpstr>
      <vt:lpstr>Bid Results Summary</vt:lpstr>
      <vt:lpstr>PowerPoint Presentation</vt:lpstr>
      <vt:lpstr>Bid Results Summary for Different Locations</vt:lpstr>
      <vt:lpstr>Owner Type 1 Financial Perspective</vt:lpstr>
      <vt:lpstr>Owner Type 2 Financial Perspective</vt:lpstr>
      <vt:lpstr>Owner Type 3 Financial Perspective</vt:lpstr>
      <vt:lpstr>Owner Type 4 Financial Perspective</vt:lpstr>
      <vt:lpstr>Other Opportunities/Issues in the Plant</vt:lpstr>
      <vt:lpstr>These Things Won’t Just Happen</vt:lpstr>
      <vt:lpstr>Developing a Scope of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Existing Building Commissioning Workshop: Series 17, 2022-02-10</dc:title>
  <dc:creator>David Sellers</dc:creator>
  <cp:lastModifiedBy>David Sellers</cp:lastModifiedBy>
  <cp:revision>24</cp:revision>
  <dcterms:created xsi:type="dcterms:W3CDTF">2022-02-10T03:13:48Z</dcterms:created>
  <dcterms:modified xsi:type="dcterms:W3CDTF">2022-08-11T14:36:32Z</dcterms:modified>
</cp:coreProperties>
</file>