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6" r:id="rId2"/>
    <p:sldMasterId id="2147483719" r:id="rId3"/>
  </p:sldMasterIdLst>
  <p:notesMasterIdLst>
    <p:notesMasterId r:id="rId48"/>
  </p:notesMasterIdLst>
  <p:sldIdLst>
    <p:sldId id="257" r:id="rId4"/>
    <p:sldId id="354" r:id="rId5"/>
    <p:sldId id="379" r:id="rId6"/>
    <p:sldId id="369" r:id="rId7"/>
    <p:sldId id="381" r:id="rId8"/>
    <p:sldId id="383" r:id="rId9"/>
    <p:sldId id="402" r:id="rId10"/>
    <p:sldId id="382" r:id="rId11"/>
    <p:sldId id="384" r:id="rId12"/>
    <p:sldId id="378" r:id="rId13"/>
    <p:sldId id="377" r:id="rId14"/>
    <p:sldId id="385" r:id="rId15"/>
    <p:sldId id="386" r:id="rId16"/>
    <p:sldId id="387" r:id="rId17"/>
    <p:sldId id="388" r:id="rId18"/>
    <p:sldId id="389" r:id="rId19"/>
    <p:sldId id="390" r:id="rId20"/>
    <p:sldId id="391" r:id="rId21"/>
    <p:sldId id="392" r:id="rId22"/>
    <p:sldId id="393" r:id="rId23"/>
    <p:sldId id="403" r:id="rId24"/>
    <p:sldId id="404" r:id="rId25"/>
    <p:sldId id="405" r:id="rId26"/>
    <p:sldId id="394" r:id="rId27"/>
    <p:sldId id="395" r:id="rId28"/>
    <p:sldId id="396" r:id="rId29"/>
    <p:sldId id="397" r:id="rId30"/>
    <p:sldId id="398" r:id="rId31"/>
    <p:sldId id="399" r:id="rId32"/>
    <p:sldId id="409" r:id="rId33"/>
    <p:sldId id="408" r:id="rId34"/>
    <p:sldId id="407" r:id="rId35"/>
    <p:sldId id="400" r:id="rId36"/>
    <p:sldId id="401" r:id="rId37"/>
    <p:sldId id="410" r:id="rId38"/>
    <p:sldId id="411" r:id="rId39"/>
    <p:sldId id="412" r:id="rId40"/>
    <p:sldId id="413" r:id="rId41"/>
    <p:sldId id="415" r:id="rId42"/>
    <p:sldId id="417" r:id="rId43"/>
    <p:sldId id="419" r:id="rId44"/>
    <p:sldId id="420" r:id="rId45"/>
    <p:sldId id="421" r:id="rId46"/>
    <p:sldId id="418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86" autoAdjust="0"/>
    <p:restoredTop sz="94660"/>
  </p:normalViewPr>
  <p:slideViewPr>
    <p:cSldViewPr>
      <p:cViewPr varScale="1">
        <p:scale>
          <a:sx n="110" d="100"/>
          <a:sy n="110" d="100"/>
        </p:scale>
        <p:origin x="8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05611-0B72-4EF8-B834-CECCE9F68D23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14035-6BA7-4DA7-BDF7-B853DFE7B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0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B8BA-6ABF-464D-91A7-C14D415D49C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25525" y="1819275"/>
            <a:ext cx="6807200" cy="3094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0030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7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>
                <a:solidFill>
                  <a:srgbClr val="FFC000"/>
                </a:solidFill>
              </a:defRPr>
            </a:lvl2pPr>
            <a:lvl3pPr>
              <a:defRPr sz="2000">
                <a:solidFill>
                  <a:srgbClr val="FFC000"/>
                </a:solidFill>
              </a:defRPr>
            </a:lvl3pPr>
            <a:lvl4pPr>
              <a:defRPr sz="2000">
                <a:solidFill>
                  <a:srgbClr val="FFC000"/>
                </a:solidFill>
              </a:defRPr>
            </a:lvl4pPr>
            <a:lvl5pPr>
              <a:defRPr sz="2000">
                <a:solidFill>
                  <a:srgbClr val="FFC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>
                <a:solidFill>
                  <a:srgbClr val="FFC000"/>
                </a:solidFill>
              </a:defRPr>
            </a:lvl2pPr>
            <a:lvl3pPr>
              <a:defRPr sz="2000">
                <a:solidFill>
                  <a:srgbClr val="FFC000"/>
                </a:solidFill>
              </a:defRPr>
            </a:lvl3pPr>
            <a:lvl4pPr>
              <a:defRPr sz="2000">
                <a:solidFill>
                  <a:srgbClr val="FFC000"/>
                </a:solidFill>
              </a:defRPr>
            </a:lvl4pPr>
            <a:lvl5pPr>
              <a:defRPr sz="2000">
                <a:solidFill>
                  <a:srgbClr val="FFC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47D01F-1A12-4043-9E52-C5C412E1D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7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FFA100"/>
                </a:solidFill>
              </a:defRPr>
            </a:lvl2pPr>
            <a:lvl3pPr>
              <a:defRPr>
                <a:solidFill>
                  <a:srgbClr val="FFA100"/>
                </a:solidFill>
              </a:defRPr>
            </a:lvl3pPr>
            <a:lvl4pPr>
              <a:defRPr>
                <a:solidFill>
                  <a:srgbClr val="FFA100"/>
                </a:solidFill>
              </a:defRPr>
            </a:lvl4pPr>
            <a:lvl5pPr>
              <a:defRPr>
                <a:solidFill>
                  <a:srgbClr val="FFA1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3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7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47D01F-1A12-4043-9E52-C5C412E1D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6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FFA100"/>
                </a:solidFill>
              </a:defRPr>
            </a:lvl2pPr>
            <a:lvl3pPr>
              <a:defRPr>
                <a:solidFill>
                  <a:srgbClr val="FFA100"/>
                </a:solidFill>
              </a:defRPr>
            </a:lvl3pPr>
            <a:lvl4pPr>
              <a:defRPr>
                <a:solidFill>
                  <a:srgbClr val="FFA100"/>
                </a:solidFill>
              </a:defRPr>
            </a:lvl4pPr>
            <a:lvl5pPr>
              <a:defRPr>
                <a:solidFill>
                  <a:srgbClr val="FFA1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42"/>
          <a:stretch/>
        </p:blipFill>
        <p:spPr bwMode="auto">
          <a:xfrm>
            <a:off x="10062627" y="419100"/>
            <a:ext cx="1710273" cy="1439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8843" y="237849"/>
            <a:ext cx="2637833" cy="1751874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315" y="3866148"/>
            <a:ext cx="3380549" cy="21584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4" r="10662"/>
          <a:stretch/>
        </p:blipFill>
        <p:spPr>
          <a:xfrm>
            <a:off x="10045700" y="4030246"/>
            <a:ext cx="1841498" cy="163395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8B8BA-6ABF-464D-91A7-C14D415D49C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6883400" cy="2515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Fans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6" b="5423"/>
          <a:stretch/>
        </p:blipFill>
        <p:spPr>
          <a:xfrm>
            <a:off x="8345106" y="1995467"/>
            <a:ext cx="3432899" cy="1995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9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2000" y="6629400"/>
            <a:ext cx="8128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small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Fans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6629400"/>
            <a:ext cx="203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cap="small" baseline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22" r:id="rId3"/>
    <p:sldLayoutId id="2147483723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350838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C000"/>
          </a:solidFill>
          <a:latin typeface="Arial" pitchFamily="34" charset="0"/>
          <a:ea typeface="+mn-ea"/>
          <a:cs typeface="Arial" pitchFamily="34" charset="0"/>
        </a:defRPr>
      </a:lvl2pPr>
      <a:lvl3pPr marL="688975" indent="-342900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rgbClr val="FFC000"/>
          </a:solidFill>
          <a:latin typeface="Arial" pitchFamily="34" charset="0"/>
          <a:ea typeface="+mn-ea"/>
          <a:cs typeface="Arial" pitchFamily="34" charset="0"/>
        </a:defRPr>
      </a:lvl3pPr>
      <a:lvl4pPr marL="1033463" indent="-34766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C000"/>
          </a:solidFill>
          <a:latin typeface="Arial" pitchFamily="34" charset="0"/>
          <a:ea typeface="+mn-ea"/>
          <a:cs typeface="Arial" pitchFamily="34" charset="0"/>
        </a:defRPr>
      </a:lvl4pPr>
      <a:lvl5pPr marL="1312863" indent="-287338" algn="l" defTabSz="914400" rtl="0" eaLnBrk="1" latinLnBrk="0" hangingPunct="1">
        <a:spcBef>
          <a:spcPct val="20000"/>
        </a:spcBef>
        <a:buFont typeface="Calibri" pitchFamily="34" charset="0"/>
        <a:buChar char="‒"/>
        <a:defRPr sz="2000" kern="1200">
          <a:solidFill>
            <a:srgbClr val="FFC00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2000" y="6629400"/>
            <a:ext cx="8128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small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Fans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6629400"/>
            <a:ext cx="203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cap="small" baseline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5" r:id="rId2"/>
    <p:sldLayoutId id="2147483713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FFA10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350838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A100"/>
          </a:solidFill>
          <a:latin typeface="Arial" pitchFamily="34" charset="0"/>
          <a:ea typeface="+mn-ea"/>
          <a:cs typeface="Arial" pitchFamily="34" charset="0"/>
        </a:defRPr>
      </a:lvl2pPr>
      <a:lvl3pPr marL="688975" indent="-342900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rgbClr val="FFA100"/>
          </a:solidFill>
          <a:latin typeface="Arial" pitchFamily="34" charset="0"/>
          <a:ea typeface="+mn-ea"/>
          <a:cs typeface="Arial" pitchFamily="34" charset="0"/>
        </a:defRPr>
      </a:lvl3pPr>
      <a:lvl4pPr marL="1033463" indent="-34766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A100"/>
          </a:solidFill>
          <a:latin typeface="Arial" pitchFamily="34" charset="0"/>
          <a:ea typeface="+mn-ea"/>
          <a:cs typeface="Arial" pitchFamily="34" charset="0"/>
        </a:defRPr>
      </a:lvl4pPr>
      <a:lvl5pPr marL="1312863" indent="-287338" algn="l" defTabSz="914400" rtl="0" eaLnBrk="1" latinLnBrk="0" hangingPunct="1">
        <a:spcBef>
          <a:spcPct val="20000"/>
        </a:spcBef>
        <a:buFont typeface="Calibri" pitchFamily="34" charset="0"/>
        <a:buChar char="‒"/>
        <a:defRPr sz="2000" kern="1200">
          <a:solidFill>
            <a:srgbClr val="FFA10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v8rdas.com/economizer-stratification.html" TargetMode="External"/><Relationship Id="rId2" Type="http://schemas.openxmlformats.org/officeDocument/2006/relationships/hyperlink" Target="https://www.av8rdas.com/economizer-evaluation-checklist.html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av8rdas.com/pacific-energy-center-design-performance-and-commissioning-issues-classes.html#Economizers" TargetMode="External"/><Relationship Id="rId4" Type="http://schemas.openxmlformats.org/officeDocument/2006/relationships/hyperlink" Target="https://av8rdas.wordpress.com/2013/01/17/retrocommissioning-findings-economizer-mixed-air-plenum-stratificationoverview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48147" y="3648808"/>
            <a:ext cx="6179127" cy="254097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dirty="0"/>
              <a:t>10 June 2020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748147" y="1472200"/>
            <a:ext cx="7862453" cy="1803779"/>
          </a:xfrm>
          <a:prstGeom prst="rect">
            <a:avLst/>
          </a:prstGeom>
        </p:spPr>
        <p:txBody>
          <a:bodyPr/>
          <a:lstStyle/>
          <a:p>
            <a:r>
              <a:rPr lang="en-US" sz="60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2020 RCx Academy </a:t>
            </a:r>
            <a:br>
              <a:rPr lang="en-US" sz="60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Week 6</a:t>
            </a:r>
            <a:br>
              <a:rPr lang="en-US" sz="42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Assessing an Economizer</a:t>
            </a:r>
            <a:endParaRPr lang="en-US" sz="4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41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ge&#10;&#10;Description automatically generated">
            <a:extLst>
              <a:ext uri="{FF2B5EF4-FFF2-40B4-BE49-F238E27FC236}">
                <a16:creationId xmlns:a16="http://schemas.microsoft.com/office/drawing/2014/main" id="{634FF852-C6F4-4C41-AFC4-FA4B09D67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9769"/>
            <a:ext cx="12192000" cy="53282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FB8ADF-F1C9-4E34-AE29-E442605EB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Bank</a:t>
            </a:r>
          </a:p>
        </p:txBody>
      </p:sp>
    </p:spTree>
    <p:extLst>
      <p:ext uri="{BB962C8B-B14F-4D97-AF65-F5344CB8AC3E}">
        <p14:creationId xmlns:p14="http://schemas.microsoft.com/office/powerpoint/2010/main" val="397049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uilding&#10;&#10;Description automatically generated">
            <a:extLst>
              <a:ext uri="{FF2B5EF4-FFF2-40B4-BE49-F238E27FC236}">
                <a16:creationId xmlns:a16="http://schemas.microsoft.com/office/drawing/2014/main" id="{C60A7BAC-7E1A-4051-A083-4801B99C1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9769"/>
            <a:ext cx="12192000" cy="532823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2037FBD-0816-4F24-BB53-552CCA9BD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Detail</a:t>
            </a:r>
          </a:p>
        </p:txBody>
      </p:sp>
    </p:spTree>
    <p:extLst>
      <p:ext uri="{BB962C8B-B14F-4D97-AF65-F5344CB8AC3E}">
        <p14:creationId xmlns:p14="http://schemas.microsoft.com/office/powerpoint/2010/main" val="8041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A6346D-380E-44F6-90E7-5FE0FBB9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 Air Plenum Overview</a:t>
            </a:r>
          </a:p>
        </p:txBody>
      </p:sp>
      <p:pic>
        <p:nvPicPr>
          <p:cNvPr id="5" name="Picture 4" descr="A picture containing computer, bed&#10;&#10;Description automatically generated">
            <a:extLst>
              <a:ext uri="{FF2B5EF4-FFF2-40B4-BE49-F238E27FC236}">
                <a16:creationId xmlns:a16="http://schemas.microsoft.com/office/drawing/2014/main" id="{51B9E00B-91E5-4912-BB01-106A85AF5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28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A6346D-380E-44F6-90E7-5FE0FBB9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 Air Plenum Overview – Heating Coil Hidden</a:t>
            </a:r>
          </a:p>
        </p:txBody>
      </p:sp>
      <p:pic>
        <p:nvPicPr>
          <p:cNvPr id="3" name="Picture 2" descr="A picture containing computer, woman, cage, street&#10;&#10;Description automatically generated">
            <a:extLst>
              <a:ext uri="{FF2B5EF4-FFF2-40B4-BE49-F238E27FC236}">
                <a16:creationId xmlns:a16="http://schemas.microsoft.com/office/drawing/2014/main" id="{A2A089CA-1C3C-4EF4-8556-F1C572146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34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A6346D-380E-44F6-90E7-5FE0FBB9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Outdoor Air Temperature Sensor</a:t>
            </a:r>
          </a:p>
        </p:txBody>
      </p:sp>
      <p:pic>
        <p:nvPicPr>
          <p:cNvPr id="5" name="Picture 4" descr="A boat on a body of water&#10;&#10;Description automatically generated">
            <a:extLst>
              <a:ext uri="{FF2B5EF4-FFF2-40B4-BE49-F238E27FC236}">
                <a16:creationId xmlns:a16="http://schemas.microsoft.com/office/drawing/2014/main" id="{EC1E13B8-3C3B-4B14-B9B7-DEB8E0897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11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A6346D-380E-44F6-90E7-5FE0FBB9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Air Temperature Sensor</a:t>
            </a:r>
          </a:p>
        </p:txBody>
      </p:sp>
      <p:pic>
        <p:nvPicPr>
          <p:cNvPr id="3" name="Picture 2" descr="A picture containing sitting, table, sign, covered&#10;&#10;Description automatically generated">
            <a:extLst>
              <a:ext uri="{FF2B5EF4-FFF2-40B4-BE49-F238E27FC236}">
                <a16:creationId xmlns:a16="http://schemas.microsoft.com/office/drawing/2014/main" id="{47484237-5247-4F4B-AA3C-7611F214B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68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A6346D-380E-44F6-90E7-5FE0FBB9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Air Temperature Sensor</a:t>
            </a:r>
          </a:p>
        </p:txBody>
      </p:sp>
      <p:pic>
        <p:nvPicPr>
          <p:cNvPr id="5" name="Picture 4" descr="A body of water&#10;&#10;Description automatically generated">
            <a:extLst>
              <a:ext uri="{FF2B5EF4-FFF2-40B4-BE49-F238E27FC236}">
                <a16:creationId xmlns:a16="http://schemas.microsoft.com/office/drawing/2014/main" id="{A0F7A440-EA17-4591-A7A2-A129909AD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60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4DB3B-5A2B-4526-9D7D-79143884A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Dampers Viewed from Actuator Side</a:t>
            </a:r>
          </a:p>
        </p:txBody>
      </p:sp>
      <p:pic>
        <p:nvPicPr>
          <p:cNvPr id="4" name="Picture 3" descr="A picture containing indoor, white, metal, chain&#10;&#10;Description automatically generated">
            <a:extLst>
              <a:ext uri="{FF2B5EF4-FFF2-40B4-BE49-F238E27FC236}">
                <a16:creationId xmlns:a16="http://schemas.microsoft.com/office/drawing/2014/main" id="{37844292-1CA7-43E3-B6E7-0A4413DF0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5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B94B-EB23-48D1-99AE-237BCA00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Outdoor Air Damper from Inside the OA Duct</a:t>
            </a:r>
          </a:p>
        </p:txBody>
      </p:sp>
      <p:pic>
        <p:nvPicPr>
          <p:cNvPr id="4" name="Picture 3" descr="A picture containing sitting, white, cat, computer&#10;&#10;Description automatically generated">
            <a:extLst>
              <a:ext uri="{FF2B5EF4-FFF2-40B4-BE49-F238E27FC236}">
                <a16:creationId xmlns:a16="http://schemas.microsoft.com/office/drawing/2014/main" id="{ABD4AF00-9E00-449B-BCC2-6A64F8CCA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B94B-EB23-48D1-99AE-237BCA00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Outdoor Air Damper Blade Close-up</a:t>
            </a:r>
          </a:p>
        </p:txBody>
      </p:sp>
      <p:pic>
        <p:nvPicPr>
          <p:cNvPr id="5" name="Picture 4" descr="A picture containing bench, sitting, white, black&#10;&#10;Description automatically generated">
            <a:extLst>
              <a:ext uri="{FF2B5EF4-FFF2-40B4-BE49-F238E27FC236}">
                <a16:creationId xmlns:a16="http://schemas.microsoft.com/office/drawing/2014/main" id="{4F0CD800-BD57-4873-A3AD-11E6B8AD7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2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49D93-C23D-477C-A432-1123A66E8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References That May be Helpful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34856-B286-45A1-91B7-1248D7CED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Economizer Evaluation Checklist</a:t>
            </a:r>
          </a:p>
          <a:p>
            <a:r>
              <a:rPr lang="en-US" sz="2000" dirty="0">
                <a:hlinkClick r:id="rId2"/>
              </a:rPr>
              <a:t>https://www.av8rdas.com/economizer-evaluation-checklist.html</a:t>
            </a:r>
            <a:endParaRPr lang="en-US" sz="2000" dirty="0"/>
          </a:p>
          <a:p>
            <a:r>
              <a:rPr lang="en-US" sz="2000" dirty="0"/>
              <a:t>Economizer Stratification Video</a:t>
            </a:r>
          </a:p>
          <a:p>
            <a:r>
              <a:rPr lang="en-US" sz="2000" dirty="0">
                <a:hlinkClick r:id="rId3"/>
              </a:rPr>
              <a:t>https://www.av8rdas.com/economizer-stratification.html</a:t>
            </a:r>
            <a:r>
              <a:rPr lang="en-US" sz="2000" dirty="0"/>
              <a:t> </a:t>
            </a:r>
          </a:p>
          <a:p>
            <a:r>
              <a:rPr lang="en-US" sz="2000" dirty="0"/>
              <a:t>Economizer Stratification Blog Post</a:t>
            </a:r>
          </a:p>
          <a:p>
            <a:r>
              <a:rPr lang="en-US" sz="2000" dirty="0">
                <a:hlinkClick r:id="rId4"/>
              </a:rPr>
              <a:t>https://av8rdas.wordpress.com/2013/01/17/retrocommissioning-findings-economizer-mixed-air-plenum-stratificationoverview/</a:t>
            </a:r>
            <a:r>
              <a:rPr lang="en-US" sz="2000" dirty="0"/>
              <a:t> </a:t>
            </a:r>
          </a:p>
          <a:p>
            <a:r>
              <a:rPr lang="en-US" sz="2000" dirty="0"/>
              <a:t>Pacific Energy Center Economizers; Design, Performance and Commissioning Issues Class Materials</a:t>
            </a:r>
          </a:p>
          <a:p>
            <a:r>
              <a:rPr lang="en-US" sz="2000" dirty="0">
                <a:hlinkClick r:id="rId5"/>
              </a:rPr>
              <a:t>https://www.av8rdas.com/pacific-energy-center-design-performance-and-commissioning-issues-classes.html#Economizers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380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B94B-EB23-48D1-99AE-237BCA00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Air Damper Blade Close-up</a:t>
            </a:r>
          </a:p>
        </p:txBody>
      </p:sp>
      <p:pic>
        <p:nvPicPr>
          <p:cNvPr id="4" name="Picture 3" descr="A picture containing bag&#10;&#10;Description automatically generated">
            <a:extLst>
              <a:ext uri="{FF2B5EF4-FFF2-40B4-BE49-F238E27FC236}">
                <a16:creationId xmlns:a16="http://schemas.microsoft.com/office/drawing/2014/main" id="{FB7E1C2A-489E-4CEB-93C9-C7CBFDA49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6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31CD3-26A6-4E24-B4D0-706060108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 Dampers - Overview</a:t>
            </a:r>
          </a:p>
        </p:txBody>
      </p:sp>
      <p:pic>
        <p:nvPicPr>
          <p:cNvPr id="8" name="Picture 7" descr="The inside of a building&#10;&#10;Description automatically generated">
            <a:extLst>
              <a:ext uri="{FF2B5EF4-FFF2-40B4-BE49-F238E27FC236}">
                <a16:creationId xmlns:a16="http://schemas.microsoft.com/office/drawing/2014/main" id="{4514FA7B-8B39-4A08-A2F0-C4342712C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31CD3-26A6-4E24-B4D0-706060108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 Dampers – Close-up</a:t>
            </a:r>
          </a:p>
        </p:txBody>
      </p:sp>
      <p:pic>
        <p:nvPicPr>
          <p:cNvPr id="6" name="Picture 5" descr="A picture containing building, computer, sitting, box&#10;&#10;Description automatically generated">
            <a:extLst>
              <a:ext uri="{FF2B5EF4-FFF2-40B4-BE49-F238E27FC236}">
                <a16:creationId xmlns:a16="http://schemas.microsoft.com/office/drawing/2014/main" id="{44D1BB68-4F51-4686-9D68-6C6556F9A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31CD3-26A6-4E24-B4D0-706060108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 Dampers – Actuator and Blade Close-up</a:t>
            </a:r>
          </a:p>
        </p:txBody>
      </p:sp>
      <p:pic>
        <p:nvPicPr>
          <p:cNvPr id="4" name="Picture 3" descr="A picture containing building, hanging, sitting, table&#10;&#10;Description automatically generated">
            <a:extLst>
              <a:ext uri="{FF2B5EF4-FFF2-40B4-BE49-F238E27FC236}">
                <a16:creationId xmlns:a16="http://schemas.microsoft.com/office/drawing/2014/main" id="{5DEDCD42-A0CC-4031-AF1E-3408FCB31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4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B94B-EB23-48D1-99AE-237BCA00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Air Damper Measurements - Overview</a:t>
            </a:r>
          </a:p>
        </p:txBody>
      </p:sp>
      <p:pic>
        <p:nvPicPr>
          <p:cNvPr id="5" name="Picture 4" descr="A picture containing indoor, metal, table, hanging&#10;&#10;Description automatically generated">
            <a:extLst>
              <a:ext uri="{FF2B5EF4-FFF2-40B4-BE49-F238E27FC236}">
                <a16:creationId xmlns:a16="http://schemas.microsoft.com/office/drawing/2014/main" id="{5F46DE71-5497-4876-9EC3-7AB2FEDDD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4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B94B-EB23-48D1-99AE-237BCA00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Air Damper Measurements - Height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0E781C-A3E6-4117-A8E7-8B42F1D18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4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B94B-EB23-48D1-99AE-237BCA00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Air Damper Measurements - Width</a:t>
            </a:r>
          </a:p>
        </p:txBody>
      </p:sp>
      <p:pic>
        <p:nvPicPr>
          <p:cNvPr id="5" name="Picture 4" descr="A close up of a building&#10;&#10;Description automatically generated">
            <a:extLst>
              <a:ext uri="{FF2B5EF4-FFF2-40B4-BE49-F238E27FC236}">
                <a16:creationId xmlns:a16="http://schemas.microsoft.com/office/drawing/2014/main" id="{066E794D-31B4-4D00-91D5-7433753D2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B94B-EB23-48D1-99AE-237BCA00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Outdoor Air Damper Measurements - Overview</a:t>
            </a:r>
          </a:p>
        </p:txBody>
      </p:sp>
      <p:pic>
        <p:nvPicPr>
          <p:cNvPr id="4" name="Picture 3" descr="A picture containing box, computer&#10;&#10;Description automatically generated">
            <a:extLst>
              <a:ext uri="{FF2B5EF4-FFF2-40B4-BE49-F238E27FC236}">
                <a16:creationId xmlns:a16="http://schemas.microsoft.com/office/drawing/2014/main" id="{46C996D5-97A3-4264-BF1A-2D0322930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6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B94B-EB23-48D1-99AE-237BCA00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Outdoor Air Damper Measurements - Height</a:t>
            </a:r>
          </a:p>
        </p:txBody>
      </p:sp>
      <p:pic>
        <p:nvPicPr>
          <p:cNvPr id="5" name="Picture 4" descr="A close up of a wire fence&#10;&#10;Description automatically generated">
            <a:extLst>
              <a:ext uri="{FF2B5EF4-FFF2-40B4-BE49-F238E27FC236}">
                <a16:creationId xmlns:a16="http://schemas.microsoft.com/office/drawing/2014/main" id="{C26B7501-F709-403B-B099-E57A87914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B94B-EB23-48D1-99AE-237BCA00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Outdoor Air Damper Measurements - Width</a:t>
            </a:r>
          </a:p>
        </p:txBody>
      </p:sp>
      <p:pic>
        <p:nvPicPr>
          <p:cNvPr id="4" name="Picture 3" descr="A picture containing game&#10;&#10;Description automatically generated">
            <a:extLst>
              <a:ext uri="{FF2B5EF4-FFF2-40B4-BE49-F238E27FC236}">
                <a16:creationId xmlns:a16="http://schemas.microsoft.com/office/drawing/2014/main" id="{CF3C3B00-65E5-4DB4-8CDB-E8FB6DFC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5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2C959-CD08-44FC-9CB9-7B9407C78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the Purposes of This Exercise: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9DEEC-74BC-4767-AD2F-42799E7F9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6075" lvl="2" indent="0">
              <a:buNone/>
            </a:pPr>
            <a:r>
              <a:rPr lang="en-US" sz="2800" i="1" dirty="0">
                <a:solidFill>
                  <a:schemeClr val="bg1"/>
                </a:solidFill>
              </a:rPr>
              <a:t>The </a:t>
            </a:r>
            <a:r>
              <a:rPr lang="en-US" sz="2800" i="1" dirty="0" err="1">
                <a:solidFill>
                  <a:schemeClr val="bg1"/>
                </a:solidFill>
              </a:rPr>
              <a:t>Hijend</a:t>
            </a:r>
            <a:r>
              <a:rPr lang="en-US" sz="2800" i="1" dirty="0">
                <a:solidFill>
                  <a:schemeClr val="bg1"/>
                </a:solidFill>
              </a:rPr>
              <a:t> Hotel has been relocated to Sacramento California</a:t>
            </a:r>
          </a:p>
          <a:p>
            <a:pPr lvl="3" indent="-342900"/>
            <a:r>
              <a:rPr lang="en-US" i="1" dirty="0">
                <a:solidFill>
                  <a:schemeClr val="bg1"/>
                </a:solidFill>
              </a:rPr>
              <a:t>That’s why </a:t>
            </a:r>
            <a:r>
              <a:rPr lang="en-US" i="1" dirty="0" err="1">
                <a:solidFill>
                  <a:schemeClr val="bg1"/>
                </a:solidFill>
              </a:rPr>
              <a:t>Sacremento</a:t>
            </a:r>
            <a:r>
              <a:rPr lang="en-US" i="1" dirty="0">
                <a:solidFill>
                  <a:schemeClr val="bg1"/>
                </a:solidFill>
              </a:rPr>
              <a:t> climate data has been provided</a:t>
            </a:r>
          </a:p>
          <a:p>
            <a:pPr lvl="3" indent="-342900"/>
            <a:r>
              <a:rPr lang="en-US" i="1" dirty="0">
                <a:solidFill>
                  <a:schemeClr val="bg1"/>
                </a:solidFill>
              </a:rPr>
              <a:t>This makes the freezestat more important</a:t>
            </a:r>
          </a:p>
        </p:txBody>
      </p:sp>
    </p:spTree>
    <p:extLst>
      <p:ext uri="{BB962C8B-B14F-4D97-AF65-F5344CB8AC3E}">
        <p14:creationId xmlns:p14="http://schemas.microsoft.com/office/powerpoint/2010/main" val="97450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31CD3-26A6-4E24-B4D0-706060108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 Dampers – Measurements Overview</a:t>
            </a:r>
          </a:p>
        </p:txBody>
      </p:sp>
      <p:pic>
        <p:nvPicPr>
          <p:cNvPr id="12" name="Picture 11" descr="A picture containing building, computer, sitting, box&#10;&#10;Description automatically generated">
            <a:extLst>
              <a:ext uri="{FF2B5EF4-FFF2-40B4-BE49-F238E27FC236}">
                <a16:creationId xmlns:a16="http://schemas.microsoft.com/office/drawing/2014/main" id="{C05D4FE9-1958-4261-B612-FCC0C5E25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8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31CD3-26A6-4E24-B4D0-706060108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 Dampers – Measurements - Width</a:t>
            </a:r>
          </a:p>
        </p:txBody>
      </p:sp>
      <p:pic>
        <p:nvPicPr>
          <p:cNvPr id="14" name="Picture 13" descr="A picture containing measure, black, sitting, computer&#10;&#10;Description automatically generated">
            <a:extLst>
              <a:ext uri="{FF2B5EF4-FFF2-40B4-BE49-F238E27FC236}">
                <a16:creationId xmlns:a16="http://schemas.microsoft.com/office/drawing/2014/main" id="{8E48FFB4-1156-41CC-96FC-69486DC50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4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31CD3-26A6-4E24-B4D0-706060108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 Dampers – Measurements - Height</a:t>
            </a:r>
          </a:p>
        </p:txBody>
      </p:sp>
      <p:pic>
        <p:nvPicPr>
          <p:cNvPr id="10" name="Picture 9" descr="A picture containing sitting, bench, black, riding&#10;&#10;Description automatically generated">
            <a:extLst>
              <a:ext uri="{FF2B5EF4-FFF2-40B4-BE49-F238E27FC236}">
                <a16:creationId xmlns:a16="http://schemas.microsoft.com/office/drawing/2014/main" id="{0655EAF5-E9E2-4804-BD3B-E543724FC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4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17C6B-8805-4D4B-BF26-48AF1A6BC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Mixed Air Plenum Looking in the Direction of Airflow, Filters Hidden</a:t>
            </a:r>
          </a:p>
        </p:txBody>
      </p:sp>
      <p:pic>
        <p:nvPicPr>
          <p:cNvPr id="4" name="Picture 3" descr="A picture containing sitting, computer, open, front&#10;&#10;Description automatically generated">
            <a:extLst>
              <a:ext uri="{FF2B5EF4-FFF2-40B4-BE49-F238E27FC236}">
                <a16:creationId xmlns:a16="http://schemas.microsoft.com/office/drawing/2014/main" id="{709A1A9B-FC63-43A5-B3C0-55E1E3A26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7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3DBF-B4FC-4A03-A0D7-8B7A16F09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Device</a:t>
            </a:r>
          </a:p>
        </p:txBody>
      </p:sp>
      <p:pic>
        <p:nvPicPr>
          <p:cNvPr id="4" name="Picture 3" descr="A picture containing water, white, street, snow&#10;&#10;Description automatically generated">
            <a:extLst>
              <a:ext uri="{FF2B5EF4-FFF2-40B4-BE49-F238E27FC236}">
                <a16:creationId xmlns:a16="http://schemas.microsoft.com/office/drawing/2014/main" id="{57A4ABF6-1FF6-4A8B-AB9F-B75CA31BA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5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19115-8CB7-4EB2-A39A-77BED60D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Minimum Outdoor Air 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0170A-F3D6-403F-BF56-336008388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How is minimum outdoor air regulated for this system?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well do you think the strategy will work?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are some of the assumptions behind the strategy?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Do you think the system is in the correct operating mode?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If Doreen had not told you that they targeted 25% minimum outdoor air, is there a way you could have estimated the design value from the construction documents?</a:t>
            </a:r>
          </a:p>
        </p:txBody>
      </p:sp>
    </p:spTree>
    <p:extLst>
      <p:ext uri="{BB962C8B-B14F-4D97-AF65-F5344CB8AC3E}">
        <p14:creationId xmlns:p14="http://schemas.microsoft.com/office/powerpoint/2010/main" val="57889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F0EA939-4AC3-4FA8-8F1E-2CF3F4341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025"/>
            <a:ext cx="12192000" cy="54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19115-8CB7-4EB2-A39A-77BED60D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Minimum Outdoor Air 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0170A-F3D6-403F-BF56-336008388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How is minimum outdoor air regulated for this system?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well do you think the strategy will work?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are some of the assumptions behind the strategy?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Do you think the system is in the correct operating mode?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If Doreen had not told you that they targeted 25% minimum outdoor air, is there a way you could have estimated the design value from the construction documents?</a:t>
            </a:r>
          </a:p>
        </p:txBody>
      </p:sp>
    </p:spTree>
    <p:extLst>
      <p:ext uri="{BB962C8B-B14F-4D97-AF65-F5344CB8AC3E}">
        <p14:creationId xmlns:p14="http://schemas.microsoft.com/office/powerpoint/2010/main" val="236734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19115-8CB7-4EB2-A39A-77BED60D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Damper Sizing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0170A-F3D6-403F-BF56-336008388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Given the rules of thumb you have learned for estimating air handling unit flow rates and damper sizing, how well do you think the dampers are sized?</a:t>
            </a:r>
          </a:p>
        </p:txBody>
      </p:sp>
    </p:spTree>
    <p:extLst>
      <p:ext uri="{BB962C8B-B14F-4D97-AF65-F5344CB8AC3E}">
        <p14:creationId xmlns:p14="http://schemas.microsoft.com/office/powerpoint/2010/main" val="286779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19115-8CB7-4EB2-A39A-77BED60D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Damper Configuration, Condition, Orientation and Mixing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0170A-F3D6-403F-BF56-336008388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Are there any issues with the arrangement and condition of the dampers?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well is the mixed air plenum set up to mix?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well is it performing based on the test data you have?</a:t>
            </a:r>
          </a:p>
        </p:txBody>
      </p:sp>
    </p:spTree>
    <p:extLst>
      <p:ext uri="{BB962C8B-B14F-4D97-AF65-F5344CB8AC3E}">
        <p14:creationId xmlns:p14="http://schemas.microsoft.com/office/powerpoint/2010/main" val="113594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433570-79E4-4BEB-93B6-19BB9D3A3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Our Goals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B799D3-4554-4E92-9D30-3E27E6D435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5384800" cy="5714999"/>
          </a:xfrm>
        </p:spPr>
        <p:txBody>
          <a:bodyPr>
            <a:normAutofit/>
          </a:bodyPr>
          <a:lstStyle/>
          <a:p>
            <a:r>
              <a:rPr lang="en-US" sz="2400" dirty="0"/>
              <a:t>Given: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economizer evaluation checklist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Sacramento climate data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Field notes taken on the day in question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Current conditions</a:t>
            </a:r>
          </a:p>
          <a:p>
            <a:pPr marL="808038" lvl="1" indent="-457200"/>
            <a:r>
              <a:rPr lang="en-US" i="1" dirty="0"/>
              <a:t>Foggy</a:t>
            </a:r>
          </a:p>
          <a:p>
            <a:pPr marL="808038" lvl="1" indent="-457200"/>
            <a:r>
              <a:rPr lang="en-US" i="1" dirty="0"/>
              <a:t>Outdoor temperatures in the low 50’s°F</a:t>
            </a:r>
          </a:p>
          <a:p>
            <a:pPr marL="808038" lvl="1" indent="-457200"/>
            <a:r>
              <a:rPr lang="en-US" i="1" dirty="0"/>
              <a:t>A full Ball Room that appears to be holding the 72°F/50% RH target</a:t>
            </a:r>
          </a:p>
          <a:p>
            <a:pPr marL="808038" lvl="1" indent="-457200"/>
            <a:r>
              <a:rPr lang="en-US" i="1" dirty="0"/>
              <a:t>An AHU discharge temperature of 51°F</a:t>
            </a:r>
          </a:p>
          <a:p>
            <a:pPr marL="808038" lvl="1" indent="-457200"/>
            <a:r>
              <a:rPr lang="en-US" i="1" dirty="0"/>
              <a:t>A wet cooling coil</a:t>
            </a:r>
          </a:p>
          <a:p>
            <a:pPr marL="457200" indent="-457200">
              <a:buFont typeface="+mj-lt"/>
              <a:buAutoNum type="arabicPeriod"/>
            </a:pPr>
            <a:r>
              <a:rPr lang="en-US" i="1" dirty="0"/>
              <a:t>The images that follow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164990-6360-4BFB-BAE2-51E521D91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384800" cy="5714999"/>
          </a:xfrm>
        </p:spPr>
        <p:txBody>
          <a:bodyPr>
            <a:normAutofit/>
          </a:bodyPr>
          <a:lstStyle/>
          <a:p>
            <a:r>
              <a:rPr lang="en-US" sz="2400" dirty="0"/>
              <a:t>Do the following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Evaluate the economizer in the context of an RCx/Ongoing Cx process</a:t>
            </a:r>
          </a:p>
          <a:p>
            <a:pPr marL="808038" lvl="1" indent="-457200"/>
            <a:r>
              <a:rPr lang="en-US" dirty="0"/>
              <a:t>What would your next steps be?</a:t>
            </a:r>
          </a:p>
          <a:p>
            <a:pPr marL="808038" lvl="1" indent="-457200"/>
            <a:r>
              <a:rPr lang="en-US" dirty="0"/>
              <a:t>Note that there may be some items you can not evaluate with the information you have been given</a:t>
            </a:r>
          </a:p>
          <a:p>
            <a:pPr marL="808038" lvl="1" indent="-457200"/>
            <a:r>
              <a:rPr lang="en-US" dirty="0"/>
              <a:t>Identify what additional information you would like to see for the evaluation</a:t>
            </a:r>
          </a:p>
        </p:txBody>
      </p:sp>
    </p:spTree>
    <p:extLst>
      <p:ext uri="{BB962C8B-B14F-4D97-AF65-F5344CB8AC3E}">
        <p14:creationId xmlns:p14="http://schemas.microsoft.com/office/powerpoint/2010/main" val="266921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19115-8CB7-4EB2-A39A-77BED60D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Sensors and Controls – Part 1 – Field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0170A-F3D6-403F-BF56-336008388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new rule of thumb:</a:t>
            </a:r>
          </a:p>
          <a:p>
            <a:pPr lvl="1" indent="0">
              <a:buNone/>
            </a:pPr>
            <a:r>
              <a:rPr lang="en-US" i="1" dirty="0"/>
              <a:t>There should be approximately 2 feet of averaging element and freezestat element for every 4 square feet of air handling unit cross sectional area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Do you think the existing sensor arrangement is adequate?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Is a freezestat an averaging sensor?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Is the hot water coil a preheat coil?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Do the various heat transfer processes appear to be properly coordinated?</a:t>
            </a:r>
          </a:p>
        </p:txBody>
      </p:sp>
    </p:spTree>
    <p:extLst>
      <p:ext uri="{BB962C8B-B14F-4D97-AF65-F5344CB8AC3E}">
        <p14:creationId xmlns:p14="http://schemas.microsoft.com/office/powerpoint/2010/main" val="280712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sign with white text&#10;&#10;Description automatically generated">
            <a:extLst>
              <a:ext uri="{FF2B5EF4-FFF2-40B4-BE49-F238E27FC236}">
                <a16:creationId xmlns:a16="http://schemas.microsoft.com/office/drawing/2014/main" id="{410FD054-FD3D-4F66-85C0-876251361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5609EC8-CE62-4A51-BE09-897CCEB59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Water Coil Leaving Air Temperature</a:t>
            </a:r>
          </a:p>
        </p:txBody>
      </p:sp>
    </p:spTree>
    <p:extLst>
      <p:ext uri="{BB962C8B-B14F-4D97-AF65-F5344CB8AC3E}">
        <p14:creationId xmlns:p14="http://schemas.microsoft.com/office/powerpoint/2010/main" val="251093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35D14A68-4476-4B97-998A-E1BE57A95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580136-CD20-4549-B5F5-AB77A767F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Water Coil Pipe Temperatures</a:t>
            </a:r>
          </a:p>
        </p:txBody>
      </p:sp>
    </p:spTree>
    <p:extLst>
      <p:ext uri="{BB962C8B-B14F-4D97-AF65-F5344CB8AC3E}">
        <p14:creationId xmlns:p14="http://schemas.microsoft.com/office/powerpoint/2010/main" val="340815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A2FF8D1B-79CE-490A-8481-2F06DEED2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7F1C82E-CFF7-4809-8B25-0098582C1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Supply Air Temperature</a:t>
            </a:r>
          </a:p>
        </p:txBody>
      </p:sp>
    </p:spTree>
    <p:extLst>
      <p:ext uri="{BB962C8B-B14F-4D97-AF65-F5344CB8AC3E}">
        <p14:creationId xmlns:p14="http://schemas.microsoft.com/office/powerpoint/2010/main" val="172254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19115-8CB7-4EB2-A39A-77BED60D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Sensors and Controls – Part 2 – Control Logic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0170A-F3D6-403F-BF56-336008388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What type of economizer high limit control is provided?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Is the limit control appropriately set?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Is there a mixed air low limit cycle?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If Doreen tells you that they have a hard time getting the unit to start during cold weather due to nuisance freezestat trips, what do you think might be wrong?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Is the relief air system working properly?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Is the economizer properly integrated with the other heat transfer elements?</a:t>
            </a:r>
          </a:p>
        </p:txBody>
      </p:sp>
    </p:spTree>
    <p:extLst>
      <p:ext uri="{BB962C8B-B14F-4D97-AF65-F5344CB8AC3E}">
        <p14:creationId xmlns:p14="http://schemas.microsoft.com/office/powerpoint/2010/main" val="344870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A3074-7359-4AB4-B6AD-4D3561C39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EBE6B-74F5-4876-B3C2-66A1A19CB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Economizer Evaluation Checklist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Bin plot for Sacramento on a psych chart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Bin data for Sacramento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Sacramento TMY3 file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Field notes from a temperature and velocity traverse that was taken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The control system logic for the discharge temperature control process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The images that follow</a:t>
            </a:r>
          </a:p>
        </p:txBody>
      </p:sp>
    </p:spTree>
    <p:extLst>
      <p:ext uri="{BB962C8B-B14F-4D97-AF65-F5344CB8AC3E}">
        <p14:creationId xmlns:p14="http://schemas.microsoft.com/office/powerpoint/2010/main" val="253245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A6346D-380E-44F6-90E7-5FE0FBB9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Economizer/Mixed Air Section Plan View</a:t>
            </a:r>
          </a:p>
        </p:txBody>
      </p:sp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EC56866D-32DF-44BE-AA71-EC46B3374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9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407F0-957F-4323-A365-49F449EE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Overview</a:t>
            </a:r>
          </a:p>
        </p:txBody>
      </p:sp>
      <p:pic>
        <p:nvPicPr>
          <p:cNvPr id="4" name="Picture 3" descr="The inside of a building&#10;&#10;Description automatically generated">
            <a:extLst>
              <a:ext uri="{FF2B5EF4-FFF2-40B4-BE49-F238E27FC236}">
                <a16:creationId xmlns:a16="http://schemas.microsoft.com/office/drawing/2014/main" id="{49A06DB5-F697-400D-AD73-1EB673C2C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2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A6346D-380E-44F6-90E7-5FE0FBB9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Overview</a:t>
            </a:r>
          </a:p>
        </p:txBody>
      </p:sp>
      <p:pic>
        <p:nvPicPr>
          <p:cNvPr id="8" name="Picture 7" descr="A picture containing train&#10;&#10;Description automatically generated">
            <a:extLst>
              <a:ext uri="{FF2B5EF4-FFF2-40B4-BE49-F238E27FC236}">
                <a16:creationId xmlns:a16="http://schemas.microsoft.com/office/drawing/2014/main" id="{AB359B9F-CF11-46C3-8BF7-10CD79D54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68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A6346D-380E-44F6-90E7-5FE0FBB9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Overview</a:t>
            </a:r>
          </a:p>
        </p:txBody>
      </p:sp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AD4FAC5B-4DDC-4958-9EF7-3415CE0C9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35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12-07-11 FDE Black">
  <a:themeElements>
    <a:clrScheme name="FDE Primary 2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B050"/>
      </a:accent4>
      <a:accent5>
        <a:srgbClr val="0000FF"/>
      </a:accent5>
      <a:accent6>
        <a:srgbClr val="9933FF"/>
      </a:accent6>
      <a:hlink>
        <a:srgbClr val="00B0F0"/>
      </a:hlink>
      <a:folHlink>
        <a:srgbClr val="6565FF"/>
      </a:folHlink>
    </a:clrScheme>
    <a:fontScheme name="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013-12-26 FDE Black">
  <a:themeElements>
    <a:clrScheme name="FDE Primary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F0"/>
      </a:hlink>
      <a:folHlink>
        <a:srgbClr val="6565FF"/>
      </a:folHlink>
    </a:clrScheme>
    <a:fontScheme name="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DE Primary 2">
    <a:dk1>
      <a:srgbClr val="000000"/>
    </a:dk1>
    <a:lt1>
      <a:srgbClr val="FFFFFF"/>
    </a:lt1>
    <a:dk2>
      <a:srgbClr val="FFFFFF"/>
    </a:dk2>
    <a:lt2>
      <a:srgbClr val="000000"/>
    </a:lt2>
    <a:accent1>
      <a:srgbClr val="FF0000"/>
    </a:accent1>
    <a:accent2>
      <a:srgbClr val="FFFF00"/>
    </a:accent2>
    <a:accent3>
      <a:srgbClr val="FF9933"/>
    </a:accent3>
    <a:accent4>
      <a:srgbClr val="00B050"/>
    </a:accent4>
    <a:accent5>
      <a:srgbClr val="0000FF"/>
    </a:accent5>
    <a:accent6>
      <a:srgbClr val="9933FF"/>
    </a:accent6>
    <a:hlink>
      <a:srgbClr val="00B0F0"/>
    </a:hlink>
    <a:folHlink>
      <a:srgbClr val="6565FF"/>
    </a:folHlink>
  </a:clrScheme>
</a:themeOverride>
</file>

<file path=ppt/theme/themeOverride2.xml><?xml version="1.0" encoding="utf-8"?>
<a:themeOverride xmlns:a="http://schemas.openxmlformats.org/drawingml/2006/main">
  <a:clrScheme name="FDE Primary 2">
    <a:dk1>
      <a:srgbClr val="000000"/>
    </a:dk1>
    <a:lt1>
      <a:srgbClr val="FFFFFF"/>
    </a:lt1>
    <a:dk2>
      <a:srgbClr val="FFFFFF"/>
    </a:dk2>
    <a:lt2>
      <a:srgbClr val="000000"/>
    </a:lt2>
    <a:accent1>
      <a:srgbClr val="FF0000"/>
    </a:accent1>
    <a:accent2>
      <a:srgbClr val="FFFF00"/>
    </a:accent2>
    <a:accent3>
      <a:srgbClr val="FF9933"/>
    </a:accent3>
    <a:accent4>
      <a:srgbClr val="00B050"/>
    </a:accent4>
    <a:accent5>
      <a:srgbClr val="0000FF"/>
    </a:accent5>
    <a:accent6>
      <a:srgbClr val="9933FF"/>
    </a:accent6>
    <a:hlink>
      <a:srgbClr val="00B0F0"/>
    </a:hlink>
    <a:folHlink>
      <a:srgbClr val="6565FF"/>
    </a:folHlink>
  </a:clrScheme>
</a:themeOverride>
</file>

<file path=ppt/theme/themeOverride3.xml><?xml version="1.0" encoding="utf-8"?>
<a:themeOverride xmlns:a="http://schemas.openxmlformats.org/drawingml/2006/main">
  <a:clrScheme name="FDE Primary 2">
    <a:dk1>
      <a:srgbClr val="000000"/>
    </a:dk1>
    <a:lt1>
      <a:srgbClr val="FFFFFF"/>
    </a:lt1>
    <a:dk2>
      <a:srgbClr val="FFFFFF"/>
    </a:dk2>
    <a:lt2>
      <a:srgbClr val="000000"/>
    </a:lt2>
    <a:accent1>
      <a:srgbClr val="FF0000"/>
    </a:accent1>
    <a:accent2>
      <a:srgbClr val="FFFF00"/>
    </a:accent2>
    <a:accent3>
      <a:srgbClr val="FF9933"/>
    </a:accent3>
    <a:accent4>
      <a:srgbClr val="00B050"/>
    </a:accent4>
    <a:accent5>
      <a:srgbClr val="0000FF"/>
    </a:accent5>
    <a:accent6>
      <a:srgbClr val="9933FF"/>
    </a:accent6>
    <a:hlink>
      <a:srgbClr val="00B0F0"/>
    </a:hlink>
    <a:folHlink>
      <a:srgbClr val="6565FF"/>
    </a:folHlink>
  </a:clrScheme>
</a:themeOverride>
</file>

<file path=ppt/theme/themeOverride4.xml><?xml version="1.0" encoding="utf-8"?>
<a:themeOverride xmlns:a="http://schemas.openxmlformats.org/drawingml/2006/main">
  <a:clrScheme name="FDE Primary 2">
    <a:dk1>
      <a:srgbClr val="000000"/>
    </a:dk1>
    <a:lt1>
      <a:srgbClr val="FFFFFF"/>
    </a:lt1>
    <a:dk2>
      <a:srgbClr val="FFFFFF"/>
    </a:dk2>
    <a:lt2>
      <a:srgbClr val="000000"/>
    </a:lt2>
    <a:accent1>
      <a:srgbClr val="FF0000"/>
    </a:accent1>
    <a:accent2>
      <a:srgbClr val="FFFF00"/>
    </a:accent2>
    <a:accent3>
      <a:srgbClr val="FF9933"/>
    </a:accent3>
    <a:accent4>
      <a:srgbClr val="00B050"/>
    </a:accent4>
    <a:accent5>
      <a:srgbClr val="0000FF"/>
    </a:accent5>
    <a:accent6>
      <a:srgbClr val="9933FF"/>
    </a:accent6>
    <a:hlink>
      <a:srgbClr val="00B0F0"/>
    </a:hlink>
    <a:folHlink>
      <a:srgbClr val="6565FF"/>
    </a:folHlink>
  </a:clrScheme>
</a:themeOverride>
</file>

<file path=ppt/theme/themeOverride5.xml><?xml version="1.0" encoding="utf-8"?>
<a:themeOverride xmlns:a="http://schemas.openxmlformats.org/drawingml/2006/main">
  <a:clrScheme name="FDE Primary 2">
    <a:dk1>
      <a:srgbClr val="000000"/>
    </a:dk1>
    <a:lt1>
      <a:srgbClr val="FFFFFF"/>
    </a:lt1>
    <a:dk2>
      <a:srgbClr val="FFFFFF"/>
    </a:dk2>
    <a:lt2>
      <a:srgbClr val="000000"/>
    </a:lt2>
    <a:accent1>
      <a:srgbClr val="FF0000"/>
    </a:accent1>
    <a:accent2>
      <a:srgbClr val="FFFF00"/>
    </a:accent2>
    <a:accent3>
      <a:srgbClr val="FF9933"/>
    </a:accent3>
    <a:accent4>
      <a:srgbClr val="00B050"/>
    </a:accent4>
    <a:accent5>
      <a:srgbClr val="0000FF"/>
    </a:accent5>
    <a:accent6>
      <a:srgbClr val="9933FF"/>
    </a:accent6>
    <a:hlink>
      <a:srgbClr val="00B0F0"/>
    </a:hlink>
    <a:folHlink>
      <a:srgbClr val="6565FF"/>
    </a:folHlink>
  </a:clrScheme>
</a:themeOverride>
</file>

<file path=ppt/theme/themeOverride6.xml><?xml version="1.0" encoding="utf-8"?>
<a:themeOverride xmlns:a="http://schemas.openxmlformats.org/drawingml/2006/main">
  <a:clrScheme name="FDE Primary 2">
    <a:dk1>
      <a:srgbClr val="000000"/>
    </a:dk1>
    <a:lt1>
      <a:srgbClr val="FFFFFF"/>
    </a:lt1>
    <a:dk2>
      <a:srgbClr val="FFFFFF"/>
    </a:dk2>
    <a:lt2>
      <a:srgbClr val="000000"/>
    </a:lt2>
    <a:accent1>
      <a:srgbClr val="FF0000"/>
    </a:accent1>
    <a:accent2>
      <a:srgbClr val="FFFF00"/>
    </a:accent2>
    <a:accent3>
      <a:srgbClr val="FF9933"/>
    </a:accent3>
    <a:accent4>
      <a:srgbClr val="00B050"/>
    </a:accent4>
    <a:accent5>
      <a:srgbClr val="0000FF"/>
    </a:accent5>
    <a:accent6>
      <a:srgbClr val="9933FF"/>
    </a:accent6>
    <a:hlink>
      <a:srgbClr val="00B0F0"/>
    </a:hlink>
    <a:folHlink>
      <a:srgbClr val="6565FF"/>
    </a:folHlink>
  </a:clrScheme>
</a:themeOverride>
</file>

<file path=ppt/theme/themeOverride7.xml><?xml version="1.0" encoding="utf-8"?>
<a:themeOverride xmlns:a="http://schemas.openxmlformats.org/drawingml/2006/main">
  <a:clrScheme name="FDE Primary 2">
    <a:dk1>
      <a:srgbClr val="000000"/>
    </a:dk1>
    <a:lt1>
      <a:srgbClr val="FFFFFF"/>
    </a:lt1>
    <a:dk2>
      <a:srgbClr val="FFFFFF"/>
    </a:dk2>
    <a:lt2>
      <a:srgbClr val="000000"/>
    </a:lt2>
    <a:accent1>
      <a:srgbClr val="FF0000"/>
    </a:accent1>
    <a:accent2>
      <a:srgbClr val="FFFF00"/>
    </a:accent2>
    <a:accent3>
      <a:srgbClr val="FF9933"/>
    </a:accent3>
    <a:accent4>
      <a:srgbClr val="00B050"/>
    </a:accent4>
    <a:accent5>
      <a:srgbClr val="0000FF"/>
    </a:accent5>
    <a:accent6>
      <a:srgbClr val="9933FF"/>
    </a:accent6>
    <a:hlink>
      <a:srgbClr val="00B0F0"/>
    </a:hlink>
    <a:folHlink>
      <a:srgbClr val="6565FF"/>
    </a:folHlink>
  </a:clrScheme>
</a:themeOverride>
</file>

<file path=ppt/theme/themeOverride8.xml><?xml version="1.0" encoding="utf-8"?>
<a:themeOverride xmlns:a="http://schemas.openxmlformats.org/drawingml/2006/main">
  <a:clrScheme name="FDE Primary 2">
    <a:dk1>
      <a:srgbClr val="000000"/>
    </a:dk1>
    <a:lt1>
      <a:srgbClr val="FFFFFF"/>
    </a:lt1>
    <a:dk2>
      <a:srgbClr val="FFFFFF"/>
    </a:dk2>
    <a:lt2>
      <a:srgbClr val="000000"/>
    </a:lt2>
    <a:accent1>
      <a:srgbClr val="FF0000"/>
    </a:accent1>
    <a:accent2>
      <a:srgbClr val="FFFF00"/>
    </a:accent2>
    <a:accent3>
      <a:srgbClr val="FF9933"/>
    </a:accent3>
    <a:accent4>
      <a:srgbClr val="00B050"/>
    </a:accent4>
    <a:accent5>
      <a:srgbClr val="0000FF"/>
    </a:accent5>
    <a:accent6>
      <a:srgbClr val="9933FF"/>
    </a:accent6>
    <a:hlink>
      <a:srgbClr val="00B0F0"/>
    </a:hlink>
    <a:folHlink>
      <a:srgbClr val="6565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6424</TotalTime>
  <Words>838</Words>
  <Application>Microsoft Office PowerPoint</Application>
  <PresentationFormat>Widescreen</PresentationFormat>
  <Paragraphs>106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Custom Design</vt:lpstr>
      <vt:lpstr>2012-07-11 FDE Black</vt:lpstr>
      <vt:lpstr>2013-12-26 FDE Black</vt:lpstr>
      <vt:lpstr>2020 RCx Academy  Week 6 Assessing an Economizer</vt:lpstr>
      <vt:lpstr>A Few References That May be Helpful</vt:lpstr>
      <vt:lpstr>For the Purposes of This Exercise:</vt:lpstr>
      <vt:lpstr>Our Goals</vt:lpstr>
      <vt:lpstr>Supporting Data</vt:lpstr>
      <vt:lpstr>Economizer/Mixed Air Section Plan View</vt:lpstr>
      <vt:lpstr>Equipment Overview</vt:lpstr>
      <vt:lpstr>Equipment Overview</vt:lpstr>
      <vt:lpstr>Equipment Overview</vt:lpstr>
      <vt:lpstr>Filter Bank</vt:lpstr>
      <vt:lpstr>Filter Detail</vt:lpstr>
      <vt:lpstr>Mixed Air Plenum Overview</vt:lpstr>
      <vt:lpstr>Mixed Air Plenum Overview – Heating Coil Hidden</vt:lpstr>
      <vt:lpstr>Outdoor Air Temperature Sensor</vt:lpstr>
      <vt:lpstr>Return Air Temperature Sensor</vt:lpstr>
      <vt:lpstr>Return Air Temperature Sensor</vt:lpstr>
      <vt:lpstr>Dampers Viewed from Actuator Side</vt:lpstr>
      <vt:lpstr>Outdoor Air Damper from Inside the OA Duct</vt:lpstr>
      <vt:lpstr>Outdoor Air Damper Blade Close-up</vt:lpstr>
      <vt:lpstr>Return Air Damper Blade Close-up</vt:lpstr>
      <vt:lpstr>Relief Dampers - Overview</vt:lpstr>
      <vt:lpstr>Relief Dampers – Close-up</vt:lpstr>
      <vt:lpstr>Relief Dampers – Actuator and Blade Close-up</vt:lpstr>
      <vt:lpstr>Return Air Damper Measurements - Overview</vt:lpstr>
      <vt:lpstr>Return Air Damper Measurements - Height</vt:lpstr>
      <vt:lpstr>Return Air Damper Measurements - Width</vt:lpstr>
      <vt:lpstr>Outdoor Air Damper Measurements - Overview</vt:lpstr>
      <vt:lpstr>Outdoor Air Damper Measurements - Height</vt:lpstr>
      <vt:lpstr>Outdoor Air Damper Measurements - Width</vt:lpstr>
      <vt:lpstr>Relief Dampers – Measurements Overview</vt:lpstr>
      <vt:lpstr>Relief Dampers – Measurements - Width</vt:lpstr>
      <vt:lpstr>Relief Dampers – Measurements - Height</vt:lpstr>
      <vt:lpstr>Mixed Air Plenum Looking in the Direction of Airflow, Filters Hidden</vt:lpstr>
      <vt:lpstr>Control Device</vt:lpstr>
      <vt:lpstr>Minimum Outdoor Air Regulation</vt:lpstr>
      <vt:lpstr>PowerPoint Presentation</vt:lpstr>
      <vt:lpstr>Minimum Outdoor Air Regulation</vt:lpstr>
      <vt:lpstr>Damper Sizing</vt:lpstr>
      <vt:lpstr>Damper Configuration, Condition, Orientation and Mixing</vt:lpstr>
      <vt:lpstr>Sensors and Controls – Part 1 – Field Conditions</vt:lpstr>
      <vt:lpstr>Hot Water Coil Leaving Air Temperature</vt:lpstr>
      <vt:lpstr>Hot Water Coil Pipe Temperatures</vt:lpstr>
      <vt:lpstr>Supply Air Temperature</vt:lpstr>
      <vt:lpstr>Sensors and Controls – Part 2 – Control Logic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RCx Academy  Week 2 Loads and Processes</dc:title>
  <dc:creator>David Sellers</dc:creator>
  <cp:lastModifiedBy>David Sellers</cp:lastModifiedBy>
  <cp:revision>89</cp:revision>
  <dcterms:created xsi:type="dcterms:W3CDTF">2020-05-12T14:34:36Z</dcterms:created>
  <dcterms:modified xsi:type="dcterms:W3CDTF">2020-06-17T14:15:53Z</dcterms:modified>
</cp:coreProperties>
</file>