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763" r:id="rId2"/>
    <p:sldMasterId id="2147483788" r:id="rId3"/>
    <p:sldMasterId id="2147483800" r:id="rId4"/>
    <p:sldMasterId id="2147483879" r:id="rId5"/>
    <p:sldMasterId id="2147483881" r:id="rId6"/>
    <p:sldMasterId id="2147483828" r:id="rId7"/>
    <p:sldMasterId id="2147483855" r:id="rId8"/>
    <p:sldMasterId id="2147483648" r:id="rId9"/>
    <p:sldMasterId id="2147483888" r:id="rId10"/>
    <p:sldMasterId id="2147483706" r:id="rId11"/>
    <p:sldMasterId id="2147483891" r:id="rId12"/>
  </p:sldMasterIdLst>
  <p:notesMasterIdLst>
    <p:notesMasterId r:id="rId96"/>
  </p:notesMasterIdLst>
  <p:sldIdLst>
    <p:sldId id="259" r:id="rId13"/>
    <p:sldId id="261" r:id="rId14"/>
    <p:sldId id="579" r:id="rId15"/>
    <p:sldId id="580" r:id="rId16"/>
    <p:sldId id="605" r:id="rId17"/>
    <p:sldId id="594" r:id="rId18"/>
    <p:sldId id="270" r:id="rId19"/>
    <p:sldId id="267" r:id="rId20"/>
    <p:sldId id="278" r:id="rId21"/>
    <p:sldId id="269" r:id="rId22"/>
    <p:sldId id="268" r:id="rId23"/>
    <p:sldId id="276" r:id="rId24"/>
    <p:sldId id="285" r:id="rId25"/>
    <p:sldId id="286" r:id="rId26"/>
    <p:sldId id="606" r:id="rId27"/>
    <p:sldId id="290" r:id="rId28"/>
    <p:sldId id="308" r:id="rId29"/>
    <p:sldId id="291" r:id="rId30"/>
    <p:sldId id="292" r:id="rId31"/>
    <p:sldId id="295" r:id="rId32"/>
    <p:sldId id="293" r:id="rId33"/>
    <p:sldId id="294" r:id="rId34"/>
    <p:sldId id="296" r:id="rId35"/>
    <p:sldId id="297" r:id="rId36"/>
    <p:sldId id="298" r:id="rId37"/>
    <p:sldId id="307" r:id="rId38"/>
    <p:sldId id="299" r:id="rId39"/>
    <p:sldId id="300" r:id="rId40"/>
    <p:sldId id="304" r:id="rId41"/>
    <p:sldId id="303" r:id="rId42"/>
    <p:sldId id="301" r:id="rId43"/>
    <p:sldId id="302" r:id="rId44"/>
    <p:sldId id="305" r:id="rId45"/>
    <p:sldId id="306" r:id="rId46"/>
    <p:sldId id="583" r:id="rId47"/>
    <p:sldId id="584" r:id="rId48"/>
    <p:sldId id="585" r:id="rId49"/>
    <p:sldId id="586" r:id="rId50"/>
    <p:sldId id="587" r:id="rId51"/>
    <p:sldId id="588" r:id="rId52"/>
    <p:sldId id="603" r:id="rId53"/>
    <p:sldId id="589" r:id="rId54"/>
    <p:sldId id="590" r:id="rId55"/>
    <p:sldId id="607" r:id="rId56"/>
    <p:sldId id="591" r:id="rId57"/>
    <p:sldId id="593" r:id="rId58"/>
    <p:sldId id="604" r:id="rId59"/>
    <p:sldId id="609" r:id="rId60"/>
    <p:sldId id="610" r:id="rId61"/>
    <p:sldId id="611" r:id="rId62"/>
    <p:sldId id="614" r:id="rId63"/>
    <p:sldId id="615" r:id="rId64"/>
    <p:sldId id="612" r:id="rId65"/>
    <p:sldId id="613" r:id="rId66"/>
    <p:sldId id="616" r:id="rId67"/>
    <p:sldId id="619" r:id="rId68"/>
    <p:sldId id="620" r:id="rId69"/>
    <p:sldId id="621" r:id="rId70"/>
    <p:sldId id="622" r:id="rId71"/>
    <p:sldId id="623" r:id="rId72"/>
    <p:sldId id="617" r:id="rId73"/>
    <p:sldId id="624" r:id="rId74"/>
    <p:sldId id="628" r:id="rId75"/>
    <p:sldId id="630" r:id="rId76"/>
    <p:sldId id="631" r:id="rId77"/>
    <p:sldId id="632" r:id="rId78"/>
    <p:sldId id="633" r:id="rId79"/>
    <p:sldId id="634" r:id="rId80"/>
    <p:sldId id="635" r:id="rId81"/>
    <p:sldId id="636" r:id="rId82"/>
    <p:sldId id="637" r:id="rId83"/>
    <p:sldId id="638" r:id="rId84"/>
    <p:sldId id="639" r:id="rId85"/>
    <p:sldId id="640" r:id="rId86"/>
    <p:sldId id="641" r:id="rId87"/>
    <p:sldId id="642" r:id="rId88"/>
    <p:sldId id="643" r:id="rId89"/>
    <p:sldId id="644" r:id="rId90"/>
    <p:sldId id="625" r:id="rId91"/>
    <p:sldId id="626" r:id="rId92"/>
    <p:sldId id="627" r:id="rId93"/>
    <p:sldId id="257" r:id="rId94"/>
    <p:sldId id="258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DE4F3F"/>
    <a:srgbClr val="19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02579-0187-45B6-A27C-D11BF0A7A6B0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8CFEC-4974-472D-8197-518F0411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5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0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79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9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15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73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8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7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0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27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1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08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8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9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2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5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2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8CFEC-4974-472D-8197-518F041127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7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36FBA-0C09-4CF4-942D-A0EEA4E3223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7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av8rdas.wordpress.com/" TargetMode="External"/><Relationship Id="rId7" Type="http://schemas.microsoft.com/office/2007/relationships/hdphoto" Target="../media/hdphoto1.wdp"/><Relationship Id="rId2" Type="http://schemas.openxmlformats.org/officeDocument/2006/relationships/hyperlink" Target="http://www.facilitydynamics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mailto:Dsellers@FacilityDynamics.com" TargetMode="External"/><Relationship Id="rId4" Type="http://schemas.openxmlformats.org/officeDocument/2006/relationships/hyperlink" Target="https://www.av8rdas.com/" TargetMode="External"/><Relationship Id="rId9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DE Logo 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7679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63615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11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54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8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14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bg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339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rgbClr val="00B0F0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20944" y="3429000"/>
            <a:ext cx="1116785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Questions?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Thank you for participating!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20944" y="5074902"/>
            <a:ext cx="1116785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</a:pPr>
            <a:r>
              <a:rPr lang="en-US" sz="2200" b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</a:t>
            </a: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2"/>
              </a:rPr>
              <a:t>www.FacilityDynamics.com</a:t>
            </a:r>
            <a:endParaRPr lang="en-US" sz="2200" b="0" baseline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blog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3"/>
              </a:rPr>
              <a:t>https://av8rdas.wordpress.com/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Visit our commissioning resources website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4"/>
              </a:rPr>
              <a:t>https://www.av8rdas.com/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</a:p>
          <a:p>
            <a:pPr marL="0" indent="0">
              <a:spcBef>
                <a:spcPts val="600"/>
              </a:spcBef>
            </a:pPr>
            <a:r>
              <a:rPr lang="en-US" sz="2200" b="0" baseline="0" dirty="0"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rPr>
              <a:t>Contact me at 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  <a:hlinkClick r:id="rId5"/>
              </a:rPr>
              <a:t>Dsellers@FacilityDynamics.com</a:t>
            </a:r>
            <a:r>
              <a:rPr lang="en-US" sz="2200" b="0" baseline="0" dirty="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rPr>
              <a:t> </a:t>
            </a:r>
            <a:endParaRPr lang="en-US" sz="2200" b="0" dirty="0">
              <a:solidFill>
                <a:schemeClr val="tx1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91EEAC-5D84-061A-01AF-AA572E64CC99}"/>
              </a:ext>
            </a:extLst>
          </p:cNvPr>
          <p:cNvGrpSpPr/>
          <p:nvPr userDrawn="1"/>
        </p:nvGrpSpPr>
        <p:grpSpPr>
          <a:xfrm>
            <a:off x="820944" y="-319999"/>
            <a:ext cx="8096046" cy="3790904"/>
            <a:chOff x="820944" y="-215900"/>
            <a:chExt cx="8096046" cy="37909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94BE6C-621F-3D23-D26D-C223C2084A59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8ACA04D-BB68-9EE1-EBC2-3F8E68CD84BF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37BF41-B362-D2D9-9233-4672F3C50314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DE1E55D-1778-16CB-A030-DEC70EDC22F7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D3CCD3-8769-6FF2-77F2-DFA38A2F6E77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A5E6DA-C4E1-DCCC-8238-D62994D6C99E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6AC9BF-2098-09E9-DBCF-37F22DDEA497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7EEB97-B675-BDC1-A3B0-85E2DC3BEDA9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68DA03-EB26-E92A-9ECF-80BE3BB49E89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83EE34F-AC3C-EEF6-5FEB-DB5B3E02FB28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874BA8E-3255-A83F-38EE-D18DF9A8C77C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6D479AC-147F-605B-0AA7-96C3624598EA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75B17CD-7667-5CBA-FA9C-DE605BE3E3D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D154055-2F77-BE5C-326D-26A4F00F2142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4D5BB6-9F44-CC3F-A8E4-F806AFBD65DE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0441B7A-C6D5-C2F1-8BE5-2D00A7E45A53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98CC3DE-9D43-8474-E3C0-05BEAFEA82FF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E334F8-4E2E-4172-73C2-B5521DE0225B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E1A8FBF-B1CF-C38F-B997-600CE282777F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EEC4161-4BC3-2362-C3B8-644271F5B518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2519B7C-F08F-50AF-9817-979DB80EFEBC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76F2FAA-6A41-77E3-BC84-7EF502DCC5FE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DD52F3D-E61D-D29A-A298-2B61ED3C3484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F618771-075D-2F69-7F75-D695770430FE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D40164D-EB82-7004-3AB7-80D03D8CF4B9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81C2CF7-AA1E-83AF-F751-93426BB456F3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408B6E3-C136-07E9-88FD-EB27881023C0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9CC1CFD-681C-15B1-9F05-BFE9BB57C6C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4" name="Freeform 77">
                  <a:extLst>
                    <a:ext uri="{FF2B5EF4-FFF2-40B4-BE49-F238E27FC236}">
                      <a16:creationId xmlns:a16="http://schemas.microsoft.com/office/drawing/2014/main" id="{02119A5A-4851-0ED2-D865-442CE075E8D0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Freeform 78">
                  <a:extLst>
                    <a:ext uri="{FF2B5EF4-FFF2-40B4-BE49-F238E27FC236}">
                      <a16:creationId xmlns:a16="http://schemas.microsoft.com/office/drawing/2014/main" id="{F7BBE2B6-3B73-E713-B4AB-ADBFCB9A72E7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6D7EA7E2-E944-6E43-A5BD-7CD6F2B6456F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80">
                  <a:extLst>
                    <a:ext uri="{FF2B5EF4-FFF2-40B4-BE49-F238E27FC236}">
                      <a16:creationId xmlns:a16="http://schemas.microsoft.com/office/drawing/2014/main" id="{5EAE0510-24DD-99A3-325D-E54DE35DE4D8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 81">
                  <a:extLst>
                    <a:ext uri="{FF2B5EF4-FFF2-40B4-BE49-F238E27FC236}">
                      <a16:creationId xmlns:a16="http://schemas.microsoft.com/office/drawing/2014/main" id="{E708C323-9997-4EC6-3EC1-11CEDA1B9174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82">
                  <a:extLst>
                    <a:ext uri="{FF2B5EF4-FFF2-40B4-BE49-F238E27FC236}">
                      <a16:creationId xmlns:a16="http://schemas.microsoft.com/office/drawing/2014/main" id="{9632CFD7-EDD8-B11E-1F8A-E4ACFE6B5DE6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id="{81FCCFC4-96FD-5655-167C-82D0249C4D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9D1C8FA-28EF-D0F5-95BA-370FDB2A1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37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Logo Title Slide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5008" y="3770376"/>
            <a:ext cx="10363200" cy="801624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20944" y="4572000"/>
            <a:ext cx="10363200" cy="685800"/>
          </a:xfrm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480" y="53075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71119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6111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6929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F2FFEF-B7A2-61D0-2C48-C392C842B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4" y="-215900"/>
            <a:ext cx="8093308" cy="37764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E89A30-6DD0-AA85-EA00-FDF7D64CB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0982E59-68ED-1671-6EA1-D847A92CF0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Section Seperat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2790" y="3669201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1BF210-3A8F-4027-90E4-049C607C543E}"/>
              </a:ext>
            </a:extLst>
          </p:cNvPr>
          <p:cNvGrpSpPr/>
          <p:nvPr userDrawn="1"/>
        </p:nvGrpSpPr>
        <p:grpSpPr>
          <a:xfrm>
            <a:off x="820944" y="-215900"/>
            <a:ext cx="8096046" cy="3790904"/>
            <a:chOff x="820944" y="-215900"/>
            <a:chExt cx="8096046" cy="379090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897C772-B9B4-41CF-AC0A-2802B98205D8}"/>
                </a:ext>
              </a:extLst>
            </p:cNvPr>
            <p:cNvGrpSpPr/>
            <p:nvPr userDrawn="1"/>
          </p:nvGrpSpPr>
          <p:grpSpPr>
            <a:xfrm>
              <a:off x="820944" y="501652"/>
              <a:ext cx="7442775" cy="2822573"/>
              <a:chOff x="820944" y="501652"/>
              <a:chExt cx="7442775" cy="282257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B158B48-C04D-4117-999C-497F4D0500D9}"/>
                  </a:ext>
                </a:extLst>
              </p:cNvPr>
              <p:cNvSpPr/>
              <p:nvPr/>
            </p:nvSpPr>
            <p:spPr>
              <a:xfrm>
                <a:off x="942975" y="1766571"/>
                <a:ext cx="154305" cy="3670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D0673AC-2A45-422C-9108-6CB3E0A6006E}"/>
                  </a:ext>
                </a:extLst>
              </p:cNvPr>
              <p:cNvSpPr/>
              <p:nvPr/>
            </p:nvSpPr>
            <p:spPr>
              <a:xfrm>
                <a:off x="1097280" y="1571626"/>
                <a:ext cx="158176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DFE7C-240A-49F3-A20A-21EC6ACD6ECD}"/>
                  </a:ext>
                </a:extLst>
              </p:cNvPr>
              <p:cNvSpPr/>
              <p:nvPr/>
            </p:nvSpPr>
            <p:spPr>
              <a:xfrm>
                <a:off x="1255456" y="965835"/>
                <a:ext cx="325694" cy="11677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7739079-AA66-416E-A4BC-7492CD749E61}"/>
                  </a:ext>
                </a:extLst>
              </p:cNvPr>
              <p:cNvSpPr/>
              <p:nvPr/>
            </p:nvSpPr>
            <p:spPr>
              <a:xfrm>
                <a:off x="1581150" y="1176021"/>
                <a:ext cx="321684" cy="9575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A763CF-0FE3-4115-8381-AE21C5747826}"/>
                  </a:ext>
                </a:extLst>
              </p:cNvPr>
              <p:cNvSpPr/>
              <p:nvPr/>
            </p:nvSpPr>
            <p:spPr>
              <a:xfrm>
                <a:off x="1902834" y="501652"/>
                <a:ext cx="310776" cy="16319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89F2763-A666-4CFA-98B4-839190CDF190}"/>
                  </a:ext>
                </a:extLst>
              </p:cNvPr>
              <p:cNvSpPr/>
              <p:nvPr/>
            </p:nvSpPr>
            <p:spPr>
              <a:xfrm>
                <a:off x="2205099" y="1571626"/>
                <a:ext cx="171389" cy="5619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C3671D1-7181-478E-90DC-677DA09730B8}"/>
                  </a:ext>
                </a:extLst>
              </p:cNvPr>
              <p:cNvSpPr/>
              <p:nvPr/>
            </p:nvSpPr>
            <p:spPr>
              <a:xfrm>
                <a:off x="2373740" y="685075"/>
                <a:ext cx="310677" cy="14485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85AC2DF-321F-4440-8BDE-E401C373C1A8}"/>
                  </a:ext>
                </a:extLst>
              </p:cNvPr>
              <p:cNvSpPr/>
              <p:nvPr/>
            </p:nvSpPr>
            <p:spPr>
              <a:xfrm>
                <a:off x="2684417" y="1762760"/>
                <a:ext cx="154305" cy="3708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B77031C-2ED1-472D-9CBF-F3C0377252D9}"/>
                  </a:ext>
                </a:extLst>
              </p:cNvPr>
              <p:cNvCxnSpPr/>
              <p:nvPr/>
            </p:nvCxnSpPr>
            <p:spPr>
              <a:xfrm>
                <a:off x="96361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E983F-7101-49E0-85B5-B5A738DD770E}"/>
                  </a:ext>
                </a:extLst>
              </p:cNvPr>
              <p:cNvCxnSpPr/>
              <p:nvPr/>
            </p:nvCxnSpPr>
            <p:spPr>
              <a:xfrm>
                <a:off x="114890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A82A32B-9B96-4E53-8F04-858822F54876}"/>
                  </a:ext>
                </a:extLst>
              </p:cNvPr>
              <p:cNvCxnSpPr/>
              <p:nvPr/>
            </p:nvCxnSpPr>
            <p:spPr>
              <a:xfrm>
                <a:off x="133419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B005DEE9-C77D-4E40-BAE2-8D3D57876ABB}"/>
                  </a:ext>
                </a:extLst>
              </p:cNvPr>
              <p:cNvCxnSpPr/>
              <p:nvPr/>
            </p:nvCxnSpPr>
            <p:spPr>
              <a:xfrm>
                <a:off x="151949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ED478442-3BE7-4117-9C37-B8E0250A049D}"/>
                  </a:ext>
                </a:extLst>
              </p:cNvPr>
              <p:cNvCxnSpPr/>
              <p:nvPr/>
            </p:nvCxnSpPr>
            <p:spPr>
              <a:xfrm>
                <a:off x="170478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85EC2EC-B247-4637-8192-C617788F6A37}"/>
                  </a:ext>
                </a:extLst>
              </p:cNvPr>
              <p:cNvCxnSpPr/>
              <p:nvPr/>
            </p:nvCxnSpPr>
            <p:spPr>
              <a:xfrm>
                <a:off x="189007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0EF6BF54-98D0-4EA9-B50E-2923900B024F}"/>
                  </a:ext>
                </a:extLst>
              </p:cNvPr>
              <p:cNvCxnSpPr/>
              <p:nvPr/>
            </p:nvCxnSpPr>
            <p:spPr>
              <a:xfrm>
                <a:off x="2075367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7814EAD-0B98-4381-A527-004C8E3A503A}"/>
                  </a:ext>
                </a:extLst>
              </p:cNvPr>
              <p:cNvCxnSpPr/>
              <p:nvPr/>
            </p:nvCxnSpPr>
            <p:spPr>
              <a:xfrm>
                <a:off x="2260659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0591306-90B5-403A-B146-5E99A223E13C}"/>
                  </a:ext>
                </a:extLst>
              </p:cNvPr>
              <p:cNvCxnSpPr/>
              <p:nvPr/>
            </p:nvCxnSpPr>
            <p:spPr>
              <a:xfrm>
                <a:off x="2444361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3839E1A-6C17-4DEA-A424-6343521F6DF1}"/>
                  </a:ext>
                </a:extLst>
              </p:cNvPr>
              <p:cNvCxnSpPr/>
              <p:nvPr/>
            </p:nvCxnSpPr>
            <p:spPr>
              <a:xfrm>
                <a:off x="2629653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568B42C-A4C3-4B6A-849B-D9C49CBD42D5}"/>
                  </a:ext>
                </a:extLst>
              </p:cNvPr>
              <p:cNvCxnSpPr/>
              <p:nvPr/>
            </p:nvCxnSpPr>
            <p:spPr>
              <a:xfrm>
                <a:off x="2814945" y="2133600"/>
                <a:ext cx="0" cy="1190625"/>
              </a:xfrm>
              <a:prstGeom prst="line">
                <a:avLst/>
              </a:prstGeom>
              <a:ln w="41275" cap="sq">
                <a:gradFill flip="none" rotWithShape="1">
                  <a:gsLst>
                    <a:gs pos="65000">
                      <a:srgbClr val="D3D3D3"/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C616DB5-076D-4264-93E5-30AD6A153D3D}"/>
                  </a:ext>
                </a:extLst>
              </p:cNvPr>
              <p:cNvCxnSpPr/>
              <p:nvPr/>
            </p:nvCxnSpPr>
            <p:spPr>
              <a:xfrm flipH="1">
                <a:off x="820944" y="22743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F1FFBD2-1364-4B70-9035-4C946BAA8AFB}"/>
                  </a:ext>
                </a:extLst>
              </p:cNvPr>
              <p:cNvCxnSpPr/>
              <p:nvPr/>
            </p:nvCxnSpPr>
            <p:spPr>
              <a:xfrm flipH="1">
                <a:off x="820944" y="245727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BDDA082-1C49-472E-952D-33E0CFE48279}"/>
                  </a:ext>
                </a:extLst>
              </p:cNvPr>
              <p:cNvCxnSpPr/>
              <p:nvPr/>
            </p:nvCxnSpPr>
            <p:spPr>
              <a:xfrm flipH="1">
                <a:off x="820944" y="264015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035736E-007B-4D14-8EDA-886ADC4986ED}"/>
                  </a:ext>
                </a:extLst>
              </p:cNvPr>
              <p:cNvCxnSpPr/>
              <p:nvPr/>
            </p:nvCxnSpPr>
            <p:spPr>
              <a:xfrm flipH="1">
                <a:off x="820944" y="282303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9B4594C-C724-4E55-B9B3-EDCE6F9BF04C}"/>
                  </a:ext>
                </a:extLst>
              </p:cNvPr>
              <p:cNvCxnSpPr/>
              <p:nvPr/>
            </p:nvCxnSpPr>
            <p:spPr>
              <a:xfrm flipH="1">
                <a:off x="820944" y="300591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641BA1B-AE39-43DC-8948-B01C1093602F}"/>
                  </a:ext>
                </a:extLst>
              </p:cNvPr>
              <p:cNvCxnSpPr/>
              <p:nvPr/>
            </p:nvCxnSpPr>
            <p:spPr>
              <a:xfrm flipH="1">
                <a:off x="820944" y="3188799"/>
                <a:ext cx="2127462" cy="0"/>
              </a:xfrm>
              <a:prstGeom prst="line">
                <a:avLst/>
              </a:prstGeom>
              <a:ln w="41275" cap="sq">
                <a:solidFill>
                  <a:schemeClr val="bg1">
                    <a:lumMod val="75000"/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4F2CB9E-43A5-48F9-89FF-0162611D6079}"/>
                  </a:ext>
                </a:extLst>
              </p:cNvPr>
              <p:cNvGrpSpPr/>
              <p:nvPr/>
            </p:nvGrpSpPr>
            <p:grpSpPr>
              <a:xfrm>
                <a:off x="930058" y="1204266"/>
                <a:ext cx="7333661" cy="1991577"/>
                <a:chOff x="930058" y="1064566"/>
                <a:chExt cx="7333661" cy="199157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7694B78-82ED-4ABF-8C58-91F1AE78C215}"/>
                    </a:ext>
                  </a:extLst>
                </p:cNvPr>
                <p:cNvCxnSpPr/>
                <p:nvPr/>
              </p:nvCxnSpPr>
              <p:spPr>
                <a:xfrm>
                  <a:off x="3331921" y="1875542"/>
                  <a:ext cx="4931798" cy="0"/>
                </a:xfrm>
                <a:prstGeom prst="line">
                  <a:avLst/>
                </a:prstGeom>
                <a:noFill/>
                <a:ln w="1524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rgbClr val="008FFC"/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10" name="Freeform 77">
                  <a:extLst>
                    <a:ext uri="{FF2B5EF4-FFF2-40B4-BE49-F238E27FC236}">
                      <a16:creationId xmlns:a16="http://schemas.microsoft.com/office/drawing/2014/main" id="{79D95C1E-3365-4F03-8856-C4F409372905}"/>
                    </a:ext>
                  </a:extLst>
                </p:cNvPr>
                <p:cNvSpPr/>
                <p:nvPr/>
              </p:nvSpPr>
              <p:spPr>
                <a:xfrm>
                  <a:off x="5886578" y="1786879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78">
                  <a:extLst>
                    <a:ext uri="{FF2B5EF4-FFF2-40B4-BE49-F238E27FC236}">
                      <a16:creationId xmlns:a16="http://schemas.microsoft.com/office/drawing/2014/main" id="{693568F0-CA98-4458-96ED-FB359B22C8E2}"/>
                    </a:ext>
                  </a:extLst>
                </p:cNvPr>
                <p:cNvSpPr/>
                <p:nvPr/>
              </p:nvSpPr>
              <p:spPr>
                <a:xfrm>
                  <a:off x="5970742" y="1792882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79">
                  <a:extLst>
                    <a:ext uri="{FF2B5EF4-FFF2-40B4-BE49-F238E27FC236}">
                      <a16:creationId xmlns:a16="http://schemas.microsoft.com/office/drawing/2014/main" id="{70BD4772-65C0-4B00-9B7F-73E8877D3BF5}"/>
                    </a:ext>
                  </a:extLst>
                </p:cNvPr>
                <p:cNvSpPr/>
                <p:nvPr/>
              </p:nvSpPr>
              <p:spPr>
                <a:xfrm>
                  <a:off x="4863096" y="1780833"/>
                  <a:ext cx="131163" cy="188644"/>
                </a:xfrm>
                <a:custGeom>
                  <a:avLst/>
                  <a:gdLst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86182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36401 w 130723"/>
                    <a:gd name="connsiteY3" fmla="*/ 31441 h 188644"/>
                    <a:gd name="connsiteX4" fmla="*/ 4960 w 130723"/>
                    <a:gd name="connsiteY4" fmla="*/ 70742 h 188644"/>
                    <a:gd name="connsiteX5" fmla="*/ 4960 w 130723"/>
                    <a:gd name="connsiteY5" fmla="*/ 125763 h 188644"/>
                    <a:gd name="connsiteX6" fmla="*/ 52121 w 130723"/>
                    <a:gd name="connsiteY6" fmla="*/ 188644 h 188644"/>
                    <a:gd name="connsiteX0" fmla="*/ 130723 w 130723"/>
                    <a:gd name="connsiteY0" fmla="*/ 0 h 188644"/>
                    <a:gd name="connsiteX1" fmla="*/ 107142 w 130723"/>
                    <a:gd name="connsiteY1" fmla="*/ 55021 h 188644"/>
                    <a:gd name="connsiteX2" fmla="*/ 76657 w 130723"/>
                    <a:gd name="connsiteY2" fmla="*/ 36681 h 188644"/>
                    <a:gd name="connsiteX3" fmla="*/ 4960 w 130723"/>
                    <a:gd name="connsiteY3" fmla="*/ 70742 h 188644"/>
                    <a:gd name="connsiteX4" fmla="*/ 4960 w 130723"/>
                    <a:gd name="connsiteY4" fmla="*/ 125763 h 188644"/>
                    <a:gd name="connsiteX5" fmla="*/ 52121 w 13072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55021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2191 w 132203"/>
                    <a:gd name="connsiteY1" fmla="*/ 32396 h 188644"/>
                    <a:gd name="connsiteX2" fmla="*/ 108622 w 132203"/>
                    <a:gd name="connsiteY2" fmla="*/ 45430 h 188644"/>
                    <a:gd name="connsiteX3" fmla="*/ 62150 w 132203"/>
                    <a:gd name="connsiteY3" fmla="*/ 49470 h 188644"/>
                    <a:gd name="connsiteX4" fmla="*/ 6440 w 132203"/>
                    <a:gd name="connsiteY4" fmla="*/ 70742 h 188644"/>
                    <a:gd name="connsiteX5" fmla="*/ 6440 w 132203"/>
                    <a:gd name="connsiteY5" fmla="*/ 125763 h 188644"/>
                    <a:gd name="connsiteX6" fmla="*/ 53601 w 132203"/>
                    <a:gd name="connsiteY6" fmla="*/ 188644 h 188644"/>
                    <a:gd name="connsiteX0" fmla="*/ 132203 w 132203"/>
                    <a:gd name="connsiteY0" fmla="*/ 0 h 188644"/>
                    <a:gd name="connsiteX1" fmla="*/ 108622 w 132203"/>
                    <a:gd name="connsiteY1" fmla="*/ 45430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2203 w 132203"/>
                    <a:gd name="connsiteY0" fmla="*/ 0 h 188644"/>
                    <a:gd name="connsiteX1" fmla="*/ 94335 w 132203"/>
                    <a:gd name="connsiteY1" fmla="*/ 43049 h 188644"/>
                    <a:gd name="connsiteX2" fmla="*/ 62150 w 132203"/>
                    <a:gd name="connsiteY2" fmla="*/ 49470 h 188644"/>
                    <a:gd name="connsiteX3" fmla="*/ 6440 w 132203"/>
                    <a:gd name="connsiteY3" fmla="*/ 70742 h 188644"/>
                    <a:gd name="connsiteX4" fmla="*/ 6440 w 132203"/>
                    <a:gd name="connsiteY4" fmla="*/ 125763 h 188644"/>
                    <a:gd name="connsiteX5" fmla="*/ 53601 w 13220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44441 w 131163"/>
                    <a:gd name="connsiteY2" fmla="*/ 54232 h 188644"/>
                    <a:gd name="connsiteX3" fmla="*/ 5400 w 131163"/>
                    <a:gd name="connsiteY3" fmla="*/ 70742 h 188644"/>
                    <a:gd name="connsiteX4" fmla="*/ 5400 w 131163"/>
                    <a:gd name="connsiteY4" fmla="*/ 125763 h 188644"/>
                    <a:gd name="connsiteX5" fmla="*/ 52561 w 131163"/>
                    <a:gd name="connsiteY5" fmla="*/ 188644 h 188644"/>
                    <a:gd name="connsiteX0" fmla="*/ 131163 w 131163"/>
                    <a:gd name="connsiteY0" fmla="*/ 0 h 188644"/>
                    <a:gd name="connsiteX1" fmla="*/ 93295 w 131163"/>
                    <a:gd name="connsiteY1" fmla="*/ 43049 h 188644"/>
                    <a:gd name="connsiteX2" fmla="*/ 5400 w 131163"/>
                    <a:gd name="connsiteY2" fmla="*/ 70742 h 188644"/>
                    <a:gd name="connsiteX3" fmla="*/ 5400 w 131163"/>
                    <a:gd name="connsiteY3" fmla="*/ 125763 h 188644"/>
                    <a:gd name="connsiteX4" fmla="*/ 52561 w 131163"/>
                    <a:gd name="connsiteY4" fmla="*/ 188644 h 188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3" h="188644">
                      <a:moveTo>
                        <a:pt x="131163" y="0"/>
                      </a:moveTo>
                      <a:cubicBezTo>
                        <a:pt x="126250" y="9465"/>
                        <a:pt x="114255" y="31259"/>
                        <a:pt x="93295" y="43049"/>
                      </a:cubicBezTo>
                      <a:cubicBezTo>
                        <a:pt x="72335" y="54839"/>
                        <a:pt x="20049" y="56956"/>
                        <a:pt x="5400" y="70742"/>
                      </a:cubicBezTo>
                      <a:cubicBezTo>
                        <a:pt x="-1107" y="82664"/>
                        <a:pt x="-2460" y="106113"/>
                        <a:pt x="5400" y="125763"/>
                      </a:cubicBezTo>
                      <a:cubicBezTo>
                        <a:pt x="13260" y="145413"/>
                        <a:pt x="34657" y="166374"/>
                        <a:pt x="52561" y="18864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80">
                  <a:extLst>
                    <a:ext uri="{FF2B5EF4-FFF2-40B4-BE49-F238E27FC236}">
                      <a16:creationId xmlns:a16="http://schemas.microsoft.com/office/drawing/2014/main" id="{0E75E3C2-9022-4742-9F20-329538A6D14F}"/>
                    </a:ext>
                  </a:extLst>
                </p:cNvPr>
                <p:cNvSpPr/>
                <p:nvPr/>
              </p:nvSpPr>
              <p:spPr>
                <a:xfrm>
                  <a:off x="4930593" y="1793979"/>
                  <a:ext cx="105508" cy="169452"/>
                </a:xfrm>
                <a:custGeom>
                  <a:avLst/>
                  <a:gdLst>
                    <a:gd name="connsiteX0" fmla="*/ 105508 w 105508"/>
                    <a:gd name="connsiteY0" fmla="*/ 0 h 169452"/>
                    <a:gd name="connsiteX1" fmla="*/ 76733 w 105508"/>
                    <a:gd name="connsiteY1" fmla="*/ 92719 h 169452"/>
                    <a:gd name="connsiteX2" fmla="*/ 38367 w 105508"/>
                    <a:gd name="connsiteY2" fmla="*/ 134283 h 169452"/>
                    <a:gd name="connsiteX3" fmla="*/ 0 w 105508"/>
                    <a:gd name="connsiteY3" fmla="*/ 169452 h 16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508" h="169452">
                      <a:moveTo>
                        <a:pt x="105508" y="0"/>
                      </a:moveTo>
                      <a:cubicBezTo>
                        <a:pt x="96715" y="35169"/>
                        <a:pt x="87923" y="70339"/>
                        <a:pt x="76733" y="92719"/>
                      </a:cubicBezTo>
                      <a:cubicBezTo>
                        <a:pt x="65543" y="115099"/>
                        <a:pt x="51156" y="121494"/>
                        <a:pt x="38367" y="134283"/>
                      </a:cubicBezTo>
                      <a:cubicBezTo>
                        <a:pt x="25578" y="147072"/>
                        <a:pt x="12789" y="158262"/>
                        <a:pt x="0" y="169452"/>
                      </a:cubicBezTo>
                    </a:path>
                  </a:pathLst>
                </a:custGeom>
                <a:noFill/>
                <a:ln w="349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Freeform 81">
                  <a:extLst>
                    <a:ext uri="{FF2B5EF4-FFF2-40B4-BE49-F238E27FC236}">
                      <a16:creationId xmlns:a16="http://schemas.microsoft.com/office/drawing/2014/main" id="{A6E2C494-05A2-4960-BC25-50B22FB75603}"/>
                    </a:ext>
                  </a:extLst>
                </p:cNvPr>
                <p:cNvSpPr/>
                <p:nvPr/>
              </p:nvSpPr>
              <p:spPr>
                <a:xfrm>
                  <a:off x="1584542" y="1875542"/>
                  <a:ext cx="1252603" cy="1067309"/>
                </a:xfrm>
                <a:custGeom>
                  <a:avLst/>
                  <a:gdLst>
                    <a:gd name="connsiteX0" fmla="*/ 0 w 1233814"/>
                    <a:gd name="connsiteY0" fmla="*/ 91044 h 1067309"/>
                    <a:gd name="connsiteX1" fmla="*/ 93946 w 1233814"/>
                    <a:gd name="connsiteY1" fmla="*/ 31546 h 1067309"/>
                    <a:gd name="connsiteX2" fmla="*/ 197285 w 1233814"/>
                    <a:gd name="connsiteY2" fmla="*/ 231 h 1067309"/>
                    <a:gd name="connsiteX3" fmla="*/ 275573 w 1233814"/>
                    <a:gd name="connsiteY3" fmla="*/ 22151 h 1067309"/>
                    <a:gd name="connsiteX4" fmla="*/ 350729 w 1233814"/>
                    <a:gd name="connsiteY4" fmla="*/ 103570 h 1067309"/>
                    <a:gd name="connsiteX5" fmla="*/ 403965 w 1233814"/>
                    <a:gd name="connsiteY5" fmla="*/ 300855 h 1067309"/>
                    <a:gd name="connsiteX6" fmla="*/ 510436 w 1233814"/>
                    <a:gd name="connsiteY6" fmla="*/ 795633 h 1067309"/>
                    <a:gd name="connsiteX7" fmla="*/ 616907 w 1233814"/>
                    <a:gd name="connsiteY7" fmla="*/ 970998 h 1067309"/>
                    <a:gd name="connsiteX8" fmla="*/ 729642 w 1233814"/>
                    <a:gd name="connsiteY8" fmla="*/ 1052417 h 1067309"/>
                    <a:gd name="connsiteX9" fmla="*/ 879954 w 1233814"/>
                    <a:gd name="connsiteY9" fmla="*/ 1055548 h 1067309"/>
                    <a:gd name="connsiteX10" fmla="*/ 1002083 w 1233814"/>
                    <a:gd name="connsiteY10" fmla="*/ 930288 h 1067309"/>
                    <a:gd name="connsiteX11" fmla="*/ 1102291 w 1233814"/>
                    <a:gd name="connsiteY11" fmla="*/ 660979 h 1067309"/>
                    <a:gd name="connsiteX12" fmla="*/ 1164921 w 1233814"/>
                    <a:gd name="connsiteY12" fmla="*/ 407326 h 1067309"/>
                    <a:gd name="connsiteX13" fmla="*/ 1233814 w 1233814"/>
                    <a:gd name="connsiteY13" fmla="*/ 188121 h 1067309"/>
                    <a:gd name="connsiteX0" fmla="*/ 0 w 1221288"/>
                    <a:gd name="connsiteY0" fmla="*/ 106701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16095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21288"/>
                    <a:gd name="connsiteY0" fmla="*/ 125489 h 1067309"/>
                    <a:gd name="connsiteX1" fmla="*/ 81420 w 1221288"/>
                    <a:gd name="connsiteY1" fmla="*/ 31546 h 1067309"/>
                    <a:gd name="connsiteX2" fmla="*/ 184759 w 1221288"/>
                    <a:gd name="connsiteY2" fmla="*/ 231 h 1067309"/>
                    <a:gd name="connsiteX3" fmla="*/ 263047 w 1221288"/>
                    <a:gd name="connsiteY3" fmla="*/ 22151 h 1067309"/>
                    <a:gd name="connsiteX4" fmla="*/ 338203 w 1221288"/>
                    <a:gd name="connsiteY4" fmla="*/ 103570 h 1067309"/>
                    <a:gd name="connsiteX5" fmla="*/ 391439 w 1221288"/>
                    <a:gd name="connsiteY5" fmla="*/ 300855 h 1067309"/>
                    <a:gd name="connsiteX6" fmla="*/ 497910 w 1221288"/>
                    <a:gd name="connsiteY6" fmla="*/ 795633 h 1067309"/>
                    <a:gd name="connsiteX7" fmla="*/ 604381 w 1221288"/>
                    <a:gd name="connsiteY7" fmla="*/ 970998 h 1067309"/>
                    <a:gd name="connsiteX8" fmla="*/ 717116 w 1221288"/>
                    <a:gd name="connsiteY8" fmla="*/ 1052417 h 1067309"/>
                    <a:gd name="connsiteX9" fmla="*/ 867428 w 1221288"/>
                    <a:gd name="connsiteY9" fmla="*/ 1055548 h 1067309"/>
                    <a:gd name="connsiteX10" fmla="*/ 989557 w 1221288"/>
                    <a:gd name="connsiteY10" fmla="*/ 930288 h 1067309"/>
                    <a:gd name="connsiteX11" fmla="*/ 1089765 w 1221288"/>
                    <a:gd name="connsiteY11" fmla="*/ 660979 h 1067309"/>
                    <a:gd name="connsiteX12" fmla="*/ 1152395 w 1221288"/>
                    <a:gd name="connsiteY12" fmla="*/ 407326 h 1067309"/>
                    <a:gd name="connsiteX13" fmla="*/ 1221288 w 1221288"/>
                    <a:gd name="connsiteY13" fmla="*/ 188121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9471"/>
                    <a:gd name="connsiteY0" fmla="*/ 125489 h 1067309"/>
                    <a:gd name="connsiteX1" fmla="*/ 81420 w 1249471"/>
                    <a:gd name="connsiteY1" fmla="*/ 31546 h 1067309"/>
                    <a:gd name="connsiteX2" fmla="*/ 184759 w 1249471"/>
                    <a:gd name="connsiteY2" fmla="*/ 231 h 1067309"/>
                    <a:gd name="connsiteX3" fmla="*/ 263047 w 1249471"/>
                    <a:gd name="connsiteY3" fmla="*/ 22151 h 1067309"/>
                    <a:gd name="connsiteX4" fmla="*/ 338203 w 1249471"/>
                    <a:gd name="connsiteY4" fmla="*/ 103570 h 1067309"/>
                    <a:gd name="connsiteX5" fmla="*/ 391439 w 1249471"/>
                    <a:gd name="connsiteY5" fmla="*/ 300855 h 1067309"/>
                    <a:gd name="connsiteX6" fmla="*/ 497910 w 1249471"/>
                    <a:gd name="connsiteY6" fmla="*/ 795633 h 1067309"/>
                    <a:gd name="connsiteX7" fmla="*/ 604381 w 1249471"/>
                    <a:gd name="connsiteY7" fmla="*/ 970998 h 1067309"/>
                    <a:gd name="connsiteX8" fmla="*/ 717116 w 1249471"/>
                    <a:gd name="connsiteY8" fmla="*/ 1052417 h 1067309"/>
                    <a:gd name="connsiteX9" fmla="*/ 867428 w 1249471"/>
                    <a:gd name="connsiteY9" fmla="*/ 1055548 h 1067309"/>
                    <a:gd name="connsiteX10" fmla="*/ 989557 w 1249471"/>
                    <a:gd name="connsiteY10" fmla="*/ 930288 h 1067309"/>
                    <a:gd name="connsiteX11" fmla="*/ 1089765 w 1249471"/>
                    <a:gd name="connsiteY11" fmla="*/ 660979 h 1067309"/>
                    <a:gd name="connsiteX12" fmla="*/ 1152395 w 1249471"/>
                    <a:gd name="connsiteY12" fmla="*/ 407326 h 1067309"/>
                    <a:gd name="connsiteX13" fmla="*/ 1249471 w 1249471"/>
                    <a:gd name="connsiteY13" fmla="*/ 166200 h 1067309"/>
                    <a:gd name="connsiteX0" fmla="*/ 0 w 1243208"/>
                    <a:gd name="connsiteY0" fmla="*/ 125489 h 1067309"/>
                    <a:gd name="connsiteX1" fmla="*/ 81420 w 1243208"/>
                    <a:gd name="connsiteY1" fmla="*/ 31546 h 1067309"/>
                    <a:gd name="connsiteX2" fmla="*/ 184759 w 1243208"/>
                    <a:gd name="connsiteY2" fmla="*/ 231 h 1067309"/>
                    <a:gd name="connsiteX3" fmla="*/ 263047 w 1243208"/>
                    <a:gd name="connsiteY3" fmla="*/ 22151 h 1067309"/>
                    <a:gd name="connsiteX4" fmla="*/ 338203 w 1243208"/>
                    <a:gd name="connsiteY4" fmla="*/ 103570 h 1067309"/>
                    <a:gd name="connsiteX5" fmla="*/ 391439 w 1243208"/>
                    <a:gd name="connsiteY5" fmla="*/ 300855 h 1067309"/>
                    <a:gd name="connsiteX6" fmla="*/ 497910 w 1243208"/>
                    <a:gd name="connsiteY6" fmla="*/ 795633 h 1067309"/>
                    <a:gd name="connsiteX7" fmla="*/ 604381 w 1243208"/>
                    <a:gd name="connsiteY7" fmla="*/ 970998 h 1067309"/>
                    <a:gd name="connsiteX8" fmla="*/ 717116 w 1243208"/>
                    <a:gd name="connsiteY8" fmla="*/ 1052417 h 1067309"/>
                    <a:gd name="connsiteX9" fmla="*/ 867428 w 1243208"/>
                    <a:gd name="connsiteY9" fmla="*/ 1055548 h 1067309"/>
                    <a:gd name="connsiteX10" fmla="*/ 989557 w 1243208"/>
                    <a:gd name="connsiteY10" fmla="*/ 930288 h 1067309"/>
                    <a:gd name="connsiteX11" fmla="*/ 1089765 w 1243208"/>
                    <a:gd name="connsiteY11" fmla="*/ 660979 h 1067309"/>
                    <a:gd name="connsiteX12" fmla="*/ 1152395 w 1243208"/>
                    <a:gd name="connsiteY12" fmla="*/ 407326 h 1067309"/>
                    <a:gd name="connsiteX13" fmla="*/ 1243208 w 1243208"/>
                    <a:gd name="connsiteY13" fmla="*/ 153674 h 1067309"/>
                    <a:gd name="connsiteX0" fmla="*/ 0 w 1252603"/>
                    <a:gd name="connsiteY0" fmla="*/ 125489 h 1067309"/>
                    <a:gd name="connsiteX1" fmla="*/ 81420 w 1252603"/>
                    <a:gd name="connsiteY1" fmla="*/ 31546 h 1067309"/>
                    <a:gd name="connsiteX2" fmla="*/ 184759 w 1252603"/>
                    <a:gd name="connsiteY2" fmla="*/ 231 h 1067309"/>
                    <a:gd name="connsiteX3" fmla="*/ 263047 w 1252603"/>
                    <a:gd name="connsiteY3" fmla="*/ 22151 h 1067309"/>
                    <a:gd name="connsiteX4" fmla="*/ 338203 w 1252603"/>
                    <a:gd name="connsiteY4" fmla="*/ 103570 h 1067309"/>
                    <a:gd name="connsiteX5" fmla="*/ 391439 w 1252603"/>
                    <a:gd name="connsiteY5" fmla="*/ 300855 h 1067309"/>
                    <a:gd name="connsiteX6" fmla="*/ 497910 w 1252603"/>
                    <a:gd name="connsiteY6" fmla="*/ 795633 h 1067309"/>
                    <a:gd name="connsiteX7" fmla="*/ 604381 w 1252603"/>
                    <a:gd name="connsiteY7" fmla="*/ 970998 h 1067309"/>
                    <a:gd name="connsiteX8" fmla="*/ 717116 w 1252603"/>
                    <a:gd name="connsiteY8" fmla="*/ 1052417 h 1067309"/>
                    <a:gd name="connsiteX9" fmla="*/ 867428 w 1252603"/>
                    <a:gd name="connsiteY9" fmla="*/ 1055548 h 1067309"/>
                    <a:gd name="connsiteX10" fmla="*/ 989557 w 1252603"/>
                    <a:gd name="connsiteY10" fmla="*/ 930288 h 1067309"/>
                    <a:gd name="connsiteX11" fmla="*/ 1089765 w 1252603"/>
                    <a:gd name="connsiteY11" fmla="*/ 660979 h 1067309"/>
                    <a:gd name="connsiteX12" fmla="*/ 1152395 w 1252603"/>
                    <a:gd name="connsiteY12" fmla="*/ 407326 h 1067309"/>
                    <a:gd name="connsiteX13" fmla="*/ 1252603 w 1252603"/>
                    <a:gd name="connsiteY13" fmla="*/ 156806 h 1067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2603" h="1067309">
                      <a:moveTo>
                        <a:pt x="0" y="125489"/>
                      </a:moveTo>
                      <a:cubicBezTo>
                        <a:pt x="36795" y="84518"/>
                        <a:pt x="50627" y="52422"/>
                        <a:pt x="81420" y="31546"/>
                      </a:cubicBezTo>
                      <a:cubicBezTo>
                        <a:pt x="112213" y="10670"/>
                        <a:pt x="154488" y="1797"/>
                        <a:pt x="184759" y="231"/>
                      </a:cubicBezTo>
                      <a:cubicBezTo>
                        <a:pt x="215030" y="-1335"/>
                        <a:pt x="237473" y="4928"/>
                        <a:pt x="263047" y="22151"/>
                      </a:cubicBezTo>
                      <a:cubicBezTo>
                        <a:pt x="288621" y="39374"/>
                        <a:pt x="316804" y="57119"/>
                        <a:pt x="338203" y="103570"/>
                      </a:cubicBezTo>
                      <a:cubicBezTo>
                        <a:pt x="359602" y="150021"/>
                        <a:pt x="364821" y="185511"/>
                        <a:pt x="391439" y="300855"/>
                      </a:cubicBezTo>
                      <a:cubicBezTo>
                        <a:pt x="418057" y="416199"/>
                        <a:pt x="462420" y="683942"/>
                        <a:pt x="497910" y="795633"/>
                      </a:cubicBezTo>
                      <a:cubicBezTo>
                        <a:pt x="533400" y="907324"/>
                        <a:pt x="567847" y="928201"/>
                        <a:pt x="604381" y="970998"/>
                      </a:cubicBezTo>
                      <a:cubicBezTo>
                        <a:pt x="640915" y="1013795"/>
                        <a:pt x="673275" y="1038325"/>
                        <a:pt x="717116" y="1052417"/>
                      </a:cubicBezTo>
                      <a:cubicBezTo>
                        <a:pt x="760957" y="1066509"/>
                        <a:pt x="822021" y="1075903"/>
                        <a:pt x="867428" y="1055548"/>
                      </a:cubicBezTo>
                      <a:cubicBezTo>
                        <a:pt x="912835" y="1035193"/>
                        <a:pt x="952501" y="996050"/>
                        <a:pt x="989557" y="930288"/>
                      </a:cubicBezTo>
                      <a:cubicBezTo>
                        <a:pt x="1026613" y="864527"/>
                        <a:pt x="1062625" y="748139"/>
                        <a:pt x="1089765" y="660979"/>
                      </a:cubicBezTo>
                      <a:cubicBezTo>
                        <a:pt x="1116905" y="573819"/>
                        <a:pt x="1125255" y="491355"/>
                        <a:pt x="1152395" y="407326"/>
                      </a:cubicBezTo>
                      <a:cubicBezTo>
                        <a:pt x="1179535" y="323297"/>
                        <a:pt x="1204064" y="211607"/>
                        <a:pt x="1252603" y="156806"/>
                      </a:cubicBezTo>
                    </a:path>
                  </a:pathLst>
                </a:custGeom>
                <a:noFill/>
                <a:ln w="152400" cap="rnd">
                  <a:solidFill>
                    <a:srgbClr val="008FF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reeform 82">
                  <a:extLst>
                    <a:ext uri="{FF2B5EF4-FFF2-40B4-BE49-F238E27FC236}">
                      <a16:creationId xmlns:a16="http://schemas.microsoft.com/office/drawing/2014/main" id="{989EE42E-C8E1-4EEA-9496-324D3AB6AED5}"/>
                    </a:ext>
                  </a:extLst>
                </p:cNvPr>
                <p:cNvSpPr/>
                <p:nvPr/>
              </p:nvSpPr>
              <p:spPr>
                <a:xfrm>
                  <a:off x="930058" y="1064566"/>
                  <a:ext cx="2401863" cy="1088051"/>
                </a:xfrm>
                <a:custGeom>
                  <a:avLst/>
                  <a:gdLst>
                    <a:gd name="connsiteX0" fmla="*/ 0 w 2091846"/>
                    <a:gd name="connsiteY0" fmla="*/ 1076333 h 1084914"/>
                    <a:gd name="connsiteX1" fmla="*/ 284967 w 2091846"/>
                    <a:gd name="connsiteY1" fmla="*/ 1082596 h 1084914"/>
                    <a:gd name="connsiteX2" fmla="*/ 488515 w 2091846"/>
                    <a:gd name="connsiteY2" fmla="*/ 1041886 h 1084914"/>
                    <a:gd name="connsiteX3" fmla="*/ 638827 w 2091846"/>
                    <a:gd name="connsiteY3" fmla="*/ 932283 h 1084914"/>
                    <a:gd name="connsiteX4" fmla="*/ 720246 w 2091846"/>
                    <a:gd name="connsiteY4" fmla="*/ 672368 h 1084914"/>
                    <a:gd name="connsiteX5" fmla="*/ 829849 w 2091846"/>
                    <a:gd name="connsiteY5" fmla="*/ 221431 h 1084914"/>
                    <a:gd name="connsiteX6" fmla="*/ 914400 w 2091846"/>
                    <a:gd name="connsiteY6" fmla="*/ 67987 h 1084914"/>
                    <a:gd name="connsiteX7" fmla="*/ 992687 w 2091846"/>
                    <a:gd name="connsiteY7" fmla="*/ 14752 h 1084914"/>
                    <a:gd name="connsiteX8" fmla="*/ 1077238 w 2091846"/>
                    <a:gd name="connsiteY8" fmla="*/ 2226 h 1084914"/>
                    <a:gd name="connsiteX9" fmla="*/ 1183709 w 2091846"/>
                    <a:gd name="connsiteY9" fmla="*/ 52330 h 1084914"/>
                    <a:gd name="connsiteX10" fmla="*/ 1302706 w 2091846"/>
                    <a:gd name="connsiteY10" fmla="*/ 296587 h 1084914"/>
                    <a:gd name="connsiteX11" fmla="*/ 1484334 w 2091846"/>
                    <a:gd name="connsiteY11" fmla="*/ 838338 h 1084914"/>
                    <a:gd name="connsiteX12" fmla="*/ 1615857 w 2091846"/>
                    <a:gd name="connsiteY12" fmla="*/ 998045 h 1084914"/>
                    <a:gd name="connsiteX13" fmla="*/ 1750512 w 2091846"/>
                    <a:gd name="connsiteY13" fmla="*/ 1038755 h 1084914"/>
                    <a:gd name="connsiteX14" fmla="*/ 1860115 w 2091846"/>
                    <a:gd name="connsiteY14" fmla="*/ 998045 h 1084914"/>
                    <a:gd name="connsiteX15" fmla="*/ 1913350 w 2091846"/>
                    <a:gd name="connsiteY15" fmla="*/ 891574 h 1084914"/>
                    <a:gd name="connsiteX16" fmla="*/ 1985375 w 2091846"/>
                    <a:gd name="connsiteY16" fmla="*/ 822681 h 1084914"/>
                    <a:gd name="connsiteX17" fmla="*/ 2091846 w 2091846"/>
                    <a:gd name="connsiteY17" fmla="*/ 797629 h 1084914"/>
                    <a:gd name="connsiteX0" fmla="*/ 0 w 2123162"/>
                    <a:gd name="connsiteY0" fmla="*/ 1085728 h 1089324"/>
                    <a:gd name="connsiteX1" fmla="*/ 316283 w 2123162"/>
                    <a:gd name="connsiteY1" fmla="*/ 1082596 h 1089324"/>
                    <a:gd name="connsiteX2" fmla="*/ 519831 w 2123162"/>
                    <a:gd name="connsiteY2" fmla="*/ 1041886 h 1089324"/>
                    <a:gd name="connsiteX3" fmla="*/ 670143 w 2123162"/>
                    <a:gd name="connsiteY3" fmla="*/ 932283 h 1089324"/>
                    <a:gd name="connsiteX4" fmla="*/ 751562 w 2123162"/>
                    <a:gd name="connsiteY4" fmla="*/ 672368 h 1089324"/>
                    <a:gd name="connsiteX5" fmla="*/ 861165 w 2123162"/>
                    <a:gd name="connsiteY5" fmla="*/ 221431 h 1089324"/>
                    <a:gd name="connsiteX6" fmla="*/ 945716 w 2123162"/>
                    <a:gd name="connsiteY6" fmla="*/ 67987 h 1089324"/>
                    <a:gd name="connsiteX7" fmla="*/ 1024003 w 2123162"/>
                    <a:gd name="connsiteY7" fmla="*/ 14752 h 1089324"/>
                    <a:gd name="connsiteX8" fmla="*/ 1108554 w 2123162"/>
                    <a:gd name="connsiteY8" fmla="*/ 2226 h 1089324"/>
                    <a:gd name="connsiteX9" fmla="*/ 1215025 w 2123162"/>
                    <a:gd name="connsiteY9" fmla="*/ 52330 h 1089324"/>
                    <a:gd name="connsiteX10" fmla="*/ 1334022 w 2123162"/>
                    <a:gd name="connsiteY10" fmla="*/ 296587 h 1089324"/>
                    <a:gd name="connsiteX11" fmla="*/ 1515650 w 2123162"/>
                    <a:gd name="connsiteY11" fmla="*/ 838338 h 1089324"/>
                    <a:gd name="connsiteX12" fmla="*/ 1647173 w 2123162"/>
                    <a:gd name="connsiteY12" fmla="*/ 998045 h 1089324"/>
                    <a:gd name="connsiteX13" fmla="*/ 1781828 w 2123162"/>
                    <a:gd name="connsiteY13" fmla="*/ 1038755 h 1089324"/>
                    <a:gd name="connsiteX14" fmla="*/ 1891431 w 2123162"/>
                    <a:gd name="connsiteY14" fmla="*/ 998045 h 1089324"/>
                    <a:gd name="connsiteX15" fmla="*/ 1944666 w 2123162"/>
                    <a:gd name="connsiteY15" fmla="*/ 891574 h 1089324"/>
                    <a:gd name="connsiteX16" fmla="*/ 2016691 w 2123162"/>
                    <a:gd name="connsiteY16" fmla="*/ 822681 h 1089324"/>
                    <a:gd name="connsiteX17" fmla="*/ 2123162 w 2123162"/>
                    <a:gd name="connsiteY17" fmla="*/ 797629 h 1089324"/>
                    <a:gd name="connsiteX0" fmla="*/ 0 w 2116898"/>
                    <a:gd name="connsiteY0" fmla="*/ 1076333 h 1084914"/>
                    <a:gd name="connsiteX1" fmla="*/ 310019 w 2116898"/>
                    <a:gd name="connsiteY1" fmla="*/ 1082596 h 1084914"/>
                    <a:gd name="connsiteX2" fmla="*/ 513567 w 2116898"/>
                    <a:gd name="connsiteY2" fmla="*/ 1041886 h 1084914"/>
                    <a:gd name="connsiteX3" fmla="*/ 663879 w 2116898"/>
                    <a:gd name="connsiteY3" fmla="*/ 932283 h 1084914"/>
                    <a:gd name="connsiteX4" fmla="*/ 745298 w 2116898"/>
                    <a:gd name="connsiteY4" fmla="*/ 672368 h 1084914"/>
                    <a:gd name="connsiteX5" fmla="*/ 854901 w 2116898"/>
                    <a:gd name="connsiteY5" fmla="*/ 221431 h 1084914"/>
                    <a:gd name="connsiteX6" fmla="*/ 939452 w 2116898"/>
                    <a:gd name="connsiteY6" fmla="*/ 67987 h 1084914"/>
                    <a:gd name="connsiteX7" fmla="*/ 1017739 w 2116898"/>
                    <a:gd name="connsiteY7" fmla="*/ 14752 h 1084914"/>
                    <a:gd name="connsiteX8" fmla="*/ 1102290 w 2116898"/>
                    <a:gd name="connsiteY8" fmla="*/ 2226 h 1084914"/>
                    <a:gd name="connsiteX9" fmla="*/ 1208761 w 2116898"/>
                    <a:gd name="connsiteY9" fmla="*/ 52330 h 1084914"/>
                    <a:gd name="connsiteX10" fmla="*/ 1327758 w 2116898"/>
                    <a:gd name="connsiteY10" fmla="*/ 296587 h 1084914"/>
                    <a:gd name="connsiteX11" fmla="*/ 1509386 w 2116898"/>
                    <a:gd name="connsiteY11" fmla="*/ 838338 h 1084914"/>
                    <a:gd name="connsiteX12" fmla="*/ 1640909 w 2116898"/>
                    <a:gd name="connsiteY12" fmla="*/ 998045 h 1084914"/>
                    <a:gd name="connsiteX13" fmla="*/ 1775564 w 2116898"/>
                    <a:gd name="connsiteY13" fmla="*/ 1038755 h 1084914"/>
                    <a:gd name="connsiteX14" fmla="*/ 1885167 w 2116898"/>
                    <a:gd name="connsiteY14" fmla="*/ 998045 h 1084914"/>
                    <a:gd name="connsiteX15" fmla="*/ 1938402 w 2116898"/>
                    <a:gd name="connsiteY15" fmla="*/ 891574 h 1084914"/>
                    <a:gd name="connsiteX16" fmla="*/ 2010427 w 2116898"/>
                    <a:gd name="connsiteY16" fmla="*/ 822681 h 1084914"/>
                    <a:gd name="connsiteX17" fmla="*/ 2116898 w 2116898"/>
                    <a:gd name="connsiteY17" fmla="*/ 797629 h 1084914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32283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5298 w 2116898"/>
                    <a:gd name="connsiteY4" fmla="*/ 672368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54901 w 2116898"/>
                    <a:gd name="connsiteY5" fmla="*/ 22143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7 w 2116898"/>
                    <a:gd name="connsiteY4" fmla="*/ 647316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29641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39036 w 2116898"/>
                    <a:gd name="connsiteY4" fmla="*/ 634790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7758 w 2116898"/>
                    <a:gd name="connsiteY10" fmla="*/ 296587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333 h 1080737"/>
                    <a:gd name="connsiteX1" fmla="*/ 300624 w 2116898"/>
                    <a:gd name="connsiteY1" fmla="*/ 1076333 h 1080737"/>
                    <a:gd name="connsiteX2" fmla="*/ 513567 w 2116898"/>
                    <a:gd name="connsiteY2" fmla="*/ 1041886 h 1080737"/>
                    <a:gd name="connsiteX3" fmla="*/ 663879 w 2116898"/>
                    <a:gd name="connsiteY3" fmla="*/ 913494 h 1080737"/>
                    <a:gd name="connsiteX4" fmla="*/ 742168 w 2116898"/>
                    <a:gd name="connsiteY4" fmla="*/ 631659 h 1080737"/>
                    <a:gd name="connsiteX5" fmla="*/ 829849 w 2116898"/>
                    <a:gd name="connsiteY5" fmla="*/ 262141 h 1080737"/>
                    <a:gd name="connsiteX6" fmla="*/ 939452 w 2116898"/>
                    <a:gd name="connsiteY6" fmla="*/ 67987 h 1080737"/>
                    <a:gd name="connsiteX7" fmla="*/ 1017739 w 2116898"/>
                    <a:gd name="connsiteY7" fmla="*/ 14752 h 1080737"/>
                    <a:gd name="connsiteX8" fmla="*/ 1102290 w 2116898"/>
                    <a:gd name="connsiteY8" fmla="*/ 2226 h 1080737"/>
                    <a:gd name="connsiteX9" fmla="*/ 1208761 w 2116898"/>
                    <a:gd name="connsiteY9" fmla="*/ 52330 h 1080737"/>
                    <a:gd name="connsiteX10" fmla="*/ 1321495 w 2116898"/>
                    <a:gd name="connsiteY10" fmla="*/ 309114 h 1080737"/>
                    <a:gd name="connsiteX11" fmla="*/ 1509386 w 2116898"/>
                    <a:gd name="connsiteY11" fmla="*/ 838338 h 1080737"/>
                    <a:gd name="connsiteX12" fmla="*/ 1640909 w 2116898"/>
                    <a:gd name="connsiteY12" fmla="*/ 998045 h 1080737"/>
                    <a:gd name="connsiteX13" fmla="*/ 1775564 w 2116898"/>
                    <a:gd name="connsiteY13" fmla="*/ 1038755 h 1080737"/>
                    <a:gd name="connsiteX14" fmla="*/ 1885167 w 2116898"/>
                    <a:gd name="connsiteY14" fmla="*/ 998045 h 1080737"/>
                    <a:gd name="connsiteX15" fmla="*/ 1938402 w 2116898"/>
                    <a:gd name="connsiteY15" fmla="*/ 891574 h 1080737"/>
                    <a:gd name="connsiteX16" fmla="*/ 2010427 w 2116898"/>
                    <a:gd name="connsiteY16" fmla="*/ 822681 h 1080737"/>
                    <a:gd name="connsiteX17" fmla="*/ 2116898 w 2116898"/>
                    <a:gd name="connsiteY17" fmla="*/ 797629 h 1080737"/>
                    <a:gd name="connsiteX0" fmla="*/ 0 w 2116898"/>
                    <a:gd name="connsiteY0" fmla="*/ 1076996 h 1081400"/>
                    <a:gd name="connsiteX1" fmla="*/ 300624 w 2116898"/>
                    <a:gd name="connsiteY1" fmla="*/ 1076996 h 1081400"/>
                    <a:gd name="connsiteX2" fmla="*/ 513567 w 2116898"/>
                    <a:gd name="connsiteY2" fmla="*/ 1042549 h 1081400"/>
                    <a:gd name="connsiteX3" fmla="*/ 663879 w 2116898"/>
                    <a:gd name="connsiteY3" fmla="*/ 914157 h 1081400"/>
                    <a:gd name="connsiteX4" fmla="*/ 742168 w 2116898"/>
                    <a:gd name="connsiteY4" fmla="*/ 632322 h 1081400"/>
                    <a:gd name="connsiteX5" fmla="*/ 829849 w 2116898"/>
                    <a:gd name="connsiteY5" fmla="*/ 262804 h 1081400"/>
                    <a:gd name="connsiteX6" fmla="*/ 939452 w 2116898"/>
                    <a:gd name="connsiteY6" fmla="*/ 68650 h 1081400"/>
                    <a:gd name="connsiteX7" fmla="*/ 1017739 w 2116898"/>
                    <a:gd name="connsiteY7" fmla="*/ 15415 h 1081400"/>
                    <a:gd name="connsiteX8" fmla="*/ 1102290 w 2116898"/>
                    <a:gd name="connsiteY8" fmla="*/ 2889 h 1081400"/>
                    <a:gd name="connsiteX9" fmla="*/ 1189972 w 2116898"/>
                    <a:gd name="connsiteY9" fmla="*/ 62388 h 1081400"/>
                    <a:gd name="connsiteX10" fmla="*/ 1321495 w 2116898"/>
                    <a:gd name="connsiteY10" fmla="*/ 309777 h 1081400"/>
                    <a:gd name="connsiteX11" fmla="*/ 1509386 w 2116898"/>
                    <a:gd name="connsiteY11" fmla="*/ 839001 h 1081400"/>
                    <a:gd name="connsiteX12" fmla="*/ 1640909 w 2116898"/>
                    <a:gd name="connsiteY12" fmla="*/ 998708 h 1081400"/>
                    <a:gd name="connsiteX13" fmla="*/ 1775564 w 2116898"/>
                    <a:gd name="connsiteY13" fmla="*/ 1039418 h 1081400"/>
                    <a:gd name="connsiteX14" fmla="*/ 1885167 w 2116898"/>
                    <a:gd name="connsiteY14" fmla="*/ 998708 h 1081400"/>
                    <a:gd name="connsiteX15" fmla="*/ 1938402 w 2116898"/>
                    <a:gd name="connsiteY15" fmla="*/ 892237 h 1081400"/>
                    <a:gd name="connsiteX16" fmla="*/ 2010427 w 2116898"/>
                    <a:gd name="connsiteY16" fmla="*/ 823344 h 1081400"/>
                    <a:gd name="connsiteX17" fmla="*/ 2116898 w 2116898"/>
                    <a:gd name="connsiteY17" fmla="*/ 798292 h 1081400"/>
                    <a:gd name="connsiteX0" fmla="*/ 0 w 2116898"/>
                    <a:gd name="connsiteY0" fmla="*/ 1077218 h 1081622"/>
                    <a:gd name="connsiteX1" fmla="*/ 300624 w 2116898"/>
                    <a:gd name="connsiteY1" fmla="*/ 1077218 h 1081622"/>
                    <a:gd name="connsiteX2" fmla="*/ 513567 w 2116898"/>
                    <a:gd name="connsiteY2" fmla="*/ 1042771 h 1081622"/>
                    <a:gd name="connsiteX3" fmla="*/ 663879 w 2116898"/>
                    <a:gd name="connsiteY3" fmla="*/ 914379 h 1081622"/>
                    <a:gd name="connsiteX4" fmla="*/ 742168 w 2116898"/>
                    <a:gd name="connsiteY4" fmla="*/ 632544 h 1081622"/>
                    <a:gd name="connsiteX5" fmla="*/ 829849 w 2116898"/>
                    <a:gd name="connsiteY5" fmla="*/ 263026 h 1081622"/>
                    <a:gd name="connsiteX6" fmla="*/ 939452 w 2116898"/>
                    <a:gd name="connsiteY6" fmla="*/ 68872 h 1081622"/>
                    <a:gd name="connsiteX7" fmla="*/ 1017739 w 2116898"/>
                    <a:gd name="connsiteY7" fmla="*/ 15637 h 1081622"/>
                    <a:gd name="connsiteX8" fmla="*/ 1102290 w 2116898"/>
                    <a:gd name="connsiteY8" fmla="*/ 3111 h 1081622"/>
                    <a:gd name="connsiteX9" fmla="*/ 1196235 w 2116898"/>
                    <a:gd name="connsiteY9" fmla="*/ 65742 h 1081622"/>
                    <a:gd name="connsiteX10" fmla="*/ 1321495 w 2116898"/>
                    <a:gd name="connsiteY10" fmla="*/ 309999 h 1081622"/>
                    <a:gd name="connsiteX11" fmla="*/ 1509386 w 2116898"/>
                    <a:gd name="connsiteY11" fmla="*/ 839223 h 1081622"/>
                    <a:gd name="connsiteX12" fmla="*/ 1640909 w 2116898"/>
                    <a:gd name="connsiteY12" fmla="*/ 998930 h 1081622"/>
                    <a:gd name="connsiteX13" fmla="*/ 1775564 w 2116898"/>
                    <a:gd name="connsiteY13" fmla="*/ 1039640 h 1081622"/>
                    <a:gd name="connsiteX14" fmla="*/ 1885167 w 2116898"/>
                    <a:gd name="connsiteY14" fmla="*/ 998930 h 1081622"/>
                    <a:gd name="connsiteX15" fmla="*/ 1938402 w 2116898"/>
                    <a:gd name="connsiteY15" fmla="*/ 892459 h 1081622"/>
                    <a:gd name="connsiteX16" fmla="*/ 2010427 w 2116898"/>
                    <a:gd name="connsiteY16" fmla="*/ 823566 h 1081622"/>
                    <a:gd name="connsiteX17" fmla="*/ 2116898 w 2116898"/>
                    <a:gd name="connsiteY17" fmla="*/ 798514 h 1081622"/>
                    <a:gd name="connsiteX0" fmla="*/ 0 w 2116898"/>
                    <a:gd name="connsiteY0" fmla="*/ 1061645 h 1066049"/>
                    <a:gd name="connsiteX1" fmla="*/ 300624 w 2116898"/>
                    <a:gd name="connsiteY1" fmla="*/ 1061645 h 1066049"/>
                    <a:gd name="connsiteX2" fmla="*/ 513567 w 2116898"/>
                    <a:gd name="connsiteY2" fmla="*/ 1027198 h 1066049"/>
                    <a:gd name="connsiteX3" fmla="*/ 663879 w 2116898"/>
                    <a:gd name="connsiteY3" fmla="*/ 898806 h 1066049"/>
                    <a:gd name="connsiteX4" fmla="*/ 742168 w 2116898"/>
                    <a:gd name="connsiteY4" fmla="*/ 616971 h 1066049"/>
                    <a:gd name="connsiteX5" fmla="*/ 829849 w 2116898"/>
                    <a:gd name="connsiteY5" fmla="*/ 247453 h 1066049"/>
                    <a:gd name="connsiteX6" fmla="*/ 939452 w 2116898"/>
                    <a:gd name="connsiteY6" fmla="*/ 53299 h 1066049"/>
                    <a:gd name="connsiteX7" fmla="*/ 1017739 w 2116898"/>
                    <a:gd name="connsiteY7" fmla="*/ 64 h 1066049"/>
                    <a:gd name="connsiteX8" fmla="*/ 1196235 w 2116898"/>
                    <a:gd name="connsiteY8" fmla="*/ 50169 h 1066049"/>
                    <a:gd name="connsiteX9" fmla="*/ 1321495 w 2116898"/>
                    <a:gd name="connsiteY9" fmla="*/ 294426 h 1066049"/>
                    <a:gd name="connsiteX10" fmla="*/ 1509386 w 2116898"/>
                    <a:gd name="connsiteY10" fmla="*/ 823650 h 1066049"/>
                    <a:gd name="connsiteX11" fmla="*/ 1640909 w 2116898"/>
                    <a:gd name="connsiteY11" fmla="*/ 983357 h 1066049"/>
                    <a:gd name="connsiteX12" fmla="*/ 1775564 w 2116898"/>
                    <a:gd name="connsiteY12" fmla="*/ 1024067 h 1066049"/>
                    <a:gd name="connsiteX13" fmla="*/ 1885167 w 2116898"/>
                    <a:gd name="connsiteY13" fmla="*/ 983357 h 1066049"/>
                    <a:gd name="connsiteX14" fmla="*/ 1938402 w 2116898"/>
                    <a:gd name="connsiteY14" fmla="*/ 876886 h 1066049"/>
                    <a:gd name="connsiteX15" fmla="*/ 2010427 w 2116898"/>
                    <a:gd name="connsiteY15" fmla="*/ 807993 h 1066049"/>
                    <a:gd name="connsiteX16" fmla="*/ 2116898 w 2116898"/>
                    <a:gd name="connsiteY16" fmla="*/ 782941 h 1066049"/>
                    <a:gd name="connsiteX0" fmla="*/ 0 w 2116898"/>
                    <a:gd name="connsiteY0" fmla="*/ 1086641 h 1091045"/>
                    <a:gd name="connsiteX1" fmla="*/ 300624 w 2116898"/>
                    <a:gd name="connsiteY1" fmla="*/ 1086641 h 1091045"/>
                    <a:gd name="connsiteX2" fmla="*/ 513567 w 2116898"/>
                    <a:gd name="connsiteY2" fmla="*/ 1052194 h 1091045"/>
                    <a:gd name="connsiteX3" fmla="*/ 663879 w 2116898"/>
                    <a:gd name="connsiteY3" fmla="*/ 923802 h 1091045"/>
                    <a:gd name="connsiteX4" fmla="*/ 742168 w 2116898"/>
                    <a:gd name="connsiteY4" fmla="*/ 641967 h 1091045"/>
                    <a:gd name="connsiteX5" fmla="*/ 829849 w 2116898"/>
                    <a:gd name="connsiteY5" fmla="*/ 272449 h 1091045"/>
                    <a:gd name="connsiteX6" fmla="*/ 939452 w 2116898"/>
                    <a:gd name="connsiteY6" fmla="*/ 78295 h 1091045"/>
                    <a:gd name="connsiteX7" fmla="*/ 1080369 w 2116898"/>
                    <a:gd name="connsiteY7" fmla="*/ 8 h 1091045"/>
                    <a:gd name="connsiteX8" fmla="*/ 1196235 w 2116898"/>
                    <a:gd name="connsiteY8" fmla="*/ 75165 h 1091045"/>
                    <a:gd name="connsiteX9" fmla="*/ 1321495 w 2116898"/>
                    <a:gd name="connsiteY9" fmla="*/ 319422 h 1091045"/>
                    <a:gd name="connsiteX10" fmla="*/ 1509386 w 2116898"/>
                    <a:gd name="connsiteY10" fmla="*/ 848646 h 1091045"/>
                    <a:gd name="connsiteX11" fmla="*/ 1640909 w 2116898"/>
                    <a:gd name="connsiteY11" fmla="*/ 1008353 h 1091045"/>
                    <a:gd name="connsiteX12" fmla="*/ 1775564 w 2116898"/>
                    <a:gd name="connsiteY12" fmla="*/ 1049063 h 1091045"/>
                    <a:gd name="connsiteX13" fmla="*/ 1885167 w 2116898"/>
                    <a:gd name="connsiteY13" fmla="*/ 1008353 h 1091045"/>
                    <a:gd name="connsiteX14" fmla="*/ 1938402 w 2116898"/>
                    <a:gd name="connsiteY14" fmla="*/ 901882 h 1091045"/>
                    <a:gd name="connsiteX15" fmla="*/ 2010427 w 2116898"/>
                    <a:gd name="connsiteY15" fmla="*/ 832989 h 1091045"/>
                    <a:gd name="connsiteX16" fmla="*/ 2116898 w 2116898"/>
                    <a:gd name="connsiteY16" fmla="*/ 807937 h 1091045"/>
                    <a:gd name="connsiteX0" fmla="*/ 0 w 2116898"/>
                    <a:gd name="connsiteY0" fmla="*/ 1074124 h 1078528"/>
                    <a:gd name="connsiteX1" fmla="*/ 300624 w 2116898"/>
                    <a:gd name="connsiteY1" fmla="*/ 1074124 h 1078528"/>
                    <a:gd name="connsiteX2" fmla="*/ 513567 w 2116898"/>
                    <a:gd name="connsiteY2" fmla="*/ 1039677 h 1078528"/>
                    <a:gd name="connsiteX3" fmla="*/ 663879 w 2116898"/>
                    <a:gd name="connsiteY3" fmla="*/ 911285 h 1078528"/>
                    <a:gd name="connsiteX4" fmla="*/ 742168 w 2116898"/>
                    <a:gd name="connsiteY4" fmla="*/ 629450 h 1078528"/>
                    <a:gd name="connsiteX5" fmla="*/ 829849 w 2116898"/>
                    <a:gd name="connsiteY5" fmla="*/ 259932 h 1078528"/>
                    <a:gd name="connsiteX6" fmla="*/ 939452 w 2116898"/>
                    <a:gd name="connsiteY6" fmla="*/ 65778 h 1078528"/>
                    <a:gd name="connsiteX7" fmla="*/ 1092895 w 2116898"/>
                    <a:gd name="connsiteY7" fmla="*/ 17 h 1078528"/>
                    <a:gd name="connsiteX8" fmla="*/ 1196235 w 2116898"/>
                    <a:gd name="connsiteY8" fmla="*/ 62648 h 1078528"/>
                    <a:gd name="connsiteX9" fmla="*/ 1321495 w 2116898"/>
                    <a:gd name="connsiteY9" fmla="*/ 306905 h 1078528"/>
                    <a:gd name="connsiteX10" fmla="*/ 1509386 w 2116898"/>
                    <a:gd name="connsiteY10" fmla="*/ 836129 h 1078528"/>
                    <a:gd name="connsiteX11" fmla="*/ 1640909 w 2116898"/>
                    <a:gd name="connsiteY11" fmla="*/ 995836 h 1078528"/>
                    <a:gd name="connsiteX12" fmla="*/ 1775564 w 2116898"/>
                    <a:gd name="connsiteY12" fmla="*/ 1036546 h 1078528"/>
                    <a:gd name="connsiteX13" fmla="*/ 1885167 w 2116898"/>
                    <a:gd name="connsiteY13" fmla="*/ 995836 h 1078528"/>
                    <a:gd name="connsiteX14" fmla="*/ 1938402 w 2116898"/>
                    <a:gd name="connsiteY14" fmla="*/ 889365 h 1078528"/>
                    <a:gd name="connsiteX15" fmla="*/ 2010427 w 2116898"/>
                    <a:gd name="connsiteY15" fmla="*/ 820472 h 1078528"/>
                    <a:gd name="connsiteX16" fmla="*/ 2116898 w 2116898"/>
                    <a:gd name="connsiteY16" fmla="*/ 795420 h 1078528"/>
                    <a:gd name="connsiteX0" fmla="*/ 0 w 2116898"/>
                    <a:gd name="connsiteY0" fmla="*/ 1083511 h 1087915"/>
                    <a:gd name="connsiteX1" fmla="*/ 300624 w 2116898"/>
                    <a:gd name="connsiteY1" fmla="*/ 1083511 h 1087915"/>
                    <a:gd name="connsiteX2" fmla="*/ 513567 w 2116898"/>
                    <a:gd name="connsiteY2" fmla="*/ 1049064 h 1087915"/>
                    <a:gd name="connsiteX3" fmla="*/ 663879 w 2116898"/>
                    <a:gd name="connsiteY3" fmla="*/ 920672 h 1087915"/>
                    <a:gd name="connsiteX4" fmla="*/ 742168 w 2116898"/>
                    <a:gd name="connsiteY4" fmla="*/ 638837 h 1087915"/>
                    <a:gd name="connsiteX5" fmla="*/ 829849 w 2116898"/>
                    <a:gd name="connsiteY5" fmla="*/ 269319 h 1087915"/>
                    <a:gd name="connsiteX6" fmla="*/ 939452 w 2116898"/>
                    <a:gd name="connsiteY6" fmla="*/ 75165 h 1087915"/>
                    <a:gd name="connsiteX7" fmla="*/ 1089764 w 2116898"/>
                    <a:gd name="connsiteY7" fmla="*/ 10 h 1087915"/>
                    <a:gd name="connsiteX8" fmla="*/ 1196235 w 2116898"/>
                    <a:gd name="connsiteY8" fmla="*/ 72035 h 1087915"/>
                    <a:gd name="connsiteX9" fmla="*/ 1321495 w 2116898"/>
                    <a:gd name="connsiteY9" fmla="*/ 316292 h 1087915"/>
                    <a:gd name="connsiteX10" fmla="*/ 1509386 w 2116898"/>
                    <a:gd name="connsiteY10" fmla="*/ 845516 h 1087915"/>
                    <a:gd name="connsiteX11" fmla="*/ 1640909 w 2116898"/>
                    <a:gd name="connsiteY11" fmla="*/ 1005223 h 1087915"/>
                    <a:gd name="connsiteX12" fmla="*/ 1775564 w 2116898"/>
                    <a:gd name="connsiteY12" fmla="*/ 1045933 h 1087915"/>
                    <a:gd name="connsiteX13" fmla="*/ 1885167 w 2116898"/>
                    <a:gd name="connsiteY13" fmla="*/ 1005223 h 1087915"/>
                    <a:gd name="connsiteX14" fmla="*/ 1938402 w 2116898"/>
                    <a:gd name="connsiteY14" fmla="*/ 898752 h 1087915"/>
                    <a:gd name="connsiteX15" fmla="*/ 2010427 w 2116898"/>
                    <a:gd name="connsiteY15" fmla="*/ 829859 h 1087915"/>
                    <a:gd name="connsiteX16" fmla="*/ 2116898 w 2116898"/>
                    <a:gd name="connsiteY16" fmla="*/ 804807 h 1087915"/>
                    <a:gd name="connsiteX0" fmla="*/ 0 w 2116898"/>
                    <a:gd name="connsiteY0" fmla="*/ 1084558 h 1088962"/>
                    <a:gd name="connsiteX1" fmla="*/ 300624 w 2116898"/>
                    <a:gd name="connsiteY1" fmla="*/ 1084558 h 1088962"/>
                    <a:gd name="connsiteX2" fmla="*/ 513567 w 2116898"/>
                    <a:gd name="connsiteY2" fmla="*/ 1050111 h 1088962"/>
                    <a:gd name="connsiteX3" fmla="*/ 663879 w 2116898"/>
                    <a:gd name="connsiteY3" fmla="*/ 921719 h 1088962"/>
                    <a:gd name="connsiteX4" fmla="*/ 742168 w 2116898"/>
                    <a:gd name="connsiteY4" fmla="*/ 639884 h 1088962"/>
                    <a:gd name="connsiteX5" fmla="*/ 829849 w 2116898"/>
                    <a:gd name="connsiteY5" fmla="*/ 270366 h 1088962"/>
                    <a:gd name="connsiteX6" fmla="*/ 939452 w 2116898"/>
                    <a:gd name="connsiteY6" fmla="*/ 76212 h 1088962"/>
                    <a:gd name="connsiteX7" fmla="*/ 1089764 w 2116898"/>
                    <a:gd name="connsiteY7" fmla="*/ 1057 h 1088962"/>
                    <a:gd name="connsiteX8" fmla="*/ 1196235 w 2116898"/>
                    <a:gd name="connsiteY8" fmla="*/ 73082 h 1088962"/>
                    <a:gd name="connsiteX9" fmla="*/ 1321495 w 2116898"/>
                    <a:gd name="connsiteY9" fmla="*/ 317339 h 1088962"/>
                    <a:gd name="connsiteX10" fmla="*/ 1509386 w 2116898"/>
                    <a:gd name="connsiteY10" fmla="*/ 846563 h 1088962"/>
                    <a:gd name="connsiteX11" fmla="*/ 1640909 w 2116898"/>
                    <a:gd name="connsiteY11" fmla="*/ 1006270 h 1088962"/>
                    <a:gd name="connsiteX12" fmla="*/ 1775564 w 2116898"/>
                    <a:gd name="connsiteY12" fmla="*/ 1046980 h 1088962"/>
                    <a:gd name="connsiteX13" fmla="*/ 1885167 w 2116898"/>
                    <a:gd name="connsiteY13" fmla="*/ 1006270 h 1088962"/>
                    <a:gd name="connsiteX14" fmla="*/ 1938402 w 2116898"/>
                    <a:gd name="connsiteY14" fmla="*/ 899799 h 1088962"/>
                    <a:gd name="connsiteX15" fmla="*/ 2010427 w 2116898"/>
                    <a:gd name="connsiteY15" fmla="*/ 830906 h 1088962"/>
                    <a:gd name="connsiteX16" fmla="*/ 2116898 w 2116898"/>
                    <a:gd name="connsiteY16" fmla="*/ 805854 h 1088962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196235 w 2116898"/>
                    <a:gd name="connsiteY8" fmla="*/ 72171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21495 w 2116898"/>
                    <a:gd name="connsiteY9" fmla="*/ 316428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41480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0909 w 2116898"/>
                    <a:gd name="connsiteY11" fmla="*/ 1005359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75564 w 2116898"/>
                    <a:gd name="connsiteY12" fmla="*/ 1046069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09386 w 2116898"/>
                    <a:gd name="connsiteY10" fmla="*/ 845652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25044 w 2116898"/>
                    <a:gd name="connsiteY10" fmla="*/ 851915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44040 w 2116898"/>
                    <a:gd name="connsiteY11" fmla="*/ 1024148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53434 w 2116898"/>
                    <a:gd name="connsiteY11" fmla="*/ 1014754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16898"/>
                    <a:gd name="connsiteY0" fmla="*/ 1083647 h 1088051"/>
                    <a:gd name="connsiteX1" fmla="*/ 300624 w 2116898"/>
                    <a:gd name="connsiteY1" fmla="*/ 1083647 h 1088051"/>
                    <a:gd name="connsiteX2" fmla="*/ 513567 w 2116898"/>
                    <a:gd name="connsiteY2" fmla="*/ 1049200 h 1088051"/>
                    <a:gd name="connsiteX3" fmla="*/ 663879 w 2116898"/>
                    <a:gd name="connsiteY3" fmla="*/ 920808 h 1088051"/>
                    <a:gd name="connsiteX4" fmla="*/ 742168 w 2116898"/>
                    <a:gd name="connsiteY4" fmla="*/ 638973 h 1088051"/>
                    <a:gd name="connsiteX5" fmla="*/ 829849 w 2116898"/>
                    <a:gd name="connsiteY5" fmla="*/ 269455 h 1088051"/>
                    <a:gd name="connsiteX6" fmla="*/ 939452 w 2116898"/>
                    <a:gd name="connsiteY6" fmla="*/ 75301 h 1088051"/>
                    <a:gd name="connsiteX7" fmla="*/ 1089764 w 2116898"/>
                    <a:gd name="connsiteY7" fmla="*/ 146 h 1088051"/>
                    <a:gd name="connsiteX8" fmla="*/ 1221287 w 2116898"/>
                    <a:gd name="connsiteY8" fmla="*/ 90960 h 1088051"/>
                    <a:gd name="connsiteX9" fmla="*/ 1337152 w 2116898"/>
                    <a:gd name="connsiteY9" fmla="*/ 354006 h 1088051"/>
                    <a:gd name="connsiteX10" fmla="*/ 1515650 w 2116898"/>
                    <a:gd name="connsiteY10" fmla="*/ 855047 h 1088051"/>
                    <a:gd name="connsiteX11" fmla="*/ 1634645 w 2116898"/>
                    <a:gd name="connsiteY11" fmla="*/ 1021017 h 1088051"/>
                    <a:gd name="connsiteX12" fmla="*/ 1781827 w 2116898"/>
                    <a:gd name="connsiteY12" fmla="*/ 1064858 h 1088051"/>
                    <a:gd name="connsiteX13" fmla="*/ 1885167 w 2116898"/>
                    <a:gd name="connsiteY13" fmla="*/ 1005359 h 1088051"/>
                    <a:gd name="connsiteX14" fmla="*/ 1938402 w 2116898"/>
                    <a:gd name="connsiteY14" fmla="*/ 898888 h 1088051"/>
                    <a:gd name="connsiteX15" fmla="*/ 2010427 w 2116898"/>
                    <a:gd name="connsiteY15" fmla="*/ 829995 h 1088051"/>
                    <a:gd name="connsiteX16" fmla="*/ 2116898 w 2116898"/>
                    <a:gd name="connsiteY16" fmla="*/ 804943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38818"/>
                    <a:gd name="connsiteY0" fmla="*/ 1083647 h 1088051"/>
                    <a:gd name="connsiteX1" fmla="*/ 300624 w 2138818"/>
                    <a:gd name="connsiteY1" fmla="*/ 1083647 h 1088051"/>
                    <a:gd name="connsiteX2" fmla="*/ 513567 w 2138818"/>
                    <a:gd name="connsiteY2" fmla="*/ 1049200 h 1088051"/>
                    <a:gd name="connsiteX3" fmla="*/ 663879 w 2138818"/>
                    <a:gd name="connsiteY3" fmla="*/ 920808 h 1088051"/>
                    <a:gd name="connsiteX4" fmla="*/ 742168 w 2138818"/>
                    <a:gd name="connsiteY4" fmla="*/ 638973 h 1088051"/>
                    <a:gd name="connsiteX5" fmla="*/ 829849 w 2138818"/>
                    <a:gd name="connsiteY5" fmla="*/ 269455 h 1088051"/>
                    <a:gd name="connsiteX6" fmla="*/ 939452 w 2138818"/>
                    <a:gd name="connsiteY6" fmla="*/ 75301 h 1088051"/>
                    <a:gd name="connsiteX7" fmla="*/ 1089764 w 2138818"/>
                    <a:gd name="connsiteY7" fmla="*/ 146 h 1088051"/>
                    <a:gd name="connsiteX8" fmla="*/ 1221287 w 2138818"/>
                    <a:gd name="connsiteY8" fmla="*/ 90960 h 1088051"/>
                    <a:gd name="connsiteX9" fmla="*/ 1337152 w 2138818"/>
                    <a:gd name="connsiteY9" fmla="*/ 354006 h 1088051"/>
                    <a:gd name="connsiteX10" fmla="*/ 1515650 w 2138818"/>
                    <a:gd name="connsiteY10" fmla="*/ 855047 h 1088051"/>
                    <a:gd name="connsiteX11" fmla="*/ 1634645 w 2138818"/>
                    <a:gd name="connsiteY11" fmla="*/ 1021017 h 1088051"/>
                    <a:gd name="connsiteX12" fmla="*/ 1781827 w 2138818"/>
                    <a:gd name="connsiteY12" fmla="*/ 1064858 h 1088051"/>
                    <a:gd name="connsiteX13" fmla="*/ 1885167 w 2138818"/>
                    <a:gd name="connsiteY13" fmla="*/ 1005359 h 1088051"/>
                    <a:gd name="connsiteX14" fmla="*/ 1938402 w 2138818"/>
                    <a:gd name="connsiteY14" fmla="*/ 898888 h 1088051"/>
                    <a:gd name="connsiteX15" fmla="*/ 2010427 w 2138818"/>
                    <a:gd name="connsiteY15" fmla="*/ 829995 h 1088051"/>
                    <a:gd name="connsiteX16" fmla="*/ 2138818 w 2138818"/>
                    <a:gd name="connsiteY16" fmla="*/ 823732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60738"/>
                    <a:gd name="connsiteY0" fmla="*/ 1083647 h 1088051"/>
                    <a:gd name="connsiteX1" fmla="*/ 300624 w 2160738"/>
                    <a:gd name="connsiteY1" fmla="*/ 1083647 h 1088051"/>
                    <a:gd name="connsiteX2" fmla="*/ 513567 w 2160738"/>
                    <a:gd name="connsiteY2" fmla="*/ 1049200 h 1088051"/>
                    <a:gd name="connsiteX3" fmla="*/ 663879 w 2160738"/>
                    <a:gd name="connsiteY3" fmla="*/ 920808 h 1088051"/>
                    <a:gd name="connsiteX4" fmla="*/ 742168 w 2160738"/>
                    <a:gd name="connsiteY4" fmla="*/ 638973 h 1088051"/>
                    <a:gd name="connsiteX5" fmla="*/ 829849 w 2160738"/>
                    <a:gd name="connsiteY5" fmla="*/ 269455 h 1088051"/>
                    <a:gd name="connsiteX6" fmla="*/ 939452 w 2160738"/>
                    <a:gd name="connsiteY6" fmla="*/ 75301 h 1088051"/>
                    <a:gd name="connsiteX7" fmla="*/ 1089764 w 2160738"/>
                    <a:gd name="connsiteY7" fmla="*/ 146 h 1088051"/>
                    <a:gd name="connsiteX8" fmla="*/ 1221287 w 2160738"/>
                    <a:gd name="connsiteY8" fmla="*/ 90960 h 1088051"/>
                    <a:gd name="connsiteX9" fmla="*/ 1337152 w 2160738"/>
                    <a:gd name="connsiteY9" fmla="*/ 354006 h 1088051"/>
                    <a:gd name="connsiteX10" fmla="*/ 1515650 w 2160738"/>
                    <a:gd name="connsiteY10" fmla="*/ 855047 h 1088051"/>
                    <a:gd name="connsiteX11" fmla="*/ 1634645 w 2160738"/>
                    <a:gd name="connsiteY11" fmla="*/ 1021017 h 1088051"/>
                    <a:gd name="connsiteX12" fmla="*/ 1781827 w 2160738"/>
                    <a:gd name="connsiteY12" fmla="*/ 1064858 h 1088051"/>
                    <a:gd name="connsiteX13" fmla="*/ 1885167 w 2160738"/>
                    <a:gd name="connsiteY13" fmla="*/ 1005359 h 1088051"/>
                    <a:gd name="connsiteX14" fmla="*/ 1938402 w 2160738"/>
                    <a:gd name="connsiteY14" fmla="*/ 898888 h 1088051"/>
                    <a:gd name="connsiteX15" fmla="*/ 2010427 w 2160738"/>
                    <a:gd name="connsiteY15" fmla="*/ 829995 h 1088051"/>
                    <a:gd name="connsiteX16" fmla="*/ 2160738 w 2160738"/>
                    <a:gd name="connsiteY16" fmla="*/ 826863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85167 w 2170132"/>
                    <a:gd name="connsiteY13" fmla="*/ 1005359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894562 w 2170132"/>
                    <a:gd name="connsiteY13" fmla="*/ 980306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10219 w 2170132"/>
                    <a:gd name="connsiteY13" fmla="*/ 995963 h 1088051"/>
                    <a:gd name="connsiteX14" fmla="*/ 1938402 w 2170132"/>
                    <a:gd name="connsiteY14" fmla="*/ 898888 h 1088051"/>
                    <a:gd name="connsiteX15" fmla="*/ 2010427 w 2170132"/>
                    <a:gd name="connsiteY15" fmla="*/ 829995 h 1088051"/>
                    <a:gd name="connsiteX16" fmla="*/ 2170132 w 2170132"/>
                    <a:gd name="connsiteY16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898888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38402 w 2170132"/>
                    <a:gd name="connsiteY13" fmla="*/ 923940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10427 w 2170132"/>
                    <a:gd name="connsiteY14" fmla="*/ 829995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29007 w 2170132"/>
                    <a:gd name="connsiteY13" fmla="*/ 95212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81827 w 2170132"/>
                    <a:gd name="connsiteY12" fmla="*/ 1064858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34645 w 2170132"/>
                    <a:gd name="connsiteY11" fmla="*/ 102101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515650 w 2170132"/>
                    <a:gd name="connsiteY10" fmla="*/ 855047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8072 w 2170132"/>
                    <a:gd name="connsiteY10" fmla="*/ 73291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56775 w 2170132"/>
                    <a:gd name="connsiteY12" fmla="*/ 1067989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07087 w 2170132"/>
                    <a:gd name="connsiteY13" fmla="*/ 974043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04164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1985375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77174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0219 w 2170132"/>
                    <a:gd name="connsiteY13" fmla="*/ 95525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5877 w 2170132"/>
                    <a:gd name="connsiteY13" fmla="*/ 983436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6483 w 2170132"/>
                    <a:gd name="connsiteY13" fmla="*/ 964647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2013559 w 2170132"/>
                    <a:gd name="connsiteY14" fmla="*/ 851916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29009 w 2170132"/>
                    <a:gd name="connsiteY13" fmla="*/ 977173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82244 w 2170132"/>
                    <a:gd name="connsiteY14" fmla="*/ 84565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1932139 w 2170132"/>
                    <a:gd name="connsiteY14" fmla="*/ 1002229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913352 w 2170132"/>
                    <a:gd name="connsiteY13" fmla="*/ 958384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170132 w 2170132"/>
                    <a:gd name="connsiteY14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2035479 w 2170132"/>
                    <a:gd name="connsiteY14" fmla="*/ 908283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91432 w 2170132"/>
                    <a:gd name="connsiteY13" fmla="*/ 1014752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76968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66586 w 2170132"/>
                    <a:gd name="connsiteY14" fmla="*/ 855047 h 1088051"/>
                    <a:gd name="connsiteX15" fmla="*/ 2170132 w 2170132"/>
                    <a:gd name="connsiteY15" fmla="*/ 817468 h 1088051"/>
                    <a:gd name="connsiteX0" fmla="*/ 0 w 2170132"/>
                    <a:gd name="connsiteY0" fmla="*/ 1083647 h 1088051"/>
                    <a:gd name="connsiteX1" fmla="*/ 300624 w 2170132"/>
                    <a:gd name="connsiteY1" fmla="*/ 1083647 h 1088051"/>
                    <a:gd name="connsiteX2" fmla="*/ 513567 w 2170132"/>
                    <a:gd name="connsiteY2" fmla="*/ 1049200 h 1088051"/>
                    <a:gd name="connsiteX3" fmla="*/ 663879 w 2170132"/>
                    <a:gd name="connsiteY3" fmla="*/ 920808 h 1088051"/>
                    <a:gd name="connsiteX4" fmla="*/ 742168 w 2170132"/>
                    <a:gd name="connsiteY4" fmla="*/ 638973 h 1088051"/>
                    <a:gd name="connsiteX5" fmla="*/ 829849 w 2170132"/>
                    <a:gd name="connsiteY5" fmla="*/ 269455 h 1088051"/>
                    <a:gd name="connsiteX6" fmla="*/ 939452 w 2170132"/>
                    <a:gd name="connsiteY6" fmla="*/ 75301 h 1088051"/>
                    <a:gd name="connsiteX7" fmla="*/ 1089764 w 2170132"/>
                    <a:gd name="connsiteY7" fmla="*/ 146 h 1088051"/>
                    <a:gd name="connsiteX8" fmla="*/ 1221287 w 2170132"/>
                    <a:gd name="connsiteY8" fmla="*/ 90960 h 1088051"/>
                    <a:gd name="connsiteX9" fmla="*/ 1337152 w 2170132"/>
                    <a:gd name="connsiteY9" fmla="*/ 354006 h 1088051"/>
                    <a:gd name="connsiteX10" fmla="*/ 1474940 w 2170132"/>
                    <a:gd name="connsiteY10" fmla="*/ 754838 h 1088051"/>
                    <a:gd name="connsiteX11" fmla="*/ 1615856 w 2170132"/>
                    <a:gd name="connsiteY11" fmla="*/ 999097 h 1088051"/>
                    <a:gd name="connsiteX12" fmla="*/ 1784958 w 2170132"/>
                    <a:gd name="connsiteY12" fmla="*/ 1061726 h 1088051"/>
                    <a:gd name="connsiteX13" fmla="*/ 1878906 w 2170132"/>
                    <a:gd name="connsiteY13" fmla="*/ 1005357 h 1088051"/>
                    <a:gd name="connsiteX14" fmla="*/ 1979112 w 2170132"/>
                    <a:gd name="connsiteY14" fmla="*/ 858178 h 1088051"/>
                    <a:gd name="connsiteX15" fmla="*/ 2170132 w 2170132"/>
                    <a:gd name="connsiteY15" fmla="*/ 817468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4787"/>
                    <a:gd name="connsiteY0" fmla="*/ 1083647 h 1088051"/>
                    <a:gd name="connsiteX1" fmla="*/ 300624 w 2304787"/>
                    <a:gd name="connsiteY1" fmla="*/ 1083647 h 1088051"/>
                    <a:gd name="connsiteX2" fmla="*/ 513567 w 2304787"/>
                    <a:gd name="connsiteY2" fmla="*/ 1049200 h 1088051"/>
                    <a:gd name="connsiteX3" fmla="*/ 663879 w 2304787"/>
                    <a:gd name="connsiteY3" fmla="*/ 920808 h 1088051"/>
                    <a:gd name="connsiteX4" fmla="*/ 742168 w 2304787"/>
                    <a:gd name="connsiteY4" fmla="*/ 638973 h 1088051"/>
                    <a:gd name="connsiteX5" fmla="*/ 829849 w 2304787"/>
                    <a:gd name="connsiteY5" fmla="*/ 269455 h 1088051"/>
                    <a:gd name="connsiteX6" fmla="*/ 939452 w 2304787"/>
                    <a:gd name="connsiteY6" fmla="*/ 75301 h 1088051"/>
                    <a:gd name="connsiteX7" fmla="*/ 1089764 w 2304787"/>
                    <a:gd name="connsiteY7" fmla="*/ 146 h 1088051"/>
                    <a:gd name="connsiteX8" fmla="*/ 1221287 w 2304787"/>
                    <a:gd name="connsiteY8" fmla="*/ 90960 h 1088051"/>
                    <a:gd name="connsiteX9" fmla="*/ 1337152 w 2304787"/>
                    <a:gd name="connsiteY9" fmla="*/ 354006 h 1088051"/>
                    <a:gd name="connsiteX10" fmla="*/ 1474940 w 2304787"/>
                    <a:gd name="connsiteY10" fmla="*/ 754838 h 1088051"/>
                    <a:gd name="connsiteX11" fmla="*/ 1615856 w 2304787"/>
                    <a:gd name="connsiteY11" fmla="*/ 999097 h 1088051"/>
                    <a:gd name="connsiteX12" fmla="*/ 1784958 w 2304787"/>
                    <a:gd name="connsiteY12" fmla="*/ 1061726 h 1088051"/>
                    <a:gd name="connsiteX13" fmla="*/ 1878906 w 2304787"/>
                    <a:gd name="connsiteY13" fmla="*/ 1005357 h 1088051"/>
                    <a:gd name="connsiteX14" fmla="*/ 1979112 w 2304787"/>
                    <a:gd name="connsiteY14" fmla="*/ 858178 h 1088051"/>
                    <a:gd name="connsiteX15" fmla="*/ 2304787 w 2304787"/>
                    <a:gd name="connsiteY15" fmla="*/ 808073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301655 w 2301655"/>
                    <a:gd name="connsiteY15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82452 w 2301655"/>
                    <a:gd name="connsiteY15" fmla="*/ 833127 h 1088051"/>
                    <a:gd name="connsiteX16" fmla="*/ 2301655 w 2301655"/>
                    <a:gd name="connsiteY16" fmla="*/ 820599 h 1088051"/>
                    <a:gd name="connsiteX0" fmla="*/ 0 w 2301655"/>
                    <a:gd name="connsiteY0" fmla="*/ 1083647 h 1088051"/>
                    <a:gd name="connsiteX1" fmla="*/ 300624 w 2301655"/>
                    <a:gd name="connsiteY1" fmla="*/ 1083647 h 1088051"/>
                    <a:gd name="connsiteX2" fmla="*/ 513567 w 2301655"/>
                    <a:gd name="connsiteY2" fmla="*/ 1049200 h 1088051"/>
                    <a:gd name="connsiteX3" fmla="*/ 663879 w 2301655"/>
                    <a:gd name="connsiteY3" fmla="*/ 920808 h 1088051"/>
                    <a:gd name="connsiteX4" fmla="*/ 742168 w 2301655"/>
                    <a:gd name="connsiteY4" fmla="*/ 638973 h 1088051"/>
                    <a:gd name="connsiteX5" fmla="*/ 829849 w 2301655"/>
                    <a:gd name="connsiteY5" fmla="*/ 269455 h 1088051"/>
                    <a:gd name="connsiteX6" fmla="*/ 939452 w 2301655"/>
                    <a:gd name="connsiteY6" fmla="*/ 75301 h 1088051"/>
                    <a:gd name="connsiteX7" fmla="*/ 1089764 w 2301655"/>
                    <a:gd name="connsiteY7" fmla="*/ 146 h 1088051"/>
                    <a:gd name="connsiteX8" fmla="*/ 1221287 w 2301655"/>
                    <a:gd name="connsiteY8" fmla="*/ 90960 h 1088051"/>
                    <a:gd name="connsiteX9" fmla="*/ 1337152 w 2301655"/>
                    <a:gd name="connsiteY9" fmla="*/ 354006 h 1088051"/>
                    <a:gd name="connsiteX10" fmla="*/ 1474940 w 2301655"/>
                    <a:gd name="connsiteY10" fmla="*/ 754838 h 1088051"/>
                    <a:gd name="connsiteX11" fmla="*/ 1615856 w 2301655"/>
                    <a:gd name="connsiteY11" fmla="*/ 999097 h 1088051"/>
                    <a:gd name="connsiteX12" fmla="*/ 1784958 w 2301655"/>
                    <a:gd name="connsiteY12" fmla="*/ 1061726 h 1088051"/>
                    <a:gd name="connsiteX13" fmla="*/ 1878906 w 2301655"/>
                    <a:gd name="connsiteY13" fmla="*/ 1005357 h 1088051"/>
                    <a:gd name="connsiteX14" fmla="*/ 1979112 w 2301655"/>
                    <a:gd name="connsiteY14" fmla="*/ 858178 h 1088051"/>
                    <a:gd name="connsiteX15" fmla="*/ 2098109 w 2301655"/>
                    <a:gd name="connsiteY15" fmla="*/ 817469 h 1088051"/>
                    <a:gd name="connsiteX16" fmla="*/ 2301655 w 2301655"/>
                    <a:gd name="connsiteY16" fmla="*/ 820599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  <a:gd name="connsiteX0" fmla="*/ 0 w 2401863"/>
                    <a:gd name="connsiteY0" fmla="*/ 1083647 h 1088051"/>
                    <a:gd name="connsiteX1" fmla="*/ 300624 w 2401863"/>
                    <a:gd name="connsiteY1" fmla="*/ 1083647 h 1088051"/>
                    <a:gd name="connsiteX2" fmla="*/ 513567 w 2401863"/>
                    <a:gd name="connsiteY2" fmla="*/ 1049200 h 1088051"/>
                    <a:gd name="connsiteX3" fmla="*/ 663879 w 2401863"/>
                    <a:gd name="connsiteY3" fmla="*/ 920808 h 1088051"/>
                    <a:gd name="connsiteX4" fmla="*/ 742168 w 2401863"/>
                    <a:gd name="connsiteY4" fmla="*/ 638973 h 1088051"/>
                    <a:gd name="connsiteX5" fmla="*/ 829849 w 2401863"/>
                    <a:gd name="connsiteY5" fmla="*/ 269455 h 1088051"/>
                    <a:gd name="connsiteX6" fmla="*/ 939452 w 2401863"/>
                    <a:gd name="connsiteY6" fmla="*/ 75301 h 1088051"/>
                    <a:gd name="connsiteX7" fmla="*/ 1089764 w 2401863"/>
                    <a:gd name="connsiteY7" fmla="*/ 146 h 1088051"/>
                    <a:gd name="connsiteX8" fmla="*/ 1221287 w 2401863"/>
                    <a:gd name="connsiteY8" fmla="*/ 90960 h 1088051"/>
                    <a:gd name="connsiteX9" fmla="*/ 1337152 w 2401863"/>
                    <a:gd name="connsiteY9" fmla="*/ 354006 h 1088051"/>
                    <a:gd name="connsiteX10" fmla="*/ 1474940 w 2401863"/>
                    <a:gd name="connsiteY10" fmla="*/ 754838 h 1088051"/>
                    <a:gd name="connsiteX11" fmla="*/ 1615856 w 2401863"/>
                    <a:gd name="connsiteY11" fmla="*/ 999097 h 1088051"/>
                    <a:gd name="connsiteX12" fmla="*/ 1784958 w 2401863"/>
                    <a:gd name="connsiteY12" fmla="*/ 1061726 h 1088051"/>
                    <a:gd name="connsiteX13" fmla="*/ 1878906 w 2401863"/>
                    <a:gd name="connsiteY13" fmla="*/ 1005357 h 1088051"/>
                    <a:gd name="connsiteX14" fmla="*/ 1979112 w 2401863"/>
                    <a:gd name="connsiteY14" fmla="*/ 858178 h 1088051"/>
                    <a:gd name="connsiteX15" fmla="*/ 2098109 w 2401863"/>
                    <a:gd name="connsiteY15" fmla="*/ 817469 h 1088051"/>
                    <a:gd name="connsiteX16" fmla="*/ 2401863 w 2401863"/>
                    <a:gd name="connsiteY16" fmla="*/ 814336 h 1088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01863" h="1088051">
                      <a:moveTo>
                        <a:pt x="0" y="1083647"/>
                      </a:moveTo>
                      <a:cubicBezTo>
                        <a:pt x="101774" y="1089649"/>
                        <a:pt x="215030" y="1089388"/>
                        <a:pt x="300624" y="1083647"/>
                      </a:cubicBezTo>
                      <a:cubicBezTo>
                        <a:pt x="386218" y="1077906"/>
                        <a:pt x="453025" y="1076340"/>
                        <a:pt x="513567" y="1049200"/>
                      </a:cubicBezTo>
                      <a:cubicBezTo>
                        <a:pt x="574110" y="1022060"/>
                        <a:pt x="625779" y="989179"/>
                        <a:pt x="663879" y="920808"/>
                      </a:cubicBezTo>
                      <a:cubicBezTo>
                        <a:pt x="701979" y="852437"/>
                        <a:pt x="714506" y="747532"/>
                        <a:pt x="742168" y="638973"/>
                      </a:cubicBezTo>
                      <a:cubicBezTo>
                        <a:pt x="769830" y="530414"/>
                        <a:pt x="796968" y="363400"/>
                        <a:pt x="829849" y="269455"/>
                      </a:cubicBezTo>
                      <a:cubicBezTo>
                        <a:pt x="862730" y="175510"/>
                        <a:pt x="896133" y="120186"/>
                        <a:pt x="939452" y="75301"/>
                      </a:cubicBezTo>
                      <a:cubicBezTo>
                        <a:pt x="982771" y="30416"/>
                        <a:pt x="1042792" y="-2464"/>
                        <a:pt x="1089764" y="146"/>
                      </a:cubicBezTo>
                      <a:cubicBezTo>
                        <a:pt x="1136737" y="2756"/>
                        <a:pt x="1180056" y="31983"/>
                        <a:pt x="1221287" y="90960"/>
                      </a:cubicBezTo>
                      <a:cubicBezTo>
                        <a:pt x="1262518" y="149937"/>
                        <a:pt x="1294877" y="243360"/>
                        <a:pt x="1337152" y="354006"/>
                      </a:cubicBezTo>
                      <a:cubicBezTo>
                        <a:pt x="1379427" y="464652"/>
                        <a:pt x="1428489" y="647323"/>
                        <a:pt x="1474940" y="754838"/>
                      </a:cubicBezTo>
                      <a:cubicBezTo>
                        <a:pt x="1521391" y="862353"/>
                        <a:pt x="1564186" y="947949"/>
                        <a:pt x="1615856" y="999097"/>
                      </a:cubicBezTo>
                      <a:cubicBezTo>
                        <a:pt x="1667526" y="1050245"/>
                        <a:pt x="1741116" y="1060683"/>
                        <a:pt x="1784958" y="1061726"/>
                      </a:cubicBezTo>
                      <a:cubicBezTo>
                        <a:pt x="1828800" y="1062769"/>
                        <a:pt x="1846547" y="1039282"/>
                        <a:pt x="1878906" y="1005357"/>
                      </a:cubicBezTo>
                      <a:cubicBezTo>
                        <a:pt x="1911265" y="971432"/>
                        <a:pt x="1945188" y="886883"/>
                        <a:pt x="1979112" y="858178"/>
                      </a:cubicBezTo>
                      <a:cubicBezTo>
                        <a:pt x="2013036" y="829473"/>
                        <a:pt x="2044352" y="823732"/>
                        <a:pt x="2098109" y="817469"/>
                      </a:cubicBezTo>
                      <a:cubicBezTo>
                        <a:pt x="2151866" y="811206"/>
                        <a:pt x="2202490" y="813293"/>
                        <a:pt x="2401863" y="814336"/>
                      </a:cubicBezTo>
                    </a:path>
                  </a:pathLst>
                </a:custGeom>
                <a:noFill/>
                <a:ln w="152400" cap="rnd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3F7758DA-81B5-4481-8997-EF8CBEE545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84538" y="1828800"/>
                  <a:ext cx="4779962" cy="12273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B1027135-8DC7-48CC-9AE7-553938A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2159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5" y="3668713"/>
            <a:ext cx="5578475" cy="29606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97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96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036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 Logo Section Seperator">
    <p:bg>
      <p:bgPr>
        <a:gradFill flip="none" rotWithShape="1">
          <a:gsLst>
            <a:gs pos="16000">
              <a:schemeClr val="accent4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79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 Logo Section Seperator">
    <p:bg>
      <p:bgPr>
        <a:gradFill flip="none" rotWithShape="1">
          <a:gsLst>
            <a:gs pos="10000">
              <a:schemeClr val="accent5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52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 Logo Section Seperator">
    <p:bg>
      <p:bgPr>
        <a:gradFill flip="none" rotWithShape="1">
          <a:gsLst>
            <a:gs pos="16000">
              <a:schemeClr val="accent6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99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 Logo Section Seperator">
    <p:bg>
      <p:bgPr>
        <a:gradFill flip="none" rotWithShape="1">
          <a:gsLst>
            <a:gs pos="16000">
              <a:schemeClr val="tx1"/>
            </a:gs>
            <a:gs pos="85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399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152" y="1828801"/>
            <a:ext cx="10515600" cy="5029199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5"/>
                </a:solidFill>
              </a:defRPr>
            </a:lvl1pPr>
            <a:lvl2pPr>
              <a:defRPr sz="2933">
                <a:solidFill>
                  <a:srgbClr val="00B050"/>
                </a:solidFill>
              </a:defRPr>
            </a:lvl2pPr>
            <a:lvl3pPr>
              <a:defRPr sz="2933">
                <a:solidFill>
                  <a:srgbClr val="00B050"/>
                </a:solidFill>
              </a:defRPr>
            </a:lvl3pPr>
            <a:lvl4pPr>
              <a:defRPr sz="2933">
                <a:solidFill>
                  <a:srgbClr val="00B050"/>
                </a:solidFill>
              </a:defRPr>
            </a:lvl4pPr>
            <a:lvl5pPr>
              <a:defRPr sz="2933">
                <a:solidFill>
                  <a:srgbClr val="00B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Definitions and Useful Equations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Title Slide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" y="4892024"/>
            <a:ext cx="1177857" cy="1219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10363200" cy="801624"/>
          </a:xfrm>
          <a:ln>
            <a:noFill/>
          </a:ln>
        </p:spPr>
        <p:txBody>
          <a:bodyPr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B704634-6798-822A-034B-FD070CB4E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60" y="3749029"/>
            <a:ext cx="10363200" cy="685800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3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B36C4-968C-216D-AE90-1DC96CD8423B}"/>
              </a:ext>
            </a:extLst>
          </p:cNvPr>
          <p:cNvSpPr txBox="1"/>
          <p:nvPr userDrawn="1"/>
        </p:nvSpPr>
        <p:spPr>
          <a:xfrm>
            <a:off x="5364480" y="489202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IN-Regular"/>
                <a:cs typeface="Arial" pitchFamily="34" charset="0"/>
              </a:rPr>
              <a:t>Presented By: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301E88-5474-6455-08F2-BA22C17D7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64481" y="5489366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7A7319D-0914-D002-46AD-B8DC1D9BAE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481" y="5990803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D161C89-7401-5DE2-FBF2-4DAEB5303E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4481" y="6492240"/>
            <a:ext cx="6759617" cy="365760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E80947-9C83-5D90-E96A-A77A291F94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75" y="4735524"/>
            <a:ext cx="2981103" cy="15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AFC0A-B96C-191E-0FD2-760BB85C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73" y="2215873"/>
            <a:ext cx="11046427" cy="679812"/>
          </a:xfrm>
        </p:spPr>
        <p:txBody>
          <a:bodyPr/>
          <a:lstStyle/>
          <a:p>
            <a:r>
              <a:rPr lang="en-US" sz="4000" dirty="0"/>
              <a:t>Welcome to this pre-recorded event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36C7920-8A0E-AA5D-67A0-D0C1241CCC5C}"/>
              </a:ext>
            </a:extLst>
          </p:cNvPr>
          <p:cNvSpPr txBox="1">
            <a:spLocks/>
          </p:cNvSpPr>
          <p:nvPr userDrawn="1"/>
        </p:nvSpPr>
        <p:spPr>
          <a:xfrm>
            <a:off x="840772" y="3505200"/>
            <a:ext cx="11046427" cy="1613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Instructor: David Sellers;  Senior Engineer; Facility Dynamics Engineering 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Class title:  Psych Chart Applications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800" dirty="0">
              <a:latin typeface="Calibri" panose="020F0502020204030204" pitchFamily="34" charset="0"/>
              <a:ea typeface="DIN-Regular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E9DA9-A156-18EA-7465-3DB403CBEAC0}"/>
              </a:ext>
            </a:extLst>
          </p:cNvPr>
          <p:cNvSpPr txBox="1"/>
          <p:nvPr userDrawn="1"/>
        </p:nvSpPr>
        <p:spPr>
          <a:xfrm>
            <a:off x="1905000" y="5257596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Previously recorded sessions may have offered Continuing Education Units (CEUs). These CEUs may not be applicable for pre-recorded eLearning. If you have questions about CEUs, contact us at EnergyCenters@pge.com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8D894-92E8-53B1-99CA-3B557229F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141192"/>
            <a:ext cx="2285999" cy="11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4471383"/>
            <a:ext cx="8619908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3411128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ption 2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1691659"/>
            <a:ext cx="8619908" cy="640073"/>
          </a:xfrm>
        </p:spPr>
        <p:txBody>
          <a:bodyPr anchor="t" anchorCtr="0"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2576413" y="411513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0949A52-506E-6D51-25CC-74C52F5977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6410" y="2514609"/>
            <a:ext cx="8619907" cy="38747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Section Divder Option 3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5482276" cy="1828780"/>
          </a:xfrm>
          <a:ln>
            <a:noFill/>
          </a:ln>
        </p:spPr>
        <p:txBody>
          <a:bodyPr anchor="t" anchorCtr="0"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D6F2E5C-AA96-DFCF-829F-1709C6AE1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6" y="2514611"/>
            <a:ext cx="5578410" cy="41147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B8A54D5-6E43-A454-655E-6EE3517EC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423" y="4535414"/>
            <a:ext cx="5482276" cy="53948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2180344"/>
            <a:ext cx="10515600" cy="449985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>
              <a:defRPr lang="en-US" sz="3200"/>
            </a:lvl2pPr>
            <a:lvl3pPr>
              <a:defRPr lang="en-US" sz="3200"/>
            </a:lvl3pPr>
            <a:lvl4pPr>
              <a:defRPr lang="en-US" sz="3200"/>
            </a:lvl4pPr>
            <a:lvl5pPr>
              <a:defRPr lang="en-US" sz="3200" dirty="0"/>
            </a:lvl5pPr>
          </a:lstStyle>
          <a:p>
            <a:pPr marL="0" lvl="0" indent="0">
              <a:buFontTx/>
              <a:buNone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001133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  <p15:guide id="4" orient="horz" pos="6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Rotated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50" y="214604"/>
            <a:ext cx="10424046" cy="6231883"/>
          </a:xfrm>
        </p:spPr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90" y="286025"/>
            <a:ext cx="10512109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3543971"/>
            <a:ext cx="10515600" cy="2431027"/>
          </a:xfrm>
        </p:spPr>
        <p:txBody>
          <a:bodyPr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20956" y="2977661"/>
            <a:ext cx="1532145" cy="1524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16290" y="2298699"/>
            <a:ext cx="10512109" cy="564404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68">
          <p15:clr>
            <a:srgbClr val="FBAE40"/>
          </p15:clr>
        </p15:guide>
        <p15:guide id="2" pos="384">
          <p15:clr>
            <a:srgbClr val="FBAE40"/>
          </p15:clr>
        </p15:guide>
        <p15:guide id="3" pos="5352">
          <p15:clr>
            <a:srgbClr val="FBAE40"/>
          </p15:clr>
        </p15:guide>
        <p15:guide id="4" orient="horz" pos="70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2800" y="2836333"/>
            <a:ext cx="48768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070601" y="2836333"/>
            <a:ext cx="5257800" cy="3048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457189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914377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371566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828754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6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800747" y="1588858"/>
            <a:ext cx="9144000" cy="14337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4933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6288" y="3679131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43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62280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43532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1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62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432801" y="3015926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3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28">
          <p15:clr>
            <a:srgbClr val="FBAE40"/>
          </p15:clr>
        </p15:guide>
        <p15:guide id="2" pos="384">
          <p15:clr>
            <a:srgbClr val="FBAE40"/>
          </p15:clr>
        </p15:guide>
        <p15:guide id="3" pos="2184">
          <p15:clr>
            <a:srgbClr val="FBAE40"/>
          </p15:clr>
        </p15:guide>
        <p15:guide id="4" pos="3984">
          <p15:clr>
            <a:srgbClr val="FBAE40"/>
          </p15:clr>
        </p15:guide>
        <p15:guide id="5" orient="horz" pos="70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504414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0" y="5044141"/>
            <a:ext cx="12192000" cy="13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5154" y="6442635"/>
            <a:ext cx="117616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7" y="5502307"/>
            <a:ext cx="3064256" cy="723392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750257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692241-BA73-994D-2C14-C50560AB84DB}"/>
              </a:ext>
            </a:extLst>
          </p:cNvPr>
          <p:cNvSpPr txBox="1"/>
          <p:nvPr userDrawn="1"/>
        </p:nvSpPr>
        <p:spPr>
          <a:xfrm>
            <a:off x="353767" y="6351708"/>
            <a:ext cx="321815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300" dirty="0">
                <a:cs typeface="Helvetica" panose="020B0604020202020204" pitchFamily="34" charset="0"/>
              </a:rPr>
              <a:t>AEP 2023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F956E0-49DB-E61E-282A-6922E5AEF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767" y="402533"/>
            <a:ext cx="4644965" cy="1837760"/>
          </a:xfr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>
              <a:defRPr lang="en-US" sz="6000" dirty="0">
                <a:solidFill>
                  <a:srgbClr val="FF0000"/>
                </a:solidFill>
                <a:latin typeface="Brush Script MT" panose="03060802040406070304" pitchFamily="66" charset="0"/>
                <a:ea typeface="+mj-ea"/>
                <a:cs typeface="+mj-cs"/>
              </a:defRPr>
            </a:lvl1pPr>
          </a:lstStyle>
          <a:p>
            <a:pPr marL="0" lvl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dirty="0"/>
              <a:t>Click to edit Master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804E8-2D14-54B3-6996-5587ABB8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767" y="246889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3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1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19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1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eperator02">
    <p:bg>
      <p:bgPr>
        <a:solidFill>
          <a:srgbClr val="DE4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177B-986E-F0B0-B19B-1AF357D7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74" y="3429000"/>
            <a:ext cx="9204926" cy="1920240"/>
          </a:xfrm>
          <a:solidFill>
            <a:schemeClr val="bg1"/>
          </a:solidFill>
        </p:spPr>
        <p:txBody>
          <a:bodyPr>
            <a:normAutofit/>
          </a:bodyPr>
          <a:lstStyle>
            <a:lvl1pPr marL="461963" indent="0">
              <a:defRPr sz="5400">
                <a:solidFill>
                  <a:srgbClr val="DE4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868181-D1A5-C771-1C65-ADC39EC68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3237293" cy="1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2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Persistence at the PEC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Persistence at the PEC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C Section Divder Option 3"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86852-116B-6C45-7FC2-B5CCD4BD75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724" y="2514610"/>
            <a:ext cx="5482276" cy="1828780"/>
          </a:xfrm>
          <a:ln>
            <a:noFill/>
          </a:ln>
        </p:spPr>
        <p:txBody>
          <a:bodyPr anchor="t" anchorCtr="0">
            <a:noAutofit/>
          </a:bodyPr>
          <a:lstStyle>
            <a:lvl1pPr>
              <a:defRPr sz="53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D6F2E5C-AA96-DFCF-829F-1709C6AE1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126" y="2514611"/>
            <a:ext cx="5578410" cy="411479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B8A54D5-6E43-A454-655E-6EE3517EC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423" y="4535414"/>
            <a:ext cx="5482276" cy="539488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32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04">
          <p15:clr>
            <a:srgbClr val="FBAE40"/>
          </p15:clr>
        </p15:guide>
        <p15:guide id="2" pos="512">
          <p15:clr>
            <a:srgbClr val="FBAE40"/>
          </p15:clr>
        </p15:guide>
        <p15:guide id="3" pos="713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Tab 3-6 - Refrigeration Cycles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Tab 3-6 - Refrigeration Cycles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 Logo Section Seperator">
    <p:bg>
      <p:bgPr>
        <a:gradFill flip="none" rotWithShape="1">
          <a:gsLst>
            <a:gs pos="16000">
              <a:schemeClr val="accent1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25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 Logo Section Seperator">
    <p:bg>
      <p:bgPr>
        <a:gradFill flip="none" rotWithShape="1">
          <a:gsLst>
            <a:gs pos="16000">
              <a:schemeClr val="accent3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62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 Logo Section Seperator">
    <p:bg>
      <p:bgPr>
        <a:gradFill flip="none" rotWithShape="1">
          <a:gsLst>
            <a:gs pos="16000">
              <a:schemeClr val="accent2"/>
            </a:gs>
            <a:gs pos="85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439" y="1829288"/>
            <a:ext cx="5133209" cy="1757783"/>
          </a:xfrm>
        </p:spPr>
        <p:txBody>
          <a:bodyPr>
            <a:noAutofit/>
          </a:bodyPr>
          <a:lstStyle>
            <a:lvl1pPr>
              <a:defRPr sz="53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CF698A-5BB0-ED54-4FA0-98DF519EAA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087" y="1828800"/>
            <a:ext cx="5578475" cy="4343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15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74" r:id="rId2"/>
    <p:sldLayoutId id="2147483650" r:id="rId3"/>
    <p:sldLayoutId id="2147483762" r:id="rId4"/>
    <p:sldLayoutId id="2147483652" r:id="rId5"/>
    <p:sldLayoutId id="2147483653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9" r:id="rId13"/>
    <p:sldLayoutId id="2147483654" r:id="rId14"/>
    <p:sldLayoutId id="2147483655" r:id="rId15"/>
    <p:sldLayoutId id="214748376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Pump Curves, System Curves, and Pump Tests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DIN-Medium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DIN-Regular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DIN-Regular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DIN-Regular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DIN-Regular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2" cy="1143000"/>
          </a:xfrm>
          <a:prstGeom prst="rect">
            <a:avLst/>
          </a:prstGeom>
        </p:spPr>
        <p:txBody>
          <a:bodyPr vert="horz" lIns="135838" tIns="67918" rIns="135838" bIns="679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2" cy="4525963"/>
          </a:xfrm>
          <a:prstGeom prst="rect">
            <a:avLst/>
          </a:prstGeom>
        </p:spPr>
        <p:txBody>
          <a:bodyPr vert="horz" lIns="135838" tIns="67918" rIns="135838" bIns="679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002" y="6629401"/>
            <a:ext cx="8128000" cy="228600"/>
          </a:xfrm>
          <a:prstGeom prst="rect">
            <a:avLst/>
          </a:prstGeom>
        </p:spPr>
        <p:txBody>
          <a:bodyPr vert="horz" lIns="135838" tIns="67918" rIns="135838" bIns="67918" rtlCol="0" anchor="ctr"/>
          <a:lstStyle>
            <a:lvl1pPr algn="ctr">
              <a:defRPr sz="1227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Tab 3-6 - Refrigeration Cycles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2" y="6629401"/>
            <a:ext cx="2032000" cy="228600"/>
          </a:xfrm>
          <a:prstGeom prst="rect">
            <a:avLst/>
          </a:prstGeom>
        </p:spPr>
        <p:txBody>
          <a:bodyPr vert="horz" lIns="135838" tIns="67918" rIns="135838" bIns="67918" rtlCol="0" anchor="ctr"/>
          <a:lstStyle>
            <a:lvl1pPr algn="r">
              <a:defRPr lang="en-US" sz="1227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1358384" rtl="0" eaLnBrk="1" latinLnBrk="0" hangingPunct="1">
        <a:spcBef>
          <a:spcPct val="0"/>
        </a:spcBef>
        <a:buNone/>
        <a:defRPr sz="4800" kern="1200">
          <a:solidFill>
            <a:srgbClr val="FFA1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358384" rtl="0" eaLnBrk="1" latinLnBrk="0" hangingPunct="1">
        <a:spcBef>
          <a:spcPct val="20000"/>
        </a:spcBef>
        <a:buFont typeface="Arial" pitchFamily="34" charset="0"/>
        <a:buNone/>
        <a:defRPr sz="35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521187" indent="-509395" algn="l" defTabSz="135838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2pPr>
      <a:lvl3pPr marL="1023506" indent="-509395" algn="l" defTabSz="1358384" rtl="0" eaLnBrk="1" latinLnBrk="0" hangingPunct="1">
        <a:spcBef>
          <a:spcPct val="20000"/>
        </a:spcBef>
        <a:buFont typeface="Calibri" pitchFamily="34" charset="0"/>
        <a:buChar char="‒"/>
        <a:defRPr sz="35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3pPr>
      <a:lvl4pPr marL="1535259" indent="-516470" algn="l" defTabSz="135838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4pPr>
      <a:lvl5pPr marL="1950320" indent="-426854" algn="l" defTabSz="1358384" rtl="0" eaLnBrk="1" latinLnBrk="0" hangingPunct="1">
        <a:spcBef>
          <a:spcPct val="20000"/>
        </a:spcBef>
        <a:buFont typeface="Calibri" pitchFamily="34" charset="0"/>
        <a:buChar char="‒"/>
        <a:defRPr sz="3000" kern="1200">
          <a:solidFill>
            <a:srgbClr val="FFA100"/>
          </a:solidFill>
          <a:latin typeface="Arial" pitchFamily="34" charset="0"/>
          <a:ea typeface="+mn-ea"/>
          <a:cs typeface="Arial" pitchFamily="34" charset="0"/>
        </a:defRPr>
      </a:lvl5pPr>
      <a:lvl6pPr marL="3735560" indent="-339595" algn="l" defTabSz="135838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14750" indent="-339595" algn="l" defTabSz="135838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93944" indent="-339595" algn="l" defTabSz="135838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73138" indent="-339595" algn="l" defTabSz="135838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194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384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578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771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5962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155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4349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3539" algn="l" defTabSz="135838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92" r:id="rId2"/>
    <p:sldLayoutId id="2147483651" r:id="rId3"/>
    <p:sldLayoutId id="2147483893" r:id="rId4"/>
    <p:sldLayoutId id="2147483894" r:id="rId5"/>
    <p:sldLayoutId id="2147483895" r:id="rId6"/>
    <p:sldLayoutId id="2147483896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5" r:id="rId2"/>
    <p:sldLayoutId id="2147483765" r:id="rId3"/>
    <p:sldLayoutId id="2147483890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8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33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48481C-A053-2648-8F3F-AB5E5B5CD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86" r:id="rId2"/>
    <p:sldLayoutId id="2147483798" r:id="rId3"/>
    <p:sldLayoutId id="2147483792" r:id="rId4"/>
    <p:sldLayoutId id="2147483796" r:id="rId5"/>
    <p:sldLayoutId id="2147483797" r:id="rId6"/>
    <p:sldLayoutId id="2147483790" r:id="rId7"/>
    <p:sldLayoutId id="2147483791" r:id="rId8"/>
    <p:sldLayoutId id="2147483793" r:id="rId9"/>
    <p:sldLayoutId id="21474837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3D23E-028B-873E-C35B-8339DAB2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196D0-637C-EB6E-ACC8-8DD0B5789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E4F1E-639C-80D4-F608-5027A3EEB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CC54E-D3D6-4DD7-BDEB-6A37DC8A83C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2A31-280F-A529-D14E-FF0E1355E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57F3A-3846-F2A0-D6E9-610582ED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F3CA6-4741-4162-A528-B9039DCB7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3" r:id="rId2"/>
    <p:sldLayoutId id="214748388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9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Persistence at the 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5.png"/><Relationship Id="rId4" Type="http://schemas.openxmlformats.org/officeDocument/2006/relationships/hyperlink" Target="https://tinyurl.com/EBCxWS0201SitAwar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EBCxCostBenefitSpreadsheet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inyurl.com/EBCxWS0102PumpOp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inyurl.com/EBCxWS0102PumpOp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tinyurl.com/SSLoadsAndPsych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tinyurl.com/SSBenchmarkUCAScoping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hyperlink" Target="https://tinyurl.com/SSSystemDgmIntro" TargetMode="Externa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tinyurl.com/HijendEvapLoopFlyThru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tinyurl.com/HijendDistLoop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png"/><Relationship Id="rId5" Type="http://schemas.openxmlformats.org/officeDocument/2006/relationships/image" Target="../media/image11.JPG"/><Relationship Id="rId4" Type="http://schemas.openxmlformats.org/officeDocument/2006/relationships/hyperlink" Target="https://tinyurl.com/HijendCHWFieldVerify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hyperlink" Target="mailto:r2s2@pge.com" TargetMode="Externa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92CB-831A-72CC-FD0A-611CC9562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EBCx Workshop Series 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1C8-C6F4-1800-6FD4-EFCAA834F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Session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BE7AC-5B78-6CD9-A556-7B384A52A9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David Sellers, Facility Dynamics Engineering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E186F-8183-E953-6CF1-72418E54FE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Senior Engineer</a:t>
            </a:r>
          </a:p>
        </p:txBody>
      </p:sp>
    </p:spTree>
    <p:extLst>
      <p:ext uri="{BB962C8B-B14F-4D97-AF65-F5344CB8AC3E}">
        <p14:creationId xmlns:p14="http://schemas.microsoft.com/office/powerpoint/2010/main" val="35134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6C5B-83C2-0063-E30F-ADAD4FDF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Go to the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25197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03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>
            <a:off x="9011653" y="30881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3646929" y="3649922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3639074" y="284345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 rot="20845937">
            <a:off x="-513285" y="682653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 rot="2520000">
            <a:off x="3284410" y="4607002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>
            <a:off x="2932641" y="190291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 rot="2460000">
            <a:off x="3728525" y="4609482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4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Ball Room Design Conditions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38249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7E8B6376-3679-4DC2-B89A-B70B0C68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649" r="28293" b="68075"/>
          <a:stretch/>
        </p:blipFill>
        <p:spPr>
          <a:xfrm>
            <a:off x="-13504817" y="1733461"/>
            <a:ext cx="12161520" cy="3391079"/>
          </a:xfr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321052"/>
            <a:ext cx="12192000" cy="553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7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82FD2-693B-4F5B-90CF-7FB9B8FE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Conditions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7E8B6376-3679-4DC2-B89A-B70B0C68C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649" r="28293" b="68075"/>
          <a:stretch/>
        </p:blipFill>
        <p:spPr>
          <a:xfrm>
            <a:off x="-13504817" y="1733461"/>
            <a:ext cx="12161520" cy="3391079"/>
          </a:xfr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E4076B-881A-4275-B6BE-61F548749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7" r="16876"/>
          <a:stretch/>
        </p:blipFill>
        <p:spPr>
          <a:xfrm>
            <a:off x="6520543" y="1321052"/>
            <a:ext cx="5671457" cy="5536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609670-32C7-446E-A53B-7B7978C2DADC}"/>
              </a:ext>
            </a:extLst>
          </p:cNvPr>
          <p:cNvSpPr txBox="1"/>
          <p:nvPr/>
        </p:nvSpPr>
        <p:spPr>
          <a:xfrm>
            <a:off x="914400" y="1410355"/>
            <a:ext cx="560614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Foggy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Furnace running at home when you left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50’s °F through early afternoon, then clearing and sunny with a high of 68-70°F anticipated</a:t>
            </a: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see what you have learned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https://tinyurl.com/EBCxWS0201SitAware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Hotel at 84% occupancy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Major conference happening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Main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Meeting rooms and Junior Ball Room in use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Spaces under control at design target of 72°F/50% RH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Ballroom MOA settings recently verified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0BE086-D28D-8F97-5F3C-6A96272A3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11" y="4648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4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60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2CC244-97ED-3CF2-B0F5-B3424831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Ready for the Field</a:t>
            </a:r>
          </a:p>
        </p:txBody>
      </p:sp>
    </p:spTree>
    <p:extLst>
      <p:ext uri="{BB962C8B-B14F-4D97-AF65-F5344CB8AC3E}">
        <p14:creationId xmlns:p14="http://schemas.microsoft.com/office/powerpoint/2010/main" val="22616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6F8F-D900-0FCE-39C6-8BE3F80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Already Have Some Clues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86B4A-58EA-A37F-49BF-ED7575E2A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Utility data insights based on the EUI and average daily consumption patterns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documents</a:t>
            </a:r>
          </a:p>
          <a:p>
            <a:pPr lvl="1"/>
            <a:r>
              <a:rPr lang="en-US" sz="2800" dirty="0"/>
              <a:t>Provide insights regarding the building and equipment</a:t>
            </a:r>
          </a:p>
          <a:p>
            <a:pPr lvl="1"/>
            <a:r>
              <a:rPr lang="en-US" sz="2800" dirty="0"/>
              <a:t>Allow preliminary system diagrams to be developed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Operating conditions on the day of our visit frame up expectations</a:t>
            </a:r>
          </a:p>
        </p:txBody>
      </p:sp>
    </p:spTree>
    <p:extLst>
      <p:ext uri="{BB962C8B-B14F-4D97-AF65-F5344CB8AC3E}">
        <p14:creationId xmlns:p14="http://schemas.microsoft.com/office/powerpoint/2010/main" val="694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5B6DF-BFD9-F58B-F19C-220B1FB98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EUI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8428-E0DE-9E46-53CC-AB87A9379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EUI relationship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E37B88-1A07-EB2D-1BE7-B7C75636A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546579"/>
          <a:ext cx="10250761" cy="429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146640" imgH="2577960" progId="Equation.DSMT4">
                  <p:embed/>
                </p:oleObj>
              </mc:Choice>
              <mc:Fallback>
                <p:oleObj name="Equation" r:id="rId2" imgW="6146640" imgH="25779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E37B88-1A07-EB2D-1BE7-B7C75636A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2546579"/>
                        <a:ext cx="10250761" cy="4299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707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DB4C05-0B20-91A3-6F1E-A44E371E463D}"/>
              </a:ext>
            </a:extLst>
          </p:cNvPr>
          <p:cNvSpPr/>
          <p:nvPr/>
        </p:nvSpPr>
        <p:spPr>
          <a:xfrm>
            <a:off x="1384567" y="-1066803"/>
            <a:ext cx="11257096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Adding Things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9144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A295B-6CC2-0D20-7645-11B11E90BEEB}"/>
              </a:ext>
            </a:extLst>
          </p:cNvPr>
          <p:cNvSpPr/>
          <p:nvPr/>
        </p:nvSpPr>
        <p:spPr>
          <a:xfrm>
            <a:off x="990600" y="5819774"/>
            <a:ext cx="11257096" cy="1038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4757-A251-0FBE-65BB-8BBB75EE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67" y="7002972"/>
            <a:ext cx="10912786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E5C66-1239-CF1E-1F76-7C06A547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 Goals</a:t>
            </a:r>
          </a:p>
        </p:txBody>
      </p:sp>
    </p:spTree>
    <p:extLst>
      <p:ext uri="{BB962C8B-B14F-4D97-AF65-F5344CB8AC3E}">
        <p14:creationId xmlns:p14="http://schemas.microsoft.com/office/powerpoint/2010/main" val="3110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DB4C05-0B20-91A3-6F1E-A44E371E463D}"/>
              </a:ext>
            </a:extLst>
          </p:cNvPr>
          <p:cNvSpPr/>
          <p:nvPr/>
        </p:nvSpPr>
        <p:spPr>
          <a:xfrm>
            <a:off x="1384567" y="-1066803"/>
            <a:ext cx="11257096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Adding Things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60" b="53298"/>
          <a:stretch/>
        </p:blipFill>
        <p:spPr>
          <a:xfrm>
            <a:off x="1384567" y="218661"/>
            <a:ext cx="10863129" cy="1669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A295B-6CC2-0D20-7645-11B11E90BEEB}"/>
              </a:ext>
            </a:extLst>
          </p:cNvPr>
          <p:cNvSpPr/>
          <p:nvPr/>
        </p:nvSpPr>
        <p:spPr>
          <a:xfrm>
            <a:off x="990600" y="5819774"/>
            <a:ext cx="11257096" cy="1038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4757-A251-0FBE-65BB-8BBB75EE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67" y="2106950"/>
            <a:ext cx="10912786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5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Projecting Savings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-34290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91FCE-39F3-585D-8BB1-95E9268F9454}"/>
              </a:ext>
            </a:extLst>
          </p:cNvPr>
          <p:cNvSpPr/>
          <p:nvPr/>
        </p:nvSpPr>
        <p:spPr>
          <a:xfrm>
            <a:off x="1384567" y="0"/>
            <a:ext cx="11257096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7ECEA-3E44-9E13-9800-3F39A893661A}"/>
              </a:ext>
            </a:extLst>
          </p:cNvPr>
          <p:cNvSpPr/>
          <p:nvPr/>
        </p:nvSpPr>
        <p:spPr>
          <a:xfrm>
            <a:off x="990600" y="5334000"/>
            <a:ext cx="11257096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7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B7EB34-B163-75CC-5AE2-EDD875FE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0719" y="2760718"/>
            <a:ext cx="6847003" cy="1325563"/>
          </a:xfrm>
        </p:spPr>
        <p:txBody>
          <a:bodyPr/>
          <a:lstStyle/>
          <a:p>
            <a:pPr algn="ctr"/>
            <a:r>
              <a:rPr lang="en-US" dirty="0"/>
              <a:t>Projecting Savings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29C3-020C-58C3-F457-8A9125E28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67" y="-6477000"/>
            <a:ext cx="10863129" cy="10607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91FCE-39F3-585D-8BB1-95E9268F9454}"/>
              </a:ext>
            </a:extLst>
          </p:cNvPr>
          <p:cNvSpPr/>
          <p:nvPr/>
        </p:nvSpPr>
        <p:spPr>
          <a:xfrm>
            <a:off x="1384567" y="9524"/>
            <a:ext cx="11257096" cy="2543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C7ECEA-3E44-9E13-9800-3F39A893661A}"/>
              </a:ext>
            </a:extLst>
          </p:cNvPr>
          <p:cNvSpPr/>
          <p:nvPr/>
        </p:nvSpPr>
        <p:spPr>
          <a:xfrm>
            <a:off x="990600" y="5334000"/>
            <a:ext cx="11257096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5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495800"/>
            <a:ext cx="2744900" cy="199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901" y="0"/>
            <a:ext cx="94521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7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52196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00" y="3871293"/>
            <a:ext cx="4116500" cy="29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1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42A61-70AD-3E74-B35C-7227AD87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1" y="1676400"/>
            <a:ext cx="5923377" cy="4297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80B095-565E-80BC-3A7D-A30781C1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539" y="1676400"/>
            <a:ext cx="5923380" cy="429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C6C8A-88DD-DB77-2692-2F9B6860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It</a:t>
            </a:r>
            <a:br>
              <a:rPr lang="en-US" sz="2800" dirty="0"/>
            </a:br>
            <a:r>
              <a:rPr lang="en-US" sz="2800" dirty="0" err="1"/>
              <a:t>It</a:t>
            </a:r>
            <a:r>
              <a:rPr lang="en-US" sz="2800" dirty="0"/>
              <a:t> Will Come Up as We Work With the </a:t>
            </a:r>
            <a:r>
              <a:rPr lang="en-US" sz="2800" dirty="0" err="1"/>
              <a:t>Hijend</a:t>
            </a:r>
            <a:r>
              <a:rPr lang="en-US" sz="2800" dirty="0"/>
              <a:t> Hotel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0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6AE0-93B4-7F66-D7B7-A93F1AD5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Start Your Findings List the Day You Start Your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0AAB41-265C-9124-3280-54C882DF9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430" r="-42"/>
          <a:stretch/>
        </p:blipFill>
        <p:spPr>
          <a:xfrm>
            <a:off x="109164" y="1981200"/>
            <a:ext cx="11973672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EA5F9-C6CF-75B5-D29C-25D4B0DC0017}"/>
              </a:ext>
            </a:extLst>
          </p:cNvPr>
          <p:cNvSpPr txBox="1"/>
          <p:nvPr/>
        </p:nvSpPr>
        <p:spPr>
          <a:xfrm>
            <a:off x="5062911" y="6207600"/>
            <a:ext cx="7019925" cy="3657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eaLnBrk="0" fontAlgn="base" hangingPunct="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1F6CA7"/>
                </a:solidFill>
                <a:latin typeface="Arial" pitchFamily="34" charset="0"/>
                <a:hlinkClick r:id="rId3"/>
              </a:rPr>
              <a:t>https://tinyurl.com/EBCxCostBenefitSpreadsheet</a:t>
            </a:r>
            <a:r>
              <a:rPr lang="en-US" sz="2000" dirty="0">
                <a:solidFill>
                  <a:srgbClr val="1F6CA7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B5C26-A0E2-6C26-9F0D-6A5E114C7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8436" y="5257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5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A (Potentially) Informative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108204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relationship tells us that the power used by a pump is directly related to the </a:t>
            </a:r>
            <a:r>
              <a:rPr lang="en-US" dirty="0">
                <a:solidFill>
                  <a:schemeClr val="accent5"/>
                </a:solidFill>
              </a:rPr>
              <a:t>flow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head</a:t>
            </a:r>
            <a:r>
              <a:rPr lang="en-US" dirty="0"/>
              <a:t> it produces and inversely related to the </a:t>
            </a:r>
            <a:r>
              <a:rPr lang="en-US" dirty="0">
                <a:solidFill>
                  <a:schemeClr val="accent4"/>
                </a:solidFill>
              </a:rPr>
              <a:t>pump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motor</a:t>
            </a:r>
            <a:r>
              <a:rPr lang="en-US" dirty="0"/>
              <a:t> and </a:t>
            </a:r>
            <a:r>
              <a:rPr lang="en-US" dirty="0">
                <a:solidFill>
                  <a:srgbClr val="FF6600"/>
                </a:solidFill>
              </a:rPr>
              <a:t>drive</a:t>
            </a:r>
            <a:r>
              <a:rPr lang="en-US" dirty="0"/>
              <a:t> system efficiency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2997200"/>
          <a:ext cx="10294937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2247840" progId="Equation.DSMT4">
                  <p:embed/>
                </p:oleObj>
              </mc:Choice>
              <mc:Fallback>
                <p:oleObj name="Equation" r:id="rId3" imgW="5994360" imgH="22478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0913" y="2997200"/>
                        <a:ext cx="10294937" cy="386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6386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244558"/>
              </p:ext>
            </p:extLst>
          </p:nvPr>
        </p:nvGraphicFramePr>
        <p:xfrm>
          <a:off x="6172200" y="2382838"/>
          <a:ext cx="5583237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520560" progId="Equation.DSMT4">
                  <p:embed/>
                </p:oleObj>
              </mc:Choice>
              <mc:Fallback>
                <p:oleObj name="Equation" r:id="rId3" imgW="325116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5583237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875795"/>
              </p:ext>
            </p:extLst>
          </p:nvPr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7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build="p"/>
      <p:bldP spid="9" grpId="0" build="p"/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Thermal energy is similar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102540"/>
              </p:ext>
            </p:extLst>
          </p:nvPr>
        </p:nvGraphicFramePr>
        <p:xfrm>
          <a:off x="6172200" y="2382838"/>
          <a:ext cx="59309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54200" imgH="2286000" progId="Equation.DSMT4">
                  <p:embed/>
                </p:oleObj>
              </mc:Choice>
              <mc:Fallback>
                <p:oleObj name="Equation" r:id="rId3" imgW="3454200" imgH="22860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5930900" cy="392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946819"/>
              </p:ext>
            </p:extLst>
          </p:nvPr>
        </p:nvGraphicFramePr>
        <p:xfrm>
          <a:off x="839788" y="2382838"/>
          <a:ext cx="4960938" cy="377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2197080" progId="Equation.DSMT4">
                  <p:embed/>
                </p:oleObj>
              </mc:Choice>
              <mc:Fallback>
                <p:oleObj name="Equation" r:id="rId5" imgW="2882880" imgH="21970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4960938" cy="3773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9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866"/>
            <a:ext cx="6629400" cy="1325563"/>
          </a:xfrm>
        </p:spPr>
        <p:txBody>
          <a:bodyPr/>
          <a:lstStyle/>
          <a:p>
            <a:r>
              <a:rPr lang="en-US" dirty="0"/>
              <a:t>What You Should be Doing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6400800" cy="4195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Identify a Project Building</a:t>
            </a:r>
          </a:p>
          <a:p>
            <a:r>
              <a:rPr lang="en-US" dirty="0"/>
              <a:t>Begin to fill out the building information form Ryan will provide</a:t>
            </a:r>
          </a:p>
          <a:p>
            <a:r>
              <a:rPr lang="en-US" dirty="0"/>
              <a:t>Benchmark the building</a:t>
            </a:r>
          </a:p>
          <a:p>
            <a:pPr lvl="1"/>
            <a:r>
              <a:rPr lang="en-US" sz="2800" dirty="0"/>
              <a:t>EnergyStar</a:t>
            </a:r>
          </a:p>
          <a:p>
            <a:pPr lvl="1"/>
            <a:r>
              <a:rPr lang="en-US" sz="2800" dirty="0"/>
              <a:t>DOE Building Performance Database</a:t>
            </a:r>
          </a:p>
          <a:p>
            <a:r>
              <a:rPr lang="en-US" dirty="0"/>
              <a:t>Start a Utility Consumption Analysis</a:t>
            </a:r>
          </a:p>
          <a:p>
            <a:r>
              <a:rPr lang="en-US" dirty="0"/>
              <a:t>Make a site visit to scope it and start a findings list</a:t>
            </a:r>
          </a:p>
        </p:txBody>
      </p:sp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717D95CE-4C82-F19D-0483-0EE362E74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36220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30E3F-3BD6-CE2C-2F03-4FEF915FD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25146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1BCD1-B324-0381-F356-DE25F9292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396240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D3973-139C-7EF8-DA8B-4667E005B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5562600"/>
            <a:ext cx="914400" cy="914400"/>
          </a:xfrm>
          <a:prstGeom prst="rect">
            <a:avLst/>
          </a:prstGeom>
        </p:spPr>
      </p:pic>
      <p:pic>
        <p:nvPicPr>
          <p:cNvPr id="6" name="Picture 5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49E99077-4BE4-78CF-BA0B-F3E670C99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0"/>
            <a:ext cx="4724400" cy="6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2382838"/>
          <a:ext cx="5583237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520560" progId="Equation.DSMT4">
                  <p:embed/>
                </p:oleObj>
              </mc:Choice>
              <mc:Fallback>
                <p:oleObj name="Equation" r:id="rId3" imgW="3251160" imgH="5205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5583237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be established by a test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Variations in flow and head will shift the operating point and cause variations in power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Shifting the operating point can cause pump efficiency to vary, also affecting power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Variations in power will cause variations in motor and drive efficiency</a:t>
            </a:r>
          </a:p>
        </p:txBody>
      </p:sp>
    </p:spTree>
    <p:extLst>
      <p:ext uri="{BB962C8B-B14F-4D97-AF65-F5344CB8AC3E}">
        <p14:creationId xmlns:p14="http://schemas.microsoft.com/office/powerpoint/2010/main" val="23359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78794"/>
              </p:ext>
            </p:extLst>
          </p:nvPr>
        </p:nvGraphicFramePr>
        <p:xfrm>
          <a:off x="6172200" y="2643188"/>
          <a:ext cx="55832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51160" imgH="215640" progId="Equation.DSMT4">
                  <p:embed/>
                </p:oleObj>
              </mc:Choice>
              <mc:Fallback>
                <p:oleObj name="Equation" r:id="rId3" imgW="3251160" imgH="2156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643188"/>
                        <a:ext cx="5583238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constant flow system: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Nothing varies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Only one test point is required</a:t>
            </a:r>
          </a:p>
        </p:txBody>
      </p:sp>
    </p:spTree>
    <p:extLst>
      <p:ext uri="{BB962C8B-B14F-4D97-AF65-F5344CB8AC3E}">
        <p14:creationId xmlns:p14="http://schemas.microsoft.com/office/powerpoint/2010/main" val="14067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299068"/>
              </p:ext>
            </p:extLst>
          </p:nvPr>
        </p:nvGraphicFramePr>
        <p:xfrm>
          <a:off x="6172200" y="2382838"/>
          <a:ext cx="4056062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61960" imgH="2819160" progId="Equation.DSMT4">
                  <p:embed/>
                </p:oleObj>
              </mc:Choice>
              <mc:Fallback>
                <p:oleObj name="Equation" r:id="rId3" imgW="2361960" imgH="2819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4056062" cy="485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02866"/>
              </p:ext>
            </p:extLst>
          </p:nvPr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flow system: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Everything can vary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test points are required</a:t>
            </a:r>
          </a:p>
        </p:txBody>
      </p:sp>
    </p:spTree>
    <p:extLst>
      <p:ext uri="{BB962C8B-B14F-4D97-AF65-F5344CB8AC3E}">
        <p14:creationId xmlns:p14="http://schemas.microsoft.com/office/powerpoint/2010/main" val="299589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234A-0E3B-E993-A9FC-C98E0620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vs. Energy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EBA40E-0527-7BA2-A5E1-9196BB45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09688"/>
            <a:ext cx="5157787" cy="823912"/>
          </a:xfrm>
        </p:spPr>
        <p:txBody>
          <a:bodyPr/>
          <a:lstStyle/>
          <a:p>
            <a:r>
              <a:rPr lang="en-US" dirty="0"/>
              <a:t>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0E7C-E66F-9BF6-9CB7-1B37672BD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5157787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Instantaneous rate of energy use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86168C-5C4A-5226-727F-842FF3592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09688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Energy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98DE0-18F2-4752-33C7-0EAD9C954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Power used over a period of time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C888D1F-A04E-0126-D787-EFC84E2354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2382838"/>
          <a:ext cx="4056062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61960" imgH="2819160" progId="Equation.DSMT4">
                  <p:embed/>
                </p:oleObj>
              </mc:Choice>
              <mc:Fallback>
                <p:oleObj name="Equation" r:id="rId3" imgW="2361960" imgH="2819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C888D1F-A04E-0126-D787-EFC84E235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72200" y="2382838"/>
                        <a:ext cx="4056062" cy="485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77E247E-9D89-D694-DFC9-9B80E0C63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2382838"/>
          <a:ext cx="5591995" cy="85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51160" imgH="495000" progId="Equation.DSMT4">
                  <p:embed/>
                </p:oleObj>
              </mc:Choice>
              <mc:Fallback>
                <p:oleObj name="Equation" r:id="rId5" imgW="3251160" imgH="495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77E247E-9D89-D694-DFC9-9B80E0C63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2382838"/>
                        <a:ext cx="5591995" cy="85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B378D2-A083-175F-7EFC-BD2658472E73}"/>
              </a:ext>
            </a:extLst>
          </p:cNvPr>
          <p:cNvSpPr txBox="1"/>
          <p:nvPr/>
        </p:nvSpPr>
        <p:spPr>
          <a:xfrm>
            <a:off x="836612" y="3397690"/>
            <a:ext cx="4935539" cy="34603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variable flow system:</a:t>
            </a:r>
          </a:p>
          <a:p>
            <a:pPr algn="r">
              <a:spcAft>
                <a:spcPts val="600"/>
              </a:spcAft>
            </a:pPr>
            <a:r>
              <a:rPr lang="en-US" sz="20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the load or flow profile for your energy calculations is critical</a:t>
            </a:r>
          </a:p>
        </p:txBody>
      </p:sp>
    </p:spTree>
    <p:extLst>
      <p:ext uri="{BB962C8B-B14F-4D97-AF65-F5344CB8AC3E}">
        <p14:creationId xmlns:p14="http://schemas.microsoft.com/office/powerpoint/2010/main" val="35900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FBCD99-A288-594D-0DA1-1FA43B1EF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Load and Flow Profiles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427355-7480-A8D7-6DEA-20759732D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71600"/>
            <a:ext cx="5157787" cy="823912"/>
          </a:xfrm>
        </p:spPr>
        <p:txBody>
          <a:bodyPr/>
          <a:lstStyle/>
          <a:p>
            <a:r>
              <a:rPr lang="en-US" dirty="0"/>
              <a:t>Calculated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4E94775-F1CF-7798-8F46-3F965505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05001"/>
            <a:ext cx="5157787" cy="4953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Potentially time consuming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May require complex mathematics or software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Only as good as the assumptions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C98521-2CC5-610E-8303-7EF17D7BD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1831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Measured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4D49B5-20D4-82AE-547C-E4A1A6D8C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05001"/>
            <a:ext cx="5183188" cy="4953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No assumptions!</a:t>
            </a:r>
          </a:p>
          <a:p>
            <a:pPr lvl="1"/>
            <a:r>
              <a:rPr lang="en-US" sz="2400" dirty="0"/>
              <a:t>Reflects the current state of affairs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May require complex mathematics or software</a:t>
            </a:r>
          </a:p>
          <a:p>
            <a:pPr lvl="1"/>
            <a:r>
              <a:rPr lang="en-US" sz="2400" dirty="0"/>
              <a:t>But typically, you can handle it with Excel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Requires some time to establish</a:t>
            </a:r>
          </a:p>
          <a:p>
            <a:pPr lvl="1"/>
            <a:r>
              <a:rPr lang="en-US" sz="2400" dirty="0"/>
              <a:t>Using regressions can compress the timeline</a:t>
            </a:r>
          </a:p>
          <a:p>
            <a:pPr lvl="1"/>
            <a:r>
              <a:rPr lang="en-US" sz="2400" dirty="0"/>
              <a:t>Need to start gathering data early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D9750-0432-8DDC-921F-D2C8021E65E3}"/>
              </a:ext>
            </a:extLst>
          </p:cNvPr>
          <p:cNvSpPr/>
          <p:nvPr/>
        </p:nvSpPr>
        <p:spPr>
          <a:xfrm>
            <a:off x="6553200" y="5943600"/>
            <a:ext cx="4648200" cy="91440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8B9A4-4045-6FCE-FE2F-D4B666845A9D}"/>
              </a:ext>
            </a:extLst>
          </p:cNvPr>
          <p:cNvSpPr txBox="1"/>
          <p:nvPr/>
        </p:nvSpPr>
        <p:spPr>
          <a:xfrm>
            <a:off x="693738" y="4505325"/>
            <a:ext cx="4038600" cy="1325562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thinking about it while you are scoping and look for ways you could do 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1CEFF5-2A6C-2CF2-263E-698534492C8A}"/>
              </a:ext>
            </a:extLst>
          </p:cNvPr>
          <p:cNvCxnSpPr>
            <a:stCxn id="13" idx="1"/>
            <a:endCxn id="14" idx="3"/>
          </p:cNvCxnSpPr>
          <p:nvPr/>
        </p:nvCxnSpPr>
        <p:spPr>
          <a:xfrm flipH="1" flipV="1">
            <a:off x="4732338" y="5168106"/>
            <a:ext cx="1820862" cy="1232694"/>
          </a:xfrm>
          <a:prstGeom prst="line">
            <a:avLst/>
          </a:prstGeom>
          <a:noFill/>
          <a:ln w="508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408566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6C4178-196B-21F4-0CD3-8936B941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Pumps are Common EBCx Targets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AC1ACE-5EE6-1763-2C23-7965DB2C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13938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Hijend</a:t>
            </a:r>
            <a:r>
              <a:rPr lang="en-US" sz="2400" dirty="0"/>
              <a:t> Hotel chilled water plant seems to have a number of them  </a:t>
            </a:r>
          </a:p>
          <a:p>
            <a:pPr>
              <a:tabLst>
                <a:tab pos="11377613" algn="r"/>
              </a:tabLst>
            </a:pPr>
            <a:r>
              <a:rPr lang="en-US" sz="2400" dirty="0"/>
              <a:t>Here ‘s a question for you 	</a:t>
            </a:r>
            <a:r>
              <a:rPr lang="en-US" sz="2400" dirty="0">
                <a:hlinkClick r:id="rId2"/>
              </a:rPr>
              <a:t>https://tinyurl.com/EBCxWS0102PumpOpt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CC1296-3691-2372-EE2C-717046CF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26" y="3595256"/>
            <a:ext cx="4328066" cy="3143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BFF6D-A128-7A2C-EAAD-125A2495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792" y="251460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B2E6-656D-DE5A-D9D7-C8FCA7F3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12" y="2819400"/>
            <a:ext cx="6959357" cy="39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96C4178-196B-21F4-0CD3-8936B941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45275"/>
            <a:ext cx="10515600" cy="1325563"/>
          </a:xfrm>
        </p:spPr>
        <p:txBody>
          <a:bodyPr/>
          <a:lstStyle/>
          <a:p>
            <a:r>
              <a:rPr lang="en-US" dirty="0"/>
              <a:t>Pumps are Common EBCx Targets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9AC1ACE-5EE6-1763-2C23-7965DB2CC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5410200"/>
            <a:ext cx="11393850" cy="1052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Hijend</a:t>
            </a:r>
            <a:r>
              <a:rPr lang="en-US" sz="2400" dirty="0"/>
              <a:t> Hotel chilled water plant seems to have a number of them  </a:t>
            </a:r>
          </a:p>
          <a:p>
            <a:pPr>
              <a:tabLst>
                <a:tab pos="11377613" algn="r"/>
              </a:tabLst>
            </a:pPr>
            <a:r>
              <a:rPr lang="en-US" sz="2400" dirty="0"/>
              <a:t>Here ‘s a question for you 	</a:t>
            </a:r>
            <a:r>
              <a:rPr lang="en-US" sz="2400" dirty="0">
                <a:hlinkClick r:id="rId2"/>
              </a:rPr>
              <a:t>https://tinyurl.com/EBCxWS0102PumpOpt</a:t>
            </a:r>
            <a:r>
              <a:rPr lang="en-US" sz="2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CC1296-3691-2372-EE2C-717046CF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80" y="0"/>
            <a:ext cx="944304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CBFF6D-A128-7A2C-EAAD-125A24952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792" y="-449580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2B2E6-656D-DE5A-D9D7-C8FCA7F3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12" y="-4191000"/>
            <a:ext cx="6959357" cy="39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0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F2281-2D9F-BED0-2FC6-7DB380F1DC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6411" y="5257800"/>
            <a:ext cx="8619908" cy="42908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4C792-0E46-1AE6-AC23-A55F506E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Assessing the Plant Load Condition</a:t>
            </a:r>
          </a:p>
        </p:txBody>
      </p:sp>
    </p:spTree>
    <p:extLst>
      <p:ext uri="{BB962C8B-B14F-4D97-AF65-F5344CB8AC3E}">
        <p14:creationId xmlns:p14="http://schemas.microsoft.com/office/powerpoint/2010/main" val="29317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the Plant Load Condition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0372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get oriented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037257"/>
          </a:xfrm>
        </p:spPr>
        <p:txBody>
          <a:bodyPr/>
          <a:lstStyle/>
          <a:p>
            <a:r>
              <a:rPr lang="en-US" dirty="0"/>
              <a:t>The central plant model</a:t>
            </a:r>
          </a:p>
          <a:p>
            <a:r>
              <a:rPr lang="en-US" dirty="0"/>
              <a:t>The drawings you have for the plant</a:t>
            </a:r>
          </a:p>
          <a:p>
            <a:r>
              <a:rPr lang="en-US" dirty="0"/>
              <a:t>The work we have done up to this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5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Steps for Your Self-Study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Collect your merit badges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https://tinyurl.com/SSBenchmarkUCAScoping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https://tinyurl.com/SSLoadsAndPsych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https://tinyurl.com/SSSystemDgmIntro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6A466-0DA1-FA47-F768-FF593A2D2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251460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07909-12E5-DFBC-3285-854510E98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3962400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9F8F9A-4F93-AA3B-643B-76D37C51E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5562600"/>
            <a:ext cx="914400" cy="914400"/>
          </a:xfrm>
          <a:prstGeom prst="rect">
            <a:avLst/>
          </a:prstGeom>
        </p:spPr>
      </p:pic>
      <p:pic>
        <p:nvPicPr>
          <p:cNvPr id="2" name="Picture 1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21380391-032E-6D34-4371-A3E1752D8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2476500"/>
            <a:ext cx="48768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D687A-E333-3EF6-D05F-40E3206B6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5600" y="251460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06688-E238-100C-B03F-A3072421C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600" y="39624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78B61-3921-ADF3-4341-626969337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15600" y="5562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3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3D4-E458-A8DE-EE53-EEBC66B9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0C7D68-23DC-2D16-042D-0F17BBE8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4906735" cy="5167312"/>
          </a:xfrm>
        </p:spPr>
        <p:txBody>
          <a:bodyPr>
            <a:normAutofit/>
          </a:bodyPr>
          <a:lstStyle/>
          <a:p>
            <a:r>
              <a:rPr lang="en-US" dirty="0"/>
              <a:t>Estimate the current load condition on the central plant</a:t>
            </a:r>
          </a:p>
          <a:p>
            <a:r>
              <a:rPr lang="en-US" dirty="0"/>
              <a:t>Look for ways that you could develop a load profile</a:t>
            </a:r>
          </a:p>
          <a:p>
            <a:pPr lvl="1"/>
            <a:r>
              <a:rPr lang="en-US" sz="2800" dirty="0"/>
              <a:t>There could be more than one</a:t>
            </a:r>
          </a:p>
          <a:p>
            <a:pPr lvl="1"/>
            <a:r>
              <a:rPr lang="en-US" sz="2800" dirty="0"/>
              <a:t>Some will be better than others</a:t>
            </a:r>
          </a:p>
          <a:p>
            <a:pPr lvl="1"/>
            <a:r>
              <a:rPr lang="en-US" sz="2800" dirty="0"/>
              <a:t>What are the pro’s and con’s for your list?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A5EFC-AF2D-8C9B-9A58-0199D995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935" y="1690688"/>
            <a:ext cx="6294665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40222D-2D34-FC7C-BED4-48ECAD7A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Let’s Go to the Breakout Rooms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821B00-E514-5600-F1D6-E50B7CCD4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6411" y="5181600"/>
            <a:ext cx="8619908" cy="42908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Break Out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FA0C3E-AA7B-90F0-0D8F-3C05B46E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Scoping the Ball Room AHU</a:t>
            </a:r>
          </a:p>
        </p:txBody>
      </p:sp>
    </p:spTree>
    <p:extLst>
      <p:ext uri="{BB962C8B-B14F-4D97-AF65-F5344CB8AC3E}">
        <p14:creationId xmlns:p14="http://schemas.microsoft.com/office/powerpoint/2010/main" val="29870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Scoping the Ball Room AHU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Ball Room AHU is one of the components of the current load on the central plant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22228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Scoping the Ball Room AHU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Let’s Get Oriented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22228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r>
              <a:rPr lang="en-US" dirty="0"/>
              <a:t>The Ball Room AHU model</a:t>
            </a:r>
          </a:p>
          <a:p>
            <a:r>
              <a:rPr lang="en-US" dirty="0"/>
              <a:t>The documents you have for the equipment room and ball room</a:t>
            </a:r>
          </a:p>
          <a:p>
            <a:r>
              <a:rPr lang="en-US" dirty="0"/>
              <a:t>Previous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086600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1D4C-D70F-9AAD-8DAF-69B0FD9F9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48261-C408-7EFE-B3BA-E09B22D41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Scope the Ball Room AHU and expand the findings list</a:t>
            </a:r>
          </a:p>
          <a:p>
            <a:r>
              <a:rPr lang="en-US" dirty="0"/>
              <a:t>Are you finding things that may be contributors to the load condition you observed at the central plant?</a:t>
            </a:r>
          </a:p>
          <a:p>
            <a:r>
              <a:rPr lang="en-US" dirty="0"/>
              <a:t>If so,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9D31-ED7F-FA25-BED2-5BCC8EA6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06" y="1825625"/>
            <a:ext cx="6178672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9E22D-67A1-FFDF-9DC9-C0933FD6C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086600"/>
            <a:ext cx="5257800" cy="24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19C8-8C28-4A31-8E5A-69DB4F42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Go to the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18587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365125"/>
            <a:ext cx="4572000" cy="5045075"/>
          </a:xfrm>
        </p:spPr>
        <p:txBody>
          <a:bodyPr>
            <a:normAutofit/>
          </a:bodyPr>
          <a:lstStyle/>
          <a:p>
            <a:r>
              <a:rPr lang="en-US" dirty="0"/>
              <a:t>An HVAC Relationship and Few Handy Rules of Thumb for Assessing an Economizer in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7276" cy="68580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162800" y="1600200"/>
          <a:ext cx="59944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3416040" progId="Equation.DSMT4">
                  <p:embed/>
                </p:oleObj>
              </mc:Choice>
              <mc:Fallback>
                <p:oleObj name="Equation" r:id="rId3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62800" y="1600200"/>
                        <a:ext cx="5994400" cy="341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DA21304-D218-15BB-E16A-0BEC3672B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520067"/>
              </p:ext>
            </p:extLst>
          </p:nvPr>
        </p:nvGraphicFramePr>
        <p:xfrm>
          <a:off x="1066800" y="1595714"/>
          <a:ext cx="13855797" cy="789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94360" imgH="3416040" progId="Equation.DSMT4">
                  <p:embed/>
                </p:oleObj>
              </mc:Choice>
              <mc:Fallback>
                <p:oleObj name="Equation" r:id="rId2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6800" y="1595714"/>
                        <a:ext cx="13855797" cy="7896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EF82F4-90DB-4386-F512-C58CF9527F7D}"/>
              </a:ext>
            </a:extLst>
          </p:cNvPr>
          <p:cNvSpPr/>
          <p:nvPr/>
        </p:nvSpPr>
        <p:spPr>
          <a:xfrm>
            <a:off x="0" y="0"/>
            <a:ext cx="12192000" cy="1628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28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An HVAC Relationship and Few Handy Rules of Thumb for Assessing an Economizer in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6800" y="4038600"/>
            <a:ext cx="4572000" cy="45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8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Steps for Your Self-Study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Continue to Develop your System Diagram Skills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Developing the </a:t>
            </a:r>
            <a:r>
              <a:rPr lang="en-US" dirty="0" err="1"/>
              <a:t>Hijend</a:t>
            </a:r>
            <a:r>
              <a:rPr lang="en-US" dirty="0"/>
              <a:t> Hotel CHW Distribution Loop Diagram</a:t>
            </a:r>
          </a:p>
          <a:p>
            <a:r>
              <a:rPr lang="en-US" dirty="0">
                <a:hlinkClick r:id="rId2"/>
              </a:rPr>
              <a:t>https://tinyurl.com/HijendDistLoop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Add the Evaporator Loop to the Diagram</a:t>
            </a:r>
          </a:p>
          <a:p>
            <a:r>
              <a:rPr lang="en-US" dirty="0">
                <a:hlinkClick r:id="rId3"/>
              </a:rPr>
              <a:t>https://tinyurl.com/HijendEvapLoopFlyThru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Field Verify Joe </a:t>
            </a:r>
            <a:r>
              <a:rPr lang="en-US" dirty="0" err="1"/>
              <a:t>DeNugy’s</a:t>
            </a:r>
            <a:r>
              <a:rPr lang="en-US" dirty="0"/>
              <a:t> Central Plant Diagram</a:t>
            </a:r>
          </a:p>
          <a:p>
            <a:r>
              <a:rPr lang="en-US" dirty="0">
                <a:hlinkClick r:id="rId4"/>
              </a:rPr>
              <a:t>https://tinyurl.com/HijendCHWFieldVerify</a:t>
            </a:r>
            <a:r>
              <a:rPr lang="en-US" dirty="0"/>
              <a:t> </a:t>
            </a:r>
          </a:p>
        </p:txBody>
      </p:sp>
      <p:pic>
        <p:nvPicPr>
          <p:cNvPr id="2" name="Picture 1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21380391-032E-6D34-4371-A3E1752D8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2476500"/>
            <a:ext cx="48768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D687A-E333-3EF6-D05F-40E3206B6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270591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06688-E238-100C-B03F-A3072421C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41910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78B61-3921-ADF3-4341-626969337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5715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894120"/>
              </p:ext>
            </p:extLst>
          </p:nvPr>
        </p:nvGraphicFramePr>
        <p:xfrm>
          <a:off x="1142999" y="-3505200"/>
          <a:ext cx="13855797" cy="789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94360" imgH="3416040" progId="Equation.DSMT4">
                  <p:embed/>
                </p:oleObj>
              </mc:Choice>
              <mc:Fallback>
                <p:oleObj name="Equation" r:id="rId2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99" y="-3505200"/>
                        <a:ext cx="13855797" cy="7896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EF82F4-90DB-4386-F512-C58CF9527F7D}"/>
              </a:ext>
            </a:extLst>
          </p:cNvPr>
          <p:cNvSpPr/>
          <p:nvPr/>
        </p:nvSpPr>
        <p:spPr>
          <a:xfrm>
            <a:off x="0" y="0"/>
            <a:ext cx="12192000" cy="1628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28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An HVAC Relationship and Few Handy Rules of Thumb for Assessing an Economizer in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6800" y="4038600"/>
            <a:ext cx="4572000" cy="4599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F7A38-CBA1-D237-2FA4-0715A462A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0" y="0"/>
            <a:ext cx="889081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CD191-3607-90C8-0CA9-EBE231627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2988" y="0"/>
            <a:ext cx="8889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4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980401"/>
              </p:ext>
            </p:extLst>
          </p:nvPr>
        </p:nvGraphicFramePr>
        <p:xfrm>
          <a:off x="1142999" y="-4876800"/>
          <a:ext cx="13855797" cy="789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94360" imgH="3416040" progId="Equation.DSMT4">
                  <p:embed/>
                </p:oleObj>
              </mc:Choice>
              <mc:Fallback>
                <p:oleObj name="Equation" r:id="rId2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99" y="-4876800"/>
                        <a:ext cx="13855797" cy="7896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EF82F4-90DB-4386-F512-C58CF9527F7D}"/>
              </a:ext>
            </a:extLst>
          </p:cNvPr>
          <p:cNvSpPr/>
          <p:nvPr/>
        </p:nvSpPr>
        <p:spPr>
          <a:xfrm>
            <a:off x="0" y="0"/>
            <a:ext cx="12192000" cy="1628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28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An HVAC Relationship and Few Handy Rules of Thumb for Assessing an Economizer in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6800" y="4038600"/>
            <a:ext cx="4572000" cy="4599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F7A38-CBA1-D237-2FA4-0715A462A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235" y="3179857"/>
            <a:ext cx="4741765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CD191-3607-90C8-0CA9-EBE231627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79857"/>
            <a:ext cx="47409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345949"/>
              </p:ext>
            </p:extLst>
          </p:nvPr>
        </p:nvGraphicFramePr>
        <p:xfrm>
          <a:off x="1142999" y="-11866657"/>
          <a:ext cx="13855797" cy="7896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94360" imgH="3416040" progId="Equation.DSMT4">
                  <p:embed/>
                </p:oleObj>
              </mc:Choice>
              <mc:Fallback>
                <p:oleObj name="Equation" r:id="rId2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2999" y="-11866657"/>
                        <a:ext cx="13855797" cy="7896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6EF82F4-90DB-4386-F512-C58CF9527F7D}"/>
              </a:ext>
            </a:extLst>
          </p:cNvPr>
          <p:cNvSpPr/>
          <p:nvPr/>
        </p:nvSpPr>
        <p:spPr>
          <a:xfrm>
            <a:off x="0" y="0"/>
            <a:ext cx="12192000" cy="16283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29829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An HVAC Relationship and Few Handy Rules of Thumb for Assessing an Economizer in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6800" y="4038600"/>
            <a:ext cx="4572000" cy="4599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F7A38-CBA1-D237-2FA4-0715A462A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235" y="-3810000"/>
            <a:ext cx="4741765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CD191-3607-90C8-0CA9-EBE231627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405" y="0"/>
            <a:ext cx="888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5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65125"/>
            <a:ext cx="4343400" cy="1325563"/>
          </a:xfrm>
        </p:spPr>
        <p:txBody>
          <a:bodyPr>
            <a:normAutofit/>
          </a:bodyPr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9CBF-0C94-0595-E38C-20245B7D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1825625"/>
            <a:ext cx="4267200" cy="4351338"/>
          </a:xfrm>
        </p:spPr>
        <p:txBody>
          <a:bodyPr/>
          <a:lstStyle/>
          <a:p>
            <a:r>
              <a:rPr lang="en-US" dirty="0"/>
              <a:t>The Ball Room AHU Economizer (Scenes 10 and 11 will be handy)</a:t>
            </a:r>
          </a:p>
          <a:p>
            <a:r>
              <a:rPr lang="en-US" dirty="0"/>
              <a:t>The documents you have for the equipment room and ball room</a:t>
            </a:r>
          </a:p>
          <a:p>
            <a:r>
              <a:rPr lang="en-US" dirty="0"/>
              <a:t>The relationships we just discussed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7276" cy="68580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162800" y="1600200"/>
          <a:ext cx="59944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3416040" progId="Equation.DSMT4">
                  <p:embed/>
                </p:oleObj>
              </mc:Choice>
              <mc:Fallback>
                <p:oleObj name="Equation" r:id="rId3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62800" y="1600200"/>
                        <a:ext cx="5994400" cy="341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04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5AA8-50D8-7EBE-9739-8F8BB339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65125"/>
            <a:ext cx="4343400" cy="1325563"/>
          </a:xfrm>
        </p:spPr>
        <p:txBody>
          <a:bodyPr>
            <a:normAutofit/>
          </a:bodyPr>
          <a:lstStyle/>
          <a:p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9CBF-0C94-0595-E38C-20245B7D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1491344"/>
            <a:ext cx="4267200" cy="5366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Evaluate the Ball Room AHU </a:t>
            </a:r>
            <a:r>
              <a:rPr lang="en-US"/>
              <a:t>Economizer dampers</a:t>
            </a:r>
            <a:endParaRPr lang="en-US" dirty="0"/>
          </a:p>
          <a:p>
            <a:r>
              <a:rPr lang="en-US" dirty="0"/>
              <a:t>Do you think the dampers will have a linear characteristic</a:t>
            </a:r>
          </a:p>
          <a:p>
            <a:r>
              <a:rPr lang="en-US" dirty="0"/>
              <a:t>Do you think mixing will be thorough?</a:t>
            </a:r>
          </a:p>
          <a:p>
            <a:r>
              <a:rPr lang="en-US" dirty="0"/>
              <a:t>What are some of the implications of your observations?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BE757-B25D-1FDD-1615-6F863D9B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7276" cy="68580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107A38-4DB6-2112-B6C1-4C3FCB5C9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7162800" y="1600200"/>
          <a:ext cx="5994400" cy="341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4360" imgH="3416040" progId="Equation.DSMT4">
                  <p:embed/>
                </p:oleObj>
              </mc:Choice>
              <mc:Fallback>
                <p:oleObj name="Equation" r:id="rId3" imgW="5994360" imgH="3416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A107A38-4DB6-2112-B6C1-4C3FCB5C9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62800" y="1600200"/>
                        <a:ext cx="5994400" cy="341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34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19C8-8C28-4A31-8E5A-69DB4F42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Go to the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41294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FA0C3E-AA7B-90F0-0D8F-3C05B46E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a System Diagram in the Field</a:t>
            </a:r>
          </a:p>
        </p:txBody>
      </p:sp>
    </p:spTree>
    <p:extLst>
      <p:ext uri="{BB962C8B-B14F-4D97-AF65-F5344CB8AC3E}">
        <p14:creationId xmlns:p14="http://schemas.microsoft.com/office/powerpoint/2010/main" val="19044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AEC74-FB68-7693-ABC0-7E5BC5966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8" t="2733" r="12590"/>
          <a:stretch/>
        </p:blipFill>
        <p:spPr>
          <a:xfrm>
            <a:off x="1190863" y="0"/>
            <a:ext cx="981027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F1C5A-58B8-DE72-6690-367D26B03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955" y="-7086600"/>
            <a:ext cx="9896045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170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211C-86FC-00DA-EFC8-2712EAFF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1" cy="1325563"/>
          </a:xfrm>
        </p:spPr>
        <p:txBody>
          <a:bodyPr/>
          <a:lstStyle/>
          <a:p>
            <a:pPr algn="ctr"/>
            <a:r>
              <a:rPr lang="en-US" dirty="0"/>
              <a:t>The Distribution Loop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D3B62-DDCE-56EC-56F3-4CAC73DC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955" y="0"/>
            <a:ext cx="9896045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6D391-5A34-7212-7164-E666DC23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8" t="2733" r="12590"/>
          <a:stretch/>
        </p:blipFill>
        <p:spPr>
          <a:xfrm>
            <a:off x="1190863" y="7097486"/>
            <a:ext cx="9810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211C-86FC-00DA-EFC8-2712EAFF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A03C7-EF0D-C23D-BBDA-9A2BF2992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distribution loop sketch</a:t>
            </a:r>
          </a:p>
          <a:p>
            <a:r>
              <a:rPr lang="en-US" dirty="0"/>
              <a:t>The </a:t>
            </a:r>
            <a:r>
              <a:rPr lang="en-US" dirty="0" err="1"/>
              <a:t>Hijend</a:t>
            </a:r>
            <a:r>
              <a:rPr lang="en-US" dirty="0"/>
              <a:t> Hotel chilled water plant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D3B62-DDCE-56EC-56F3-4CAC73DC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4" y="3200400"/>
            <a:ext cx="5277890" cy="3657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6D391-5A34-7212-7164-E666DC23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8" t="2733" r="12590"/>
          <a:stretch/>
        </p:blipFill>
        <p:spPr>
          <a:xfrm>
            <a:off x="6399198" y="3200400"/>
            <a:ext cx="52321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AC829-5DA4-253E-9CD3-A32EEF20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Next Steps for Your Self-Study Effort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220255-8BD4-EEBA-9EF5-84F49493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Reach Out to Ryan if You Have Questions or Need Some Help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r2s2@pge.com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717D95CE-4C82-F19D-0483-0EE362E7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362200"/>
            <a:ext cx="48768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30E3F-3BD6-CE2C-2F03-4FEF915FD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2514600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1BCD1-B324-0381-F356-DE25F9292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3962400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D3973-139C-7EF8-DA8B-4667E005B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5562600"/>
            <a:ext cx="914400" cy="914400"/>
          </a:xfrm>
          <a:prstGeom prst="rect">
            <a:avLst/>
          </a:prstGeom>
        </p:spPr>
      </p:pic>
      <p:pic>
        <p:nvPicPr>
          <p:cNvPr id="12" name="Picture 11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453F9EA0-33E1-FC39-74F1-8C9A73ECE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0"/>
            <a:ext cx="4724400" cy="69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211C-86FC-00DA-EFC8-2712EAFF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A03C7-EF0D-C23D-BBDA-9A2BF2992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the evaporator loops to the sketch (hint:  they will plug in between points C and 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D3B62-DDCE-56EC-56F3-4CAC73DC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4" y="3200400"/>
            <a:ext cx="5277890" cy="3657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6D391-5A34-7212-7164-E666DC23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8" t="2733" r="12590"/>
          <a:stretch/>
        </p:blipFill>
        <p:spPr>
          <a:xfrm>
            <a:off x="6399198" y="3200400"/>
            <a:ext cx="52321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19C8-8C28-4A31-8E5A-69DB4F42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Go to the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26780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4BE9-CB94-54D9-19C2-CFA6887B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System Diagram Development “Plan B”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FA7C-6F0A-93A5-984D-5B3A8304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3886" cy="4351338"/>
          </a:xfrm>
        </p:spPr>
        <p:txBody>
          <a:bodyPr/>
          <a:lstStyle/>
          <a:p>
            <a:r>
              <a:rPr lang="en-US" dirty="0"/>
              <a:t>Develop a first draft diagram from the project documents</a:t>
            </a:r>
          </a:p>
          <a:p>
            <a:r>
              <a:rPr lang="en-US" dirty="0"/>
              <a:t>Field verify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23319-24CF-E203-DB3E-A408AC64E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93" y="1605494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116C6-A66D-3617-6242-FE678093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051" y="19429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1AB47568-AA4E-49F7-BC1C-A6451F02247C}"/>
              </a:ext>
            </a:extLst>
          </p:cNvPr>
          <p:cNvCxnSpPr>
            <a:stCxn id="565" idx="2"/>
            <a:endCxn id="580" idx="0"/>
          </p:cNvCxnSpPr>
          <p:nvPr/>
        </p:nvCxnSpPr>
        <p:spPr>
          <a:xfrm>
            <a:off x="11145926" y="1621003"/>
            <a:ext cx="3" cy="2057375"/>
          </a:xfrm>
          <a:prstGeom prst="line">
            <a:avLst/>
          </a:prstGeom>
          <a:ln w="25400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EEAEB97B-2864-4DDC-9C86-4FC6422B7152}"/>
              </a:ext>
            </a:extLst>
          </p:cNvPr>
          <p:cNvCxnSpPr>
            <a:cxnSpLocks/>
          </p:cNvCxnSpPr>
          <p:nvPr/>
        </p:nvCxnSpPr>
        <p:spPr>
          <a:xfrm>
            <a:off x="4037490" y="3132863"/>
            <a:ext cx="156974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2807A7-6C0E-4B6D-AF34-8E485178DE87}"/>
              </a:ext>
            </a:extLst>
          </p:cNvPr>
          <p:cNvCxnSpPr>
            <a:stCxn id="7" idx="0"/>
            <a:endCxn id="6" idx="2"/>
          </p:cNvCxnSpPr>
          <p:nvPr/>
        </p:nvCxnSpPr>
        <p:spPr>
          <a:xfrm flipV="1">
            <a:off x="1108418" y="2998199"/>
            <a:ext cx="1135" cy="187034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48F494-64DE-4F95-AA89-A6582628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1582399" cy="114300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The Simplified Design Intent System Diagram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13BB0B-85AF-40A1-910C-8788A4AC5EA6}"/>
              </a:ext>
            </a:extLst>
          </p:cNvPr>
          <p:cNvSpPr txBox="1"/>
          <p:nvPr/>
        </p:nvSpPr>
        <p:spPr>
          <a:xfrm>
            <a:off x="1233108" y="2618518"/>
            <a:ext cx="311724" cy="146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Ch2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B81AD-5A93-41EC-A13F-D5B697DE6947}"/>
              </a:ext>
            </a:extLst>
          </p:cNvPr>
          <p:cNvSpPr txBox="1"/>
          <p:nvPr/>
        </p:nvSpPr>
        <p:spPr>
          <a:xfrm>
            <a:off x="1233107" y="3142653"/>
            <a:ext cx="311724" cy="146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D6F53B-2A63-46D7-9AB5-CB53B5891D88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1108418" y="3309923"/>
            <a:ext cx="0" cy="430801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21C4F5-FF05-4F6D-A803-246E0E4C6EE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109553" y="2437096"/>
            <a:ext cx="0" cy="187034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988534-AEEC-4AE2-AE33-4B5A1D777A57}"/>
              </a:ext>
            </a:extLst>
          </p:cNvPr>
          <p:cNvSpPr/>
          <p:nvPr/>
        </p:nvSpPr>
        <p:spPr>
          <a:xfrm>
            <a:off x="1047208" y="2624130"/>
            <a:ext cx="124690" cy="374069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9DEE74-A1E8-4BF8-B01E-9CF7AC4F389B}"/>
              </a:ext>
            </a:extLst>
          </p:cNvPr>
          <p:cNvSpPr>
            <a:spLocks noChangeAspect="1"/>
          </p:cNvSpPr>
          <p:nvPr/>
        </p:nvSpPr>
        <p:spPr>
          <a:xfrm>
            <a:off x="1046073" y="3185233"/>
            <a:ext cx="124690" cy="12469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A5E181-0490-4EB2-98CC-17834E0805A1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flipV="1">
            <a:off x="1731864" y="3003811"/>
            <a:ext cx="1135" cy="187034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2B73D1A-57D1-4D1F-B240-8F025364DD26}"/>
              </a:ext>
            </a:extLst>
          </p:cNvPr>
          <p:cNvSpPr txBox="1"/>
          <p:nvPr/>
        </p:nvSpPr>
        <p:spPr>
          <a:xfrm>
            <a:off x="1856556" y="2624130"/>
            <a:ext cx="477447" cy="1469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Ch1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24C7C-893B-4AC8-AE24-BE515803D052}"/>
              </a:ext>
            </a:extLst>
          </p:cNvPr>
          <p:cNvSpPr txBox="1"/>
          <p:nvPr/>
        </p:nvSpPr>
        <p:spPr>
          <a:xfrm>
            <a:off x="1856555" y="3148265"/>
            <a:ext cx="311724" cy="146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F31871-2061-49CD-9C53-369E4D8D4583}"/>
              </a:ext>
            </a:extLst>
          </p:cNvPr>
          <p:cNvCxnSpPr>
            <a:cxnSpLocks/>
            <a:endCxn id="25" idx="4"/>
          </p:cNvCxnSpPr>
          <p:nvPr/>
        </p:nvCxnSpPr>
        <p:spPr>
          <a:xfrm flipV="1">
            <a:off x="1731865" y="3315535"/>
            <a:ext cx="0" cy="425189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5C5219-593E-4717-B1BA-BDDEF706FF4B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1732999" y="2442708"/>
            <a:ext cx="0" cy="187034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3CC88E0-8B69-490B-928C-20FF383B8463}"/>
              </a:ext>
            </a:extLst>
          </p:cNvPr>
          <p:cNvSpPr/>
          <p:nvPr/>
        </p:nvSpPr>
        <p:spPr>
          <a:xfrm>
            <a:off x="1670654" y="2629742"/>
            <a:ext cx="124690" cy="374069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99B567A-DB25-452F-9088-37CC7AC902F2}"/>
              </a:ext>
            </a:extLst>
          </p:cNvPr>
          <p:cNvSpPr>
            <a:spLocks noChangeAspect="1"/>
          </p:cNvSpPr>
          <p:nvPr/>
        </p:nvSpPr>
        <p:spPr>
          <a:xfrm>
            <a:off x="1669520" y="3190845"/>
            <a:ext cx="124690" cy="12469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7E66D9-A009-4C32-9B4C-CE85B8785049}"/>
              </a:ext>
            </a:extLst>
          </p:cNvPr>
          <p:cNvCxnSpPr>
            <a:cxnSpLocks/>
          </p:cNvCxnSpPr>
          <p:nvPr/>
        </p:nvCxnSpPr>
        <p:spPr>
          <a:xfrm>
            <a:off x="1108418" y="3107720"/>
            <a:ext cx="623446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BE088B-4479-4AD2-8790-5ADFFCC1E74A}"/>
              </a:ext>
            </a:extLst>
          </p:cNvPr>
          <p:cNvCxnSpPr>
            <a:stCxn id="46" idx="0"/>
          </p:cNvCxnSpPr>
          <p:nvPr/>
        </p:nvCxnSpPr>
        <p:spPr>
          <a:xfrm flipV="1">
            <a:off x="2355315" y="1558657"/>
            <a:ext cx="1135" cy="187034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7D133E2-2EB7-4F9F-88F7-65AE7B093556}"/>
              </a:ext>
            </a:extLst>
          </p:cNvPr>
          <p:cNvSpPr txBox="1"/>
          <p:nvPr/>
        </p:nvSpPr>
        <p:spPr>
          <a:xfrm>
            <a:off x="2480004" y="1708897"/>
            <a:ext cx="311724" cy="146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FF5AE9-2805-4B06-A7E3-5E31F3C41A19}"/>
              </a:ext>
            </a:extLst>
          </p:cNvPr>
          <p:cNvCxnSpPr>
            <a:cxnSpLocks/>
          </p:cNvCxnSpPr>
          <p:nvPr/>
        </p:nvCxnSpPr>
        <p:spPr>
          <a:xfrm flipV="1">
            <a:off x="2355315" y="1875994"/>
            <a:ext cx="0" cy="566714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18FF81A-1695-45E9-9930-FDF26E51E2AA}"/>
              </a:ext>
            </a:extLst>
          </p:cNvPr>
          <p:cNvSpPr>
            <a:spLocks noChangeAspect="1"/>
          </p:cNvSpPr>
          <p:nvPr/>
        </p:nvSpPr>
        <p:spPr>
          <a:xfrm>
            <a:off x="2292970" y="1745691"/>
            <a:ext cx="124690" cy="12469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87073F-6E7E-402F-94E9-C61CC69E1B93}"/>
              </a:ext>
            </a:extLst>
          </p:cNvPr>
          <p:cNvCxnSpPr>
            <a:stCxn id="49" idx="0"/>
          </p:cNvCxnSpPr>
          <p:nvPr/>
        </p:nvCxnSpPr>
        <p:spPr>
          <a:xfrm flipV="1">
            <a:off x="2978761" y="1564269"/>
            <a:ext cx="1135" cy="187034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E2CD59-4C99-4C96-8DB2-AFDDDBD9F6C1}"/>
              </a:ext>
            </a:extLst>
          </p:cNvPr>
          <p:cNvCxnSpPr>
            <a:cxnSpLocks/>
            <a:endCxn id="49" idx="4"/>
          </p:cNvCxnSpPr>
          <p:nvPr/>
        </p:nvCxnSpPr>
        <p:spPr>
          <a:xfrm flipV="1">
            <a:off x="2978761" y="1875993"/>
            <a:ext cx="0" cy="12469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9C92D05F-0335-4EEC-98D9-B918540F3095}"/>
              </a:ext>
            </a:extLst>
          </p:cNvPr>
          <p:cNvSpPr>
            <a:spLocks noChangeAspect="1"/>
          </p:cNvSpPr>
          <p:nvPr/>
        </p:nvSpPr>
        <p:spPr>
          <a:xfrm>
            <a:off x="2916416" y="1751303"/>
            <a:ext cx="124690" cy="12469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3BFFD5-7A34-4BE9-90F1-D54FCC07A681}"/>
              </a:ext>
            </a:extLst>
          </p:cNvPr>
          <p:cNvSpPr txBox="1"/>
          <p:nvPr/>
        </p:nvSpPr>
        <p:spPr>
          <a:xfrm>
            <a:off x="3103451" y="1708897"/>
            <a:ext cx="311724" cy="1468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Pm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BD8923B-804C-4051-8B7C-858C02DDE607}"/>
              </a:ext>
            </a:extLst>
          </p:cNvPr>
          <p:cNvCxnSpPr>
            <a:cxnSpLocks/>
          </p:cNvCxnSpPr>
          <p:nvPr/>
        </p:nvCxnSpPr>
        <p:spPr>
          <a:xfrm>
            <a:off x="883977" y="2437096"/>
            <a:ext cx="1471338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FD8EF2A-7457-43F4-99BC-3BA38127D05B}"/>
              </a:ext>
            </a:extLst>
          </p:cNvPr>
          <p:cNvCxnSpPr>
            <a:cxnSpLocks/>
          </p:cNvCxnSpPr>
          <p:nvPr/>
        </p:nvCxnSpPr>
        <p:spPr>
          <a:xfrm flipV="1">
            <a:off x="883977" y="2437097"/>
            <a:ext cx="0" cy="1298015"/>
          </a:xfrm>
          <a:prstGeom prst="line">
            <a:avLst/>
          </a:prstGeom>
          <a:ln w="25400" cap="rnd">
            <a:gradFill>
              <a:gsLst>
                <a:gs pos="20000">
                  <a:srgbClr val="009999"/>
                </a:gs>
                <a:gs pos="8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6F42429-8699-4FED-A3AB-A1C26A923A4C}"/>
              </a:ext>
            </a:extLst>
          </p:cNvPr>
          <p:cNvCxnSpPr>
            <a:cxnSpLocks/>
          </p:cNvCxnSpPr>
          <p:nvPr/>
        </p:nvCxnSpPr>
        <p:spPr>
          <a:xfrm>
            <a:off x="883977" y="3740724"/>
            <a:ext cx="10199605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6FD264E-49E0-4654-8DA3-1C9DDD46B673}"/>
              </a:ext>
            </a:extLst>
          </p:cNvPr>
          <p:cNvCxnSpPr>
            <a:cxnSpLocks/>
          </p:cNvCxnSpPr>
          <p:nvPr/>
        </p:nvCxnSpPr>
        <p:spPr>
          <a:xfrm>
            <a:off x="2355314" y="2000682"/>
            <a:ext cx="623448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FB5E49B-1B9F-43D4-AFC5-4C29130CACE3}"/>
              </a:ext>
            </a:extLst>
          </p:cNvPr>
          <p:cNvCxnSpPr>
            <a:cxnSpLocks/>
          </p:cNvCxnSpPr>
          <p:nvPr/>
        </p:nvCxnSpPr>
        <p:spPr>
          <a:xfrm>
            <a:off x="2355314" y="1564269"/>
            <a:ext cx="8728268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8C70E4-8F3A-44F4-B069-834E24387939}"/>
              </a:ext>
            </a:extLst>
          </p:cNvPr>
          <p:cNvGrpSpPr/>
          <p:nvPr/>
        </p:nvGrpSpPr>
        <p:grpSpPr>
          <a:xfrm>
            <a:off x="3290485" y="1558657"/>
            <a:ext cx="497625" cy="2176455"/>
            <a:chOff x="4023402" y="2286030"/>
            <a:chExt cx="729850" cy="3192134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9661CFE-F842-4E1F-A2E6-FFEA19F25EB5}"/>
                </a:ext>
              </a:extLst>
            </p:cNvPr>
            <p:cNvCxnSpPr>
              <a:cxnSpLocks/>
              <a:endCxn id="78" idx="2"/>
            </p:cNvCxnSpPr>
            <p:nvPr/>
          </p:nvCxnSpPr>
          <p:spPr>
            <a:xfrm flipV="1">
              <a:off x="4114841" y="4397358"/>
              <a:ext cx="0" cy="1080806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0E2BE6-D9F4-495F-B8D3-829501A58D90}"/>
                </a:ext>
              </a:extLst>
            </p:cNvPr>
            <p:cNvSpPr txBox="1"/>
            <p:nvPr/>
          </p:nvSpPr>
          <p:spPr>
            <a:xfrm>
              <a:off x="4296057" y="3969152"/>
              <a:ext cx="45719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VF1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C9FBA17-ECA7-4E6A-9C66-365C6165A166}"/>
                </a:ext>
              </a:extLst>
            </p:cNvPr>
            <p:cNvCxnSpPr>
              <a:cxnSpLocks/>
              <a:stCxn id="78" idx="0"/>
            </p:cNvCxnSpPr>
            <p:nvPr/>
          </p:nvCxnSpPr>
          <p:spPr>
            <a:xfrm flipV="1">
              <a:off x="4114841" y="2286030"/>
              <a:ext cx="0" cy="1562694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DC3AECE-ED24-4279-8095-C2C782DE8A30}"/>
                </a:ext>
              </a:extLst>
            </p:cNvPr>
            <p:cNvSpPr/>
            <p:nvPr/>
          </p:nvSpPr>
          <p:spPr>
            <a:xfrm>
              <a:off x="4023402" y="3848724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7269CC5-02CB-4085-AA9E-CFB04A865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71500" y="4526281"/>
              <a:ext cx="182878" cy="137163"/>
              <a:chOff x="3657610" y="5029200"/>
              <a:chExt cx="365749" cy="274320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C2C6D6D-4F79-4227-9509-1AAE796A86D3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92" name="Isosceles Triangle 91">
                  <a:extLst>
                    <a:ext uri="{FF2B5EF4-FFF2-40B4-BE49-F238E27FC236}">
                      <a16:creationId xmlns:a16="http://schemas.microsoft.com/office/drawing/2014/main" id="{702F381B-B413-40A2-A191-0213575A3C21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Isosceles Triangle 92">
                  <a:extLst>
                    <a:ext uri="{FF2B5EF4-FFF2-40B4-BE49-F238E27FC236}">
                      <a16:creationId xmlns:a16="http://schemas.microsoft.com/office/drawing/2014/main" id="{D543F522-49A0-4431-97F2-43A0B3955C6F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C8FB4AB-569A-4051-9CF1-941F870E2397}"/>
                  </a:ext>
                </a:extLst>
              </p:cNvPr>
              <p:cNvCxnSpPr>
                <a:stCxn id="93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1F4D27D-86AC-41D1-A469-1BCF21362E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90" name="Arc 89">
                  <a:extLst>
                    <a:ext uri="{FF2B5EF4-FFF2-40B4-BE49-F238E27FC236}">
                      <a16:creationId xmlns:a16="http://schemas.microsoft.com/office/drawing/2014/main" id="{E096B1A7-4D97-471E-A9D8-45879CB17D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B8AFDAF1-5199-4CBD-8B33-DBDC89F87503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5537439-D5BD-4173-B8C2-3597021135E8}"/>
              </a:ext>
            </a:extLst>
          </p:cNvPr>
          <p:cNvCxnSpPr>
            <a:cxnSpLocks/>
            <a:endCxn id="110" idx="2"/>
          </p:cNvCxnSpPr>
          <p:nvPr/>
        </p:nvCxnSpPr>
        <p:spPr>
          <a:xfrm flipV="1">
            <a:off x="4225657" y="2992587"/>
            <a:ext cx="0" cy="748137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FB678908-46CF-4CEA-BF43-B7183690CE71}"/>
              </a:ext>
            </a:extLst>
          </p:cNvPr>
          <p:cNvSpPr txBox="1"/>
          <p:nvPr/>
        </p:nvSpPr>
        <p:spPr>
          <a:xfrm>
            <a:off x="4349213" y="2700628"/>
            <a:ext cx="311724" cy="293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AHU8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18667AC-8589-4CB5-8E30-91801B5E5E7C}"/>
              </a:ext>
            </a:extLst>
          </p:cNvPr>
          <p:cNvCxnSpPr>
            <a:cxnSpLocks/>
            <a:stCxn id="110" idx="0"/>
          </p:cNvCxnSpPr>
          <p:nvPr/>
        </p:nvCxnSpPr>
        <p:spPr>
          <a:xfrm flipV="1">
            <a:off x="4225657" y="1553045"/>
            <a:ext cx="0" cy="1065473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9853410-96E6-4B55-BD33-7E49EEF446B9}"/>
              </a:ext>
            </a:extLst>
          </p:cNvPr>
          <p:cNvSpPr/>
          <p:nvPr/>
        </p:nvSpPr>
        <p:spPr>
          <a:xfrm>
            <a:off x="4163312" y="2618518"/>
            <a:ext cx="124690" cy="374069"/>
          </a:xfrm>
          <a:prstGeom prst="rect">
            <a:avLst/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25B35F36-4A9E-4A51-9FF4-DBCCE888DA8A}"/>
              </a:ext>
            </a:extLst>
          </p:cNvPr>
          <p:cNvGrpSpPr/>
          <p:nvPr/>
        </p:nvGrpSpPr>
        <p:grpSpPr>
          <a:xfrm>
            <a:off x="4787893" y="2176493"/>
            <a:ext cx="497625" cy="1252508"/>
            <a:chOff x="5853843" y="3192189"/>
            <a:chExt cx="729850" cy="1837011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6C96D96-0732-4837-90AF-1EB41845DF91}"/>
                </a:ext>
              </a:extLst>
            </p:cNvPr>
            <p:cNvCxnSpPr>
              <a:cxnSpLocks/>
              <a:endCxn id="123" idx="2"/>
            </p:cNvCxnSpPr>
            <p:nvPr/>
          </p:nvCxnSpPr>
          <p:spPr>
            <a:xfrm flipV="1">
              <a:off x="5945282" y="4389127"/>
              <a:ext cx="0" cy="640073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EC6E4E67-D16B-4D02-AFB5-513006670657}"/>
                </a:ext>
              </a:extLst>
            </p:cNvPr>
            <p:cNvSpPr txBox="1"/>
            <p:nvPr/>
          </p:nvSpPr>
          <p:spPr>
            <a:xfrm>
              <a:off x="6126498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AHU9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71A25B5-176C-4247-A9FB-A8D156B40465}"/>
                </a:ext>
              </a:extLst>
            </p:cNvPr>
            <p:cNvCxnSpPr>
              <a:cxnSpLocks/>
              <a:stCxn id="123" idx="0"/>
            </p:cNvCxnSpPr>
            <p:nvPr/>
          </p:nvCxnSpPr>
          <p:spPr>
            <a:xfrm flipV="1">
              <a:off x="5945282" y="3192189"/>
              <a:ext cx="0" cy="648304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44E0111-3181-4522-AAF7-41811A130D44}"/>
                </a:ext>
              </a:extLst>
            </p:cNvPr>
            <p:cNvSpPr/>
            <p:nvPr/>
          </p:nvSpPr>
          <p:spPr>
            <a:xfrm>
              <a:off x="5853843" y="3840493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B840435-56CF-4D21-A102-95481C6EF4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01941" y="4526281"/>
              <a:ext cx="182878" cy="137163"/>
              <a:chOff x="3657610" y="5029200"/>
              <a:chExt cx="365749" cy="274320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D7A3D88B-4EE7-4639-B779-FD8C1730DA0D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130" name="Isosceles Triangle 129">
                  <a:extLst>
                    <a:ext uri="{FF2B5EF4-FFF2-40B4-BE49-F238E27FC236}">
                      <a16:creationId xmlns:a16="http://schemas.microsoft.com/office/drawing/2014/main" id="{3296E556-5A57-4F26-AACD-7CDC8B642C03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Isosceles Triangle 130">
                  <a:extLst>
                    <a:ext uri="{FF2B5EF4-FFF2-40B4-BE49-F238E27FC236}">
                      <a16:creationId xmlns:a16="http://schemas.microsoft.com/office/drawing/2014/main" id="{36A9F1C1-FF2A-42E9-9DEF-6A263A4D0B3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B48943C8-02AC-4C65-BA06-F1E9B111A224}"/>
                  </a:ext>
                </a:extLst>
              </p:cNvPr>
              <p:cNvCxnSpPr>
                <a:stCxn id="131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A0E0013-EBEA-4044-8857-F8B91C36CA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1C9EE507-7ED3-4D5D-87A8-413AE8674F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F7E7803-F7E8-44E5-B74C-1835BA02BB4F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F7F20C6-E92D-4D29-8C28-E9D259012DD8}"/>
              </a:ext>
            </a:extLst>
          </p:cNvPr>
          <p:cNvGrpSpPr/>
          <p:nvPr/>
        </p:nvGrpSpPr>
        <p:grpSpPr>
          <a:xfrm>
            <a:off x="5411341" y="2182105"/>
            <a:ext cx="497625" cy="1246895"/>
            <a:chOff x="4023402" y="3167047"/>
            <a:chExt cx="729850" cy="1828780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7E0110B-9F46-4127-A990-274DF99A3351}"/>
                </a:ext>
              </a:extLst>
            </p:cNvPr>
            <p:cNvCxnSpPr>
              <a:cxnSpLocks/>
              <a:endCxn id="155" idx="2"/>
            </p:cNvCxnSpPr>
            <p:nvPr/>
          </p:nvCxnSpPr>
          <p:spPr>
            <a:xfrm flipH="1" flipV="1">
              <a:off x="4114841" y="4355754"/>
              <a:ext cx="2375" cy="640073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B7393A8-E858-4D4E-9EC8-172A28D79401}"/>
                </a:ext>
              </a:extLst>
            </p:cNvPr>
            <p:cNvSpPr txBox="1"/>
            <p:nvPr/>
          </p:nvSpPr>
          <p:spPr>
            <a:xfrm>
              <a:off x="4296057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AHU10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7ECEB8C-FF76-4578-B938-E2FDF562BCA2}"/>
                </a:ext>
              </a:extLst>
            </p:cNvPr>
            <p:cNvCxnSpPr>
              <a:cxnSpLocks/>
              <a:stCxn id="155" idx="0"/>
            </p:cNvCxnSpPr>
            <p:nvPr/>
          </p:nvCxnSpPr>
          <p:spPr>
            <a:xfrm flipV="1">
              <a:off x="4114841" y="3167047"/>
              <a:ext cx="0" cy="640073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C6127B7-ADE4-400D-8D1D-365B809A44D0}"/>
                </a:ext>
              </a:extLst>
            </p:cNvPr>
            <p:cNvSpPr/>
            <p:nvPr/>
          </p:nvSpPr>
          <p:spPr>
            <a:xfrm>
              <a:off x="4023402" y="3807120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358344AE-38E6-4D57-87E0-7F78406AE8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71500" y="4526281"/>
              <a:ext cx="182878" cy="137163"/>
              <a:chOff x="3657610" y="5029200"/>
              <a:chExt cx="365749" cy="274320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058BB68-247E-4C77-9A47-8E863D27E733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162" name="Isosceles Triangle 161">
                  <a:extLst>
                    <a:ext uri="{FF2B5EF4-FFF2-40B4-BE49-F238E27FC236}">
                      <a16:creationId xmlns:a16="http://schemas.microsoft.com/office/drawing/2014/main" id="{9BB28F3F-4B97-45D6-9276-8F362E91F471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Isosceles Triangle 162">
                  <a:extLst>
                    <a:ext uri="{FF2B5EF4-FFF2-40B4-BE49-F238E27FC236}">
                      <a16:creationId xmlns:a16="http://schemas.microsoft.com/office/drawing/2014/main" id="{17630D42-64B1-41EC-B71F-8C864BBFEC6B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7F193DF-97FB-48EB-9F60-77975D784B1D}"/>
                  </a:ext>
                </a:extLst>
              </p:cNvPr>
              <p:cNvCxnSpPr>
                <a:stCxn id="163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6BE7E6AF-913E-479E-A936-F49096266A4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160" name="Arc 159">
                  <a:extLst>
                    <a:ext uri="{FF2B5EF4-FFF2-40B4-BE49-F238E27FC236}">
                      <a16:creationId xmlns:a16="http://schemas.microsoft.com/office/drawing/2014/main" id="{BE2E5C5D-414A-41AC-8CE5-079D076F69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E5BC7BB-DD67-47F2-B1E2-B83BF9A23B98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232A8A-3242-4EDB-AE37-EB89E4D80547}"/>
              </a:ext>
            </a:extLst>
          </p:cNvPr>
          <p:cNvGrpSpPr>
            <a:grpSpLocks noChangeAspect="1"/>
          </p:cNvGrpSpPr>
          <p:nvPr/>
        </p:nvGrpSpPr>
        <p:grpSpPr>
          <a:xfrm>
            <a:off x="4195948" y="3086101"/>
            <a:ext cx="124690" cy="93520"/>
            <a:chOff x="3657609" y="5669280"/>
            <a:chExt cx="365750" cy="274320"/>
          </a:xfrm>
        </p:grpSpPr>
        <p:sp>
          <p:nvSpPr>
            <p:cNvPr id="95" name="Isosceles Triangle 94">
              <a:extLst>
                <a:ext uri="{FF2B5EF4-FFF2-40B4-BE49-F238E27FC236}">
                  <a16:creationId xmlns:a16="http://schemas.microsoft.com/office/drawing/2014/main" id="{7B986111-6BF5-44F6-93D2-CC2439A49ADA}"/>
                </a:ext>
              </a:extLst>
            </p:cNvPr>
            <p:cNvSpPr/>
            <p:nvPr/>
          </p:nvSpPr>
          <p:spPr>
            <a:xfrm flipV="1">
              <a:off x="3657613" y="5714981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FC6ADBF7-5E40-4371-BA95-1628D7BF9316}"/>
                </a:ext>
              </a:extLst>
            </p:cNvPr>
            <p:cNvSpPr/>
            <p:nvPr/>
          </p:nvSpPr>
          <p:spPr>
            <a:xfrm>
              <a:off x="3657610" y="5806420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2519E83-92C2-4C70-84DE-EC8A0A2324BB}"/>
                </a:ext>
              </a:extLst>
            </p:cNvPr>
            <p:cNvCxnSpPr>
              <a:stCxn id="96" idx="0"/>
            </p:cNvCxnSpPr>
            <p:nvPr/>
          </p:nvCxnSpPr>
          <p:spPr>
            <a:xfrm>
              <a:off x="3749050" y="5806420"/>
              <a:ext cx="137150" cy="1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E460686-8961-4118-8641-73AD3B26B1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49040" y="5669280"/>
              <a:ext cx="274319" cy="274320"/>
              <a:chOff x="3794760" y="5074900"/>
              <a:chExt cx="182880" cy="182881"/>
            </a:xfrm>
          </p:grpSpPr>
          <p:sp>
            <p:nvSpPr>
              <p:cNvPr id="100" name="Arc 99">
                <a:extLst>
                  <a:ext uri="{FF2B5EF4-FFF2-40B4-BE49-F238E27FC236}">
                    <a16:creationId xmlns:a16="http://schemas.microsoft.com/office/drawing/2014/main" id="{83308993-A697-4573-A95F-2FB991429D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94760" y="5074900"/>
                <a:ext cx="182880" cy="182880"/>
              </a:xfrm>
              <a:prstGeom prst="arc">
                <a:avLst>
                  <a:gd name="adj1" fmla="val 16200000"/>
                  <a:gd name="adj2" fmla="val 4961308"/>
                </a:avLst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596771E-A204-4649-A7A2-CAC2ACB40A1D}"/>
                  </a:ext>
                </a:extLst>
              </p:cNvPr>
              <p:cNvCxnSpPr/>
              <p:nvPr/>
            </p:nvCxnSpPr>
            <p:spPr>
              <a:xfrm>
                <a:off x="3886200" y="5074901"/>
                <a:ext cx="0" cy="182880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67EA9859-DD03-44D7-9D11-63EA5D1E5E58}"/>
                </a:ext>
              </a:extLst>
            </p:cNvPr>
            <p:cNvSpPr/>
            <p:nvPr/>
          </p:nvSpPr>
          <p:spPr>
            <a:xfrm rot="5400000">
              <a:off x="3611889" y="5760693"/>
              <a:ext cx="182880" cy="9144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AD36CB4B-DB84-4591-8FCD-34BE001FCC04}"/>
              </a:ext>
            </a:extLst>
          </p:cNvPr>
          <p:cNvCxnSpPr>
            <a:cxnSpLocks/>
          </p:cNvCxnSpPr>
          <p:nvPr/>
        </p:nvCxnSpPr>
        <p:spPr>
          <a:xfrm flipV="1">
            <a:off x="4038623" y="2369139"/>
            <a:ext cx="0" cy="763713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AC7DB6FA-E90D-4E33-81C1-112A3DB465B6}"/>
              </a:ext>
            </a:extLst>
          </p:cNvPr>
          <p:cNvCxnSpPr>
            <a:cxnSpLocks/>
          </p:cNvCxnSpPr>
          <p:nvPr/>
        </p:nvCxnSpPr>
        <p:spPr>
          <a:xfrm>
            <a:off x="4037490" y="2369139"/>
            <a:ext cx="188167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D5AE85E2-CAFD-4090-9D89-D46316E63436}"/>
              </a:ext>
            </a:extLst>
          </p:cNvPr>
          <p:cNvCxnSpPr>
            <a:cxnSpLocks/>
          </p:cNvCxnSpPr>
          <p:nvPr/>
        </p:nvCxnSpPr>
        <p:spPr>
          <a:xfrm>
            <a:off x="4224525" y="2182105"/>
            <a:ext cx="1249161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BEFA229-DDFC-447D-B737-FD6E718A41C0}"/>
              </a:ext>
            </a:extLst>
          </p:cNvPr>
          <p:cNvCxnSpPr>
            <a:cxnSpLocks/>
          </p:cNvCxnSpPr>
          <p:nvPr/>
        </p:nvCxnSpPr>
        <p:spPr>
          <a:xfrm>
            <a:off x="4223392" y="3429000"/>
            <a:ext cx="1249161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2AF0818-40B6-4931-9C8A-C1E46AAAF4E0}"/>
              </a:ext>
            </a:extLst>
          </p:cNvPr>
          <p:cNvGrpSpPr/>
          <p:nvPr/>
        </p:nvGrpSpPr>
        <p:grpSpPr>
          <a:xfrm>
            <a:off x="6034788" y="1553045"/>
            <a:ext cx="497625" cy="2182067"/>
            <a:chOff x="5853843" y="2277799"/>
            <a:chExt cx="729850" cy="3200365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AE29614-705F-4F01-A0EF-7DF2A017BEE5}"/>
                </a:ext>
              </a:extLst>
            </p:cNvPr>
            <p:cNvCxnSpPr>
              <a:cxnSpLocks/>
              <a:endCxn id="186" idx="2"/>
            </p:cNvCxnSpPr>
            <p:nvPr/>
          </p:nvCxnSpPr>
          <p:spPr>
            <a:xfrm flipV="1">
              <a:off x="5945282" y="4389127"/>
              <a:ext cx="0" cy="1089037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62107FF9-39AD-4F5F-A143-A6C27DD9A9DB}"/>
                </a:ext>
              </a:extLst>
            </p:cNvPr>
            <p:cNvSpPr txBox="1"/>
            <p:nvPr/>
          </p:nvSpPr>
          <p:spPr>
            <a:xfrm>
              <a:off x="6126498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AHU1</a:t>
              </a:r>
            </a:p>
          </p:txBody>
        </p: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7E9E6EF-622D-4A92-AC9D-7E398151B01A}"/>
                </a:ext>
              </a:extLst>
            </p:cNvPr>
            <p:cNvCxnSpPr>
              <a:cxnSpLocks/>
              <a:stCxn id="186" idx="0"/>
            </p:cNvCxnSpPr>
            <p:nvPr/>
          </p:nvCxnSpPr>
          <p:spPr>
            <a:xfrm flipV="1">
              <a:off x="5945282" y="2277799"/>
              <a:ext cx="0" cy="1562694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7E94896-696F-44E4-BD6A-F29C52C4445B}"/>
                </a:ext>
              </a:extLst>
            </p:cNvPr>
            <p:cNvSpPr/>
            <p:nvPr/>
          </p:nvSpPr>
          <p:spPr>
            <a:xfrm>
              <a:off x="5853843" y="3840493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A1F9712-0400-4FD1-8F2D-23C9318F37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01941" y="4526281"/>
              <a:ext cx="182878" cy="137163"/>
              <a:chOff x="3657610" y="5029200"/>
              <a:chExt cx="365749" cy="274320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DA501FA0-4A90-4D80-9535-CD6A3D9E7374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193" name="Isosceles Triangle 192">
                  <a:extLst>
                    <a:ext uri="{FF2B5EF4-FFF2-40B4-BE49-F238E27FC236}">
                      <a16:creationId xmlns:a16="http://schemas.microsoft.com/office/drawing/2014/main" id="{874E99A6-A5E1-487D-B0A7-D220BE1DE4FE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4" name="Isosceles Triangle 193">
                  <a:extLst>
                    <a:ext uri="{FF2B5EF4-FFF2-40B4-BE49-F238E27FC236}">
                      <a16:creationId xmlns:a16="http://schemas.microsoft.com/office/drawing/2014/main" id="{0EA7610E-EE91-4988-8785-B62569A8BB33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4099006B-FE6A-40AA-8233-AE19224D1F13}"/>
                  </a:ext>
                </a:extLst>
              </p:cNvPr>
              <p:cNvCxnSpPr>
                <a:stCxn id="194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DF67F57E-0181-45A7-B8C3-2B3C013A4C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191" name="Arc 190">
                  <a:extLst>
                    <a:ext uri="{FF2B5EF4-FFF2-40B4-BE49-F238E27FC236}">
                      <a16:creationId xmlns:a16="http://schemas.microsoft.com/office/drawing/2014/main" id="{F00EFDD7-8E01-4AFE-AB9F-05E45669A4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8F900EED-9349-4E36-8014-07C243BD722C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3BC1545-4C35-40E9-90E6-83A5111F7FA8}"/>
              </a:ext>
            </a:extLst>
          </p:cNvPr>
          <p:cNvGrpSpPr/>
          <p:nvPr/>
        </p:nvGrpSpPr>
        <p:grpSpPr>
          <a:xfrm>
            <a:off x="6658236" y="2182105"/>
            <a:ext cx="497625" cy="1246895"/>
            <a:chOff x="4023402" y="3167047"/>
            <a:chExt cx="729850" cy="1828780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E3B9E92-E761-4D86-B578-35B15E5C2801}"/>
                </a:ext>
              </a:extLst>
            </p:cNvPr>
            <p:cNvCxnSpPr>
              <a:cxnSpLocks/>
              <a:endCxn id="199" idx="2"/>
            </p:cNvCxnSpPr>
            <p:nvPr/>
          </p:nvCxnSpPr>
          <p:spPr>
            <a:xfrm flipV="1">
              <a:off x="4114841" y="4355754"/>
              <a:ext cx="0" cy="640073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0CB4A09-EC81-49C6-ACFA-F406815E8D5B}"/>
                </a:ext>
              </a:extLst>
            </p:cNvPr>
            <p:cNvSpPr txBox="1"/>
            <p:nvPr/>
          </p:nvSpPr>
          <p:spPr>
            <a:xfrm>
              <a:off x="4296057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AHU7</a:t>
              </a: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72B93DF-836B-4679-B880-C728355A82BE}"/>
                </a:ext>
              </a:extLst>
            </p:cNvPr>
            <p:cNvCxnSpPr>
              <a:cxnSpLocks/>
              <a:stCxn id="199" idx="0"/>
            </p:cNvCxnSpPr>
            <p:nvPr/>
          </p:nvCxnSpPr>
          <p:spPr>
            <a:xfrm flipH="1" flipV="1">
              <a:off x="4113179" y="3167047"/>
              <a:ext cx="1662" cy="640073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C8C62FB-00BB-4D63-B9E8-55CAC6D16C6F}"/>
                </a:ext>
              </a:extLst>
            </p:cNvPr>
            <p:cNvSpPr/>
            <p:nvPr/>
          </p:nvSpPr>
          <p:spPr>
            <a:xfrm>
              <a:off x="4023402" y="3807120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49F5175-96CD-4059-B7DE-28EC832ADE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71500" y="4526281"/>
              <a:ext cx="182878" cy="137163"/>
              <a:chOff x="3657610" y="5029200"/>
              <a:chExt cx="365749" cy="274320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223CE459-E132-4F95-ABDB-CDF1BE76EE28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206" name="Isosceles Triangle 205">
                  <a:extLst>
                    <a:ext uri="{FF2B5EF4-FFF2-40B4-BE49-F238E27FC236}">
                      <a16:creationId xmlns:a16="http://schemas.microsoft.com/office/drawing/2014/main" id="{26176129-7DE7-493F-95B4-A489938C3EF2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7" name="Isosceles Triangle 206">
                  <a:extLst>
                    <a:ext uri="{FF2B5EF4-FFF2-40B4-BE49-F238E27FC236}">
                      <a16:creationId xmlns:a16="http://schemas.microsoft.com/office/drawing/2014/main" id="{0E76B2DC-9EB7-4D39-902D-26634E4DAE2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76443A5E-D57F-4D88-A9B2-0D1C86F3FFC2}"/>
                  </a:ext>
                </a:extLst>
              </p:cNvPr>
              <p:cNvCxnSpPr>
                <a:stCxn id="207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085EA15D-1280-40E8-B676-18C62856FB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204" name="Arc 203">
                  <a:extLst>
                    <a:ext uri="{FF2B5EF4-FFF2-40B4-BE49-F238E27FC236}">
                      <a16:creationId xmlns:a16="http://schemas.microsoft.com/office/drawing/2014/main" id="{CAE8EA8A-550D-421E-BA58-2802D49595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B8EF6867-3967-48B1-91F4-D4A8AF8951C5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FC46B07B-D833-42DA-966C-B0D70C1E35DB}"/>
              </a:ext>
            </a:extLst>
          </p:cNvPr>
          <p:cNvCxnSpPr>
            <a:cxnSpLocks/>
          </p:cNvCxnSpPr>
          <p:nvPr/>
        </p:nvCxnSpPr>
        <p:spPr>
          <a:xfrm>
            <a:off x="6096000" y="2182105"/>
            <a:ext cx="624581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4791E334-1A4A-425B-B07B-8ED840793DA9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623448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6381EC8-158F-4305-9794-F7D6673B9C84}"/>
              </a:ext>
            </a:extLst>
          </p:cNvPr>
          <p:cNvCxnSpPr>
            <a:cxnSpLocks/>
          </p:cNvCxnSpPr>
          <p:nvPr/>
        </p:nvCxnSpPr>
        <p:spPr>
          <a:xfrm>
            <a:off x="7342896" y="2187717"/>
            <a:ext cx="1218031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DA8099EA-9693-43CA-B96E-CFBB3471684C}"/>
              </a:ext>
            </a:extLst>
          </p:cNvPr>
          <p:cNvGrpSpPr/>
          <p:nvPr/>
        </p:nvGrpSpPr>
        <p:grpSpPr>
          <a:xfrm>
            <a:off x="7281684" y="2182105"/>
            <a:ext cx="1030392" cy="1309240"/>
            <a:chOff x="9511403" y="3200420"/>
            <a:chExt cx="1511241" cy="1920219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FF351F57-23BB-4F02-A710-2C81ABC8FB5A}"/>
                </a:ext>
              </a:extLst>
            </p:cNvPr>
            <p:cNvGrpSpPr/>
            <p:nvPr/>
          </p:nvGrpSpPr>
          <p:grpSpPr>
            <a:xfrm>
              <a:off x="9511403" y="3200420"/>
              <a:ext cx="1278484" cy="1645902"/>
              <a:chOff x="5853843" y="3192189"/>
              <a:chExt cx="1278484" cy="1645902"/>
            </a:xfrm>
          </p:grpSpPr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8B7A16CE-B041-48A0-A430-481E75EEFE70}"/>
                  </a:ext>
                </a:extLst>
              </p:cNvPr>
              <p:cNvCxnSpPr>
                <a:cxnSpLocks/>
                <a:endCxn id="224" idx="2"/>
              </p:cNvCxnSpPr>
              <p:nvPr/>
            </p:nvCxnSpPr>
            <p:spPr>
              <a:xfrm flipV="1">
                <a:off x="5945282" y="4389127"/>
                <a:ext cx="0" cy="448964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CBF1DD49-E77F-41C4-9C83-C1BDA3C86767}"/>
                  </a:ext>
                </a:extLst>
              </p:cNvPr>
              <p:cNvSpPr txBox="1"/>
              <p:nvPr/>
            </p:nvSpPr>
            <p:spPr>
              <a:xfrm>
                <a:off x="6078796" y="3832262"/>
                <a:ext cx="10535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South FC Riser 1A</a:t>
                </a:r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9B3B55B1-028D-44F0-A2AC-F5D6DEC93D43}"/>
                  </a:ext>
                </a:extLst>
              </p:cNvPr>
              <p:cNvCxnSpPr>
                <a:cxnSpLocks/>
                <a:stCxn id="224" idx="0"/>
              </p:cNvCxnSpPr>
              <p:nvPr/>
            </p:nvCxnSpPr>
            <p:spPr>
              <a:xfrm flipV="1">
                <a:off x="5945282" y="3192189"/>
                <a:ext cx="0" cy="648304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3319FEB6-0315-4819-84E0-BDC84D7D37A7}"/>
                  </a:ext>
                </a:extLst>
              </p:cNvPr>
              <p:cNvSpPr/>
              <p:nvPr/>
            </p:nvSpPr>
            <p:spPr>
              <a:xfrm>
                <a:off x="5853843" y="3840493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C945E54E-8916-4B0B-951D-B6A0C89483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01941" y="4526281"/>
                <a:ext cx="182878" cy="137163"/>
                <a:chOff x="3657610" y="5029200"/>
                <a:chExt cx="365749" cy="274320"/>
              </a:xfrm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F3AEB245-6E3B-424F-A1FA-AE5B24086BBD}"/>
                    </a:ext>
                  </a:extLst>
                </p:cNvPr>
                <p:cNvGrpSpPr/>
                <p:nvPr/>
              </p:nvGrpSpPr>
              <p:grpSpPr>
                <a:xfrm>
                  <a:off x="365761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31" name="Isosceles Triangle 230">
                    <a:extLst>
                      <a:ext uri="{FF2B5EF4-FFF2-40B4-BE49-F238E27FC236}">
                        <a16:creationId xmlns:a16="http://schemas.microsoft.com/office/drawing/2014/main" id="{9765E3A2-4FA3-436B-A3AE-F2E9185B1A1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2" name="Isosceles Triangle 231">
                    <a:extLst>
                      <a:ext uri="{FF2B5EF4-FFF2-40B4-BE49-F238E27FC236}">
                        <a16:creationId xmlns:a16="http://schemas.microsoft.com/office/drawing/2014/main" id="{DC3D5719-798E-4D0C-9EAB-FAAA8C60AB39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7BBF4F78-ADBC-4A1A-8EED-49944EBF96D8}"/>
                    </a:ext>
                  </a:extLst>
                </p:cNvPr>
                <p:cNvCxnSpPr>
                  <a:stCxn id="232" idx="0"/>
                </p:cNvCxnSpPr>
                <p:nvPr/>
              </p:nvCxnSpPr>
              <p:spPr>
                <a:xfrm>
                  <a:off x="3749050" y="5166340"/>
                  <a:ext cx="137150" cy="1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AF04255D-928B-4606-B559-2E242C1E49B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49040" y="5029200"/>
                  <a:ext cx="274319" cy="274320"/>
                  <a:chOff x="3794760" y="5074900"/>
                  <a:chExt cx="182880" cy="182881"/>
                </a:xfrm>
              </p:grpSpPr>
              <p:sp>
                <p:nvSpPr>
                  <p:cNvPr id="229" name="Arc 228">
                    <a:extLst>
                      <a:ext uri="{FF2B5EF4-FFF2-40B4-BE49-F238E27FC236}">
                        <a16:creationId xmlns:a16="http://schemas.microsoft.com/office/drawing/2014/main" id="{199A4E4E-E6F3-4DFB-A618-549DFA2F31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94760" y="5074900"/>
                    <a:ext cx="182880" cy="182880"/>
                  </a:xfrm>
                  <a:prstGeom prst="arc">
                    <a:avLst>
                      <a:gd name="adj1" fmla="val 16200000"/>
                      <a:gd name="adj2" fmla="val 4961308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230" name="Straight Connector 229">
                    <a:extLst>
                      <a:ext uri="{FF2B5EF4-FFF2-40B4-BE49-F238E27FC236}">
                        <a16:creationId xmlns:a16="http://schemas.microsoft.com/office/drawing/2014/main" id="{0B9D9EAD-3C31-4931-953D-44DD113EAD59}"/>
                      </a:ext>
                    </a:extLst>
                  </p:cNvPr>
                  <p:cNvCxnSpPr/>
                  <p:nvPr/>
                </p:nvCxnSpPr>
                <p:spPr>
                  <a:xfrm>
                    <a:off x="3886200" y="5074901"/>
                    <a:ext cx="0" cy="18288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1F813244-9473-4B16-8BA1-1FD9C81576A7}"/>
                </a:ext>
              </a:extLst>
            </p:cNvPr>
            <p:cNvGrpSpPr/>
            <p:nvPr/>
          </p:nvGrpSpPr>
          <p:grpSpPr>
            <a:xfrm>
              <a:off x="10791549" y="3381003"/>
              <a:ext cx="182878" cy="1739636"/>
              <a:chOff x="10791549" y="3381003"/>
              <a:chExt cx="182878" cy="1739636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244D1069-B43B-46B6-B37C-F7753E17EB29}"/>
                  </a:ext>
                </a:extLst>
              </p:cNvPr>
              <p:cNvCxnSpPr>
                <a:cxnSpLocks/>
                <a:endCxn id="237" idx="2"/>
              </p:cNvCxnSpPr>
              <p:nvPr/>
            </p:nvCxnSpPr>
            <p:spPr>
              <a:xfrm flipV="1">
                <a:off x="10882988" y="4397358"/>
                <a:ext cx="0" cy="723281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5E42E0A-6D96-4578-9243-302EB5AFB6AC}"/>
                  </a:ext>
                </a:extLst>
              </p:cNvPr>
              <p:cNvCxnSpPr>
                <a:cxnSpLocks/>
                <a:stCxn id="237" idx="0"/>
              </p:cNvCxnSpPr>
              <p:nvPr/>
            </p:nvCxnSpPr>
            <p:spPr>
              <a:xfrm flipV="1">
                <a:off x="10882988" y="3381003"/>
                <a:ext cx="0" cy="467721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198431FD-153E-4781-9769-4CD3EC330542}"/>
                  </a:ext>
                </a:extLst>
              </p:cNvPr>
              <p:cNvSpPr/>
              <p:nvPr/>
            </p:nvSpPr>
            <p:spPr>
              <a:xfrm>
                <a:off x="10791549" y="3848724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</p:grp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00C8EFF-9873-422F-9D22-94F727A5793A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4846322"/>
              <a:ext cx="1280146" cy="0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ADD3A096-0BCE-46F6-9EDC-AFE45A4403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4686304"/>
              <a:ext cx="23022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D2131F33-DC10-4A92-960C-FB86639B74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39766" y="4617721"/>
              <a:ext cx="182878" cy="137162"/>
              <a:chOff x="3657609" y="5669280"/>
              <a:chExt cx="365750" cy="274320"/>
            </a:xfrm>
          </p:grpSpPr>
          <p:sp>
            <p:nvSpPr>
              <p:cNvPr id="278" name="Isosceles Triangle 277">
                <a:extLst>
                  <a:ext uri="{FF2B5EF4-FFF2-40B4-BE49-F238E27FC236}">
                    <a16:creationId xmlns:a16="http://schemas.microsoft.com/office/drawing/2014/main" id="{B9160CAA-0DE8-4776-A00D-2288EB973CD3}"/>
                  </a:ext>
                </a:extLst>
              </p:cNvPr>
              <p:cNvSpPr/>
              <p:nvPr/>
            </p:nvSpPr>
            <p:spPr>
              <a:xfrm flipV="1">
                <a:off x="3657613" y="571498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sp>
            <p:nvSpPr>
              <p:cNvPr id="279" name="Isosceles Triangle 278">
                <a:extLst>
                  <a:ext uri="{FF2B5EF4-FFF2-40B4-BE49-F238E27FC236}">
                    <a16:creationId xmlns:a16="http://schemas.microsoft.com/office/drawing/2014/main" id="{ED383CEF-FA67-46B6-A9EF-FE65532077D4}"/>
                  </a:ext>
                </a:extLst>
              </p:cNvPr>
              <p:cNvSpPr/>
              <p:nvPr/>
            </p:nvSpPr>
            <p:spPr>
              <a:xfrm>
                <a:off x="3657610" y="5806420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FA45537B-4E8C-406A-ACC6-02D7A7E29DF2}"/>
                  </a:ext>
                </a:extLst>
              </p:cNvPr>
              <p:cNvCxnSpPr>
                <a:stCxn id="279" idx="0"/>
              </p:cNvCxnSpPr>
              <p:nvPr/>
            </p:nvCxnSpPr>
            <p:spPr>
              <a:xfrm>
                <a:off x="3749050" y="580642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85A5EC7A-E014-4D05-9D60-EC254003E0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669280"/>
                <a:ext cx="274319" cy="274320"/>
                <a:chOff x="3794760" y="5074900"/>
                <a:chExt cx="182880" cy="182881"/>
              </a:xfrm>
            </p:grpSpPr>
            <p:sp>
              <p:nvSpPr>
                <p:cNvPr id="283" name="Arc 282">
                  <a:extLst>
                    <a:ext uri="{FF2B5EF4-FFF2-40B4-BE49-F238E27FC236}">
                      <a16:creationId xmlns:a16="http://schemas.microsoft.com/office/drawing/2014/main" id="{A9C66619-7EB7-4981-8838-5A6EFF6315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8AC475FD-CBDE-40F1-9F25-E7657F347063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2" name="Isosceles Triangle 281">
                <a:extLst>
                  <a:ext uri="{FF2B5EF4-FFF2-40B4-BE49-F238E27FC236}">
                    <a16:creationId xmlns:a16="http://schemas.microsoft.com/office/drawing/2014/main" id="{CEE35282-C657-4DE1-AA8A-4AF904217EEC}"/>
                  </a:ext>
                </a:extLst>
              </p:cNvPr>
              <p:cNvSpPr/>
              <p:nvPr/>
            </p:nvSpPr>
            <p:spPr>
              <a:xfrm rot="5400000">
                <a:off x="3611889" y="5760693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00904A05-639B-40C1-B006-A116A2199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9021" y="3566176"/>
              <a:ext cx="0" cy="1120112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317E73E2-0F63-4013-AD95-6206908F77C6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3566176"/>
              <a:ext cx="27597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E72B209B-4191-4357-90F7-D9DFA7D7C3C8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3383298"/>
              <a:ext cx="1280146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841D9B2D-1A55-45E1-806D-6DDB0A36863C}"/>
              </a:ext>
            </a:extLst>
          </p:cNvPr>
          <p:cNvCxnSpPr>
            <a:cxnSpLocks/>
          </p:cNvCxnSpPr>
          <p:nvPr/>
        </p:nvCxnSpPr>
        <p:spPr>
          <a:xfrm>
            <a:off x="8215723" y="3491345"/>
            <a:ext cx="348245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Freeform 175">
            <a:extLst>
              <a:ext uri="{FF2B5EF4-FFF2-40B4-BE49-F238E27FC236}">
                <a16:creationId xmlns:a16="http://schemas.microsoft.com/office/drawing/2014/main" id="{E4301171-5913-4F6C-8A03-615037579D4D}"/>
              </a:ext>
            </a:extLst>
          </p:cNvPr>
          <p:cNvSpPr/>
          <p:nvPr/>
        </p:nvSpPr>
        <p:spPr>
          <a:xfrm flipH="1" flipV="1">
            <a:off x="8598325" y="2119761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313" name="Freeform 176">
            <a:extLst>
              <a:ext uri="{FF2B5EF4-FFF2-40B4-BE49-F238E27FC236}">
                <a16:creationId xmlns:a16="http://schemas.microsoft.com/office/drawing/2014/main" id="{EBAB684F-BFC2-4E93-90E9-0C970F8E32A9}"/>
              </a:ext>
            </a:extLst>
          </p:cNvPr>
          <p:cNvSpPr/>
          <p:nvPr/>
        </p:nvSpPr>
        <p:spPr>
          <a:xfrm flipH="1" flipV="1">
            <a:off x="8535980" y="2119760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314" name="Freeform 175">
            <a:extLst>
              <a:ext uri="{FF2B5EF4-FFF2-40B4-BE49-F238E27FC236}">
                <a16:creationId xmlns:a16="http://schemas.microsoft.com/office/drawing/2014/main" id="{53FD1919-6F7F-4BE5-BE25-91D995F91D48}"/>
              </a:ext>
            </a:extLst>
          </p:cNvPr>
          <p:cNvSpPr/>
          <p:nvPr/>
        </p:nvSpPr>
        <p:spPr>
          <a:xfrm flipH="1" flipV="1">
            <a:off x="8598325" y="3429001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315" name="Freeform 176">
            <a:extLst>
              <a:ext uri="{FF2B5EF4-FFF2-40B4-BE49-F238E27FC236}">
                <a16:creationId xmlns:a16="http://schemas.microsoft.com/office/drawing/2014/main" id="{F7D4E3A4-BF8B-480E-8607-E0AED718B8C8}"/>
              </a:ext>
            </a:extLst>
          </p:cNvPr>
          <p:cNvSpPr/>
          <p:nvPr/>
        </p:nvSpPr>
        <p:spPr>
          <a:xfrm flipH="1" flipV="1">
            <a:off x="8535980" y="3429000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5CF5E604-C008-44BE-9E86-D28508C7EFAB}"/>
              </a:ext>
            </a:extLst>
          </p:cNvPr>
          <p:cNvCxnSpPr>
            <a:cxnSpLocks/>
          </p:cNvCxnSpPr>
          <p:nvPr/>
        </p:nvCxnSpPr>
        <p:spPr>
          <a:xfrm flipV="1">
            <a:off x="7342895" y="1553045"/>
            <a:ext cx="0" cy="623448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138D7D71-704D-48CC-BAB9-7EC6ED049A92}"/>
              </a:ext>
            </a:extLst>
          </p:cNvPr>
          <p:cNvGrpSpPr/>
          <p:nvPr/>
        </p:nvGrpSpPr>
        <p:grpSpPr>
          <a:xfrm>
            <a:off x="8901515" y="2182105"/>
            <a:ext cx="1030392" cy="1309240"/>
            <a:chOff x="9511403" y="3200420"/>
            <a:chExt cx="1511241" cy="1920219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3C5F5AA3-13B5-4556-8EB2-AE21197FB7DA}"/>
                </a:ext>
              </a:extLst>
            </p:cNvPr>
            <p:cNvGrpSpPr/>
            <p:nvPr/>
          </p:nvGrpSpPr>
          <p:grpSpPr>
            <a:xfrm>
              <a:off x="9511403" y="3200420"/>
              <a:ext cx="1278484" cy="1645902"/>
              <a:chOff x="5853843" y="3192189"/>
              <a:chExt cx="1278484" cy="1645902"/>
            </a:xfrm>
          </p:grpSpPr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7A15A4F1-B81F-48C5-BDEC-09EB4AB5860E}"/>
                  </a:ext>
                </a:extLst>
              </p:cNvPr>
              <p:cNvCxnSpPr>
                <a:cxnSpLocks/>
                <a:endCxn id="347" idx="2"/>
              </p:cNvCxnSpPr>
              <p:nvPr/>
            </p:nvCxnSpPr>
            <p:spPr>
              <a:xfrm flipV="1">
                <a:off x="5945282" y="4389127"/>
                <a:ext cx="0" cy="448964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TextBox 344">
                <a:extLst>
                  <a:ext uri="{FF2B5EF4-FFF2-40B4-BE49-F238E27FC236}">
                    <a16:creationId xmlns:a16="http://schemas.microsoft.com/office/drawing/2014/main" id="{931E04BA-79C9-4775-9509-38C40DF7D729}"/>
                  </a:ext>
                </a:extLst>
              </p:cNvPr>
              <p:cNvSpPr txBox="1"/>
              <p:nvPr/>
            </p:nvSpPr>
            <p:spPr>
              <a:xfrm>
                <a:off x="6078796" y="3832262"/>
                <a:ext cx="10535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South FC Riser 8A</a:t>
                </a:r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6AB8984E-1AE0-46CD-BDC4-3F1F71A878E8}"/>
                  </a:ext>
                </a:extLst>
              </p:cNvPr>
              <p:cNvCxnSpPr>
                <a:cxnSpLocks/>
                <a:stCxn id="347" idx="0"/>
              </p:cNvCxnSpPr>
              <p:nvPr/>
            </p:nvCxnSpPr>
            <p:spPr>
              <a:xfrm flipV="1">
                <a:off x="5945282" y="3192189"/>
                <a:ext cx="0" cy="648304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AF4E2AF1-8807-45CA-934A-052B44178152}"/>
                  </a:ext>
                </a:extLst>
              </p:cNvPr>
              <p:cNvSpPr/>
              <p:nvPr/>
            </p:nvSpPr>
            <p:spPr>
              <a:xfrm>
                <a:off x="5853843" y="3840493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069CFAA0-D37D-4A7C-87EB-8F98145097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01941" y="4526281"/>
                <a:ext cx="182878" cy="137163"/>
                <a:chOff x="3657610" y="5029200"/>
                <a:chExt cx="365749" cy="274320"/>
              </a:xfrm>
            </p:grpSpPr>
            <p:grpSp>
              <p:nvGrpSpPr>
                <p:cNvPr id="349" name="Group 348">
                  <a:extLst>
                    <a:ext uri="{FF2B5EF4-FFF2-40B4-BE49-F238E27FC236}">
                      <a16:creationId xmlns:a16="http://schemas.microsoft.com/office/drawing/2014/main" id="{F1E7C70D-0124-4D8D-BDDB-18EB6C23693A}"/>
                    </a:ext>
                  </a:extLst>
                </p:cNvPr>
                <p:cNvGrpSpPr/>
                <p:nvPr/>
              </p:nvGrpSpPr>
              <p:grpSpPr>
                <a:xfrm>
                  <a:off x="365761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54" name="Isosceles Triangle 353">
                    <a:extLst>
                      <a:ext uri="{FF2B5EF4-FFF2-40B4-BE49-F238E27FC236}">
                        <a16:creationId xmlns:a16="http://schemas.microsoft.com/office/drawing/2014/main" id="{5E9F38C1-D60F-4A15-BF55-79B282A3682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5" name="Isosceles Triangle 354">
                    <a:extLst>
                      <a:ext uri="{FF2B5EF4-FFF2-40B4-BE49-F238E27FC236}">
                        <a16:creationId xmlns:a16="http://schemas.microsoft.com/office/drawing/2014/main" id="{86FBF047-A59A-4240-9DDF-FDC7860135C7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2648C949-DA45-4788-911F-893DF27C8A68}"/>
                    </a:ext>
                  </a:extLst>
                </p:cNvPr>
                <p:cNvCxnSpPr>
                  <a:stCxn id="355" idx="0"/>
                </p:cNvCxnSpPr>
                <p:nvPr/>
              </p:nvCxnSpPr>
              <p:spPr>
                <a:xfrm>
                  <a:off x="3749050" y="5166340"/>
                  <a:ext cx="137150" cy="1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Group 350">
                  <a:extLst>
                    <a:ext uri="{FF2B5EF4-FFF2-40B4-BE49-F238E27FC236}">
                      <a16:creationId xmlns:a16="http://schemas.microsoft.com/office/drawing/2014/main" id="{2D47F9C6-D401-4312-973B-39DE6C79A55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49040" y="5029200"/>
                  <a:ext cx="274319" cy="274320"/>
                  <a:chOff x="3794760" y="5074900"/>
                  <a:chExt cx="182880" cy="182881"/>
                </a:xfrm>
              </p:grpSpPr>
              <p:sp>
                <p:nvSpPr>
                  <p:cNvPr id="352" name="Arc 351">
                    <a:extLst>
                      <a:ext uri="{FF2B5EF4-FFF2-40B4-BE49-F238E27FC236}">
                        <a16:creationId xmlns:a16="http://schemas.microsoft.com/office/drawing/2014/main" id="{6A93B997-5B54-40CA-9DD9-5E472ECF6D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94760" y="5074900"/>
                    <a:ext cx="182880" cy="182880"/>
                  </a:xfrm>
                  <a:prstGeom prst="arc">
                    <a:avLst>
                      <a:gd name="adj1" fmla="val 16200000"/>
                      <a:gd name="adj2" fmla="val 4961308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53" name="Straight Connector 352">
                    <a:extLst>
                      <a:ext uri="{FF2B5EF4-FFF2-40B4-BE49-F238E27FC236}">
                        <a16:creationId xmlns:a16="http://schemas.microsoft.com/office/drawing/2014/main" id="{A2C5D2AF-AE4B-45DF-9260-6B54BD1A2185}"/>
                      </a:ext>
                    </a:extLst>
                  </p:cNvPr>
                  <p:cNvCxnSpPr/>
                  <p:nvPr/>
                </p:nvCxnSpPr>
                <p:spPr>
                  <a:xfrm>
                    <a:off x="3886200" y="5074901"/>
                    <a:ext cx="0" cy="18288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5F3BFF1A-3A4C-4463-BC60-6EE7305ECB98}"/>
                </a:ext>
              </a:extLst>
            </p:cNvPr>
            <p:cNvGrpSpPr/>
            <p:nvPr/>
          </p:nvGrpSpPr>
          <p:grpSpPr>
            <a:xfrm>
              <a:off x="10791549" y="3381003"/>
              <a:ext cx="182878" cy="1739636"/>
              <a:chOff x="10791549" y="3381003"/>
              <a:chExt cx="182878" cy="1739636"/>
            </a:xfrm>
          </p:grpSpPr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D6189A3A-EB44-4DD4-A1F1-4528D9DE864A}"/>
                  </a:ext>
                </a:extLst>
              </p:cNvPr>
              <p:cNvCxnSpPr>
                <a:cxnSpLocks/>
                <a:endCxn id="343" idx="2"/>
              </p:cNvCxnSpPr>
              <p:nvPr/>
            </p:nvCxnSpPr>
            <p:spPr>
              <a:xfrm flipV="1">
                <a:off x="10882988" y="4397358"/>
                <a:ext cx="0" cy="723281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49509D10-FD83-481D-8065-40212FD39725}"/>
                  </a:ext>
                </a:extLst>
              </p:cNvPr>
              <p:cNvCxnSpPr>
                <a:cxnSpLocks/>
                <a:stCxn id="343" idx="0"/>
              </p:cNvCxnSpPr>
              <p:nvPr/>
            </p:nvCxnSpPr>
            <p:spPr>
              <a:xfrm flipV="1">
                <a:off x="10882988" y="3381003"/>
                <a:ext cx="0" cy="467721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8F0E79C1-BB50-4C41-8530-8094C37B1F1D}"/>
                  </a:ext>
                </a:extLst>
              </p:cNvPr>
              <p:cNvSpPr/>
              <p:nvPr/>
            </p:nvSpPr>
            <p:spPr>
              <a:xfrm>
                <a:off x="10791549" y="3848724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</p:grp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11A0CA2F-76AF-4DE8-A73F-ABDDC226F5F0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4846322"/>
              <a:ext cx="1280146" cy="0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56EB453F-9128-4FCB-A539-AD887E77BCDE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4686304"/>
              <a:ext cx="23022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885EC84B-AAF8-4F21-A93D-7C8C7D0213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39766" y="4617721"/>
              <a:ext cx="182878" cy="137162"/>
              <a:chOff x="3657609" y="5669280"/>
              <a:chExt cx="365750" cy="274320"/>
            </a:xfrm>
          </p:grpSpPr>
          <p:sp>
            <p:nvSpPr>
              <p:cNvPr id="334" name="Isosceles Triangle 333">
                <a:extLst>
                  <a:ext uri="{FF2B5EF4-FFF2-40B4-BE49-F238E27FC236}">
                    <a16:creationId xmlns:a16="http://schemas.microsoft.com/office/drawing/2014/main" id="{6AC5AF82-C30B-4A9B-93F4-3538F244A445}"/>
                  </a:ext>
                </a:extLst>
              </p:cNvPr>
              <p:cNvSpPr/>
              <p:nvPr/>
            </p:nvSpPr>
            <p:spPr>
              <a:xfrm flipV="1">
                <a:off x="3657613" y="571498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sp>
            <p:nvSpPr>
              <p:cNvPr id="335" name="Isosceles Triangle 334">
                <a:extLst>
                  <a:ext uri="{FF2B5EF4-FFF2-40B4-BE49-F238E27FC236}">
                    <a16:creationId xmlns:a16="http://schemas.microsoft.com/office/drawing/2014/main" id="{7CA656B1-2E8C-476D-B5CC-D851CBCE0164}"/>
                  </a:ext>
                </a:extLst>
              </p:cNvPr>
              <p:cNvSpPr/>
              <p:nvPr/>
            </p:nvSpPr>
            <p:spPr>
              <a:xfrm>
                <a:off x="3657610" y="5806420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9A0100D-0E9F-43C3-A4E0-6602E79B9DE2}"/>
                  </a:ext>
                </a:extLst>
              </p:cNvPr>
              <p:cNvCxnSpPr>
                <a:stCxn id="335" idx="0"/>
              </p:cNvCxnSpPr>
              <p:nvPr/>
            </p:nvCxnSpPr>
            <p:spPr>
              <a:xfrm>
                <a:off x="3749050" y="580642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ED403617-422E-489E-8ED4-427D018841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669280"/>
                <a:ext cx="274319" cy="274320"/>
                <a:chOff x="3794760" y="5074900"/>
                <a:chExt cx="182880" cy="182881"/>
              </a:xfrm>
            </p:grpSpPr>
            <p:sp>
              <p:nvSpPr>
                <p:cNvPr id="339" name="Arc 338">
                  <a:extLst>
                    <a:ext uri="{FF2B5EF4-FFF2-40B4-BE49-F238E27FC236}">
                      <a16:creationId xmlns:a16="http://schemas.microsoft.com/office/drawing/2014/main" id="{68CF004C-21E9-4CA5-8989-71E6393D29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0BCA6B6A-442F-4FEB-8D6E-33AC77DF3DFB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8" name="Isosceles Triangle 337">
                <a:extLst>
                  <a:ext uri="{FF2B5EF4-FFF2-40B4-BE49-F238E27FC236}">
                    <a16:creationId xmlns:a16="http://schemas.microsoft.com/office/drawing/2014/main" id="{BB7A66D5-1350-4DB4-9435-8FC03DF097FF}"/>
                  </a:ext>
                </a:extLst>
              </p:cNvPr>
              <p:cNvSpPr/>
              <p:nvPr/>
            </p:nvSpPr>
            <p:spPr>
              <a:xfrm rot="5400000">
                <a:off x="3611889" y="5760693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9C581B92-5523-4FA5-99B0-AC0A469E2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9021" y="3566176"/>
              <a:ext cx="0" cy="1120112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3BF1A5D1-D8FA-4C49-94A1-BBBEB6E55D13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3566176"/>
              <a:ext cx="27597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538F637A-80FA-4092-8D76-11B59219854C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3383298"/>
              <a:ext cx="1280146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03A9C948-8CD5-48C1-9267-AC84A41FAA93}"/>
              </a:ext>
            </a:extLst>
          </p:cNvPr>
          <p:cNvCxnSpPr>
            <a:cxnSpLocks/>
          </p:cNvCxnSpPr>
          <p:nvPr/>
        </p:nvCxnSpPr>
        <p:spPr>
          <a:xfrm>
            <a:off x="8624793" y="2182105"/>
            <a:ext cx="2458789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A1820613-B2D1-411F-8209-853F5BB12E98}"/>
              </a:ext>
            </a:extLst>
          </p:cNvPr>
          <p:cNvCxnSpPr>
            <a:cxnSpLocks/>
          </p:cNvCxnSpPr>
          <p:nvPr/>
        </p:nvCxnSpPr>
        <p:spPr>
          <a:xfrm>
            <a:off x="8627834" y="3491345"/>
            <a:ext cx="2455748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5B62E318-2FC8-403A-A6FE-56ABD2DD5857}"/>
              </a:ext>
            </a:extLst>
          </p:cNvPr>
          <p:cNvCxnSpPr>
            <a:cxnSpLocks/>
          </p:cNvCxnSpPr>
          <p:nvPr/>
        </p:nvCxnSpPr>
        <p:spPr>
          <a:xfrm>
            <a:off x="1108419" y="6546239"/>
            <a:ext cx="4985316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B097384B-4CFD-4015-8F85-794491D9658E}"/>
              </a:ext>
            </a:extLst>
          </p:cNvPr>
          <p:cNvCxnSpPr>
            <a:cxnSpLocks/>
          </p:cNvCxnSpPr>
          <p:nvPr/>
        </p:nvCxnSpPr>
        <p:spPr>
          <a:xfrm>
            <a:off x="1108419" y="4369784"/>
            <a:ext cx="4990334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03FE3B9B-F862-495C-B078-91B3D5D69B57}"/>
              </a:ext>
            </a:extLst>
          </p:cNvPr>
          <p:cNvCxnSpPr>
            <a:cxnSpLocks/>
          </p:cNvCxnSpPr>
          <p:nvPr/>
        </p:nvCxnSpPr>
        <p:spPr>
          <a:xfrm>
            <a:off x="1108418" y="4993231"/>
            <a:ext cx="1528621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78A0BBD3-04DA-4FD3-8A1A-3F704B7CC847}"/>
              </a:ext>
            </a:extLst>
          </p:cNvPr>
          <p:cNvGrpSpPr/>
          <p:nvPr/>
        </p:nvGrpSpPr>
        <p:grpSpPr>
          <a:xfrm>
            <a:off x="1357797" y="4987620"/>
            <a:ext cx="1030392" cy="1309240"/>
            <a:chOff x="9511403" y="3200420"/>
            <a:chExt cx="1511241" cy="1920219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73892F7F-232D-4CD0-A9CD-D3FE2884FD3B}"/>
                </a:ext>
              </a:extLst>
            </p:cNvPr>
            <p:cNvGrpSpPr/>
            <p:nvPr/>
          </p:nvGrpSpPr>
          <p:grpSpPr>
            <a:xfrm>
              <a:off x="9511403" y="3200420"/>
              <a:ext cx="1278484" cy="1645902"/>
              <a:chOff x="5853843" y="3192189"/>
              <a:chExt cx="1278484" cy="1645902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B576BDF0-9144-44A1-AA63-5BC85332BB00}"/>
                  </a:ext>
                </a:extLst>
              </p:cNvPr>
              <p:cNvCxnSpPr>
                <a:cxnSpLocks/>
                <a:endCxn id="394" idx="2"/>
              </p:cNvCxnSpPr>
              <p:nvPr/>
            </p:nvCxnSpPr>
            <p:spPr>
              <a:xfrm flipV="1">
                <a:off x="5945282" y="4389127"/>
                <a:ext cx="0" cy="448964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2D6FE51E-5CCE-4F7F-9B07-7B5082769A8E}"/>
                  </a:ext>
                </a:extLst>
              </p:cNvPr>
              <p:cNvSpPr txBox="1"/>
              <p:nvPr/>
            </p:nvSpPr>
            <p:spPr>
              <a:xfrm>
                <a:off x="6078796" y="3832262"/>
                <a:ext cx="10535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North FC Riser 8D</a:t>
                </a:r>
              </a:p>
            </p:txBody>
          </p: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13CA7478-B168-4C20-8987-D09F13C39B19}"/>
                  </a:ext>
                </a:extLst>
              </p:cNvPr>
              <p:cNvCxnSpPr>
                <a:cxnSpLocks/>
                <a:stCxn id="394" idx="0"/>
              </p:cNvCxnSpPr>
              <p:nvPr/>
            </p:nvCxnSpPr>
            <p:spPr>
              <a:xfrm flipV="1">
                <a:off x="5945282" y="3192189"/>
                <a:ext cx="0" cy="648304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67367AB9-BF0D-4468-9A5B-7190246EE1A8}"/>
                  </a:ext>
                </a:extLst>
              </p:cNvPr>
              <p:cNvSpPr/>
              <p:nvPr/>
            </p:nvSpPr>
            <p:spPr>
              <a:xfrm>
                <a:off x="5853843" y="3840493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34F6272-A5A5-4611-A73F-6D85B6DA4B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01941" y="4526281"/>
                <a:ext cx="182878" cy="137163"/>
                <a:chOff x="3657610" y="5029200"/>
                <a:chExt cx="365749" cy="274320"/>
              </a:xfrm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DC0484A4-4022-46B0-9DBE-4292244DB642}"/>
                    </a:ext>
                  </a:extLst>
                </p:cNvPr>
                <p:cNvGrpSpPr/>
                <p:nvPr/>
              </p:nvGrpSpPr>
              <p:grpSpPr>
                <a:xfrm>
                  <a:off x="365761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01" name="Isosceles Triangle 400">
                    <a:extLst>
                      <a:ext uri="{FF2B5EF4-FFF2-40B4-BE49-F238E27FC236}">
                        <a16:creationId xmlns:a16="http://schemas.microsoft.com/office/drawing/2014/main" id="{B8A364E4-9B88-462D-AFCF-EDF58E14E85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2" name="Isosceles Triangle 401">
                    <a:extLst>
                      <a:ext uri="{FF2B5EF4-FFF2-40B4-BE49-F238E27FC236}">
                        <a16:creationId xmlns:a16="http://schemas.microsoft.com/office/drawing/2014/main" id="{2CC9A619-E7DA-4B2C-AB02-7C200A488207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B4416E35-BB24-4612-AE6F-05A31047D3CB}"/>
                    </a:ext>
                  </a:extLst>
                </p:cNvPr>
                <p:cNvCxnSpPr>
                  <a:stCxn id="402" idx="0"/>
                </p:cNvCxnSpPr>
                <p:nvPr/>
              </p:nvCxnSpPr>
              <p:spPr>
                <a:xfrm>
                  <a:off x="3749050" y="5166340"/>
                  <a:ext cx="137150" cy="1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5672700B-3DD6-4325-8E2A-CAF1EDD4929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49040" y="5029200"/>
                  <a:ext cx="274319" cy="274320"/>
                  <a:chOff x="3794760" y="5074900"/>
                  <a:chExt cx="182880" cy="182881"/>
                </a:xfrm>
              </p:grpSpPr>
              <p:sp>
                <p:nvSpPr>
                  <p:cNvPr id="399" name="Arc 398">
                    <a:extLst>
                      <a:ext uri="{FF2B5EF4-FFF2-40B4-BE49-F238E27FC236}">
                        <a16:creationId xmlns:a16="http://schemas.microsoft.com/office/drawing/2014/main" id="{68548C41-A194-4C39-A5BC-7E623E1649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94760" y="5074900"/>
                    <a:ext cx="182880" cy="182880"/>
                  </a:xfrm>
                  <a:prstGeom prst="arc">
                    <a:avLst>
                      <a:gd name="adj1" fmla="val 16200000"/>
                      <a:gd name="adj2" fmla="val 4961308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1828870D-CAC1-4C35-A578-5F3F71CE90C6}"/>
                      </a:ext>
                    </a:extLst>
                  </p:cNvPr>
                  <p:cNvCxnSpPr/>
                  <p:nvPr/>
                </p:nvCxnSpPr>
                <p:spPr>
                  <a:xfrm>
                    <a:off x="3886200" y="5074901"/>
                    <a:ext cx="0" cy="18288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687693A6-6AE9-48C7-B5F1-279A977DBAA5}"/>
                </a:ext>
              </a:extLst>
            </p:cNvPr>
            <p:cNvGrpSpPr/>
            <p:nvPr/>
          </p:nvGrpSpPr>
          <p:grpSpPr>
            <a:xfrm>
              <a:off x="10791549" y="3381003"/>
              <a:ext cx="182878" cy="1739636"/>
              <a:chOff x="10791549" y="3381003"/>
              <a:chExt cx="182878" cy="1739636"/>
            </a:xfrm>
          </p:grpSpPr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4F4C0888-97DB-45AB-8461-7287C16571BC}"/>
                  </a:ext>
                </a:extLst>
              </p:cNvPr>
              <p:cNvCxnSpPr>
                <a:cxnSpLocks/>
                <a:endCxn id="390" idx="2"/>
              </p:cNvCxnSpPr>
              <p:nvPr/>
            </p:nvCxnSpPr>
            <p:spPr>
              <a:xfrm flipV="1">
                <a:off x="10882988" y="4397358"/>
                <a:ext cx="0" cy="723281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8A2B4F85-515C-493F-846A-9CAA57F3E727}"/>
                  </a:ext>
                </a:extLst>
              </p:cNvPr>
              <p:cNvCxnSpPr>
                <a:cxnSpLocks/>
                <a:stCxn id="390" idx="0"/>
              </p:cNvCxnSpPr>
              <p:nvPr/>
            </p:nvCxnSpPr>
            <p:spPr>
              <a:xfrm flipV="1">
                <a:off x="10882988" y="3381003"/>
                <a:ext cx="0" cy="467721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41F2C80-5340-42C9-87DF-77C9291B2465}"/>
                  </a:ext>
                </a:extLst>
              </p:cNvPr>
              <p:cNvSpPr/>
              <p:nvPr/>
            </p:nvSpPr>
            <p:spPr>
              <a:xfrm>
                <a:off x="10791549" y="3848724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</p:grp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0DF0DBB9-19F6-4996-A797-91E22870ABF9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4846322"/>
              <a:ext cx="1280146" cy="0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E2EC8D68-1691-490F-9C50-45D4A57C2254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4686304"/>
              <a:ext cx="23022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98226E2E-F7BC-4553-A47B-AC1D9AF693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39766" y="4617721"/>
              <a:ext cx="182878" cy="137162"/>
              <a:chOff x="3657609" y="5669280"/>
              <a:chExt cx="365750" cy="274320"/>
            </a:xfrm>
          </p:grpSpPr>
          <p:sp>
            <p:nvSpPr>
              <p:cNvPr id="381" name="Isosceles Triangle 380">
                <a:extLst>
                  <a:ext uri="{FF2B5EF4-FFF2-40B4-BE49-F238E27FC236}">
                    <a16:creationId xmlns:a16="http://schemas.microsoft.com/office/drawing/2014/main" id="{12646BE2-1BDE-47B6-865F-DA6290FADFBF}"/>
                  </a:ext>
                </a:extLst>
              </p:cNvPr>
              <p:cNvSpPr/>
              <p:nvPr/>
            </p:nvSpPr>
            <p:spPr>
              <a:xfrm flipV="1">
                <a:off x="3657613" y="571498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sp>
            <p:nvSpPr>
              <p:cNvPr id="382" name="Isosceles Triangle 381">
                <a:extLst>
                  <a:ext uri="{FF2B5EF4-FFF2-40B4-BE49-F238E27FC236}">
                    <a16:creationId xmlns:a16="http://schemas.microsoft.com/office/drawing/2014/main" id="{8D1BBDB5-2B65-44D9-B7E7-AACA0BE56043}"/>
                  </a:ext>
                </a:extLst>
              </p:cNvPr>
              <p:cNvSpPr/>
              <p:nvPr/>
            </p:nvSpPr>
            <p:spPr>
              <a:xfrm>
                <a:off x="3657610" y="5806420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778BB253-AFA4-4E21-B8FD-334C2533DF3A}"/>
                  </a:ext>
                </a:extLst>
              </p:cNvPr>
              <p:cNvCxnSpPr>
                <a:stCxn id="382" idx="0"/>
              </p:cNvCxnSpPr>
              <p:nvPr/>
            </p:nvCxnSpPr>
            <p:spPr>
              <a:xfrm>
                <a:off x="3749050" y="580642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9CF5144B-C207-414F-B8F1-36899D542B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669280"/>
                <a:ext cx="274319" cy="274320"/>
                <a:chOff x="3794760" y="5074900"/>
                <a:chExt cx="182880" cy="182881"/>
              </a:xfrm>
            </p:grpSpPr>
            <p:sp>
              <p:nvSpPr>
                <p:cNvPr id="386" name="Arc 385">
                  <a:extLst>
                    <a:ext uri="{FF2B5EF4-FFF2-40B4-BE49-F238E27FC236}">
                      <a16:creationId xmlns:a16="http://schemas.microsoft.com/office/drawing/2014/main" id="{33EC8509-B21F-4531-ACD8-27572961AF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AED40F63-95E0-422B-8E54-9575C0FEE2C4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5" name="Isosceles Triangle 384">
                <a:extLst>
                  <a:ext uri="{FF2B5EF4-FFF2-40B4-BE49-F238E27FC236}">
                    <a16:creationId xmlns:a16="http://schemas.microsoft.com/office/drawing/2014/main" id="{2375374B-38BE-4CAB-818D-68DF1469D093}"/>
                  </a:ext>
                </a:extLst>
              </p:cNvPr>
              <p:cNvSpPr/>
              <p:nvPr/>
            </p:nvSpPr>
            <p:spPr>
              <a:xfrm rot="5400000">
                <a:off x="3611889" y="5760693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99DA3E07-ACFB-40D4-BA38-0D53A992C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9021" y="3566176"/>
              <a:ext cx="0" cy="1120112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81D3200-74A9-45ED-9ED6-EDABEE7D04B0}"/>
                </a:ext>
              </a:extLst>
            </p:cNvPr>
            <p:cNvCxnSpPr>
              <a:cxnSpLocks/>
            </p:cNvCxnSpPr>
            <p:nvPr/>
          </p:nvCxnSpPr>
          <p:spPr>
            <a:xfrm>
              <a:off x="10607360" y="3566176"/>
              <a:ext cx="27597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D295AA60-A79C-47A9-BB5B-C18059E353EB}"/>
                </a:ext>
              </a:extLst>
            </p:cNvPr>
            <p:cNvCxnSpPr>
              <a:cxnSpLocks/>
            </p:cNvCxnSpPr>
            <p:nvPr/>
          </p:nvCxnSpPr>
          <p:spPr>
            <a:xfrm>
              <a:off x="9601180" y="3383298"/>
              <a:ext cx="1280146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A46A542D-4DEB-4405-8030-95F0D5F750E5}"/>
              </a:ext>
            </a:extLst>
          </p:cNvPr>
          <p:cNvCxnSpPr>
            <a:cxnSpLocks/>
          </p:cNvCxnSpPr>
          <p:nvPr/>
        </p:nvCxnSpPr>
        <p:spPr>
          <a:xfrm>
            <a:off x="1108419" y="6296860"/>
            <a:ext cx="1531663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Freeform 175">
            <a:extLst>
              <a:ext uri="{FF2B5EF4-FFF2-40B4-BE49-F238E27FC236}">
                <a16:creationId xmlns:a16="http://schemas.microsoft.com/office/drawing/2014/main" id="{04025910-A220-4C6F-A196-23B06D51059F}"/>
              </a:ext>
            </a:extLst>
          </p:cNvPr>
          <p:cNvSpPr/>
          <p:nvPr/>
        </p:nvSpPr>
        <p:spPr>
          <a:xfrm flipH="1" flipV="1">
            <a:off x="2674438" y="4925275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405" name="Freeform 176">
            <a:extLst>
              <a:ext uri="{FF2B5EF4-FFF2-40B4-BE49-F238E27FC236}">
                <a16:creationId xmlns:a16="http://schemas.microsoft.com/office/drawing/2014/main" id="{196AAAEE-37FB-4D12-8675-7746A6F651DA}"/>
              </a:ext>
            </a:extLst>
          </p:cNvPr>
          <p:cNvSpPr/>
          <p:nvPr/>
        </p:nvSpPr>
        <p:spPr>
          <a:xfrm flipH="1" flipV="1">
            <a:off x="2612093" y="4925275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406" name="Freeform 175">
            <a:extLst>
              <a:ext uri="{FF2B5EF4-FFF2-40B4-BE49-F238E27FC236}">
                <a16:creationId xmlns:a16="http://schemas.microsoft.com/office/drawing/2014/main" id="{52C6AD11-0C24-4B8A-8E62-34DD3CE146E2}"/>
              </a:ext>
            </a:extLst>
          </p:cNvPr>
          <p:cNvSpPr/>
          <p:nvPr/>
        </p:nvSpPr>
        <p:spPr>
          <a:xfrm flipH="1" flipV="1">
            <a:off x="2674438" y="6234515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407" name="Freeform 176">
            <a:extLst>
              <a:ext uri="{FF2B5EF4-FFF2-40B4-BE49-F238E27FC236}">
                <a16:creationId xmlns:a16="http://schemas.microsoft.com/office/drawing/2014/main" id="{BBE67AAF-0D04-41E5-A839-BF9A13DC24F2}"/>
              </a:ext>
            </a:extLst>
          </p:cNvPr>
          <p:cNvSpPr/>
          <p:nvPr/>
        </p:nvSpPr>
        <p:spPr>
          <a:xfrm flipH="1" flipV="1">
            <a:off x="2612093" y="6234515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6A7C38CC-0188-4B3B-B351-5C32D6311A27}"/>
              </a:ext>
            </a:extLst>
          </p:cNvPr>
          <p:cNvCxnSpPr>
            <a:cxnSpLocks/>
          </p:cNvCxnSpPr>
          <p:nvPr/>
        </p:nvCxnSpPr>
        <p:spPr>
          <a:xfrm>
            <a:off x="1419009" y="4982007"/>
            <a:ext cx="0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31F8F39C-304D-4CB4-9EDF-813335F4424E}"/>
              </a:ext>
            </a:extLst>
          </p:cNvPr>
          <p:cNvGrpSpPr/>
          <p:nvPr/>
        </p:nvGrpSpPr>
        <p:grpSpPr>
          <a:xfrm>
            <a:off x="2977628" y="4987620"/>
            <a:ext cx="1030392" cy="1309240"/>
            <a:chOff x="3198788" y="6857980"/>
            <a:chExt cx="1511241" cy="1920219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B954292E-69D3-4258-9FCE-F8458DF579BA}"/>
                </a:ext>
              </a:extLst>
            </p:cNvPr>
            <p:cNvGrpSpPr/>
            <p:nvPr/>
          </p:nvGrpSpPr>
          <p:grpSpPr>
            <a:xfrm>
              <a:off x="3198788" y="6857980"/>
              <a:ext cx="1278484" cy="1645902"/>
              <a:chOff x="5853843" y="3192189"/>
              <a:chExt cx="1278484" cy="1645902"/>
            </a:xfrm>
          </p:grpSpPr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089348F7-AA33-4065-BFB2-6C254CD689F2}"/>
                  </a:ext>
                </a:extLst>
              </p:cNvPr>
              <p:cNvCxnSpPr>
                <a:cxnSpLocks/>
                <a:endCxn id="431" idx="2"/>
              </p:cNvCxnSpPr>
              <p:nvPr/>
            </p:nvCxnSpPr>
            <p:spPr>
              <a:xfrm flipV="1">
                <a:off x="5945282" y="4389127"/>
                <a:ext cx="0" cy="448964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B0AB8B8D-B340-4284-8CEF-4CE1F964B04B}"/>
                  </a:ext>
                </a:extLst>
              </p:cNvPr>
              <p:cNvSpPr txBox="1"/>
              <p:nvPr/>
            </p:nvSpPr>
            <p:spPr>
              <a:xfrm>
                <a:off x="6078796" y="3832262"/>
                <a:ext cx="105353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North FC Riser 1D</a:t>
                </a:r>
              </a:p>
            </p:txBody>
          </p: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1CA8D2A2-B0ED-45BE-A7C2-A12956CC6851}"/>
                  </a:ext>
                </a:extLst>
              </p:cNvPr>
              <p:cNvCxnSpPr>
                <a:cxnSpLocks/>
                <a:stCxn id="431" idx="0"/>
              </p:cNvCxnSpPr>
              <p:nvPr/>
            </p:nvCxnSpPr>
            <p:spPr>
              <a:xfrm flipV="1">
                <a:off x="5945282" y="3192189"/>
                <a:ext cx="0" cy="648304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297EC0D1-7CA5-479D-8424-CB08BC03A9D3}"/>
                  </a:ext>
                </a:extLst>
              </p:cNvPr>
              <p:cNvSpPr/>
              <p:nvPr/>
            </p:nvSpPr>
            <p:spPr>
              <a:xfrm>
                <a:off x="5853843" y="3840493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44E258B7-E7C9-4DB9-BD31-DF3FA6211E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01941" y="4526281"/>
                <a:ext cx="182878" cy="137163"/>
                <a:chOff x="3657610" y="5029200"/>
                <a:chExt cx="365749" cy="274320"/>
              </a:xfrm>
            </p:grpSpPr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56BA8740-AB19-4474-879B-B50F1BEC7119}"/>
                    </a:ext>
                  </a:extLst>
                </p:cNvPr>
                <p:cNvGrpSpPr/>
                <p:nvPr/>
              </p:nvGrpSpPr>
              <p:grpSpPr>
                <a:xfrm>
                  <a:off x="365761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38" name="Isosceles Triangle 437">
                    <a:extLst>
                      <a:ext uri="{FF2B5EF4-FFF2-40B4-BE49-F238E27FC236}">
                        <a16:creationId xmlns:a16="http://schemas.microsoft.com/office/drawing/2014/main" id="{1145612E-C24A-449B-821D-33F03865CB3D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9" name="Isosceles Triangle 438">
                    <a:extLst>
                      <a:ext uri="{FF2B5EF4-FFF2-40B4-BE49-F238E27FC236}">
                        <a16:creationId xmlns:a16="http://schemas.microsoft.com/office/drawing/2014/main" id="{5C545DFA-9A97-4592-A582-07C1321DDAA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4C613CB7-A8DD-49B0-84C9-A6A79B5CC8BB}"/>
                    </a:ext>
                  </a:extLst>
                </p:cNvPr>
                <p:cNvCxnSpPr>
                  <a:stCxn id="439" idx="0"/>
                </p:cNvCxnSpPr>
                <p:nvPr/>
              </p:nvCxnSpPr>
              <p:spPr>
                <a:xfrm>
                  <a:off x="3749050" y="5166340"/>
                  <a:ext cx="137150" cy="1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F44D86DF-9E7F-422F-AA1C-E69B77FD66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49040" y="5029200"/>
                  <a:ext cx="274319" cy="274320"/>
                  <a:chOff x="3794760" y="5074900"/>
                  <a:chExt cx="182880" cy="182881"/>
                </a:xfrm>
              </p:grpSpPr>
              <p:sp>
                <p:nvSpPr>
                  <p:cNvPr id="436" name="Arc 435">
                    <a:extLst>
                      <a:ext uri="{FF2B5EF4-FFF2-40B4-BE49-F238E27FC236}">
                        <a16:creationId xmlns:a16="http://schemas.microsoft.com/office/drawing/2014/main" id="{A563C5D9-1991-4CAF-8AEF-321A80F6FC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94760" y="5074900"/>
                    <a:ext cx="182880" cy="182880"/>
                  </a:xfrm>
                  <a:prstGeom prst="arc">
                    <a:avLst>
                      <a:gd name="adj1" fmla="val 16200000"/>
                      <a:gd name="adj2" fmla="val 4961308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D8A43A40-845A-4E15-8A2B-704088CFDFD7}"/>
                      </a:ext>
                    </a:extLst>
                  </p:cNvPr>
                  <p:cNvCxnSpPr/>
                  <p:nvPr/>
                </p:nvCxnSpPr>
                <p:spPr>
                  <a:xfrm>
                    <a:off x="3886200" y="5074901"/>
                    <a:ext cx="0" cy="18288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CEA2C85A-2032-4945-A676-B31B6A30A2B7}"/>
                </a:ext>
              </a:extLst>
            </p:cNvPr>
            <p:cNvGrpSpPr/>
            <p:nvPr/>
          </p:nvGrpSpPr>
          <p:grpSpPr>
            <a:xfrm>
              <a:off x="4478934" y="7038563"/>
              <a:ext cx="182878" cy="1739636"/>
              <a:chOff x="10791549" y="3381003"/>
              <a:chExt cx="182878" cy="1739636"/>
            </a:xfrm>
          </p:grpSpPr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1CC9CDBD-6E8C-4067-A561-0B72CD187CD9}"/>
                  </a:ext>
                </a:extLst>
              </p:cNvPr>
              <p:cNvCxnSpPr>
                <a:cxnSpLocks/>
                <a:endCxn id="427" idx="2"/>
              </p:cNvCxnSpPr>
              <p:nvPr/>
            </p:nvCxnSpPr>
            <p:spPr>
              <a:xfrm flipV="1">
                <a:off x="10882988" y="4397358"/>
                <a:ext cx="0" cy="723281"/>
              </a:xfrm>
              <a:prstGeom prst="line">
                <a:avLst/>
              </a:prstGeom>
              <a:ln w="254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5B4FE33D-5710-4EED-8E03-2E062374B266}"/>
                  </a:ext>
                </a:extLst>
              </p:cNvPr>
              <p:cNvCxnSpPr>
                <a:cxnSpLocks/>
                <a:stCxn id="427" idx="0"/>
              </p:cNvCxnSpPr>
              <p:nvPr/>
            </p:nvCxnSpPr>
            <p:spPr>
              <a:xfrm flipV="1">
                <a:off x="10882988" y="3381003"/>
                <a:ext cx="0" cy="467721"/>
              </a:xfrm>
              <a:prstGeom prst="line">
                <a:avLst/>
              </a:prstGeom>
              <a:ln w="254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3CA122AC-1838-4333-928A-823AA1AC8261}"/>
                  </a:ext>
                </a:extLst>
              </p:cNvPr>
              <p:cNvSpPr/>
              <p:nvPr/>
            </p:nvSpPr>
            <p:spPr>
              <a:xfrm>
                <a:off x="10791549" y="3848724"/>
                <a:ext cx="182878" cy="548634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 dirty="0"/>
              </a:p>
            </p:txBody>
          </p: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DF4803C-1225-4788-AB6F-F1168BF5E14B}"/>
                </a:ext>
              </a:extLst>
            </p:cNvPr>
            <p:cNvCxnSpPr>
              <a:cxnSpLocks/>
            </p:cNvCxnSpPr>
            <p:nvPr/>
          </p:nvCxnSpPr>
          <p:spPr>
            <a:xfrm>
              <a:off x="3288565" y="8503882"/>
              <a:ext cx="1280146" cy="0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E6B20194-DD60-49C6-B25D-B03A6AC0211C}"/>
                </a:ext>
              </a:extLst>
            </p:cNvPr>
            <p:cNvCxnSpPr>
              <a:cxnSpLocks/>
            </p:cNvCxnSpPr>
            <p:nvPr/>
          </p:nvCxnSpPr>
          <p:spPr>
            <a:xfrm>
              <a:off x="4294745" y="8343864"/>
              <a:ext cx="23022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A1150F14-5783-406D-B71A-666AF7B4F3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7151" y="8275281"/>
              <a:ext cx="182878" cy="137162"/>
              <a:chOff x="3657609" y="5669280"/>
              <a:chExt cx="365750" cy="274320"/>
            </a:xfrm>
          </p:grpSpPr>
          <p:sp>
            <p:nvSpPr>
              <p:cNvPr id="418" name="Isosceles Triangle 417">
                <a:extLst>
                  <a:ext uri="{FF2B5EF4-FFF2-40B4-BE49-F238E27FC236}">
                    <a16:creationId xmlns:a16="http://schemas.microsoft.com/office/drawing/2014/main" id="{3BEC52C4-70A0-46FE-ADB5-B8E171AEA5F9}"/>
                  </a:ext>
                </a:extLst>
              </p:cNvPr>
              <p:cNvSpPr/>
              <p:nvPr/>
            </p:nvSpPr>
            <p:spPr>
              <a:xfrm flipV="1">
                <a:off x="3657613" y="571498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Isosceles Triangle 418">
                <a:extLst>
                  <a:ext uri="{FF2B5EF4-FFF2-40B4-BE49-F238E27FC236}">
                    <a16:creationId xmlns:a16="http://schemas.microsoft.com/office/drawing/2014/main" id="{37715396-2545-43E7-9339-4A0FE39354EA}"/>
                  </a:ext>
                </a:extLst>
              </p:cNvPr>
              <p:cNvSpPr/>
              <p:nvPr/>
            </p:nvSpPr>
            <p:spPr>
              <a:xfrm>
                <a:off x="3657610" y="5806420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DDC3E6E6-F9EC-4286-84C1-F7DF0A6450DF}"/>
                  </a:ext>
                </a:extLst>
              </p:cNvPr>
              <p:cNvCxnSpPr>
                <a:stCxn id="419" idx="0"/>
              </p:cNvCxnSpPr>
              <p:nvPr/>
            </p:nvCxnSpPr>
            <p:spPr>
              <a:xfrm>
                <a:off x="3749050" y="580642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1" name="Group 420">
                <a:extLst>
                  <a:ext uri="{FF2B5EF4-FFF2-40B4-BE49-F238E27FC236}">
                    <a16:creationId xmlns:a16="http://schemas.microsoft.com/office/drawing/2014/main" id="{C393BBAF-CE7E-4EAB-9D29-497D691013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669280"/>
                <a:ext cx="274319" cy="274320"/>
                <a:chOff x="3794760" y="5074900"/>
                <a:chExt cx="182880" cy="182881"/>
              </a:xfrm>
            </p:grpSpPr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B92186DF-FCAF-459B-B323-D4D737FF7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0E301841-0926-4EF9-BDCB-AFB0C27081F5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2" name="Isosceles Triangle 421">
                <a:extLst>
                  <a:ext uri="{FF2B5EF4-FFF2-40B4-BE49-F238E27FC236}">
                    <a16:creationId xmlns:a16="http://schemas.microsoft.com/office/drawing/2014/main" id="{BF13AE7D-9E20-4E24-9967-1D392AB227DD}"/>
                  </a:ext>
                </a:extLst>
              </p:cNvPr>
              <p:cNvSpPr/>
              <p:nvPr/>
            </p:nvSpPr>
            <p:spPr>
              <a:xfrm rot="5400000">
                <a:off x="3611889" y="5760693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70690863-C712-4EAE-8318-AFB731E151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6406" y="7223736"/>
              <a:ext cx="0" cy="1120112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13BC0516-4AED-458E-BD58-6B860E61F897}"/>
                </a:ext>
              </a:extLst>
            </p:cNvPr>
            <p:cNvCxnSpPr>
              <a:cxnSpLocks/>
            </p:cNvCxnSpPr>
            <p:nvPr/>
          </p:nvCxnSpPr>
          <p:spPr>
            <a:xfrm>
              <a:off x="4294745" y="7223736"/>
              <a:ext cx="27597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2A0BCF5D-1713-45DF-95BF-012BCA5457FA}"/>
                </a:ext>
              </a:extLst>
            </p:cNvPr>
            <p:cNvCxnSpPr>
              <a:cxnSpLocks/>
            </p:cNvCxnSpPr>
            <p:nvPr/>
          </p:nvCxnSpPr>
          <p:spPr>
            <a:xfrm>
              <a:off x="3288565" y="7040858"/>
              <a:ext cx="1280146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0" name="Straight Connector 439">
            <a:extLst>
              <a:ext uri="{FF2B5EF4-FFF2-40B4-BE49-F238E27FC236}">
                <a16:creationId xmlns:a16="http://schemas.microsoft.com/office/drawing/2014/main" id="{45C20956-5F47-439E-90B1-4B473C3CC6DC}"/>
              </a:ext>
            </a:extLst>
          </p:cNvPr>
          <p:cNvCxnSpPr>
            <a:cxnSpLocks/>
          </p:cNvCxnSpPr>
          <p:nvPr/>
        </p:nvCxnSpPr>
        <p:spPr>
          <a:xfrm>
            <a:off x="2700906" y="4987619"/>
            <a:ext cx="2459922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2159A940-F1B6-4BDC-B384-F6FD740A3E4B}"/>
              </a:ext>
            </a:extLst>
          </p:cNvPr>
          <p:cNvCxnSpPr>
            <a:cxnSpLocks/>
          </p:cNvCxnSpPr>
          <p:nvPr/>
        </p:nvCxnSpPr>
        <p:spPr>
          <a:xfrm>
            <a:off x="2703947" y="6296860"/>
            <a:ext cx="1519444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28F3BE6A-0358-4385-B68C-9917476BA327}"/>
              </a:ext>
            </a:extLst>
          </p:cNvPr>
          <p:cNvGrpSpPr/>
          <p:nvPr/>
        </p:nvGrpSpPr>
        <p:grpSpPr>
          <a:xfrm>
            <a:off x="4475036" y="4987620"/>
            <a:ext cx="497625" cy="1184551"/>
            <a:chOff x="5853843" y="3192189"/>
            <a:chExt cx="729850" cy="1737341"/>
          </a:xfrm>
        </p:grpSpPr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29E08BDD-93BF-4CF5-8E82-A96691C87B01}"/>
                </a:ext>
              </a:extLst>
            </p:cNvPr>
            <p:cNvCxnSpPr>
              <a:cxnSpLocks/>
              <a:endCxn id="454" idx="2"/>
            </p:cNvCxnSpPr>
            <p:nvPr/>
          </p:nvCxnSpPr>
          <p:spPr>
            <a:xfrm flipV="1">
              <a:off x="5945282" y="4380896"/>
              <a:ext cx="0" cy="548634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A8941881-A8FB-4AA3-93B1-3483649CD48E}"/>
                </a:ext>
              </a:extLst>
            </p:cNvPr>
            <p:cNvSpPr txBox="1"/>
            <p:nvPr/>
          </p:nvSpPr>
          <p:spPr>
            <a:xfrm>
              <a:off x="6126498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AHU5</a:t>
              </a:r>
            </a:p>
          </p:txBody>
        </p:sp>
        <p:cxnSp>
          <p:nvCxnSpPr>
            <p:cNvPr id="453" name="Straight Connector 452">
              <a:extLst>
                <a:ext uri="{FF2B5EF4-FFF2-40B4-BE49-F238E27FC236}">
                  <a16:creationId xmlns:a16="http://schemas.microsoft.com/office/drawing/2014/main" id="{26AA61DC-ACCB-4FB7-B6A2-6D0CB4D2D017}"/>
                </a:ext>
              </a:extLst>
            </p:cNvPr>
            <p:cNvCxnSpPr>
              <a:cxnSpLocks/>
              <a:stCxn id="454" idx="0"/>
            </p:cNvCxnSpPr>
            <p:nvPr/>
          </p:nvCxnSpPr>
          <p:spPr>
            <a:xfrm flipV="1">
              <a:off x="5945282" y="3192189"/>
              <a:ext cx="0" cy="640073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A0168B36-89BE-4F46-81AB-4BD5BD3AD3A5}"/>
                </a:ext>
              </a:extLst>
            </p:cNvPr>
            <p:cNvSpPr/>
            <p:nvPr/>
          </p:nvSpPr>
          <p:spPr>
            <a:xfrm>
              <a:off x="5853843" y="3832262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BDF787B-115A-47EE-91B9-923C2F623B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01941" y="4526281"/>
              <a:ext cx="182878" cy="137163"/>
              <a:chOff x="3657610" y="5029200"/>
              <a:chExt cx="365749" cy="274320"/>
            </a:xfrm>
          </p:grpSpPr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C2A8CBA9-E94D-4AA0-A993-606575F2CA36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461" name="Isosceles Triangle 460">
                  <a:extLst>
                    <a:ext uri="{FF2B5EF4-FFF2-40B4-BE49-F238E27FC236}">
                      <a16:creationId xmlns:a16="http://schemas.microsoft.com/office/drawing/2014/main" id="{FCBC06CB-DEF7-4B12-9C43-89D8879688B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2" name="Isosceles Triangle 461">
                  <a:extLst>
                    <a:ext uri="{FF2B5EF4-FFF2-40B4-BE49-F238E27FC236}">
                      <a16:creationId xmlns:a16="http://schemas.microsoft.com/office/drawing/2014/main" id="{6CD4BEF9-C965-45B4-BC0D-F175E3A49BA7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73CACBDF-DDD4-4C50-A787-6B097E4C3F6A}"/>
                  </a:ext>
                </a:extLst>
              </p:cNvPr>
              <p:cNvCxnSpPr>
                <a:stCxn id="462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48702668-F420-436A-A54F-3CA7AD4AE1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459" name="Arc 458">
                  <a:extLst>
                    <a:ext uri="{FF2B5EF4-FFF2-40B4-BE49-F238E27FC236}">
                      <a16:creationId xmlns:a16="http://schemas.microsoft.com/office/drawing/2014/main" id="{A51D215B-494D-4DBF-9637-71D23235F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6CDFFADE-0C4B-42FE-84CD-752DB2A77903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E69399BD-23FC-4220-8F50-B1DAC967BD56}"/>
              </a:ext>
            </a:extLst>
          </p:cNvPr>
          <p:cNvGrpSpPr/>
          <p:nvPr/>
        </p:nvGrpSpPr>
        <p:grpSpPr>
          <a:xfrm>
            <a:off x="5098484" y="4987620"/>
            <a:ext cx="497625" cy="1184551"/>
            <a:chOff x="4023402" y="3167047"/>
            <a:chExt cx="729850" cy="1737341"/>
          </a:xfrm>
        </p:grpSpPr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9CF1F072-8751-474F-99C6-E3162540D132}"/>
                </a:ext>
              </a:extLst>
            </p:cNvPr>
            <p:cNvCxnSpPr>
              <a:cxnSpLocks/>
              <a:endCxn id="467" idx="2"/>
            </p:cNvCxnSpPr>
            <p:nvPr/>
          </p:nvCxnSpPr>
          <p:spPr>
            <a:xfrm flipV="1">
              <a:off x="4114841" y="4355754"/>
              <a:ext cx="0" cy="548634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DB9D4340-4890-446A-A93D-DA68B643AF0B}"/>
                </a:ext>
              </a:extLst>
            </p:cNvPr>
            <p:cNvSpPr txBox="1"/>
            <p:nvPr/>
          </p:nvSpPr>
          <p:spPr>
            <a:xfrm>
              <a:off x="4296057" y="3969152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AHU6</a:t>
              </a:r>
            </a:p>
          </p:txBody>
        </p:sp>
        <p:cxnSp>
          <p:nvCxnSpPr>
            <p:cNvPr id="466" name="Straight Connector 465">
              <a:extLst>
                <a:ext uri="{FF2B5EF4-FFF2-40B4-BE49-F238E27FC236}">
                  <a16:creationId xmlns:a16="http://schemas.microsoft.com/office/drawing/2014/main" id="{F6057539-09A6-498D-AB34-3729B1690C91}"/>
                </a:ext>
              </a:extLst>
            </p:cNvPr>
            <p:cNvCxnSpPr>
              <a:cxnSpLocks/>
              <a:stCxn id="467" idx="0"/>
            </p:cNvCxnSpPr>
            <p:nvPr/>
          </p:nvCxnSpPr>
          <p:spPr>
            <a:xfrm flipV="1">
              <a:off x="4114841" y="3167047"/>
              <a:ext cx="0" cy="640073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FCCA82DD-ED00-472D-8FF9-79017ED74260}"/>
                </a:ext>
              </a:extLst>
            </p:cNvPr>
            <p:cNvSpPr/>
            <p:nvPr/>
          </p:nvSpPr>
          <p:spPr>
            <a:xfrm>
              <a:off x="4023402" y="3807120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0F6AC26A-2FD7-45EB-9DC7-704B6AD24F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71500" y="4526281"/>
              <a:ext cx="182878" cy="137163"/>
              <a:chOff x="3657610" y="5029200"/>
              <a:chExt cx="365749" cy="274320"/>
            </a:xfrm>
          </p:grpSpPr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4F15AC9E-EB9A-418B-9906-D604753DF246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474" name="Isosceles Triangle 473">
                  <a:extLst>
                    <a:ext uri="{FF2B5EF4-FFF2-40B4-BE49-F238E27FC236}">
                      <a16:creationId xmlns:a16="http://schemas.microsoft.com/office/drawing/2014/main" id="{2094152E-49A3-463D-A111-4120C24097B3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5" name="Isosceles Triangle 474">
                  <a:extLst>
                    <a:ext uri="{FF2B5EF4-FFF2-40B4-BE49-F238E27FC236}">
                      <a16:creationId xmlns:a16="http://schemas.microsoft.com/office/drawing/2014/main" id="{7073B740-E4EC-4489-8240-3376BEE44CCD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6249B1A8-46D0-4FB9-AB69-9DADEA856C13}"/>
                  </a:ext>
                </a:extLst>
              </p:cNvPr>
              <p:cNvCxnSpPr>
                <a:stCxn id="475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A49AB97D-DDE4-4B61-9A18-48E1308F16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472" name="Arc 471">
                  <a:extLst>
                    <a:ext uri="{FF2B5EF4-FFF2-40B4-BE49-F238E27FC236}">
                      <a16:creationId xmlns:a16="http://schemas.microsoft.com/office/drawing/2014/main" id="{84848E6D-B754-46F7-909C-72182B4A5A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8A19F137-8DB4-4224-8E8B-0FEE5B3F8EC4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480" name="Straight Connector 479">
            <a:extLst>
              <a:ext uri="{FF2B5EF4-FFF2-40B4-BE49-F238E27FC236}">
                <a16:creationId xmlns:a16="http://schemas.microsoft.com/office/drawing/2014/main" id="{447B1581-3274-4FD6-AF44-70B399F6BC48}"/>
              </a:ext>
            </a:extLst>
          </p:cNvPr>
          <p:cNvCxnSpPr>
            <a:cxnSpLocks/>
          </p:cNvCxnSpPr>
          <p:nvPr/>
        </p:nvCxnSpPr>
        <p:spPr>
          <a:xfrm flipV="1">
            <a:off x="4225657" y="6296860"/>
            <a:ext cx="0" cy="249379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F20C8E2F-CBE4-4355-8A59-6C9786002B32}"/>
              </a:ext>
            </a:extLst>
          </p:cNvPr>
          <p:cNvCxnSpPr>
            <a:cxnSpLocks/>
          </p:cNvCxnSpPr>
          <p:nvPr/>
        </p:nvCxnSpPr>
        <p:spPr>
          <a:xfrm flipH="1">
            <a:off x="3975145" y="6172170"/>
            <a:ext cx="1185684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>
            <a:extLst>
              <a:ext uri="{FF2B5EF4-FFF2-40B4-BE49-F238E27FC236}">
                <a16:creationId xmlns:a16="http://schemas.microsoft.com/office/drawing/2014/main" id="{85300D2C-1461-4753-A76D-70B3B35F6D22}"/>
              </a:ext>
            </a:extLst>
          </p:cNvPr>
          <p:cNvCxnSpPr>
            <a:cxnSpLocks/>
          </p:cNvCxnSpPr>
          <p:nvPr/>
        </p:nvCxnSpPr>
        <p:spPr>
          <a:xfrm flipH="1">
            <a:off x="3602211" y="6172170"/>
            <a:ext cx="247111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>
            <a:extLst>
              <a:ext uri="{FF2B5EF4-FFF2-40B4-BE49-F238E27FC236}">
                <a16:creationId xmlns:a16="http://schemas.microsoft.com/office/drawing/2014/main" id="{3E3B554D-1BA7-4AD4-A5F3-663DB60D343E}"/>
              </a:ext>
            </a:extLst>
          </p:cNvPr>
          <p:cNvCxnSpPr>
            <a:cxnSpLocks/>
          </p:cNvCxnSpPr>
          <p:nvPr/>
        </p:nvCxnSpPr>
        <p:spPr>
          <a:xfrm flipV="1">
            <a:off x="3602209" y="6172171"/>
            <a:ext cx="0" cy="124689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>
            <a:extLst>
              <a:ext uri="{FF2B5EF4-FFF2-40B4-BE49-F238E27FC236}">
                <a16:creationId xmlns:a16="http://schemas.microsoft.com/office/drawing/2014/main" id="{6D2B5940-16C5-4AB4-87BF-3FE43F544A61}"/>
              </a:ext>
            </a:extLst>
          </p:cNvPr>
          <p:cNvCxnSpPr>
            <a:cxnSpLocks/>
          </p:cNvCxnSpPr>
          <p:nvPr/>
        </p:nvCxnSpPr>
        <p:spPr>
          <a:xfrm flipV="1">
            <a:off x="7467585" y="5803714"/>
            <a:ext cx="0" cy="430801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TextBox 507">
            <a:extLst>
              <a:ext uri="{FF2B5EF4-FFF2-40B4-BE49-F238E27FC236}">
                <a16:creationId xmlns:a16="http://schemas.microsoft.com/office/drawing/2014/main" id="{2EF6E621-00C4-478C-A6E9-E8A4F0D095E7}"/>
              </a:ext>
            </a:extLst>
          </p:cNvPr>
          <p:cNvSpPr txBox="1"/>
          <p:nvPr/>
        </p:nvSpPr>
        <p:spPr>
          <a:xfrm>
            <a:off x="6219557" y="5504315"/>
            <a:ext cx="311724" cy="2937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AHU2</a:t>
            </a:r>
          </a:p>
        </p:txBody>
      </p:sp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4A8A1097-0747-40E6-9B3F-BCBD18BCD0A5}"/>
              </a:ext>
            </a:extLst>
          </p:cNvPr>
          <p:cNvCxnSpPr>
            <a:cxnSpLocks/>
            <a:stCxn id="510" idx="0"/>
          </p:cNvCxnSpPr>
          <p:nvPr/>
        </p:nvCxnSpPr>
        <p:spPr>
          <a:xfrm flipV="1">
            <a:off x="7468718" y="4987620"/>
            <a:ext cx="0" cy="442025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30D24859-1E28-4C8B-92A4-F3C14A349743}"/>
              </a:ext>
            </a:extLst>
          </p:cNvPr>
          <p:cNvGrpSpPr/>
          <p:nvPr/>
        </p:nvGrpSpPr>
        <p:grpSpPr>
          <a:xfrm>
            <a:off x="6658236" y="4987619"/>
            <a:ext cx="497625" cy="1252508"/>
            <a:chOff x="5853843" y="3192189"/>
            <a:chExt cx="729850" cy="1837011"/>
          </a:xfrm>
        </p:grpSpPr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35B8D714-06DB-4C45-ABDF-D7C1D07C7096}"/>
                </a:ext>
              </a:extLst>
            </p:cNvPr>
            <p:cNvCxnSpPr>
              <a:cxnSpLocks/>
              <a:endCxn id="515" idx="2"/>
            </p:cNvCxnSpPr>
            <p:nvPr/>
          </p:nvCxnSpPr>
          <p:spPr>
            <a:xfrm flipV="1">
              <a:off x="5945282" y="4389127"/>
              <a:ext cx="0" cy="640073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A12C4169-FE84-4920-9B99-AEAD828D1737}"/>
                </a:ext>
              </a:extLst>
            </p:cNvPr>
            <p:cNvSpPr txBox="1"/>
            <p:nvPr/>
          </p:nvSpPr>
          <p:spPr>
            <a:xfrm>
              <a:off x="6126498" y="3950009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AHU3</a:t>
              </a:r>
            </a:p>
          </p:txBody>
        </p: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DA4DF254-5A78-46ED-BFEF-55826F041CEF}"/>
                </a:ext>
              </a:extLst>
            </p:cNvPr>
            <p:cNvCxnSpPr>
              <a:cxnSpLocks/>
              <a:stCxn id="515" idx="0"/>
            </p:cNvCxnSpPr>
            <p:nvPr/>
          </p:nvCxnSpPr>
          <p:spPr>
            <a:xfrm flipV="1">
              <a:off x="5945282" y="3192189"/>
              <a:ext cx="0" cy="648304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1EC6DB3-8614-4D9C-92DE-8BBD3E87A8C1}"/>
                </a:ext>
              </a:extLst>
            </p:cNvPr>
            <p:cNvSpPr/>
            <p:nvPr/>
          </p:nvSpPr>
          <p:spPr>
            <a:xfrm>
              <a:off x="5853843" y="3840493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4FDF4EAC-663A-4D9B-9518-E198B52EBD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01941" y="4526281"/>
              <a:ext cx="182878" cy="137163"/>
              <a:chOff x="3657610" y="5029200"/>
              <a:chExt cx="365749" cy="274320"/>
            </a:xfrm>
          </p:grpSpPr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60DD2712-6FF3-4583-B8E6-079B549FC93E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22" name="Isosceles Triangle 521">
                  <a:extLst>
                    <a:ext uri="{FF2B5EF4-FFF2-40B4-BE49-F238E27FC236}">
                      <a16:creationId xmlns:a16="http://schemas.microsoft.com/office/drawing/2014/main" id="{67ACA79A-EFE8-4BDF-839B-D5ADA2AE672A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3" name="Isosceles Triangle 522">
                  <a:extLst>
                    <a:ext uri="{FF2B5EF4-FFF2-40B4-BE49-F238E27FC236}">
                      <a16:creationId xmlns:a16="http://schemas.microsoft.com/office/drawing/2014/main" id="{F5E81C5B-4ECD-4FD9-B5C2-2D2944D7E1BC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D87C5C47-D69A-4D05-9BAE-39251534A4A8}"/>
                  </a:ext>
                </a:extLst>
              </p:cNvPr>
              <p:cNvCxnSpPr>
                <a:stCxn id="523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9" name="Group 518">
                <a:extLst>
                  <a:ext uri="{FF2B5EF4-FFF2-40B4-BE49-F238E27FC236}">
                    <a16:creationId xmlns:a16="http://schemas.microsoft.com/office/drawing/2014/main" id="{E676F19E-5F5D-4F4B-8DAC-FC24A76AAF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520" name="Arc 519">
                  <a:extLst>
                    <a:ext uri="{FF2B5EF4-FFF2-40B4-BE49-F238E27FC236}">
                      <a16:creationId xmlns:a16="http://schemas.microsoft.com/office/drawing/2014/main" id="{D3F7B185-D35D-449F-ABCC-F8AABD18EA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521" name="Straight Connector 520">
                  <a:extLst>
                    <a:ext uri="{FF2B5EF4-FFF2-40B4-BE49-F238E27FC236}">
                      <a16:creationId xmlns:a16="http://schemas.microsoft.com/office/drawing/2014/main" id="{78E3301C-D38E-4F36-A72E-97E61EB51F00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45AB8EC2-6DEC-42DA-A407-A66DA847A3B3}"/>
              </a:ext>
            </a:extLst>
          </p:cNvPr>
          <p:cNvGrpSpPr/>
          <p:nvPr/>
        </p:nvGrpSpPr>
        <p:grpSpPr>
          <a:xfrm>
            <a:off x="6034788" y="4364172"/>
            <a:ext cx="1869210" cy="2182067"/>
            <a:chOff x="4023402" y="2244426"/>
            <a:chExt cx="2741508" cy="3200365"/>
          </a:xfrm>
        </p:grpSpPr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id="{968F360B-EF48-402D-8501-F18C7A6EF586}"/>
                </a:ext>
              </a:extLst>
            </p:cNvPr>
            <p:cNvCxnSpPr>
              <a:cxnSpLocks/>
              <a:endCxn id="528" idx="2"/>
            </p:cNvCxnSpPr>
            <p:nvPr/>
          </p:nvCxnSpPr>
          <p:spPr>
            <a:xfrm flipV="1">
              <a:off x="4114841" y="4355754"/>
              <a:ext cx="0" cy="1089037"/>
            </a:xfrm>
            <a:prstGeom prst="line">
              <a:avLst/>
            </a:pr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FA34F035-2694-40F1-9F82-0D17107B0ED5}"/>
                </a:ext>
              </a:extLst>
            </p:cNvPr>
            <p:cNvSpPr txBox="1"/>
            <p:nvPr/>
          </p:nvSpPr>
          <p:spPr>
            <a:xfrm>
              <a:off x="6307715" y="3916636"/>
              <a:ext cx="45719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AHU4</a:t>
              </a:r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470C735D-F443-4CD1-85AA-D844E41D17AB}"/>
                </a:ext>
              </a:extLst>
            </p:cNvPr>
            <p:cNvCxnSpPr>
              <a:cxnSpLocks/>
              <a:stCxn id="528" idx="0"/>
            </p:cNvCxnSpPr>
            <p:nvPr/>
          </p:nvCxnSpPr>
          <p:spPr>
            <a:xfrm flipV="1">
              <a:off x="4114841" y="2244426"/>
              <a:ext cx="0" cy="1562694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69F0A8F4-2A30-4170-B33D-1678BD370DCC}"/>
                </a:ext>
              </a:extLst>
            </p:cNvPr>
            <p:cNvSpPr/>
            <p:nvPr/>
          </p:nvSpPr>
          <p:spPr>
            <a:xfrm>
              <a:off x="4023402" y="3807120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727E9C9A-CF64-4372-8F83-52C9AC9C0A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71500" y="4526281"/>
              <a:ext cx="182878" cy="137163"/>
              <a:chOff x="3657610" y="5029200"/>
              <a:chExt cx="365749" cy="274320"/>
            </a:xfrm>
          </p:grpSpPr>
          <p:grpSp>
            <p:nvGrpSpPr>
              <p:cNvPr id="530" name="Group 529">
                <a:extLst>
                  <a:ext uri="{FF2B5EF4-FFF2-40B4-BE49-F238E27FC236}">
                    <a16:creationId xmlns:a16="http://schemas.microsoft.com/office/drawing/2014/main" id="{25EBF626-391F-4A1C-ABC7-EA559B6BDDE9}"/>
                  </a:ext>
                </a:extLst>
              </p:cNvPr>
              <p:cNvGrpSpPr/>
              <p:nvPr/>
            </p:nvGrpSpPr>
            <p:grpSpPr>
              <a:xfrm>
                <a:off x="365761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35" name="Isosceles Triangle 534">
                  <a:extLst>
                    <a:ext uri="{FF2B5EF4-FFF2-40B4-BE49-F238E27FC236}">
                      <a16:creationId xmlns:a16="http://schemas.microsoft.com/office/drawing/2014/main" id="{C96CD9ED-7446-4933-B7D0-286A59E97694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6" name="Isosceles Triangle 535">
                  <a:extLst>
                    <a:ext uri="{FF2B5EF4-FFF2-40B4-BE49-F238E27FC236}">
                      <a16:creationId xmlns:a16="http://schemas.microsoft.com/office/drawing/2014/main" id="{9C767E9F-4B5D-430D-BEFD-0A1BBD45D67C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0382E6FE-4F39-4A4D-B1DE-213BCE47A51A}"/>
                  </a:ext>
                </a:extLst>
              </p:cNvPr>
              <p:cNvCxnSpPr>
                <a:stCxn id="536" idx="0"/>
              </p:cNvCxnSpPr>
              <p:nvPr/>
            </p:nvCxnSpPr>
            <p:spPr>
              <a:xfrm>
                <a:off x="3749050" y="516634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905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6FA3CA91-1F7F-42A4-A152-EBCB40FEE0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029200"/>
                <a:ext cx="274319" cy="274320"/>
                <a:chOff x="3794760" y="5074900"/>
                <a:chExt cx="182880" cy="182881"/>
              </a:xfrm>
            </p:grpSpPr>
            <p:sp>
              <p:nvSpPr>
                <p:cNvPr id="533" name="Arc 532">
                  <a:extLst>
                    <a:ext uri="{FF2B5EF4-FFF2-40B4-BE49-F238E27FC236}">
                      <a16:creationId xmlns:a16="http://schemas.microsoft.com/office/drawing/2014/main" id="{542FB18C-6128-44ED-B583-4260BBEA70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534" name="Straight Connector 533">
                  <a:extLst>
                    <a:ext uri="{FF2B5EF4-FFF2-40B4-BE49-F238E27FC236}">
                      <a16:creationId xmlns:a16="http://schemas.microsoft.com/office/drawing/2014/main" id="{C1DB657B-58FE-4C21-B181-C02C6838132F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905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7F77FCD6-5457-4685-A3B1-81A923ED0312}"/>
              </a:ext>
            </a:extLst>
          </p:cNvPr>
          <p:cNvGrpSpPr/>
          <p:nvPr/>
        </p:nvGrpSpPr>
        <p:grpSpPr>
          <a:xfrm>
            <a:off x="7280551" y="5180266"/>
            <a:ext cx="283148" cy="810482"/>
            <a:chOff x="7496422" y="7140528"/>
            <a:chExt cx="415284" cy="1188707"/>
          </a:xfrm>
        </p:grpSpPr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B3D225F7-3864-4775-814F-0BF72561330A}"/>
                </a:ext>
              </a:extLst>
            </p:cNvPr>
            <p:cNvCxnSpPr>
              <a:cxnSpLocks/>
            </p:cNvCxnSpPr>
            <p:nvPr/>
          </p:nvCxnSpPr>
          <p:spPr>
            <a:xfrm>
              <a:off x="7496422" y="8260656"/>
              <a:ext cx="23022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2EB69AEE-25CA-45CA-BAA4-6C2934099CC2}"/>
                </a:ext>
              </a:extLst>
            </p:cNvPr>
            <p:cNvSpPr/>
            <p:nvPr/>
          </p:nvSpPr>
          <p:spPr>
            <a:xfrm>
              <a:off x="7680961" y="7506284"/>
              <a:ext cx="182878" cy="54863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 dirty="0"/>
            </a:p>
          </p:txBody>
        </p: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8FF11C5E-F71D-4B79-805F-3829C05A00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828" y="8192073"/>
              <a:ext cx="182878" cy="137162"/>
              <a:chOff x="3657609" y="5669280"/>
              <a:chExt cx="365750" cy="274320"/>
            </a:xfrm>
          </p:grpSpPr>
          <p:sp>
            <p:nvSpPr>
              <p:cNvPr id="538" name="Isosceles Triangle 537">
                <a:extLst>
                  <a:ext uri="{FF2B5EF4-FFF2-40B4-BE49-F238E27FC236}">
                    <a16:creationId xmlns:a16="http://schemas.microsoft.com/office/drawing/2014/main" id="{0A0FE138-62E8-4653-BA7F-1D45F2100CFB}"/>
                  </a:ext>
                </a:extLst>
              </p:cNvPr>
              <p:cNvSpPr/>
              <p:nvPr/>
            </p:nvSpPr>
            <p:spPr>
              <a:xfrm flipV="1">
                <a:off x="3657613" y="5714981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sp>
            <p:nvSpPr>
              <p:cNvPr id="539" name="Isosceles Triangle 538">
                <a:extLst>
                  <a:ext uri="{FF2B5EF4-FFF2-40B4-BE49-F238E27FC236}">
                    <a16:creationId xmlns:a16="http://schemas.microsoft.com/office/drawing/2014/main" id="{D7C4F092-8EB6-4A51-9E67-AD577B91D6AE}"/>
                  </a:ext>
                </a:extLst>
              </p:cNvPr>
              <p:cNvSpPr/>
              <p:nvPr/>
            </p:nvSpPr>
            <p:spPr>
              <a:xfrm>
                <a:off x="3657610" y="5806420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B5B1D8A6-6EC6-4A3A-A112-42FA72D6F200}"/>
                  </a:ext>
                </a:extLst>
              </p:cNvPr>
              <p:cNvCxnSpPr>
                <a:stCxn id="539" idx="0"/>
              </p:cNvCxnSpPr>
              <p:nvPr/>
            </p:nvCxnSpPr>
            <p:spPr>
              <a:xfrm>
                <a:off x="3749050" y="5806420"/>
                <a:ext cx="137150" cy="1"/>
              </a:xfrm>
              <a:prstGeom prst="lin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36AE5743-FD6F-4DB0-B079-87A968E683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9040" y="5669280"/>
                <a:ext cx="274319" cy="274320"/>
                <a:chOff x="3794760" y="5074900"/>
                <a:chExt cx="182880" cy="182881"/>
              </a:xfrm>
            </p:grpSpPr>
            <p:sp>
              <p:nvSpPr>
                <p:cNvPr id="543" name="Arc 542">
                  <a:extLst>
                    <a:ext uri="{FF2B5EF4-FFF2-40B4-BE49-F238E27FC236}">
                      <a16:creationId xmlns:a16="http://schemas.microsoft.com/office/drawing/2014/main" id="{AB7DFD72-DC6A-4CE8-A2E9-BAD600321F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94760" y="5074900"/>
                  <a:ext cx="182880" cy="182880"/>
                </a:xfrm>
                <a:prstGeom prst="arc">
                  <a:avLst>
                    <a:gd name="adj1" fmla="val 16200000"/>
                    <a:gd name="adj2" fmla="val 4961308"/>
                  </a:avLst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544" name="Straight Connector 543">
                  <a:extLst>
                    <a:ext uri="{FF2B5EF4-FFF2-40B4-BE49-F238E27FC236}">
                      <a16:creationId xmlns:a16="http://schemas.microsoft.com/office/drawing/2014/main" id="{336B3854-17B2-4A03-983B-B59D2226A7C7}"/>
                    </a:ext>
                  </a:extLst>
                </p:cNvPr>
                <p:cNvCxnSpPr/>
                <p:nvPr/>
              </p:nvCxnSpPr>
              <p:spPr>
                <a:xfrm>
                  <a:off x="3886200" y="5074901"/>
                  <a:ext cx="0" cy="18288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2" name="Isosceles Triangle 541">
                <a:extLst>
                  <a:ext uri="{FF2B5EF4-FFF2-40B4-BE49-F238E27FC236}">
                    <a16:creationId xmlns:a16="http://schemas.microsoft.com/office/drawing/2014/main" id="{784E808B-5C51-45D4-B0EC-2C47E0F378C3}"/>
                  </a:ext>
                </a:extLst>
              </p:cNvPr>
              <p:cNvSpPr/>
              <p:nvPr/>
            </p:nvSpPr>
            <p:spPr>
              <a:xfrm rot="5400000">
                <a:off x="3611889" y="5760693"/>
                <a:ext cx="182880" cy="9144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0B1FEB1E-3813-42F0-AFEC-6F642A8AA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8083" y="7140528"/>
              <a:ext cx="0" cy="1120112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11F53085-079F-45DF-944E-24A85C9A0294}"/>
                </a:ext>
              </a:extLst>
            </p:cNvPr>
            <p:cNvCxnSpPr>
              <a:cxnSpLocks/>
            </p:cNvCxnSpPr>
            <p:nvPr/>
          </p:nvCxnSpPr>
          <p:spPr>
            <a:xfrm>
              <a:off x="7496422" y="7140528"/>
              <a:ext cx="275978" cy="0"/>
            </a:xfrm>
            <a:prstGeom prst="line">
              <a:avLst/>
            </a:pr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B77880AD-60B2-4C0C-AAB3-8E8232CF9941}"/>
              </a:ext>
            </a:extLst>
          </p:cNvPr>
          <p:cNvCxnSpPr>
            <a:cxnSpLocks/>
          </p:cNvCxnSpPr>
          <p:nvPr/>
        </p:nvCxnSpPr>
        <p:spPr>
          <a:xfrm>
            <a:off x="6094868" y="4987619"/>
            <a:ext cx="1372718" cy="0"/>
          </a:xfrm>
          <a:prstGeom prst="line">
            <a:avLst/>
          </a:pr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E65937CC-EF5A-4ACA-8B71-389FC09E2845}"/>
              </a:ext>
            </a:extLst>
          </p:cNvPr>
          <p:cNvCxnSpPr>
            <a:cxnSpLocks/>
          </p:cNvCxnSpPr>
          <p:nvPr/>
        </p:nvCxnSpPr>
        <p:spPr>
          <a:xfrm>
            <a:off x="6093735" y="6234515"/>
            <a:ext cx="1373851" cy="0"/>
          </a:xfrm>
          <a:prstGeom prst="line">
            <a:avLst/>
          </a:pr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5" name="TextBox 564">
            <a:extLst>
              <a:ext uri="{FF2B5EF4-FFF2-40B4-BE49-F238E27FC236}">
                <a16:creationId xmlns:a16="http://schemas.microsoft.com/office/drawing/2014/main" id="{72FE0F76-2574-4890-82DF-7867592228B1}"/>
              </a:ext>
            </a:extLst>
          </p:cNvPr>
          <p:cNvSpPr txBox="1"/>
          <p:nvPr/>
        </p:nvSpPr>
        <p:spPr>
          <a:xfrm>
            <a:off x="11083580" y="1496312"/>
            <a:ext cx="124691" cy="124691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BD4C03B5-8156-493E-8EAC-DC6AEBC29B65}"/>
              </a:ext>
            </a:extLst>
          </p:cNvPr>
          <p:cNvSpPr txBox="1"/>
          <p:nvPr/>
        </p:nvSpPr>
        <p:spPr>
          <a:xfrm>
            <a:off x="11083582" y="2119758"/>
            <a:ext cx="124691" cy="124691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08E6639E-CA45-4764-9D88-C50C08091AC9}"/>
              </a:ext>
            </a:extLst>
          </p:cNvPr>
          <p:cNvSpPr txBox="1"/>
          <p:nvPr/>
        </p:nvSpPr>
        <p:spPr>
          <a:xfrm>
            <a:off x="11083582" y="3428999"/>
            <a:ext cx="124691" cy="124691"/>
          </a:xfrm>
          <a:prstGeom prst="rect">
            <a:avLst/>
          </a:prstGeom>
          <a:solidFill>
            <a:srgbClr val="009999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F533C513-12D7-453A-A439-B90C9BD91972}"/>
              </a:ext>
            </a:extLst>
          </p:cNvPr>
          <p:cNvSpPr txBox="1"/>
          <p:nvPr/>
        </p:nvSpPr>
        <p:spPr>
          <a:xfrm>
            <a:off x="11083583" y="3678378"/>
            <a:ext cx="124691" cy="124691"/>
          </a:xfrm>
          <a:prstGeom prst="rect">
            <a:avLst/>
          </a:prstGeom>
          <a:solidFill>
            <a:srgbClr val="009999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98447DAE-5C9A-4401-8314-ED141F0157A4}"/>
              </a:ext>
            </a:extLst>
          </p:cNvPr>
          <p:cNvSpPr txBox="1"/>
          <p:nvPr/>
        </p:nvSpPr>
        <p:spPr>
          <a:xfrm>
            <a:off x="10771857" y="2244449"/>
            <a:ext cx="630796" cy="1184547"/>
          </a:xfrm>
          <a:prstGeom prst="rect">
            <a:avLst/>
          </a:prstGeom>
          <a:noFill/>
          <a:ln w="25400">
            <a:noFill/>
          </a:ln>
        </p:spPr>
        <p:txBody>
          <a:bodyPr vert="vert270"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</a:t>
            </a:r>
          </a:p>
          <a:p>
            <a:pPr algn="ctr"/>
            <a:endParaRPr lang="en-US" sz="955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955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See Below</a:t>
            </a:r>
          </a:p>
        </p:txBody>
      </p:sp>
      <p:cxnSp>
        <p:nvCxnSpPr>
          <p:cNvPr id="585" name="Straight Connector 584">
            <a:extLst>
              <a:ext uri="{FF2B5EF4-FFF2-40B4-BE49-F238E27FC236}">
                <a16:creationId xmlns:a16="http://schemas.microsoft.com/office/drawing/2014/main" id="{52389F00-8C5A-472C-865E-37C76166A8A3}"/>
              </a:ext>
            </a:extLst>
          </p:cNvPr>
          <p:cNvCxnSpPr>
            <a:stCxn id="586" idx="2"/>
            <a:endCxn id="589" idx="0"/>
          </p:cNvCxnSpPr>
          <p:nvPr/>
        </p:nvCxnSpPr>
        <p:spPr>
          <a:xfrm>
            <a:off x="1046070" y="4426518"/>
            <a:ext cx="3" cy="2057375"/>
          </a:xfrm>
          <a:prstGeom prst="line">
            <a:avLst/>
          </a:prstGeom>
          <a:ln w="25400" cap="rnd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TextBox 585">
            <a:extLst>
              <a:ext uri="{FF2B5EF4-FFF2-40B4-BE49-F238E27FC236}">
                <a16:creationId xmlns:a16="http://schemas.microsoft.com/office/drawing/2014/main" id="{0258E9BB-54A6-459B-807C-F60B7556DD3B}"/>
              </a:ext>
            </a:extLst>
          </p:cNvPr>
          <p:cNvSpPr txBox="1"/>
          <p:nvPr/>
        </p:nvSpPr>
        <p:spPr>
          <a:xfrm>
            <a:off x="983725" y="4301827"/>
            <a:ext cx="124691" cy="124691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72D9EC38-8BD8-46BD-B634-4BEC925FF28F}"/>
              </a:ext>
            </a:extLst>
          </p:cNvPr>
          <p:cNvSpPr txBox="1"/>
          <p:nvPr/>
        </p:nvSpPr>
        <p:spPr>
          <a:xfrm>
            <a:off x="983726" y="4925273"/>
            <a:ext cx="124691" cy="124691"/>
          </a:xfrm>
          <a:prstGeom prst="rect">
            <a:avLst/>
          </a:prstGeom>
          <a:solidFill>
            <a:srgbClr val="00B0F0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11357B54-9A43-492D-BE7C-DC636B7F1408}"/>
              </a:ext>
            </a:extLst>
          </p:cNvPr>
          <p:cNvSpPr txBox="1"/>
          <p:nvPr/>
        </p:nvSpPr>
        <p:spPr>
          <a:xfrm>
            <a:off x="983726" y="6234513"/>
            <a:ext cx="124691" cy="124691"/>
          </a:xfrm>
          <a:prstGeom prst="rect">
            <a:avLst/>
          </a:prstGeom>
          <a:solidFill>
            <a:srgbClr val="009999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28739976-971F-4BCD-AFF8-2ACE4AB27934}"/>
              </a:ext>
            </a:extLst>
          </p:cNvPr>
          <p:cNvSpPr txBox="1"/>
          <p:nvPr/>
        </p:nvSpPr>
        <p:spPr>
          <a:xfrm>
            <a:off x="983727" y="6483892"/>
            <a:ext cx="124691" cy="124691"/>
          </a:xfrm>
          <a:prstGeom prst="rect">
            <a:avLst/>
          </a:prstGeom>
          <a:solidFill>
            <a:srgbClr val="009999"/>
          </a:solidFill>
          <a:ln w="25400">
            <a:solidFill>
              <a:schemeClr val="accent3"/>
            </a:solidFill>
          </a:ln>
        </p:spPr>
        <p:txBody>
          <a:bodyPr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B335B2FE-24D1-4A46-AAD0-62273A7850EA}"/>
              </a:ext>
            </a:extLst>
          </p:cNvPr>
          <p:cNvSpPr txBox="1"/>
          <p:nvPr/>
        </p:nvSpPr>
        <p:spPr>
          <a:xfrm>
            <a:off x="922761" y="5049964"/>
            <a:ext cx="372692" cy="1184547"/>
          </a:xfrm>
          <a:prstGeom prst="rect">
            <a:avLst/>
          </a:prstGeom>
          <a:noFill/>
          <a:ln w="25400">
            <a:noFill/>
          </a:ln>
        </p:spPr>
        <p:txBody>
          <a:bodyPr vert="vert270" wrap="non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</a:t>
            </a:r>
          </a:p>
          <a:p>
            <a:pPr algn="ctr"/>
            <a:endParaRPr lang="en-US" sz="955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See Above</a:t>
            </a:r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CFD4E4B6-1C87-4259-AC2B-129D838B534A}"/>
              </a:ext>
            </a:extLst>
          </p:cNvPr>
          <p:cNvGrpSpPr/>
          <p:nvPr/>
        </p:nvGrpSpPr>
        <p:grpSpPr>
          <a:xfrm>
            <a:off x="5908966" y="4298043"/>
            <a:ext cx="2626959" cy="2310539"/>
            <a:chOff x="7498083" y="6303796"/>
            <a:chExt cx="3852873" cy="3388791"/>
          </a:xfrm>
        </p:grpSpPr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55835645-E481-45B0-8167-A31DCF4D38D8}"/>
                </a:ext>
              </a:extLst>
            </p:cNvPr>
            <p:cNvSpPr/>
            <p:nvPr/>
          </p:nvSpPr>
          <p:spPr>
            <a:xfrm>
              <a:off x="7498083" y="6303796"/>
              <a:ext cx="3852873" cy="3388791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7C7B32FC-8A41-4BCD-8321-3ED734196EB6}"/>
                </a:ext>
              </a:extLst>
            </p:cNvPr>
            <p:cNvSpPr txBox="1"/>
            <p:nvPr/>
          </p:nvSpPr>
          <p:spPr>
            <a:xfrm>
              <a:off x="9925260" y="6550203"/>
              <a:ext cx="13218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Sheet 11</a:t>
              </a:r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9E0255E2-0F81-4035-A151-05C907B3476D}"/>
              </a:ext>
            </a:extLst>
          </p:cNvPr>
          <p:cNvGrpSpPr/>
          <p:nvPr/>
        </p:nvGrpSpPr>
        <p:grpSpPr>
          <a:xfrm>
            <a:off x="1163414" y="4298045"/>
            <a:ext cx="4683207" cy="2310539"/>
            <a:chOff x="4482253" y="6303796"/>
            <a:chExt cx="6868703" cy="3388791"/>
          </a:xfrm>
        </p:grpSpPr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7FAFD34A-5DF4-4052-9B82-75DE5DB412CA}"/>
                </a:ext>
              </a:extLst>
            </p:cNvPr>
            <p:cNvSpPr/>
            <p:nvPr/>
          </p:nvSpPr>
          <p:spPr>
            <a:xfrm>
              <a:off x="4482253" y="6303796"/>
              <a:ext cx="6868703" cy="3388791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C14C292F-138B-4C87-864A-5B6BB03BDD87}"/>
                </a:ext>
              </a:extLst>
            </p:cNvPr>
            <p:cNvSpPr txBox="1"/>
            <p:nvPr/>
          </p:nvSpPr>
          <p:spPr>
            <a:xfrm>
              <a:off x="9557841" y="6550203"/>
              <a:ext cx="1689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Sheets 7 - 10</a:t>
              </a:r>
            </a:p>
          </p:txBody>
        </p:sp>
      </p:grpSp>
      <p:grpSp>
        <p:nvGrpSpPr>
          <p:cNvPr id="597" name="Group 596">
            <a:extLst>
              <a:ext uri="{FF2B5EF4-FFF2-40B4-BE49-F238E27FC236}">
                <a16:creationId xmlns:a16="http://schemas.microsoft.com/office/drawing/2014/main" id="{0215A170-C1E3-42A0-A6B9-20A591A6757E}"/>
              </a:ext>
            </a:extLst>
          </p:cNvPr>
          <p:cNvGrpSpPr/>
          <p:nvPr/>
        </p:nvGrpSpPr>
        <p:grpSpPr>
          <a:xfrm>
            <a:off x="7221450" y="1492530"/>
            <a:ext cx="3807136" cy="2310539"/>
            <a:chOff x="5767157" y="6303796"/>
            <a:chExt cx="5583799" cy="3388791"/>
          </a:xfrm>
        </p:grpSpPr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C586C23B-E588-4513-AB37-768BA4B92263}"/>
                </a:ext>
              </a:extLst>
            </p:cNvPr>
            <p:cNvSpPr/>
            <p:nvPr/>
          </p:nvSpPr>
          <p:spPr>
            <a:xfrm>
              <a:off x="5767157" y="6303796"/>
              <a:ext cx="5583799" cy="3388791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436D290E-CB17-421C-8340-E9372E16D521}"/>
                </a:ext>
              </a:extLst>
            </p:cNvPr>
            <p:cNvSpPr txBox="1"/>
            <p:nvPr/>
          </p:nvSpPr>
          <p:spPr>
            <a:xfrm>
              <a:off x="9651058" y="6550203"/>
              <a:ext cx="159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Sheets 3 - 6</a:t>
              </a: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6DA7D6D1-F6C8-4711-A020-A4D979A81169}"/>
              </a:ext>
            </a:extLst>
          </p:cNvPr>
          <p:cNvGrpSpPr/>
          <p:nvPr/>
        </p:nvGrpSpPr>
        <p:grpSpPr>
          <a:xfrm>
            <a:off x="3973034" y="1492530"/>
            <a:ext cx="3190173" cy="2310539"/>
            <a:chOff x="6672037" y="6303796"/>
            <a:chExt cx="4678920" cy="3388791"/>
          </a:xfrm>
        </p:grpSpPr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834C6BA1-7887-4178-ABE0-2BEE2BB471FE}"/>
                </a:ext>
              </a:extLst>
            </p:cNvPr>
            <p:cNvSpPr/>
            <p:nvPr/>
          </p:nvSpPr>
          <p:spPr>
            <a:xfrm>
              <a:off x="6672037" y="6303796"/>
              <a:ext cx="4678920" cy="3388791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60C2C680-BFC4-420D-ACDF-3388306D6843}"/>
                </a:ext>
              </a:extLst>
            </p:cNvPr>
            <p:cNvSpPr txBox="1"/>
            <p:nvPr/>
          </p:nvSpPr>
          <p:spPr>
            <a:xfrm>
              <a:off x="9966936" y="6550203"/>
              <a:ext cx="1280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Sheet 2</a:t>
              </a:r>
            </a:p>
          </p:txBody>
        </p:sp>
      </p:grpSp>
      <p:grpSp>
        <p:nvGrpSpPr>
          <p:cNvPr id="603" name="Group 602">
            <a:extLst>
              <a:ext uri="{FF2B5EF4-FFF2-40B4-BE49-F238E27FC236}">
                <a16:creationId xmlns:a16="http://schemas.microsoft.com/office/drawing/2014/main" id="{000202B0-FDCA-47D3-839B-6C892AF9BDD9}"/>
              </a:ext>
            </a:extLst>
          </p:cNvPr>
          <p:cNvGrpSpPr/>
          <p:nvPr/>
        </p:nvGrpSpPr>
        <p:grpSpPr>
          <a:xfrm>
            <a:off x="663524" y="1492530"/>
            <a:ext cx="3248142" cy="2310539"/>
            <a:chOff x="6293844" y="6298248"/>
            <a:chExt cx="4763943" cy="3388791"/>
          </a:xfrm>
        </p:grpSpPr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3BE5F60D-229E-4705-BE94-19DF539AF9CE}"/>
                </a:ext>
              </a:extLst>
            </p:cNvPr>
            <p:cNvSpPr/>
            <p:nvPr/>
          </p:nvSpPr>
          <p:spPr>
            <a:xfrm>
              <a:off x="6293844" y="6298248"/>
              <a:ext cx="4763943" cy="3388791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AB7FB2EF-1715-41D3-961B-E801D898C951}"/>
                </a:ext>
              </a:extLst>
            </p:cNvPr>
            <p:cNvSpPr txBox="1"/>
            <p:nvPr/>
          </p:nvSpPr>
          <p:spPr>
            <a:xfrm>
              <a:off x="10250680" y="6550202"/>
              <a:ext cx="805673" cy="78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Sheet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75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375A39BF-5E12-4FE7-BF38-ED5B01F4EEBE}"/>
              </a:ext>
            </a:extLst>
          </p:cNvPr>
          <p:cNvCxnSpPr>
            <a:cxnSpLocks/>
            <a:stCxn id="458" idx="0"/>
          </p:cNvCxnSpPr>
          <p:nvPr/>
        </p:nvCxnSpPr>
        <p:spPr>
          <a:xfrm flipV="1">
            <a:off x="9665236" y="870951"/>
            <a:ext cx="12452" cy="285610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2164123" y="2242536"/>
            <a:ext cx="0" cy="4343856"/>
          </a:xfrm>
          <a:prstGeom prst="line">
            <a:avLst/>
          </a:prstGeom>
          <a:ln w="25400" cap="rnd">
            <a:gradFill>
              <a:gsLst>
                <a:gs pos="20000">
                  <a:srgbClr val="009999"/>
                </a:gs>
                <a:gs pos="8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/>
          <p:nvPr/>
        </p:nvCxnSpPr>
        <p:spPr>
          <a:xfrm>
            <a:off x="6393279" y="6590972"/>
            <a:ext cx="4586950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164123" y="6590972"/>
            <a:ext cx="4229155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/>
          <p:cNvGrpSpPr>
            <a:grpSpLocks noChangeAspect="1"/>
          </p:cNvGrpSpPr>
          <p:nvPr/>
        </p:nvGrpSpPr>
        <p:grpSpPr>
          <a:xfrm rot="5400000">
            <a:off x="8809506" y="6573724"/>
            <a:ext cx="129449" cy="64947"/>
            <a:chOff x="5222638" y="4898428"/>
            <a:chExt cx="189859" cy="95256"/>
          </a:xfrm>
        </p:grpSpPr>
        <p:cxnSp>
          <p:nvCxnSpPr>
            <p:cNvPr id="173" name="Straight Connector 172"/>
            <p:cNvCxnSpPr/>
            <p:nvPr/>
          </p:nvCxnSpPr>
          <p:spPr>
            <a:xfrm flipV="1">
              <a:off x="5301171" y="4942048"/>
              <a:ext cx="111326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5412485" y="4898456"/>
              <a:ext cx="0" cy="4359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 bwMode="auto">
            <a:xfrm rot="5400000" flipH="1">
              <a:off x="5284523" y="4921422"/>
              <a:ext cx="11045" cy="133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 rot="5400000" flipH="1">
              <a:off x="5284506" y="4837212"/>
              <a:ext cx="11045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5222638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cxnSp>
        <p:nvCxnSpPr>
          <p:cNvPr id="217" name="Straight Connector 216"/>
          <p:cNvCxnSpPr/>
          <p:nvPr/>
        </p:nvCxnSpPr>
        <p:spPr>
          <a:xfrm>
            <a:off x="3503859" y="4874448"/>
            <a:ext cx="1311811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/>
          <p:cNvGrpSpPr>
            <a:grpSpLocks noChangeAspect="1"/>
          </p:cNvGrpSpPr>
          <p:nvPr/>
        </p:nvGrpSpPr>
        <p:grpSpPr>
          <a:xfrm rot="5400000">
            <a:off x="3626910" y="4857212"/>
            <a:ext cx="129440" cy="64942"/>
            <a:chOff x="5222637" y="4898421"/>
            <a:chExt cx="189846" cy="95248"/>
          </a:xfrm>
        </p:grpSpPr>
        <p:cxnSp>
          <p:nvCxnSpPr>
            <p:cNvPr id="219" name="Straight Connector 218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cxnSp>
        <p:nvCxnSpPr>
          <p:cNvPr id="298" name="Straight Connector 297"/>
          <p:cNvCxnSpPr/>
          <p:nvPr/>
        </p:nvCxnSpPr>
        <p:spPr>
          <a:xfrm>
            <a:off x="3503859" y="2846461"/>
            <a:ext cx="1308382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>
            <a:cxnSpLocks/>
          </p:cNvCxnSpPr>
          <p:nvPr/>
        </p:nvCxnSpPr>
        <p:spPr>
          <a:xfrm>
            <a:off x="2164123" y="2242536"/>
            <a:ext cx="553380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6480313" y="870951"/>
            <a:ext cx="449991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1" name="Group 390"/>
          <p:cNvGrpSpPr>
            <a:grpSpLocks noChangeAspect="1"/>
          </p:cNvGrpSpPr>
          <p:nvPr/>
        </p:nvGrpSpPr>
        <p:grpSpPr>
          <a:xfrm rot="5400000">
            <a:off x="8715482" y="870526"/>
            <a:ext cx="129440" cy="64942"/>
            <a:chOff x="5222637" y="4898422"/>
            <a:chExt cx="189845" cy="95248"/>
          </a:xfrm>
        </p:grpSpPr>
        <p:cxnSp>
          <p:nvCxnSpPr>
            <p:cNvPr id="400" name="Straight Connector 399"/>
            <p:cNvCxnSpPr/>
            <p:nvPr/>
          </p:nvCxnSpPr>
          <p:spPr>
            <a:xfrm flipV="1">
              <a:off x="5301156" y="4942013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412482" y="4898422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ectangle 401"/>
            <p:cNvSpPr/>
            <p:nvPr/>
          </p:nvSpPr>
          <p:spPr bwMode="auto">
            <a:xfrm rot="5400000" flipH="1">
              <a:off x="5284497" y="4921408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 bwMode="auto">
            <a:xfrm rot="5400000" flipH="1">
              <a:off x="5284497" y="4837206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4" name="Oval 403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8547676" y="893099"/>
            <a:ext cx="129441" cy="164878"/>
            <a:chOff x="8143766" y="9220200"/>
            <a:chExt cx="189847" cy="241821"/>
          </a:xfrm>
        </p:grpSpPr>
        <p:cxnSp>
          <p:nvCxnSpPr>
            <p:cNvPr id="393" name="Straight Connector 392"/>
            <p:cNvCxnSpPr/>
            <p:nvPr/>
          </p:nvCxnSpPr>
          <p:spPr>
            <a:xfrm flipV="1">
              <a:off x="8213540" y="9220200"/>
              <a:ext cx="0" cy="161813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4" name="Group 393"/>
            <p:cNvGrpSpPr>
              <a:grpSpLocks noChangeAspect="1"/>
            </p:cNvGrpSpPr>
            <p:nvPr/>
          </p:nvGrpSpPr>
          <p:grpSpPr>
            <a:xfrm>
              <a:off x="8143766" y="9366773"/>
              <a:ext cx="189847" cy="95248"/>
              <a:chOff x="5222636" y="4898421"/>
              <a:chExt cx="189847" cy="95248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7" name="Rectangle 396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455" name="Straight Connector 454"/>
          <p:cNvCxnSpPr>
            <a:cxnSpLocks/>
            <a:endCxn id="458" idx="2"/>
          </p:cNvCxnSpPr>
          <p:nvPr/>
        </p:nvCxnSpPr>
        <p:spPr>
          <a:xfrm flipH="1" flipV="1">
            <a:off x="9665236" y="4402462"/>
            <a:ext cx="5753" cy="2206121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9" name="Group 528"/>
          <p:cNvGrpSpPr/>
          <p:nvPr/>
        </p:nvGrpSpPr>
        <p:grpSpPr>
          <a:xfrm>
            <a:off x="9431440" y="3555598"/>
            <a:ext cx="467591" cy="1556455"/>
            <a:chOff x="9555453" y="3997825"/>
            <a:chExt cx="685800" cy="2282800"/>
          </a:xfrm>
        </p:grpSpPr>
        <p:grpSp>
          <p:nvGrpSpPr>
            <p:cNvPr id="456" name="Group 455"/>
            <p:cNvGrpSpPr>
              <a:grpSpLocks noChangeAspect="1"/>
            </p:cNvGrpSpPr>
            <p:nvPr/>
          </p:nvGrpSpPr>
          <p:grpSpPr>
            <a:xfrm flipV="1">
              <a:off x="9841595" y="3997825"/>
              <a:ext cx="189847" cy="95248"/>
              <a:chOff x="5222636" y="4898421"/>
              <a:chExt cx="189847" cy="95248"/>
            </a:xfrm>
          </p:grpSpPr>
          <p:cxnSp>
            <p:nvCxnSpPr>
              <p:cNvPr id="487" name="Straight Connector 486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457" name="Group 456"/>
            <p:cNvGrpSpPr>
              <a:grpSpLocks noChangeAspect="1"/>
            </p:cNvGrpSpPr>
            <p:nvPr/>
          </p:nvGrpSpPr>
          <p:grpSpPr>
            <a:xfrm>
              <a:off x="9840949" y="6185377"/>
              <a:ext cx="189847" cy="95248"/>
              <a:chOff x="5222636" y="4898421"/>
              <a:chExt cx="189847" cy="95248"/>
            </a:xfrm>
          </p:grpSpPr>
          <p:cxnSp>
            <p:nvCxnSpPr>
              <p:cNvPr id="482" name="Straight Connector 481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Rectangle 483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sp>
          <p:nvSpPr>
            <p:cNvPr id="458" name="TextBox 457"/>
            <p:cNvSpPr txBox="1">
              <a:spLocks noChangeAspect="1"/>
            </p:cNvSpPr>
            <p:nvPr/>
          </p:nvSpPr>
          <p:spPr>
            <a:xfrm>
              <a:off x="9555453" y="424929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VF-1   Elec.  Rm.</a:t>
              </a:r>
            </a:p>
          </p:txBody>
        </p:sp>
        <p:grpSp>
          <p:nvGrpSpPr>
            <p:cNvPr id="459" name="Group 458"/>
            <p:cNvGrpSpPr>
              <a:grpSpLocks noChangeAspect="1"/>
            </p:cNvGrpSpPr>
            <p:nvPr/>
          </p:nvGrpSpPr>
          <p:grpSpPr>
            <a:xfrm rot="5400000">
              <a:off x="9814751" y="5529268"/>
              <a:ext cx="357190" cy="288576"/>
              <a:chOff x="5056442" y="4191000"/>
              <a:chExt cx="714378" cy="577152"/>
            </a:xfrm>
          </p:grpSpPr>
          <p:cxnSp>
            <p:nvCxnSpPr>
              <p:cNvPr id="460" name="Straight Connector 459"/>
              <p:cNvCxnSpPr/>
              <p:nvPr/>
            </p:nvCxnSpPr>
            <p:spPr>
              <a:xfrm flipV="1">
                <a:off x="5410760" y="4273466"/>
                <a:ext cx="5743" cy="347472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1" name="Group 460"/>
              <p:cNvGrpSpPr/>
              <p:nvPr/>
            </p:nvGrpSpPr>
            <p:grpSpPr>
              <a:xfrm>
                <a:off x="5056442" y="4291668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75" name="Rectangle 474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76" name="Group 475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7" name="Straight Connector 476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2" name="Group 461"/>
              <p:cNvGrpSpPr/>
              <p:nvPr/>
            </p:nvGrpSpPr>
            <p:grpSpPr>
              <a:xfrm flipV="1">
                <a:off x="5056442" y="4191000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69" name="Group 468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0" name="Straight Connector 469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63" name="Straight Connector 462"/>
              <p:cNvCxnSpPr/>
              <p:nvPr/>
            </p:nvCxnSpPr>
            <p:spPr>
              <a:xfrm>
                <a:off x="5056442" y="4291670"/>
                <a:ext cx="714378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4" name="Group 463"/>
              <p:cNvGrpSpPr/>
              <p:nvPr/>
            </p:nvGrpSpPr>
            <p:grpSpPr>
              <a:xfrm>
                <a:off x="5179288" y="4527096"/>
                <a:ext cx="468686" cy="241056"/>
                <a:chOff x="4267200" y="4527096"/>
                <a:chExt cx="468686" cy="241056"/>
              </a:xfrm>
            </p:grpSpPr>
            <p:sp>
              <p:nvSpPr>
                <p:cNvPr id="466" name="Isosceles Triangle 465"/>
                <p:cNvSpPr/>
                <p:nvPr/>
              </p:nvSpPr>
              <p:spPr>
                <a:xfrm rot="5400000">
                  <a:off x="4267291" y="4528157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sp>
              <p:nvSpPr>
                <p:cNvPr id="467" name="Isosceles Triangle 466"/>
                <p:cNvSpPr/>
                <p:nvPr/>
              </p:nvSpPr>
              <p:spPr>
                <a:xfrm rot="16200000" flipH="1">
                  <a:off x="4495891" y="4527005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sp>
            <p:nvSpPr>
              <p:cNvPr id="465" name="Oval 464"/>
              <p:cNvSpPr>
                <a:spLocks noChangeAspect="1"/>
              </p:cNvSpPr>
              <p:nvPr/>
            </p:nvSpPr>
            <p:spPr>
              <a:xfrm>
                <a:off x="5322191" y="4556184"/>
                <a:ext cx="182880" cy="182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grpSp>
        <p:nvGrpSpPr>
          <p:cNvPr id="511" name="Group 510"/>
          <p:cNvGrpSpPr/>
          <p:nvPr/>
        </p:nvGrpSpPr>
        <p:grpSpPr>
          <a:xfrm>
            <a:off x="4420143" y="2242536"/>
            <a:ext cx="632091" cy="4346244"/>
            <a:chOff x="3577135" y="2834664"/>
            <a:chExt cx="927067" cy="6374491"/>
          </a:xfrm>
        </p:grpSpPr>
        <p:cxnSp>
          <p:nvCxnSpPr>
            <p:cNvPr id="242" name="Straight Connector 241"/>
            <p:cNvCxnSpPr/>
            <p:nvPr/>
          </p:nvCxnSpPr>
          <p:spPr>
            <a:xfrm flipH="1" flipV="1">
              <a:off x="4156865" y="2834664"/>
              <a:ext cx="1" cy="1909427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Group 233"/>
            <p:cNvGrpSpPr/>
            <p:nvPr/>
          </p:nvGrpSpPr>
          <p:grpSpPr>
            <a:xfrm flipV="1">
              <a:off x="4085473" y="4725375"/>
              <a:ext cx="189847" cy="241821"/>
              <a:chOff x="8143766" y="9220200"/>
              <a:chExt cx="189847" cy="24182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" name="Group 235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37" name="Straight Connector 236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Rectangle 238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233" name="Straight Connector 232"/>
            <p:cNvCxnSpPr/>
            <p:nvPr/>
          </p:nvCxnSpPr>
          <p:spPr>
            <a:xfrm flipH="1" flipV="1">
              <a:off x="4158807" y="6180069"/>
              <a:ext cx="2263" cy="995035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endCxn id="500" idx="1"/>
            </p:cNvCxnSpPr>
            <p:nvPr/>
          </p:nvCxnSpPr>
          <p:spPr>
            <a:xfrm flipH="1" flipV="1">
              <a:off x="4021726" y="8869638"/>
              <a:ext cx="1676" cy="339517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/>
            <p:cNvGrpSpPr/>
            <p:nvPr/>
          </p:nvGrpSpPr>
          <p:grpSpPr>
            <a:xfrm>
              <a:off x="3577135" y="7119993"/>
              <a:ext cx="927067" cy="1654397"/>
              <a:chOff x="11231261" y="8098444"/>
              <a:chExt cx="927067" cy="1654397"/>
            </a:xfrm>
          </p:grpSpPr>
          <p:cxnSp>
            <p:nvCxnSpPr>
              <p:cNvPr id="186" name="Straight Connector 185"/>
              <p:cNvCxnSpPr/>
              <p:nvPr/>
            </p:nvCxnSpPr>
            <p:spPr>
              <a:xfrm flipV="1">
                <a:off x="11818526" y="8433432"/>
                <a:ext cx="0" cy="103728"/>
              </a:xfrm>
              <a:prstGeom prst="line">
                <a:avLst/>
              </a:prstGeom>
              <a:ln w="381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7" name="Group 186"/>
              <p:cNvGrpSpPr>
                <a:grpSpLocks noChangeAspect="1"/>
              </p:cNvGrpSpPr>
              <p:nvPr/>
            </p:nvGrpSpPr>
            <p:grpSpPr>
              <a:xfrm>
                <a:off x="11506200" y="8494393"/>
                <a:ext cx="375735" cy="411480"/>
                <a:chOff x="4829486" y="5084065"/>
                <a:chExt cx="1202345" cy="1316735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208" name="Group 207"/>
                <p:cNvGrpSpPr>
                  <a:grpSpLocks noChangeAspect="1"/>
                </p:cNvGrpSpPr>
                <p:nvPr/>
              </p:nvGrpSpPr>
              <p:grpSpPr>
                <a:xfrm>
                  <a:off x="4829486" y="5084065"/>
                  <a:ext cx="1202345" cy="1316735"/>
                  <a:chOff x="2759568" y="2981393"/>
                  <a:chExt cx="1858102" cy="2034758"/>
                </a:xfrm>
                <a:grpFill/>
              </p:grpSpPr>
              <p:sp>
                <p:nvSpPr>
                  <p:cNvPr id="210" name="Freeform 209"/>
                  <p:cNvSpPr/>
                  <p:nvPr/>
                </p:nvSpPr>
                <p:spPr bwMode="auto">
                  <a:xfrm rot="5400000" flipH="1">
                    <a:off x="3747317" y="3298958"/>
                    <a:ext cx="1028457" cy="497912"/>
                  </a:xfrm>
                  <a:custGeom>
                    <a:avLst/>
                    <a:gdLst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987821"/>
                      <a:gd name="connsiteY0" fmla="*/ 477441 h 477441"/>
                      <a:gd name="connsiteX1" fmla="*/ 679450 w 987821"/>
                      <a:gd name="connsiteY1" fmla="*/ 408384 h 477441"/>
                      <a:gd name="connsiteX2" fmla="*/ 627062 w 987821"/>
                      <a:gd name="connsiteY2" fmla="*/ 329803 h 477441"/>
                      <a:gd name="connsiteX3" fmla="*/ 565150 w 987821"/>
                      <a:gd name="connsiteY3" fmla="*/ 260747 h 477441"/>
                      <a:gd name="connsiteX4" fmla="*/ 484187 w 987821"/>
                      <a:gd name="connsiteY4" fmla="*/ 203597 h 477441"/>
                      <a:gd name="connsiteX5" fmla="*/ 412750 w 987821"/>
                      <a:gd name="connsiteY5" fmla="*/ 148828 h 477441"/>
                      <a:gd name="connsiteX6" fmla="*/ 310356 w 987821"/>
                      <a:gd name="connsiteY6" fmla="*/ 108347 h 477441"/>
                      <a:gd name="connsiteX7" fmla="*/ 219868 w 987821"/>
                      <a:gd name="connsiteY7" fmla="*/ 79772 h 477441"/>
                      <a:gd name="connsiteX8" fmla="*/ 127000 w 987821"/>
                      <a:gd name="connsiteY8" fmla="*/ 65484 h 477441"/>
                      <a:gd name="connsiteX9" fmla="*/ 981868 w 987821"/>
                      <a:gd name="connsiteY9" fmla="*/ 60722 h 477441"/>
                      <a:gd name="connsiteX10" fmla="*/ 981868 w 987821"/>
                      <a:gd name="connsiteY10" fmla="*/ 429816 h 477441"/>
                      <a:gd name="connsiteX11" fmla="*/ 719931 w 987821"/>
                      <a:gd name="connsiteY11" fmla="*/ 477441 h 477441"/>
                      <a:gd name="connsiteX0" fmla="*/ 719931 w 987821"/>
                      <a:gd name="connsiteY0" fmla="*/ 416719 h 416719"/>
                      <a:gd name="connsiteX1" fmla="*/ 679450 w 987821"/>
                      <a:gd name="connsiteY1" fmla="*/ 347662 h 416719"/>
                      <a:gd name="connsiteX2" fmla="*/ 627062 w 987821"/>
                      <a:gd name="connsiteY2" fmla="*/ 269081 h 416719"/>
                      <a:gd name="connsiteX3" fmla="*/ 565150 w 987821"/>
                      <a:gd name="connsiteY3" fmla="*/ 200025 h 416719"/>
                      <a:gd name="connsiteX4" fmla="*/ 484187 w 987821"/>
                      <a:gd name="connsiteY4" fmla="*/ 142875 h 416719"/>
                      <a:gd name="connsiteX5" fmla="*/ 412750 w 987821"/>
                      <a:gd name="connsiteY5" fmla="*/ 88106 h 416719"/>
                      <a:gd name="connsiteX6" fmla="*/ 310356 w 987821"/>
                      <a:gd name="connsiteY6" fmla="*/ 47625 h 416719"/>
                      <a:gd name="connsiteX7" fmla="*/ 219868 w 987821"/>
                      <a:gd name="connsiteY7" fmla="*/ 19050 h 416719"/>
                      <a:gd name="connsiteX8" fmla="*/ 127000 w 987821"/>
                      <a:gd name="connsiteY8" fmla="*/ 4762 h 416719"/>
                      <a:gd name="connsiteX9" fmla="*/ 981868 w 987821"/>
                      <a:gd name="connsiteY9" fmla="*/ 0 h 416719"/>
                      <a:gd name="connsiteX10" fmla="*/ 981868 w 987821"/>
                      <a:gd name="connsiteY10" fmla="*/ 369094 h 416719"/>
                      <a:gd name="connsiteX11" fmla="*/ 719931 w 987821"/>
                      <a:gd name="connsiteY11" fmla="*/ 416719 h 416719"/>
                      <a:gd name="connsiteX0" fmla="*/ 592931 w 860821"/>
                      <a:gd name="connsiteY0" fmla="*/ 416719 h 416719"/>
                      <a:gd name="connsiteX1" fmla="*/ 552450 w 860821"/>
                      <a:gd name="connsiteY1" fmla="*/ 347662 h 416719"/>
                      <a:gd name="connsiteX2" fmla="*/ 500062 w 860821"/>
                      <a:gd name="connsiteY2" fmla="*/ 269081 h 416719"/>
                      <a:gd name="connsiteX3" fmla="*/ 438150 w 860821"/>
                      <a:gd name="connsiteY3" fmla="*/ 200025 h 416719"/>
                      <a:gd name="connsiteX4" fmla="*/ 357187 w 860821"/>
                      <a:gd name="connsiteY4" fmla="*/ 142875 h 416719"/>
                      <a:gd name="connsiteX5" fmla="*/ 285750 w 860821"/>
                      <a:gd name="connsiteY5" fmla="*/ 88106 h 416719"/>
                      <a:gd name="connsiteX6" fmla="*/ 183356 w 860821"/>
                      <a:gd name="connsiteY6" fmla="*/ 47625 h 416719"/>
                      <a:gd name="connsiteX7" fmla="*/ 92868 w 860821"/>
                      <a:gd name="connsiteY7" fmla="*/ 19050 h 416719"/>
                      <a:gd name="connsiteX8" fmla="*/ 0 w 860821"/>
                      <a:gd name="connsiteY8" fmla="*/ 4762 h 416719"/>
                      <a:gd name="connsiteX9" fmla="*/ 854868 w 860821"/>
                      <a:gd name="connsiteY9" fmla="*/ 0 h 416719"/>
                      <a:gd name="connsiteX10" fmla="*/ 854868 w 860821"/>
                      <a:gd name="connsiteY10" fmla="*/ 369094 h 416719"/>
                      <a:gd name="connsiteX11" fmla="*/ 592931 w 860821"/>
                      <a:gd name="connsiteY11" fmla="*/ 416719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60821" h="416719">
                        <a:moveTo>
                          <a:pt x="592931" y="416719"/>
                        </a:moveTo>
                        <a:cubicBezTo>
                          <a:pt x="569516" y="375841"/>
                          <a:pt x="567928" y="372268"/>
                          <a:pt x="552450" y="347662"/>
                        </a:cubicBezTo>
                        <a:cubicBezTo>
                          <a:pt x="536972" y="323056"/>
                          <a:pt x="519112" y="293687"/>
                          <a:pt x="500062" y="269081"/>
                        </a:cubicBezTo>
                        <a:cubicBezTo>
                          <a:pt x="481012" y="244475"/>
                          <a:pt x="461962" y="221059"/>
                          <a:pt x="438150" y="200025"/>
                        </a:cubicBezTo>
                        <a:cubicBezTo>
                          <a:pt x="414338" y="178991"/>
                          <a:pt x="382587" y="161528"/>
                          <a:pt x="357187" y="142875"/>
                        </a:cubicBezTo>
                        <a:cubicBezTo>
                          <a:pt x="331787" y="124222"/>
                          <a:pt x="314722" y="103981"/>
                          <a:pt x="285750" y="88106"/>
                        </a:cubicBezTo>
                        <a:cubicBezTo>
                          <a:pt x="256778" y="72231"/>
                          <a:pt x="215503" y="59134"/>
                          <a:pt x="183356" y="47625"/>
                        </a:cubicBezTo>
                        <a:cubicBezTo>
                          <a:pt x="151209" y="36116"/>
                          <a:pt x="123427" y="26194"/>
                          <a:pt x="92868" y="19050"/>
                        </a:cubicBezTo>
                        <a:cubicBezTo>
                          <a:pt x="62309" y="11906"/>
                          <a:pt x="96044" y="22225"/>
                          <a:pt x="0" y="4762"/>
                        </a:cubicBezTo>
                        <a:cubicBezTo>
                          <a:pt x="127000" y="1587"/>
                          <a:pt x="590153" y="2778"/>
                          <a:pt x="854868" y="0"/>
                        </a:cubicBezTo>
                        <a:cubicBezTo>
                          <a:pt x="860821" y="154385"/>
                          <a:pt x="858837" y="235347"/>
                          <a:pt x="854868" y="369094"/>
                        </a:cubicBezTo>
                        <a:cubicBezTo>
                          <a:pt x="761206" y="385366"/>
                          <a:pt x="747315" y="390922"/>
                          <a:pt x="592931" y="416719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 bwMode="auto">
                  <a:xfrm rot="5400000" flipH="1">
                    <a:off x="4260317" y="2678663"/>
                    <a:ext cx="54623" cy="660083"/>
                  </a:xfrm>
                  <a:prstGeom prst="rect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" name="Oval 211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3445686" y="3899594"/>
                    <a:ext cx="286021" cy="286036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" name="Freeform 212"/>
                  <p:cNvSpPr/>
                  <p:nvPr/>
                </p:nvSpPr>
                <p:spPr>
                  <a:xfrm>
                    <a:off x="4031175" y="3354605"/>
                    <a:ext cx="451816" cy="693727"/>
                  </a:xfrm>
                  <a:custGeom>
                    <a:avLst/>
                    <a:gdLst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27247 w 446379"/>
                      <a:gd name="connsiteY2" fmla="*/ 173141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35363 w 446379"/>
                      <a:gd name="connsiteY2" fmla="*/ 162320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65316"/>
                      <a:gd name="connsiteY0" fmla="*/ 0 h 530244"/>
                      <a:gd name="connsiteX1" fmla="*/ 124445 w 465316"/>
                      <a:gd name="connsiteY1" fmla="*/ 73044 h 530244"/>
                      <a:gd name="connsiteX2" fmla="*/ 235363 w 465316"/>
                      <a:gd name="connsiteY2" fmla="*/ 162320 h 530244"/>
                      <a:gd name="connsiteX3" fmla="*/ 319228 w 465316"/>
                      <a:gd name="connsiteY3" fmla="*/ 273238 h 530244"/>
                      <a:gd name="connsiteX4" fmla="*/ 408504 w 465316"/>
                      <a:gd name="connsiteY4" fmla="*/ 432852 h 530244"/>
                      <a:gd name="connsiteX5" fmla="*/ 465316 w 465316"/>
                      <a:gd name="connsiteY5" fmla="*/ 530244 h 530244"/>
                      <a:gd name="connsiteX0" fmla="*/ 0 w 465316"/>
                      <a:gd name="connsiteY0" fmla="*/ 0 h 589761"/>
                      <a:gd name="connsiteX1" fmla="*/ 124445 w 465316"/>
                      <a:gd name="connsiteY1" fmla="*/ 73044 h 589761"/>
                      <a:gd name="connsiteX2" fmla="*/ 235363 w 465316"/>
                      <a:gd name="connsiteY2" fmla="*/ 162320 h 589761"/>
                      <a:gd name="connsiteX3" fmla="*/ 319228 w 465316"/>
                      <a:gd name="connsiteY3" fmla="*/ 273238 h 589761"/>
                      <a:gd name="connsiteX4" fmla="*/ 408504 w 465316"/>
                      <a:gd name="connsiteY4" fmla="*/ 432852 h 589761"/>
                      <a:gd name="connsiteX5" fmla="*/ 465316 w 465316"/>
                      <a:gd name="connsiteY5" fmla="*/ 589761 h 589761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35363 w 451789"/>
                      <a:gd name="connsiteY2" fmla="*/ 162320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47804 w 451789"/>
                      <a:gd name="connsiteY3" fmla="*/ 258247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38646 w 451789"/>
                      <a:gd name="connsiteY2" fmla="*/ 152962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1789" h="595172">
                        <a:moveTo>
                          <a:pt x="0" y="0"/>
                        </a:moveTo>
                        <a:cubicBezTo>
                          <a:pt x="43285" y="22093"/>
                          <a:pt x="79908" y="47550"/>
                          <a:pt x="119682" y="73044"/>
                        </a:cubicBezTo>
                        <a:cubicBezTo>
                          <a:pt x="159456" y="98538"/>
                          <a:pt x="205388" y="119596"/>
                          <a:pt x="238646" y="152962"/>
                        </a:cubicBezTo>
                        <a:cubicBezTo>
                          <a:pt x="271904" y="186328"/>
                          <a:pt x="303619" y="227262"/>
                          <a:pt x="333516" y="270505"/>
                        </a:cubicBezTo>
                        <a:cubicBezTo>
                          <a:pt x="363413" y="313748"/>
                          <a:pt x="398317" y="358312"/>
                          <a:pt x="418029" y="412423"/>
                        </a:cubicBezTo>
                        <a:cubicBezTo>
                          <a:pt x="437741" y="466534"/>
                          <a:pt x="451789" y="595172"/>
                          <a:pt x="451789" y="595172"/>
                        </a:cubicBezTo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14" name="Straight Connector 213"/>
                  <p:cNvCxnSpPr/>
                  <p:nvPr/>
                </p:nvCxnSpPr>
                <p:spPr bwMode="auto">
                  <a:xfrm flipH="1">
                    <a:off x="4012585" y="2981414"/>
                    <a:ext cx="55010" cy="37233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cxnSp>
                <p:nvCxnSpPr>
                  <p:cNvPr id="215" name="Straight Connector 214"/>
                  <p:cNvCxnSpPr>
                    <a:stCxn id="216" idx="0"/>
                  </p:cNvCxnSpPr>
                  <p:nvPr/>
                </p:nvCxnSpPr>
                <p:spPr bwMode="auto">
                  <a:xfrm flipV="1">
                    <a:off x="4507389" y="3036042"/>
                    <a:ext cx="7319" cy="110613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sp>
                <p:nvSpPr>
                  <p:cNvPr id="216" name="Oval 215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2759639" y="3268134"/>
                    <a:ext cx="1747946" cy="1748088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09" name="Oval 208"/>
                <p:cNvSpPr>
                  <a:spLocks noChangeAspect="1"/>
                </p:cNvSpPr>
                <p:nvPr/>
              </p:nvSpPr>
              <p:spPr>
                <a:xfrm>
                  <a:off x="5101494" y="5551640"/>
                  <a:ext cx="548640" cy="54864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8" name="Group 187"/>
              <p:cNvGrpSpPr>
                <a:grpSpLocks noChangeAspect="1"/>
              </p:cNvGrpSpPr>
              <p:nvPr/>
            </p:nvGrpSpPr>
            <p:grpSpPr>
              <a:xfrm>
                <a:off x="11751470" y="8344214"/>
                <a:ext cx="136026" cy="95248"/>
                <a:chOff x="5019071" y="4953000"/>
                <a:chExt cx="108820" cy="76199"/>
              </a:xfrm>
            </p:grpSpPr>
            <p:sp>
              <p:nvSpPr>
                <p:cNvPr id="205" name="Rectangle 204"/>
                <p:cNvSpPr/>
                <p:nvPr/>
              </p:nvSpPr>
              <p:spPr bwMode="auto">
                <a:xfrm rot="5400000" flipH="1">
                  <a:off x="5068043" y="497139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 bwMode="auto">
                <a:xfrm rot="3180000" flipH="1">
                  <a:off x="5070081" y="493527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 bwMode="auto">
                <a:xfrm rot="5400000" flipH="1">
                  <a:off x="5068043" y="4904028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89" name="Straight Arrow Connector 188"/>
              <p:cNvCxnSpPr/>
              <p:nvPr/>
            </p:nvCxnSpPr>
            <p:spPr>
              <a:xfrm flipV="1">
                <a:off x="12010716" y="8287128"/>
                <a:ext cx="0" cy="18288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Rectangle 189"/>
              <p:cNvSpPr/>
              <p:nvPr/>
            </p:nvSpPr>
            <p:spPr bwMode="auto">
              <a:xfrm rot="5400000" flipH="1">
                <a:off x="11808813" y="8095133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11719271" y="8403429"/>
                <a:ext cx="59436" cy="594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192" name="Straight Connector 191"/>
              <p:cNvCxnSpPr>
                <a:stCxn id="190" idx="2"/>
                <a:endCxn id="190" idx="2"/>
              </p:cNvCxnSpPr>
              <p:nvPr/>
            </p:nvCxnSpPr>
            <p:spPr>
              <a:xfrm>
                <a:off x="11747597" y="816187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207" idx="0"/>
                <a:endCxn id="190" idx="2"/>
              </p:cNvCxnSpPr>
              <p:nvPr/>
            </p:nvCxnSpPr>
            <p:spPr>
              <a:xfrm flipH="1" flipV="1">
                <a:off x="11747597" y="8161872"/>
                <a:ext cx="137350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>
                <a:stCxn id="207" idx="2"/>
                <a:endCxn id="190" idx="0"/>
              </p:cNvCxnSpPr>
              <p:nvPr/>
            </p:nvCxnSpPr>
            <p:spPr>
              <a:xfrm flipV="1">
                <a:off x="11751469" y="8161872"/>
                <a:ext cx="129606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Oval 194"/>
              <p:cNvSpPr>
                <a:spLocks noChangeAspect="1"/>
              </p:cNvSpPr>
              <p:nvPr/>
            </p:nvSpPr>
            <p:spPr>
              <a:xfrm>
                <a:off x="11767998" y="8214452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196" name="Straight Connector 195"/>
              <p:cNvCxnSpPr>
                <a:stCxn id="501" idx="3"/>
              </p:cNvCxnSpPr>
              <p:nvPr/>
            </p:nvCxnSpPr>
            <p:spPr>
              <a:xfrm flipV="1">
                <a:off x="11675852" y="8730481"/>
                <a:ext cx="1077" cy="1022360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TextBox 196"/>
              <p:cNvSpPr txBox="1"/>
              <p:nvPr/>
            </p:nvSpPr>
            <p:spPr>
              <a:xfrm>
                <a:off x="11718784" y="8952823"/>
                <a:ext cx="439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SD</a:t>
                </a: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11231261" y="8098444"/>
                <a:ext cx="553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TDV</a:t>
                </a: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11605978" y="9058458"/>
                <a:ext cx="153573" cy="135777"/>
                <a:chOff x="4929263" y="5572680"/>
                <a:chExt cx="153573" cy="135777"/>
              </a:xfrm>
            </p:grpSpPr>
            <p:sp>
              <p:nvSpPr>
                <p:cNvPr id="200" name="Rectangle 199"/>
                <p:cNvSpPr/>
                <p:nvPr/>
              </p:nvSpPr>
              <p:spPr bwMode="auto">
                <a:xfrm rot="5400000" flipH="1">
                  <a:off x="4990479" y="5636195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 flipH="1">
                  <a:off x="4993026" y="557331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 bwMode="auto">
                <a:xfrm rot="5400000" flipH="1">
                  <a:off x="4990479" y="551146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 bwMode="auto">
                <a:xfrm rot="3300000" flipH="1">
                  <a:off x="5031593" y="5600929"/>
                  <a:ext cx="11046" cy="914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 bwMode="auto">
                <a:xfrm rot="19500000" flipH="1">
                  <a:off x="5069307" y="5600406"/>
                  <a:ext cx="11046" cy="4572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4" name="Group 223"/>
            <p:cNvGrpSpPr/>
            <p:nvPr/>
          </p:nvGrpSpPr>
          <p:grpSpPr>
            <a:xfrm>
              <a:off x="4084827" y="5976086"/>
              <a:ext cx="189847" cy="241821"/>
              <a:chOff x="8143766" y="9220200"/>
              <a:chExt cx="189847" cy="241821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6" name="Group 225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27" name="Straight Connector 226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Rectangle 228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3805725" y="497684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Chiller 1</a:t>
              </a:r>
            </a:p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Fixed </a:t>
              </a:r>
              <a:r>
                <a:rPr lang="en-US" sz="1023" dirty="0" err="1">
                  <a:solidFill>
                    <a:schemeClr val="bg1"/>
                  </a:solidFill>
                </a:rPr>
                <a:t>Spd</a:t>
              </a:r>
              <a:endParaRPr lang="en-US" sz="1023" dirty="0">
                <a:solidFill>
                  <a:schemeClr val="bg1"/>
                </a:solidFill>
              </a:endParaRPr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3903190" y="3200420"/>
              <a:ext cx="241820" cy="189847"/>
              <a:chOff x="6920677" y="3650646"/>
              <a:chExt cx="241820" cy="189847"/>
            </a:xfrm>
          </p:grpSpPr>
          <p:cxnSp>
            <p:nvCxnSpPr>
              <p:cNvPr id="301" name="Straight Connector 300"/>
              <p:cNvCxnSpPr/>
              <p:nvPr/>
            </p:nvCxnSpPr>
            <p:spPr>
              <a:xfrm rot="5400000" flipV="1">
                <a:off x="7081591" y="3639514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2" name="Group 301"/>
              <p:cNvGrpSpPr>
                <a:grpSpLocks noChangeAspect="1"/>
              </p:cNvGrpSpPr>
              <p:nvPr/>
            </p:nvGrpSpPr>
            <p:grpSpPr>
              <a:xfrm rot="5400000">
                <a:off x="6873377" y="3697946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303" name="Straight Connector 302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Rectangle 304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grpSp>
          <p:nvGrpSpPr>
            <p:cNvPr id="503" name="Group 502"/>
            <p:cNvGrpSpPr/>
            <p:nvPr/>
          </p:nvGrpSpPr>
          <p:grpSpPr>
            <a:xfrm>
              <a:off x="3954341" y="8774390"/>
              <a:ext cx="189847" cy="95248"/>
              <a:chOff x="3954341" y="8774390"/>
              <a:chExt cx="189847" cy="95248"/>
            </a:xfrm>
          </p:grpSpPr>
          <p:cxnSp>
            <p:nvCxnSpPr>
              <p:cNvPr id="498" name="Straight Connector 497"/>
              <p:cNvCxnSpPr/>
              <p:nvPr/>
            </p:nvCxnSpPr>
            <p:spPr>
              <a:xfrm flipV="1">
                <a:off x="4032863" y="8817980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flipV="1">
                <a:off x="4144188" y="8774390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0" name="Rectangle 499"/>
              <p:cNvSpPr/>
              <p:nvPr/>
            </p:nvSpPr>
            <p:spPr bwMode="auto">
              <a:xfrm rot="5400000" flipH="1">
                <a:off x="4016203" y="8797376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 bwMode="auto">
              <a:xfrm rot="5400000" flipH="1">
                <a:off x="4016203" y="8713174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3954341" y="8793034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grpSp>
        <p:nvGrpSpPr>
          <p:cNvPr id="513" name="Group 512"/>
          <p:cNvGrpSpPr/>
          <p:nvPr/>
        </p:nvGrpSpPr>
        <p:grpSpPr>
          <a:xfrm>
            <a:off x="3103451" y="2846461"/>
            <a:ext cx="632091" cy="3742319"/>
            <a:chOff x="1645987" y="3720421"/>
            <a:chExt cx="927067" cy="5488734"/>
          </a:xfrm>
        </p:grpSpPr>
        <p:cxnSp>
          <p:nvCxnSpPr>
            <p:cNvPr id="244" name="Straight Connector 243"/>
            <p:cNvCxnSpPr/>
            <p:nvPr/>
          </p:nvCxnSpPr>
          <p:spPr>
            <a:xfrm flipH="1" flipV="1">
              <a:off x="2225718" y="3720421"/>
              <a:ext cx="1" cy="102367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" name="Group 244"/>
            <p:cNvGrpSpPr/>
            <p:nvPr/>
          </p:nvGrpSpPr>
          <p:grpSpPr>
            <a:xfrm flipV="1">
              <a:off x="2154325" y="4725375"/>
              <a:ext cx="189847" cy="241821"/>
              <a:chOff x="8143766" y="9220200"/>
              <a:chExt cx="189847" cy="241821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0" name="Group 289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91" name="Straight Connector 290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Rectangle 292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Oval 294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246" name="Straight Connector 245"/>
            <p:cNvCxnSpPr/>
            <p:nvPr/>
          </p:nvCxnSpPr>
          <p:spPr>
            <a:xfrm flipH="1" flipV="1">
              <a:off x="2227659" y="6180069"/>
              <a:ext cx="2263" cy="995035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endCxn id="508" idx="3"/>
            </p:cNvCxnSpPr>
            <p:nvPr/>
          </p:nvCxnSpPr>
          <p:spPr>
            <a:xfrm flipV="1">
              <a:off x="2092254" y="8858592"/>
              <a:ext cx="184" cy="35056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Group 247"/>
            <p:cNvGrpSpPr/>
            <p:nvPr/>
          </p:nvGrpSpPr>
          <p:grpSpPr>
            <a:xfrm>
              <a:off x="1645987" y="7119993"/>
              <a:ext cx="927067" cy="1654397"/>
              <a:chOff x="11231261" y="8098444"/>
              <a:chExt cx="927067" cy="1654397"/>
            </a:xfrm>
          </p:grpSpPr>
          <p:cxnSp>
            <p:nvCxnSpPr>
              <p:cNvPr id="258" name="Straight Connector 257"/>
              <p:cNvCxnSpPr/>
              <p:nvPr/>
            </p:nvCxnSpPr>
            <p:spPr>
              <a:xfrm flipV="1">
                <a:off x="11818526" y="8433432"/>
                <a:ext cx="0" cy="103728"/>
              </a:xfrm>
              <a:prstGeom prst="line">
                <a:avLst/>
              </a:prstGeom>
              <a:ln w="381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9" name="Group 258"/>
              <p:cNvGrpSpPr>
                <a:grpSpLocks noChangeAspect="1"/>
              </p:cNvGrpSpPr>
              <p:nvPr/>
            </p:nvGrpSpPr>
            <p:grpSpPr>
              <a:xfrm>
                <a:off x="11506200" y="8494393"/>
                <a:ext cx="375735" cy="411480"/>
                <a:chOff x="4829486" y="5084065"/>
                <a:chExt cx="1202345" cy="1316735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280" name="Group 279"/>
                <p:cNvGrpSpPr>
                  <a:grpSpLocks noChangeAspect="1"/>
                </p:cNvGrpSpPr>
                <p:nvPr/>
              </p:nvGrpSpPr>
              <p:grpSpPr>
                <a:xfrm>
                  <a:off x="4829486" y="5084065"/>
                  <a:ext cx="1202345" cy="1316735"/>
                  <a:chOff x="2759568" y="2981393"/>
                  <a:chExt cx="1858102" cy="2034758"/>
                </a:xfrm>
                <a:grpFill/>
              </p:grpSpPr>
              <p:sp>
                <p:nvSpPr>
                  <p:cNvPr id="282" name="Freeform 281"/>
                  <p:cNvSpPr/>
                  <p:nvPr/>
                </p:nvSpPr>
                <p:spPr bwMode="auto">
                  <a:xfrm rot="5400000" flipH="1">
                    <a:off x="3747317" y="3298958"/>
                    <a:ext cx="1028457" cy="497912"/>
                  </a:xfrm>
                  <a:custGeom>
                    <a:avLst/>
                    <a:gdLst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987821"/>
                      <a:gd name="connsiteY0" fmla="*/ 477441 h 477441"/>
                      <a:gd name="connsiteX1" fmla="*/ 679450 w 987821"/>
                      <a:gd name="connsiteY1" fmla="*/ 408384 h 477441"/>
                      <a:gd name="connsiteX2" fmla="*/ 627062 w 987821"/>
                      <a:gd name="connsiteY2" fmla="*/ 329803 h 477441"/>
                      <a:gd name="connsiteX3" fmla="*/ 565150 w 987821"/>
                      <a:gd name="connsiteY3" fmla="*/ 260747 h 477441"/>
                      <a:gd name="connsiteX4" fmla="*/ 484187 w 987821"/>
                      <a:gd name="connsiteY4" fmla="*/ 203597 h 477441"/>
                      <a:gd name="connsiteX5" fmla="*/ 412750 w 987821"/>
                      <a:gd name="connsiteY5" fmla="*/ 148828 h 477441"/>
                      <a:gd name="connsiteX6" fmla="*/ 310356 w 987821"/>
                      <a:gd name="connsiteY6" fmla="*/ 108347 h 477441"/>
                      <a:gd name="connsiteX7" fmla="*/ 219868 w 987821"/>
                      <a:gd name="connsiteY7" fmla="*/ 79772 h 477441"/>
                      <a:gd name="connsiteX8" fmla="*/ 127000 w 987821"/>
                      <a:gd name="connsiteY8" fmla="*/ 65484 h 477441"/>
                      <a:gd name="connsiteX9" fmla="*/ 981868 w 987821"/>
                      <a:gd name="connsiteY9" fmla="*/ 60722 h 477441"/>
                      <a:gd name="connsiteX10" fmla="*/ 981868 w 987821"/>
                      <a:gd name="connsiteY10" fmla="*/ 429816 h 477441"/>
                      <a:gd name="connsiteX11" fmla="*/ 719931 w 987821"/>
                      <a:gd name="connsiteY11" fmla="*/ 477441 h 477441"/>
                      <a:gd name="connsiteX0" fmla="*/ 719931 w 987821"/>
                      <a:gd name="connsiteY0" fmla="*/ 416719 h 416719"/>
                      <a:gd name="connsiteX1" fmla="*/ 679450 w 987821"/>
                      <a:gd name="connsiteY1" fmla="*/ 347662 h 416719"/>
                      <a:gd name="connsiteX2" fmla="*/ 627062 w 987821"/>
                      <a:gd name="connsiteY2" fmla="*/ 269081 h 416719"/>
                      <a:gd name="connsiteX3" fmla="*/ 565150 w 987821"/>
                      <a:gd name="connsiteY3" fmla="*/ 200025 h 416719"/>
                      <a:gd name="connsiteX4" fmla="*/ 484187 w 987821"/>
                      <a:gd name="connsiteY4" fmla="*/ 142875 h 416719"/>
                      <a:gd name="connsiteX5" fmla="*/ 412750 w 987821"/>
                      <a:gd name="connsiteY5" fmla="*/ 88106 h 416719"/>
                      <a:gd name="connsiteX6" fmla="*/ 310356 w 987821"/>
                      <a:gd name="connsiteY6" fmla="*/ 47625 h 416719"/>
                      <a:gd name="connsiteX7" fmla="*/ 219868 w 987821"/>
                      <a:gd name="connsiteY7" fmla="*/ 19050 h 416719"/>
                      <a:gd name="connsiteX8" fmla="*/ 127000 w 987821"/>
                      <a:gd name="connsiteY8" fmla="*/ 4762 h 416719"/>
                      <a:gd name="connsiteX9" fmla="*/ 981868 w 987821"/>
                      <a:gd name="connsiteY9" fmla="*/ 0 h 416719"/>
                      <a:gd name="connsiteX10" fmla="*/ 981868 w 987821"/>
                      <a:gd name="connsiteY10" fmla="*/ 369094 h 416719"/>
                      <a:gd name="connsiteX11" fmla="*/ 719931 w 987821"/>
                      <a:gd name="connsiteY11" fmla="*/ 416719 h 416719"/>
                      <a:gd name="connsiteX0" fmla="*/ 592931 w 860821"/>
                      <a:gd name="connsiteY0" fmla="*/ 416719 h 416719"/>
                      <a:gd name="connsiteX1" fmla="*/ 552450 w 860821"/>
                      <a:gd name="connsiteY1" fmla="*/ 347662 h 416719"/>
                      <a:gd name="connsiteX2" fmla="*/ 500062 w 860821"/>
                      <a:gd name="connsiteY2" fmla="*/ 269081 h 416719"/>
                      <a:gd name="connsiteX3" fmla="*/ 438150 w 860821"/>
                      <a:gd name="connsiteY3" fmla="*/ 200025 h 416719"/>
                      <a:gd name="connsiteX4" fmla="*/ 357187 w 860821"/>
                      <a:gd name="connsiteY4" fmla="*/ 142875 h 416719"/>
                      <a:gd name="connsiteX5" fmla="*/ 285750 w 860821"/>
                      <a:gd name="connsiteY5" fmla="*/ 88106 h 416719"/>
                      <a:gd name="connsiteX6" fmla="*/ 183356 w 860821"/>
                      <a:gd name="connsiteY6" fmla="*/ 47625 h 416719"/>
                      <a:gd name="connsiteX7" fmla="*/ 92868 w 860821"/>
                      <a:gd name="connsiteY7" fmla="*/ 19050 h 416719"/>
                      <a:gd name="connsiteX8" fmla="*/ 0 w 860821"/>
                      <a:gd name="connsiteY8" fmla="*/ 4762 h 416719"/>
                      <a:gd name="connsiteX9" fmla="*/ 854868 w 860821"/>
                      <a:gd name="connsiteY9" fmla="*/ 0 h 416719"/>
                      <a:gd name="connsiteX10" fmla="*/ 854868 w 860821"/>
                      <a:gd name="connsiteY10" fmla="*/ 369094 h 416719"/>
                      <a:gd name="connsiteX11" fmla="*/ 592931 w 860821"/>
                      <a:gd name="connsiteY11" fmla="*/ 416719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60821" h="416719">
                        <a:moveTo>
                          <a:pt x="592931" y="416719"/>
                        </a:moveTo>
                        <a:cubicBezTo>
                          <a:pt x="569516" y="375841"/>
                          <a:pt x="567928" y="372268"/>
                          <a:pt x="552450" y="347662"/>
                        </a:cubicBezTo>
                        <a:cubicBezTo>
                          <a:pt x="536972" y="323056"/>
                          <a:pt x="519112" y="293687"/>
                          <a:pt x="500062" y="269081"/>
                        </a:cubicBezTo>
                        <a:cubicBezTo>
                          <a:pt x="481012" y="244475"/>
                          <a:pt x="461962" y="221059"/>
                          <a:pt x="438150" y="200025"/>
                        </a:cubicBezTo>
                        <a:cubicBezTo>
                          <a:pt x="414338" y="178991"/>
                          <a:pt x="382587" y="161528"/>
                          <a:pt x="357187" y="142875"/>
                        </a:cubicBezTo>
                        <a:cubicBezTo>
                          <a:pt x="331787" y="124222"/>
                          <a:pt x="314722" y="103981"/>
                          <a:pt x="285750" y="88106"/>
                        </a:cubicBezTo>
                        <a:cubicBezTo>
                          <a:pt x="256778" y="72231"/>
                          <a:pt x="215503" y="59134"/>
                          <a:pt x="183356" y="47625"/>
                        </a:cubicBezTo>
                        <a:cubicBezTo>
                          <a:pt x="151209" y="36116"/>
                          <a:pt x="123427" y="26194"/>
                          <a:pt x="92868" y="19050"/>
                        </a:cubicBezTo>
                        <a:cubicBezTo>
                          <a:pt x="62309" y="11906"/>
                          <a:pt x="96044" y="22225"/>
                          <a:pt x="0" y="4762"/>
                        </a:cubicBezTo>
                        <a:cubicBezTo>
                          <a:pt x="127000" y="1587"/>
                          <a:pt x="590153" y="2778"/>
                          <a:pt x="854868" y="0"/>
                        </a:cubicBezTo>
                        <a:cubicBezTo>
                          <a:pt x="860821" y="154385"/>
                          <a:pt x="858837" y="235347"/>
                          <a:pt x="854868" y="369094"/>
                        </a:cubicBezTo>
                        <a:cubicBezTo>
                          <a:pt x="761206" y="385366"/>
                          <a:pt x="747315" y="390922"/>
                          <a:pt x="592931" y="416719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 bwMode="auto">
                  <a:xfrm rot="5400000" flipH="1">
                    <a:off x="4260317" y="2678663"/>
                    <a:ext cx="54623" cy="660083"/>
                  </a:xfrm>
                  <a:prstGeom prst="rect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4" name="Oval 283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3445686" y="3899594"/>
                    <a:ext cx="286021" cy="286036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5" name="Freeform 284"/>
                  <p:cNvSpPr/>
                  <p:nvPr/>
                </p:nvSpPr>
                <p:spPr>
                  <a:xfrm>
                    <a:off x="4031175" y="3354605"/>
                    <a:ext cx="451816" cy="693727"/>
                  </a:xfrm>
                  <a:custGeom>
                    <a:avLst/>
                    <a:gdLst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27247 w 446379"/>
                      <a:gd name="connsiteY2" fmla="*/ 173141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35363 w 446379"/>
                      <a:gd name="connsiteY2" fmla="*/ 162320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65316"/>
                      <a:gd name="connsiteY0" fmla="*/ 0 h 530244"/>
                      <a:gd name="connsiteX1" fmla="*/ 124445 w 465316"/>
                      <a:gd name="connsiteY1" fmla="*/ 73044 h 530244"/>
                      <a:gd name="connsiteX2" fmla="*/ 235363 w 465316"/>
                      <a:gd name="connsiteY2" fmla="*/ 162320 h 530244"/>
                      <a:gd name="connsiteX3" fmla="*/ 319228 w 465316"/>
                      <a:gd name="connsiteY3" fmla="*/ 273238 h 530244"/>
                      <a:gd name="connsiteX4" fmla="*/ 408504 w 465316"/>
                      <a:gd name="connsiteY4" fmla="*/ 432852 h 530244"/>
                      <a:gd name="connsiteX5" fmla="*/ 465316 w 465316"/>
                      <a:gd name="connsiteY5" fmla="*/ 530244 h 530244"/>
                      <a:gd name="connsiteX0" fmla="*/ 0 w 465316"/>
                      <a:gd name="connsiteY0" fmla="*/ 0 h 589761"/>
                      <a:gd name="connsiteX1" fmla="*/ 124445 w 465316"/>
                      <a:gd name="connsiteY1" fmla="*/ 73044 h 589761"/>
                      <a:gd name="connsiteX2" fmla="*/ 235363 w 465316"/>
                      <a:gd name="connsiteY2" fmla="*/ 162320 h 589761"/>
                      <a:gd name="connsiteX3" fmla="*/ 319228 w 465316"/>
                      <a:gd name="connsiteY3" fmla="*/ 273238 h 589761"/>
                      <a:gd name="connsiteX4" fmla="*/ 408504 w 465316"/>
                      <a:gd name="connsiteY4" fmla="*/ 432852 h 589761"/>
                      <a:gd name="connsiteX5" fmla="*/ 465316 w 465316"/>
                      <a:gd name="connsiteY5" fmla="*/ 589761 h 589761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35363 w 451789"/>
                      <a:gd name="connsiteY2" fmla="*/ 162320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47804 w 451789"/>
                      <a:gd name="connsiteY3" fmla="*/ 258247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38646 w 451789"/>
                      <a:gd name="connsiteY2" fmla="*/ 152962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1789" h="595172">
                        <a:moveTo>
                          <a:pt x="0" y="0"/>
                        </a:moveTo>
                        <a:cubicBezTo>
                          <a:pt x="43285" y="22093"/>
                          <a:pt x="79908" y="47550"/>
                          <a:pt x="119682" y="73044"/>
                        </a:cubicBezTo>
                        <a:cubicBezTo>
                          <a:pt x="159456" y="98538"/>
                          <a:pt x="205388" y="119596"/>
                          <a:pt x="238646" y="152962"/>
                        </a:cubicBezTo>
                        <a:cubicBezTo>
                          <a:pt x="271904" y="186328"/>
                          <a:pt x="303619" y="227262"/>
                          <a:pt x="333516" y="270505"/>
                        </a:cubicBezTo>
                        <a:cubicBezTo>
                          <a:pt x="363413" y="313748"/>
                          <a:pt x="398317" y="358312"/>
                          <a:pt x="418029" y="412423"/>
                        </a:cubicBezTo>
                        <a:cubicBezTo>
                          <a:pt x="437741" y="466534"/>
                          <a:pt x="451789" y="595172"/>
                          <a:pt x="451789" y="595172"/>
                        </a:cubicBezTo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86" name="Straight Connector 285"/>
                  <p:cNvCxnSpPr/>
                  <p:nvPr/>
                </p:nvCxnSpPr>
                <p:spPr bwMode="auto">
                  <a:xfrm flipH="1">
                    <a:off x="4012585" y="2981414"/>
                    <a:ext cx="55010" cy="37233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cxnSp>
                <p:nvCxnSpPr>
                  <p:cNvPr id="287" name="Straight Connector 286"/>
                  <p:cNvCxnSpPr>
                    <a:stCxn id="288" idx="0"/>
                  </p:cNvCxnSpPr>
                  <p:nvPr/>
                </p:nvCxnSpPr>
                <p:spPr bwMode="auto">
                  <a:xfrm flipV="1">
                    <a:off x="4507389" y="3036042"/>
                    <a:ext cx="7319" cy="110613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sp>
                <p:nvSpPr>
                  <p:cNvPr id="288" name="Oval 287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2759639" y="3268134"/>
                    <a:ext cx="1747946" cy="1748088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1" name="Oval 280"/>
                <p:cNvSpPr>
                  <a:spLocks noChangeAspect="1"/>
                </p:cNvSpPr>
                <p:nvPr/>
              </p:nvSpPr>
              <p:spPr>
                <a:xfrm>
                  <a:off x="5101494" y="5551640"/>
                  <a:ext cx="548640" cy="54864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0" name="Group 259"/>
              <p:cNvGrpSpPr>
                <a:grpSpLocks noChangeAspect="1"/>
              </p:cNvGrpSpPr>
              <p:nvPr/>
            </p:nvGrpSpPr>
            <p:grpSpPr>
              <a:xfrm>
                <a:off x="11751470" y="8344279"/>
                <a:ext cx="136026" cy="95249"/>
                <a:chOff x="5019071" y="4953000"/>
                <a:chExt cx="108820" cy="76199"/>
              </a:xfrm>
            </p:grpSpPr>
            <p:sp>
              <p:nvSpPr>
                <p:cNvPr id="277" name="Rectangle 276"/>
                <p:cNvSpPr/>
                <p:nvPr/>
              </p:nvSpPr>
              <p:spPr bwMode="auto">
                <a:xfrm rot="5400000" flipH="1">
                  <a:off x="5068043" y="497139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Rectangle 277"/>
                <p:cNvSpPr/>
                <p:nvPr/>
              </p:nvSpPr>
              <p:spPr bwMode="auto">
                <a:xfrm rot="3180000" flipH="1">
                  <a:off x="5070081" y="493527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 bwMode="auto">
                <a:xfrm rot="5400000" flipH="1">
                  <a:off x="5068043" y="4904028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61" name="Straight Arrow Connector 260"/>
              <p:cNvCxnSpPr/>
              <p:nvPr/>
            </p:nvCxnSpPr>
            <p:spPr>
              <a:xfrm flipV="1">
                <a:off x="12010716" y="8287128"/>
                <a:ext cx="0" cy="18288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Rectangle 261"/>
              <p:cNvSpPr/>
              <p:nvPr/>
            </p:nvSpPr>
            <p:spPr bwMode="auto">
              <a:xfrm rot="5400000" flipH="1">
                <a:off x="11808813" y="8095133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Oval 262"/>
              <p:cNvSpPr>
                <a:spLocks noChangeAspect="1"/>
              </p:cNvSpPr>
              <p:nvPr/>
            </p:nvSpPr>
            <p:spPr>
              <a:xfrm>
                <a:off x="11719271" y="8403429"/>
                <a:ext cx="59436" cy="594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264" name="Straight Connector 263"/>
              <p:cNvCxnSpPr>
                <a:stCxn id="262" idx="2"/>
                <a:endCxn id="262" idx="2"/>
              </p:cNvCxnSpPr>
              <p:nvPr/>
            </p:nvCxnSpPr>
            <p:spPr>
              <a:xfrm>
                <a:off x="11747597" y="816187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>
                <a:stCxn id="279" idx="0"/>
                <a:endCxn id="262" idx="2"/>
              </p:cNvCxnSpPr>
              <p:nvPr/>
            </p:nvCxnSpPr>
            <p:spPr>
              <a:xfrm flipH="1" flipV="1">
                <a:off x="11747597" y="8161872"/>
                <a:ext cx="137350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>
                <a:stCxn id="279" idx="2"/>
                <a:endCxn id="262" idx="0"/>
              </p:cNvCxnSpPr>
              <p:nvPr/>
            </p:nvCxnSpPr>
            <p:spPr>
              <a:xfrm flipV="1">
                <a:off x="11751469" y="8161872"/>
                <a:ext cx="129606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Oval 266"/>
              <p:cNvSpPr>
                <a:spLocks noChangeAspect="1"/>
              </p:cNvSpPr>
              <p:nvPr/>
            </p:nvSpPr>
            <p:spPr>
              <a:xfrm>
                <a:off x="11767998" y="8214452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268" name="Straight Connector 267"/>
              <p:cNvCxnSpPr>
                <a:stCxn id="509" idx="3"/>
              </p:cNvCxnSpPr>
              <p:nvPr/>
            </p:nvCxnSpPr>
            <p:spPr>
              <a:xfrm flipH="1" flipV="1">
                <a:off x="11676929" y="8730481"/>
                <a:ext cx="783" cy="1022360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TextBox 268"/>
              <p:cNvSpPr txBox="1"/>
              <p:nvPr/>
            </p:nvSpPr>
            <p:spPr>
              <a:xfrm>
                <a:off x="11718784" y="8952823"/>
                <a:ext cx="439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SD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11231261" y="8098444"/>
                <a:ext cx="553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TDV</a:t>
                </a:r>
              </a:p>
            </p:txBody>
          </p:sp>
          <p:grpSp>
            <p:nvGrpSpPr>
              <p:cNvPr id="271" name="Group 270"/>
              <p:cNvGrpSpPr/>
              <p:nvPr/>
            </p:nvGrpSpPr>
            <p:grpSpPr>
              <a:xfrm>
                <a:off x="11605978" y="9058458"/>
                <a:ext cx="153573" cy="135777"/>
                <a:chOff x="4929263" y="5572680"/>
                <a:chExt cx="153573" cy="135777"/>
              </a:xfrm>
            </p:grpSpPr>
            <p:sp>
              <p:nvSpPr>
                <p:cNvPr id="272" name="Rectangle 271"/>
                <p:cNvSpPr/>
                <p:nvPr/>
              </p:nvSpPr>
              <p:spPr bwMode="auto">
                <a:xfrm rot="5400000" flipH="1">
                  <a:off x="4990479" y="5636195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 bwMode="auto">
                <a:xfrm flipH="1">
                  <a:off x="4993026" y="557331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 bwMode="auto">
                <a:xfrm rot="5400000" flipH="1">
                  <a:off x="4990479" y="551146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 bwMode="auto">
                <a:xfrm rot="3300000" flipH="1">
                  <a:off x="5031593" y="5600929"/>
                  <a:ext cx="11046" cy="914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 bwMode="auto">
                <a:xfrm rot="19500000" flipH="1">
                  <a:off x="5069307" y="5600406"/>
                  <a:ext cx="11046" cy="4572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49" name="Group 248"/>
            <p:cNvGrpSpPr/>
            <p:nvPr/>
          </p:nvGrpSpPr>
          <p:grpSpPr>
            <a:xfrm>
              <a:off x="2153679" y="5976086"/>
              <a:ext cx="189847" cy="241821"/>
              <a:chOff x="8143766" y="9220200"/>
              <a:chExt cx="189847" cy="241821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 251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5" name="Rectangle 254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0" name="TextBox 249"/>
            <p:cNvSpPr txBox="1">
              <a:spLocks noChangeAspect="1"/>
            </p:cNvSpPr>
            <p:nvPr/>
          </p:nvSpPr>
          <p:spPr>
            <a:xfrm>
              <a:off x="1874577" y="497684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Chiller 2</a:t>
              </a:r>
            </a:p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VFD &amp; HG</a:t>
              </a:r>
            </a:p>
          </p:txBody>
        </p:sp>
        <p:grpSp>
          <p:nvGrpSpPr>
            <p:cNvPr id="512" name="Group 511"/>
            <p:cNvGrpSpPr/>
            <p:nvPr/>
          </p:nvGrpSpPr>
          <p:grpSpPr>
            <a:xfrm>
              <a:off x="2025053" y="8774390"/>
              <a:ext cx="189847" cy="95248"/>
              <a:chOff x="2025053" y="8774390"/>
              <a:chExt cx="189847" cy="95248"/>
            </a:xfrm>
          </p:grpSpPr>
          <p:cxnSp>
            <p:nvCxnSpPr>
              <p:cNvPr id="506" name="Straight Connector 505"/>
              <p:cNvCxnSpPr/>
              <p:nvPr/>
            </p:nvCxnSpPr>
            <p:spPr>
              <a:xfrm flipV="1">
                <a:off x="2103575" y="8817980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flipV="1">
                <a:off x="2214900" y="8774390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Rectangle 507"/>
              <p:cNvSpPr/>
              <p:nvPr/>
            </p:nvSpPr>
            <p:spPr bwMode="auto">
              <a:xfrm rot="5400000" flipH="1">
                <a:off x="2086915" y="8797376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 bwMode="auto">
              <a:xfrm rot="5400000" flipH="1">
                <a:off x="2086915" y="8713174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0" name="Oval 509"/>
              <p:cNvSpPr/>
              <p:nvPr/>
            </p:nvSpPr>
            <p:spPr>
              <a:xfrm>
                <a:off x="2025053" y="8793034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320" name="Straight Connector 319"/>
          <p:cNvCxnSpPr/>
          <p:nvPr/>
        </p:nvCxnSpPr>
        <p:spPr>
          <a:xfrm flipH="1" flipV="1">
            <a:off x="7794735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7699613" y="1951315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H="1" flipV="1">
            <a:off x="6478043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endCxn id="372" idx="2"/>
          </p:cNvCxnSpPr>
          <p:nvPr/>
        </p:nvCxnSpPr>
        <p:spPr>
          <a:xfrm flipV="1">
            <a:off x="6382634" y="1949402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V="1">
            <a:off x="6480313" y="1431807"/>
            <a:ext cx="0" cy="707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" name="Group 357"/>
          <p:cNvGrpSpPr>
            <a:grpSpLocks noChangeAspect="1"/>
          </p:cNvGrpSpPr>
          <p:nvPr/>
        </p:nvGrpSpPr>
        <p:grpSpPr>
          <a:xfrm>
            <a:off x="6267364" y="1473371"/>
            <a:ext cx="256183" cy="280555"/>
            <a:chOff x="4829486" y="5084065"/>
            <a:chExt cx="1202345" cy="1316735"/>
          </a:xfrm>
          <a:solidFill>
            <a:schemeClr val="bg1">
              <a:lumMod val="65000"/>
            </a:schemeClr>
          </a:solidFill>
        </p:grpSpPr>
        <p:grpSp>
          <p:nvGrpSpPr>
            <p:cNvPr id="379" name="Group 378"/>
            <p:cNvGrpSpPr>
              <a:grpSpLocks noChangeAspect="1"/>
            </p:cNvGrpSpPr>
            <p:nvPr/>
          </p:nvGrpSpPr>
          <p:grpSpPr>
            <a:xfrm>
              <a:off x="4829486" y="5084065"/>
              <a:ext cx="1202345" cy="1316735"/>
              <a:chOff x="2759568" y="2981393"/>
              <a:chExt cx="1858102" cy="2034758"/>
            </a:xfrm>
            <a:grpFill/>
          </p:grpSpPr>
          <p:sp>
            <p:nvSpPr>
              <p:cNvPr id="381" name="Freeform 380"/>
              <p:cNvSpPr/>
              <p:nvPr/>
            </p:nvSpPr>
            <p:spPr bwMode="auto">
              <a:xfrm rot="5400000" flipH="1">
                <a:off x="3747317" y="3298958"/>
                <a:ext cx="1028457" cy="497912"/>
              </a:xfrm>
              <a:custGeom>
                <a:avLst/>
                <a:gdLst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987821"/>
                  <a:gd name="connsiteY0" fmla="*/ 477441 h 477441"/>
                  <a:gd name="connsiteX1" fmla="*/ 679450 w 987821"/>
                  <a:gd name="connsiteY1" fmla="*/ 408384 h 477441"/>
                  <a:gd name="connsiteX2" fmla="*/ 627062 w 987821"/>
                  <a:gd name="connsiteY2" fmla="*/ 329803 h 477441"/>
                  <a:gd name="connsiteX3" fmla="*/ 565150 w 987821"/>
                  <a:gd name="connsiteY3" fmla="*/ 260747 h 477441"/>
                  <a:gd name="connsiteX4" fmla="*/ 484187 w 987821"/>
                  <a:gd name="connsiteY4" fmla="*/ 203597 h 477441"/>
                  <a:gd name="connsiteX5" fmla="*/ 412750 w 987821"/>
                  <a:gd name="connsiteY5" fmla="*/ 148828 h 477441"/>
                  <a:gd name="connsiteX6" fmla="*/ 310356 w 987821"/>
                  <a:gd name="connsiteY6" fmla="*/ 108347 h 477441"/>
                  <a:gd name="connsiteX7" fmla="*/ 219868 w 987821"/>
                  <a:gd name="connsiteY7" fmla="*/ 79772 h 477441"/>
                  <a:gd name="connsiteX8" fmla="*/ 127000 w 987821"/>
                  <a:gd name="connsiteY8" fmla="*/ 65484 h 477441"/>
                  <a:gd name="connsiteX9" fmla="*/ 981868 w 987821"/>
                  <a:gd name="connsiteY9" fmla="*/ 60722 h 477441"/>
                  <a:gd name="connsiteX10" fmla="*/ 981868 w 987821"/>
                  <a:gd name="connsiteY10" fmla="*/ 429816 h 477441"/>
                  <a:gd name="connsiteX11" fmla="*/ 719931 w 987821"/>
                  <a:gd name="connsiteY11" fmla="*/ 477441 h 477441"/>
                  <a:gd name="connsiteX0" fmla="*/ 719931 w 987821"/>
                  <a:gd name="connsiteY0" fmla="*/ 416719 h 416719"/>
                  <a:gd name="connsiteX1" fmla="*/ 679450 w 987821"/>
                  <a:gd name="connsiteY1" fmla="*/ 347662 h 416719"/>
                  <a:gd name="connsiteX2" fmla="*/ 627062 w 987821"/>
                  <a:gd name="connsiteY2" fmla="*/ 269081 h 416719"/>
                  <a:gd name="connsiteX3" fmla="*/ 565150 w 987821"/>
                  <a:gd name="connsiteY3" fmla="*/ 200025 h 416719"/>
                  <a:gd name="connsiteX4" fmla="*/ 484187 w 987821"/>
                  <a:gd name="connsiteY4" fmla="*/ 142875 h 416719"/>
                  <a:gd name="connsiteX5" fmla="*/ 412750 w 987821"/>
                  <a:gd name="connsiteY5" fmla="*/ 88106 h 416719"/>
                  <a:gd name="connsiteX6" fmla="*/ 310356 w 987821"/>
                  <a:gd name="connsiteY6" fmla="*/ 47625 h 416719"/>
                  <a:gd name="connsiteX7" fmla="*/ 219868 w 987821"/>
                  <a:gd name="connsiteY7" fmla="*/ 19050 h 416719"/>
                  <a:gd name="connsiteX8" fmla="*/ 127000 w 987821"/>
                  <a:gd name="connsiteY8" fmla="*/ 4762 h 416719"/>
                  <a:gd name="connsiteX9" fmla="*/ 981868 w 987821"/>
                  <a:gd name="connsiteY9" fmla="*/ 0 h 416719"/>
                  <a:gd name="connsiteX10" fmla="*/ 981868 w 987821"/>
                  <a:gd name="connsiteY10" fmla="*/ 369094 h 416719"/>
                  <a:gd name="connsiteX11" fmla="*/ 719931 w 987821"/>
                  <a:gd name="connsiteY11" fmla="*/ 416719 h 416719"/>
                  <a:gd name="connsiteX0" fmla="*/ 592931 w 860821"/>
                  <a:gd name="connsiteY0" fmla="*/ 416719 h 416719"/>
                  <a:gd name="connsiteX1" fmla="*/ 552450 w 860821"/>
                  <a:gd name="connsiteY1" fmla="*/ 347662 h 416719"/>
                  <a:gd name="connsiteX2" fmla="*/ 500062 w 860821"/>
                  <a:gd name="connsiteY2" fmla="*/ 269081 h 416719"/>
                  <a:gd name="connsiteX3" fmla="*/ 438150 w 860821"/>
                  <a:gd name="connsiteY3" fmla="*/ 200025 h 416719"/>
                  <a:gd name="connsiteX4" fmla="*/ 357187 w 860821"/>
                  <a:gd name="connsiteY4" fmla="*/ 142875 h 416719"/>
                  <a:gd name="connsiteX5" fmla="*/ 285750 w 860821"/>
                  <a:gd name="connsiteY5" fmla="*/ 88106 h 416719"/>
                  <a:gd name="connsiteX6" fmla="*/ 183356 w 860821"/>
                  <a:gd name="connsiteY6" fmla="*/ 47625 h 416719"/>
                  <a:gd name="connsiteX7" fmla="*/ 92868 w 860821"/>
                  <a:gd name="connsiteY7" fmla="*/ 19050 h 416719"/>
                  <a:gd name="connsiteX8" fmla="*/ 0 w 860821"/>
                  <a:gd name="connsiteY8" fmla="*/ 4762 h 416719"/>
                  <a:gd name="connsiteX9" fmla="*/ 854868 w 860821"/>
                  <a:gd name="connsiteY9" fmla="*/ 0 h 416719"/>
                  <a:gd name="connsiteX10" fmla="*/ 854868 w 860821"/>
                  <a:gd name="connsiteY10" fmla="*/ 369094 h 416719"/>
                  <a:gd name="connsiteX11" fmla="*/ 592931 w 860821"/>
                  <a:gd name="connsiteY11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0821" h="416719">
                    <a:moveTo>
                      <a:pt x="592931" y="416719"/>
                    </a:moveTo>
                    <a:cubicBezTo>
                      <a:pt x="569516" y="375841"/>
                      <a:pt x="567928" y="372268"/>
                      <a:pt x="552450" y="347662"/>
                    </a:cubicBezTo>
                    <a:cubicBezTo>
                      <a:pt x="536972" y="323056"/>
                      <a:pt x="519112" y="293687"/>
                      <a:pt x="500062" y="269081"/>
                    </a:cubicBezTo>
                    <a:cubicBezTo>
                      <a:pt x="481012" y="244475"/>
                      <a:pt x="461962" y="221059"/>
                      <a:pt x="438150" y="200025"/>
                    </a:cubicBezTo>
                    <a:cubicBezTo>
                      <a:pt x="414338" y="178991"/>
                      <a:pt x="382587" y="161528"/>
                      <a:pt x="357187" y="142875"/>
                    </a:cubicBezTo>
                    <a:cubicBezTo>
                      <a:pt x="331787" y="124222"/>
                      <a:pt x="314722" y="103981"/>
                      <a:pt x="285750" y="88106"/>
                    </a:cubicBezTo>
                    <a:cubicBezTo>
                      <a:pt x="256778" y="72231"/>
                      <a:pt x="215503" y="59134"/>
                      <a:pt x="183356" y="47625"/>
                    </a:cubicBezTo>
                    <a:cubicBezTo>
                      <a:pt x="151209" y="36116"/>
                      <a:pt x="123427" y="26194"/>
                      <a:pt x="92868" y="19050"/>
                    </a:cubicBezTo>
                    <a:cubicBezTo>
                      <a:pt x="62309" y="11906"/>
                      <a:pt x="96044" y="22225"/>
                      <a:pt x="0" y="4762"/>
                    </a:cubicBezTo>
                    <a:cubicBezTo>
                      <a:pt x="127000" y="1587"/>
                      <a:pt x="590153" y="2778"/>
                      <a:pt x="854868" y="0"/>
                    </a:cubicBezTo>
                    <a:cubicBezTo>
                      <a:pt x="860821" y="154385"/>
                      <a:pt x="858837" y="235347"/>
                      <a:pt x="854868" y="369094"/>
                    </a:cubicBezTo>
                    <a:cubicBezTo>
                      <a:pt x="761206" y="385366"/>
                      <a:pt x="747315" y="390922"/>
                      <a:pt x="592931" y="416719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 bwMode="auto">
              <a:xfrm rot="5400000" flipH="1">
                <a:off x="4260317" y="2678663"/>
                <a:ext cx="54623" cy="660083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3" name="Oval 382"/>
              <p:cNvSpPr>
                <a:spLocks noChangeAspect="1"/>
              </p:cNvSpPr>
              <p:nvPr/>
            </p:nvSpPr>
            <p:spPr bwMode="auto">
              <a:xfrm rot="5400000" flipH="1">
                <a:off x="3445686" y="3899594"/>
                <a:ext cx="286021" cy="28603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>
                <a:off x="4031175" y="3354605"/>
                <a:ext cx="451816" cy="693727"/>
              </a:xfrm>
              <a:custGeom>
                <a:avLst/>
                <a:gdLst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27247 w 446379"/>
                  <a:gd name="connsiteY2" fmla="*/ 173141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35363 w 446379"/>
                  <a:gd name="connsiteY2" fmla="*/ 162320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65316"/>
                  <a:gd name="connsiteY0" fmla="*/ 0 h 530244"/>
                  <a:gd name="connsiteX1" fmla="*/ 124445 w 465316"/>
                  <a:gd name="connsiteY1" fmla="*/ 73044 h 530244"/>
                  <a:gd name="connsiteX2" fmla="*/ 235363 w 465316"/>
                  <a:gd name="connsiteY2" fmla="*/ 162320 h 530244"/>
                  <a:gd name="connsiteX3" fmla="*/ 319228 w 465316"/>
                  <a:gd name="connsiteY3" fmla="*/ 273238 h 530244"/>
                  <a:gd name="connsiteX4" fmla="*/ 408504 w 465316"/>
                  <a:gd name="connsiteY4" fmla="*/ 432852 h 530244"/>
                  <a:gd name="connsiteX5" fmla="*/ 465316 w 465316"/>
                  <a:gd name="connsiteY5" fmla="*/ 530244 h 530244"/>
                  <a:gd name="connsiteX0" fmla="*/ 0 w 465316"/>
                  <a:gd name="connsiteY0" fmla="*/ 0 h 589761"/>
                  <a:gd name="connsiteX1" fmla="*/ 124445 w 465316"/>
                  <a:gd name="connsiteY1" fmla="*/ 73044 h 589761"/>
                  <a:gd name="connsiteX2" fmla="*/ 235363 w 465316"/>
                  <a:gd name="connsiteY2" fmla="*/ 162320 h 589761"/>
                  <a:gd name="connsiteX3" fmla="*/ 319228 w 465316"/>
                  <a:gd name="connsiteY3" fmla="*/ 273238 h 589761"/>
                  <a:gd name="connsiteX4" fmla="*/ 408504 w 465316"/>
                  <a:gd name="connsiteY4" fmla="*/ 432852 h 589761"/>
                  <a:gd name="connsiteX5" fmla="*/ 465316 w 465316"/>
                  <a:gd name="connsiteY5" fmla="*/ 589761 h 589761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35363 w 451789"/>
                  <a:gd name="connsiteY2" fmla="*/ 162320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47804 w 451789"/>
                  <a:gd name="connsiteY3" fmla="*/ 258247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38646 w 451789"/>
                  <a:gd name="connsiteY2" fmla="*/ 152962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789" h="595172">
                    <a:moveTo>
                      <a:pt x="0" y="0"/>
                    </a:moveTo>
                    <a:cubicBezTo>
                      <a:pt x="43285" y="22093"/>
                      <a:pt x="79908" y="47550"/>
                      <a:pt x="119682" y="73044"/>
                    </a:cubicBezTo>
                    <a:cubicBezTo>
                      <a:pt x="159456" y="98538"/>
                      <a:pt x="205388" y="119596"/>
                      <a:pt x="238646" y="152962"/>
                    </a:cubicBezTo>
                    <a:cubicBezTo>
                      <a:pt x="271904" y="186328"/>
                      <a:pt x="303619" y="227262"/>
                      <a:pt x="333516" y="270505"/>
                    </a:cubicBezTo>
                    <a:cubicBezTo>
                      <a:pt x="363413" y="313748"/>
                      <a:pt x="398317" y="358312"/>
                      <a:pt x="418029" y="412423"/>
                    </a:cubicBezTo>
                    <a:cubicBezTo>
                      <a:pt x="437741" y="466534"/>
                      <a:pt x="451789" y="595172"/>
                      <a:pt x="451789" y="595172"/>
                    </a:cubicBezTo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 bwMode="auto">
              <a:xfrm flipH="1">
                <a:off x="4012585" y="2981414"/>
                <a:ext cx="55010" cy="372334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cxnSp>
            <p:nvCxnSpPr>
              <p:cNvPr id="386" name="Straight Connector 385"/>
              <p:cNvCxnSpPr>
                <a:stCxn id="387" idx="0"/>
              </p:cNvCxnSpPr>
              <p:nvPr/>
            </p:nvCxnSpPr>
            <p:spPr bwMode="auto">
              <a:xfrm flipV="1">
                <a:off x="4507389" y="3036042"/>
                <a:ext cx="7319" cy="1106138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sp>
            <p:nvSpPr>
              <p:cNvPr id="387" name="Oval 386"/>
              <p:cNvSpPr>
                <a:spLocks noChangeAspect="1"/>
              </p:cNvSpPr>
              <p:nvPr/>
            </p:nvSpPr>
            <p:spPr bwMode="auto">
              <a:xfrm rot="5400000" flipH="1">
                <a:off x="2759639" y="3268134"/>
                <a:ext cx="1747946" cy="1748088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0" name="Oval 379"/>
            <p:cNvSpPr>
              <a:spLocks noChangeAspect="1"/>
            </p:cNvSpPr>
            <p:nvPr/>
          </p:nvSpPr>
          <p:spPr>
            <a:xfrm>
              <a:off x="5101494" y="5551640"/>
              <a:ext cx="548640" cy="548640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>
                <a:solidFill>
                  <a:schemeClr val="bg1"/>
                </a:solidFill>
              </a:endParaRPr>
            </a:p>
          </p:txBody>
        </p:sp>
      </p:grpSp>
      <p:sp>
        <p:nvSpPr>
          <p:cNvPr id="377" name="Rectangle 376"/>
          <p:cNvSpPr/>
          <p:nvPr/>
        </p:nvSpPr>
        <p:spPr bwMode="auto">
          <a:xfrm rot="3180000" flipH="1">
            <a:off x="6478068" y="1355910"/>
            <a:ext cx="7531" cy="9100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txBody>
          <a:bodyPr vert="vert270" wrap="squar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23" dirty="0">
              <a:solidFill>
                <a:schemeClr val="bg1"/>
              </a:solidFill>
            </a:endParaRPr>
          </a:p>
        </p:txBody>
      </p:sp>
      <p:cxnSp>
        <p:nvCxnSpPr>
          <p:cNvPr id="360" name="Straight Arrow Connector 359"/>
          <p:cNvCxnSpPr/>
          <p:nvPr/>
        </p:nvCxnSpPr>
        <p:spPr>
          <a:xfrm flipV="1">
            <a:off x="6611352" y="1332055"/>
            <a:ext cx="0" cy="124691"/>
          </a:xfrm>
          <a:prstGeom prst="straightConnector1">
            <a:avLst/>
          </a:prstGeom>
          <a:ln w="95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Oval 361"/>
          <p:cNvSpPr>
            <a:spLocks noChangeAspect="1"/>
          </p:cNvSpPr>
          <p:nvPr/>
        </p:nvSpPr>
        <p:spPr>
          <a:xfrm>
            <a:off x="6412639" y="1411350"/>
            <a:ext cx="40525" cy="4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3" name="Straight Connector 362"/>
          <p:cNvCxnSpPr/>
          <p:nvPr/>
        </p:nvCxnSpPr>
        <p:spPr>
          <a:xfrm>
            <a:off x="6431952" y="12466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flipH="1" flipV="1">
            <a:off x="6431952" y="1246653"/>
            <a:ext cx="9364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V="1">
            <a:off x="6434592" y="1246653"/>
            <a:ext cx="8836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Oval 365"/>
          <p:cNvSpPr>
            <a:spLocks noChangeAspect="1"/>
          </p:cNvSpPr>
          <p:nvPr/>
        </p:nvSpPr>
        <p:spPr>
          <a:xfrm>
            <a:off x="6445862" y="1282503"/>
            <a:ext cx="62345" cy="62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7" name="Straight Connector 366"/>
          <p:cNvCxnSpPr/>
          <p:nvPr/>
        </p:nvCxnSpPr>
        <p:spPr>
          <a:xfrm flipV="1">
            <a:off x="6383770" y="1634340"/>
            <a:ext cx="0" cy="218338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/>
          <p:cNvSpPr txBox="1"/>
          <p:nvPr/>
        </p:nvSpPr>
        <p:spPr>
          <a:xfrm>
            <a:off x="6412307" y="1785938"/>
            <a:ext cx="2996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SD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5977181" y="1184442"/>
            <a:ext cx="3772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TDV</a:t>
            </a:r>
          </a:p>
        </p:txBody>
      </p:sp>
      <p:grpSp>
        <p:nvGrpSpPr>
          <p:cNvPr id="370" name="Group 369"/>
          <p:cNvGrpSpPr/>
          <p:nvPr/>
        </p:nvGrpSpPr>
        <p:grpSpPr>
          <a:xfrm>
            <a:off x="6335394" y="1857962"/>
            <a:ext cx="104709" cy="92575"/>
            <a:chOff x="4929263" y="5572680"/>
            <a:chExt cx="153573" cy="135777"/>
          </a:xfrm>
        </p:grpSpPr>
        <p:sp>
          <p:nvSpPr>
            <p:cNvPr id="371" name="Rectangle 370"/>
            <p:cNvSpPr/>
            <p:nvPr/>
          </p:nvSpPr>
          <p:spPr bwMode="auto">
            <a:xfrm rot="5400000" flipH="1">
              <a:off x="4990479" y="5636195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 bwMode="auto">
            <a:xfrm flipH="1">
              <a:off x="4993026" y="557331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 bwMode="auto">
            <a:xfrm rot="5400000" flipH="1">
              <a:off x="4990479" y="551146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 bwMode="auto">
            <a:xfrm rot="3300000" flipH="1">
              <a:off x="5031593" y="5600929"/>
              <a:ext cx="11046" cy="914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 bwMode="auto">
            <a:xfrm rot="19500000" flipH="1">
              <a:off x="5069307" y="5600406"/>
              <a:ext cx="11046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5" name="Group 514"/>
          <p:cNvGrpSpPr>
            <a:grpSpLocks noChangeAspect="1"/>
          </p:cNvGrpSpPr>
          <p:nvPr/>
        </p:nvGrpSpPr>
        <p:grpSpPr>
          <a:xfrm>
            <a:off x="6339741" y="2052905"/>
            <a:ext cx="129440" cy="64942"/>
            <a:chOff x="5222637" y="4898421"/>
            <a:chExt cx="189846" cy="95248"/>
          </a:xfrm>
        </p:grpSpPr>
        <p:cxnSp>
          <p:nvCxnSpPr>
            <p:cNvPr id="516" name="Straight Connector 515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Rectangle 517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521" name="Group 520"/>
          <p:cNvGrpSpPr>
            <a:grpSpLocks noChangeAspect="1"/>
          </p:cNvGrpSpPr>
          <p:nvPr/>
        </p:nvGrpSpPr>
        <p:grpSpPr>
          <a:xfrm>
            <a:off x="7654620" y="2052905"/>
            <a:ext cx="129440" cy="64942"/>
            <a:chOff x="5222637" y="4898421"/>
            <a:chExt cx="189846" cy="95248"/>
          </a:xfrm>
        </p:grpSpPr>
        <p:cxnSp>
          <p:nvCxnSpPr>
            <p:cNvPr id="522" name="Straight Connector 521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Rectangle 523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6" name="Oval 525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396597" y="1203406"/>
            <a:ext cx="632091" cy="792379"/>
            <a:chOff x="11231261" y="8098444"/>
            <a:chExt cx="927067" cy="1162156"/>
          </a:xfrm>
        </p:grpSpPr>
        <p:cxnSp>
          <p:nvCxnSpPr>
            <p:cNvPr id="323" name="Straight Connector 322"/>
            <p:cNvCxnSpPr/>
            <p:nvPr/>
          </p:nvCxnSpPr>
          <p:spPr>
            <a:xfrm flipV="1">
              <a:off x="11818526" y="8433432"/>
              <a:ext cx="0" cy="10372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>
              <a:grpSpLocks noChangeAspect="1"/>
            </p:cNvGrpSpPr>
            <p:nvPr/>
          </p:nvGrpSpPr>
          <p:grpSpPr>
            <a:xfrm>
              <a:off x="11506200" y="8494393"/>
              <a:ext cx="375735" cy="411480"/>
              <a:chOff x="4829486" y="5084065"/>
              <a:chExt cx="1202345" cy="1316735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345" name="Group 344"/>
              <p:cNvGrpSpPr>
                <a:grpSpLocks noChangeAspect="1"/>
              </p:cNvGrpSpPr>
              <p:nvPr/>
            </p:nvGrpSpPr>
            <p:grpSpPr>
              <a:xfrm>
                <a:off x="4829486" y="5084065"/>
                <a:ext cx="1202345" cy="1316735"/>
                <a:chOff x="2759568" y="2981393"/>
                <a:chExt cx="1858102" cy="2034758"/>
              </a:xfrm>
              <a:grpFill/>
            </p:grpSpPr>
            <p:sp>
              <p:nvSpPr>
                <p:cNvPr id="347" name="Freeform 346"/>
                <p:cNvSpPr/>
                <p:nvPr/>
              </p:nvSpPr>
              <p:spPr bwMode="auto">
                <a:xfrm rot="5400000" flipH="1">
                  <a:off x="3747317" y="3298958"/>
                  <a:ext cx="1028457" cy="497912"/>
                </a:xfrm>
                <a:custGeom>
                  <a:avLst/>
                  <a:gdLst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987821"/>
                    <a:gd name="connsiteY0" fmla="*/ 477441 h 477441"/>
                    <a:gd name="connsiteX1" fmla="*/ 679450 w 987821"/>
                    <a:gd name="connsiteY1" fmla="*/ 408384 h 477441"/>
                    <a:gd name="connsiteX2" fmla="*/ 627062 w 987821"/>
                    <a:gd name="connsiteY2" fmla="*/ 329803 h 477441"/>
                    <a:gd name="connsiteX3" fmla="*/ 565150 w 987821"/>
                    <a:gd name="connsiteY3" fmla="*/ 260747 h 477441"/>
                    <a:gd name="connsiteX4" fmla="*/ 484187 w 987821"/>
                    <a:gd name="connsiteY4" fmla="*/ 203597 h 477441"/>
                    <a:gd name="connsiteX5" fmla="*/ 412750 w 987821"/>
                    <a:gd name="connsiteY5" fmla="*/ 148828 h 477441"/>
                    <a:gd name="connsiteX6" fmla="*/ 310356 w 987821"/>
                    <a:gd name="connsiteY6" fmla="*/ 108347 h 477441"/>
                    <a:gd name="connsiteX7" fmla="*/ 219868 w 987821"/>
                    <a:gd name="connsiteY7" fmla="*/ 79772 h 477441"/>
                    <a:gd name="connsiteX8" fmla="*/ 127000 w 987821"/>
                    <a:gd name="connsiteY8" fmla="*/ 65484 h 477441"/>
                    <a:gd name="connsiteX9" fmla="*/ 981868 w 987821"/>
                    <a:gd name="connsiteY9" fmla="*/ 60722 h 477441"/>
                    <a:gd name="connsiteX10" fmla="*/ 981868 w 987821"/>
                    <a:gd name="connsiteY10" fmla="*/ 429816 h 477441"/>
                    <a:gd name="connsiteX11" fmla="*/ 719931 w 987821"/>
                    <a:gd name="connsiteY11" fmla="*/ 477441 h 477441"/>
                    <a:gd name="connsiteX0" fmla="*/ 719931 w 987821"/>
                    <a:gd name="connsiteY0" fmla="*/ 416719 h 416719"/>
                    <a:gd name="connsiteX1" fmla="*/ 679450 w 987821"/>
                    <a:gd name="connsiteY1" fmla="*/ 347662 h 416719"/>
                    <a:gd name="connsiteX2" fmla="*/ 627062 w 987821"/>
                    <a:gd name="connsiteY2" fmla="*/ 269081 h 416719"/>
                    <a:gd name="connsiteX3" fmla="*/ 565150 w 987821"/>
                    <a:gd name="connsiteY3" fmla="*/ 200025 h 416719"/>
                    <a:gd name="connsiteX4" fmla="*/ 484187 w 987821"/>
                    <a:gd name="connsiteY4" fmla="*/ 142875 h 416719"/>
                    <a:gd name="connsiteX5" fmla="*/ 412750 w 987821"/>
                    <a:gd name="connsiteY5" fmla="*/ 88106 h 416719"/>
                    <a:gd name="connsiteX6" fmla="*/ 310356 w 987821"/>
                    <a:gd name="connsiteY6" fmla="*/ 47625 h 416719"/>
                    <a:gd name="connsiteX7" fmla="*/ 219868 w 987821"/>
                    <a:gd name="connsiteY7" fmla="*/ 19050 h 416719"/>
                    <a:gd name="connsiteX8" fmla="*/ 127000 w 987821"/>
                    <a:gd name="connsiteY8" fmla="*/ 4762 h 416719"/>
                    <a:gd name="connsiteX9" fmla="*/ 981868 w 987821"/>
                    <a:gd name="connsiteY9" fmla="*/ 0 h 416719"/>
                    <a:gd name="connsiteX10" fmla="*/ 981868 w 987821"/>
                    <a:gd name="connsiteY10" fmla="*/ 369094 h 416719"/>
                    <a:gd name="connsiteX11" fmla="*/ 719931 w 987821"/>
                    <a:gd name="connsiteY11" fmla="*/ 416719 h 416719"/>
                    <a:gd name="connsiteX0" fmla="*/ 592931 w 860821"/>
                    <a:gd name="connsiteY0" fmla="*/ 416719 h 416719"/>
                    <a:gd name="connsiteX1" fmla="*/ 552450 w 860821"/>
                    <a:gd name="connsiteY1" fmla="*/ 347662 h 416719"/>
                    <a:gd name="connsiteX2" fmla="*/ 500062 w 860821"/>
                    <a:gd name="connsiteY2" fmla="*/ 269081 h 416719"/>
                    <a:gd name="connsiteX3" fmla="*/ 438150 w 860821"/>
                    <a:gd name="connsiteY3" fmla="*/ 200025 h 416719"/>
                    <a:gd name="connsiteX4" fmla="*/ 357187 w 860821"/>
                    <a:gd name="connsiteY4" fmla="*/ 142875 h 416719"/>
                    <a:gd name="connsiteX5" fmla="*/ 285750 w 860821"/>
                    <a:gd name="connsiteY5" fmla="*/ 88106 h 416719"/>
                    <a:gd name="connsiteX6" fmla="*/ 183356 w 860821"/>
                    <a:gd name="connsiteY6" fmla="*/ 47625 h 416719"/>
                    <a:gd name="connsiteX7" fmla="*/ 92868 w 860821"/>
                    <a:gd name="connsiteY7" fmla="*/ 19050 h 416719"/>
                    <a:gd name="connsiteX8" fmla="*/ 0 w 860821"/>
                    <a:gd name="connsiteY8" fmla="*/ 4762 h 416719"/>
                    <a:gd name="connsiteX9" fmla="*/ 854868 w 860821"/>
                    <a:gd name="connsiteY9" fmla="*/ 0 h 416719"/>
                    <a:gd name="connsiteX10" fmla="*/ 854868 w 860821"/>
                    <a:gd name="connsiteY10" fmla="*/ 369094 h 416719"/>
                    <a:gd name="connsiteX11" fmla="*/ 592931 w 860821"/>
                    <a:gd name="connsiteY11" fmla="*/ 416719 h 416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60821" h="416719">
                      <a:moveTo>
                        <a:pt x="592931" y="416719"/>
                      </a:moveTo>
                      <a:cubicBezTo>
                        <a:pt x="569516" y="375841"/>
                        <a:pt x="567928" y="372268"/>
                        <a:pt x="552450" y="347662"/>
                      </a:cubicBezTo>
                      <a:cubicBezTo>
                        <a:pt x="536972" y="323056"/>
                        <a:pt x="519112" y="293687"/>
                        <a:pt x="500062" y="269081"/>
                      </a:cubicBezTo>
                      <a:cubicBezTo>
                        <a:pt x="481012" y="244475"/>
                        <a:pt x="461962" y="221059"/>
                        <a:pt x="438150" y="200025"/>
                      </a:cubicBezTo>
                      <a:cubicBezTo>
                        <a:pt x="414338" y="178991"/>
                        <a:pt x="382587" y="161528"/>
                        <a:pt x="357187" y="142875"/>
                      </a:cubicBezTo>
                      <a:cubicBezTo>
                        <a:pt x="331787" y="124222"/>
                        <a:pt x="314722" y="103981"/>
                        <a:pt x="285750" y="88106"/>
                      </a:cubicBezTo>
                      <a:cubicBezTo>
                        <a:pt x="256778" y="72231"/>
                        <a:pt x="215503" y="59134"/>
                        <a:pt x="183356" y="47625"/>
                      </a:cubicBezTo>
                      <a:cubicBezTo>
                        <a:pt x="151209" y="36116"/>
                        <a:pt x="123427" y="26194"/>
                        <a:pt x="92868" y="19050"/>
                      </a:cubicBezTo>
                      <a:cubicBezTo>
                        <a:pt x="62309" y="11906"/>
                        <a:pt x="96044" y="22225"/>
                        <a:pt x="0" y="4762"/>
                      </a:cubicBezTo>
                      <a:cubicBezTo>
                        <a:pt x="127000" y="1587"/>
                        <a:pt x="590153" y="2778"/>
                        <a:pt x="854868" y="0"/>
                      </a:cubicBezTo>
                      <a:cubicBezTo>
                        <a:pt x="860821" y="154385"/>
                        <a:pt x="858837" y="235347"/>
                        <a:pt x="854868" y="369094"/>
                      </a:cubicBezTo>
                      <a:cubicBezTo>
                        <a:pt x="761206" y="385366"/>
                        <a:pt x="747315" y="390922"/>
                        <a:pt x="592931" y="41671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 bwMode="auto">
                <a:xfrm rot="5400000" flipH="1">
                  <a:off x="4260317" y="2678663"/>
                  <a:ext cx="54623" cy="660083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Oval 348"/>
                <p:cNvSpPr>
                  <a:spLocks noChangeAspect="1"/>
                </p:cNvSpPr>
                <p:nvPr/>
              </p:nvSpPr>
              <p:spPr bwMode="auto">
                <a:xfrm rot="5400000" flipH="1">
                  <a:off x="3445686" y="3899594"/>
                  <a:ext cx="286021" cy="286036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349"/>
                <p:cNvSpPr/>
                <p:nvPr/>
              </p:nvSpPr>
              <p:spPr>
                <a:xfrm>
                  <a:off x="4031175" y="3354605"/>
                  <a:ext cx="451816" cy="693727"/>
                </a:xfrm>
                <a:custGeom>
                  <a:avLst/>
                  <a:gdLst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27247 w 446379"/>
                    <a:gd name="connsiteY2" fmla="*/ 173141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35363 w 446379"/>
                    <a:gd name="connsiteY2" fmla="*/ 162320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65316"/>
                    <a:gd name="connsiteY0" fmla="*/ 0 h 530244"/>
                    <a:gd name="connsiteX1" fmla="*/ 124445 w 465316"/>
                    <a:gd name="connsiteY1" fmla="*/ 73044 h 530244"/>
                    <a:gd name="connsiteX2" fmla="*/ 235363 w 465316"/>
                    <a:gd name="connsiteY2" fmla="*/ 162320 h 530244"/>
                    <a:gd name="connsiteX3" fmla="*/ 319228 w 465316"/>
                    <a:gd name="connsiteY3" fmla="*/ 273238 h 530244"/>
                    <a:gd name="connsiteX4" fmla="*/ 408504 w 465316"/>
                    <a:gd name="connsiteY4" fmla="*/ 432852 h 530244"/>
                    <a:gd name="connsiteX5" fmla="*/ 465316 w 465316"/>
                    <a:gd name="connsiteY5" fmla="*/ 530244 h 530244"/>
                    <a:gd name="connsiteX0" fmla="*/ 0 w 465316"/>
                    <a:gd name="connsiteY0" fmla="*/ 0 h 589761"/>
                    <a:gd name="connsiteX1" fmla="*/ 124445 w 465316"/>
                    <a:gd name="connsiteY1" fmla="*/ 73044 h 589761"/>
                    <a:gd name="connsiteX2" fmla="*/ 235363 w 465316"/>
                    <a:gd name="connsiteY2" fmla="*/ 162320 h 589761"/>
                    <a:gd name="connsiteX3" fmla="*/ 319228 w 465316"/>
                    <a:gd name="connsiteY3" fmla="*/ 273238 h 589761"/>
                    <a:gd name="connsiteX4" fmla="*/ 408504 w 465316"/>
                    <a:gd name="connsiteY4" fmla="*/ 432852 h 589761"/>
                    <a:gd name="connsiteX5" fmla="*/ 465316 w 465316"/>
                    <a:gd name="connsiteY5" fmla="*/ 589761 h 589761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35363 w 451789"/>
                    <a:gd name="connsiteY2" fmla="*/ 162320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47804 w 451789"/>
                    <a:gd name="connsiteY3" fmla="*/ 258247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38646 w 451789"/>
                    <a:gd name="connsiteY2" fmla="*/ 152962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789" h="595172">
                      <a:moveTo>
                        <a:pt x="0" y="0"/>
                      </a:moveTo>
                      <a:cubicBezTo>
                        <a:pt x="43285" y="22093"/>
                        <a:pt x="79908" y="47550"/>
                        <a:pt x="119682" y="73044"/>
                      </a:cubicBezTo>
                      <a:cubicBezTo>
                        <a:pt x="159456" y="98538"/>
                        <a:pt x="205388" y="119596"/>
                        <a:pt x="238646" y="152962"/>
                      </a:cubicBezTo>
                      <a:cubicBezTo>
                        <a:pt x="271904" y="186328"/>
                        <a:pt x="303619" y="227262"/>
                        <a:pt x="333516" y="270505"/>
                      </a:cubicBezTo>
                      <a:cubicBezTo>
                        <a:pt x="363413" y="313748"/>
                        <a:pt x="398317" y="358312"/>
                        <a:pt x="418029" y="412423"/>
                      </a:cubicBezTo>
                      <a:cubicBezTo>
                        <a:pt x="437741" y="466534"/>
                        <a:pt x="451789" y="595172"/>
                        <a:pt x="451789" y="595172"/>
                      </a:cubicBez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51" name="Straight Connector 350"/>
                <p:cNvCxnSpPr/>
                <p:nvPr/>
              </p:nvCxnSpPr>
              <p:spPr bwMode="auto">
                <a:xfrm flipH="1">
                  <a:off x="4012585" y="2981414"/>
                  <a:ext cx="55010" cy="372334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cxnSp>
              <p:nvCxnSpPr>
                <p:cNvPr id="352" name="Straight Connector 351"/>
                <p:cNvCxnSpPr>
                  <a:stCxn id="353" idx="0"/>
                </p:cNvCxnSpPr>
                <p:nvPr/>
              </p:nvCxnSpPr>
              <p:spPr bwMode="auto">
                <a:xfrm flipV="1">
                  <a:off x="4507389" y="3036042"/>
                  <a:ext cx="7319" cy="110613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sp>
              <p:nvSpPr>
                <p:cNvPr id="353" name="Oval 352"/>
                <p:cNvSpPr>
                  <a:spLocks noChangeAspect="1"/>
                </p:cNvSpPr>
                <p:nvPr/>
              </p:nvSpPr>
              <p:spPr bwMode="auto">
                <a:xfrm rot="5400000" flipH="1">
                  <a:off x="2759639" y="3268134"/>
                  <a:ext cx="1747946" cy="1748088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46" name="Oval 345"/>
              <p:cNvSpPr>
                <a:spLocks noChangeAspect="1"/>
              </p:cNvSpPr>
              <p:nvPr/>
            </p:nvSpPr>
            <p:spPr>
              <a:xfrm>
                <a:off x="5101494" y="5551640"/>
                <a:ext cx="548640" cy="548640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5" name="Group 324"/>
            <p:cNvGrpSpPr>
              <a:grpSpLocks noChangeAspect="1"/>
            </p:cNvGrpSpPr>
            <p:nvPr/>
          </p:nvGrpSpPr>
          <p:grpSpPr>
            <a:xfrm>
              <a:off x="11751470" y="8344279"/>
              <a:ext cx="136026" cy="95249"/>
              <a:chOff x="5019071" y="4953000"/>
              <a:chExt cx="108820" cy="76199"/>
            </a:xfrm>
          </p:grpSpPr>
          <p:sp>
            <p:nvSpPr>
              <p:cNvPr id="342" name="Rectangle 341"/>
              <p:cNvSpPr/>
              <p:nvPr/>
            </p:nvSpPr>
            <p:spPr bwMode="auto">
              <a:xfrm rot="5400000" flipH="1">
                <a:off x="5068043" y="497139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 rot="3180000" flipH="1">
                <a:off x="5070081" y="493527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 rot="5400000" flipH="1">
                <a:off x="5068043" y="4904028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26" name="Straight Arrow Connector 325"/>
            <p:cNvCxnSpPr/>
            <p:nvPr/>
          </p:nvCxnSpPr>
          <p:spPr>
            <a:xfrm flipV="1">
              <a:off x="12010716" y="8287128"/>
              <a:ext cx="0" cy="18288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/>
            <p:cNvSpPr/>
            <p:nvPr/>
          </p:nvSpPr>
          <p:spPr bwMode="auto">
            <a:xfrm rot="5400000" flipH="1">
              <a:off x="11808813" y="8095133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11719271" y="8403429"/>
              <a:ext cx="59436" cy="59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29" name="Straight Connector 328"/>
            <p:cNvCxnSpPr>
              <a:stCxn id="327" idx="2"/>
              <a:endCxn id="327" idx="2"/>
            </p:cNvCxnSpPr>
            <p:nvPr/>
          </p:nvCxnSpPr>
          <p:spPr>
            <a:xfrm>
              <a:off x="11747597" y="816187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>
              <a:stCxn id="344" idx="0"/>
              <a:endCxn id="327" idx="2"/>
            </p:cNvCxnSpPr>
            <p:nvPr/>
          </p:nvCxnSpPr>
          <p:spPr>
            <a:xfrm flipH="1" flipV="1">
              <a:off x="11747597" y="8161872"/>
              <a:ext cx="137350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344" idx="2"/>
              <a:endCxn id="327" idx="0"/>
            </p:cNvCxnSpPr>
            <p:nvPr/>
          </p:nvCxnSpPr>
          <p:spPr>
            <a:xfrm flipV="1">
              <a:off x="11751469" y="8161872"/>
              <a:ext cx="129606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/>
            <p:cNvSpPr>
              <a:spLocks noChangeAspect="1"/>
            </p:cNvSpPr>
            <p:nvPr/>
          </p:nvSpPr>
          <p:spPr>
            <a:xfrm>
              <a:off x="11767998" y="8214452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33" name="Straight Connector 332"/>
            <p:cNvCxnSpPr/>
            <p:nvPr/>
          </p:nvCxnSpPr>
          <p:spPr>
            <a:xfrm flipV="1">
              <a:off x="11676929" y="8730480"/>
              <a:ext cx="0" cy="320229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11718784" y="8952823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SD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11231261" y="809844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TDV</a:t>
              </a:r>
            </a:p>
          </p:txBody>
        </p:sp>
        <p:grpSp>
          <p:nvGrpSpPr>
            <p:cNvPr id="336" name="Group 335"/>
            <p:cNvGrpSpPr/>
            <p:nvPr/>
          </p:nvGrpSpPr>
          <p:grpSpPr>
            <a:xfrm>
              <a:off x="11605978" y="9058458"/>
              <a:ext cx="153573" cy="135777"/>
              <a:chOff x="4929263" y="5572680"/>
              <a:chExt cx="153573" cy="135777"/>
            </a:xfrm>
          </p:grpSpPr>
          <p:sp>
            <p:nvSpPr>
              <p:cNvPr id="337" name="Rectangle 336"/>
              <p:cNvSpPr/>
              <p:nvPr/>
            </p:nvSpPr>
            <p:spPr bwMode="auto">
              <a:xfrm rot="5400000" flipH="1">
                <a:off x="4990479" y="5636195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 flipH="1">
                <a:off x="4993026" y="557331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 rot="5400000" flipH="1">
                <a:off x="4990479" y="551146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 rot="3300000" flipH="1">
                <a:off x="5031593" y="5600929"/>
                <a:ext cx="11046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 rot="19500000" flipH="1">
                <a:off x="5069307" y="5600406"/>
                <a:ext cx="11046" cy="457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8" name="Group 537"/>
          <p:cNvGrpSpPr/>
          <p:nvPr/>
        </p:nvGrpSpPr>
        <p:grpSpPr>
          <a:xfrm rot="10800000">
            <a:off x="5609972" y="6446491"/>
            <a:ext cx="129441" cy="130922"/>
            <a:chOff x="8305720" y="9270002"/>
            <a:chExt cx="189847" cy="192019"/>
          </a:xfrm>
        </p:grpSpPr>
        <p:cxnSp>
          <p:nvCxnSpPr>
            <p:cNvPr id="539" name="Straight Connector 538"/>
            <p:cNvCxnSpPr>
              <a:cxnSpLocks/>
            </p:cNvCxnSpPr>
            <p:nvPr/>
          </p:nvCxnSpPr>
          <p:spPr>
            <a:xfrm rot="10800000">
              <a:off x="8375494" y="9270002"/>
              <a:ext cx="0" cy="112011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0" name="Group 539"/>
            <p:cNvGrpSpPr>
              <a:grpSpLocks noChangeAspect="1"/>
            </p:cNvGrpSpPr>
            <p:nvPr/>
          </p:nvGrpSpPr>
          <p:grpSpPr>
            <a:xfrm>
              <a:off x="8305720" y="9366773"/>
              <a:ext cx="189847" cy="95248"/>
              <a:chOff x="5222636" y="4898421"/>
              <a:chExt cx="189847" cy="95248"/>
            </a:xfrm>
          </p:grpSpPr>
          <p:cxnSp>
            <p:nvCxnSpPr>
              <p:cNvPr id="541" name="Straight Connector 540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Rectangle 542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317142" y="5340573"/>
            <a:ext cx="87985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@ 40 ft.w.c., 15 </a:t>
            </a:r>
            <a:r>
              <a:rPr lang="en-US" sz="955" dirty="0" err="1">
                <a:solidFill>
                  <a:schemeClr val="bg1"/>
                </a:solidFill>
                <a:latin typeface="Comic Sans MS" panose="030F0702030302020204" pitchFamily="66" charset="0"/>
              </a:rPr>
              <a:t>hp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(Typical)</a:t>
            </a:r>
          </a:p>
        </p:txBody>
      </p:sp>
      <p:sp>
        <p:nvSpPr>
          <p:cNvPr id="389" name="TextBox 388"/>
          <p:cNvSpPr txBox="1"/>
          <p:nvPr/>
        </p:nvSpPr>
        <p:spPr>
          <a:xfrm>
            <a:off x="8053944" y="1349043"/>
            <a:ext cx="886932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@ 90 ft.w.c., 40 </a:t>
            </a:r>
            <a:r>
              <a:rPr lang="en-US" sz="955" dirty="0" err="1">
                <a:solidFill>
                  <a:schemeClr val="bg1"/>
                </a:solidFill>
                <a:latin typeface="Comic Sans MS" panose="030F0702030302020204" pitchFamily="66" charset="0"/>
              </a:rPr>
              <a:t>hp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(Typical)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2494599" y="3678379"/>
            <a:ext cx="805323" cy="11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from 54.0°F to 42.0°F,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p, 286 kW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34593" y="1246322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 flipH="1">
            <a:off x="6434593" y="1378553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 flipH="1">
            <a:off x="6434593" y="1435964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TextBox 358">
            <a:extLst>
              <a:ext uri="{FF2B5EF4-FFF2-40B4-BE49-F238E27FC236}">
                <a16:creationId xmlns:a16="http://schemas.microsoft.com/office/drawing/2014/main" id="{C270CDDF-5494-44DC-9744-6006C6E79C95}"/>
              </a:ext>
            </a:extLst>
          </p:cNvPr>
          <p:cNvSpPr txBox="1"/>
          <p:nvPr/>
        </p:nvSpPr>
        <p:spPr>
          <a:xfrm rot="16200000">
            <a:off x="9287883" y="344506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2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9DBE1958-971F-4946-B55D-AFC2A4C0FA24}"/>
              </a:ext>
            </a:extLst>
          </p:cNvPr>
          <p:cNvSpPr>
            <a:spLocks noChangeAspect="1"/>
          </p:cNvSpPr>
          <p:nvPr/>
        </p:nvSpPr>
        <p:spPr>
          <a:xfrm>
            <a:off x="10894248" y="716933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62659F1-3641-4884-B8BD-8319147F170E}"/>
              </a:ext>
            </a:extLst>
          </p:cNvPr>
          <p:cNvSpPr>
            <a:spLocks noChangeAspect="1"/>
          </p:cNvSpPr>
          <p:nvPr/>
        </p:nvSpPr>
        <p:spPr>
          <a:xfrm>
            <a:off x="10894108" y="6421546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03682299-45A5-474A-834F-ED9E4F8D4B65}"/>
              </a:ext>
            </a:extLst>
          </p:cNvPr>
          <p:cNvSpPr txBox="1"/>
          <p:nvPr/>
        </p:nvSpPr>
        <p:spPr>
          <a:xfrm>
            <a:off x="8523384" y="3740724"/>
            <a:ext cx="870869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42.5 gpm from 42.0°F to 54°F,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22.1 tons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7F3E19CA-5D96-403B-8D50-0997C8584D67}"/>
              </a:ext>
            </a:extLst>
          </p:cNvPr>
          <p:cNvSpPr txBox="1"/>
          <p:nvPr/>
        </p:nvSpPr>
        <p:spPr>
          <a:xfrm>
            <a:off x="3794403" y="3678379"/>
            <a:ext cx="805323" cy="11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from 54.0°F to 42.0°F,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p, 309 kW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664E5-3B3B-44A2-8DDF-19FE22EC9961}"/>
              </a:ext>
            </a:extLst>
          </p:cNvPr>
          <p:cNvSpPr txBox="1"/>
          <p:nvPr/>
        </p:nvSpPr>
        <p:spPr>
          <a:xfrm>
            <a:off x="8028688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C41F7A-E13C-42D4-86EE-DABF7E07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5743399" cy="1325563"/>
          </a:xfrm>
        </p:spPr>
        <p:txBody>
          <a:bodyPr/>
          <a:lstStyle/>
          <a:p>
            <a:r>
              <a:rPr lang="en-US" dirty="0"/>
              <a:t>The Detailed Diagram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2711C8-B850-4FB2-A69C-6E2C8CD9D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2" y="1057986"/>
            <a:ext cx="4591077" cy="1762301"/>
          </a:xfrm>
        </p:spPr>
        <p:txBody>
          <a:bodyPr>
            <a:normAutofit/>
          </a:bodyPr>
          <a:lstStyle/>
          <a:p>
            <a:r>
              <a:rPr lang="en-US" sz="2000" dirty="0"/>
              <a:t>Developed from the mechanical drawings and submittals</a:t>
            </a:r>
          </a:p>
          <a:p>
            <a:r>
              <a:rPr lang="en-US" sz="2000" dirty="0"/>
              <a:t>Needs to be field verified</a:t>
            </a: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76C1BAD7-F7FB-4192-A504-600FB0A9FF5B}"/>
              </a:ext>
            </a:extLst>
          </p:cNvPr>
          <p:cNvCxnSpPr>
            <a:cxnSpLocks/>
          </p:cNvCxnSpPr>
          <p:nvPr/>
        </p:nvCxnSpPr>
        <p:spPr>
          <a:xfrm>
            <a:off x="11205832" y="249417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58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375A39BF-5E12-4FE7-BF38-ED5B01F4EEBE}"/>
              </a:ext>
            </a:extLst>
          </p:cNvPr>
          <p:cNvCxnSpPr>
            <a:cxnSpLocks/>
            <a:stCxn id="458" idx="0"/>
          </p:cNvCxnSpPr>
          <p:nvPr/>
        </p:nvCxnSpPr>
        <p:spPr>
          <a:xfrm flipV="1">
            <a:off x="9665236" y="870951"/>
            <a:ext cx="12452" cy="285610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2164123" y="2242536"/>
            <a:ext cx="0" cy="4343856"/>
          </a:xfrm>
          <a:prstGeom prst="line">
            <a:avLst/>
          </a:prstGeom>
          <a:ln w="25400" cap="rnd">
            <a:gradFill>
              <a:gsLst>
                <a:gs pos="20000">
                  <a:srgbClr val="009999"/>
                </a:gs>
                <a:gs pos="80000">
                  <a:srgbClr val="00B0F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/>
          <p:nvPr/>
        </p:nvCxnSpPr>
        <p:spPr>
          <a:xfrm>
            <a:off x="6393279" y="6590972"/>
            <a:ext cx="4586950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2164123" y="6590972"/>
            <a:ext cx="4229155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/>
          <p:cNvGrpSpPr>
            <a:grpSpLocks noChangeAspect="1"/>
          </p:cNvGrpSpPr>
          <p:nvPr/>
        </p:nvGrpSpPr>
        <p:grpSpPr>
          <a:xfrm rot="5400000">
            <a:off x="8809506" y="6573724"/>
            <a:ext cx="129449" cy="64947"/>
            <a:chOff x="5222638" y="4898428"/>
            <a:chExt cx="189859" cy="95256"/>
          </a:xfrm>
        </p:grpSpPr>
        <p:cxnSp>
          <p:nvCxnSpPr>
            <p:cNvPr id="173" name="Straight Connector 172"/>
            <p:cNvCxnSpPr/>
            <p:nvPr/>
          </p:nvCxnSpPr>
          <p:spPr>
            <a:xfrm flipV="1">
              <a:off x="5301171" y="4942048"/>
              <a:ext cx="111326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V="1">
              <a:off x="5412485" y="4898456"/>
              <a:ext cx="0" cy="4359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 bwMode="auto">
            <a:xfrm rot="5400000" flipH="1">
              <a:off x="5284523" y="4921422"/>
              <a:ext cx="11045" cy="133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 rot="5400000" flipH="1">
              <a:off x="5284506" y="4837212"/>
              <a:ext cx="11045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5222638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cxnSp>
        <p:nvCxnSpPr>
          <p:cNvPr id="217" name="Straight Connector 216"/>
          <p:cNvCxnSpPr/>
          <p:nvPr/>
        </p:nvCxnSpPr>
        <p:spPr>
          <a:xfrm>
            <a:off x="3503859" y="4874448"/>
            <a:ext cx="1311811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/>
          <p:cNvGrpSpPr>
            <a:grpSpLocks noChangeAspect="1"/>
          </p:cNvGrpSpPr>
          <p:nvPr/>
        </p:nvGrpSpPr>
        <p:grpSpPr>
          <a:xfrm rot="5400000">
            <a:off x="3626910" y="4857212"/>
            <a:ext cx="129440" cy="64942"/>
            <a:chOff x="5222637" y="4898421"/>
            <a:chExt cx="189846" cy="95248"/>
          </a:xfrm>
        </p:grpSpPr>
        <p:cxnSp>
          <p:nvCxnSpPr>
            <p:cNvPr id="219" name="Straight Connector 218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cxnSp>
        <p:nvCxnSpPr>
          <p:cNvPr id="298" name="Straight Connector 297"/>
          <p:cNvCxnSpPr/>
          <p:nvPr/>
        </p:nvCxnSpPr>
        <p:spPr>
          <a:xfrm>
            <a:off x="3503859" y="2846461"/>
            <a:ext cx="1308382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>
            <a:cxnSpLocks/>
          </p:cNvCxnSpPr>
          <p:nvPr/>
        </p:nvCxnSpPr>
        <p:spPr>
          <a:xfrm>
            <a:off x="2164123" y="2242536"/>
            <a:ext cx="553380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6480313" y="870951"/>
            <a:ext cx="449991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1" name="Group 390"/>
          <p:cNvGrpSpPr>
            <a:grpSpLocks noChangeAspect="1"/>
          </p:cNvGrpSpPr>
          <p:nvPr/>
        </p:nvGrpSpPr>
        <p:grpSpPr>
          <a:xfrm rot="5400000">
            <a:off x="8715482" y="870526"/>
            <a:ext cx="129440" cy="64942"/>
            <a:chOff x="5222637" y="4898422"/>
            <a:chExt cx="189845" cy="95248"/>
          </a:xfrm>
        </p:grpSpPr>
        <p:cxnSp>
          <p:nvCxnSpPr>
            <p:cNvPr id="400" name="Straight Connector 399"/>
            <p:cNvCxnSpPr/>
            <p:nvPr/>
          </p:nvCxnSpPr>
          <p:spPr>
            <a:xfrm flipV="1">
              <a:off x="5301156" y="4942013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 flipV="1">
              <a:off x="5412482" y="4898422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Rectangle 401"/>
            <p:cNvSpPr/>
            <p:nvPr/>
          </p:nvSpPr>
          <p:spPr bwMode="auto">
            <a:xfrm rot="5400000" flipH="1">
              <a:off x="5284497" y="4921408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 bwMode="auto">
            <a:xfrm rot="5400000" flipH="1">
              <a:off x="5284497" y="4837206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404" name="Oval 403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92" name="Group 391"/>
          <p:cNvGrpSpPr/>
          <p:nvPr/>
        </p:nvGrpSpPr>
        <p:grpSpPr>
          <a:xfrm>
            <a:off x="8547676" y="893099"/>
            <a:ext cx="129441" cy="164878"/>
            <a:chOff x="8143766" y="9220200"/>
            <a:chExt cx="189847" cy="241821"/>
          </a:xfrm>
        </p:grpSpPr>
        <p:cxnSp>
          <p:nvCxnSpPr>
            <p:cNvPr id="393" name="Straight Connector 392"/>
            <p:cNvCxnSpPr/>
            <p:nvPr/>
          </p:nvCxnSpPr>
          <p:spPr>
            <a:xfrm flipV="1">
              <a:off x="8213540" y="9220200"/>
              <a:ext cx="0" cy="161813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4" name="Group 393"/>
            <p:cNvGrpSpPr>
              <a:grpSpLocks noChangeAspect="1"/>
            </p:cNvGrpSpPr>
            <p:nvPr/>
          </p:nvGrpSpPr>
          <p:grpSpPr>
            <a:xfrm>
              <a:off x="8143766" y="9366773"/>
              <a:ext cx="189847" cy="95248"/>
              <a:chOff x="5222636" y="4898421"/>
              <a:chExt cx="189847" cy="95248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7" name="Rectangle 396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455" name="Straight Connector 454"/>
          <p:cNvCxnSpPr>
            <a:cxnSpLocks/>
            <a:endCxn id="458" idx="2"/>
          </p:cNvCxnSpPr>
          <p:nvPr/>
        </p:nvCxnSpPr>
        <p:spPr>
          <a:xfrm flipH="1" flipV="1">
            <a:off x="9665236" y="4402462"/>
            <a:ext cx="5753" cy="2206121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9" name="Group 528"/>
          <p:cNvGrpSpPr/>
          <p:nvPr/>
        </p:nvGrpSpPr>
        <p:grpSpPr>
          <a:xfrm>
            <a:off x="9431440" y="3555598"/>
            <a:ext cx="467591" cy="1556455"/>
            <a:chOff x="9555453" y="3997825"/>
            <a:chExt cx="685800" cy="2282800"/>
          </a:xfrm>
        </p:grpSpPr>
        <p:grpSp>
          <p:nvGrpSpPr>
            <p:cNvPr id="456" name="Group 455"/>
            <p:cNvGrpSpPr>
              <a:grpSpLocks noChangeAspect="1"/>
            </p:cNvGrpSpPr>
            <p:nvPr/>
          </p:nvGrpSpPr>
          <p:grpSpPr>
            <a:xfrm flipV="1">
              <a:off x="9841595" y="3997825"/>
              <a:ext cx="189847" cy="95248"/>
              <a:chOff x="5222636" y="4898421"/>
              <a:chExt cx="189847" cy="95248"/>
            </a:xfrm>
          </p:grpSpPr>
          <p:cxnSp>
            <p:nvCxnSpPr>
              <p:cNvPr id="487" name="Straight Connector 486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457" name="Group 456"/>
            <p:cNvGrpSpPr>
              <a:grpSpLocks noChangeAspect="1"/>
            </p:cNvGrpSpPr>
            <p:nvPr/>
          </p:nvGrpSpPr>
          <p:grpSpPr>
            <a:xfrm>
              <a:off x="9840949" y="6185377"/>
              <a:ext cx="189847" cy="95248"/>
              <a:chOff x="5222636" y="4898421"/>
              <a:chExt cx="189847" cy="95248"/>
            </a:xfrm>
          </p:grpSpPr>
          <p:cxnSp>
            <p:nvCxnSpPr>
              <p:cNvPr id="482" name="Straight Connector 481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Rectangle 483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sp>
          <p:nvSpPr>
            <p:cNvPr id="458" name="TextBox 457"/>
            <p:cNvSpPr txBox="1">
              <a:spLocks noChangeAspect="1"/>
            </p:cNvSpPr>
            <p:nvPr/>
          </p:nvSpPr>
          <p:spPr>
            <a:xfrm>
              <a:off x="9555453" y="424929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VF-1   Elec.  Rm.</a:t>
              </a:r>
            </a:p>
          </p:txBody>
        </p:sp>
        <p:grpSp>
          <p:nvGrpSpPr>
            <p:cNvPr id="459" name="Group 458"/>
            <p:cNvGrpSpPr>
              <a:grpSpLocks noChangeAspect="1"/>
            </p:cNvGrpSpPr>
            <p:nvPr/>
          </p:nvGrpSpPr>
          <p:grpSpPr>
            <a:xfrm rot="5400000">
              <a:off x="9814751" y="5529268"/>
              <a:ext cx="357190" cy="288576"/>
              <a:chOff x="5056442" y="4191000"/>
              <a:chExt cx="714378" cy="577152"/>
            </a:xfrm>
          </p:grpSpPr>
          <p:cxnSp>
            <p:nvCxnSpPr>
              <p:cNvPr id="460" name="Straight Connector 459"/>
              <p:cNvCxnSpPr/>
              <p:nvPr/>
            </p:nvCxnSpPr>
            <p:spPr>
              <a:xfrm flipV="1">
                <a:off x="5410760" y="4273466"/>
                <a:ext cx="5743" cy="347472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1" name="Group 460"/>
              <p:cNvGrpSpPr/>
              <p:nvPr/>
            </p:nvGrpSpPr>
            <p:grpSpPr>
              <a:xfrm>
                <a:off x="5056442" y="4291668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75" name="Rectangle 474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76" name="Group 475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7" name="Straight Connector 476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2" name="Group 461"/>
              <p:cNvGrpSpPr/>
              <p:nvPr/>
            </p:nvGrpSpPr>
            <p:grpSpPr>
              <a:xfrm flipV="1">
                <a:off x="5056442" y="4191000"/>
                <a:ext cx="714378" cy="100670"/>
                <a:chOff x="4267200" y="4343399"/>
                <a:chExt cx="457200" cy="6442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4343400" y="4343400"/>
                  <a:ext cx="304800" cy="6442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grpSp>
              <p:nvGrpSpPr>
                <p:cNvPr id="469" name="Group 468"/>
                <p:cNvGrpSpPr/>
                <p:nvPr/>
              </p:nvGrpSpPr>
              <p:grpSpPr>
                <a:xfrm>
                  <a:off x="4267200" y="4343399"/>
                  <a:ext cx="457200" cy="64428"/>
                  <a:chOff x="4267200" y="4343399"/>
                  <a:chExt cx="457200" cy="64428"/>
                </a:xfrm>
                <a:grpFill/>
              </p:grpSpPr>
              <p:cxnSp>
                <p:nvCxnSpPr>
                  <p:cNvPr id="470" name="Straight Connector 469"/>
                  <p:cNvCxnSpPr/>
                  <p:nvPr/>
                </p:nvCxnSpPr>
                <p:spPr>
                  <a:xfrm>
                    <a:off x="4267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/>
                  <p:cNvCxnSpPr/>
                  <p:nvPr/>
                </p:nvCxnSpPr>
                <p:spPr>
                  <a:xfrm>
                    <a:off x="4648200" y="4343400"/>
                    <a:ext cx="76200" cy="0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/>
                  <p:cNvCxnSpPr/>
                  <p:nvPr/>
                </p:nvCxnSpPr>
                <p:spPr>
                  <a:xfrm>
                    <a:off x="4343400" y="4343400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/>
                  <p:cNvCxnSpPr/>
                  <p:nvPr/>
                </p:nvCxnSpPr>
                <p:spPr>
                  <a:xfrm>
                    <a:off x="4648200" y="4343399"/>
                    <a:ext cx="0" cy="64427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/>
                  <p:cNvCxnSpPr/>
                  <p:nvPr/>
                </p:nvCxnSpPr>
                <p:spPr>
                  <a:xfrm flipH="1">
                    <a:off x="4343400" y="4407826"/>
                    <a:ext cx="304800" cy="1"/>
                  </a:xfrm>
                  <a:prstGeom prst="line">
                    <a:avLst/>
                  </a:prstGeom>
                  <a:grpFill/>
                  <a:ln w="2857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63" name="Straight Connector 462"/>
              <p:cNvCxnSpPr/>
              <p:nvPr/>
            </p:nvCxnSpPr>
            <p:spPr>
              <a:xfrm>
                <a:off x="5056442" y="4291670"/>
                <a:ext cx="714378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4" name="Group 463"/>
              <p:cNvGrpSpPr/>
              <p:nvPr/>
            </p:nvGrpSpPr>
            <p:grpSpPr>
              <a:xfrm>
                <a:off x="5179288" y="4527096"/>
                <a:ext cx="468686" cy="241056"/>
                <a:chOff x="4267200" y="4527096"/>
                <a:chExt cx="468686" cy="241056"/>
              </a:xfrm>
            </p:grpSpPr>
            <p:sp>
              <p:nvSpPr>
                <p:cNvPr id="466" name="Isosceles Triangle 465"/>
                <p:cNvSpPr/>
                <p:nvPr/>
              </p:nvSpPr>
              <p:spPr>
                <a:xfrm rot="5400000">
                  <a:off x="4267291" y="4528157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sp>
              <p:nvSpPr>
                <p:cNvPr id="467" name="Isosceles Triangle 466"/>
                <p:cNvSpPr/>
                <p:nvPr/>
              </p:nvSpPr>
              <p:spPr>
                <a:xfrm rot="16200000" flipH="1">
                  <a:off x="4495891" y="4527005"/>
                  <a:ext cx="239904" cy="240086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sp>
            <p:nvSpPr>
              <p:cNvPr id="465" name="Oval 464"/>
              <p:cNvSpPr>
                <a:spLocks noChangeAspect="1"/>
              </p:cNvSpPr>
              <p:nvPr/>
            </p:nvSpPr>
            <p:spPr>
              <a:xfrm>
                <a:off x="5322191" y="4556184"/>
                <a:ext cx="182880" cy="1828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grpSp>
        <p:nvGrpSpPr>
          <p:cNvPr id="511" name="Group 510"/>
          <p:cNvGrpSpPr/>
          <p:nvPr/>
        </p:nvGrpSpPr>
        <p:grpSpPr>
          <a:xfrm>
            <a:off x="4420143" y="2242536"/>
            <a:ext cx="632091" cy="4346244"/>
            <a:chOff x="3577135" y="2834664"/>
            <a:chExt cx="927067" cy="6374491"/>
          </a:xfrm>
        </p:grpSpPr>
        <p:cxnSp>
          <p:nvCxnSpPr>
            <p:cNvPr id="242" name="Straight Connector 241"/>
            <p:cNvCxnSpPr/>
            <p:nvPr/>
          </p:nvCxnSpPr>
          <p:spPr>
            <a:xfrm flipH="1" flipV="1">
              <a:off x="4156865" y="2834664"/>
              <a:ext cx="1" cy="1909427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4" name="Group 233"/>
            <p:cNvGrpSpPr/>
            <p:nvPr/>
          </p:nvGrpSpPr>
          <p:grpSpPr>
            <a:xfrm flipV="1">
              <a:off x="4085473" y="4725375"/>
              <a:ext cx="189847" cy="241821"/>
              <a:chOff x="8143766" y="9220200"/>
              <a:chExt cx="189847" cy="24182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" name="Group 235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37" name="Straight Connector 236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Rectangle 238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233" name="Straight Connector 232"/>
            <p:cNvCxnSpPr/>
            <p:nvPr/>
          </p:nvCxnSpPr>
          <p:spPr>
            <a:xfrm flipH="1" flipV="1">
              <a:off x="4158807" y="6180069"/>
              <a:ext cx="2263" cy="995035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endCxn id="500" idx="1"/>
            </p:cNvCxnSpPr>
            <p:nvPr/>
          </p:nvCxnSpPr>
          <p:spPr>
            <a:xfrm flipH="1" flipV="1">
              <a:off x="4021726" y="8869638"/>
              <a:ext cx="1676" cy="339517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5" name="Group 184"/>
            <p:cNvGrpSpPr/>
            <p:nvPr/>
          </p:nvGrpSpPr>
          <p:grpSpPr>
            <a:xfrm>
              <a:off x="3577135" y="7119993"/>
              <a:ext cx="927067" cy="1654397"/>
              <a:chOff x="11231261" y="8098444"/>
              <a:chExt cx="927067" cy="1654397"/>
            </a:xfrm>
          </p:grpSpPr>
          <p:cxnSp>
            <p:nvCxnSpPr>
              <p:cNvPr id="186" name="Straight Connector 185"/>
              <p:cNvCxnSpPr/>
              <p:nvPr/>
            </p:nvCxnSpPr>
            <p:spPr>
              <a:xfrm flipV="1">
                <a:off x="11818526" y="8433432"/>
                <a:ext cx="0" cy="103728"/>
              </a:xfrm>
              <a:prstGeom prst="line">
                <a:avLst/>
              </a:prstGeom>
              <a:ln w="381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7" name="Group 186"/>
              <p:cNvGrpSpPr>
                <a:grpSpLocks noChangeAspect="1"/>
              </p:cNvGrpSpPr>
              <p:nvPr/>
            </p:nvGrpSpPr>
            <p:grpSpPr>
              <a:xfrm>
                <a:off x="11506200" y="8494393"/>
                <a:ext cx="375735" cy="411480"/>
                <a:chOff x="4829486" y="5084065"/>
                <a:chExt cx="1202345" cy="1316735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208" name="Group 207"/>
                <p:cNvGrpSpPr>
                  <a:grpSpLocks noChangeAspect="1"/>
                </p:cNvGrpSpPr>
                <p:nvPr/>
              </p:nvGrpSpPr>
              <p:grpSpPr>
                <a:xfrm>
                  <a:off x="4829486" y="5084065"/>
                  <a:ext cx="1202345" cy="1316735"/>
                  <a:chOff x="2759568" y="2981393"/>
                  <a:chExt cx="1858102" cy="2034758"/>
                </a:xfrm>
                <a:grpFill/>
              </p:grpSpPr>
              <p:sp>
                <p:nvSpPr>
                  <p:cNvPr id="210" name="Freeform 209"/>
                  <p:cNvSpPr/>
                  <p:nvPr/>
                </p:nvSpPr>
                <p:spPr bwMode="auto">
                  <a:xfrm rot="5400000" flipH="1">
                    <a:off x="3747317" y="3298958"/>
                    <a:ext cx="1028457" cy="497912"/>
                  </a:xfrm>
                  <a:custGeom>
                    <a:avLst/>
                    <a:gdLst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987821"/>
                      <a:gd name="connsiteY0" fmla="*/ 477441 h 477441"/>
                      <a:gd name="connsiteX1" fmla="*/ 679450 w 987821"/>
                      <a:gd name="connsiteY1" fmla="*/ 408384 h 477441"/>
                      <a:gd name="connsiteX2" fmla="*/ 627062 w 987821"/>
                      <a:gd name="connsiteY2" fmla="*/ 329803 h 477441"/>
                      <a:gd name="connsiteX3" fmla="*/ 565150 w 987821"/>
                      <a:gd name="connsiteY3" fmla="*/ 260747 h 477441"/>
                      <a:gd name="connsiteX4" fmla="*/ 484187 w 987821"/>
                      <a:gd name="connsiteY4" fmla="*/ 203597 h 477441"/>
                      <a:gd name="connsiteX5" fmla="*/ 412750 w 987821"/>
                      <a:gd name="connsiteY5" fmla="*/ 148828 h 477441"/>
                      <a:gd name="connsiteX6" fmla="*/ 310356 w 987821"/>
                      <a:gd name="connsiteY6" fmla="*/ 108347 h 477441"/>
                      <a:gd name="connsiteX7" fmla="*/ 219868 w 987821"/>
                      <a:gd name="connsiteY7" fmla="*/ 79772 h 477441"/>
                      <a:gd name="connsiteX8" fmla="*/ 127000 w 987821"/>
                      <a:gd name="connsiteY8" fmla="*/ 65484 h 477441"/>
                      <a:gd name="connsiteX9" fmla="*/ 981868 w 987821"/>
                      <a:gd name="connsiteY9" fmla="*/ 60722 h 477441"/>
                      <a:gd name="connsiteX10" fmla="*/ 981868 w 987821"/>
                      <a:gd name="connsiteY10" fmla="*/ 429816 h 477441"/>
                      <a:gd name="connsiteX11" fmla="*/ 719931 w 987821"/>
                      <a:gd name="connsiteY11" fmla="*/ 477441 h 477441"/>
                      <a:gd name="connsiteX0" fmla="*/ 719931 w 987821"/>
                      <a:gd name="connsiteY0" fmla="*/ 416719 h 416719"/>
                      <a:gd name="connsiteX1" fmla="*/ 679450 w 987821"/>
                      <a:gd name="connsiteY1" fmla="*/ 347662 h 416719"/>
                      <a:gd name="connsiteX2" fmla="*/ 627062 w 987821"/>
                      <a:gd name="connsiteY2" fmla="*/ 269081 h 416719"/>
                      <a:gd name="connsiteX3" fmla="*/ 565150 w 987821"/>
                      <a:gd name="connsiteY3" fmla="*/ 200025 h 416719"/>
                      <a:gd name="connsiteX4" fmla="*/ 484187 w 987821"/>
                      <a:gd name="connsiteY4" fmla="*/ 142875 h 416719"/>
                      <a:gd name="connsiteX5" fmla="*/ 412750 w 987821"/>
                      <a:gd name="connsiteY5" fmla="*/ 88106 h 416719"/>
                      <a:gd name="connsiteX6" fmla="*/ 310356 w 987821"/>
                      <a:gd name="connsiteY6" fmla="*/ 47625 h 416719"/>
                      <a:gd name="connsiteX7" fmla="*/ 219868 w 987821"/>
                      <a:gd name="connsiteY7" fmla="*/ 19050 h 416719"/>
                      <a:gd name="connsiteX8" fmla="*/ 127000 w 987821"/>
                      <a:gd name="connsiteY8" fmla="*/ 4762 h 416719"/>
                      <a:gd name="connsiteX9" fmla="*/ 981868 w 987821"/>
                      <a:gd name="connsiteY9" fmla="*/ 0 h 416719"/>
                      <a:gd name="connsiteX10" fmla="*/ 981868 w 987821"/>
                      <a:gd name="connsiteY10" fmla="*/ 369094 h 416719"/>
                      <a:gd name="connsiteX11" fmla="*/ 719931 w 987821"/>
                      <a:gd name="connsiteY11" fmla="*/ 416719 h 416719"/>
                      <a:gd name="connsiteX0" fmla="*/ 592931 w 860821"/>
                      <a:gd name="connsiteY0" fmla="*/ 416719 h 416719"/>
                      <a:gd name="connsiteX1" fmla="*/ 552450 w 860821"/>
                      <a:gd name="connsiteY1" fmla="*/ 347662 h 416719"/>
                      <a:gd name="connsiteX2" fmla="*/ 500062 w 860821"/>
                      <a:gd name="connsiteY2" fmla="*/ 269081 h 416719"/>
                      <a:gd name="connsiteX3" fmla="*/ 438150 w 860821"/>
                      <a:gd name="connsiteY3" fmla="*/ 200025 h 416719"/>
                      <a:gd name="connsiteX4" fmla="*/ 357187 w 860821"/>
                      <a:gd name="connsiteY4" fmla="*/ 142875 h 416719"/>
                      <a:gd name="connsiteX5" fmla="*/ 285750 w 860821"/>
                      <a:gd name="connsiteY5" fmla="*/ 88106 h 416719"/>
                      <a:gd name="connsiteX6" fmla="*/ 183356 w 860821"/>
                      <a:gd name="connsiteY6" fmla="*/ 47625 h 416719"/>
                      <a:gd name="connsiteX7" fmla="*/ 92868 w 860821"/>
                      <a:gd name="connsiteY7" fmla="*/ 19050 h 416719"/>
                      <a:gd name="connsiteX8" fmla="*/ 0 w 860821"/>
                      <a:gd name="connsiteY8" fmla="*/ 4762 h 416719"/>
                      <a:gd name="connsiteX9" fmla="*/ 854868 w 860821"/>
                      <a:gd name="connsiteY9" fmla="*/ 0 h 416719"/>
                      <a:gd name="connsiteX10" fmla="*/ 854868 w 860821"/>
                      <a:gd name="connsiteY10" fmla="*/ 369094 h 416719"/>
                      <a:gd name="connsiteX11" fmla="*/ 592931 w 860821"/>
                      <a:gd name="connsiteY11" fmla="*/ 416719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60821" h="416719">
                        <a:moveTo>
                          <a:pt x="592931" y="416719"/>
                        </a:moveTo>
                        <a:cubicBezTo>
                          <a:pt x="569516" y="375841"/>
                          <a:pt x="567928" y="372268"/>
                          <a:pt x="552450" y="347662"/>
                        </a:cubicBezTo>
                        <a:cubicBezTo>
                          <a:pt x="536972" y="323056"/>
                          <a:pt x="519112" y="293687"/>
                          <a:pt x="500062" y="269081"/>
                        </a:cubicBezTo>
                        <a:cubicBezTo>
                          <a:pt x="481012" y="244475"/>
                          <a:pt x="461962" y="221059"/>
                          <a:pt x="438150" y="200025"/>
                        </a:cubicBezTo>
                        <a:cubicBezTo>
                          <a:pt x="414338" y="178991"/>
                          <a:pt x="382587" y="161528"/>
                          <a:pt x="357187" y="142875"/>
                        </a:cubicBezTo>
                        <a:cubicBezTo>
                          <a:pt x="331787" y="124222"/>
                          <a:pt x="314722" y="103981"/>
                          <a:pt x="285750" y="88106"/>
                        </a:cubicBezTo>
                        <a:cubicBezTo>
                          <a:pt x="256778" y="72231"/>
                          <a:pt x="215503" y="59134"/>
                          <a:pt x="183356" y="47625"/>
                        </a:cubicBezTo>
                        <a:cubicBezTo>
                          <a:pt x="151209" y="36116"/>
                          <a:pt x="123427" y="26194"/>
                          <a:pt x="92868" y="19050"/>
                        </a:cubicBezTo>
                        <a:cubicBezTo>
                          <a:pt x="62309" y="11906"/>
                          <a:pt x="96044" y="22225"/>
                          <a:pt x="0" y="4762"/>
                        </a:cubicBezTo>
                        <a:cubicBezTo>
                          <a:pt x="127000" y="1587"/>
                          <a:pt x="590153" y="2778"/>
                          <a:pt x="854868" y="0"/>
                        </a:cubicBezTo>
                        <a:cubicBezTo>
                          <a:pt x="860821" y="154385"/>
                          <a:pt x="858837" y="235347"/>
                          <a:pt x="854868" y="369094"/>
                        </a:cubicBezTo>
                        <a:cubicBezTo>
                          <a:pt x="761206" y="385366"/>
                          <a:pt x="747315" y="390922"/>
                          <a:pt x="592931" y="416719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 bwMode="auto">
                  <a:xfrm rot="5400000" flipH="1">
                    <a:off x="4260317" y="2678663"/>
                    <a:ext cx="54623" cy="660083"/>
                  </a:xfrm>
                  <a:prstGeom prst="rect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2" name="Oval 211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3445686" y="3899594"/>
                    <a:ext cx="286021" cy="286036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3" name="Freeform 212"/>
                  <p:cNvSpPr/>
                  <p:nvPr/>
                </p:nvSpPr>
                <p:spPr>
                  <a:xfrm>
                    <a:off x="4031175" y="3354605"/>
                    <a:ext cx="451816" cy="693727"/>
                  </a:xfrm>
                  <a:custGeom>
                    <a:avLst/>
                    <a:gdLst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27247 w 446379"/>
                      <a:gd name="connsiteY2" fmla="*/ 173141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35363 w 446379"/>
                      <a:gd name="connsiteY2" fmla="*/ 162320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65316"/>
                      <a:gd name="connsiteY0" fmla="*/ 0 h 530244"/>
                      <a:gd name="connsiteX1" fmla="*/ 124445 w 465316"/>
                      <a:gd name="connsiteY1" fmla="*/ 73044 h 530244"/>
                      <a:gd name="connsiteX2" fmla="*/ 235363 w 465316"/>
                      <a:gd name="connsiteY2" fmla="*/ 162320 h 530244"/>
                      <a:gd name="connsiteX3" fmla="*/ 319228 w 465316"/>
                      <a:gd name="connsiteY3" fmla="*/ 273238 h 530244"/>
                      <a:gd name="connsiteX4" fmla="*/ 408504 w 465316"/>
                      <a:gd name="connsiteY4" fmla="*/ 432852 h 530244"/>
                      <a:gd name="connsiteX5" fmla="*/ 465316 w 465316"/>
                      <a:gd name="connsiteY5" fmla="*/ 530244 h 530244"/>
                      <a:gd name="connsiteX0" fmla="*/ 0 w 465316"/>
                      <a:gd name="connsiteY0" fmla="*/ 0 h 589761"/>
                      <a:gd name="connsiteX1" fmla="*/ 124445 w 465316"/>
                      <a:gd name="connsiteY1" fmla="*/ 73044 h 589761"/>
                      <a:gd name="connsiteX2" fmla="*/ 235363 w 465316"/>
                      <a:gd name="connsiteY2" fmla="*/ 162320 h 589761"/>
                      <a:gd name="connsiteX3" fmla="*/ 319228 w 465316"/>
                      <a:gd name="connsiteY3" fmla="*/ 273238 h 589761"/>
                      <a:gd name="connsiteX4" fmla="*/ 408504 w 465316"/>
                      <a:gd name="connsiteY4" fmla="*/ 432852 h 589761"/>
                      <a:gd name="connsiteX5" fmla="*/ 465316 w 465316"/>
                      <a:gd name="connsiteY5" fmla="*/ 589761 h 589761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35363 w 451789"/>
                      <a:gd name="connsiteY2" fmla="*/ 162320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47804 w 451789"/>
                      <a:gd name="connsiteY3" fmla="*/ 258247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38646 w 451789"/>
                      <a:gd name="connsiteY2" fmla="*/ 152962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1789" h="595172">
                        <a:moveTo>
                          <a:pt x="0" y="0"/>
                        </a:moveTo>
                        <a:cubicBezTo>
                          <a:pt x="43285" y="22093"/>
                          <a:pt x="79908" y="47550"/>
                          <a:pt x="119682" y="73044"/>
                        </a:cubicBezTo>
                        <a:cubicBezTo>
                          <a:pt x="159456" y="98538"/>
                          <a:pt x="205388" y="119596"/>
                          <a:pt x="238646" y="152962"/>
                        </a:cubicBezTo>
                        <a:cubicBezTo>
                          <a:pt x="271904" y="186328"/>
                          <a:pt x="303619" y="227262"/>
                          <a:pt x="333516" y="270505"/>
                        </a:cubicBezTo>
                        <a:cubicBezTo>
                          <a:pt x="363413" y="313748"/>
                          <a:pt x="398317" y="358312"/>
                          <a:pt x="418029" y="412423"/>
                        </a:cubicBezTo>
                        <a:cubicBezTo>
                          <a:pt x="437741" y="466534"/>
                          <a:pt x="451789" y="595172"/>
                          <a:pt x="451789" y="595172"/>
                        </a:cubicBezTo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14" name="Straight Connector 213"/>
                  <p:cNvCxnSpPr/>
                  <p:nvPr/>
                </p:nvCxnSpPr>
                <p:spPr bwMode="auto">
                  <a:xfrm flipH="1">
                    <a:off x="4012585" y="2981414"/>
                    <a:ext cx="55010" cy="37233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cxnSp>
                <p:nvCxnSpPr>
                  <p:cNvPr id="215" name="Straight Connector 214"/>
                  <p:cNvCxnSpPr>
                    <a:stCxn id="216" idx="0"/>
                  </p:cNvCxnSpPr>
                  <p:nvPr/>
                </p:nvCxnSpPr>
                <p:spPr bwMode="auto">
                  <a:xfrm flipV="1">
                    <a:off x="4507389" y="3036042"/>
                    <a:ext cx="7319" cy="110613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sp>
                <p:nvSpPr>
                  <p:cNvPr id="216" name="Oval 215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2759639" y="3268134"/>
                    <a:ext cx="1747946" cy="1748088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09" name="Oval 208"/>
                <p:cNvSpPr>
                  <a:spLocks noChangeAspect="1"/>
                </p:cNvSpPr>
                <p:nvPr/>
              </p:nvSpPr>
              <p:spPr>
                <a:xfrm>
                  <a:off x="5101494" y="5551640"/>
                  <a:ext cx="548640" cy="54864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8" name="Group 187"/>
              <p:cNvGrpSpPr>
                <a:grpSpLocks noChangeAspect="1"/>
              </p:cNvGrpSpPr>
              <p:nvPr/>
            </p:nvGrpSpPr>
            <p:grpSpPr>
              <a:xfrm>
                <a:off x="11751470" y="8344214"/>
                <a:ext cx="136026" cy="95248"/>
                <a:chOff x="5019071" y="4953000"/>
                <a:chExt cx="108820" cy="76199"/>
              </a:xfrm>
            </p:grpSpPr>
            <p:sp>
              <p:nvSpPr>
                <p:cNvPr id="205" name="Rectangle 204"/>
                <p:cNvSpPr/>
                <p:nvPr/>
              </p:nvSpPr>
              <p:spPr bwMode="auto">
                <a:xfrm rot="5400000" flipH="1">
                  <a:off x="5068043" y="497139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 bwMode="auto">
                <a:xfrm rot="3180000" flipH="1">
                  <a:off x="5070081" y="493527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 bwMode="auto">
                <a:xfrm rot="5400000" flipH="1">
                  <a:off x="5068043" y="4904028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89" name="Straight Arrow Connector 188"/>
              <p:cNvCxnSpPr/>
              <p:nvPr/>
            </p:nvCxnSpPr>
            <p:spPr>
              <a:xfrm flipV="1">
                <a:off x="12010716" y="8287128"/>
                <a:ext cx="0" cy="18288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Rectangle 189"/>
              <p:cNvSpPr/>
              <p:nvPr/>
            </p:nvSpPr>
            <p:spPr bwMode="auto">
              <a:xfrm rot="5400000" flipH="1">
                <a:off x="11808813" y="8095133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11719271" y="8403429"/>
                <a:ext cx="59436" cy="594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192" name="Straight Connector 191"/>
              <p:cNvCxnSpPr>
                <a:stCxn id="190" idx="2"/>
                <a:endCxn id="190" idx="2"/>
              </p:cNvCxnSpPr>
              <p:nvPr/>
            </p:nvCxnSpPr>
            <p:spPr>
              <a:xfrm>
                <a:off x="11747597" y="816187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207" idx="0"/>
                <a:endCxn id="190" idx="2"/>
              </p:cNvCxnSpPr>
              <p:nvPr/>
            </p:nvCxnSpPr>
            <p:spPr>
              <a:xfrm flipH="1" flipV="1">
                <a:off x="11747597" y="8161872"/>
                <a:ext cx="137350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>
                <a:stCxn id="207" idx="2"/>
                <a:endCxn id="190" idx="0"/>
              </p:cNvCxnSpPr>
              <p:nvPr/>
            </p:nvCxnSpPr>
            <p:spPr>
              <a:xfrm flipV="1">
                <a:off x="11751469" y="8161872"/>
                <a:ext cx="129606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Oval 194"/>
              <p:cNvSpPr>
                <a:spLocks noChangeAspect="1"/>
              </p:cNvSpPr>
              <p:nvPr/>
            </p:nvSpPr>
            <p:spPr>
              <a:xfrm>
                <a:off x="11767998" y="8214452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196" name="Straight Connector 195"/>
              <p:cNvCxnSpPr>
                <a:stCxn id="501" idx="3"/>
              </p:cNvCxnSpPr>
              <p:nvPr/>
            </p:nvCxnSpPr>
            <p:spPr>
              <a:xfrm flipV="1">
                <a:off x="11675852" y="8730481"/>
                <a:ext cx="1077" cy="1022360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TextBox 196"/>
              <p:cNvSpPr txBox="1"/>
              <p:nvPr/>
            </p:nvSpPr>
            <p:spPr>
              <a:xfrm>
                <a:off x="11718784" y="8952823"/>
                <a:ext cx="439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SD</a:t>
                </a: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11231261" y="8098444"/>
                <a:ext cx="553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TDV</a:t>
                </a: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11605978" y="9058458"/>
                <a:ext cx="153573" cy="135777"/>
                <a:chOff x="4929263" y="5572680"/>
                <a:chExt cx="153573" cy="135777"/>
              </a:xfrm>
            </p:grpSpPr>
            <p:sp>
              <p:nvSpPr>
                <p:cNvPr id="200" name="Rectangle 199"/>
                <p:cNvSpPr/>
                <p:nvPr/>
              </p:nvSpPr>
              <p:spPr bwMode="auto">
                <a:xfrm rot="5400000" flipH="1">
                  <a:off x="4990479" y="5636195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 flipH="1">
                  <a:off x="4993026" y="557331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 bwMode="auto">
                <a:xfrm rot="5400000" flipH="1">
                  <a:off x="4990479" y="551146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 bwMode="auto">
                <a:xfrm rot="3300000" flipH="1">
                  <a:off x="5031593" y="5600929"/>
                  <a:ext cx="11046" cy="914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 bwMode="auto">
                <a:xfrm rot="19500000" flipH="1">
                  <a:off x="5069307" y="5600406"/>
                  <a:ext cx="11046" cy="4572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4" name="Group 223"/>
            <p:cNvGrpSpPr/>
            <p:nvPr/>
          </p:nvGrpSpPr>
          <p:grpSpPr>
            <a:xfrm>
              <a:off x="4084827" y="5976086"/>
              <a:ext cx="189847" cy="241821"/>
              <a:chOff x="8143766" y="9220200"/>
              <a:chExt cx="189847" cy="241821"/>
            </a:xfrm>
          </p:grpSpPr>
          <p:cxnSp>
            <p:nvCxnSpPr>
              <p:cNvPr id="225" name="Straight Connector 224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6" name="Group 225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27" name="Straight Connector 226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Rectangle 228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Rectangle 229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3805725" y="497684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Chiller 1</a:t>
              </a:r>
            </a:p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Fixed </a:t>
              </a:r>
              <a:r>
                <a:rPr lang="en-US" sz="1023" dirty="0" err="1">
                  <a:solidFill>
                    <a:schemeClr val="bg1"/>
                  </a:solidFill>
                </a:rPr>
                <a:t>Spd</a:t>
              </a:r>
              <a:endParaRPr lang="en-US" sz="1023" dirty="0">
                <a:solidFill>
                  <a:schemeClr val="bg1"/>
                </a:solidFill>
              </a:endParaRPr>
            </a:p>
          </p:txBody>
        </p:sp>
        <p:grpSp>
          <p:nvGrpSpPr>
            <p:cNvPr id="312" name="Group 311"/>
            <p:cNvGrpSpPr/>
            <p:nvPr/>
          </p:nvGrpSpPr>
          <p:grpSpPr>
            <a:xfrm>
              <a:off x="3903190" y="3200420"/>
              <a:ext cx="241820" cy="189847"/>
              <a:chOff x="6920677" y="3650646"/>
              <a:chExt cx="241820" cy="189847"/>
            </a:xfrm>
          </p:grpSpPr>
          <p:cxnSp>
            <p:nvCxnSpPr>
              <p:cNvPr id="301" name="Straight Connector 300"/>
              <p:cNvCxnSpPr/>
              <p:nvPr/>
            </p:nvCxnSpPr>
            <p:spPr>
              <a:xfrm rot="5400000" flipV="1">
                <a:off x="7081591" y="3639514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2" name="Group 301"/>
              <p:cNvGrpSpPr>
                <a:grpSpLocks noChangeAspect="1"/>
              </p:cNvGrpSpPr>
              <p:nvPr/>
            </p:nvGrpSpPr>
            <p:grpSpPr>
              <a:xfrm rot="5400000">
                <a:off x="6873377" y="3697946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303" name="Straight Connector 302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Rectangle 304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grpSp>
          <p:nvGrpSpPr>
            <p:cNvPr id="503" name="Group 502"/>
            <p:cNvGrpSpPr/>
            <p:nvPr/>
          </p:nvGrpSpPr>
          <p:grpSpPr>
            <a:xfrm>
              <a:off x="3954341" y="8774390"/>
              <a:ext cx="189847" cy="95248"/>
              <a:chOff x="3954341" y="8774390"/>
              <a:chExt cx="189847" cy="95248"/>
            </a:xfrm>
          </p:grpSpPr>
          <p:cxnSp>
            <p:nvCxnSpPr>
              <p:cNvPr id="498" name="Straight Connector 497"/>
              <p:cNvCxnSpPr/>
              <p:nvPr/>
            </p:nvCxnSpPr>
            <p:spPr>
              <a:xfrm flipV="1">
                <a:off x="4032863" y="8817980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/>
              <p:cNvCxnSpPr/>
              <p:nvPr/>
            </p:nvCxnSpPr>
            <p:spPr>
              <a:xfrm flipV="1">
                <a:off x="4144188" y="8774390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0" name="Rectangle 499"/>
              <p:cNvSpPr/>
              <p:nvPr/>
            </p:nvSpPr>
            <p:spPr bwMode="auto">
              <a:xfrm rot="5400000" flipH="1">
                <a:off x="4016203" y="8797376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 bwMode="auto">
              <a:xfrm rot="5400000" flipH="1">
                <a:off x="4016203" y="8713174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2" name="Oval 501"/>
              <p:cNvSpPr/>
              <p:nvPr/>
            </p:nvSpPr>
            <p:spPr>
              <a:xfrm>
                <a:off x="3954341" y="8793034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grpSp>
        <p:nvGrpSpPr>
          <p:cNvPr id="513" name="Group 512"/>
          <p:cNvGrpSpPr/>
          <p:nvPr/>
        </p:nvGrpSpPr>
        <p:grpSpPr>
          <a:xfrm>
            <a:off x="3103451" y="2846461"/>
            <a:ext cx="632091" cy="3742319"/>
            <a:chOff x="1645987" y="3720421"/>
            <a:chExt cx="927067" cy="5488734"/>
          </a:xfrm>
        </p:grpSpPr>
        <p:cxnSp>
          <p:nvCxnSpPr>
            <p:cNvPr id="244" name="Straight Connector 243"/>
            <p:cNvCxnSpPr/>
            <p:nvPr/>
          </p:nvCxnSpPr>
          <p:spPr>
            <a:xfrm flipH="1" flipV="1">
              <a:off x="2225718" y="3720421"/>
              <a:ext cx="1" cy="102367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5" name="Group 244"/>
            <p:cNvGrpSpPr/>
            <p:nvPr/>
          </p:nvGrpSpPr>
          <p:grpSpPr>
            <a:xfrm flipV="1">
              <a:off x="2154325" y="4725375"/>
              <a:ext cx="189847" cy="241821"/>
              <a:chOff x="8143766" y="9220200"/>
              <a:chExt cx="189847" cy="241821"/>
            </a:xfrm>
          </p:grpSpPr>
          <p:cxnSp>
            <p:nvCxnSpPr>
              <p:cNvPr id="289" name="Straight Connector 288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0" name="Group 289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91" name="Straight Connector 290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Rectangle 292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Rectangle 293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Oval 294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246" name="Straight Connector 245"/>
            <p:cNvCxnSpPr/>
            <p:nvPr/>
          </p:nvCxnSpPr>
          <p:spPr>
            <a:xfrm flipH="1" flipV="1">
              <a:off x="2227659" y="6180069"/>
              <a:ext cx="2263" cy="995035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endCxn id="508" idx="3"/>
            </p:cNvCxnSpPr>
            <p:nvPr/>
          </p:nvCxnSpPr>
          <p:spPr>
            <a:xfrm flipV="1">
              <a:off x="2092254" y="8858592"/>
              <a:ext cx="184" cy="35056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8" name="Group 247"/>
            <p:cNvGrpSpPr/>
            <p:nvPr/>
          </p:nvGrpSpPr>
          <p:grpSpPr>
            <a:xfrm>
              <a:off x="1645987" y="7119993"/>
              <a:ext cx="927067" cy="1654397"/>
              <a:chOff x="11231261" y="8098444"/>
              <a:chExt cx="927067" cy="1654397"/>
            </a:xfrm>
          </p:grpSpPr>
          <p:cxnSp>
            <p:nvCxnSpPr>
              <p:cNvPr id="258" name="Straight Connector 257"/>
              <p:cNvCxnSpPr/>
              <p:nvPr/>
            </p:nvCxnSpPr>
            <p:spPr>
              <a:xfrm flipV="1">
                <a:off x="11818526" y="8433432"/>
                <a:ext cx="0" cy="103728"/>
              </a:xfrm>
              <a:prstGeom prst="line">
                <a:avLst/>
              </a:prstGeom>
              <a:ln w="381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9" name="Group 258"/>
              <p:cNvGrpSpPr>
                <a:grpSpLocks noChangeAspect="1"/>
              </p:cNvGrpSpPr>
              <p:nvPr/>
            </p:nvGrpSpPr>
            <p:grpSpPr>
              <a:xfrm>
                <a:off x="11506200" y="8494393"/>
                <a:ext cx="375735" cy="411480"/>
                <a:chOff x="4829486" y="5084065"/>
                <a:chExt cx="1202345" cy="1316735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280" name="Group 279"/>
                <p:cNvGrpSpPr>
                  <a:grpSpLocks noChangeAspect="1"/>
                </p:cNvGrpSpPr>
                <p:nvPr/>
              </p:nvGrpSpPr>
              <p:grpSpPr>
                <a:xfrm>
                  <a:off x="4829486" y="5084065"/>
                  <a:ext cx="1202345" cy="1316735"/>
                  <a:chOff x="2759568" y="2981393"/>
                  <a:chExt cx="1858102" cy="2034758"/>
                </a:xfrm>
                <a:grpFill/>
              </p:grpSpPr>
              <p:sp>
                <p:nvSpPr>
                  <p:cNvPr id="282" name="Freeform 281"/>
                  <p:cNvSpPr/>
                  <p:nvPr/>
                </p:nvSpPr>
                <p:spPr bwMode="auto">
                  <a:xfrm rot="5400000" flipH="1">
                    <a:off x="3747317" y="3298958"/>
                    <a:ext cx="1028457" cy="497912"/>
                  </a:xfrm>
                  <a:custGeom>
                    <a:avLst/>
                    <a:gdLst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99269"/>
                      <a:gd name="connsiteX1" fmla="*/ 679450 w 1124346"/>
                      <a:gd name="connsiteY1" fmla="*/ 408384 h 499269"/>
                      <a:gd name="connsiteX2" fmla="*/ 627062 w 1124346"/>
                      <a:gd name="connsiteY2" fmla="*/ 329803 h 499269"/>
                      <a:gd name="connsiteX3" fmla="*/ 565150 w 1124346"/>
                      <a:gd name="connsiteY3" fmla="*/ 260747 h 499269"/>
                      <a:gd name="connsiteX4" fmla="*/ 484187 w 1124346"/>
                      <a:gd name="connsiteY4" fmla="*/ 203597 h 499269"/>
                      <a:gd name="connsiteX5" fmla="*/ 412750 w 1124346"/>
                      <a:gd name="connsiteY5" fmla="*/ 148828 h 499269"/>
                      <a:gd name="connsiteX6" fmla="*/ 310356 w 1124346"/>
                      <a:gd name="connsiteY6" fmla="*/ 108347 h 499269"/>
                      <a:gd name="connsiteX7" fmla="*/ 219868 w 1124346"/>
                      <a:gd name="connsiteY7" fmla="*/ 79772 h 499269"/>
                      <a:gd name="connsiteX8" fmla="*/ 127000 w 1124346"/>
                      <a:gd name="connsiteY8" fmla="*/ 65484 h 499269"/>
                      <a:gd name="connsiteX9" fmla="*/ 981868 w 1124346"/>
                      <a:gd name="connsiteY9" fmla="*/ 60722 h 499269"/>
                      <a:gd name="connsiteX10" fmla="*/ 981868 w 1124346"/>
                      <a:gd name="connsiteY10" fmla="*/ 429816 h 499269"/>
                      <a:gd name="connsiteX11" fmla="*/ 719931 w 1124346"/>
                      <a:gd name="connsiteY11" fmla="*/ 477441 h 499269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1124346"/>
                      <a:gd name="connsiteY0" fmla="*/ 477441 h 477441"/>
                      <a:gd name="connsiteX1" fmla="*/ 679450 w 1124346"/>
                      <a:gd name="connsiteY1" fmla="*/ 408384 h 477441"/>
                      <a:gd name="connsiteX2" fmla="*/ 627062 w 1124346"/>
                      <a:gd name="connsiteY2" fmla="*/ 329803 h 477441"/>
                      <a:gd name="connsiteX3" fmla="*/ 565150 w 1124346"/>
                      <a:gd name="connsiteY3" fmla="*/ 260747 h 477441"/>
                      <a:gd name="connsiteX4" fmla="*/ 484187 w 1124346"/>
                      <a:gd name="connsiteY4" fmla="*/ 203597 h 477441"/>
                      <a:gd name="connsiteX5" fmla="*/ 412750 w 1124346"/>
                      <a:gd name="connsiteY5" fmla="*/ 148828 h 477441"/>
                      <a:gd name="connsiteX6" fmla="*/ 310356 w 1124346"/>
                      <a:gd name="connsiteY6" fmla="*/ 108347 h 477441"/>
                      <a:gd name="connsiteX7" fmla="*/ 219868 w 1124346"/>
                      <a:gd name="connsiteY7" fmla="*/ 79772 h 477441"/>
                      <a:gd name="connsiteX8" fmla="*/ 127000 w 1124346"/>
                      <a:gd name="connsiteY8" fmla="*/ 65484 h 477441"/>
                      <a:gd name="connsiteX9" fmla="*/ 981868 w 1124346"/>
                      <a:gd name="connsiteY9" fmla="*/ 60722 h 477441"/>
                      <a:gd name="connsiteX10" fmla="*/ 981868 w 1124346"/>
                      <a:gd name="connsiteY10" fmla="*/ 429816 h 477441"/>
                      <a:gd name="connsiteX11" fmla="*/ 719931 w 1124346"/>
                      <a:gd name="connsiteY11" fmla="*/ 477441 h 477441"/>
                      <a:gd name="connsiteX0" fmla="*/ 719931 w 987821"/>
                      <a:gd name="connsiteY0" fmla="*/ 477441 h 477441"/>
                      <a:gd name="connsiteX1" fmla="*/ 679450 w 987821"/>
                      <a:gd name="connsiteY1" fmla="*/ 408384 h 477441"/>
                      <a:gd name="connsiteX2" fmla="*/ 627062 w 987821"/>
                      <a:gd name="connsiteY2" fmla="*/ 329803 h 477441"/>
                      <a:gd name="connsiteX3" fmla="*/ 565150 w 987821"/>
                      <a:gd name="connsiteY3" fmla="*/ 260747 h 477441"/>
                      <a:gd name="connsiteX4" fmla="*/ 484187 w 987821"/>
                      <a:gd name="connsiteY4" fmla="*/ 203597 h 477441"/>
                      <a:gd name="connsiteX5" fmla="*/ 412750 w 987821"/>
                      <a:gd name="connsiteY5" fmla="*/ 148828 h 477441"/>
                      <a:gd name="connsiteX6" fmla="*/ 310356 w 987821"/>
                      <a:gd name="connsiteY6" fmla="*/ 108347 h 477441"/>
                      <a:gd name="connsiteX7" fmla="*/ 219868 w 987821"/>
                      <a:gd name="connsiteY7" fmla="*/ 79772 h 477441"/>
                      <a:gd name="connsiteX8" fmla="*/ 127000 w 987821"/>
                      <a:gd name="connsiteY8" fmla="*/ 65484 h 477441"/>
                      <a:gd name="connsiteX9" fmla="*/ 981868 w 987821"/>
                      <a:gd name="connsiteY9" fmla="*/ 60722 h 477441"/>
                      <a:gd name="connsiteX10" fmla="*/ 981868 w 987821"/>
                      <a:gd name="connsiteY10" fmla="*/ 429816 h 477441"/>
                      <a:gd name="connsiteX11" fmla="*/ 719931 w 987821"/>
                      <a:gd name="connsiteY11" fmla="*/ 477441 h 477441"/>
                      <a:gd name="connsiteX0" fmla="*/ 719931 w 987821"/>
                      <a:gd name="connsiteY0" fmla="*/ 416719 h 416719"/>
                      <a:gd name="connsiteX1" fmla="*/ 679450 w 987821"/>
                      <a:gd name="connsiteY1" fmla="*/ 347662 h 416719"/>
                      <a:gd name="connsiteX2" fmla="*/ 627062 w 987821"/>
                      <a:gd name="connsiteY2" fmla="*/ 269081 h 416719"/>
                      <a:gd name="connsiteX3" fmla="*/ 565150 w 987821"/>
                      <a:gd name="connsiteY3" fmla="*/ 200025 h 416719"/>
                      <a:gd name="connsiteX4" fmla="*/ 484187 w 987821"/>
                      <a:gd name="connsiteY4" fmla="*/ 142875 h 416719"/>
                      <a:gd name="connsiteX5" fmla="*/ 412750 w 987821"/>
                      <a:gd name="connsiteY5" fmla="*/ 88106 h 416719"/>
                      <a:gd name="connsiteX6" fmla="*/ 310356 w 987821"/>
                      <a:gd name="connsiteY6" fmla="*/ 47625 h 416719"/>
                      <a:gd name="connsiteX7" fmla="*/ 219868 w 987821"/>
                      <a:gd name="connsiteY7" fmla="*/ 19050 h 416719"/>
                      <a:gd name="connsiteX8" fmla="*/ 127000 w 987821"/>
                      <a:gd name="connsiteY8" fmla="*/ 4762 h 416719"/>
                      <a:gd name="connsiteX9" fmla="*/ 981868 w 987821"/>
                      <a:gd name="connsiteY9" fmla="*/ 0 h 416719"/>
                      <a:gd name="connsiteX10" fmla="*/ 981868 w 987821"/>
                      <a:gd name="connsiteY10" fmla="*/ 369094 h 416719"/>
                      <a:gd name="connsiteX11" fmla="*/ 719931 w 987821"/>
                      <a:gd name="connsiteY11" fmla="*/ 416719 h 416719"/>
                      <a:gd name="connsiteX0" fmla="*/ 592931 w 860821"/>
                      <a:gd name="connsiteY0" fmla="*/ 416719 h 416719"/>
                      <a:gd name="connsiteX1" fmla="*/ 552450 w 860821"/>
                      <a:gd name="connsiteY1" fmla="*/ 347662 h 416719"/>
                      <a:gd name="connsiteX2" fmla="*/ 500062 w 860821"/>
                      <a:gd name="connsiteY2" fmla="*/ 269081 h 416719"/>
                      <a:gd name="connsiteX3" fmla="*/ 438150 w 860821"/>
                      <a:gd name="connsiteY3" fmla="*/ 200025 h 416719"/>
                      <a:gd name="connsiteX4" fmla="*/ 357187 w 860821"/>
                      <a:gd name="connsiteY4" fmla="*/ 142875 h 416719"/>
                      <a:gd name="connsiteX5" fmla="*/ 285750 w 860821"/>
                      <a:gd name="connsiteY5" fmla="*/ 88106 h 416719"/>
                      <a:gd name="connsiteX6" fmla="*/ 183356 w 860821"/>
                      <a:gd name="connsiteY6" fmla="*/ 47625 h 416719"/>
                      <a:gd name="connsiteX7" fmla="*/ 92868 w 860821"/>
                      <a:gd name="connsiteY7" fmla="*/ 19050 h 416719"/>
                      <a:gd name="connsiteX8" fmla="*/ 0 w 860821"/>
                      <a:gd name="connsiteY8" fmla="*/ 4762 h 416719"/>
                      <a:gd name="connsiteX9" fmla="*/ 854868 w 860821"/>
                      <a:gd name="connsiteY9" fmla="*/ 0 h 416719"/>
                      <a:gd name="connsiteX10" fmla="*/ 854868 w 860821"/>
                      <a:gd name="connsiteY10" fmla="*/ 369094 h 416719"/>
                      <a:gd name="connsiteX11" fmla="*/ 592931 w 860821"/>
                      <a:gd name="connsiteY11" fmla="*/ 416719 h 416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60821" h="416719">
                        <a:moveTo>
                          <a:pt x="592931" y="416719"/>
                        </a:moveTo>
                        <a:cubicBezTo>
                          <a:pt x="569516" y="375841"/>
                          <a:pt x="567928" y="372268"/>
                          <a:pt x="552450" y="347662"/>
                        </a:cubicBezTo>
                        <a:cubicBezTo>
                          <a:pt x="536972" y="323056"/>
                          <a:pt x="519112" y="293687"/>
                          <a:pt x="500062" y="269081"/>
                        </a:cubicBezTo>
                        <a:cubicBezTo>
                          <a:pt x="481012" y="244475"/>
                          <a:pt x="461962" y="221059"/>
                          <a:pt x="438150" y="200025"/>
                        </a:cubicBezTo>
                        <a:cubicBezTo>
                          <a:pt x="414338" y="178991"/>
                          <a:pt x="382587" y="161528"/>
                          <a:pt x="357187" y="142875"/>
                        </a:cubicBezTo>
                        <a:cubicBezTo>
                          <a:pt x="331787" y="124222"/>
                          <a:pt x="314722" y="103981"/>
                          <a:pt x="285750" y="88106"/>
                        </a:cubicBezTo>
                        <a:cubicBezTo>
                          <a:pt x="256778" y="72231"/>
                          <a:pt x="215503" y="59134"/>
                          <a:pt x="183356" y="47625"/>
                        </a:cubicBezTo>
                        <a:cubicBezTo>
                          <a:pt x="151209" y="36116"/>
                          <a:pt x="123427" y="26194"/>
                          <a:pt x="92868" y="19050"/>
                        </a:cubicBezTo>
                        <a:cubicBezTo>
                          <a:pt x="62309" y="11906"/>
                          <a:pt x="96044" y="22225"/>
                          <a:pt x="0" y="4762"/>
                        </a:cubicBezTo>
                        <a:cubicBezTo>
                          <a:pt x="127000" y="1587"/>
                          <a:pt x="590153" y="2778"/>
                          <a:pt x="854868" y="0"/>
                        </a:cubicBezTo>
                        <a:cubicBezTo>
                          <a:pt x="860821" y="154385"/>
                          <a:pt x="858837" y="235347"/>
                          <a:pt x="854868" y="369094"/>
                        </a:cubicBezTo>
                        <a:cubicBezTo>
                          <a:pt x="761206" y="385366"/>
                          <a:pt x="747315" y="390922"/>
                          <a:pt x="592931" y="416719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 bwMode="auto">
                  <a:xfrm rot="5400000" flipH="1">
                    <a:off x="4260317" y="2678663"/>
                    <a:ext cx="54623" cy="660083"/>
                  </a:xfrm>
                  <a:prstGeom prst="rect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4" name="Oval 283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3445686" y="3899594"/>
                    <a:ext cx="286021" cy="286036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5" name="Freeform 284"/>
                  <p:cNvSpPr/>
                  <p:nvPr/>
                </p:nvSpPr>
                <p:spPr>
                  <a:xfrm>
                    <a:off x="4031175" y="3354605"/>
                    <a:ext cx="451816" cy="693727"/>
                  </a:xfrm>
                  <a:custGeom>
                    <a:avLst/>
                    <a:gdLst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27247 w 446379"/>
                      <a:gd name="connsiteY2" fmla="*/ 173141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46379"/>
                      <a:gd name="connsiteY0" fmla="*/ 0 h 516717"/>
                      <a:gd name="connsiteX1" fmla="*/ 124445 w 446379"/>
                      <a:gd name="connsiteY1" fmla="*/ 73044 h 516717"/>
                      <a:gd name="connsiteX2" fmla="*/ 235363 w 446379"/>
                      <a:gd name="connsiteY2" fmla="*/ 162320 h 516717"/>
                      <a:gd name="connsiteX3" fmla="*/ 319228 w 446379"/>
                      <a:gd name="connsiteY3" fmla="*/ 273238 h 516717"/>
                      <a:gd name="connsiteX4" fmla="*/ 408504 w 446379"/>
                      <a:gd name="connsiteY4" fmla="*/ 432852 h 516717"/>
                      <a:gd name="connsiteX5" fmla="*/ 446379 w 446379"/>
                      <a:gd name="connsiteY5" fmla="*/ 516717 h 516717"/>
                      <a:gd name="connsiteX0" fmla="*/ 0 w 465316"/>
                      <a:gd name="connsiteY0" fmla="*/ 0 h 530244"/>
                      <a:gd name="connsiteX1" fmla="*/ 124445 w 465316"/>
                      <a:gd name="connsiteY1" fmla="*/ 73044 h 530244"/>
                      <a:gd name="connsiteX2" fmla="*/ 235363 w 465316"/>
                      <a:gd name="connsiteY2" fmla="*/ 162320 h 530244"/>
                      <a:gd name="connsiteX3" fmla="*/ 319228 w 465316"/>
                      <a:gd name="connsiteY3" fmla="*/ 273238 h 530244"/>
                      <a:gd name="connsiteX4" fmla="*/ 408504 w 465316"/>
                      <a:gd name="connsiteY4" fmla="*/ 432852 h 530244"/>
                      <a:gd name="connsiteX5" fmla="*/ 465316 w 465316"/>
                      <a:gd name="connsiteY5" fmla="*/ 530244 h 530244"/>
                      <a:gd name="connsiteX0" fmla="*/ 0 w 465316"/>
                      <a:gd name="connsiteY0" fmla="*/ 0 h 589761"/>
                      <a:gd name="connsiteX1" fmla="*/ 124445 w 465316"/>
                      <a:gd name="connsiteY1" fmla="*/ 73044 h 589761"/>
                      <a:gd name="connsiteX2" fmla="*/ 235363 w 465316"/>
                      <a:gd name="connsiteY2" fmla="*/ 162320 h 589761"/>
                      <a:gd name="connsiteX3" fmla="*/ 319228 w 465316"/>
                      <a:gd name="connsiteY3" fmla="*/ 273238 h 589761"/>
                      <a:gd name="connsiteX4" fmla="*/ 408504 w 465316"/>
                      <a:gd name="connsiteY4" fmla="*/ 432852 h 589761"/>
                      <a:gd name="connsiteX5" fmla="*/ 465316 w 465316"/>
                      <a:gd name="connsiteY5" fmla="*/ 589761 h 589761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35363 w 451789"/>
                      <a:gd name="connsiteY2" fmla="*/ 162320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24445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235363 w 451789"/>
                      <a:gd name="connsiteY3" fmla="*/ 162320 h 595172"/>
                      <a:gd name="connsiteX4" fmla="*/ 319228 w 451789"/>
                      <a:gd name="connsiteY4" fmla="*/ 273238 h 595172"/>
                      <a:gd name="connsiteX5" fmla="*/ 408504 w 451789"/>
                      <a:gd name="connsiteY5" fmla="*/ 432852 h 595172"/>
                      <a:gd name="connsiteX6" fmla="*/ 451789 w 451789"/>
                      <a:gd name="connsiteY6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9228 w 451789"/>
                      <a:gd name="connsiteY3" fmla="*/ 273238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08504 w 451789"/>
                      <a:gd name="connsiteY4" fmla="*/ 432852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16847 w 451789"/>
                      <a:gd name="connsiteY3" fmla="*/ 282763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47804 w 451789"/>
                      <a:gd name="connsiteY3" fmla="*/ 258247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19596 w 451789"/>
                      <a:gd name="connsiteY2" fmla="*/ 167263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  <a:gd name="connsiteX0" fmla="*/ 0 w 451789"/>
                      <a:gd name="connsiteY0" fmla="*/ 0 h 595172"/>
                      <a:gd name="connsiteX1" fmla="*/ 119682 w 451789"/>
                      <a:gd name="connsiteY1" fmla="*/ 73044 h 595172"/>
                      <a:gd name="connsiteX2" fmla="*/ 238646 w 451789"/>
                      <a:gd name="connsiteY2" fmla="*/ 152962 h 595172"/>
                      <a:gd name="connsiteX3" fmla="*/ 333516 w 451789"/>
                      <a:gd name="connsiteY3" fmla="*/ 270505 h 595172"/>
                      <a:gd name="connsiteX4" fmla="*/ 418029 w 451789"/>
                      <a:gd name="connsiteY4" fmla="*/ 412423 h 595172"/>
                      <a:gd name="connsiteX5" fmla="*/ 451789 w 451789"/>
                      <a:gd name="connsiteY5" fmla="*/ 595172 h 595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1789" h="595172">
                        <a:moveTo>
                          <a:pt x="0" y="0"/>
                        </a:moveTo>
                        <a:cubicBezTo>
                          <a:pt x="43285" y="22093"/>
                          <a:pt x="79908" y="47550"/>
                          <a:pt x="119682" y="73044"/>
                        </a:cubicBezTo>
                        <a:cubicBezTo>
                          <a:pt x="159456" y="98538"/>
                          <a:pt x="205388" y="119596"/>
                          <a:pt x="238646" y="152962"/>
                        </a:cubicBezTo>
                        <a:cubicBezTo>
                          <a:pt x="271904" y="186328"/>
                          <a:pt x="303619" y="227262"/>
                          <a:pt x="333516" y="270505"/>
                        </a:cubicBezTo>
                        <a:cubicBezTo>
                          <a:pt x="363413" y="313748"/>
                          <a:pt x="398317" y="358312"/>
                          <a:pt x="418029" y="412423"/>
                        </a:cubicBezTo>
                        <a:cubicBezTo>
                          <a:pt x="437741" y="466534"/>
                          <a:pt x="451789" y="595172"/>
                          <a:pt x="451789" y="595172"/>
                        </a:cubicBezTo>
                      </a:path>
                    </a:pathLst>
                  </a:cu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286" name="Straight Connector 285"/>
                  <p:cNvCxnSpPr/>
                  <p:nvPr/>
                </p:nvCxnSpPr>
                <p:spPr bwMode="auto">
                  <a:xfrm flipH="1">
                    <a:off x="4012585" y="2981414"/>
                    <a:ext cx="55010" cy="372334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cxnSp>
                <p:nvCxnSpPr>
                  <p:cNvPr id="287" name="Straight Connector 286"/>
                  <p:cNvCxnSpPr>
                    <a:stCxn id="288" idx="0"/>
                  </p:cNvCxnSpPr>
                  <p:nvPr/>
                </p:nvCxnSpPr>
                <p:spPr bwMode="auto">
                  <a:xfrm flipV="1">
                    <a:off x="4507389" y="3036042"/>
                    <a:ext cx="7319" cy="1106138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</p:cxnSp>
              <p:sp>
                <p:nvSpPr>
                  <p:cNvPr id="288" name="Oval 287"/>
                  <p:cNvSpPr>
                    <a:spLocks noChangeAspect="1"/>
                  </p:cNvSpPr>
                  <p:nvPr/>
                </p:nvSpPr>
                <p:spPr bwMode="auto">
                  <a:xfrm rot="5400000" flipH="1">
                    <a:off x="2759639" y="3268134"/>
                    <a:ext cx="1747946" cy="1748088"/>
                  </a:xfrm>
                  <a:prstGeom prst="ellips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1" name="Oval 280"/>
                <p:cNvSpPr>
                  <a:spLocks noChangeAspect="1"/>
                </p:cNvSpPr>
                <p:nvPr/>
              </p:nvSpPr>
              <p:spPr>
                <a:xfrm>
                  <a:off x="5101494" y="5551640"/>
                  <a:ext cx="548640" cy="548640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0" name="Group 259"/>
              <p:cNvGrpSpPr>
                <a:grpSpLocks noChangeAspect="1"/>
              </p:cNvGrpSpPr>
              <p:nvPr/>
            </p:nvGrpSpPr>
            <p:grpSpPr>
              <a:xfrm>
                <a:off x="11751470" y="8344279"/>
                <a:ext cx="136026" cy="95249"/>
                <a:chOff x="5019071" y="4953000"/>
                <a:chExt cx="108820" cy="76199"/>
              </a:xfrm>
            </p:grpSpPr>
            <p:sp>
              <p:nvSpPr>
                <p:cNvPr id="277" name="Rectangle 276"/>
                <p:cNvSpPr/>
                <p:nvPr/>
              </p:nvSpPr>
              <p:spPr bwMode="auto">
                <a:xfrm rot="5400000" flipH="1">
                  <a:off x="5068043" y="497139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Rectangle 277"/>
                <p:cNvSpPr/>
                <p:nvPr/>
              </p:nvSpPr>
              <p:spPr bwMode="auto">
                <a:xfrm rot="3180000" flipH="1">
                  <a:off x="5070081" y="4935270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Rectangle 278"/>
                <p:cNvSpPr/>
                <p:nvPr/>
              </p:nvSpPr>
              <p:spPr bwMode="auto">
                <a:xfrm rot="5400000" flipH="1">
                  <a:off x="5068043" y="4904028"/>
                  <a:ext cx="8837" cy="10678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61" name="Straight Arrow Connector 260"/>
              <p:cNvCxnSpPr/>
              <p:nvPr/>
            </p:nvCxnSpPr>
            <p:spPr>
              <a:xfrm flipV="1">
                <a:off x="12010716" y="8287128"/>
                <a:ext cx="0" cy="182880"/>
              </a:xfrm>
              <a:prstGeom prst="straightConnector1">
                <a:avLst/>
              </a:prstGeom>
              <a:ln w="9525">
                <a:solidFill>
                  <a:schemeClr val="bg1"/>
                </a:solidFill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Rectangle 261"/>
              <p:cNvSpPr/>
              <p:nvPr/>
            </p:nvSpPr>
            <p:spPr bwMode="auto">
              <a:xfrm rot="5400000" flipH="1">
                <a:off x="11808813" y="8095133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Oval 262"/>
              <p:cNvSpPr>
                <a:spLocks noChangeAspect="1"/>
              </p:cNvSpPr>
              <p:nvPr/>
            </p:nvSpPr>
            <p:spPr>
              <a:xfrm>
                <a:off x="11719271" y="8403429"/>
                <a:ext cx="59436" cy="594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264" name="Straight Connector 263"/>
              <p:cNvCxnSpPr>
                <a:stCxn id="262" idx="2"/>
                <a:endCxn id="262" idx="2"/>
              </p:cNvCxnSpPr>
              <p:nvPr/>
            </p:nvCxnSpPr>
            <p:spPr>
              <a:xfrm>
                <a:off x="11747597" y="8161872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/>
              <p:cNvCxnSpPr>
                <a:stCxn id="279" idx="0"/>
                <a:endCxn id="262" idx="2"/>
              </p:cNvCxnSpPr>
              <p:nvPr/>
            </p:nvCxnSpPr>
            <p:spPr>
              <a:xfrm flipH="1" flipV="1">
                <a:off x="11747597" y="8161872"/>
                <a:ext cx="137350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>
                <a:stCxn id="279" idx="2"/>
                <a:endCxn id="262" idx="0"/>
              </p:cNvCxnSpPr>
              <p:nvPr/>
            </p:nvCxnSpPr>
            <p:spPr>
              <a:xfrm flipV="1">
                <a:off x="11751469" y="8161872"/>
                <a:ext cx="129606" cy="187931"/>
              </a:xfrm>
              <a:prstGeom prst="line">
                <a:avLst/>
              </a:prstGeom>
              <a:ln w="2857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Oval 266"/>
              <p:cNvSpPr>
                <a:spLocks noChangeAspect="1"/>
              </p:cNvSpPr>
              <p:nvPr/>
            </p:nvSpPr>
            <p:spPr>
              <a:xfrm>
                <a:off x="11767998" y="8214452"/>
                <a:ext cx="91440" cy="914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268" name="Straight Connector 267"/>
              <p:cNvCxnSpPr>
                <a:stCxn id="509" idx="3"/>
              </p:cNvCxnSpPr>
              <p:nvPr/>
            </p:nvCxnSpPr>
            <p:spPr>
              <a:xfrm flipH="1" flipV="1">
                <a:off x="11676929" y="8730481"/>
                <a:ext cx="783" cy="1022360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9" name="TextBox 268"/>
              <p:cNvSpPr txBox="1"/>
              <p:nvPr/>
            </p:nvSpPr>
            <p:spPr>
              <a:xfrm>
                <a:off x="11718784" y="8952823"/>
                <a:ext cx="439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SD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11231261" y="8098444"/>
                <a:ext cx="553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955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TDV</a:t>
                </a:r>
              </a:p>
            </p:txBody>
          </p:sp>
          <p:grpSp>
            <p:nvGrpSpPr>
              <p:cNvPr id="271" name="Group 270"/>
              <p:cNvGrpSpPr/>
              <p:nvPr/>
            </p:nvGrpSpPr>
            <p:grpSpPr>
              <a:xfrm>
                <a:off x="11605978" y="9058458"/>
                <a:ext cx="153573" cy="135777"/>
                <a:chOff x="4929263" y="5572680"/>
                <a:chExt cx="153573" cy="135777"/>
              </a:xfrm>
            </p:grpSpPr>
            <p:sp>
              <p:nvSpPr>
                <p:cNvPr id="272" name="Rectangle 271"/>
                <p:cNvSpPr/>
                <p:nvPr/>
              </p:nvSpPr>
              <p:spPr bwMode="auto">
                <a:xfrm rot="5400000" flipH="1">
                  <a:off x="4990479" y="5636195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 bwMode="auto">
                <a:xfrm flipH="1">
                  <a:off x="4993026" y="557331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Rectangle 273"/>
                <p:cNvSpPr/>
                <p:nvPr/>
              </p:nvSpPr>
              <p:spPr bwMode="auto">
                <a:xfrm rot="5400000" flipH="1">
                  <a:off x="4990479" y="5511464"/>
                  <a:ext cx="11046" cy="1334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Rectangle 274"/>
                <p:cNvSpPr/>
                <p:nvPr/>
              </p:nvSpPr>
              <p:spPr bwMode="auto">
                <a:xfrm rot="3300000" flipH="1">
                  <a:off x="5031593" y="5600929"/>
                  <a:ext cx="11046" cy="9144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 bwMode="auto">
                <a:xfrm rot="19500000" flipH="1">
                  <a:off x="5069307" y="5600406"/>
                  <a:ext cx="11046" cy="4572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49" name="Group 248"/>
            <p:cNvGrpSpPr/>
            <p:nvPr/>
          </p:nvGrpSpPr>
          <p:grpSpPr>
            <a:xfrm>
              <a:off x="2153679" y="5976086"/>
              <a:ext cx="189847" cy="241821"/>
              <a:chOff x="8143766" y="9220200"/>
              <a:chExt cx="189847" cy="241821"/>
            </a:xfrm>
          </p:grpSpPr>
          <p:cxnSp>
            <p:nvCxnSpPr>
              <p:cNvPr id="251" name="Straight Connector 250"/>
              <p:cNvCxnSpPr/>
              <p:nvPr/>
            </p:nvCxnSpPr>
            <p:spPr>
              <a:xfrm flipV="1">
                <a:off x="8213540" y="9220200"/>
                <a:ext cx="0" cy="161813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2" name="Group 251"/>
              <p:cNvGrpSpPr>
                <a:grpSpLocks noChangeAspect="1"/>
              </p:cNvGrpSpPr>
              <p:nvPr/>
            </p:nvGrpSpPr>
            <p:grpSpPr>
              <a:xfrm>
                <a:off x="8143766" y="9366773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5" name="Rectangle 254"/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0" name="TextBox 249"/>
            <p:cNvSpPr txBox="1">
              <a:spLocks noChangeAspect="1"/>
            </p:cNvSpPr>
            <p:nvPr/>
          </p:nvSpPr>
          <p:spPr>
            <a:xfrm>
              <a:off x="1874577" y="4976842"/>
              <a:ext cx="685800" cy="990600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Chiller 2</a:t>
              </a:r>
            </a:p>
            <a:p>
              <a:pPr algn="ctr"/>
              <a:r>
                <a:rPr lang="en-US" sz="1023" dirty="0">
                  <a:solidFill>
                    <a:schemeClr val="bg1"/>
                  </a:solidFill>
                </a:rPr>
                <a:t>VFD &amp; HG</a:t>
              </a:r>
            </a:p>
          </p:txBody>
        </p:sp>
        <p:grpSp>
          <p:nvGrpSpPr>
            <p:cNvPr id="512" name="Group 511"/>
            <p:cNvGrpSpPr/>
            <p:nvPr/>
          </p:nvGrpSpPr>
          <p:grpSpPr>
            <a:xfrm>
              <a:off x="2025053" y="8774390"/>
              <a:ext cx="189847" cy="95248"/>
              <a:chOff x="2025053" y="8774390"/>
              <a:chExt cx="189847" cy="95248"/>
            </a:xfrm>
          </p:grpSpPr>
          <p:cxnSp>
            <p:nvCxnSpPr>
              <p:cNvPr id="506" name="Straight Connector 505"/>
              <p:cNvCxnSpPr/>
              <p:nvPr/>
            </p:nvCxnSpPr>
            <p:spPr>
              <a:xfrm flipV="1">
                <a:off x="2103575" y="8817980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flipV="1">
                <a:off x="2214900" y="8774390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Rectangle 507"/>
              <p:cNvSpPr/>
              <p:nvPr/>
            </p:nvSpPr>
            <p:spPr bwMode="auto">
              <a:xfrm rot="5400000" flipH="1">
                <a:off x="2086915" y="8797376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 bwMode="auto">
              <a:xfrm rot="5400000" flipH="1">
                <a:off x="2086915" y="8713174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0" name="Oval 509"/>
              <p:cNvSpPr/>
              <p:nvPr/>
            </p:nvSpPr>
            <p:spPr>
              <a:xfrm>
                <a:off x="2025053" y="8793034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320" name="Straight Connector 319"/>
          <p:cNvCxnSpPr/>
          <p:nvPr/>
        </p:nvCxnSpPr>
        <p:spPr>
          <a:xfrm flipH="1" flipV="1">
            <a:off x="7794735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7699613" y="1951315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H="1" flipV="1">
            <a:off x="6478043" y="870951"/>
            <a:ext cx="1" cy="37003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>
            <a:endCxn id="372" idx="2"/>
          </p:cNvCxnSpPr>
          <p:nvPr/>
        </p:nvCxnSpPr>
        <p:spPr>
          <a:xfrm flipV="1">
            <a:off x="6382634" y="1949402"/>
            <a:ext cx="0" cy="29313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V="1">
            <a:off x="6480313" y="1431807"/>
            <a:ext cx="0" cy="7072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" name="Group 357"/>
          <p:cNvGrpSpPr>
            <a:grpSpLocks noChangeAspect="1"/>
          </p:cNvGrpSpPr>
          <p:nvPr/>
        </p:nvGrpSpPr>
        <p:grpSpPr>
          <a:xfrm>
            <a:off x="6267364" y="1473371"/>
            <a:ext cx="256183" cy="280555"/>
            <a:chOff x="4829486" y="5084065"/>
            <a:chExt cx="1202345" cy="1316735"/>
          </a:xfrm>
          <a:solidFill>
            <a:schemeClr val="bg1">
              <a:lumMod val="65000"/>
            </a:schemeClr>
          </a:solidFill>
        </p:grpSpPr>
        <p:grpSp>
          <p:nvGrpSpPr>
            <p:cNvPr id="379" name="Group 378"/>
            <p:cNvGrpSpPr>
              <a:grpSpLocks noChangeAspect="1"/>
            </p:cNvGrpSpPr>
            <p:nvPr/>
          </p:nvGrpSpPr>
          <p:grpSpPr>
            <a:xfrm>
              <a:off x="4829486" y="5084065"/>
              <a:ext cx="1202345" cy="1316735"/>
              <a:chOff x="2759568" y="2981393"/>
              <a:chExt cx="1858102" cy="2034758"/>
            </a:xfrm>
            <a:grpFill/>
          </p:grpSpPr>
          <p:sp>
            <p:nvSpPr>
              <p:cNvPr id="381" name="Freeform 380"/>
              <p:cNvSpPr/>
              <p:nvPr/>
            </p:nvSpPr>
            <p:spPr bwMode="auto">
              <a:xfrm rot="5400000" flipH="1">
                <a:off x="3747317" y="3298958"/>
                <a:ext cx="1028457" cy="497912"/>
              </a:xfrm>
              <a:custGeom>
                <a:avLst/>
                <a:gdLst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99269"/>
                  <a:gd name="connsiteX1" fmla="*/ 679450 w 1124346"/>
                  <a:gd name="connsiteY1" fmla="*/ 408384 h 499269"/>
                  <a:gd name="connsiteX2" fmla="*/ 627062 w 1124346"/>
                  <a:gd name="connsiteY2" fmla="*/ 329803 h 499269"/>
                  <a:gd name="connsiteX3" fmla="*/ 565150 w 1124346"/>
                  <a:gd name="connsiteY3" fmla="*/ 260747 h 499269"/>
                  <a:gd name="connsiteX4" fmla="*/ 484187 w 1124346"/>
                  <a:gd name="connsiteY4" fmla="*/ 203597 h 499269"/>
                  <a:gd name="connsiteX5" fmla="*/ 412750 w 1124346"/>
                  <a:gd name="connsiteY5" fmla="*/ 148828 h 499269"/>
                  <a:gd name="connsiteX6" fmla="*/ 310356 w 1124346"/>
                  <a:gd name="connsiteY6" fmla="*/ 108347 h 499269"/>
                  <a:gd name="connsiteX7" fmla="*/ 219868 w 1124346"/>
                  <a:gd name="connsiteY7" fmla="*/ 79772 h 499269"/>
                  <a:gd name="connsiteX8" fmla="*/ 127000 w 1124346"/>
                  <a:gd name="connsiteY8" fmla="*/ 65484 h 499269"/>
                  <a:gd name="connsiteX9" fmla="*/ 981868 w 1124346"/>
                  <a:gd name="connsiteY9" fmla="*/ 60722 h 499269"/>
                  <a:gd name="connsiteX10" fmla="*/ 981868 w 1124346"/>
                  <a:gd name="connsiteY10" fmla="*/ 429816 h 499269"/>
                  <a:gd name="connsiteX11" fmla="*/ 719931 w 1124346"/>
                  <a:gd name="connsiteY11" fmla="*/ 477441 h 499269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1124346"/>
                  <a:gd name="connsiteY0" fmla="*/ 477441 h 477441"/>
                  <a:gd name="connsiteX1" fmla="*/ 679450 w 1124346"/>
                  <a:gd name="connsiteY1" fmla="*/ 408384 h 477441"/>
                  <a:gd name="connsiteX2" fmla="*/ 627062 w 1124346"/>
                  <a:gd name="connsiteY2" fmla="*/ 329803 h 477441"/>
                  <a:gd name="connsiteX3" fmla="*/ 565150 w 1124346"/>
                  <a:gd name="connsiteY3" fmla="*/ 260747 h 477441"/>
                  <a:gd name="connsiteX4" fmla="*/ 484187 w 1124346"/>
                  <a:gd name="connsiteY4" fmla="*/ 203597 h 477441"/>
                  <a:gd name="connsiteX5" fmla="*/ 412750 w 1124346"/>
                  <a:gd name="connsiteY5" fmla="*/ 148828 h 477441"/>
                  <a:gd name="connsiteX6" fmla="*/ 310356 w 1124346"/>
                  <a:gd name="connsiteY6" fmla="*/ 108347 h 477441"/>
                  <a:gd name="connsiteX7" fmla="*/ 219868 w 1124346"/>
                  <a:gd name="connsiteY7" fmla="*/ 79772 h 477441"/>
                  <a:gd name="connsiteX8" fmla="*/ 127000 w 1124346"/>
                  <a:gd name="connsiteY8" fmla="*/ 65484 h 477441"/>
                  <a:gd name="connsiteX9" fmla="*/ 981868 w 1124346"/>
                  <a:gd name="connsiteY9" fmla="*/ 60722 h 477441"/>
                  <a:gd name="connsiteX10" fmla="*/ 981868 w 1124346"/>
                  <a:gd name="connsiteY10" fmla="*/ 429816 h 477441"/>
                  <a:gd name="connsiteX11" fmla="*/ 719931 w 1124346"/>
                  <a:gd name="connsiteY11" fmla="*/ 477441 h 477441"/>
                  <a:gd name="connsiteX0" fmla="*/ 719931 w 987821"/>
                  <a:gd name="connsiteY0" fmla="*/ 477441 h 477441"/>
                  <a:gd name="connsiteX1" fmla="*/ 679450 w 987821"/>
                  <a:gd name="connsiteY1" fmla="*/ 408384 h 477441"/>
                  <a:gd name="connsiteX2" fmla="*/ 627062 w 987821"/>
                  <a:gd name="connsiteY2" fmla="*/ 329803 h 477441"/>
                  <a:gd name="connsiteX3" fmla="*/ 565150 w 987821"/>
                  <a:gd name="connsiteY3" fmla="*/ 260747 h 477441"/>
                  <a:gd name="connsiteX4" fmla="*/ 484187 w 987821"/>
                  <a:gd name="connsiteY4" fmla="*/ 203597 h 477441"/>
                  <a:gd name="connsiteX5" fmla="*/ 412750 w 987821"/>
                  <a:gd name="connsiteY5" fmla="*/ 148828 h 477441"/>
                  <a:gd name="connsiteX6" fmla="*/ 310356 w 987821"/>
                  <a:gd name="connsiteY6" fmla="*/ 108347 h 477441"/>
                  <a:gd name="connsiteX7" fmla="*/ 219868 w 987821"/>
                  <a:gd name="connsiteY7" fmla="*/ 79772 h 477441"/>
                  <a:gd name="connsiteX8" fmla="*/ 127000 w 987821"/>
                  <a:gd name="connsiteY8" fmla="*/ 65484 h 477441"/>
                  <a:gd name="connsiteX9" fmla="*/ 981868 w 987821"/>
                  <a:gd name="connsiteY9" fmla="*/ 60722 h 477441"/>
                  <a:gd name="connsiteX10" fmla="*/ 981868 w 987821"/>
                  <a:gd name="connsiteY10" fmla="*/ 429816 h 477441"/>
                  <a:gd name="connsiteX11" fmla="*/ 719931 w 987821"/>
                  <a:gd name="connsiteY11" fmla="*/ 477441 h 477441"/>
                  <a:gd name="connsiteX0" fmla="*/ 719931 w 987821"/>
                  <a:gd name="connsiteY0" fmla="*/ 416719 h 416719"/>
                  <a:gd name="connsiteX1" fmla="*/ 679450 w 987821"/>
                  <a:gd name="connsiteY1" fmla="*/ 347662 h 416719"/>
                  <a:gd name="connsiteX2" fmla="*/ 627062 w 987821"/>
                  <a:gd name="connsiteY2" fmla="*/ 269081 h 416719"/>
                  <a:gd name="connsiteX3" fmla="*/ 565150 w 987821"/>
                  <a:gd name="connsiteY3" fmla="*/ 200025 h 416719"/>
                  <a:gd name="connsiteX4" fmla="*/ 484187 w 987821"/>
                  <a:gd name="connsiteY4" fmla="*/ 142875 h 416719"/>
                  <a:gd name="connsiteX5" fmla="*/ 412750 w 987821"/>
                  <a:gd name="connsiteY5" fmla="*/ 88106 h 416719"/>
                  <a:gd name="connsiteX6" fmla="*/ 310356 w 987821"/>
                  <a:gd name="connsiteY6" fmla="*/ 47625 h 416719"/>
                  <a:gd name="connsiteX7" fmla="*/ 219868 w 987821"/>
                  <a:gd name="connsiteY7" fmla="*/ 19050 h 416719"/>
                  <a:gd name="connsiteX8" fmla="*/ 127000 w 987821"/>
                  <a:gd name="connsiteY8" fmla="*/ 4762 h 416719"/>
                  <a:gd name="connsiteX9" fmla="*/ 981868 w 987821"/>
                  <a:gd name="connsiteY9" fmla="*/ 0 h 416719"/>
                  <a:gd name="connsiteX10" fmla="*/ 981868 w 987821"/>
                  <a:gd name="connsiteY10" fmla="*/ 369094 h 416719"/>
                  <a:gd name="connsiteX11" fmla="*/ 719931 w 987821"/>
                  <a:gd name="connsiteY11" fmla="*/ 416719 h 416719"/>
                  <a:gd name="connsiteX0" fmla="*/ 592931 w 860821"/>
                  <a:gd name="connsiteY0" fmla="*/ 416719 h 416719"/>
                  <a:gd name="connsiteX1" fmla="*/ 552450 w 860821"/>
                  <a:gd name="connsiteY1" fmla="*/ 347662 h 416719"/>
                  <a:gd name="connsiteX2" fmla="*/ 500062 w 860821"/>
                  <a:gd name="connsiteY2" fmla="*/ 269081 h 416719"/>
                  <a:gd name="connsiteX3" fmla="*/ 438150 w 860821"/>
                  <a:gd name="connsiteY3" fmla="*/ 200025 h 416719"/>
                  <a:gd name="connsiteX4" fmla="*/ 357187 w 860821"/>
                  <a:gd name="connsiteY4" fmla="*/ 142875 h 416719"/>
                  <a:gd name="connsiteX5" fmla="*/ 285750 w 860821"/>
                  <a:gd name="connsiteY5" fmla="*/ 88106 h 416719"/>
                  <a:gd name="connsiteX6" fmla="*/ 183356 w 860821"/>
                  <a:gd name="connsiteY6" fmla="*/ 47625 h 416719"/>
                  <a:gd name="connsiteX7" fmla="*/ 92868 w 860821"/>
                  <a:gd name="connsiteY7" fmla="*/ 19050 h 416719"/>
                  <a:gd name="connsiteX8" fmla="*/ 0 w 860821"/>
                  <a:gd name="connsiteY8" fmla="*/ 4762 h 416719"/>
                  <a:gd name="connsiteX9" fmla="*/ 854868 w 860821"/>
                  <a:gd name="connsiteY9" fmla="*/ 0 h 416719"/>
                  <a:gd name="connsiteX10" fmla="*/ 854868 w 860821"/>
                  <a:gd name="connsiteY10" fmla="*/ 369094 h 416719"/>
                  <a:gd name="connsiteX11" fmla="*/ 592931 w 860821"/>
                  <a:gd name="connsiteY11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0821" h="416719">
                    <a:moveTo>
                      <a:pt x="592931" y="416719"/>
                    </a:moveTo>
                    <a:cubicBezTo>
                      <a:pt x="569516" y="375841"/>
                      <a:pt x="567928" y="372268"/>
                      <a:pt x="552450" y="347662"/>
                    </a:cubicBezTo>
                    <a:cubicBezTo>
                      <a:pt x="536972" y="323056"/>
                      <a:pt x="519112" y="293687"/>
                      <a:pt x="500062" y="269081"/>
                    </a:cubicBezTo>
                    <a:cubicBezTo>
                      <a:pt x="481012" y="244475"/>
                      <a:pt x="461962" y="221059"/>
                      <a:pt x="438150" y="200025"/>
                    </a:cubicBezTo>
                    <a:cubicBezTo>
                      <a:pt x="414338" y="178991"/>
                      <a:pt x="382587" y="161528"/>
                      <a:pt x="357187" y="142875"/>
                    </a:cubicBezTo>
                    <a:cubicBezTo>
                      <a:pt x="331787" y="124222"/>
                      <a:pt x="314722" y="103981"/>
                      <a:pt x="285750" y="88106"/>
                    </a:cubicBezTo>
                    <a:cubicBezTo>
                      <a:pt x="256778" y="72231"/>
                      <a:pt x="215503" y="59134"/>
                      <a:pt x="183356" y="47625"/>
                    </a:cubicBezTo>
                    <a:cubicBezTo>
                      <a:pt x="151209" y="36116"/>
                      <a:pt x="123427" y="26194"/>
                      <a:pt x="92868" y="19050"/>
                    </a:cubicBezTo>
                    <a:cubicBezTo>
                      <a:pt x="62309" y="11906"/>
                      <a:pt x="96044" y="22225"/>
                      <a:pt x="0" y="4762"/>
                    </a:cubicBezTo>
                    <a:cubicBezTo>
                      <a:pt x="127000" y="1587"/>
                      <a:pt x="590153" y="2778"/>
                      <a:pt x="854868" y="0"/>
                    </a:cubicBezTo>
                    <a:cubicBezTo>
                      <a:pt x="860821" y="154385"/>
                      <a:pt x="858837" y="235347"/>
                      <a:pt x="854868" y="369094"/>
                    </a:cubicBezTo>
                    <a:cubicBezTo>
                      <a:pt x="761206" y="385366"/>
                      <a:pt x="747315" y="390922"/>
                      <a:pt x="592931" y="416719"/>
                    </a:cubicBezTo>
                    <a:close/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 bwMode="auto">
              <a:xfrm rot="5400000" flipH="1">
                <a:off x="4260317" y="2678663"/>
                <a:ext cx="54623" cy="660083"/>
              </a:xfrm>
              <a:prstGeom prst="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3" name="Oval 382"/>
              <p:cNvSpPr>
                <a:spLocks noChangeAspect="1"/>
              </p:cNvSpPr>
              <p:nvPr/>
            </p:nvSpPr>
            <p:spPr bwMode="auto">
              <a:xfrm rot="5400000" flipH="1">
                <a:off x="3445686" y="3899594"/>
                <a:ext cx="286021" cy="286036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sp>
            <p:nvSpPr>
              <p:cNvPr id="384" name="Freeform 383"/>
              <p:cNvSpPr/>
              <p:nvPr/>
            </p:nvSpPr>
            <p:spPr>
              <a:xfrm>
                <a:off x="4031175" y="3354605"/>
                <a:ext cx="451816" cy="693727"/>
              </a:xfrm>
              <a:custGeom>
                <a:avLst/>
                <a:gdLst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27247 w 446379"/>
                  <a:gd name="connsiteY2" fmla="*/ 173141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46379"/>
                  <a:gd name="connsiteY0" fmla="*/ 0 h 516717"/>
                  <a:gd name="connsiteX1" fmla="*/ 124445 w 446379"/>
                  <a:gd name="connsiteY1" fmla="*/ 73044 h 516717"/>
                  <a:gd name="connsiteX2" fmla="*/ 235363 w 446379"/>
                  <a:gd name="connsiteY2" fmla="*/ 162320 h 516717"/>
                  <a:gd name="connsiteX3" fmla="*/ 319228 w 446379"/>
                  <a:gd name="connsiteY3" fmla="*/ 273238 h 516717"/>
                  <a:gd name="connsiteX4" fmla="*/ 408504 w 446379"/>
                  <a:gd name="connsiteY4" fmla="*/ 432852 h 516717"/>
                  <a:gd name="connsiteX5" fmla="*/ 446379 w 446379"/>
                  <a:gd name="connsiteY5" fmla="*/ 516717 h 516717"/>
                  <a:gd name="connsiteX0" fmla="*/ 0 w 465316"/>
                  <a:gd name="connsiteY0" fmla="*/ 0 h 530244"/>
                  <a:gd name="connsiteX1" fmla="*/ 124445 w 465316"/>
                  <a:gd name="connsiteY1" fmla="*/ 73044 h 530244"/>
                  <a:gd name="connsiteX2" fmla="*/ 235363 w 465316"/>
                  <a:gd name="connsiteY2" fmla="*/ 162320 h 530244"/>
                  <a:gd name="connsiteX3" fmla="*/ 319228 w 465316"/>
                  <a:gd name="connsiteY3" fmla="*/ 273238 h 530244"/>
                  <a:gd name="connsiteX4" fmla="*/ 408504 w 465316"/>
                  <a:gd name="connsiteY4" fmla="*/ 432852 h 530244"/>
                  <a:gd name="connsiteX5" fmla="*/ 465316 w 465316"/>
                  <a:gd name="connsiteY5" fmla="*/ 530244 h 530244"/>
                  <a:gd name="connsiteX0" fmla="*/ 0 w 465316"/>
                  <a:gd name="connsiteY0" fmla="*/ 0 h 589761"/>
                  <a:gd name="connsiteX1" fmla="*/ 124445 w 465316"/>
                  <a:gd name="connsiteY1" fmla="*/ 73044 h 589761"/>
                  <a:gd name="connsiteX2" fmla="*/ 235363 w 465316"/>
                  <a:gd name="connsiteY2" fmla="*/ 162320 h 589761"/>
                  <a:gd name="connsiteX3" fmla="*/ 319228 w 465316"/>
                  <a:gd name="connsiteY3" fmla="*/ 273238 h 589761"/>
                  <a:gd name="connsiteX4" fmla="*/ 408504 w 465316"/>
                  <a:gd name="connsiteY4" fmla="*/ 432852 h 589761"/>
                  <a:gd name="connsiteX5" fmla="*/ 465316 w 465316"/>
                  <a:gd name="connsiteY5" fmla="*/ 589761 h 589761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35363 w 451789"/>
                  <a:gd name="connsiteY2" fmla="*/ 162320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24445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235363 w 451789"/>
                  <a:gd name="connsiteY3" fmla="*/ 162320 h 595172"/>
                  <a:gd name="connsiteX4" fmla="*/ 319228 w 451789"/>
                  <a:gd name="connsiteY4" fmla="*/ 273238 h 595172"/>
                  <a:gd name="connsiteX5" fmla="*/ 408504 w 451789"/>
                  <a:gd name="connsiteY5" fmla="*/ 432852 h 595172"/>
                  <a:gd name="connsiteX6" fmla="*/ 451789 w 451789"/>
                  <a:gd name="connsiteY6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9228 w 451789"/>
                  <a:gd name="connsiteY3" fmla="*/ 273238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08504 w 451789"/>
                  <a:gd name="connsiteY4" fmla="*/ 432852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16847 w 451789"/>
                  <a:gd name="connsiteY3" fmla="*/ 282763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47804 w 451789"/>
                  <a:gd name="connsiteY3" fmla="*/ 258247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19596 w 451789"/>
                  <a:gd name="connsiteY2" fmla="*/ 167263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  <a:gd name="connsiteX0" fmla="*/ 0 w 451789"/>
                  <a:gd name="connsiteY0" fmla="*/ 0 h 595172"/>
                  <a:gd name="connsiteX1" fmla="*/ 119682 w 451789"/>
                  <a:gd name="connsiteY1" fmla="*/ 73044 h 595172"/>
                  <a:gd name="connsiteX2" fmla="*/ 238646 w 451789"/>
                  <a:gd name="connsiteY2" fmla="*/ 152962 h 595172"/>
                  <a:gd name="connsiteX3" fmla="*/ 333516 w 451789"/>
                  <a:gd name="connsiteY3" fmla="*/ 270505 h 595172"/>
                  <a:gd name="connsiteX4" fmla="*/ 418029 w 451789"/>
                  <a:gd name="connsiteY4" fmla="*/ 412423 h 595172"/>
                  <a:gd name="connsiteX5" fmla="*/ 451789 w 451789"/>
                  <a:gd name="connsiteY5" fmla="*/ 595172 h 595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789" h="595172">
                    <a:moveTo>
                      <a:pt x="0" y="0"/>
                    </a:moveTo>
                    <a:cubicBezTo>
                      <a:pt x="43285" y="22093"/>
                      <a:pt x="79908" y="47550"/>
                      <a:pt x="119682" y="73044"/>
                    </a:cubicBezTo>
                    <a:cubicBezTo>
                      <a:pt x="159456" y="98538"/>
                      <a:pt x="205388" y="119596"/>
                      <a:pt x="238646" y="152962"/>
                    </a:cubicBezTo>
                    <a:cubicBezTo>
                      <a:pt x="271904" y="186328"/>
                      <a:pt x="303619" y="227262"/>
                      <a:pt x="333516" y="270505"/>
                    </a:cubicBezTo>
                    <a:cubicBezTo>
                      <a:pt x="363413" y="313748"/>
                      <a:pt x="398317" y="358312"/>
                      <a:pt x="418029" y="412423"/>
                    </a:cubicBezTo>
                    <a:cubicBezTo>
                      <a:pt x="437741" y="466534"/>
                      <a:pt x="451789" y="595172"/>
                      <a:pt x="451789" y="595172"/>
                    </a:cubicBezTo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 bwMode="auto">
              <a:xfrm flipH="1">
                <a:off x="4012585" y="2981414"/>
                <a:ext cx="55010" cy="372334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cxnSp>
            <p:nvCxnSpPr>
              <p:cNvPr id="386" name="Straight Connector 385"/>
              <p:cNvCxnSpPr>
                <a:stCxn id="387" idx="0"/>
              </p:cNvCxnSpPr>
              <p:nvPr/>
            </p:nvCxnSpPr>
            <p:spPr bwMode="auto">
              <a:xfrm flipV="1">
                <a:off x="4507389" y="3036042"/>
                <a:ext cx="7319" cy="1106138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</p:cxnSp>
          <p:sp>
            <p:nvSpPr>
              <p:cNvPr id="387" name="Oval 386"/>
              <p:cNvSpPr>
                <a:spLocks noChangeAspect="1"/>
              </p:cNvSpPr>
              <p:nvPr/>
            </p:nvSpPr>
            <p:spPr bwMode="auto">
              <a:xfrm rot="5400000" flipH="1">
                <a:off x="2759639" y="3268134"/>
                <a:ext cx="1747946" cy="1748088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0" name="Oval 379"/>
            <p:cNvSpPr>
              <a:spLocks noChangeAspect="1"/>
            </p:cNvSpPr>
            <p:nvPr/>
          </p:nvSpPr>
          <p:spPr>
            <a:xfrm>
              <a:off x="5101494" y="5551640"/>
              <a:ext cx="548640" cy="548640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>
                <a:solidFill>
                  <a:schemeClr val="bg1"/>
                </a:solidFill>
              </a:endParaRPr>
            </a:p>
          </p:txBody>
        </p:sp>
      </p:grpSp>
      <p:sp>
        <p:nvSpPr>
          <p:cNvPr id="377" name="Rectangle 376"/>
          <p:cNvSpPr/>
          <p:nvPr/>
        </p:nvSpPr>
        <p:spPr bwMode="auto">
          <a:xfrm rot="3180000" flipH="1">
            <a:off x="6478068" y="1355910"/>
            <a:ext cx="7531" cy="91008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txBody>
          <a:bodyPr vert="vert270" wrap="squar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23" dirty="0">
              <a:solidFill>
                <a:schemeClr val="bg1"/>
              </a:solidFill>
            </a:endParaRPr>
          </a:p>
        </p:txBody>
      </p:sp>
      <p:cxnSp>
        <p:nvCxnSpPr>
          <p:cNvPr id="360" name="Straight Arrow Connector 359"/>
          <p:cNvCxnSpPr/>
          <p:nvPr/>
        </p:nvCxnSpPr>
        <p:spPr>
          <a:xfrm flipV="1">
            <a:off x="6611352" y="1332055"/>
            <a:ext cx="0" cy="124691"/>
          </a:xfrm>
          <a:prstGeom prst="straightConnector1">
            <a:avLst/>
          </a:prstGeom>
          <a:ln w="9525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Oval 361"/>
          <p:cNvSpPr>
            <a:spLocks noChangeAspect="1"/>
          </p:cNvSpPr>
          <p:nvPr/>
        </p:nvSpPr>
        <p:spPr>
          <a:xfrm>
            <a:off x="6412639" y="1411350"/>
            <a:ext cx="40525" cy="4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3" name="Straight Connector 362"/>
          <p:cNvCxnSpPr/>
          <p:nvPr/>
        </p:nvCxnSpPr>
        <p:spPr>
          <a:xfrm>
            <a:off x="6431952" y="12466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flipH="1" flipV="1">
            <a:off x="6431952" y="1246653"/>
            <a:ext cx="9364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V="1">
            <a:off x="6434592" y="1246653"/>
            <a:ext cx="88368" cy="128135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Oval 365"/>
          <p:cNvSpPr>
            <a:spLocks noChangeAspect="1"/>
          </p:cNvSpPr>
          <p:nvPr/>
        </p:nvSpPr>
        <p:spPr>
          <a:xfrm>
            <a:off x="6445862" y="1282503"/>
            <a:ext cx="62345" cy="62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367" name="Straight Connector 366"/>
          <p:cNvCxnSpPr/>
          <p:nvPr/>
        </p:nvCxnSpPr>
        <p:spPr>
          <a:xfrm flipV="1">
            <a:off x="6383770" y="1634340"/>
            <a:ext cx="0" cy="218338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/>
          <p:cNvSpPr txBox="1"/>
          <p:nvPr/>
        </p:nvSpPr>
        <p:spPr>
          <a:xfrm>
            <a:off x="6412307" y="1785938"/>
            <a:ext cx="2996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SD</a:t>
            </a:r>
          </a:p>
        </p:txBody>
      </p:sp>
      <p:sp>
        <p:nvSpPr>
          <p:cNvPr id="369" name="TextBox 368"/>
          <p:cNvSpPr txBox="1"/>
          <p:nvPr/>
        </p:nvSpPr>
        <p:spPr>
          <a:xfrm>
            <a:off x="5977181" y="1184442"/>
            <a:ext cx="37728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TDV</a:t>
            </a:r>
          </a:p>
        </p:txBody>
      </p:sp>
      <p:grpSp>
        <p:nvGrpSpPr>
          <p:cNvPr id="370" name="Group 369"/>
          <p:cNvGrpSpPr/>
          <p:nvPr/>
        </p:nvGrpSpPr>
        <p:grpSpPr>
          <a:xfrm>
            <a:off x="6335394" y="1857962"/>
            <a:ext cx="104709" cy="92575"/>
            <a:chOff x="4929263" y="5572680"/>
            <a:chExt cx="153573" cy="135777"/>
          </a:xfrm>
        </p:grpSpPr>
        <p:sp>
          <p:nvSpPr>
            <p:cNvPr id="371" name="Rectangle 370"/>
            <p:cNvSpPr/>
            <p:nvPr/>
          </p:nvSpPr>
          <p:spPr bwMode="auto">
            <a:xfrm rot="5400000" flipH="1">
              <a:off x="4990479" y="5636195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 bwMode="auto">
            <a:xfrm flipH="1">
              <a:off x="4993026" y="557331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 bwMode="auto">
            <a:xfrm rot="5400000" flipH="1">
              <a:off x="4990479" y="5511464"/>
              <a:ext cx="11046" cy="1334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 bwMode="auto">
            <a:xfrm rot="3300000" flipH="1">
              <a:off x="5031593" y="5600929"/>
              <a:ext cx="11046" cy="914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 bwMode="auto">
            <a:xfrm rot="19500000" flipH="1">
              <a:off x="5069307" y="5600406"/>
              <a:ext cx="11046" cy="4572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5" name="Group 514"/>
          <p:cNvGrpSpPr>
            <a:grpSpLocks noChangeAspect="1"/>
          </p:cNvGrpSpPr>
          <p:nvPr/>
        </p:nvGrpSpPr>
        <p:grpSpPr>
          <a:xfrm>
            <a:off x="6339741" y="2052905"/>
            <a:ext cx="129440" cy="64942"/>
            <a:chOff x="5222637" y="4898421"/>
            <a:chExt cx="189846" cy="95248"/>
          </a:xfrm>
        </p:grpSpPr>
        <p:cxnSp>
          <p:nvCxnSpPr>
            <p:cNvPr id="516" name="Straight Connector 515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Rectangle 517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19" name="Rectangle 518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0" name="Oval 519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521" name="Group 520"/>
          <p:cNvGrpSpPr>
            <a:grpSpLocks noChangeAspect="1"/>
          </p:cNvGrpSpPr>
          <p:nvPr/>
        </p:nvGrpSpPr>
        <p:grpSpPr>
          <a:xfrm>
            <a:off x="7654620" y="2052905"/>
            <a:ext cx="129440" cy="64942"/>
            <a:chOff x="5222637" y="4898421"/>
            <a:chExt cx="189846" cy="95248"/>
          </a:xfrm>
        </p:grpSpPr>
        <p:cxnSp>
          <p:nvCxnSpPr>
            <p:cNvPr id="522" name="Straight Connector 521"/>
            <p:cNvCxnSpPr/>
            <p:nvPr/>
          </p:nvCxnSpPr>
          <p:spPr>
            <a:xfrm flipV="1">
              <a:off x="5301158" y="4942011"/>
              <a:ext cx="111325" cy="1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5412483" y="4898421"/>
              <a:ext cx="0" cy="43590"/>
            </a:xfrm>
            <a:prstGeom prst="line">
              <a:avLst/>
            </a:prstGeom>
            <a:ln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Rectangle 523"/>
            <p:cNvSpPr/>
            <p:nvPr/>
          </p:nvSpPr>
          <p:spPr bwMode="auto">
            <a:xfrm rot="5400000" flipH="1">
              <a:off x="5284498" y="4921407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5" name="Rectangle 524"/>
            <p:cNvSpPr/>
            <p:nvPr/>
          </p:nvSpPr>
          <p:spPr bwMode="auto">
            <a:xfrm rot="5400000" flipH="1">
              <a:off x="5284498" y="4837205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526" name="Oval 525"/>
            <p:cNvSpPr/>
            <p:nvPr/>
          </p:nvSpPr>
          <p:spPr>
            <a:xfrm>
              <a:off x="5222637" y="4917065"/>
              <a:ext cx="131714" cy="4989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396597" y="1203406"/>
            <a:ext cx="632091" cy="792379"/>
            <a:chOff x="11231261" y="8098444"/>
            <a:chExt cx="927067" cy="1162156"/>
          </a:xfrm>
        </p:grpSpPr>
        <p:cxnSp>
          <p:nvCxnSpPr>
            <p:cNvPr id="323" name="Straight Connector 322"/>
            <p:cNvCxnSpPr/>
            <p:nvPr/>
          </p:nvCxnSpPr>
          <p:spPr>
            <a:xfrm flipV="1">
              <a:off x="11818526" y="8433432"/>
              <a:ext cx="0" cy="103728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4" name="Group 323"/>
            <p:cNvGrpSpPr>
              <a:grpSpLocks noChangeAspect="1"/>
            </p:cNvGrpSpPr>
            <p:nvPr/>
          </p:nvGrpSpPr>
          <p:grpSpPr>
            <a:xfrm>
              <a:off x="11506200" y="8494393"/>
              <a:ext cx="375735" cy="411480"/>
              <a:chOff x="4829486" y="5084065"/>
              <a:chExt cx="1202345" cy="1316735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345" name="Group 344"/>
              <p:cNvGrpSpPr>
                <a:grpSpLocks noChangeAspect="1"/>
              </p:cNvGrpSpPr>
              <p:nvPr/>
            </p:nvGrpSpPr>
            <p:grpSpPr>
              <a:xfrm>
                <a:off x="4829486" y="5084065"/>
                <a:ext cx="1202345" cy="1316735"/>
                <a:chOff x="2759568" y="2981393"/>
                <a:chExt cx="1858102" cy="2034758"/>
              </a:xfrm>
              <a:grpFill/>
            </p:grpSpPr>
            <p:sp>
              <p:nvSpPr>
                <p:cNvPr id="347" name="Freeform 346"/>
                <p:cNvSpPr/>
                <p:nvPr/>
              </p:nvSpPr>
              <p:spPr bwMode="auto">
                <a:xfrm rot="5400000" flipH="1">
                  <a:off x="3747317" y="3298958"/>
                  <a:ext cx="1028457" cy="497912"/>
                </a:xfrm>
                <a:custGeom>
                  <a:avLst/>
                  <a:gdLst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99269"/>
                    <a:gd name="connsiteX1" fmla="*/ 679450 w 1124346"/>
                    <a:gd name="connsiteY1" fmla="*/ 408384 h 499269"/>
                    <a:gd name="connsiteX2" fmla="*/ 627062 w 1124346"/>
                    <a:gd name="connsiteY2" fmla="*/ 329803 h 499269"/>
                    <a:gd name="connsiteX3" fmla="*/ 565150 w 1124346"/>
                    <a:gd name="connsiteY3" fmla="*/ 260747 h 499269"/>
                    <a:gd name="connsiteX4" fmla="*/ 484187 w 1124346"/>
                    <a:gd name="connsiteY4" fmla="*/ 203597 h 499269"/>
                    <a:gd name="connsiteX5" fmla="*/ 412750 w 1124346"/>
                    <a:gd name="connsiteY5" fmla="*/ 148828 h 499269"/>
                    <a:gd name="connsiteX6" fmla="*/ 310356 w 1124346"/>
                    <a:gd name="connsiteY6" fmla="*/ 108347 h 499269"/>
                    <a:gd name="connsiteX7" fmla="*/ 219868 w 1124346"/>
                    <a:gd name="connsiteY7" fmla="*/ 79772 h 499269"/>
                    <a:gd name="connsiteX8" fmla="*/ 127000 w 1124346"/>
                    <a:gd name="connsiteY8" fmla="*/ 65484 h 499269"/>
                    <a:gd name="connsiteX9" fmla="*/ 981868 w 1124346"/>
                    <a:gd name="connsiteY9" fmla="*/ 60722 h 499269"/>
                    <a:gd name="connsiteX10" fmla="*/ 981868 w 1124346"/>
                    <a:gd name="connsiteY10" fmla="*/ 429816 h 499269"/>
                    <a:gd name="connsiteX11" fmla="*/ 719931 w 1124346"/>
                    <a:gd name="connsiteY11" fmla="*/ 477441 h 499269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1124346"/>
                    <a:gd name="connsiteY0" fmla="*/ 477441 h 477441"/>
                    <a:gd name="connsiteX1" fmla="*/ 679450 w 1124346"/>
                    <a:gd name="connsiteY1" fmla="*/ 408384 h 477441"/>
                    <a:gd name="connsiteX2" fmla="*/ 627062 w 1124346"/>
                    <a:gd name="connsiteY2" fmla="*/ 329803 h 477441"/>
                    <a:gd name="connsiteX3" fmla="*/ 565150 w 1124346"/>
                    <a:gd name="connsiteY3" fmla="*/ 260747 h 477441"/>
                    <a:gd name="connsiteX4" fmla="*/ 484187 w 1124346"/>
                    <a:gd name="connsiteY4" fmla="*/ 203597 h 477441"/>
                    <a:gd name="connsiteX5" fmla="*/ 412750 w 1124346"/>
                    <a:gd name="connsiteY5" fmla="*/ 148828 h 477441"/>
                    <a:gd name="connsiteX6" fmla="*/ 310356 w 1124346"/>
                    <a:gd name="connsiteY6" fmla="*/ 108347 h 477441"/>
                    <a:gd name="connsiteX7" fmla="*/ 219868 w 1124346"/>
                    <a:gd name="connsiteY7" fmla="*/ 79772 h 477441"/>
                    <a:gd name="connsiteX8" fmla="*/ 127000 w 1124346"/>
                    <a:gd name="connsiteY8" fmla="*/ 65484 h 477441"/>
                    <a:gd name="connsiteX9" fmla="*/ 981868 w 1124346"/>
                    <a:gd name="connsiteY9" fmla="*/ 60722 h 477441"/>
                    <a:gd name="connsiteX10" fmla="*/ 981868 w 1124346"/>
                    <a:gd name="connsiteY10" fmla="*/ 429816 h 477441"/>
                    <a:gd name="connsiteX11" fmla="*/ 719931 w 1124346"/>
                    <a:gd name="connsiteY11" fmla="*/ 477441 h 477441"/>
                    <a:gd name="connsiteX0" fmla="*/ 719931 w 987821"/>
                    <a:gd name="connsiteY0" fmla="*/ 477441 h 477441"/>
                    <a:gd name="connsiteX1" fmla="*/ 679450 w 987821"/>
                    <a:gd name="connsiteY1" fmla="*/ 408384 h 477441"/>
                    <a:gd name="connsiteX2" fmla="*/ 627062 w 987821"/>
                    <a:gd name="connsiteY2" fmla="*/ 329803 h 477441"/>
                    <a:gd name="connsiteX3" fmla="*/ 565150 w 987821"/>
                    <a:gd name="connsiteY3" fmla="*/ 260747 h 477441"/>
                    <a:gd name="connsiteX4" fmla="*/ 484187 w 987821"/>
                    <a:gd name="connsiteY4" fmla="*/ 203597 h 477441"/>
                    <a:gd name="connsiteX5" fmla="*/ 412750 w 987821"/>
                    <a:gd name="connsiteY5" fmla="*/ 148828 h 477441"/>
                    <a:gd name="connsiteX6" fmla="*/ 310356 w 987821"/>
                    <a:gd name="connsiteY6" fmla="*/ 108347 h 477441"/>
                    <a:gd name="connsiteX7" fmla="*/ 219868 w 987821"/>
                    <a:gd name="connsiteY7" fmla="*/ 79772 h 477441"/>
                    <a:gd name="connsiteX8" fmla="*/ 127000 w 987821"/>
                    <a:gd name="connsiteY8" fmla="*/ 65484 h 477441"/>
                    <a:gd name="connsiteX9" fmla="*/ 981868 w 987821"/>
                    <a:gd name="connsiteY9" fmla="*/ 60722 h 477441"/>
                    <a:gd name="connsiteX10" fmla="*/ 981868 w 987821"/>
                    <a:gd name="connsiteY10" fmla="*/ 429816 h 477441"/>
                    <a:gd name="connsiteX11" fmla="*/ 719931 w 987821"/>
                    <a:gd name="connsiteY11" fmla="*/ 477441 h 477441"/>
                    <a:gd name="connsiteX0" fmla="*/ 719931 w 987821"/>
                    <a:gd name="connsiteY0" fmla="*/ 416719 h 416719"/>
                    <a:gd name="connsiteX1" fmla="*/ 679450 w 987821"/>
                    <a:gd name="connsiteY1" fmla="*/ 347662 h 416719"/>
                    <a:gd name="connsiteX2" fmla="*/ 627062 w 987821"/>
                    <a:gd name="connsiteY2" fmla="*/ 269081 h 416719"/>
                    <a:gd name="connsiteX3" fmla="*/ 565150 w 987821"/>
                    <a:gd name="connsiteY3" fmla="*/ 200025 h 416719"/>
                    <a:gd name="connsiteX4" fmla="*/ 484187 w 987821"/>
                    <a:gd name="connsiteY4" fmla="*/ 142875 h 416719"/>
                    <a:gd name="connsiteX5" fmla="*/ 412750 w 987821"/>
                    <a:gd name="connsiteY5" fmla="*/ 88106 h 416719"/>
                    <a:gd name="connsiteX6" fmla="*/ 310356 w 987821"/>
                    <a:gd name="connsiteY6" fmla="*/ 47625 h 416719"/>
                    <a:gd name="connsiteX7" fmla="*/ 219868 w 987821"/>
                    <a:gd name="connsiteY7" fmla="*/ 19050 h 416719"/>
                    <a:gd name="connsiteX8" fmla="*/ 127000 w 987821"/>
                    <a:gd name="connsiteY8" fmla="*/ 4762 h 416719"/>
                    <a:gd name="connsiteX9" fmla="*/ 981868 w 987821"/>
                    <a:gd name="connsiteY9" fmla="*/ 0 h 416719"/>
                    <a:gd name="connsiteX10" fmla="*/ 981868 w 987821"/>
                    <a:gd name="connsiteY10" fmla="*/ 369094 h 416719"/>
                    <a:gd name="connsiteX11" fmla="*/ 719931 w 987821"/>
                    <a:gd name="connsiteY11" fmla="*/ 416719 h 416719"/>
                    <a:gd name="connsiteX0" fmla="*/ 592931 w 860821"/>
                    <a:gd name="connsiteY0" fmla="*/ 416719 h 416719"/>
                    <a:gd name="connsiteX1" fmla="*/ 552450 w 860821"/>
                    <a:gd name="connsiteY1" fmla="*/ 347662 h 416719"/>
                    <a:gd name="connsiteX2" fmla="*/ 500062 w 860821"/>
                    <a:gd name="connsiteY2" fmla="*/ 269081 h 416719"/>
                    <a:gd name="connsiteX3" fmla="*/ 438150 w 860821"/>
                    <a:gd name="connsiteY3" fmla="*/ 200025 h 416719"/>
                    <a:gd name="connsiteX4" fmla="*/ 357187 w 860821"/>
                    <a:gd name="connsiteY4" fmla="*/ 142875 h 416719"/>
                    <a:gd name="connsiteX5" fmla="*/ 285750 w 860821"/>
                    <a:gd name="connsiteY5" fmla="*/ 88106 h 416719"/>
                    <a:gd name="connsiteX6" fmla="*/ 183356 w 860821"/>
                    <a:gd name="connsiteY6" fmla="*/ 47625 h 416719"/>
                    <a:gd name="connsiteX7" fmla="*/ 92868 w 860821"/>
                    <a:gd name="connsiteY7" fmla="*/ 19050 h 416719"/>
                    <a:gd name="connsiteX8" fmla="*/ 0 w 860821"/>
                    <a:gd name="connsiteY8" fmla="*/ 4762 h 416719"/>
                    <a:gd name="connsiteX9" fmla="*/ 854868 w 860821"/>
                    <a:gd name="connsiteY9" fmla="*/ 0 h 416719"/>
                    <a:gd name="connsiteX10" fmla="*/ 854868 w 860821"/>
                    <a:gd name="connsiteY10" fmla="*/ 369094 h 416719"/>
                    <a:gd name="connsiteX11" fmla="*/ 592931 w 860821"/>
                    <a:gd name="connsiteY11" fmla="*/ 416719 h 416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60821" h="416719">
                      <a:moveTo>
                        <a:pt x="592931" y="416719"/>
                      </a:moveTo>
                      <a:cubicBezTo>
                        <a:pt x="569516" y="375841"/>
                        <a:pt x="567928" y="372268"/>
                        <a:pt x="552450" y="347662"/>
                      </a:cubicBezTo>
                      <a:cubicBezTo>
                        <a:pt x="536972" y="323056"/>
                        <a:pt x="519112" y="293687"/>
                        <a:pt x="500062" y="269081"/>
                      </a:cubicBezTo>
                      <a:cubicBezTo>
                        <a:pt x="481012" y="244475"/>
                        <a:pt x="461962" y="221059"/>
                        <a:pt x="438150" y="200025"/>
                      </a:cubicBezTo>
                      <a:cubicBezTo>
                        <a:pt x="414338" y="178991"/>
                        <a:pt x="382587" y="161528"/>
                        <a:pt x="357187" y="142875"/>
                      </a:cubicBezTo>
                      <a:cubicBezTo>
                        <a:pt x="331787" y="124222"/>
                        <a:pt x="314722" y="103981"/>
                        <a:pt x="285750" y="88106"/>
                      </a:cubicBezTo>
                      <a:cubicBezTo>
                        <a:pt x="256778" y="72231"/>
                        <a:pt x="215503" y="59134"/>
                        <a:pt x="183356" y="47625"/>
                      </a:cubicBezTo>
                      <a:cubicBezTo>
                        <a:pt x="151209" y="36116"/>
                        <a:pt x="123427" y="26194"/>
                        <a:pt x="92868" y="19050"/>
                      </a:cubicBezTo>
                      <a:cubicBezTo>
                        <a:pt x="62309" y="11906"/>
                        <a:pt x="96044" y="22225"/>
                        <a:pt x="0" y="4762"/>
                      </a:cubicBezTo>
                      <a:cubicBezTo>
                        <a:pt x="127000" y="1587"/>
                        <a:pt x="590153" y="2778"/>
                        <a:pt x="854868" y="0"/>
                      </a:cubicBezTo>
                      <a:cubicBezTo>
                        <a:pt x="860821" y="154385"/>
                        <a:pt x="858837" y="235347"/>
                        <a:pt x="854868" y="369094"/>
                      </a:cubicBezTo>
                      <a:cubicBezTo>
                        <a:pt x="761206" y="385366"/>
                        <a:pt x="747315" y="390922"/>
                        <a:pt x="592931" y="41671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Rectangle 347"/>
                <p:cNvSpPr/>
                <p:nvPr/>
              </p:nvSpPr>
              <p:spPr bwMode="auto">
                <a:xfrm rot="5400000" flipH="1">
                  <a:off x="4260317" y="2678663"/>
                  <a:ext cx="54623" cy="660083"/>
                </a:xfrm>
                <a:prstGeom prst="rect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Oval 348"/>
                <p:cNvSpPr>
                  <a:spLocks noChangeAspect="1"/>
                </p:cNvSpPr>
                <p:nvPr/>
              </p:nvSpPr>
              <p:spPr bwMode="auto">
                <a:xfrm rot="5400000" flipH="1">
                  <a:off x="3445686" y="3899594"/>
                  <a:ext cx="286021" cy="286036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349"/>
                <p:cNvSpPr/>
                <p:nvPr/>
              </p:nvSpPr>
              <p:spPr>
                <a:xfrm>
                  <a:off x="4031175" y="3354605"/>
                  <a:ext cx="451816" cy="693727"/>
                </a:xfrm>
                <a:custGeom>
                  <a:avLst/>
                  <a:gdLst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27247 w 446379"/>
                    <a:gd name="connsiteY2" fmla="*/ 173141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46379"/>
                    <a:gd name="connsiteY0" fmla="*/ 0 h 516717"/>
                    <a:gd name="connsiteX1" fmla="*/ 124445 w 446379"/>
                    <a:gd name="connsiteY1" fmla="*/ 73044 h 516717"/>
                    <a:gd name="connsiteX2" fmla="*/ 235363 w 446379"/>
                    <a:gd name="connsiteY2" fmla="*/ 162320 h 516717"/>
                    <a:gd name="connsiteX3" fmla="*/ 319228 w 446379"/>
                    <a:gd name="connsiteY3" fmla="*/ 273238 h 516717"/>
                    <a:gd name="connsiteX4" fmla="*/ 408504 w 446379"/>
                    <a:gd name="connsiteY4" fmla="*/ 432852 h 516717"/>
                    <a:gd name="connsiteX5" fmla="*/ 446379 w 446379"/>
                    <a:gd name="connsiteY5" fmla="*/ 516717 h 516717"/>
                    <a:gd name="connsiteX0" fmla="*/ 0 w 465316"/>
                    <a:gd name="connsiteY0" fmla="*/ 0 h 530244"/>
                    <a:gd name="connsiteX1" fmla="*/ 124445 w 465316"/>
                    <a:gd name="connsiteY1" fmla="*/ 73044 h 530244"/>
                    <a:gd name="connsiteX2" fmla="*/ 235363 w 465316"/>
                    <a:gd name="connsiteY2" fmla="*/ 162320 h 530244"/>
                    <a:gd name="connsiteX3" fmla="*/ 319228 w 465316"/>
                    <a:gd name="connsiteY3" fmla="*/ 273238 h 530244"/>
                    <a:gd name="connsiteX4" fmla="*/ 408504 w 465316"/>
                    <a:gd name="connsiteY4" fmla="*/ 432852 h 530244"/>
                    <a:gd name="connsiteX5" fmla="*/ 465316 w 465316"/>
                    <a:gd name="connsiteY5" fmla="*/ 530244 h 530244"/>
                    <a:gd name="connsiteX0" fmla="*/ 0 w 465316"/>
                    <a:gd name="connsiteY0" fmla="*/ 0 h 589761"/>
                    <a:gd name="connsiteX1" fmla="*/ 124445 w 465316"/>
                    <a:gd name="connsiteY1" fmla="*/ 73044 h 589761"/>
                    <a:gd name="connsiteX2" fmla="*/ 235363 w 465316"/>
                    <a:gd name="connsiteY2" fmla="*/ 162320 h 589761"/>
                    <a:gd name="connsiteX3" fmla="*/ 319228 w 465316"/>
                    <a:gd name="connsiteY3" fmla="*/ 273238 h 589761"/>
                    <a:gd name="connsiteX4" fmla="*/ 408504 w 465316"/>
                    <a:gd name="connsiteY4" fmla="*/ 432852 h 589761"/>
                    <a:gd name="connsiteX5" fmla="*/ 465316 w 465316"/>
                    <a:gd name="connsiteY5" fmla="*/ 589761 h 589761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35363 w 451789"/>
                    <a:gd name="connsiteY2" fmla="*/ 162320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24445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235363 w 451789"/>
                    <a:gd name="connsiteY3" fmla="*/ 162320 h 595172"/>
                    <a:gd name="connsiteX4" fmla="*/ 319228 w 451789"/>
                    <a:gd name="connsiteY4" fmla="*/ 273238 h 595172"/>
                    <a:gd name="connsiteX5" fmla="*/ 408504 w 451789"/>
                    <a:gd name="connsiteY5" fmla="*/ 432852 h 595172"/>
                    <a:gd name="connsiteX6" fmla="*/ 451789 w 451789"/>
                    <a:gd name="connsiteY6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9228 w 451789"/>
                    <a:gd name="connsiteY3" fmla="*/ 273238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08504 w 451789"/>
                    <a:gd name="connsiteY4" fmla="*/ 432852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16847 w 451789"/>
                    <a:gd name="connsiteY3" fmla="*/ 282763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47804 w 451789"/>
                    <a:gd name="connsiteY3" fmla="*/ 258247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19596 w 451789"/>
                    <a:gd name="connsiteY2" fmla="*/ 167263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  <a:gd name="connsiteX0" fmla="*/ 0 w 451789"/>
                    <a:gd name="connsiteY0" fmla="*/ 0 h 595172"/>
                    <a:gd name="connsiteX1" fmla="*/ 119682 w 451789"/>
                    <a:gd name="connsiteY1" fmla="*/ 73044 h 595172"/>
                    <a:gd name="connsiteX2" fmla="*/ 238646 w 451789"/>
                    <a:gd name="connsiteY2" fmla="*/ 152962 h 595172"/>
                    <a:gd name="connsiteX3" fmla="*/ 333516 w 451789"/>
                    <a:gd name="connsiteY3" fmla="*/ 270505 h 595172"/>
                    <a:gd name="connsiteX4" fmla="*/ 418029 w 451789"/>
                    <a:gd name="connsiteY4" fmla="*/ 412423 h 595172"/>
                    <a:gd name="connsiteX5" fmla="*/ 451789 w 451789"/>
                    <a:gd name="connsiteY5" fmla="*/ 595172 h 595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1789" h="595172">
                      <a:moveTo>
                        <a:pt x="0" y="0"/>
                      </a:moveTo>
                      <a:cubicBezTo>
                        <a:pt x="43285" y="22093"/>
                        <a:pt x="79908" y="47550"/>
                        <a:pt x="119682" y="73044"/>
                      </a:cubicBezTo>
                      <a:cubicBezTo>
                        <a:pt x="159456" y="98538"/>
                        <a:pt x="205388" y="119596"/>
                        <a:pt x="238646" y="152962"/>
                      </a:cubicBezTo>
                      <a:cubicBezTo>
                        <a:pt x="271904" y="186328"/>
                        <a:pt x="303619" y="227262"/>
                        <a:pt x="333516" y="270505"/>
                      </a:cubicBezTo>
                      <a:cubicBezTo>
                        <a:pt x="363413" y="313748"/>
                        <a:pt x="398317" y="358312"/>
                        <a:pt x="418029" y="412423"/>
                      </a:cubicBezTo>
                      <a:cubicBezTo>
                        <a:pt x="437741" y="466534"/>
                        <a:pt x="451789" y="595172"/>
                        <a:pt x="451789" y="595172"/>
                      </a:cubicBezTo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351" name="Straight Connector 350"/>
                <p:cNvCxnSpPr/>
                <p:nvPr/>
              </p:nvCxnSpPr>
              <p:spPr bwMode="auto">
                <a:xfrm flipH="1">
                  <a:off x="4012585" y="2981414"/>
                  <a:ext cx="55010" cy="372334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cxnSp>
              <p:nvCxnSpPr>
                <p:cNvPr id="352" name="Straight Connector 351"/>
                <p:cNvCxnSpPr>
                  <a:stCxn id="353" idx="0"/>
                </p:cNvCxnSpPr>
                <p:nvPr/>
              </p:nvCxnSpPr>
              <p:spPr bwMode="auto">
                <a:xfrm flipV="1">
                  <a:off x="4507389" y="3036042"/>
                  <a:ext cx="7319" cy="1106138"/>
                </a:xfrm>
                <a:prstGeom prst="lin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</p:cxnSp>
            <p:sp>
              <p:nvSpPr>
                <p:cNvPr id="353" name="Oval 352"/>
                <p:cNvSpPr>
                  <a:spLocks noChangeAspect="1"/>
                </p:cNvSpPr>
                <p:nvPr/>
              </p:nvSpPr>
              <p:spPr bwMode="auto">
                <a:xfrm rot="5400000" flipH="1">
                  <a:off x="2759639" y="3268134"/>
                  <a:ext cx="1747946" cy="1748088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23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46" name="Oval 345"/>
              <p:cNvSpPr>
                <a:spLocks noChangeAspect="1"/>
              </p:cNvSpPr>
              <p:nvPr/>
            </p:nvSpPr>
            <p:spPr>
              <a:xfrm>
                <a:off x="5101494" y="5551640"/>
                <a:ext cx="548640" cy="548640"/>
              </a:xfrm>
              <a:prstGeom prst="ellips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5" name="Group 324"/>
            <p:cNvGrpSpPr>
              <a:grpSpLocks noChangeAspect="1"/>
            </p:cNvGrpSpPr>
            <p:nvPr/>
          </p:nvGrpSpPr>
          <p:grpSpPr>
            <a:xfrm>
              <a:off x="11751470" y="8344279"/>
              <a:ext cx="136026" cy="95249"/>
              <a:chOff x="5019071" y="4953000"/>
              <a:chExt cx="108820" cy="76199"/>
            </a:xfrm>
          </p:grpSpPr>
          <p:sp>
            <p:nvSpPr>
              <p:cNvPr id="342" name="Rectangle 341"/>
              <p:cNvSpPr/>
              <p:nvPr/>
            </p:nvSpPr>
            <p:spPr bwMode="auto">
              <a:xfrm rot="5400000" flipH="1">
                <a:off x="5068043" y="497139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 rot="3180000" flipH="1">
                <a:off x="5070081" y="4935270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 rot="5400000" flipH="1">
                <a:off x="5068043" y="4904028"/>
                <a:ext cx="8837" cy="10678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26" name="Straight Arrow Connector 325"/>
            <p:cNvCxnSpPr/>
            <p:nvPr/>
          </p:nvCxnSpPr>
          <p:spPr>
            <a:xfrm flipV="1">
              <a:off x="12010716" y="8287128"/>
              <a:ext cx="0" cy="182880"/>
            </a:xfrm>
            <a:prstGeom prst="straightConnector1">
              <a:avLst/>
            </a:prstGeom>
            <a:ln w="9525">
              <a:solidFill>
                <a:schemeClr val="bg1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Rectangle 326"/>
            <p:cNvSpPr/>
            <p:nvPr/>
          </p:nvSpPr>
          <p:spPr bwMode="auto">
            <a:xfrm rot="5400000" flipH="1">
              <a:off x="11808813" y="8095133"/>
              <a:ext cx="11046" cy="1334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sp>
          <p:nvSpPr>
            <p:cNvPr id="328" name="Oval 327"/>
            <p:cNvSpPr>
              <a:spLocks noChangeAspect="1"/>
            </p:cNvSpPr>
            <p:nvPr/>
          </p:nvSpPr>
          <p:spPr>
            <a:xfrm>
              <a:off x="11719271" y="8403429"/>
              <a:ext cx="59436" cy="594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29" name="Straight Connector 328"/>
            <p:cNvCxnSpPr>
              <a:stCxn id="327" idx="2"/>
              <a:endCxn id="327" idx="2"/>
            </p:cNvCxnSpPr>
            <p:nvPr/>
          </p:nvCxnSpPr>
          <p:spPr>
            <a:xfrm>
              <a:off x="11747597" y="816187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>
              <a:stCxn id="344" idx="0"/>
              <a:endCxn id="327" idx="2"/>
            </p:cNvCxnSpPr>
            <p:nvPr/>
          </p:nvCxnSpPr>
          <p:spPr>
            <a:xfrm flipH="1" flipV="1">
              <a:off x="11747597" y="8161872"/>
              <a:ext cx="137350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344" idx="2"/>
              <a:endCxn id="327" idx="0"/>
            </p:cNvCxnSpPr>
            <p:nvPr/>
          </p:nvCxnSpPr>
          <p:spPr>
            <a:xfrm flipV="1">
              <a:off x="11751469" y="8161872"/>
              <a:ext cx="129606" cy="187931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/>
            <p:cNvSpPr>
              <a:spLocks noChangeAspect="1"/>
            </p:cNvSpPr>
            <p:nvPr/>
          </p:nvSpPr>
          <p:spPr>
            <a:xfrm>
              <a:off x="11767998" y="8214452"/>
              <a:ext cx="91440" cy="914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333" name="Straight Connector 332"/>
            <p:cNvCxnSpPr/>
            <p:nvPr/>
          </p:nvCxnSpPr>
          <p:spPr>
            <a:xfrm flipV="1">
              <a:off x="11676929" y="8730480"/>
              <a:ext cx="0" cy="320229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Box 333"/>
            <p:cNvSpPr txBox="1"/>
            <p:nvPr/>
          </p:nvSpPr>
          <p:spPr>
            <a:xfrm>
              <a:off x="11718784" y="8952823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SD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11231261" y="8098444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TDV</a:t>
              </a:r>
            </a:p>
          </p:txBody>
        </p:sp>
        <p:grpSp>
          <p:nvGrpSpPr>
            <p:cNvPr id="336" name="Group 335"/>
            <p:cNvGrpSpPr/>
            <p:nvPr/>
          </p:nvGrpSpPr>
          <p:grpSpPr>
            <a:xfrm>
              <a:off x="11605978" y="9058458"/>
              <a:ext cx="153573" cy="135777"/>
              <a:chOff x="4929263" y="5572680"/>
              <a:chExt cx="153573" cy="135777"/>
            </a:xfrm>
          </p:grpSpPr>
          <p:sp>
            <p:nvSpPr>
              <p:cNvPr id="337" name="Rectangle 336"/>
              <p:cNvSpPr/>
              <p:nvPr/>
            </p:nvSpPr>
            <p:spPr bwMode="auto">
              <a:xfrm rot="5400000" flipH="1">
                <a:off x="4990479" y="5636195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 flipH="1">
                <a:off x="4993026" y="557331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 rot="5400000" flipH="1">
                <a:off x="4990479" y="5511464"/>
                <a:ext cx="11046" cy="13347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 rot="3300000" flipH="1">
                <a:off x="5031593" y="5600929"/>
                <a:ext cx="11046" cy="9144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 rot="19500000" flipH="1">
                <a:off x="5069307" y="5600406"/>
                <a:ext cx="11046" cy="457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8" name="Group 537"/>
          <p:cNvGrpSpPr/>
          <p:nvPr/>
        </p:nvGrpSpPr>
        <p:grpSpPr>
          <a:xfrm rot="10800000">
            <a:off x="5609972" y="6446491"/>
            <a:ext cx="129441" cy="130922"/>
            <a:chOff x="8305720" y="9270002"/>
            <a:chExt cx="189847" cy="192019"/>
          </a:xfrm>
        </p:grpSpPr>
        <p:cxnSp>
          <p:nvCxnSpPr>
            <p:cNvPr id="539" name="Straight Connector 538"/>
            <p:cNvCxnSpPr>
              <a:cxnSpLocks/>
            </p:cNvCxnSpPr>
            <p:nvPr/>
          </p:nvCxnSpPr>
          <p:spPr>
            <a:xfrm rot="10800000">
              <a:off x="8375494" y="9270002"/>
              <a:ext cx="0" cy="112011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0" name="Group 539"/>
            <p:cNvGrpSpPr>
              <a:grpSpLocks noChangeAspect="1"/>
            </p:cNvGrpSpPr>
            <p:nvPr/>
          </p:nvGrpSpPr>
          <p:grpSpPr>
            <a:xfrm>
              <a:off x="8305720" y="9366773"/>
              <a:ext cx="189847" cy="95248"/>
              <a:chOff x="5222636" y="4898421"/>
              <a:chExt cx="189847" cy="95248"/>
            </a:xfrm>
          </p:grpSpPr>
          <p:cxnSp>
            <p:nvCxnSpPr>
              <p:cNvPr id="541" name="Straight Connector 540"/>
              <p:cNvCxnSpPr/>
              <p:nvPr/>
            </p:nvCxnSpPr>
            <p:spPr>
              <a:xfrm flipV="1">
                <a:off x="5301158" y="4942011"/>
                <a:ext cx="111325" cy="1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/>
              <p:cNvCxnSpPr/>
              <p:nvPr/>
            </p:nvCxnSpPr>
            <p:spPr>
              <a:xfrm flipV="1">
                <a:off x="5412483" y="4898421"/>
                <a:ext cx="0" cy="43590"/>
              </a:xfrm>
              <a:prstGeom prst="line">
                <a:avLst/>
              </a:prstGeom>
              <a:ln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3" name="Rectangle 542"/>
              <p:cNvSpPr/>
              <p:nvPr/>
            </p:nvSpPr>
            <p:spPr bwMode="auto">
              <a:xfrm rot="5400000" flipH="1">
                <a:off x="5284498" y="4921407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 bwMode="auto">
              <a:xfrm rot="5400000" flipH="1">
                <a:off x="5284498" y="4837205"/>
                <a:ext cx="11046" cy="1334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5" name="Oval 544"/>
              <p:cNvSpPr/>
              <p:nvPr/>
            </p:nvSpPr>
            <p:spPr>
              <a:xfrm>
                <a:off x="5222636" y="4917065"/>
                <a:ext cx="131714" cy="4989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317142" y="5340573"/>
            <a:ext cx="879854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@ 40 ft.w.c., 15 </a:t>
            </a:r>
            <a:r>
              <a:rPr lang="en-US" sz="955" dirty="0" err="1">
                <a:solidFill>
                  <a:schemeClr val="bg1"/>
                </a:solidFill>
                <a:latin typeface="Comic Sans MS" panose="030F0702030302020204" pitchFamily="66" charset="0"/>
              </a:rPr>
              <a:t>hp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(Typical)</a:t>
            </a:r>
          </a:p>
        </p:txBody>
      </p:sp>
      <p:sp>
        <p:nvSpPr>
          <p:cNvPr id="389" name="TextBox 388"/>
          <p:cNvSpPr txBox="1"/>
          <p:nvPr/>
        </p:nvSpPr>
        <p:spPr>
          <a:xfrm>
            <a:off x="8053944" y="1349043"/>
            <a:ext cx="886932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@ 90 ft.w.c., 40 </a:t>
            </a:r>
            <a:r>
              <a:rPr lang="en-US" sz="955" dirty="0" err="1">
                <a:solidFill>
                  <a:schemeClr val="bg1"/>
                </a:solidFill>
                <a:latin typeface="Comic Sans MS" panose="030F0702030302020204" pitchFamily="66" charset="0"/>
              </a:rPr>
              <a:t>hp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(Typical)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2494599" y="3678379"/>
            <a:ext cx="805323" cy="11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from 54.0°F to 42.0°F,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p, 286 kW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34593" y="1246322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 flipH="1">
            <a:off x="6434593" y="1378553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 flipH="1">
            <a:off x="6434593" y="1435964"/>
            <a:ext cx="85848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TextBox 358">
            <a:extLst>
              <a:ext uri="{FF2B5EF4-FFF2-40B4-BE49-F238E27FC236}">
                <a16:creationId xmlns:a16="http://schemas.microsoft.com/office/drawing/2014/main" id="{C270CDDF-5494-44DC-9744-6006C6E79C95}"/>
              </a:ext>
            </a:extLst>
          </p:cNvPr>
          <p:cNvSpPr txBox="1"/>
          <p:nvPr/>
        </p:nvSpPr>
        <p:spPr>
          <a:xfrm rot="16200000">
            <a:off x="9287883" y="344506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2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9DBE1958-971F-4946-B55D-AFC2A4C0FA24}"/>
              </a:ext>
            </a:extLst>
          </p:cNvPr>
          <p:cNvSpPr>
            <a:spLocks noChangeAspect="1"/>
          </p:cNvSpPr>
          <p:nvPr/>
        </p:nvSpPr>
        <p:spPr>
          <a:xfrm>
            <a:off x="10894248" y="716933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462659F1-3641-4884-B8BD-8319147F170E}"/>
              </a:ext>
            </a:extLst>
          </p:cNvPr>
          <p:cNvSpPr>
            <a:spLocks noChangeAspect="1"/>
          </p:cNvSpPr>
          <p:nvPr/>
        </p:nvSpPr>
        <p:spPr>
          <a:xfrm>
            <a:off x="10894108" y="6421546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03682299-45A5-474A-834F-ED9E4F8D4B65}"/>
              </a:ext>
            </a:extLst>
          </p:cNvPr>
          <p:cNvSpPr txBox="1"/>
          <p:nvPr/>
        </p:nvSpPr>
        <p:spPr>
          <a:xfrm>
            <a:off x="8523384" y="3740724"/>
            <a:ext cx="870869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42.5 gpm from 42.0°F to 54°F,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22.1 tons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7F3E19CA-5D96-403B-8D50-0997C8584D67}"/>
              </a:ext>
            </a:extLst>
          </p:cNvPr>
          <p:cNvSpPr txBox="1"/>
          <p:nvPr/>
        </p:nvSpPr>
        <p:spPr>
          <a:xfrm>
            <a:off x="3794403" y="3678379"/>
            <a:ext cx="805323" cy="1121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1,100 gpm from 54.0°F to 42.0°F, 9.8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p, 309 kW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664E5-3B3B-44A2-8DDF-19FE22EC9961}"/>
              </a:ext>
            </a:extLst>
          </p:cNvPr>
          <p:cNvSpPr txBox="1"/>
          <p:nvPr/>
        </p:nvSpPr>
        <p:spPr>
          <a:xfrm>
            <a:off x="8028688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C41F7A-E13C-42D4-86EE-DABF7E07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5743399" cy="1325563"/>
          </a:xfrm>
        </p:spPr>
        <p:txBody>
          <a:bodyPr/>
          <a:lstStyle/>
          <a:p>
            <a:r>
              <a:rPr lang="en-US" dirty="0"/>
              <a:t>The Detailed Diagram</a:t>
            </a: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76C1BAD7-F7FB-4192-A504-600FB0A9FF5B}"/>
              </a:ext>
            </a:extLst>
          </p:cNvPr>
          <p:cNvCxnSpPr>
            <a:cxnSpLocks/>
          </p:cNvCxnSpPr>
          <p:nvPr/>
        </p:nvCxnSpPr>
        <p:spPr>
          <a:xfrm>
            <a:off x="11205832" y="249417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55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3264E0-3EFE-4C7B-AC65-08E2C83F46F0}"/>
              </a:ext>
            </a:extLst>
          </p:cNvPr>
          <p:cNvCxnSpPr>
            <a:cxnSpLocks/>
          </p:cNvCxnSpPr>
          <p:nvPr/>
        </p:nvCxnSpPr>
        <p:spPr>
          <a:xfrm>
            <a:off x="1295453" y="6546239"/>
            <a:ext cx="9164682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304069-EE33-4913-9B75-10B25A9F0C2A}"/>
              </a:ext>
            </a:extLst>
          </p:cNvPr>
          <p:cNvCxnSpPr>
            <a:cxnSpLocks/>
          </p:cNvCxnSpPr>
          <p:nvPr/>
        </p:nvCxnSpPr>
        <p:spPr>
          <a:xfrm>
            <a:off x="1295453" y="810520"/>
            <a:ext cx="9164682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F78D10-DD3F-4D9C-A77F-A7FBD08CE89C}"/>
              </a:ext>
            </a:extLst>
          </p:cNvPr>
          <p:cNvCxnSpPr>
            <a:cxnSpLocks/>
          </p:cNvCxnSpPr>
          <p:nvPr/>
        </p:nvCxnSpPr>
        <p:spPr>
          <a:xfrm>
            <a:off x="1295309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67D83AD-54AE-4F2C-9EEF-A507DF9D778C}"/>
              </a:ext>
            </a:extLst>
          </p:cNvPr>
          <p:cNvSpPr txBox="1"/>
          <p:nvPr/>
        </p:nvSpPr>
        <p:spPr>
          <a:xfrm rot="16200000">
            <a:off x="-622639" y="3382722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1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81257D-938B-4E8B-94F0-65E414F99505}"/>
              </a:ext>
            </a:extLst>
          </p:cNvPr>
          <p:cNvSpPr>
            <a:spLocks noChangeAspect="1"/>
          </p:cNvSpPr>
          <p:nvPr/>
        </p:nvSpPr>
        <p:spPr>
          <a:xfrm>
            <a:off x="983725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9E0C02-CCDB-4A11-B6BF-3C976721AC0B}"/>
              </a:ext>
            </a:extLst>
          </p:cNvPr>
          <p:cNvSpPr>
            <a:spLocks noChangeAspect="1"/>
          </p:cNvSpPr>
          <p:nvPr/>
        </p:nvSpPr>
        <p:spPr>
          <a:xfrm>
            <a:off x="98358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CB1392B8-4451-454D-B63C-6DE37700043F}"/>
              </a:ext>
            </a:extLst>
          </p:cNvPr>
          <p:cNvCxnSpPr>
            <a:cxnSpLocks/>
          </p:cNvCxnSpPr>
          <p:nvPr/>
        </p:nvCxnSpPr>
        <p:spPr>
          <a:xfrm>
            <a:off x="10768475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8B2F78D9-C0F6-4C96-91B3-BD41F979D421}"/>
              </a:ext>
            </a:extLst>
          </p:cNvPr>
          <p:cNvSpPr txBox="1"/>
          <p:nvPr/>
        </p:nvSpPr>
        <p:spPr>
          <a:xfrm rot="16200000">
            <a:off x="9471536" y="3382722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3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E110E72-595E-4F9A-B944-82573947F029}"/>
              </a:ext>
            </a:extLst>
          </p:cNvPr>
          <p:cNvSpPr>
            <a:spLocks noChangeAspect="1"/>
          </p:cNvSpPr>
          <p:nvPr/>
        </p:nvSpPr>
        <p:spPr>
          <a:xfrm>
            <a:off x="1045689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B00738EC-539F-48A2-A109-210CD5711174}"/>
              </a:ext>
            </a:extLst>
          </p:cNvPr>
          <p:cNvSpPr>
            <a:spLocks noChangeAspect="1"/>
          </p:cNvSpPr>
          <p:nvPr/>
        </p:nvSpPr>
        <p:spPr>
          <a:xfrm>
            <a:off x="1045675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D</a:t>
            </a:r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63EF2C79-9FA2-41BB-8AC7-E201CA6F00A4}"/>
              </a:ext>
            </a:extLst>
          </p:cNvPr>
          <p:cNvGrpSpPr/>
          <p:nvPr/>
        </p:nvGrpSpPr>
        <p:grpSpPr>
          <a:xfrm>
            <a:off x="1484444" y="810520"/>
            <a:ext cx="4677963" cy="5737632"/>
            <a:chOff x="1008785" y="1188762"/>
            <a:chExt cx="6861012" cy="8415194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BB42A63-0184-4CD2-A256-ADA3B9004546}"/>
                </a:ext>
              </a:extLst>
            </p:cNvPr>
            <p:cNvCxnSpPr>
              <a:cxnSpLocks/>
              <a:stCxn id="66" idx="0"/>
            </p:cNvCxnSpPr>
            <p:nvPr/>
          </p:nvCxnSpPr>
          <p:spPr>
            <a:xfrm flipV="1">
              <a:off x="5234964" y="2286030"/>
              <a:ext cx="13479" cy="3091682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23EF17F-A753-422E-90C6-5E962B3E3ACA}"/>
                </a:ext>
              </a:extLst>
            </p:cNvPr>
            <p:cNvCxnSpPr>
              <a:cxnSpLocks/>
              <a:endCxn id="66" idx="2"/>
            </p:cNvCxnSpPr>
            <p:nvPr/>
          </p:nvCxnSpPr>
          <p:spPr>
            <a:xfrm flipV="1">
              <a:off x="5234964" y="6368312"/>
              <a:ext cx="0" cy="2318448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B25EF5E-A748-48ED-9D01-DE7A24FFE471}"/>
                </a:ext>
              </a:extLst>
            </p:cNvPr>
            <p:cNvSpPr txBox="1"/>
            <p:nvPr/>
          </p:nvSpPr>
          <p:spPr>
            <a:xfrm>
              <a:off x="3560248" y="5397762"/>
              <a:ext cx="127727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73.7 gpm from 42.0°F to 54°F, 9.3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36.9 tons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4AEEE9B-208A-4AC2-858B-B8D433F76846}"/>
                </a:ext>
              </a:extLst>
            </p:cNvPr>
            <p:cNvCxnSpPr>
              <a:cxnSpLocks/>
            </p:cNvCxnSpPr>
            <p:nvPr/>
          </p:nvCxnSpPr>
          <p:spPr>
            <a:xfrm>
              <a:off x="2926133" y="8686760"/>
              <a:ext cx="4614243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C6276CA-5DFC-4F27-94B1-EF47DB5961CD}"/>
                </a:ext>
              </a:extLst>
            </p:cNvPr>
            <p:cNvCxnSpPr>
              <a:cxnSpLocks/>
            </p:cNvCxnSpPr>
            <p:nvPr/>
          </p:nvCxnSpPr>
          <p:spPr>
            <a:xfrm>
              <a:off x="2909865" y="2286030"/>
              <a:ext cx="4638150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7988AFA-C442-4917-8CAF-6BD99CE0171B}"/>
                </a:ext>
              </a:extLst>
            </p:cNvPr>
            <p:cNvCxnSpPr>
              <a:cxnSpLocks/>
              <a:stCxn id="111" idx="0"/>
            </p:cNvCxnSpPr>
            <p:nvPr/>
          </p:nvCxnSpPr>
          <p:spPr>
            <a:xfrm flipV="1">
              <a:off x="7526897" y="2286030"/>
              <a:ext cx="13479" cy="3091682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FD85920-CD3C-47CB-8DD2-0CB127CF76AE}"/>
                </a:ext>
              </a:extLst>
            </p:cNvPr>
            <p:cNvCxnSpPr>
              <a:cxnSpLocks/>
              <a:endCxn id="111" idx="2"/>
            </p:cNvCxnSpPr>
            <p:nvPr/>
          </p:nvCxnSpPr>
          <p:spPr>
            <a:xfrm flipV="1">
              <a:off x="7526897" y="6368312"/>
              <a:ext cx="0" cy="2318448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AC79757-507C-4D46-939E-89E23303EA61}"/>
                </a:ext>
              </a:extLst>
            </p:cNvPr>
            <p:cNvSpPr txBox="1"/>
            <p:nvPr/>
          </p:nvSpPr>
          <p:spPr>
            <a:xfrm>
              <a:off x="5852181" y="5397762"/>
              <a:ext cx="127727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157.2 gpm from 42.0°F to 54°F, 9.6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78.6 tons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BDB4F0-78EC-4E6D-AD5F-883232FDF1D6}"/>
                </a:ext>
              </a:extLst>
            </p:cNvPr>
            <p:cNvSpPr txBox="1"/>
            <p:nvPr/>
          </p:nvSpPr>
          <p:spPr>
            <a:xfrm>
              <a:off x="1008785" y="5394956"/>
              <a:ext cx="127727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43.9 gpm from 42.0°F to 54°F, 7.8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21.9 tons;  bypass balanced for 5 gpm in full bypass.</a:t>
              </a:r>
            </a:p>
          </p:txBody>
        </p: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3095095B-3CCC-4F6C-9983-010480FB2968}"/>
                </a:ext>
              </a:extLst>
            </p:cNvPr>
            <p:cNvGrpSpPr/>
            <p:nvPr/>
          </p:nvGrpSpPr>
          <p:grpSpPr>
            <a:xfrm>
              <a:off x="2011743" y="1188762"/>
              <a:ext cx="1234434" cy="8415194"/>
              <a:chOff x="2011743" y="1188762"/>
              <a:chExt cx="1234434" cy="8415194"/>
            </a:xfrm>
          </p:grpSpPr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32C3BD65-CD85-44DE-A36D-4127A7F83726}"/>
                  </a:ext>
                </a:extLst>
              </p:cNvPr>
              <p:cNvGrpSpPr/>
              <p:nvPr/>
            </p:nvGrpSpPr>
            <p:grpSpPr>
              <a:xfrm>
                <a:off x="2011743" y="1188762"/>
                <a:ext cx="1234434" cy="8415194"/>
                <a:chOff x="2011743" y="1188762"/>
                <a:chExt cx="1234434" cy="8415194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0D0F473-71E3-4FE4-85AB-799A34D9B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07870" y="1188762"/>
                  <a:ext cx="18263" cy="4188950"/>
                </a:xfrm>
                <a:prstGeom prst="line">
                  <a:avLst/>
                </a:prstGeom>
                <a:ln w="38100" cap="rnd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1183B7DD-2FCE-46C3-82F1-B1666461F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07593" y="6365051"/>
                  <a:ext cx="8438" cy="3235644"/>
                </a:xfrm>
                <a:prstGeom prst="line">
                  <a:avLst/>
                </a:prstGeom>
                <a:ln w="38100" cap="rnd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449A478-4DA8-4D95-8FE7-42CB29ACD6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07870" y="6368312"/>
                  <a:ext cx="8438" cy="3235644"/>
                </a:xfrm>
                <a:prstGeom prst="line">
                  <a:avLst/>
                </a:prstGeom>
                <a:ln w="38100" cap="rnd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6B589922-B5FC-4700-A1AB-14742DA9BB4B}"/>
                    </a:ext>
                  </a:extLst>
                </p:cNvPr>
                <p:cNvCxnSpPr>
                  <a:cxnSpLocks/>
                  <a:stCxn id="50" idx="3"/>
                </p:cNvCxnSpPr>
                <p:nvPr/>
              </p:nvCxnSpPr>
              <p:spPr>
                <a:xfrm flipH="1">
                  <a:off x="2286060" y="6798004"/>
                  <a:ext cx="520029" cy="0"/>
                </a:xfrm>
                <a:prstGeom prst="line">
                  <a:avLst/>
                </a:prstGeom>
                <a:ln w="38100" cap="rnd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FFC55EEB-13EB-4F9F-898F-DBDF90309B7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2846519" y="4846322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850F621-1DFF-4A66-A16A-A2EEAFCE85B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8B9D866B-3890-453E-B3B6-B04CB1E3706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ACB8CE3C-F78A-4C0B-B30F-CC7F9F4E229A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11E90D4C-08AE-4275-BBFE-5F02BF1DED85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107C00A8-8B34-4FF3-BD3D-1C35FA192C2E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F8A5CDD-A1F9-44D3-97AC-037E307654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45873" y="7304272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7F67CFC8-C8ED-45B5-99E4-81A7DB961D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493E1030-D5AC-4B00-9154-A18E40E565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C6C6EB63-5C99-49C6-8E77-14DBBA060AE4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77CEE739-0383-4264-B8BB-B541690BFD10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334E645-3592-4A08-813D-00115CE88668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07413742-973A-402E-87D5-770412A08E78}"/>
                    </a:ext>
                  </a:extLst>
                </p:cNvPr>
                <p:cNvGrpSpPr/>
                <p:nvPr/>
              </p:nvGrpSpPr>
              <p:grpSpPr>
                <a:xfrm>
                  <a:off x="2806089" y="6613856"/>
                  <a:ext cx="336469" cy="357190"/>
                  <a:chOff x="2806089" y="6613856"/>
                  <a:chExt cx="336469" cy="357190"/>
                </a:xfrm>
              </p:grpSpPr>
              <p:sp>
                <p:nvSpPr>
                  <p:cNvPr id="50" name="Isosceles Triangle 49">
                    <a:extLst>
                      <a:ext uri="{FF2B5EF4-FFF2-40B4-BE49-F238E27FC236}">
                        <a16:creationId xmlns:a16="http://schemas.microsoft.com/office/drawing/2014/main" id="{E418D933-3FE4-41F7-8A52-9669C48EFEC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806135" y="6737982"/>
                    <a:ext cx="119952" cy="120044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B401B801-D200-4A1C-A9DA-4ED0CA713B2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819675" y="6648163"/>
                    <a:ext cx="357190" cy="288576"/>
                    <a:chOff x="5056442" y="4191000"/>
                    <a:chExt cx="714378" cy="577152"/>
                  </a:xfrm>
                </p:grpSpPr>
                <p:cxnSp>
                  <p:nvCxnSpPr>
                    <p:cNvPr id="10" name="Straight Connector 9">
                      <a:extLst>
                        <a:ext uri="{FF2B5EF4-FFF2-40B4-BE49-F238E27FC236}">
                          <a16:creationId xmlns:a16="http://schemas.microsoft.com/office/drawing/2014/main" id="{B327A4D9-0E93-4B96-9EC0-EC710C4D404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410760" y="4273466"/>
                      <a:ext cx="5743" cy="347472"/>
                    </a:xfrm>
                    <a:prstGeom prst="line">
                      <a:avLst/>
                    </a:prstGeom>
                    <a:ln w="3492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" name="Group 10">
                      <a:extLst>
                        <a:ext uri="{FF2B5EF4-FFF2-40B4-BE49-F238E27FC236}">
                          <a16:creationId xmlns:a16="http://schemas.microsoft.com/office/drawing/2014/main" id="{ECD2C5D6-513C-4300-80B1-3EF485045B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56442" y="4291668"/>
                      <a:ext cx="714378" cy="100670"/>
                      <a:chOff x="4267200" y="4343399"/>
                      <a:chExt cx="457200" cy="64428"/>
                    </a:xfrm>
                    <a:solidFill>
                      <a:schemeClr val="bg1">
                        <a:lumMod val="75000"/>
                      </a:schemeClr>
                    </a:solidFill>
                  </p:grpSpPr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7A85A442-226B-4C84-B1BC-AE81A72B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3400" y="4343400"/>
                        <a:ext cx="304800" cy="64426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grpSp>
                    <p:nvGrpSpPr>
                      <p:cNvPr id="26" name="Group 25">
                        <a:extLst>
                          <a:ext uri="{FF2B5EF4-FFF2-40B4-BE49-F238E27FC236}">
                            <a16:creationId xmlns:a16="http://schemas.microsoft.com/office/drawing/2014/main" id="{2A18047C-0305-4EA1-A2CF-29A7BB90D9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7200" y="4343399"/>
                        <a:ext cx="457200" cy="64428"/>
                        <a:chOff x="4267200" y="4343399"/>
                        <a:chExt cx="457200" cy="64428"/>
                      </a:xfrm>
                      <a:grpFill/>
                    </p:grpSpPr>
                    <p:cxnSp>
                      <p:nvCxnSpPr>
                        <p:cNvPr id="27" name="Straight Connector 26">
                          <a:extLst>
                            <a:ext uri="{FF2B5EF4-FFF2-40B4-BE49-F238E27FC236}">
                              <a16:creationId xmlns:a16="http://schemas.microsoft.com/office/drawing/2014/main" id="{4E37F8E8-027D-4339-8688-48F1876E76F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267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" name="Straight Connector 27">
                          <a:extLst>
                            <a:ext uri="{FF2B5EF4-FFF2-40B4-BE49-F238E27FC236}">
                              <a16:creationId xmlns:a16="http://schemas.microsoft.com/office/drawing/2014/main" id="{785D0DDC-3473-4EB8-82B1-629EE362CE5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" name="Straight Connector 28">
                          <a:extLst>
                            <a:ext uri="{FF2B5EF4-FFF2-40B4-BE49-F238E27FC236}">
                              <a16:creationId xmlns:a16="http://schemas.microsoft.com/office/drawing/2014/main" id="{C352521E-C31E-4314-823F-70D3190ACFA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343400" y="4343400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Straight Connector 29">
                          <a:extLst>
                            <a:ext uri="{FF2B5EF4-FFF2-40B4-BE49-F238E27FC236}">
                              <a16:creationId xmlns:a16="http://schemas.microsoft.com/office/drawing/2014/main" id="{3A8860CF-485E-4A33-9CA4-C05F79BCF84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399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" name="Straight Connector 30">
                          <a:extLst>
                            <a:ext uri="{FF2B5EF4-FFF2-40B4-BE49-F238E27FC236}">
                              <a16:creationId xmlns:a16="http://schemas.microsoft.com/office/drawing/2014/main" id="{3D0F4D81-08F6-4C09-BD21-4F25D5D3617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4343400" y="4407826"/>
                          <a:ext cx="304800" cy="1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2637C585-6EE5-4CFA-A3A0-B8CFD3F3A30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5056442" y="4191000"/>
                      <a:ext cx="714378" cy="100670"/>
                      <a:chOff x="4267200" y="4343399"/>
                      <a:chExt cx="457200" cy="64428"/>
                    </a:xfrm>
                    <a:solidFill>
                      <a:schemeClr val="bg1">
                        <a:lumMod val="75000"/>
                      </a:schemeClr>
                    </a:solidFill>
                  </p:grpSpPr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7DA1E0EB-F15C-4F8F-85B2-403B139FC7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3400" y="4343400"/>
                        <a:ext cx="304800" cy="64426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43862D82-0693-4063-8C84-81E9DDDC50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7200" y="4343399"/>
                        <a:ext cx="457200" cy="64428"/>
                        <a:chOff x="4267200" y="4343399"/>
                        <a:chExt cx="457200" cy="64428"/>
                      </a:xfrm>
                      <a:grpFill/>
                    </p:grpSpPr>
                    <p:cxnSp>
                      <p:nvCxnSpPr>
                        <p:cNvPr id="20" name="Straight Connector 19">
                          <a:extLst>
                            <a:ext uri="{FF2B5EF4-FFF2-40B4-BE49-F238E27FC236}">
                              <a16:creationId xmlns:a16="http://schemas.microsoft.com/office/drawing/2014/main" id="{6E8DE9D8-79E9-43E9-9099-8FECD701A40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267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" name="Straight Connector 20">
                          <a:extLst>
                            <a:ext uri="{FF2B5EF4-FFF2-40B4-BE49-F238E27FC236}">
                              <a16:creationId xmlns:a16="http://schemas.microsoft.com/office/drawing/2014/main" id="{A6154D2F-D33C-40C5-8DD5-EB7CF00F6B0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" name="Straight Connector 21">
                          <a:extLst>
                            <a:ext uri="{FF2B5EF4-FFF2-40B4-BE49-F238E27FC236}">
                              <a16:creationId xmlns:a16="http://schemas.microsoft.com/office/drawing/2014/main" id="{863A9CCE-28CF-45B6-A65B-347C1F9C44B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343400" y="4343400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" name="Straight Connector 22">
                          <a:extLst>
                            <a:ext uri="{FF2B5EF4-FFF2-40B4-BE49-F238E27FC236}">
                              <a16:creationId xmlns:a16="http://schemas.microsoft.com/office/drawing/2014/main" id="{64BE5CFE-0FEB-4D84-9B46-4FBE1207D66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399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Straight Connector 23">
                          <a:extLst>
                            <a:ext uri="{FF2B5EF4-FFF2-40B4-BE49-F238E27FC236}">
                              <a16:creationId xmlns:a16="http://schemas.microsoft.com/office/drawing/2014/main" id="{3234331F-A0EF-4F0B-80FA-7A13C2EB1AD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4343400" y="4407826"/>
                          <a:ext cx="304800" cy="1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3" name="Straight Connector 12">
                      <a:extLst>
                        <a:ext uri="{FF2B5EF4-FFF2-40B4-BE49-F238E27FC236}">
                          <a16:creationId xmlns:a16="http://schemas.microsoft.com/office/drawing/2014/main" id="{96C1BC42-D866-4AAC-9910-C94800797F3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56442" y="4291670"/>
                      <a:ext cx="714378" cy="0"/>
                    </a:xfrm>
                    <a:prstGeom prst="line">
                      <a:avLst/>
                    </a:prstGeom>
                    <a:ln w="222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BE4485E2-4BBF-422F-9617-D9F13DFBB1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79288" y="4527096"/>
                      <a:ext cx="468686" cy="241056"/>
                      <a:chOff x="4267200" y="4527096"/>
                      <a:chExt cx="468686" cy="241056"/>
                    </a:xfrm>
                  </p:grpSpPr>
                  <p:sp>
                    <p:nvSpPr>
                      <p:cNvPr id="16" name="Isosceles Triangle 15">
                        <a:extLst>
                          <a:ext uri="{FF2B5EF4-FFF2-40B4-BE49-F238E27FC236}">
                            <a16:creationId xmlns:a16="http://schemas.microsoft.com/office/drawing/2014/main" id="{F26DBF29-BE0F-46B3-BDFD-9321E67B1D7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267291" y="4528157"/>
                        <a:ext cx="239904" cy="240086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sp>
                    <p:nvSpPr>
                      <p:cNvPr id="17" name="Isosceles Triangle 16">
                        <a:extLst>
                          <a:ext uri="{FF2B5EF4-FFF2-40B4-BE49-F238E27FC236}">
                            <a16:creationId xmlns:a16="http://schemas.microsoft.com/office/drawing/2014/main" id="{69394C0C-7DC9-426B-90C8-A2CF433C1740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4495891" y="4527005"/>
                        <a:ext cx="239904" cy="240086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</p:grpSp>
                <p:sp>
                  <p:nvSpPr>
                    <p:cNvPr id="15" name="Oval 14">
                      <a:extLst>
                        <a:ext uri="{FF2B5EF4-FFF2-40B4-BE49-F238E27FC236}">
                          <a16:creationId xmlns:a16="http://schemas.microsoft.com/office/drawing/2014/main" id="{6103C065-E580-42EF-8C5A-57676405B5B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322191" y="4556184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</p:grp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DB56975-979D-47D9-BB11-29C651C56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86061" y="5212078"/>
                  <a:ext cx="0" cy="1577503"/>
                </a:xfrm>
                <a:prstGeom prst="line">
                  <a:avLst/>
                </a:prstGeom>
                <a:ln w="38100" cap="rnd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A87DB5B-3344-4709-91A7-E4A480A4F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86061" y="5212078"/>
                  <a:ext cx="625669" cy="0"/>
                </a:xfrm>
                <a:prstGeom prst="line">
                  <a:avLst/>
                </a:prstGeom>
                <a:ln w="38100" cap="rnd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8F1AB02E-3AF0-4404-A7F0-561624DD6E0E}"/>
                    </a:ext>
                  </a:extLst>
                </p:cNvPr>
                <p:cNvGrpSpPr/>
                <p:nvPr/>
              </p:nvGrpSpPr>
              <p:grpSpPr>
                <a:xfrm>
                  <a:off x="2011743" y="5796573"/>
                  <a:ext cx="548634" cy="365755"/>
                  <a:chOff x="731562" y="4983464"/>
                  <a:chExt cx="548634" cy="365755"/>
                </a:xfrm>
              </p:grpSpPr>
              <p:cxnSp>
                <p:nvCxnSpPr>
                  <p:cNvPr id="243" name="Straight Connector 242">
                    <a:extLst>
                      <a:ext uri="{FF2B5EF4-FFF2-40B4-BE49-F238E27FC236}">
                        <a16:creationId xmlns:a16="http://schemas.microsoft.com/office/drawing/2014/main" id="{59E2A571-71DC-4104-BFCC-4FFE6D6FC6A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31562" y="5166341"/>
                    <a:ext cx="54863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>
                    <a:extLst>
                      <a:ext uri="{FF2B5EF4-FFF2-40B4-BE49-F238E27FC236}">
                        <a16:creationId xmlns:a16="http://schemas.microsoft.com/office/drawing/2014/main" id="{C5223BB5-BE77-450D-8BD0-C52518526327}"/>
                      </a:ext>
                    </a:extLst>
                  </p:cNvPr>
                  <p:cNvCxnSpPr/>
                  <p:nvPr/>
                </p:nvCxnSpPr>
                <p:spPr>
                  <a:xfrm>
                    <a:off x="1005879" y="4983464"/>
                    <a:ext cx="0" cy="365755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5" name="Group 244">
                    <a:extLst>
                      <a:ext uri="{FF2B5EF4-FFF2-40B4-BE49-F238E27FC236}">
                        <a16:creationId xmlns:a16="http://schemas.microsoft.com/office/drawing/2014/main" id="{8782FDAB-9506-456A-82AE-45D7C889490F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97266" cy="182879"/>
                    <a:chOff x="914440" y="5074901"/>
                    <a:chExt cx="197266" cy="182879"/>
                  </a:xfrm>
                </p:grpSpPr>
                <p:grpSp>
                  <p:nvGrpSpPr>
                    <p:cNvPr id="246" name="Group 245">
                      <a:extLst>
                        <a:ext uri="{FF2B5EF4-FFF2-40B4-BE49-F238E27FC236}">
                          <a16:creationId xmlns:a16="http://schemas.microsoft.com/office/drawing/2014/main" id="{ED3420EF-3DF4-4DEB-92FF-7C111CAC2F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0267" y="5120640"/>
                      <a:ext cx="91439" cy="91439"/>
                      <a:chOff x="1158273" y="5166341"/>
                      <a:chExt cx="91439" cy="91439"/>
                    </a:xfrm>
                  </p:grpSpPr>
                  <p:cxnSp>
                    <p:nvCxnSpPr>
                      <p:cNvPr id="252" name="Straight Connector 251">
                        <a:extLst>
                          <a:ext uri="{FF2B5EF4-FFF2-40B4-BE49-F238E27FC236}">
                            <a16:creationId xmlns:a16="http://schemas.microsoft.com/office/drawing/2014/main" id="{08126818-CDDD-4137-94CC-A52E9E777DB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158273" y="5166341"/>
                        <a:ext cx="91439" cy="0"/>
                      </a:xfrm>
                      <a:prstGeom prst="line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3" name="Straight Connector 252">
                        <a:extLst>
                          <a:ext uri="{FF2B5EF4-FFF2-40B4-BE49-F238E27FC236}">
                            <a16:creationId xmlns:a16="http://schemas.microsoft.com/office/drawing/2014/main" id="{596C2265-885B-441B-B75E-086EE57014D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158273" y="5257780"/>
                        <a:ext cx="91439" cy="0"/>
                      </a:xfrm>
                      <a:prstGeom prst="line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47" name="Group 246">
                      <a:extLst>
                        <a:ext uri="{FF2B5EF4-FFF2-40B4-BE49-F238E27FC236}">
                          <a16:creationId xmlns:a16="http://schemas.microsoft.com/office/drawing/2014/main" id="{25AAB0F1-F920-4566-B278-7D88914E44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40" y="5074901"/>
                      <a:ext cx="182883" cy="182879"/>
                      <a:chOff x="914435" y="4160512"/>
                      <a:chExt cx="182883" cy="182879"/>
                    </a:xfrm>
                  </p:grpSpPr>
                  <p:sp>
                    <p:nvSpPr>
                      <p:cNvPr id="250" name="Isosceles Triangle 249">
                        <a:extLst>
                          <a:ext uri="{FF2B5EF4-FFF2-40B4-BE49-F238E27FC236}">
                            <a16:creationId xmlns:a16="http://schemas.microsoft.com/office/drawing/2014/main" id="{6054BC4F-3C6F-46E7-A688-79DE92EEBBE2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914438" y="4160512"/>
                        <a:ext cx="182880" cy="91440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8100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51" name="Isosceles Triangle 250">
                        <a:extLst>
                          <a:ext uri="{FF2B5EF4-FFF2-40B4-BE49-F238E27FC236}">
                            <a16:creationId xmlns:a16="http://schemas.microsoft.com/office/drawing/2014/main" id="{A758BB13-A60C-47F5-A0FD-C024F9067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35" y="4251951"/>
                        <a:ext cx="182880" cy="91440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8100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248" name="Oval 247">
                      <a:extLst>
                        <a:ext uri="{FF2B5EF4-FFF2-40B4-BE49-F238E27FC236}">
                          <a16:creationId xmlns:a16="http://schemas.microsoft.com/office/drawing/2014/main" id="{704199EC-DE46-4CEE-B735-C64732C4E5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800000">
                      <a:off x="934878" y="5102352"/>
                      <a:ext cx="137160" cy="13716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cxnSp>
                  <p:nvCxnSpPr>
                    <p:cNvPr id="249" name="Straight Connector 248">
                      <a:extLst>
                        <a:ext uri="{FF2B5EF4-FFF2-40B4-BE49-F238E27FC236}">
                          <a16:creationId xmlns:a16="http://schemas.microsoft.com/office/drawing/2014/main" id="{8DBADB31-805C-4FCC-A675-6B2DB3A7F80F}"/>
                        </a:ext>
                      </a:extLst>
                    </p:cNvPr>
                    <p:cNvCxnSpPr>
                      <a:stCxn id="248" idx="2"/>
                      <a:endCxn id="248" idx="6"/>
                    </p:cNvCxnSpPr>
                    <p:nvPr/>
                  </p:nvCxnSpPr>
                  <p:spPr>
                    <a:xfrm>
                      <a:off x="944066" y="5136642"/>
                      <a:ext cx="118784" cy="68580"/>
                    </a:xfrm>
                    <a:prstGeom prst="line">
                      <a:avLst/>
                    </a:prstGeom>
                    <a:ln w="25400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E57BA49-FAA4-42A3-A28B-AA32A272232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2560377" y="5368187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AHU8  Cafe</a:t>
                  </a:r>
                </a:p>
              </p:txBody>
            </p:sp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D64102E0-3718-452F-9006-6BE71AB20778}"/>
                    </a:ext>
                  </a:extLst>
                </p:cNvPr>
                <p:cNvCxnSpPr>
                  <a:cxnSpLocks/>
                  <a:stCxn id="273" idx="3"/>
                </p:cNvCxnSpPr>
                <p:nvPr/>
              </p:nvCxnSpPr>
              <p:spPr>
                <a:xfrm flipH="1">
                  <a:off x="2285783" y="6794743"/>
                  <a:ext cx="520029" cy="0"/>
                </a:xfrm>
                <a:prstGeom prst="line">
                  <a:avLst/>
                </a:prstGeom>
                <a:ln w="38100" cap="rnd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253DA7B8-1BF8-4DA3-BF62-47760205FA5F}"/>
                    </a:ext>
                  </a:extLst>
                </p:cNvPr>
                <p:cNvGrpSpPr/>
                <p:nvPr/>
              </p:nvGrpSpPr>
              <p:grpSpPr>
                <a:xfrm>
                  <a:off x="2805812" y="6610595"/>
                  <a:ext cx="336469" cy="357190"/>
                  <a:chOff x="2806089" y="6613856"/>
                  <a:chExt cx="336469" cy="357190"/>
                </a:xfrm>
              </p:grpSpPr>
              <p:sp>
                <p:nvSpPr>
                  <p:cNvPr id="273" name="Isosceles Triangle 272">
                    <a:extLst>
                      <a:ext uri="{FF2B5EF4-FFF2-40B4-BE49-F238E27FC236}">
                        <a16:creationId xmlns:a16="http://schemas.microsoft.com/office/drawing/2014/main" id="{AFA13210-C532-40B3-B164-FE4F54EE92BD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806135" y="6737982"/>
                    <a:ext cx="119952" cy="120044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FD9A8D5C-D24B-4820-AFE7-24D6D06A6BF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819675" y="6648163"/>
                    <a:ext cx="357190" cy="288576"/>
                    <a:chOff x="5056442" y="4191000"/>
                    <a:chExt cx="714378" cy="577152"/>
                  </a:xfrm>
                </p:grpSpPr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5DF626CF-0983-4A05-A410-32CB2046E30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410760" y="4273466"/>
                      <a:ext cx="5743" cy="347472"/>
                    </a:xfrm>
                    <a:prstGeom prst="line">
                      <a:avLst/>
                    </a:prstGeom>
                    <a:ln w="3492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76" name="Group 275">
                      <a:extLst>
                        <a:ext uri="{FF2B5EF4-FFF2-40B4-BE49-F238E27FC236}">
                          <a16:creationId xmlns:a16="http://schemas.microsoft.com/office/drawing/2014/main" id="{7C03A99B-B602-44C1-A897-8CB69A889E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56442" y="4291668"/>
                      <a:ext cx="714378" cy="100670"/>
                      <a:chOff x="4267200" y="4343399"/>
                      <a:chExt cx="457200" cy="64428"/>
                    </a:xfrm>
                    <a:solidFill>
                      <a:schemeClr val="bg1">
                        <a:lumMod val="75000"/>
                      </a:schemeClr>
                    </a:solidFill>
                  </p:grpSpPr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A2DCEE66-CC43-40F7-AABE-933F111BE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3400" y="4343400"/>
                        <a:ext cx="304800" cy="64426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grpSp>
                    <p:nvGrpSpPr>
                      <p:cNvPr id="291" name="Group 290">
                        <a:extLst>
                          <a:ext uri="{FF2B5EF4-FFF2-40B4-BE49-F238E27FC236}">
                            <a16:creationId xmlns:a16="http://schemas.microsoft.com/office/drawing/2014/main" id="{D824053F-A006-4D03-82CB-D584F93145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7200" y="4343399"/>
                        <a:ext cx="457200" cy="64428"/>
                        <a:chOff x="4267200" y="4343399"/>
                        <a:chExt cx="457200" cy="64428"/>
                      </a:xfrm>
                      <a:grpFill/>
                    </p:grpSpPr>
                    <p:cxnSp>
                      <p:nvCxnSpPr>
                        <p:cNvPr id="292" name="Straight Connector 291">
                          <a:extLst>
                            <a:ext uri="{FF2B5EF4-FFF2-40B4-BE49-F238E27FC236}">
                              <a16:creationId xmlns:a16="http://schemas.microsoft.com/office/drawing/2014/main" id="{5BBAAF60-0808-4A83-9C87-6FE708C7114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267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3" name="Straight Connector 292">
                          <a:extLst>
                            <a:ext uri="{FF2B5EF4-FFF2-40B4-BE49-F238E27FC236}">
                              <a16:creationId xmlns:a16="http://schemas.microsoft.com/office/drawing/2014/main" id="{0235FA81-921F-4ED3-A16F-88FCB0364588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4" name="Straight Connector 293">
                          <a:extLst>
                            <a:ext uri="{FF2B5EF4-FFF2-40B4-BE49-F238E27FC236}">
                              <a16:creationId xmlns:a16="http://schemas.microsoft.com/office/drawing/2014/main" id="{B52215A4-8B16-4822-9C63-E3AB11D0F67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343400" y="4343400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5" name="Straight Connector 294">
                          <a:extLst>
                            <a:ext uri="{FF2B5EF4-FFF2-40B4-BE49-F238E27FC236}">
                              <a16:creationId xmlns:a16="http://schemas.microsoft.com/office/drawing/2014/main" id="{382ED315-AB42-4868-9EC0-3CA6683DCE0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399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6" name="Straight Connector 295">
                          <a:extLst>
                            <a:ext uri="{FF2B5EF4-FFF2-40B4-BE49-F238E27FC236}">
                              <a16:creationId xmlns:a16="http://schemas.microsoft.com/office/drawing/2014/main" id="{C4CF7898-4212-41B8-931F-90EF1EB1C2C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4343400" y="4407826"/>
                          <a:ext cx="304800" cy="1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77" name="Group 276">
                      <a:extLst>
                        <a:ext uri="{FF2B5EF4-FFF2-40B4-BE49-F238E27FC236}">
                          <a16:creationId xmlns:a16="http://schemas.microsoft.com/office/drawing/2014/main" id="{7C7F02E9-C5BC-43E2-AFF3-5B27AF9E0F67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5056442" y="4191000"/>
                      <a:ext cx="714378" cy="100670"/>
                      <a:chOff x="4267200" y="4343399"/>
                      <a:chExt cx="457200" cy="64428"/>
                    </a:xfrm>
                    <a:solidFill>
                      <a:schemeClr val="bg1">
                        <a:lumMod val="75000"/>
                      </a:schemeClr>
                    </a:solidFill>
                  </p:grpSpPr>
                  <p:sp>
                    <p:nvSpPr>
                      <p:cNvPr id="283" name="Rectangle 282">
                        <a:extLst>
                          <a:ext uri="{FF2B5EF4-FFF2-40B4-BE49-F238E27FC236}">
                            <a16:creationId xmlns:a16="http://schemas.microsoft.com/office/drawing/2014/main" id="{ACAB0E00-5FFF-4309-854C-F6E1883E7A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3400" y="4343400"/>
                        <a:ext cx="304800" cy="64426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grpSp>
                    <p:nvGrpSpPr>
                      <p:cNvPr id="284" name="Group 283">
                        <a:extLst>
                          <a:ext uri="{FF2B5EF4-FFF2-40B4-BE49-F238E27FC236}">
                            <a16:creationId xmlns:a16="http://schemas.microsoft.com/office/drawing/2014/main" id="{EF8F1363-C7EB-414D-B4E0-0C4AFDEE54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267200" y="4343399"/>
                        <a:ext cx="457200" cy="64428"/>
                        <a:chOff x="4267200" y="4343399"/>
                        <a:chExt cx="457200" cy="64428"/>
                      </a:xfrm>
                      <a:grpFill/>
                    </p:grpSpPr>
                    <p:cxnSp>
                      <p:nvCxnSpPr>
                        <p:cNvPr id="285" name="Straight Connector 284">
                          <a:extLst>
                            <a:ext uri="{FF2B5EF4-FFF2-40B4-BE49-F238E27FC236}">
                              <a16:creationId xmlns:a16="http://schemas.microsoft.com/office/drawing/2014/main" id="{2F1C2FB8-FD9E-45E1-90D2-D209418FEEC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267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6" name="Straight Connector 285">
                          <a:extLst>
                            <a:ext uri="{FF2B5EF4-FFF2-40B4-BE49-F238E27FC236}">
                              <a16:creationId xmlns:a16="http://schemas.microsoft.com/office/drawing/2014/main" id="{144E8B21-EE12-461C-B40A-0FAE90EBDC5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400"/>
                          <a:ext cx="76200" cy="0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7" name="Straight Connector 286">
                          <a:extLst>
                            <a:ext uri="{FF2B5EF4-FFF2-40B4-BE49-F238E27FC236}">
                              <a16:creationId xmlns:a16="http://schemas.microsoft.com/office/drawing/2014/main" id="{F6646A2D-AC8A-4BBC-B9C8-AAFD4D54D2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343400" y="4343400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8" name="Straight Connector 287">
                          <a:extLst>
                            <a:ext uri="{FF2B5EF4-FFF2-40B4-BE49-F238E27FC236}">
                              <a16:creationId xmlns:a16="http://schemas.microsoft.com/office/drawing/2014/main" id="{17B68D15-AE69-4171-AB14-CC60DA08A13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648200" y="4343399"/>
                          <a:ext cx="0" cy="64427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9" name="Straight Connector 288">
                          <a:extLst>
                            <a:ext uri="{FF2B5EF4-FFF2-40B4-BE49-F238E27FC236}">
                              <a16:creationId xmlns:a16="http://schemas.microsoft.com/office/drawing/2014/main" id="{56B74D1C-B084-46E6-ABC2-50ADDDBAEA37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H="1">
                          <a:off x="4343400" y="4407826"/>
                          <a:ext cx="304800" cy="1"/>
                        </a:xfrm>
                        <a:prstGeom prst="line">
                          <a:avLst/>
                        </a:prstGeom>
                        <a:grpFill/>
                        <a:ln w="28575" cap="rnd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278" name="Straight Connector 277">
                      <a:extLst>
                        <a:ext uri="{FF2B5EF4-FFF2-40B4-BE49-F238E27FC236}">
                          <a16:creationId xmlns:a16="http://schemas.microsoft.com/office/drawing/2014/main" id="{508E9046-4881-4D37-ACEB-594CD98C836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056442" y="4291670"/>
                      <a:ext cx="714378" cy="0"/>
                    </a:xfrm>
                    <a:prstGeom prst="line">
                      <a:avLst/>
                    </a:prstGeom>
                    <a:ln w="222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79" name="Group 278">
                      <a:extLst>
                        <a:ext uri="{FF2B5EF4-FFF2-40B4-BE49-F238E27FC236}">
                          <a16:creationId xmlns:a16="http://schemas.microsoft.com/office/drawing/2014/main" id="{2FB825FF-64E5-4781-B863-CDE7FFDFA3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79288" y="4527096"/>
                      <a:ext cx="468686" cy="241056"/>
                      <a:chOff x="4267200" y="4527096"/>
                      <a:chExt cx="468686" cy="241056"/>
                    </a:xfrm>
                  </p:grpSpPr>
                  <p:sp>
                    <p:nvSpPr>
                      <p:cNvPr id="281" name="Isosceles Triangle 280">
                        <a:extLst>
                          <a:ext uri="{FF2B5EF4-FFF2-40B4-BE49-F238E27FC236}">
                            <a16:creationId xmlns:a16="http://schemas.microsoft.com/office/drawing/2014/main" id="{24343F55-B3E9-4B4C-B77A-212572B4BE8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267291" y="4528157"/>
                        <a:ext cx="239904" cy="240086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  <p:sp>
                    <p:nvSpPr>
                      <p:cNvPr id="282" name="Isosceles Triangle 281">
                        <a:extLst>
                          <a:ext uri="{FF2B5EF4-FFF2-40B4-BE49-F238E27FC236}">
                            <a16:creationId xmlns:a16="http://schemas.microsoft.com/office/drawing/2014/main" id="{8231D510-E9B8-4870-BA3E-831CDDBE869D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 flipH="1">
                        <a:off x="4495891" y="4527005"/>
                        <a:ext cx="239904" cy="240086"/>
                      </a:xfrm>
                      <a:prstGeom prst="triangle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505320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101063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51595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2021278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52659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3031915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537236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4042553" algn="l" defTabSz="1010638" rtl="0" eaLnBrk="1" latinLnBrk="0" hangingPunct="1">
                          <a:defRPr sz="2009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en-US" sz="1370"/>
                      </a:p>
                    </p:txBody>
                  </p:sp>
                </p:grpSp>
                <p:sp>
                  <p:nvSpPr>
                    <p:cNvPr id="280" name="Oval 279">
                      <a:extLst>
                        <a:ext uri="{FF2B5EF4-FFF2-40B4-BE49-F238E27FC236}">
                          <a16:creationId xmlns:a16="http://schemas.microsoft.com/office/drawing/2014/main" id="{FC11F6B9-907B-4CC8-BECE-A98FCF5EE6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322191" y="4556184"/>
                      <a:ext cx="182880" cy="182880"/>
                    </a:xfrm>
                    <a:prstGeom prst="ellips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</p:grp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384F0954-9165-4FF5-8E36-9D7CF616C0D3}"/>
                  </a:ext>
                </a:extLst>
              </p:cNvPr>
              <p:cNvGrpSpPr/>
              <p:nvPr/>
            </p:nvGrpSpPr>
            <p:grpSpPr>
              <a:xfrm>
                <a:off x="2636652" y="7028105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A52E57C8-144D-4E02-A2FC-FA007B96B9AF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464DB3D2-338E-4F26-9838-EB359DC954C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EBFF30B8-75AE-4925-B5EA-44690400E156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10" name="Straight Connector 309">
                      <a:extLst>
                        <a:ext uri="{FF2B5EF4-FFF2-40B4-BE49-F238E27FC236}">
                          <a16:creationId xmlns:a16="http://schemas.microsoft.com/office/drawing/2014/main" id="{A410181B-DAD5-41F2-A795-11BD90CF08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1" name="Straight Connector 310">
                      <a:extLst>
                        <a:ext uri="{FF2B5EF4-FFF2-40B4-BE49-F238E27FC236}">
                          <a16:creationId xmlns:a16="http://schemas.microsoft.com/office/drawing/2014/main" id="{7E5E49DA-3797-4144-8ACB-D4B7ECB57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86170A10-D668-4D0B-9C6F-AED4877D24FF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08" name="Isosceles Triangle 307">
                      <a:extLst>
                        <a:ext uri="{FF2B5EF4-FFF2-40B4-BE49-F238E27FC236}">
                          <a16:creationId xmlns:a16="http://schemas.microsoft.com/office/drawing/2014/main" id="{54D4DE83-15B4-4708-8154-3B38EAE23F4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09" name="Isosceles Triangle 308">
                      <a:extLst>
                        <a:ext uri="{FF2B5EF4-FFF2-40B4-BE49-F238E27FC236}">
                          <a16:creationId xmlns:a16="http://schemas.microsoft.com/office/drawing/2014/main" id="{CC3C0988-90B8-494E-A744-FE8342BE78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06" name="Oval 305">
                    <a:extLst>
                      <a:ext uri="{FF2B5EF4-FFF2-40B4-BE49-F238E27FC236}">
                        <a16:creationId xmlns:a16="http://schemas.microsoft.com/office/drawing/2014/main" id="{90086C0B-D59A-4FAB-A917-093793B696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ADC42B48-CFC9-4AFE-BBE6-EF39C132FA2A}"/>
                      </a:ext>
                    </a:extLst>
                  </p:cNvPr>
                  <p:cNvCxnSpPr>
                    <a:stCxn id="306" idx="2"/>
                    <a:endCxn id="30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A12D80AF-728D-41B4-B281-17FA4CC8F719}"/>
                </a:ext>
              </a:extLst>
            </p:cNvPr>
            <p:cNvGrpSpPr/>
            <p:nvPr/>
          </p:nvGrpSpPr>
          <p:grpSpPr>
            <a:xfrm>
              <a:off x="4892064" y="5126245"/>
              <a:ext cx="685800" cy="2282800"/>
              <a:chOff x="4892064" y="5126245"/>
              <a:chExt cx="685800" cy="228280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D19B362-DEAB-450A-BA84-B0A61E15B373}"/>
                  </a:ext>
                </a:extLst>
              </p:cNvPr>
              <p:cNvGrpSpPr/>
              <p:nvPr/>
            </p:nvGrpSpPr>
            <p:grpSpPr>
              <a:xfrm>
                <a:off x="4892064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E318205F-C907-4E21-90C4-5B4E03513D5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C211F57E-3FE6-4D0D-8390-70B2A8D47AF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1AB0105C-80FC-438B-B81A-74B72D9333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8AD1334E-4EA9-4FCB-8FD3-3C3BB844A03A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3A8CD18F-460E-46AF-92F0-F300B674541C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9EC530D2-E306-4BEC-AA2F-73F390F14AFA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DB407248-7905-4973-A93D-73C4CF95B74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1114FFA3-0854-4FB2-9726-387D2208309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9CC5563-49B6-4D16-A499-B8044F0BEF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D27F4612-7D3F-4C3A-A809-95F25BE3B764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701D8910-D38E-4904-8656-6552122F7A64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7962838C-D395-42EF-B865-DAB915FA2EB0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27F5779-9A8C-4E3B-9F72-85A5E4573FC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AHU9 Rest/</a:t>
                  </a:r>
                  <a:r>
                    <a:rPr lang="en-US" sz="1023" dirty="0" err="1">
                      <a:solidFill>
                        <a:schemeClr val="bg1"/>
                      </a:solidFill>
                    </a:rPr>
                    <a:t>Lng</a:t>
                  </a:r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809C908B-0EB6-4614-BD11-BFE67CB776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EDA13D94-8018-41F2-8D23-F67F8E3F8A0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47505505-2DA1-409A-A418-59759E2A538B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AF8346E9-370B-48F0-84B5-F092F0E31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84" name="Group 83">
                      <a:extLst>
                        <a:ext uri="{FF2B5EF4-FFF2-40B4-BE49-F238E27FC236}">
                          <a16:creationId xmlns:a16="http://schemas.microsoft.com/office/drawing/2014/main" id="{3182E2FC-EF98-481A-A50C-6F507A0B9D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7902E72B-88B5-403D-814F-E13D4D35D3A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Connector 85">
                        <a:extLst>
                          <a:ext uri="{FF2B5EF4-FFF2-40B4-BE49-F238E27FC236}">
                            <a16:creationId xmlns:a16="http://schemas.microsoft.com/office/drawing/2014/main" id="{19B614C4-99A5-4C4C-ACF2-EBE094A2187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Connector 86">
                        <a:extLst>
                          <a:ext uri="{FF2B5EF4-FFF2-40B4-BE49-F238E27FC236}">
                            <a16:creationId xmlns:a16="http://schemas.microsoft.com/office/drawing/2014/main" id="{8704AD3F-4C45-408F-8F44-C77A187F3D3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>
                        <a:extLst>
                          <a:ext uri="{FF2B5EF4-FFF2-40B4-BE49-F238E27FC236}">
                            <a16:creationId xmlns:a16="http://schemas.microsoft.com/office/drawing/2014/main" id="{E8C8CAAF-0318-4312-A453-7361216F7CD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>
                        <a:extLst>
                          <a:ext uri="{FF2B5EF4-FFF2-40B4-BE49-F238E27FC236}">
                            <a16:creationId xmlns:a16="http://schemas.microsoft.com/office/drawing/2014/main" id="{FD8E99F3-B2D3-47E3-86F3-25E4FE3B98C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AEDBC1EC-73D1-4D1E-9577-6963ACEC17FE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A143886D-D781-4A88-A78B-ED034BE2A2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C100F84B-C6F9-4D09-9198-27704E40D6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78" name="Straight Connector 77">
                        <a:extLst>
                          <a:ext uri="{FF2B5EF4-FFF2-40B4-BE49-F238E27FC236}">
                            <a16:creationId xmlns:a16="http://schemas.microsoft.com/office/drawing/2014/main" id="{F0CA59B0-7CC4-4522-8636-FB9DAD35DB7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Straight Connector 78">
                        <a:extLst>
                          <a:ext uri="{FF2B5EF4-FFF2-40B4-BE49-F238E27FC236}">
                            <a16:creationId xmlns:a16="http://schemas.microsoft.com/office/drawing/2014/main" id="{74040974-DFAA-4D75-A2C1-52DE2C60C8A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>
                        <a:extLst>
                          <a:ext uri="{FF2B5EF4-FFF2-40B4-BE49-F238E27FC236}">
                            <a16:creationId xmlns:a16="http://schemas.microsoft.com/office/drawing/2014/main" id="{DD2EA81B-8869-4690-A319-E40C7A51A4B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>
                        <a:extLst>
                          <a:ext uri="{FF2B5EF4-FFF2-40B4-BE49-F238E27FC236}">
                            <a16:creationId xmlns:a16="http://schemas.microsoft.com/office/drawing/2014/main" id="{0E1001E8-FE5A-4864-B05D-F7A8B329FCB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>
                        <a:extLst>
                          <a:ext uri="{FF2B5EF4-FFF2-40B4-BE49-F238E27FC236}">
                            <a16:creationId xmlns:a16="http://schemas.microsoft.com/office/drawing/2014/main" id="{88316D53-105A-4224-904F-5C7C0CE5DFA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AB62DBA0-E9CA-4B6C-9BBC-63D24D98B9A2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6B86CC99-0BF1-45F0-90BC-9FEBFE54678A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74" name="Isosceles Triangle 73">
                      <a:extLst>
                        <a:ext uri="{FF2B5EF4-FFF2-40B4-BE49-F238E27FC236}">
                          <a16:creationId xmlns:a16="http://schemas.microsoft.com/office/drawing/2014/main" id="{01AB8926-24E9-459B-B72A-A31FA744E39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75" name="Isosceles Triangle 74">
                      <a:extLst>
                        <a:ext uri="{FF2B5EF4-FFF2-40B4-BE49-F238E27FC236}">
                          <a16:creationId xmlns:a16="http://schemas.microsoft.com/office/drawing/2014/main" id="{95B4BF18-4105-4930-B63F-51F4172173C1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BAEF58C9-9893-4609-B223-FE63F1E4E6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53C27335-A6BF-4A25-904E-A6E8EF6D4AAB}"/>
                  </a:ext>
                </a:extLst>
              </p:cNvPr>
              <p:cNvGrpSpPr/>
              <p:nvPr/>
            </p:nvGrpSpPr>
            <p:grpSpPr>
              <a:xfrm>
                <a:off x="4963620" y="7028105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6921E154-31CF-465A-9BAD-B57FDEDF643E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5" name="Group 314">
                  <a:extLst>
                    <a:ext uri="{FF2B5EF4-FFF2-40B4-BE49-F238E27FC236}">
                      <a16:creationId xmlns:a16="http://schemas.microsoft.com/office/drawing/2014/main" id="{280169F2-F4E5-441C-8D95-4E624CA4DC4F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0186EA18-22AD-4932-B5C4-3F4A21ABA3E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22" name="Straight Connector 321">
                      <a:extLst>
                        <a:ext uri="{FF2B5EF4-FFF2-40B4-BE49-F238E27FC236}">
                          <a16:creationId xmlns:a16="http://schemas.microsoft.com/office/drawing/2014/main" id="{F6635D82-FBEF-4E5B-8751-D0CD9E267E9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3" name="Straight Connector 322">
                      <a:extLst>
                        <a:ext uri="{FF2B5EF4-FFF2-40B4-BE49-F238E27FC236}">
                          <a16:creationId xmlns:a16="http://schemas.microsoft.com/office/drawing/2014/main" id="{F48FA176-9759-4EEB-BFAE-9DC1F94AAAB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99E97B8D-5A70-48A6-9A3A-708CE9D9B6C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20" name="Isosceles Triangle 319">
                      <a:extLst>
                        <a:ext uri="{FF2B5EF4-FFF2-40B4-BE49-F238E27FC236}">
                          <a16:creationId xmlns:a16="http://schemas.microsoft.com/office/drawing/2014/main" id="{C60936D8-529A-4329-B360-AFFD6A965019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21" name="Isosceles Triangle 320">
                      <a:extLst>
                        <a:ext uri="{FF2B5EF4-FFF2-40B4-BE49-F238E27FC236}">
                          <a16:creationId xmlns:a16="http://schemas.microsoft.com/office/drawing/2014/main" id="{57E660CD-A638-49A2-AD87-F67F6AD80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18" name="Oval 317">
                    <a:extLst>
                      <a:ext uri="{FF2B5EF4-FFF2-40B4-BE49-F238E27FC236}">
                        <a16:creationId xmlns:a16="http://schemas.microsoft.com/office/drawing/2014/main" id="{A23952B3-5DA0-4A21-A2F2-164D7AB9FB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19" name="Straight Connector 318">
                    <a:extLst>
                      <a:ext uri="{FF2B5EF4-FFF2-40B4-BE49-F238E27FC236}">
                        <a16:creationId xmlns:a16="http://schemas.microsoft.com/office/drawing/2014/main" id="{BF4051E5-73BF-49AD-BAC0-54189DDA2271}"/>
                      </a:ext>
                    </a:extLst>
                  </p:cNvPr>
                  <p:cNvCxnSpPr>
                    <a:stCxn id="318" idx="2"/>
                    <a:endCxn id="31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252D3C24-9044-4FE2-8F90-AF507DD064F7}"/>
                </a:ext>
              </a:extLst>
            </p:cNvPr>
            <p:cNvGrpSpPr/>
            <p:nvPr/>
          </p:nvGrpSpPr>
          <p:grpSpPr>
            <a:xfrm>
              <a:off x="7183997" y="5126245"/>
              <a:ext cx="685800" cy="2282800"/>
              <a:chOff x="7183997" y="5126245"/>
              <a:chExt cx="685800" cy="2282800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230459B4-67CA-442B-BAE2-F912FD20E8CE}"/>
                  </a:ext>
                </a:extLst>
              </p:cNvPr>
              <p:cNvGrpSpPr/>
              <p:nvPr/>
            </p:nvGrpSpPr>
            <p:grpSpPr>
              <a:xfrm>
                <a:off x="7183997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A7AF6341-787C-40D9-BB26-F839313C22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E97A141A-4DEC-4E45-A264-8F64197B6D5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3F5D6EE-7E24-438E-ABB8-B9C45F46E04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6B6BE100-F9F2-4C95-9CC2-32754044F06D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003207F3-A87E-4D5A-973B-5F72A53758E9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CABDBC85-4FC3-4B49-8009-629A0D32CE33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B050757E-C4CD-403C-B729-5FA0949A746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D09845B9-B2F7-4044-B843-098D71BC53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BDCEB073-B35F-40F6-B58F-E4653FAE648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1B7F705-DD4A-4218-B460-D142D080E6A8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2B96416F-7DF2-44E1-B6E0-D13B2ACE20A5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95517027-54B3-4B7C-B2A5-71FB96A465D0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595538F-2033-4809-A777-60C7BDF9216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AHU10 Kitchen</a:t>
                  </a:r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633C65F1-4267-4E60-8F36-73C9DA2DB1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05BF1370-4A05-4341-806B-84061E328E5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6F180D3A-1CF8-40FF-B84E-A2951C71B2CD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95BF4A9E-743A-4B72-B8B6-2F9042CC8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129" name="Group 128">
                      <a:extLst>
                        <a:ext uri="{FF2B5EF4-FFF2-40B4-BE49-F238E27FC236}">
                          <a16:creationId xmlns:a16="http://schemas.microsoft.com/office/drawing/2014/main" id="{E2B58649-DF05-4B9F-B5AE-01E3518F6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130" name="Straight Connector 129">
                        <a:extLst>
                          <a:ext uri="{FF2B5EF4-FFF2-40B4-BE49-F238E27FC236}">
                            <a16:creationId xmlns:a16="http://schemas.microsoft.com/office/drawing/2014/main" id="{C9CCA667-C749-4032-893A-3BFC2ADC607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1" name="Straight Connector 130">
                        <a:extLst>
                          <a:ext uri="{FF2B5EF4-FFF2-40B4-BE49-F238E27FC236}">
                            <a16:creationId xmlns:a16="http://schemas.microsoft.com/office/drawing/2014/main" id="{459AD6D6-BD63-4B04-A42A-852696E1498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Straight Connector 131">
                        <a:extLst>
                          <a:ext uri="{FF2B5EF4-FFF2-40B4-BE49-F238E27FC236}">
                            <a16:creationId xmlns:a16="http://schemas.microsoft.com/office/drawing/2014/main" id="{AD2387B7-C85C-4DD2-97A0-02BCCE9B493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3" name="Straight Connector 132">
                        <a:extLst>
                          <a:ext uri="{FF2B5EF4-FFF2-40B4-BE49-F238E27FC236}">
                            <a16:creationId xmlns:a16="http://schemas.microsoft.com/office/drawing/2014/main" id="{60A82691-C384-433E-9DBF-348B8BF30E5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Straight Connector 133">
                        <a:extLst>
                          <a:ext uri="{FF2B5EF4-FFF2-40B4-BE49-F238E27FC236}">
                            <a16:creationId xmlns:a16="http://schemas.microsoft.com/office/drawing/2014/main" id="{FCAFA266-188C-4EF8-806C-E9E903B14855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711A6B4E-79A6-475C-AC2F-9D1B181449FD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CE56607D-B796-424B-BEC3-68FEA7182B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122" name="Group 121">
                      <a:extLst>
                        <a:ext uri="{FF2B5EF4-FFF2-40B4-BE49-F238E27FC236}">
                          <a16:creationId xmlns:a16="http://schemas.microsoft.com/office/drawing/2014/main" id="{205101C1-385F-4122-99F7-105BA31384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123" name="Straight Connector 122">
                        <a:extLst>
                          <a:ext uri="{FF2B5EF4-FFF2-40B4-BE49-F238E27FC236}">
                            <a16:creationId xmlns:a16="http://schemas.microsoft.com/office/drawing/2014/main" id="{18775499-30AE-4772-964E-88502B752BC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Straight Connector 123">
                        <a:extLst>
                          <a:ext uri="{FF2B5EF4-FFF2-40B4-BE49-F238E27FC236}">
                            <a16:creationId xmlns:a16="http://schemas.microsoft.com/office/drawing/2014/main" id="{88E9A24C-B69C-4062-8C64-CE3D9993F46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" name="Straight Connector 124">
                        <a:extLst>
                          <a:ext uri="{FF2B5EF4-FFF2-40B4-BE49-F238E27FC236}">
                            <a16:creationId xmlns:a16="http://schemas.microsoft.com/office/drawing/2014/main" id="{C26B1E61-0C84-4A32-9A69-B250197360C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Straight Connector 125">
                        <a:extLst>
                          <a:ext uri="{FF2B5EF4-FFF2-40B4-BE49-F238E27FC236}">
                            <a16:creationId xmlns:a16="http://schemas.microsoft.com/office/drawing/2014/main" id="{38B6CE89-3C3F-4752-AAA5-500C1429A8B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Straight Connector 126">
                        <a:extLst>
                          <a:ext uri="{FF2B5EF4-FFF2-40B4-BE49-F238E27FC236}">
                            <a16:creationId xmlns:a16="http://schemas.microsoft.com/office/drawing/2014/main" id="{45C6232C-D034-46FD-A5CF-98797C783CC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D2093C77-2F94-4F29-ABDF-16EDA63171A8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E7E98554-972E-48BD-92C2-73243DA31691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119" name="Isosceles Triangle 118">
                      <a:extLst>
                        <a:ext uri="{FF2B5EF4-FFF2-40B4-BE49-F238E27FC236}">
                          <a16:creationId xmlns:a16="http://schemas.microsoft.com/office/drawing/2014/main" id="{D8488F1F-D9D3-4140-8288-9A4E810981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120" name="Isosceles Triangle 119">
                      <a:extLst>
                        <a:ext uri="{FF2B5EF4-FFF2-40B4-BE49-F238E27FC236}">
                          <a16:creationId xmlns:a16="http://schemas.microsoft.com/office/drawing/2014/main" id="{008C5966-B51A-4062-9A55-83F5921C9B76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EC308E62-E570-4367-ABD4-2F4B789757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55238F9F-3EA2-41FD-B5E9-4A1B05534ACF}"/>
                  </a:ext>
                </a:extLst>
              </p:cNvPr>
              <p:cNvGrpSpPr/>
              <p:nvPr/>
            </p:nvGrpSpPr>
            <p:grpSpPr>
              <a:xfrm>
                <a:off x="7254689" y="7069753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C145A27D-F936-4F86-9011-BFC31C20D135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98BF95F0-8534-47CA-AE62-0A796D8D9D3B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4F67C386-B49A-462F-94A6-8E450BD64DE0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33" name="Straight Connector 332">
                      <a:extLst>
                        <a:ext uri="{FF2B5EF4-FFF2-40B4-BE49-F238E27FC236}">
                          <a16:creationId xmlns:a16="http://schemas.microsoft.com/office/drawing/2014/main" id="{AF69A48E-6C7A-4616-A7F8-3239AABD0C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4" name="Straight Connector 333">
                      <a:extLst>
                        <a:ext uri="{FF2B5EF4-FFF2-40B4-BE49-F238E27FC236}">
                          <a16:creationId xmlns:a16="http://schemas.microsoft.com/office/drawing/2014/main" id="{A0038096-C863-4313-BF3E-FF4F7FFEA52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0313DA83-85F2-464A-A0B7-1029E70301FF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31" name="Isosceles Triangle 330">
                      <a:extLst>
                        <a:ext uri="{FF2B5EF4-FFF2-40B4-BE49-F238E27FC236}">
                          <a16:creationId xmlns:a16="http://schemas.microsoft.com/office/drawing/2014/main" id="{B66143D5-A81A-416F-8D06-869F6C29124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2" name="Isosceles Triangle 331">
                      <a:extLst>
                        <a:ext uri="{FF2B5EF4-FFF2-40B4-BE49-F238E27FC236}">
                          <a16:creationId xmlns:a16="http://schemas.microsoft.com/office/drawing/2014/main" id="{03F2DBBD-A3F2-4C47-A661-30ABCAED5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29" name="Oval 328">
                    <a:extLst>
                      <a:ext uri="{FF2B5EF4-FFF2-40B4-BE49-F238E27FC236}">
                        <a16:creationId xmlns:a16="http://schemas.microsoft.com/office/drawing/2014/main" id="{54D10DF9-C40B-4351-8FE6-37380A509E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ED0DA5F5-661E-45DC-94F8-A26E50CA2DC9}"/>
                      </a:ext>
                    </a:extLst>
                  </p:cNvPr>
                  <p:cNvCxnSpPr>
                    <a:stCxn id="329" idx="2"/>
                    <a:endCxn id="329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6B0A3BB9-4A94-4927-AA10-E2BBCBA9292E}"/>
                  </a:ext>
                </a:extLst>
              </p:cNvPr>
              <p:cNvGrpSpPr/>
              <p:nvPr/>
            </p:nvGrpSpPr>
            <p:grpSpPr>
              <a:xfrm>
                <a:off x="7249163" y="7028105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EB8325F9-A1EB-4382-A4BF-9DB0892E816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338725A3-E495-464D-B2F9-B37A4352581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39" name="Group 338">
                    <a:extLst>
                      <a:ext uri="{FF2B5EF4-FFF2-40B4-BE49-F238E27FC236}">
                        <a16:creationId xmlns:a16="http://schemas.microsoft.com/office/drawing/2014/main" id="{1C229D25-B573-4965-B13B-F9E3C55D07B7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46FC3746-1603-4B09-8F2F-1B19C4D57A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345">
                      <a:extLst>
                        <a:ext uri="{FF2B5EF4-FFF2-40B4-BE49-F238E27FC236}">
                          <a16:creationId xmlns:a16="http://schemas.microsoft.com/office/drawing/2014/main" id="{D8E7CDF2-A5D3-4A23-945D-31089161FA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7E475494-A638-4751-B819-A944FE900BD9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3" name="Isosceles Triangle 342">
                      <a:extLst>
                        <a:ext uri="{FF2B5EF4-FFF2-40B4-BE49-F238E27FC236}">
                          <a16:creationId xmlns:a16="http://schemas.microsoft.com/office/drawing/2014/main" id="{4FFD13BD-BAA5-4CE1-B6C9-F950744998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44" name="Isosceles Triangle 343">
                      <a:extLst>
                        <a:ext uri="{FF2B5EF4-FFF2-40B4-BE49-F238E27FC236}">
                          <a16:creationId xmlns:a16="http://schemas.microsoft.com/office/drawing/2014/main" id="{4E46BAB2-595B-4367-981E-884BB9EF0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5A53A73A-5B3C-43DF-BEFB-5828F642E3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2" name="Straight Connector 341">
                    <a:extLst>
                      <a:ext uri="{FF2B5EF4-FFF2-40B4-BE49-F238E27FC236}">
                        <a16:creationId xmlns:a16="http://schemas.microsoft.com/office/drawing/2014/main" id="{1DC9B0F8-4332-4991-8689-86F6068B9A0D}"/>
                      </a:ext>
                    </a:extLst>
                  </p:cNvPr>
                  <p:cNvCxnSpPr>
                    <a:stCxn id="341" idx="2"/>
                    <a:endCxn id="34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0DA16EDA-7EF1-4C5C-89DF-4E79DF9F34F0}"/>
              </a:ext>
            </a:extLst>
          </p:cNvPr>
          <p:cNvGrpSpPr/>
          <p:nvPr/>
        </p:nvGrpSpPr>
        <p:grpSpPr>
          <a:xfrm>
            <a:off x="6477098" y="795919"/>
            <a:ext cx="2938329" cy="5750320"/>
            <a:chOff x="8331344" y="1167348"/>
            <a:chExt cx="4309549" cy="8433802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DAAD4D8-4318-46D0-BE0E-513D978CE404}"/>
                </a:ext>
              </a:extLst>
            </p:cNvPr>
            <p:cNvCxnSpPr>
              <a:cxnSpLocks/>
              <a:stCxn id="153" idx="0"/>
            </p:cNvCxnSpPr>
            <p:nvPr/>
          </p:nvCxnSpPr>
          <p:spPr>
            <a:xfrm flipV="1">
              <a:off x="10006060" y="1167348"/>
              <a:ext cx="18357" cy="4210364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D0680D3-251A-470E-9531-19720C902C52}"/>
                </a:ext>
              </a:extLst>
            </p:cNvPr>
            <p:cNvCxnSpPr>
              <a:cxnSpLocks/>
              <a:endCxn id="153" idx="2"/>
            </p:cNvCxnSpPr>
            <p:nvPr/>
          </p:nvCxnSpPr>
          <p:spPr>
            <a:xfrm flipV="1">
              <a:off x="10006060" y="6368312"/>
              <a:ext cx="0" cy="3232838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DAF5927-4C86-4A0C-B9A4-B7E78C49A9DD}"/>
                </a:ext>
              </a:extLst>
            </p:cNvPr>
            <p:cNvSpPr txBox="1"/>
            <p:nvPr/>
          </p:nvSpPr>
          <p:spPr>
            <a:xfrm>
              <a:off x="8331344" y="5397762"/>
              <a:ext cx="127727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141 gpm from 42.0°F to 54°F, 8.6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42.2 tons</a:t>
              </a: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BE60606-0CCF-43EC-91BC-FBC516C74AC5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539" y="8686760"/>
              <a:ext cx="2291933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DE094F58-11FB-4890-BCAF-477157E30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027178" y="2286030"/>
              <a:ext cx="229193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BFEBDBDA-142B-4056-8188-9E9131B03087}"/>
                </a:ext>
              </a:extLst>
            </p:cNvPr>
            <p:cNvCxnSpPr>
              <a:cxnSpLocks/>
              <a:stCxn id="195" idx="0"/>
            </p:cNvCxnSpPr>
            <p:nvPr/>
          </p:nvCxnSpPr>
          <p:spPr>
            <a:xfrm flipV="1">
              <a:off x="12297993" y="2286030"/>
              <a:ext cx="13479" cy="3091682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354C919-FF65-4BA8-AED3-277B6383BB55}"/>
                </a:ext>
              </a:extLst>
            </p:cNvPr>
            <p:cNvCxnSpPr>
              <a:cxnSpLocks/>
              <a:endCxn id="195" idx="2"/>
            </p:cNvCxnSpPr>
            <p:nvPr/>
          </p:nvCxnSpPr>
          <p:spPr>
            <a:xfrm flipV="1">
              <a:off x="12297993" y="6368312"/>
              <a:ext cx="0" cy="2318448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4355DD3A-EC11-465D-9539-BE4E6C4A0931}"/>
                </a:ext>
              </a:extLst>
            </p:cNvPr>
            <p:cNvSpPr txBox="1"/>
            <p:nvPr/>
          </p:nvSpPr>
          <p:spPr>
            <a:xfrm>
              <a:off x="10623277" y="5397762"/>
              <a:ext cx="127727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57.9 gpm from 42.0°F to 54°F, 3.1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29 tons</a:t>
              </a:r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927CEA9D-BE0C-4123-AC3D-AC1BB9F8A409}"/>
                </a:ext>
              </a:extLst>
            </p:cNvPr>
            <p:cNvGrpSpPr/>
            <p:nvPr/>
          </p:nvGrpSpPr>
          <p:grpSpPr>
            <a:xfrm>
              <a:off x="9663160" y="5126245"/>
              <a:ext cx="685800" cy="2282800"/>
              <a:chOff x="9663160" y="5126245"/>
              <a:chExt cx="685800" cy="2282800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414C63E6-7EC2-45D4-90E7-CC49BC7F5A7A}"/>
                  </a:ext>
                </a:extLst>
              </p:cNvPr>
              <p:cNvGrpSpPr/>
              <p:nvPr/>
            </p:nvGrpSpPr>
            <p:grpSpPr>
              <a:xfrm>
                <a:off x="9663160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4263CF06-2C14-4037-94C7-BABD5311476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D55FE563-2FF0-4A24-93E1-FCB31512859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7A87E620-2535-4148-BE22-A9ECF54A663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9C75F45C-BC7D-42B7-85D2-CE86156AE846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AC457A55-31D1-425C-A69B-5D285F279143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33D5C10C-EC70-4F77-A901-E5A4AB38B8F4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14DB9DC-01E9-412A-9AE2-F7864941AB6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A84D0FB1-A130-452D-BA97-F9C959162A5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361AA871-A9C9-4DC4-8D5A-D3100348250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6D6EBB15-39FF-4A41-9AE3-3B6542A8F5E1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5CA52C6-82D7-450C-9292-DCE386716AD3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F1C417DB-9F00-4B1F-B59A-D382550019C0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36049AD9-459E-4D84-9129-6FA953AE521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AHU1 Admin/</a:t>
                  </a:r>
                  <a:r>
                    <a:rPr lang="en-US" sz="1023" dirty="0" err="1">
                      <a:solidFill>
                        <a:schemeClr val="bg1"/>
                      </a:solidFill>
                    </a:rPr>
                    <a:t>Lby</a:t>
                  </a:r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3295BB9D-889D-4582-9064-2C36757C1DE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4BB92661-6A5E-4A21-9C24-ED30769BA88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C503E1F6-19FC-4722-B7E9-94842395F6DE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5FC61933-DDFB-4BBB-AC3D-6EF190408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1F073B78-CA47-4DAE-A3C9-B19D32D5B6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172" name="Straight Connector 171">
                        <a:extLst>
                          <a:ext uri="{FF2B5EF4-FFF2-40B4-BE49-F238E27FC236}">
                            <a16:creationId xmlns:a16="http://schemas.microsoft.com/office/drawing/2014/main" id="{0460538B-6DA9-43F5-B1D2-6A4FA9BF73B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3" name="Straight Connector 172">
                        <a:extLst>
                          <a:ext uri="{FF2B5EF4-FFF2-40B4-BE49-F238E27FC236}">
                            <a16:creationId xmlns:a16="http://schemas.microsoft.com/office/drawing/2014/main" id="{66AA6C6C-C999-4031-8EB3-F4945D7DFCF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4" name="Straight Connector 173">
                        <a:extLst>
                          <a:ext uri="{FF2B5EF4-FFF2-40B4-BE49-F238E27FC236}">
                            <a16:creationId xmlns:a16="http://schemas.microsoft.com/office/drawing/2014/main" id="{C52D33A1-1D96-4DA8-8EFD-2FEA046FF7F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5" name="Straight Connector 174">
                        <a:extLst>
                          <a:ext uri="{FF2B5EF4-FFF2-40B4-BE49-F238E27FC236}">
                            <a16:creationId xmlns:a16="http://schemas.microsoft.com/office/drawing/2014/main" id="{DA067810-6645-4E38-B088-2DC1197CA62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6" name="Straight Connector 175">
                        <a:extLst>
                          <a:ext uri="{FF2B5EF4-FFF2-40B4-BE49-F238E27FC236}">
                            <a16:creationId xmlns:a16="http://schemas.microsoft.com/office/drawing/2014/main" id="{16439A44-0681-4D1A-8D64-20DE90245FD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EBB782A6-68F4-4966-8FB8-E7F97F047CF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97A48837-5DBD-4038-9CB1-EB7DCA05E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9389F9F3-E6CE-44CA-A7AC-A4ED5B5846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165" name="Straight Connector 164">
                        <a:extLst>
                          <a:ext uri="{FF2B5EF4-FFF2-40B4-BE49-F238E27FC236}">
                            <a16:creationId xmlns:a16="http://schemas.microsoft.com/office/drawing/2014/main" id="{5A40F031-34F5-457E-8506-F79A240C633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6" name="Straight Connector 165">
                        <a:extLst>
                          <a:ext uri="{FF2B5EF4-FFF2-40B4-BE49-F238E27FC236}">
                            <a16:creationId xmlns:a16="http://schemas.microsoft.com/office/drawing/2014/main" id="{05428E7E-10E5-4BBC-9038-01A44AC355D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7" name="Straight Connector 166">
                        <a:extLst>
                          <a:ext uri="{FF2B5EF4-FFF2-40B4-BE49-F238E27FC236}">
                            <a16:creationId xmlns:a16="http://schemas.microsoft.com/office/drawing/2014/main" id="{E44CDA76-4550-4493-A999-7D82AC75848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8" name="Straight Connector 167">
                        <a:extLst>
                          <a:ext uri="{FF2B5EF4-FFF2-40B4-BE49-F238E27FC236}">
                            <a16:creationId xmlns:a16="http://schemas.microsoft.com/office/drawing/2014/main" id="{BB2F512D-08F4-4667-957B-A3F8FBF233B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9" name="Straight Connector 168">
                        <a:extLst>
                          <a:ext uri="{FF2B5EF4-FFF2-40B4-BE49-F238E27FC236}">
                            <a16:creationId xmlns:a16="http://schemas.microsoft.com/office/drawing/2014/main" id="{C30492A2-4234-45C1-BC22-8012E65666D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03D9A127-D22B-4555-B050-95FB49C7FC2B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F5842FC4-9865-4A4E-B05F-78068C6A2CDC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161" name="Isosceles Triangle 160">
                      <a:extLst>
                        <a:ext uri="{FF2B5EF4-FFF2-40B4-BE49-F238E27FC236}">
                          <a16:creationId xmlns:a16="http://schemas.microsoft.com/office/drawing/2014/main" id="{A0E0C14D-A419-4CCC-97D7-18FA9EF29D1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162" name="Isosceles Triangle 161">
                      <a:extLst>
                        <a:ext uri="{FF2B5EF4-FFF2-40B4-BE49-F238E27FC236}">
                          <a16:creationId xmlns:a16="http://schemas.microsoft.com/office/drawing/2014/main" id="{9458A34F-62D1-4792-BA93-D9B00F9DC267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87275728-73C4-416F-918D-2EE4CA2AC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pic>
            <p:nvPicPr>
              <p:cNvPr id="335" name="Picture 334">
                <a:extLst>
                  <a:ext uri="{FF2B5EF4-FFF2-40B4-BE49-F238E27FC236}">
                    <a16:creationId xmlns:a16="http://schemas.microsoft.com/office/drawing/2014/main" id="{1031689B-7B48-4B8E-80AD-381BE42A3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9529" y="7028105"/>
                <a:ext cx="554784" cy="219475"/>
              </a:xfrm>
              <a:prstGeom prst="rect">
                <a:avLst/>
              </a:prstGeom>
            </p:spPr>
          </p:pic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9EC69103-E11E-4909-A21D-F145E640335E}"/>
                </a:ext>
              </a:extLst>
            </p:cNvPr>
            <p:cNvGrpSpPr/>
            <p:nvPr/>
          </p:nvGrpSpPr>
          <p:grpSpPr>
            <a:xfrm>
              <a:off x="11955093" y="5126245"/>
              <a:ext cx="685800" cy="2282800"/>
              <a:chOff x="11955093" y="5126245"/>
              <a:chExt cx="685800" cy="2282800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EBE5FB6D-3A10-4388-9401-6E0DD8969DC3}"/>
                  </a:ext>
                </a:extLst>
              </p:cNvPr>
              <p:cNvGrpSpPr/>
              <p:nvPr/>
            </p:nvGrpSpPr>
            <p:grpSpPr>
              <a:xfrm>
                <a:off x="11955093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D94A3FEC-47A0-4D49-BEA9-021E47FB91C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76CCD18B-140E-41EA-A853-4A7D112608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>
                    <a:extLst>
                      <a:ext uri="{FF2B5EF4-FFF2-40B4-BE49-F238E27FC236}">
                        <a16:creationId xmlns:a16="http://schemas.microsoft.com/office/drawing/2014/main" id="{8222E04A-8B5E-4060-87DE-4EB10B49049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B43CA6ED-E8FA-4670-8ED1-C1DE70DAF0F0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B74B0A5D-648C-445C-9EC0-AB6749E16152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3BCFE98B-4E17-45B0-95AD-AB06F1E8FF25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8832549B-E45D-4E3D-9969-E8BFF6BEBD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4CB7B116-ED59-4378-8A53-11A5DEE9787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203C4334-6AA5-453F-A2EC-40C3A04A62F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F97EC2AE-1790-498F-933A-01AE96D5474F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5913928-6E1C-4306-87A0-D09BAF57EEAC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9E82D89B-5BA9-4C6F-9330-13407E75D0E4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8AEB53BF-7A32-4804-BFF0-73BCC4A7DF3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AHU7 Laundry</a:t>
                  </a:r>
                </a:p>
              </p:txBody>
            </p: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381E7280-1110-4A1E-A443-8EB495C255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0E4F39F6-7E54-47DD-B7EC-0E9D5CD6E3F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610A42DD-78D1-444D-9B3E-D05B95FF87B7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99DAFEC8-C512-42CF-A6E8-651C15C52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1E8909F9-7DAE-4A8A-8BD2-7F2BC9289B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14" name="Straight Connector 213">
                        <a:extLst>
                          <a:ext uri="{FF2B5EF4-FFF2-40B4-BE49-F238E27FC236}">
                            <a16:creationId xmlns:a16="http://schemas.microsoft.com/office/drawing/2014/main" id="{0D37CABD-ABAE-43D7-BE75-FB2172ADFAE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5" name="Straight Connector 214">
                        <a:extLst>
                          <a:ext uri="{FF2B5EF4-FFF2-40B4-BE49-F238E27FC236}">
                            <a16:creationId xmlns:a16="http://schemas.microsoft.com/office/drawing/2014/main" id="{C06AE980-AF49-4E11-A502-A31DD663CA3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6" name="Straight Connector 215">
                        <a:extLst>
                          <a:ext uri="{FF2B5EF4-FFF2-40B4-BE49-F238E27FC236}">
                            <a16:creationId xmlns:a16="http://schemas.microsoft.com/office/drawing/2014/main" id="{7AEA8C5E-0FB9-4EF0-8CD3-EC4B6D0FD2F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7" name="Straight Connector 216">
                        <a:extLst>
                          <a:ext uri="{FF2B5EF4-FFF2-40B4-BE49-F238E27FC236}">
                            <a16:creationId xmlns:a16="http://schemas.microsoft.com/office/drawing/2014/main" id="{975DAD8A-477E-4031-ADD3-12E69F7E32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8" name="Straight Connector 217">
                        <a:extLst>
                          <a:ext uri="{FF2B5EF4-FFF2-40B4-BE49-F238E27FC236}">
                            <a16:creationId xmlns:a16="http://schemas.microsoft.com/office/drawing/2014/main" id="{C752C5A1-F9FE-4803-921F-D24C7A473D3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C9A94A36-7128-4A22-8384-FD2FB8881641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272F565D-CDB0-4609-8C86-256A12BE4C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206" name="Group 205">
                      <a:extLst>
                        <a:ext uri="{FF2B5EF4-FFF2-40B4-BE49-F238E27FC236}">
                          <a16:creationId xmlns:a16="http://schemas.microsoft.com/office/drawing/2014/main" id="{41795E22-6E0F-4B2F-84EF-CD9ABCA993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07" name="Straight Connector 206">
                        <a:extLst>
                          <a:ext uri="{FF2B5EF4-FFF2-40B4-BE49-F238E27FC236}">
                            <a16:creationId xmlns:a16="http://schemas.microsoft.com/office/drawing/2014/main" id="{864C6D40-3DD3-458A-BA64-DE6D0C231DF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8" name="Straight Connector 207">
                        <a:extLst>
                          <a:ext uri="{FF2B5EF4-FFF2-40B4-BE49-F238E27FC236}">
                            <a16:creationId xmlns:a16="http://schemas.microsoft.com/office/drawing/2014/main" id="{3C99E14E-9E0E-4211-BF76-BE89D41D449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09" name="Straight Connector 208">
                        <a:extLst>
                          <a:ext uri="{FF2B5EF4-FFF2-40B4-BE49-F238E27FC236}">
                            <a16:creationId xmlns:a16="http://schemas.microsoft.com/office/drawing/2014/main" id="{7AEF42FA-16C8-473B-A050-D176C260349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0" name="Straight Connector 209">
                        <a:extLst>
                          <a:ext uri="{FF2B5EF4-FFF2-40B4-BE49-F238E27FC236}">
                            <a16:creationId xmlns:a16="http://schemas.microsoft.com/office/drawing/2014/main" id="{8695D94F-A618-425A-B134-EEF0AE058B5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1" name="Straight Connector 210">
                        <a:extLst>
                          <a:ext uri="{FF2B5EF4-FFF2-40B4-BE49-F238E27FC236}">
                            <a16:creationId xmlns:a16="http://schemas.microsoft.com/office/drawing/2014/main" id="{61A7614E-7E54-4907-BF4B-4832D842803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00" name="Straight Connector 199">
                    <a:extLst>
                      <a:ext uri="{FF2B5EF4-FFF2-40B4-BE49-F238E27FC236}">
                        <a16:creationId xmlns:a16="http://schemas.microsoft.com/office/drawing/2014/main" id="{FAE56C74-54B7-4A85-AD96-0FC6FF91A78E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E2F3F6E7-02AF-42FC-80F3-BD83D92536C1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203" name="Isosceles Triangle 202">
                      <a:extLst>
                        <a:ext uri="{FF2B5EF4-FFF2-40B4-BE49-F238E27FC236}">
                          <a16:creationId xmlns:a16="http://schemas.microsoft.com/office/drawing/2014/main" id="{5EF13C6B-42C1-4316-A8E9-1A587C7BD25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204" name="Isosceles Triangle 203">
                      <a:extLst>
                        <a:ext uri="{FF2B5EF4-FFF2-40B4-BE49-F238E27FC236}">
                          <a16:creationId xmlns:a16="http://schemas.microsoft.com/office/drawing/2014/main" id="{0FCB5825-8269-4A7A-8792-0B4E76338EB4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202" name="Oval 201">
                    <a:extLst>
                      <a:ext uri="{FF2B5EF4-FFF2-40B4-BE49-F238E27FC236}">
                        <a16:creationId xmlns:a16="http://schemas.microsoft.com/office/drawing/2014/main" id="{8ECD3C49-7990-40E9-A80E-102575A493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1A43661B-2D37-49D2-8AA6-43BF2827CA5D}"/>
                  </a:ext>
                </a:extLst>
              </p:cNvPr>
              <p:cNvGrpSpPr/>
              <p:nvPr/>
            </p:nvGrpSpPr>
            <p:grpSpPr>
              <a:xfrm>
                <a:off x="12025396" y="7028105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87A12CB4-7746-4B3D-9C30-AB4E29FBDBF1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9" name="Group 348">
                  <a:extLst>
                    <a:ext uri="{FF2B5EF4-FFF2-40B4-BE49-F238E27FC236}">
                      <a16:creationId xmlns:a16="http://schemas.microsoft.com/office/drawing/2014/main" id="{AC1D8878-C113-4CCA-A18E-4DB88D2B6FA5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87524EB6-26AF-4AA0-A725-3C348506B5B2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6" name="Straight Connector 355">
                      <a:extLst>
                        <a:ext uri="{FF2B5EF4-FFF2-40B4-BE49-F238E27FC236}">
                          <a16:creationId xmlns:a16="http://schemas.microsoft.com/office/drawing/2014/main" id="{B40B1930-57BD-4CFA-BA25-23CFE178F9C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7" name="Straight Connector 356">
                      <a:extLst>
                        <a:ext uri="{FF2B5EF4-FFF2-40B4-BE49-F238E27FC236}">
                          <a16:creationId xmlns:a16="http://schemas.microsoft.com/office/drawing/2014/main" id="{BA54048C-2792-4A53-A847-5257980C34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5FADAAF9-3513-404C-8353-CF379C83C757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54" name="Isosceles Triangle 353">
                      <a:extLst>
                        <a:ext uri="{FF2B5EF4-FFF2-40B4-BE49-F238E27FC236}">
                          <a16:creationId xmlns:a16="http://schemas.microsoft.com/office/drawing/2014/main" id="{69ED4D60-1AD3-42A1-9382-511B161E0D4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5" name="Isosceles Triangle 354">
                      <a:extLst>
                        <a:ext uri="{FF2B5EF4-FFF2-40B4-BE49-F238E27FC236}">
                          <a16:creationId xmlns:a16="http://schemas.microsoft.com/office/drawing/2014/main" id="{31AA5543-951A-4CFB-B1B2-9CC0F74E7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2" name="Oval 351">
                    <a:extLst>
                      <a:ext uri="{FF2B5EF4-FFF2-40B4-BE49-F238E27FC236}">
                        <a16:creationId xmlns:a16="http://schemas.microsoft.com/office/drawing/2014/main" id="{AAEB6F8F-F7CE-4216-A953-DFE9A961C52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53" name="Straight Connector 352">
                    <a:extLst>
                      <a:ext uri="{FF2B5EF4-FFF2-40B4-BE49-F238E27FC236}">
                        <a16:creationId xmlns:a16="http://schemas.microsoft.com/office/drawing/2014/main" id="{79B6102A-789C-4D32-B15D-73918B429868}"/>
                      </a:ext>
                    </a:extLst>
                  </p:cNvPr>
                  <p:cNvCxnSpPr>
                    <a:stCxn id="352" idx="2"/>
                    <a:endCxn id="352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365" name="TextBox 364">
            <a:extLst>
              <a:ext uri="{FF2B5EF4-FFF2-40B4-BE49-F238E27FC236}">
                <a16:creationId xmlns:a16="http://schemas.microsoft.com/office/drawing/2014/main" id="{D0D5DF5B-33E1-4215-B0AA-D8DC9C6A2762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2</a:t>
            </a:r>
          </a:p>
        </p:txBody>
      </p:sp>
    </p:spTree>
    <p:extLst>
      <p:ext uri="{BB962C8B-B14F-4D97-AF65-F5344CB8AC3E}">
        <p14:creationId xmlns:p14="http://schemas.microsoft.com/office/powerpoint/2010/main" val="43986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229868" y="810482"/>
            <a:ext cx="9713661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2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107BC-49A7-4DE5-8053-79111228A13C}"/>
              </a:ext>
            </a:extLst>
          </p:cNvPr>
          <p:cNvSpPr>
            <a:spLocks noChangeAspect="1"/>
          </p:cNvSpPr>
          <p:nvPr/>
        </p:nvSpPr>
        <p:spPr>
          <a:xfrm>
            <a:off x="983725" y="623448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8897B-B254-44FD-83B7-1E609E78289E}"/>
              </a:ext>
            </a:extLst>
          </p:cNvPr>
          <p:cNvSpPr>
            <a:spLocks noChangeAspect="1"/>
          </p:cNvSpPr>
          <p:nvPr/>
        </p:nvSpPr>
        <p:spPr>
          <a:xfrm>
            <a:off x="983586" y="6359164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D</a:t>
            </a:r>
          </a:p>
        </p:txBody>
      </p:sp>
      <p:grpSp>
        <p:nvGrpSpPr>
          <p:cNvPr id="670" name="Group 669">
            <a:extLst>
              <a:ext uri="{FF2B5EF4-FFF2-40B4-BE49-F238E27FC236}">
                <a16:creationId xmlns:a16="http://schemas.microsoft.com/office/drawing/2014/main" id="{A90C162F-F029-4B41-9081-9492274ECB2E}"/>
              </a:ext>
            </a:extLst>
          </p:cNvPr>
          <p:cNvGrpSpPr/>
          <p:nvPr/>
        </p:nvGrpSpPr>
        <p:grpSpPr>
          <a:xfrm>
            <a:off x="1357803" y="810482"/>
            <a:ext cx="4114750" cy="4488861"/>
            <a:chOff x="823044" y="1188707"/>
            <a:chExt cx="6034966" cy="658366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823044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23)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154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744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914476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3106" y="1188707"/>
              <a:ext cx="0" cy="3840493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1373106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2011744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1554549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1.5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62 gpm at 42°EWT, LWT varies, 19.1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825916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4206281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4114841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4206281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4114841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4663484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24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6040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30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466635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4846362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10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6D193986-901B-4343-BFB2-91F20B7A4725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2651823" y="3200365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AB2A61-262A-4481-90B7-677420446F30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9739881-3D90-4DBF-8605-5B058F039AA0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7A066CB-EB6B-4EE0-A3E8-83799491DFA2}"/>
                  </a:ext>
                </a:extLst>
              </p:cNvPr>
              <p:cNvCxnSpPr>
                <a:cxnSpLocks/>
                <a:stCxn id="537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020A941-3504-4B82-A4F3-21943AAC9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D39019E-565F-4149-9B1B-2438AB5FE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6599AE75-33B4-4063-AE58-F23102F81C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0F66F494-9E52-42ED-885C-7CB8B4E70C4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54D9095A-07E9-459D-A647-A31330D39735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54858BE7-B223-48AB-AFB3-9D059F7FE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1" name="Group 550">
                  <a:extLst>
                    <a:ext uri="{FF2B5EF4-FFF2-40B4-BE49-F238E27FC236}">
                      <a16:creationId xmlns:a16="http://schemas.microsoft.com/office/drawing/2014/main" id="{C498E0AB-51FA-42ED-AC55-D147EA959596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BF3027E5-C1D9-413F-9FB4-C43F327FBEB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55" name="Isosceles Triangle 554">
                      <a:extLst>
                        <a:ext uri="{FF2B5EF4-FFF2-40B4-BE49-F238E27FC236}">
                          <a16:creationId xmlns:a16="http://schemas.microsoft.com/office/drawing/2014/main" id="{F1457F51-B1B8-4D9B-B3C9-94E7785860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6" name="Isosceles Triangle 555">
                      <a:extLst>
                        <a:ext uri="{FF2B5EF4-FFF2-40B4-BE49-F238E27FC236}">
                          <a16:creationId xmlns:a16="http://schemas.microsoft.com/office/drawing/2014/main" id="{2DC554F0-54D4-4084-9FC1-3B71E7D24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93F8E8D6-FBE7-4C9E-A1C1-30F0B28D59D9}"/>
                      </a:ext>
                    </a:extLst>
                  </p:cNvPr>
                  <p:cNvCxnSpPr>
                    <a:stCxn id="556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EA5AD714-4A6D-4B4F-8592-C3F73A32D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D8C0F65C-8245-4E4D-A6A6-ED45F4B02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BD81189F-D566-4D11-852E-3561668B8EC2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7" name="Isosceles Triangle 546">
                    <a:extLst>
                      <a:ext uri="{FF2B5EF4-FFF2-40B4-BE49-F238E27FC236}">
                        <a16:creationId xmlns:a16="http://schemas.microsoft.com/office/drawing/2014/main" id="{D9BFEA20-C7F7-4189-8C90-C220B781064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8" name="Isosceles Triangle 547">
                    <a:extLst>
                      <a:ext uri="{FF2B5EF4-FFF2-40B4-BE49-F238E27FC236}">
                        <a16:creationId xmlns:a16="http://schemas.microsoft.com/office/drawing/2014/main" id="{366FDFE2-81C0-4DF5-8774-5F184329E7D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3A4489B9-096A-4D73-85FE-D5629D1CB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7C3D0D30-8BE3-4D19-9960-7764A4B2B3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693FF29C-B8B1-4313-9F79-F3412DEAB80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3" name="Isosceles Triangle 542">
                    <a:extLst>
                      <a:ext uri="{FF2B5EF4-FFF2-40B4-BE49-F238E27FC236}">
                        <a16:creationId xmlns:a16="http://schemas.microsoft.com/office/drawing/2014/main" id="{B737B246-56F3-440D-9EBF-BD183905729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4" name="Isosceles Triangle 543">
                    <a:extLst>
                      <a:ext uri="{FF2B5EF4-FFF2-40B4-BE49-F238E27FC236}">
                        <a16:creationId xmlns:a16="http://schemas.microsoft.com/office/drawing/2014/main" id="{76253A45-86C6-4C9E-AA48-0D4BBD5DD0B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7731DF0B-90D3-41CF-AA74-4C468CDFD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200365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3367235" y="3703024"/>
              <a:ext cx="525773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2.5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125.4 gpm at 42°EWT, LWT varies, 34.9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725A6D88-DD6C-445B-ABE5-A81C98981524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A5233CA1-3A92-4710-9CE3-58FC754F386B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A384C72-6B81-49E1-AE81-80B041A94C01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72FB9D1-C39D-4285-859C-33E890843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02EA4185-7CBB-413F-A50B-8238825E5433}"/>
                  </a:ext>
                </a:extLst>
              </p:cNvPr>
              <p:cNvCxnSpPr>
                <a:cxnSpLocks/>
                <a:endCxn id="476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FABE9AA-7935-4BB7-992B-378E778C3973}"/>
                  </a:ext>
                </a:extLst>
              </p:cNvPr>
              <p:cNvCxnSpPr>
                <a:cxnSpLocks/>
                <a:stCxn id="476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5F8584BB-BD8F-4651-A50A-A325798AF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6F634533-49A4-48C8-B034-C097832DD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60AC5774-4A46-48D2-91A6-D2766ACDEA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80A279FF-6C80-4E17-B344-81C6F516D1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36324CA1-BB12-4E49-A0A8-15298F3ABDE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3A4B1686-28EE-44A4-B016-4DDEAA05767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8" name="Isosceles Triangle 507">
                    <a:extLst>
                      <a:ext uri="{FF2B5EF4-FFF2-40B4-BE49-F238E27FC236}">
                        <a16:creationId xmlns:a16="http://schemas.microsoft.com/office/drawing/2014/main" id="{188EB021-ACBB-41E7-BF1F-1F3B433B3E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E046095F-D876-4B67-AA2F-BE41F93DE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A7842B79-8A59-409B-B9B7-0D47E17A5D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DF5CD291-0A37-4DE1-84A5-847032DF3FA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3" name="Isosceles Triangle 502">
                    <a:extLst>
                      <a:ext uri="{FF2B5EF4-FFF2-40B4-BE49-F238E27FC236}">
                        <a16:creationId xmlns:a16="http://schemas.microsoft.com/office/drawing/2014/main" id="{3DC4789A-D480-4DB3-B322-F86CC3A905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" name="Isosceles Triangle 503">
                    <a:extLst>
                      <a:ext uri="{FF2B5EF4-FFF2-40B4-BE49-F238E27FC236}">
                        <a16:creationId xmlns:a16="http://schemas.microsoft.com/office/drawing/2014/main" id="{6CF95D0C-5903-4E81-A9F0-3226E1F7697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6B023146-748F-4D57-A012-AA7D510B82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6C8ADBEC-24D4-4705-B3BE-6E84A0DCE714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0140D0AE-CCDC-454E-997D-C099C606D3E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1E7BF1C4-7924-4179-AC74-1D28CB3D8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6B7483AB-2FF6-425B-A69D-BCCD5B296FE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C4C77F85-D916-4462-B32E-E275C895DC5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99" name="Isosceles Triangle 498">
                      <a:extLst>
                        <a:ext uri="{FF2B5EF4-FFF2-40B4-BE49-F238E27FC236}">
                          <a16:creationId xmlns:a16="http://schemas.microsoft.com/office/drawing/2014/main" id="{E84FBBA0-C418-43F0-AA54-132FC0ED8C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Isosceles Triangle 499">
                      <a:extLst>
                        <a:ext uri="{FF2B5EF4-FFF2-40B4-BE49-F238E27FC236}">
                          <a16:creationId xmlns:a16="http://schemas.microsoft.com/office/drawing/2014/main" id="{301DDF25-F6EA-49C7-B6D2-4F1F83FEB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248D310-4583-4A9D-9E0A-8CE378A8D9DF}"/>
                      </a:ext>
                    </a:extLst>
                  </p:cNvPr>
                  <p:cNvCxnSpPr>
                    <a:stCxn id="500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9C65F7B2-3244-493B-9D9D-F6B3E8360E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5" name="Isosceles Triangle 494">
                  <a:extLst>
                    <a:ext uri="{FF2B5EF4-FFF2-40B4-BE49-F238E27FC236}">
                      <a16:creationId xmlns:a16="http://schemas.microsoft.com/office/drawing/2014/main" id="{7E67B5F7-AB96-4100-9B8C-3C0C0D94937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CAAE7B16-4648-4B36-B7A5-10E0E213A0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AE5CB878-63A2-4A5C-BC3B-5BAEFD66C36C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EAABB0F0-F7D1-4ABC-B4D0-BF080903388D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E11D7472-EDBD-4436-926E-E09642F1B99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ADE3B8C2-D0E3-4FDB-8558-FAC35860C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0" name="Straight Connector 489">
                      <a:extLst>
                        <a:ext uri="{FF2B5EF4-FFF2-40B4-BE49-F238E27FC236}">
                          <a16:creationId xmlns:a16="http://schemas.microsoft.com/office/drawing/2014/main" id="{92B1E36B-B660-404A-806A-95AD8D5273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BB07BD1-4490-4C7A-9018-412F29C257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7A54A3F7-01F2-4452-9691-E06C1E03E7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88" name="Isosceles Triangle 487">
                      <a:extLst>
                        <a:ext uri="{FF2B5EF4-FFF2-40B4-BE49-F238E27FC236}">
                          <a16:creationId xmlns:a16="http://schemas.microsoft.com/office/drawing/2014/main" id="{B8DC98C8-204F-4B31-8692-D358C2A02E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9" name="Isosceles Triangle 488">
                      <a:extLst>
                        <a:ext uri="{FF2B5EF4-FFF2-40B4-BE49-F238E27FC236}">
                          <a16:creationId xmlns:a16="http://schemas.microsoft.com/office/drawing/2014/main" id="{3199D1C6-5285-4A51-A642-15635A90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3546812E-673D-4541-B995-F00B6BFE7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257CC5B7-4162-4CFD-8EB2-5EDF3482897B}"/>
                      </a:ext>
                    </a:extLst>
                  </p:cNvPr>
                  <p:cNvCxnSpPr>
                    <a:stCxn id="486" idx="2"/>
                    <a:endCxn id="48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0" y="6857982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746545" y="2174755"/>
            <a:ext cx="9200862" cy="11699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5472552" y="5299343"/>
            <a:ext cx="5639292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4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F</a:t>
            </a:r>
          </a:p>
        </p:txBody>
      </p: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EB57F9CE-130D-4E20-9D10-1144EEF6075B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B49CEBEB-593F-4E13-820B-072FE3195C00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4EE5C5B3-1A32-43FB-8F5D-51E9E87E3981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78EC66BC-AB4C-4B32-8707-9812B6A95724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93" name="Straight Connector 592">
                  <a:extLst>
                    <a:ext uri="{FF2B5EF4-FFF2-40B4-BE49-F238E27FC236}">
                      <a16:creationId xmlns:a16="http://schemas.microsoft.com/office/drawing/2014/main" id="{315421B1-67B8-4B91-A208-6ACB35AE28A2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Straight Connector 593">
                  <a:extLst>
                    <a:ext uri="{FF2B5EF4-FFF2-40B4-BE49-F238E27FC236}">
                      <a16:creationId xmlns:a16="http://schemas.microsoft.com/office/drawing/2014/main" id="{086699F0-E5F1-40F1-B0F9-4B732B8BA03D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25103CF2-EB7D-4EFF-9158-B8C39C10DA1A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91" name="Isosceles Triangle 590">
                  <a:extLst>
                    <a:ext uri="{FF2B5EF4-FFF2-40B4-BE49-F238E27FC236}">
                      <a16:creationId xmlns:a16="http://schemas.microsoft.com/office/drawing/2014/main" id="{9B29E695-9092-471B-84E7-2A2AA7C17BEC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2" name="Isosceles Triangle 591">
                  <a:extLst>
                    <a:ext uri="{FF2B5EF4-FFF2-40B4-BE49-F238E27FC236}">
                      <a16:creationId xmlns:a16="http://schemas.microsoft.com/office/drawing/2014/main" id="{C878856C-6E00-4599-952C-3047A3330F35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68B5AB49-1A54-4543-A2CC-9A7BE7A6E8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34EDDBFD-D0D2-49E7-87E9-F6BA63C8337C}"/>
                  </a:ext>
                </a:extLst>
              </p:cNvPr>
              <p:cNvCxnSpPr>
                <a:stCxn id="589" idx="2"/>
                <a:endCxn id="589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6" name="Group 605">
            <a:extLst>
              <a:ext uri="{FF2B5EF4-FFF2-40B4-BE49-F238E27FC236}">
                <a16:creationId xmlns:a16="http://schemas.microsoft.com/office/drawing/2014/main" id="{E4E0BCBD-2E3B-4190-935C-0B808E68C029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672C9924-3E6E-4F32-9BE3-30218831FDA7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0EA7F1FE-FDF5-4D0E-B453-E67B7C647BD2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95800E0C-3B94-49EB-A42A-EFD099E7E6E0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6C8D1D6A-2117-4795-BF0F-0061C22ED408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183730FF-83CC-485C-8ABE-8CB62BD1A20E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8FBB51F2-CB71-40CA-AE94-2DB57ABB358C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AD0986B-03EC-4228-9347-AF4D7E23A2B3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E11C3DB5-0481-431B-85FC-210E883B6780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>
              <a:extLst>
                <a:ext uri="{FF2B5EF4-FFF2-40B4-BE49-F238E27FC236}">
                  <a16:creationId xmlns:a16="http://schemas.microsoft.com/office/drawing/2014/main" id="{B6C5743A-44FB-4CF5-8F6F-189A1AAADD9C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83B61D42-7F21-4C70-A97A-1F7924126A29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0B133E06-1DDD-4576-AA0D-25E1026DF036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D852D131-87FD-4792-B5BD-04E8E6921D33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2F75CCF2-79A3-4B9A-8EDC-95A0C348D496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638" name="Group 637">
            <a:extLst>
              <a:ext uri="{FF2B5EF4-FFF2-40B4-BE49-F238E27FC236}">
                <a16:creationId xmlns:a16="http://schemas.microsoft.com/office/drawing/2014/main" id="{709B0BEC-825B-4607-BA45-0D5FB0A2AFC0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639" name="Straight Connector 638">
              <a:extLst>
                <a:ext uri="{FF2B5EF4-FFF2-40B4-BE49-F238E27FC236}">
                  <a16:creationId xmlns:a16="http://schemas.microsoft.com/office/drawing/2014/main" id="{7F6A6DFD-33BE-4F13-881E-43D7FD70D498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A6344F4B-4F7A-43FB-B798-FBF88600B3E5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>
              <a:extLst>
                <a:ext uri="{FF2B5EF4-FFF2-40B4-BE49-F238E27FC236}">
                  <a16:creationId xmlns:a16="http://schemas.microsoft.com/office/drawing/2014/main" id="{1C054468-732F-4CAA-8265-8810913C9B6D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95014596-4043-4F33-A7FE-EAA0E7E6C0A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Straight Connector 642">
              <a:extLst>
                <a:ext uri="{FF2B5EF4-FFF2-40B4-BE49-F238E27FC236}">
                  <a16:creationId xmlns:a16="http://schemas.microsoft.com/office/drawing/2014/main" id="{8674000C-CDE6-42D0-B8C3-E4684F937CC9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E24106ED-FE9A-4534-B9F7-74B64E824DCE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BAC0F261-4EBC-4E3C-BBC7-B14FB978BE2A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653" name="Straight Connector 652">
              <a:extLst>
                <a:ext uri="{FF2B5EF4-FFF2-40B4-BE49-F238E27FC236}">
                  <a16:creationId xmlns:a16="http://schemas.microsoft.com/office/drawing/2014/main" id="{688224D3-8868-4B19-92EF-9364492580D2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BD126C7D-0ED2-4FFB-80DF-5185FDCD2C6A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655" name="Group 654">
                <a:extLst>
                  <a:ext uri="{FF2B5EF4-FFF2-40B4-BE49-F238E27FC236}">
                    <a16:creationId xmlns:a16="http://schemas.microsoft.com/office/drawing/2014/main" id="{638E1171-BC7B-4065-8E3A-E714BDDF7D1B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227D7267-024B-4221-AD95-590EB0D52EDD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340BD665-E8A6-455D-BF92-79604EAD53CD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6" name="Group 655">
                <a:extLst>
                  <a:ext uri="{FF2B5EF4-FFF2-40B4-BE49-F238E27FC236}">
                    <a16:creationId xmlns:a16="http://schemas.microsoft.com/office/drawing/2014/main" id="{B28A0B92-D132-4198-A5C8-7E4051E23621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659" name="Isosceles Triangle 658">
                  <a:extLst>
                    <a:ext uri="{FF2B5EF4-FFF2-40B4-BE49-F238E27FC236}">
                      <a16:creationId xmlns:a16="http://schemas.microsoft.com/office/drawing/2014/main" id="{990547A9-7A8E-44E2-B794-68AA38BCC656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0" name="Isosceles Triangle 659">
                  <a:extLst>
                    <a:ext uri="{FF2B5EF4-FFF2-40B4-BE49-F238E27FC236}">
                      <a16:creationId xmlns:a16="http://schemas.microsoft.com/office/drawing/2014/main" id="{F7F9958A-723B-46CA-9B4D-82A33FEAE5BB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FC9B781A-19B0-4AB4-BF75-259C2A4D3C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3DB1CB55-C67D-4EF5-BCCD-49EF2CCBC9B6}"/>
                  </a:ext>
                </a:extLst>
              </p:cNvPr>
              <p:cNvCxnSpPr>
                <a:stCxn id="657" idx="2"/>
                <a:endCxn id="657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5C8DAC8A-EE92-48B5-B8E5-87E5A0E14363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59E5A14B-4A14-42E0-9EAA-355C774D5974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A75DAFD3-2143-412D-9A8C-1D1A202667C1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>
              <a:extLst>
                <a:ext uri="{FF2B5EF4-FFF2-40B4-BE49-F238E27FC236}">
                  <a16:creationId xmlns:a16="http://schemas.microsoft.com/office/drawing/2014/main" id="{56CC23B4-F19A-4933-9CD3-9F1A01372493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D36EC4D7-3DCC-4BD7-8B9A-3CA8F4166010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F38A29F9-0636-441C-8CD1-88CCD9665451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06B167C1-BE3A-4084-9785-5E00D36524EE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4AD51D61-BD77-472F-9227-E12629960C8C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3</a:t>
            </a:r>
          </a:p>
        </p:txBody>
      </p:sp>
    </p:spTree>
    <p:extLst>
      <p:ext uri="{BB962C8B-B14F-4D97-AF65-F5344CB8AC3E}">
        <p14:creationId xmlns:p14="http://schemas.microsoft.com/office/powerpoint/2010/main" val="56027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47727" y="810482"/>
            <a:ext cx="9395802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3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95BFEA82-FC7B-4FB4-8052-F97B951C5D9E}"/>
              </a:ext>
            </a:extLst>
          </p:cNvPr>
          <p:cNvGrpSpPr/>
          <p:nvPr/>
        </p:nvGrpSpPr>
        <p:grpSpPr>
          <a:xfrm>
            <a:off x="1357803" y="2174565"/>
            <a:ext cx="4331005" cy="3124779"/>
            <a:chOff x="2651823" y="3189361"/>
            <a:chExt cx="6352141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338332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3.5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124.5 gpm at 42°EWT, LWT varies, 34.2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4E722882-6B05-4379-9462-7D90C9478B26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1D06278-50AC-423B-9FAE-8EEE64F88442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FC324A7-2C57-48EE-BDC3-A657738E0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BD0386FD-16DB-487A-B150-E8E9EA14762A}"/>
                  </a:ext>
                </a:extLst>
              </p:cNvPr>
              <p:cNvCxnSpPr>
                <a:cxnSpLocks/>
                <a:endCxn id="361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A82D9D2C-6C6C-4004-8F52-6E55A7A777EC}"/>
                  </a:ext>
                </a:extLst>
              </p:cNvPr>
              <p:cNvCxnSpPr>
                <a:cxnSpLocks/>
                <a:stCxn id="361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2499A22-F3AA-43D8-AF8E-436941E76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CC3181D2-4E16-45B0-94CB-FC09E94586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903E42F-FDE0-445C-AC4D-FC04C9EA39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581D36-4022-409E-BC76-0230D95B72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05E85561-7082-406A-B4B5-9A0DE981211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92" name="Isosceles Triangle 391">
                    <a:extLst>
                      <a:ext uri="{FF2B5EF4-FFF2-40B4-BE49-F238E27FC236}">
                        <a16:creationId xmlns:a16="http://schemas.microsoft.com/office/drawing/2014/main" id="{6A2954D1-7681-4FAD-B264-0ABF474C3CC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3" name="Isosceles Triangle 392">
                    <a:extLst>
                      <a:ext uri="{FF2B5EF4-FFF2-40B4-BE49-F238E27FC236}">
                        <a16:creationId xmlns:a16="http://schemas.microsoft.com/office/drawing/2014/main" id="{5ED52705-DFF1-4ECC-B0C8-9E4F4A02563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5097E358-EFE0-4579-8CE3-604C9F50C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ED73EF74-3EE0-4AD2-8BF7-D6D47FAF44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C63B16A8-5679-4026-8A2E-5F9A0DD1705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88" name="Isosceles Triangle 387">
                    <a:extLst>
                      <a:ext uri="{FF2B5EF4-FFF2-40B4-BE49-F238E27FC236}">
                        <a16:creationId xmlns:a16="http://schemas.microsoft.com/office/drawing/2014/main" id="{1D20D2F2-4559-44A8-B976-49834809404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9" name="Isosceles Triangle 388">
                    <a:extLst>
                      <a:ext uri="{FF2B5EF4-FFF2-40B4-BE49-F238E27FC236}">
                        <a16:creationId xmlns:a16="http://schemas.microsoft.com/office/drawing/2014/main" id="{F300C092-7A99-4A58-8918-C62FB80340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F2E9EDD5-1018-4B1D-A2EF-31758B94EB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5A96B965-8464-466E-A9AB-6EF9519B01E7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102C0D55-085C-400E-9E23-7029C102089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0266A72B-2A53-400F-9AEC-61120DEFB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9AD78F8-64E7-4DDE-A5A2-D01380E0E14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9BEF08EE-1AAE-4843-BEF1-B30DF5D7566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384" name="Isosceles Triangle 383">
                      <a:extLst>
                        <a:ext uri="{FF2B5EF4-FFF2-40B4-BE49-F238E27FC236}">
                          <a16:creationId xmlns:a16="http://schemas.microsoft.com/office/drawing/2014/main" id="{70A1E978-D9C1-4BD3-AC1A-F9C528F3FE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5" name="Isosceles Triangle 384">
                      <a:extLst>
                        <a:ext uri="{FF2B5EF4-FFF2-40B4-BE49-F238E27FC236}">
                          <a16:creationId xmlns:a16="http://schemas.microsoft.com/office/drawing/2014/main" id="{5BFE917A-267F-4C6D-9F3B-E1BF52DC7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F694A0D2-04BF-4494-9B38-5E71C5A5AABE}"/>
                      </a:ext>
                    </a:extLst>
                  </p:cNvPr>
                  <p:cNvCxnSpPr>
                    <a:stCxn id="38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DDFD3EE-A08B-4365-82D9-6DE711CB10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401FFE2A-93EB-4C64-910F-6FE1C16E652A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5B139FC-EF5C-4CDD-B18A-F101986DE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B0D4EE1-88CA-4717-98C3-E9B99B85D9E7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CD64A761-DDF8-420D-95FE-7094C842F3D3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B9300B6D-1FAB-44D2-A189-561AAB1DCF2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5C3C510F-0952-4EF0-B115-77568F79D49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FE8A7A11-F43C-4756-813A-E92AC9977E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2CBDF23B-6319-47D1-9C05-0133A8B73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CE6CD9B5-5EC0-42D4-BADB-923D7D3EE7D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73" name="Isosceles Triangle 372">
                      <a:extLst>
                        <a:ext uri="{FF2B5EF4-FFF2-40B4-BE49-F238E27FC236}">
                          <a16:creationId xmlns:a16="http://schemas.microsoft.com/office/drawing/2014/main" id="{59AE9A78-C1FC-406E-895A-5486FC74A2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4" name="Isosceles Triangle 373">
                      <a:extLst>
                        <a:ext uri="{FF2B5EF4-FFF2-40B4-BE49-F238E27FC236}">
                          <a16:creationId xmlns:a16="http://schemas.microsoft.com/office/drawing/2014/main" id="{E794245A-89B9-476F-89FA-6CBD312BF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27207BB1-B365-453E-AA1D-01D4F1B93E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B1863F74-AA5A-451D-BA12-F7680475BD59}"/>
                      </a:ext>
                    </a:extLst>
                  </p:cNvPr>
                  <p:cNvCxnSpPr>
                    <a:stCxn id="371" idx="2"/>
                    <a:endCxn id="37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89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6D193986-901B-4343-BFB2-91F20B7A4725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2651823" y="3200365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AB2A61-262A-4481-90B7-677420446F30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9739881-3D90-4DBF-8605-5B058F039AA0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7A066CB-EB6B-4EE0-A3E8-83799491DFA2}"/>
                  </a:ext>
                </a:extLst>
              </p:cNvPr>
              <p:cNvCxnSpPr>
                <a:cxnSpLocks/>
                <a:stCxn id="537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020A941-3504-4B82-A4F3-21943AAC9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D39019E-565F-4149-9B1B-2438AB5FE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6599AE75-33B4-4063-AE58-F23102F81C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0F66F494-9E52-42ED-885C-7CB8B4E70C4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54D9095A-07E9-459D-A647-A31330D39735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54858BE7-B223-48AB-AFB3-9D059F7FE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1" name="Group 550">
                  <a:extLst>
                    <a:ext uri="{FF2B5EF4-FFF2-40B4-BE49-F238E27FC236}">
                      <a16:creationId xmlns:a16="http://schemas.microsoft.com/office/drawing/2014/main" id="{C498E0AB-51FA-42ED-AC55-D147EA959596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BF3027E5-C1D9-413F-9FB4-C43F327FBEB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55" name="Isosceles Triangle 554">
                      <a:extLst>
                        <a:ext uri="{FF2B5EF4-FFF2-40B4-BE49-F238E27FC236}">
                          <a16:creationId xmlns:a16="http://schemas.microsoft.com/office/drawing/2014/main" id="{F1457F51-B1B8-4D9B-B3C9-94E7785860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6" name="Isosceles Triangle 555">
                      <a:extLst>
                        <a:ext uri="{FF2B5EF4-FFF2-40B4-BE49-F238E27FC236}">
                          <a16:creationId xmlns:a16="http://schemas.microsoft.com/office/drawing/2014/main" id="{2DC554F0-54D4-4084-9FC1-3B71E7D24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93F8E8D6-FBE7-4C9E-A1C1-30F0B28D59D9}"/>
                      </a:ext>
                    </a:extLst>
                  </p:cNvPr>
                  <p:cNvCxnSpPr>
                    <a:stCxn id="556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EA5AD714-4A6D-4B4F-8592-C3F73A32D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D8C0F65C-8245-4E4D-A6A6-ED45F4B02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BD81189F-D566-4D11-852E-3561668B8EC2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7" name="Isosceles Triangle 546">
                    <a:extLst>
                      <a:ext uri="{FF2B5EF4-FFF2-40B4-BE49-F238E27FC236}">
                        <a16:creationId xmlns:a16="http://schemas.microsoft.com/office/drawing/2014/main" id="{D9BFEA20-C7F7-4189-8C90-C220B781064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8" name="Isosceles Triangle 547">
                    <a:extLst>
                      <a:ext uri="{FF2B5EF4-FFF2-40B4-BE49-F238E27FC236}">
                        <a16:creationId xmlns:a16="http://schemas.microsoft.com/office/drawing/2014/main" id="{366FDFE2-81C0-4DF5-8774-5F184329E7D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3A4489B9-096A-4D73-85FE-D5629D1CB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7C3D0D30-8BE3-4D19-9960-7764A4B2B3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693FF29C-B8B1-4313-9F79-F3412DEAB80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3" name="Isosceles Triangle 542">
                    <a:extLst>
                      <a:ext uri="{FF2B5EF4-FFF2-40B4-BE49-F238E27FC236}">
                        <a16:creationId xmlns:a16="http://schemas.microsoft.com/office/drawing/2014/main" id="{B737B246-56F3-440D-9EBF-BD183905729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4" name="Isosceles Triangle 543">
                    <a:extLst>
                      <a:ext uri="{FF2B5EF4-FFF2-40B4-BE49-F238E27FC236}">
                        <a16:creationId xmlns:a16="http://schemas.microsoft.com/office/drawing/2014/main" id="{76253A45-86C6-4C9E-AA48-0D4BBD5DD0B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7731DF0B-90D3-41CF-AA74-4C468CDFD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200365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3383328" y="3748999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4.5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124.5 gpm at 42°EWT, LWT varies, 34.2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725A6D88-DD6C-445B-ABE5-A81C98981524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A5233CA1-3A92-4710-9CE3-58FC754F386B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A384C72-6B81-49E1-AE81-80B041A94C01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72FB9D1-C39D-4285-859C-33E890843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02EA4185-7CBB-413F-A50B-8238825E5433}"/>
                  </a:ext>
                </a:extLst>
              </p:cNvPr>
              <p:cNvCxnSpPr>
                <a:cxnSpLocks/>
                <a:endCxn id="476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FABE9AA-7935-4BB7-992B-378E778C3973}"/>
                  </a:ext>
                </a:extLst>
              </p:cNvPr>
              <p:cNvCxnSpPr>
                <a:cxnSpLocks/>
                <a:stCxn id="476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5F8584BB-BD8F-4651-A50A-A325798AF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6F634533-49A4-48C8-B034-C097832DD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60AC5774-4A46-48D2-91A6-D2766ACDEA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80A279FF-6C80-4E17-B344-81C6F516D1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36324CA1-BB12-4E49-A0A8-15298F3ABDE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3A4B1686-28EE-44A4-B016-4DDEAA05767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8" name="Isosceles Triangle 507">
                    <a:extLst>
                      <a:ext uri="{FF2B5EF4-FFF2-40B4-BE49-F238E27FC236}">
                        <a16:creationId xmlns:a16="http://schemas.microsoft.com/office/drawing/2014/main" id="{188EB021-ACBB-41E7-BF1F-1F3B433B3E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E046095F-D876-4B67-AA2F-BE41F93DE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A7842B79-8A59-409B-B9B7-0D47E17A5D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DF5CD291-0A37-4DE1-84A5-847032DF3FA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3" name="Isosceles Triangle 502">
                    <a:extLst>
                      <a:ext uri="{FF2B5EF4-FFF2-40B4-BE49-F238E27FC236}">
                        <a16:creationId xmlns:a16="http://schemas.microsoft.com/office/drawing/2014/main" id="{3DC4789A-D480-4DB3-B322-F86CC3A905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" name="Isosceles Triangle 503">
                    <a:extLst>
                      <a:ext uri="{FF2B5EF4-FFF2-40B4-BE49-F238E27FC236}">
                        <a16:creationId xmlns:a16="http://schemas.microsoft.com/office/drawing/2014/main" id="{6CF95D0C-5903-4E81-A9F0-3226E1F7697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6B023146-748F-4D57-A012-AA7D510B82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6C8ADBEC-24D4-4705-B3BE-6E84A0DCE714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0140D0AE-CCDC-454E-997D-C099C606D3E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1E7BF1C4-7924-4179-AC74-1D28CB3D8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6B7483AB-2FF6-425B-A69D-BCCD5B296FE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C4C77F85-D916-4462-B32E-E275C895DC5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99" name="Isosceles Triangle 498">
                      <a:extLst>
                        <a:ext uri="{FF2B5EF4-FFF2-40B4-BE49-F238E27FC236}">
                          <a16:creationId xmlns:a16="http://schemas.microsoft.com/office/drawing/2014/main" id="{E84FBBA0-C418-43F0-AA54-132FC0ED8C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Isosceles Triangle 499">
                      <a:extLst>
                        <a:ext uri="{FF2B5EF4-FFF2-40B4-BE49-F238E27FC236}">
                          <a16:creationId xmlns:a16="http://schemas.microsoft.com/office/drawing/2014/main" id="{301DDF25-F6EA-49C7-B6D2-4F1F83FEB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248D310-4583-4A9D-9E0A-8CE378A8D9DF}"/>
                      </a:ext>
                    </a:extLst>
                  </p:cNvPr>
                  <p:cNvCxnSpPr>
                    <a:stCxn id="500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9C65F7B2-3244-493B-9D9D-F6B3E8360E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5" name="Isosceles Triangle 494">
                  <a:extLst>
                    <a:ext uri="{FF2B5EF4-FFF2-40B4-BE49-F238E27FC236}">
                      <a16:creationId xmlns:a16="http://schemas.microsoft.com/office/drawing/2014/main" id="{7E67B5F7-AB96-4100-9B8C-3C0C0D94937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CAAE7B16-4648-4B36-B7A5-10E0E213A0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AE5CB878-63A2-4A5C-BC3B-5BAEFD66C36C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EAABB0F0-F7D1-4ABC-B4D0-BF080903388D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E11D7472-EDBD-4436-926E-E09642F1B99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ADE3B8C2-D0E3-4FDB-8558-FAC35860C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0" name="Straight Connector 489">
                      <a:extLst>
                        <a:ext uri="{FF2B5EF4-FFF2-40B4-BE49-F238E27FC236}">
                          <a16:creationId xmlns:a16="http://schemas.microsoft.com/office/drawing/2014/main" id="{92B1E36B-B660-404A-806A-95AD8D5273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BB07BD1-4490-4C7A-9018-412F29C257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7A54A3F7-01F2-4452-9691-E06C1E03E7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88" name="Isosceles Triangle 487">
                      <a:extLst>
                        <a:ext uri="{FF2B5EF4-FFF2-40B4-BE49-F238E27FC236}">
                          <a16:creationId xmlns:a16="http://schemas.microsoft.com/office/drawing/2014/main" id="{B8DC98C8-204F-4B31-8692-D358C2A02E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9" name="Isosceles Triangle 488">
                      <a:extLst>
                        <a:ext uri="{FF2B5EF4-FFF2-40B4-BE49-F238E27FC236}">
                          <a16:creationId xmlns:a16="http://schemas.microsoft.com/office/drawing/2014/main" id="{3199D1C6-5285-4A51-A642-15635A90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3546812E-673D-4541-B995-F00B6BFE7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257CC5B7-4162-4CFD-8EB2-5EDF3482897B}"/>
                      </a:ext>
                    </a:extLst>
                  </p:cNvPr>
                  <p:cNvCxnSpPr>
                    <a:stCxn id="486" idx="2"/>
                    <a:endCxn id="48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0" y="6857982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5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J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F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C061D762-0036-4E5F-A74E-29A9B31F4EDF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604E272F-873C-4B57-AC32-4ABA0A325042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1BDABDDE-874F-4C10-A795-4F47D611AF1B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5F38924F-6619-4C0B-9FE2-FC661B79A51E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A954DE90-E447-4EA5-B9C0-30C6DDE1B480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7B14AE9D-A051-4A56-8B8B-FD48E2D0B6EF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FDEFEDA8-C727-48EF-A8BE-5458FC00C228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4" name="Isosceles Triangle 333">
                  <a:extLst>
                    <a:ext uri="{FF2B5EF4-FFF2-40B4-BE49-F238E27FC236}">
                      <a16:creationId xmlns:a16="http://schemas.microsoft.com/office/drawing/2014/main" id="{B33A9A9D-12E4-4777-AA45-48AE2A7BB2AB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5" name="Isosceles Triangle 334">
                  <a:extLst>
                    <a:ext uri="{FF2B5EF4-FFF2-40B4-BE49-F238E27FC236}">
                      <a16:creationId xmlns:a16="http://schemas.microsoft.com/office/drawing/2014/main" id="{3C4D6CCD-4882-4395-B2C0-4A3E96C3829A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878CE2E4-680A-40A1-BE9F-E18BC8D5B5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DB380CD7-0094-4798-8AB7-FE353468C9E0}"/>
                  </a:ext>
                </a:extLst>
              </p:cNvPr>
              <p:cNvCxnSpPr>
                <a:stCxn id="332" idx="2"/>
                <a:endCxn id="332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1EE35234-D4A1-4AC7-BBC1-AACA32556CE7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01AFA864-8EFE-4AE2-BC97-E23E116CEC01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9026EAC7-C3A6-4095-8415-DB0E5EC00E3A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91A128F-BB63-4590-8CC0-2F1C5DF6E71F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55F552B7-5490-412E-984F-15F4117345EE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C95F61FE-F701-48A0-A000-4018C75C2EB8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10CDC5F5-4E43-4052-BE99-52D9C79F3DCD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DEBF9D69-EA53-4C10-B9EF-3A7FAFDBCC5A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5971985E-CDD8-4DB9-8E33-13F02CEE6F36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C52EE375-A82E-4E2B-A12D-231661DE01F6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4E62A4E6-6C53-422A-8E3F-255ACB74FD3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E185CF5F-7E05-41C5-A817-B3AA8D4C700D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A26360B5-AAC5-42D9-B303-58470A289F36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EDD28D3F-26F7-46D8-B00F-9DC3FC3E6D44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45787AC3-6892-4F1E-A4B9-E285DD81EAAD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AC57CEDB-7FCE-4537-A320-E88A43D02913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E6E13B0F-FAA4-4224-87F3-37C72013704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75883D2A-17B8-4318-9A35-F4379BBBBA12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20C89994-CC80-4742-B733-B6B9D8A6D52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E3C5AF3A-A346-4CFA-A24E-F48D9D427B5A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D469206B-4AD5-4558-A973-F47A9399A4A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CAF3F754-BC60-4857-B5B3-16C8647159A7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4477E5D8-CD67-4DD6-AC95-E035AF88DF59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B79968BA-DF4E-4A9C-AD2B-02867DD45FED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26B43CBB-0FBB-4563-9228-860A150B409E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80" name="Straight Connector 579">
                  <a:extLst>
                    <a:ext uri="{FF2B5EF4-FFF2-40B4-BE49-F238E27FC236}">
                      <a16:creationId xmlns:a16="http://schemas.microsoft.com/office/drawing/2014/main" id="{DE33AE42-D327-464B-9034-C63A935EF73B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Straight Connector 580">
                  <a:extLst>
                    <a:ext uri="{FF2B5EF4-FFF2-40B4-BE49-F238E27FC236}">
                      <a16:creationId xmlns:a16="http://schemas.microsoft.com/office/drawing/2014/main" id="{A68D52E2-67C8-40FD-A0A1-CACC99EFD608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4" name="Group 573">
                <a:extLst>
                  <a:ext uri="{FF2B5EF4-FFF2-40B4-BE49-F238E27FC236}">
                    <a16:creationId xmlns:a16="http://schemas.microsoft.com/office/drawing/2014/main" id="{9B47BB37-2D4B-4016-AE29-5F36790D43E6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8" name="Isosceles Triangle 577">
                  <a:extLst>
                    <a:ext uri="{FF2B5EF4-FFF2-40B4-BE49-F238E27FC236}">
                      <a16:creationId xmlns:a16="http://schemas.microsoft.com/office/drawing/2014/main" id="{2FBD6EC8-8CB7-4590-895E-42E067311157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9" name="Isosceles Triangle 578">
                  <a:extLst>
                    <a:ext uri="{FF2B5EF4-FFF2-40B4-BE49-F238E27FC236}">
                      <a16:creationId xmlns:a16="http://schemas.microsoft.com/office/drawing/2014/main" id="{681A5F7E-8B55-4789-860C-6F0A48D70F18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77B25A5A-446E-4787-9ABF-9545949C853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00DADD18-9A45-42B1-94DC-C1F01CF57B03}"/>
                  </a:ext>
                </a:extLst>
              </p:cNvPr>
              <p:cNvCxnSpPr>
                <a:stCxn id="576" idx="2"/>
                <a:endCxn id="576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7A0AB071-B466-4EEA-9529-BF757AFC33D6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50C785C0-EAE2-4AEC-9A87-84B10ACFEEE5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4659842E-4925-4FDA-A63C-FD7E4F015A32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3AF57042-15A1-4614-8103-F1FDBC319053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AB86DBA9-AC54-4054-B59A-F9F469108F6B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A2355E8E-AB16-4071-AA49-D2A9DB960B4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BA3168C9-C981-41D7-84E1-9FDD1284F6FE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589" name="TextBox 588">
            <a:extLst>
              <a:ext uri="{FF2B5EF4-FFF2-40B4-BE49-F238E27FC236}">
                <a16:creationId xmlns:a16="http://schemas.microsoft.com/office/drawing/2014/main" id="{321BBD8B-4E4B-4A4C-BACC-AB326B815425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4</a:t>
            </a:r>
          </a:p>
        </p:txBody>
      </p:sp>
    </p:spTree>
    <p:extLst>
      <p:ext uri="{BB962C8B-B14F-4D97-AF65-F5344CB8AC3E}">
        <p14:creationId xmlns:p14="http://schemas.microsoft.com/office/powerpoint/2010/main" val="50399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13364" y="810482"/>
            <a:ext cx="943016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4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95BFEA82-FC7B-4FB4-8052-F97B951C5D9E}"/>
              </a:ext>
            </a:extLst>
          </p:cNvPr>
          <p:cNvGrpSpPr/>
          <p:nvPr/>
        </p:nvGrpSpPr>
        <p:grpSpPr>
          <a:xfrm>
            <a:off x="1357803" y="2174565"/>
            <a:ext cx="4331005" cy="3124779"/>
            <a:chOff x="2651823" y="3189361"/>
            <a:chExt cx="6352141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338332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5.5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124.5 gpm at 42°EWT, LWT varies, 34.2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4E722882-6B05-4379-9462-7D90C9478B26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1D06278-50AC-423B-9FAE-8EEE64F88442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FC324A7-2C57-48EE-BDC3-A657738E0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BD0386FD-16DB-487A-B150-E8E9EA14762A}"/>
                  </a:ext>
                </a:extLst>
              </p:cNvPr>
              <p:cNvCxnSpPr>
                <a:cxnSpLocks/>
                <a:endCxn id="361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A82D9D2C-6C6C-4004-8F52-6E55A7A777EC}"/>
                  </a:ext>
                </a:extLst>
              </p:cNvPr>
              <p:cNvCxnSpPr>
                <a:cxnSpLocks/>
                <a:stCxn id="361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2499A22-F3AA-43D8-AF8E-436941E76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CC3181D2-4E16-45B0-94CB-FC09E94586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903E42F-FDE0-445C-AC4D-FC04C9EA39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581D36-4022-409E-BC76-0230D95B72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05E85561-7082-406A-B4B5-9A0DE981211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92" name="Isosceles Triangle 391">
                    <a:extLst>
                      <a:ext uri="{FF2B5EF4-FFF2-40B4-BE49-F238E27FC236}">
                        <a16:creationId xmlns:a16="http://schemas.microsoft.com/office/drawing/2014/main" id="{6A2954D1-7681-4FAD-B264-0ABF474C3CC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3" name="Isosceles Triangle 392">
                    <a:extLst>
                      <a:ext uri="{FF2B5EF4-FFF2-40B4-BE49-F238E27FC236}">
                        <a16:creationId xmlns:a16="http://schemas.microsoft.com/office/drawing/2014/main" id="{5ED52705-DFF1-4ECC-B0C8-9E4F4A02563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5097E358-EFE0-4579-8CE3-604C9F50C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ED73EF74-3EE0-4AD2-8BF7-D6D47FAF44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C63B16A8-5679-4026-8A2E-5F9A0DD1705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88" name="Isosceles Triangle 387">
                    <a:extLst>
                      <a:ext uri="{FF2B5EF4-FFF2-40B4-BE49-F238E27FC236}">
                        <a16:creationId xmlns:a16="http://schemas.microsoft.com/office/drawing/2014/main" id="{1D20D2F2-4559-44A8-B976-49834809404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9" name="Isosceles Triangle 388">
                    <a:extLst>
                      <a:ext uri="{FF2B5EF4-FFF2-40B4-BE49-F238E27FC236}">
                        <a16:creationId xmlns:a16="http://schemas.microsoft.com/office/drawing/2014/main" id="{F300C092-7A99-4A58-8918-C62FB80340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F2E9EDD5-1018-4B1D-A2EF-31758B94EB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5A96B965-8464-466E-A9AB-6EF9519B01E7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102C0D55-085C-400E-9E23-7029C102089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0266A72B-2A53-400F-9AEC-61120DEFB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9AD78F8-64E7-4DDE-A5A2-D01380E0E14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9BEF08EE-1AAE-4843-BEF1-B30DF5D7566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384" name="Isosceles Triangle 383">
                      <a:extLst>
                        <a:ext uri="{FF2B5EF4-FFF2-40B4-BE49-F238E27FC236}">
                          <a16:creationId xmlns:a16="http://schemas.microsoft.com/office/drawing/2014/main" id="{70A1E978-D9C1-4BD3-AC1A-F9C528F3FE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5" name="Isosceles Triangle 384">
                      <a:extLst>
                        <a:ext uri="{FF2B5EF4-FFF2-40B4-BE49-F238E27FC236}">
                          <a16:creationId xmlns:a16="http://schemas.microsoft.com/office/drawing/2014/main" id="{5BFE917A-267F-4C6D-9F3B-E1BF52DC7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F694A0D2-04BF-4494-9B38-5E71C5A5AABE}"/>
                      </a:ext>
                    </a:extLst>
                  </p:cNvPr>
                  <p:cNvCxnSpPr>
                    <a:stCxn id="38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DDFD3EE-A08B-4365-82D9-6DE711CB10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401FFE2A-93EB-4C64-910F-6FE1C16E652A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5B139FC-EF5C-4CDD-B18A-F101986DE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B0D4EE1-88CA-4717-98C3-E9B99B85D9E7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CD64A761-DDF8-420D-95FE-7094C842F3D3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B9300B6D-1FAB-44D2-A189-561AAB1DCF2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5C3C510F-0952-4EF0-B115-77568F79D49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FE8A7A11-F43C-4756-813A-E92AC9977E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2CBDF23B-6319-47D1-9C05-0133A8B73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CE6CD9B5-5EC0-42D4-BADB-923D7D3EE7D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73" name="Isosceles Triangle 372">
                      <a:extLst>
                        <a:ext uri="{FF2B5EF4-FFF2-40B4-BE49-F238E27FC236}">
                          <a16:creationId xmlns:a16="http://schemas.microsoft.com/office/drawing/2014/main" id="{59AE9A78-C1FC-406E-895A-5486FC74A2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4" name="Isosceles Triangle 373">
                      <a:extLst>
                        <a:ext uri="{FF2B5EF4-FFF2-40B4-BE49-F238E27FC236}">
                          <a16:creationId xmlns:a16="http://schemas.microsoft.com/office/drawing/2014/main" id="{E794245A-89B9-476F-89FA-6CBD312BF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27207BB1-B365-453E-AA1D-01D4F1B93E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B1863F74-AA5A-451D-BA12-F7680475BD59}"/>
                      </a:ext>
                    </a:extLst>
                  </p:cNvPr>
                  <p:cNvCxnSpPr>
                    <a:stCxn id="371" idx="2"/>
                    <a:endCxn id="37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89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6D193986-901B-4343-BFB2-91F20B7A4725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2651823" y="3200365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AB2A61-262A-4481-90B7-677420446F30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9739881-3D90-4DBF-8605-5B058F039AA0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7A066CB-EB6B-4EE0-A3E8-83799491DFA2}"/>
                  </a:ext>
                </a:extLst>
              </p:cNvPr>
              <p:cNvCxnSpPr>
                <a:cxnSpLocks/>
                <a:stCxn id="537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020A941-3504-4B82-A4F3-21943AAC9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D39019E-565F-4149-9B1B-2438AB5FE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6599AE75-33B4-4063-AE58-F23102F81C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0F66F494-9E52-42ED-885C-7CB8B4E70C4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54D9095A-07E9-459D-A647-A31330D39735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54858BE7-B223-48AB-AFB3-9D059F7FE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1" name="Group 550">
                  <a:extLst>
                    <a:ext uri="{FF2B5EF4-FFF2-40B4-BE49-F238E27FC236}">
                      <a16:creationId xmlns:a16="http://schemas.microsoft.com/office/drawing/2014/main" id="{C498E0AB-51FA-42ED-AC55-D147EA959596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BF3027E5-C1D9-413F-9FB4-C43F327FBEB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55" name="Isosceles Triangle 554">
                      <a:extLst>
                        <a:ext uri="{FF2B5EF4-FFF2-40B4-BE49-F238E27FC236}">
                          <a16:creationId xmlns:a16="http://schemas.microsoft.com/office/drawing/2014/main" id="{F1457F51-B1B8-4D9B-B3C9-94E7785860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6" name="Isosceles Triangle 555">
                      <a:extLst>
                        <a:ext uri="{FF2B5EF4-FFF2-40B4-BE49-F238E27FC236}">
                          <a16:creationId xmlns:a16="http://schemas.microsoft.com/office/drawing/2014/main" id="{2DC554F0-54D4-4084-9FC1-3B71E7D24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93F8E8D6-FBE7-4C9E-A1C1-30F0B28D59D9}"/>
                      </a:ext>
                    </a:extLst>
                  </p:cNvPr>
                  <p:cNvCxnSpPr>
                    <a:stCxn id="556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EA5AD714-4A6D-4B4F-8592-C3F73A32D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D8C0F65C-8245-4E4D-A6A6-ED45F4B02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BD81189F-D566-4D11-852E-3561668B8EC2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7" name="Isosceles Triangle 546">
                    <a:extLst>
                      <a:ext uri="{FF2B5EF4-FFF2-40B4-BE49-F238E27FC236}">
                        <a16:creationId xmlns:a16="http://schemas.microsoft.com/office/drawing/2014/main" id="{D9BFEA20-C7F7-4189-8C90-C220B781064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8" name="Isosceles Triangle 547">
                    <a:extLst>
                      <a:ext uri="{FF2B5EF4-FFF2-40B4-BE49-F238E27FC236}">
                        <a16:creationId xmlns:a16="http://schemas.microsoft.com/office/drawing/2014/main" id="{366FDFE2-81C0-4DF5-8774-5F184329E7D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3A4489B9-096A-4D73-85FE-D5629D1CB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7C3D0D30-8BE3-4D19-9960-7764A4B2B3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693FF29C-B8B1-4313-9F79-F3412DEAB80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3" name="Isosceles Triangle 542">
                    <a:extLst>
                      <a:ext uri="{FF2B5EF4-FFF2-40B4-BE49-F238E27FC236}">
                        <a16:creationId xmlns:a16="http://schemas.microsoft.com/office/drawing/2014/main" id="{B737B246-56F3-440D-9EBF-BD183905729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4" name="Isosceles Triangle 543">
                    <a:extLst>
                      <a:ext uri="{FF2B5EF4-FFF2-40B4-BE49-F238E27FC236}">
                        <a16:creationId xmlns:a16="http://schemas.microsoft.com/office/drawing/2014/main" id="{76253A45-86C6-4C9E-AA48-0D4BBD5DD0B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7731DF0B-90D3-41CF-AA74-4C468CDFD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200365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3383328" y="3748999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6.5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124.5 gpm at 42°EWT, LWT varies, 34.2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725A6D88-DD6C-445B-ABE5-A81C98981524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A5233CA1-3A92-4710-9CE3-58FC754F386B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A384C72-6B81-49E1-AE81-80B041A94C01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72FB9D1-C39D-4285-859C-33E890843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02EA4185-7CBB-413F-A50B-8238825E5433}"/>
                  </a:ext>
                </a:extLst>
              </p:cNvPr>
              <p:cNvCxnSpPr>
                <a:cxnSpLocks/>
                <a:endCxn id="476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FABE9AA-7935-4BB7-992B-378E778C3973}"/>
                  </a:ext>
                </a:extLst>
              </p:cNvPr>
              <p:cNvCxnSpPr>
                <a:cxnSpLocks/>
                <a:stCxn id="476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5F8584BB-BD8F-4651-A50A-A325798AF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6F634533-49A4-48C8-B034-C097832DD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60AC5774-4A46-48D2-91A6-D2766ACDEA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80A279FF-6C80-4E17-B344-81C6F516D1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36324CA1-BB12-4E49-A0A8-15298F3ABDE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3A4B1686-28EE-44A4-B016-4DDEAA05767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8" name="Isosceles Triangle 507">
                    <a:extLst>
                      <a:ext uri="{FF2B5EF4-FFF2-40B4-BE49-F238E27FC236}">
                        <a16:creationId xmlns:a16="http://schemas.microsoft.com/office/drawing/2014/main" id="{188EB021-ACBB-41E7-BF1F-1F3B433B3E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E046095F-D876-4B67-AA2F-BE41F93DE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A7842B79-8A59-409B-B9B7-0D47E17A5D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DF5CD291-0A37-4DE1-84A5-847032DF3FA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3" name="Isosceles Triangle 502">
                    <a:extLst>
                      <a:ext uri="{FF2B5EF4-FFF2-40B4-BE49-F238E27FC236}">
                        <a16:creationId xmlns:a16="http://schemas.microsoft.com/office/drawing/2014/main" id="{3DC4789A-D480-4DB3-B322-F86CC3A905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" name="Isosceles Triangle 503">
                    <a:extLst>
                      <a:ext uri="{FF2B5EF4-FFF2-40B4-BE49-F238E27FC236}">
                        <a16:creationId xmlns:a16="http://schemas.microsoft.com/office/drawing/2014/main" id="{6CF95D0C-5903-4E81-A9F0-3226E1F7697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6B023146-748F-4D57-A012-AA7D510B82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6C8ADBEC-24D4-4705-B3BE-6E84A0DCE714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0140D0AE-CCDC-454E-997D-C099C606D3E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1E7BF1C4-7924-4179-AC74-1D28CB3D8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6B7483AB-2FF6-425B-A69D-BCCD5B296FE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C4C77F85-D916-4462-B32E-E275C895DC5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99" name="Isosceles Triangle 498">
                      <a:extLst>
                        <a:ext uri="{FF2B5EF4-FFF2-40B4-BE49-F238E27FC236}">
                          <a16:creationId xmlns:a16="http://schemas.microsoft.com/office/drawing/2014/main" id="{E84FBBA0-C418-43F0-AA54-132FC0ED8C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Isosceles Triangle 499">
                      <a:extLst>
                        <a:ext uri="{FF2B5EF4-FFF2-40B4-BE49-F238E27FC236}">
                          <a16:creationId xmlns:a16="http://schemas.microsoft.com/office/drawing/2014/main" id="{301DDF25-F6EA-49C7-B6D2-4F1F83FEB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248D310-4583-4A9D-9E0A-8CE378A8D9DF}"/>
                      </a:ext>
                    </a:extLst>
                  </p:cNvPr>
                  <p:cNvCxnSpPr>
                    <a:stCxn id="500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9C65F7B2-3244-493B-9D9D-F6B3E8360E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5" name="Isosceles Triangle 494">
                  <a:extLst>
                    <a:ext uri="{FF2B5EF4-FFF2-40B4-BE49-F238E27FC236}">
                      <a16:creationId xmlns:a16="http://schemas.microsoft.com/office/drawing/2014/main" id="{7E67B5F7-AB96-4100-9B8C-3C0C0D94937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CAAE7B16-4648-4B36-B7A5-10E0E213A0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AE5CB878-63A2-4A5C-BC3B-5BAEFD66C36C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EAABB0F0-F7D1-4ABC-B4D0-BF080903388D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E11D7472-EDBD-4436-926E-E09642F1B99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ADE3B8C2-D0E3-4FDB-8558-FAC35860C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0" name="Straight Connector 489">
                      <a:extLst>
                        <a:ext uri="{FF2B5EF4-FFF2-40B4-BE49-F238E27FC236}">
                          <a16:creationId xmlns:a16="http://schemas.microsoft.com/office/drawing/2014/main" id="{92B1E36B-B660-404A-806A-95AD8D5273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BB07BD1-4490-4C7A-9018-412F29C257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7A54A3F7-01F2-4452-9691-E06C1E03E7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88" name="Isosceles Triangle 487">
                      <a:extLst>
                        <a:ext uri="{FF2B5EF4-FFF2-40B4-BE49-F238E27FC236}">
                          <a16:creationId xmlns:a16="http://schemas.microsoft.com/office/drawing/2014/main" id="{B8DC98C8-204F-4B31-8692-D358C2A02E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9" name="Isosceles Triangle 488">
                      <a:extLst>
                        <a:ext uri="{FF2B5EF4-FFF2-40B4-BE49-F238E27FC236}">
                          <a16:creationId xmlns:a16="http://schemas.microsoft.com/office/drawing/2014/main" id="{3199D1C6-5285-4A51-A642-15635A90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3546812E-673D-4541-B995-F00B6BFE7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257CC5B7-4162-4CFD-8EB2-5EDF3482897B}"/>
                      </a:ext>
                    </a:extLst>
                  </p:cNvPr>
                  <p:cNvCxnSpPr>
                    <a:stCxn id="486" idx="2"/>
                    <a:endCxn id="48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0" y="6857982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6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J</a:t>
            </a:r>
          </a:p>
        </p:txBody>
      </p: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6E2AD387-C609-4B4D-9F29-BB1E771BB3E4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394E8744-5F31-448D-8C64-7A3FE44CC723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6304CC22-598D-4C93-8EEC-549603504BBE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73EF2352-82CB-4811-B79B-D05B99F3338A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645D1E28-79CD-4CF8-A6DF-8BDB305A8C96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AD0610B7-6550-42F5-B5B7-5E8037B0380D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0" name="Group 329">
                <a:extLst>
                  <a:ext uri="{FF2B5EF4-FFF2-40B4-BE49-F238E27FC236}">
                    <a16:creationId xmlns:a16="http://schemas.microsoft.com/office/drawing/2014/main" id="{A3ABBC3F-9097-49FC-BDD3-644A194D7AC6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D128660C-F5F7-4DF4-B763-C15B6FEC3527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4" name="Isosceles Triangle 333">
                  <a:extLst>
                    <a:ext uri="{FF2B5EF4-FFF2-40B4-BE49-F238E27FC236}">
                      <a16:creationId xmlns:a16="http://schemas.microsoft.com/office/drawing/2014/main" id="{88FC24EE-11BD-46FD-AB8A-2B6AC5A8C842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32B2D4DB-86AA-4CC3-8A11-2278A9E775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79075E9C-F55B-493E-9B53-E984E7585A54}"/>
                  </a:ext>
                </a:extLst>
              </p:cNvPr>
              <p:cNvCxnSpPr>
                <a:stCxn id="331" idx="2"/>
                <a:endCxn id="331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BC70D69A-F739-45DA-8E3C-84CF6C86C390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F7F1805A-81B6-441F-A1C8-634327E01800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4EC7782C-ECF4-4D64-905D-5C3504CA8250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92716472-B395-444E-B3EE-4062C7B64D6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2E28431D-B2B7-4F56-AB8C-43C4CDD7976C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5CE61862-4541-4793-BE69-ACD8CB583CD9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7A5CEE49-D2D8-4550-8970-BD1885FA9C78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6680FD99-37E8-46FC-A520-9B16B4BF8388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7085C0F7-E94C-4543-9B55-4E261065D6F4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F113446-C7E3-4AFD-A126-2E3AA08C2420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E66C1F0C-D527-4E53-93E4-11F55578B5C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16D1B418-E228-4BEC-B588-064E1E01ED9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70AD47CD-1864-46C0-B7A8-8E9FCDD60F5B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4B7137DB-A62A-426D-8F73-C5F752C970A4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8B498982-49A4-4CB7-BB19-19B2F8345099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B9A61879-D676-4FD5-AE4C-18DE3EDDB9DC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ED356CD4-26A7-486A-BA5D-0490B730122C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EDF29E56-660A-454F-AF38-D1E08AF84278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A2F88076-5068-44D8-874F-1EF82046B900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AE1AC65F-B370-4660-9601-8D8D081A0F24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22D776CE-9BE0-4FC0-83B0-54EF3FB17524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2" name="Group 561">
            <a:extLst>
              <a:ext uri="{FF2B5EF4-FFF2-40B4-BE49-F238E27FC236}">
                <a16:creationId xmlns:a16="http://schemas.microsoft.com/office/drawing/2014/main" id="{C76F5672-482C-483B-95F5-0258A88FD86B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2EF6D1CE-B11B-4D81-B461-3EFC8C7F93A1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E11DB8C8-E928-40F9-B19D-FB6E9666A674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22491939-AEF1-4CA4-BF63-45467FBF9732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16A18475-B1BD-4E1C-AEED-5744BB6670A0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0" name="Straight Connector 579">
                  <a:extLst>
                    <a:ext uri="{FF2B5EF4-FFF2-40B4-BE49-F238E27FC236}">
                      <a16:creationId xmlns:a16="http://schemas.microsoft.com/office/drawing/2014/main" id="{07FEBAC4-91AE-4AA6-9130-5DB85768D377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3" name="Group 572">
                <a:extLst>
                  <a:ext uri="{FF2B5EF4-FFF2-40B4-BE49-F238E27FC236}">
                    <a16:creationId xmlns:a16="http://schemas.microsoft.com/office/drawing/2014/main" id="{BBAD61E3-1792-48EF-B8CB-1E2F0A3D637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7" name="Isosceles Triangle 576">
                  <a:extLst>
                    <a:ext uri="{FF2B5EF4-FFF2-40B4-BE49-F238E27FC236}">
                      <a16:creationId xmlns:a16="http://schemas.microsoft.com/office/drawing/2014/main" id="{4EDAAA4C-9342-4019-9BBA-879BA2296D1C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8" name="Isosceles Triangle 577">
                  <a:extLst>
                    <a:ext uri="{FF2B5EF4-FFF2-40B4-BE49-F238E27FC236}">
                      <a16:creationId xmlns:a16="http://schemas.microsoft.com/office/drawing/2014/main" id="{F8CC4A29-9DC7-4C6D-B04C-69E326A06D50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8DC3A3E2-76E4-414C-9A79-55BE12140E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56542488-C022-43FE-BACB-E64C507314CE}"/>
                  </a:ext>
                </a:extLst>
              </p:cNvPr>
              <p:cNvCxnSpPr>
                <a:stCxn id="574" idx="2"/>
                <a:endCxn id="574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0845D072-2C3D-46B2-8654-51A8D36D9AE7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6F5B59DB-518B-4188-8EC6-2AFCCA94E3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FBC9B1A0-D3ED-490F-A22F-83F115B0A3A5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28FAD266-B292-4D6A-BEF9-1AED5A9A5B23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0DE9D8B9-7F1D-4F74-B5A7-694ECC115211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28DBCCD2-C7A2-4357-BC6B-4809B6B4DC9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4D2DBDA5-B859-4C2B-BC69-7A41F6310F61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588" name="TextBox 587">
            <a:extLst>
              <a:ext uri="{FF2B5EF4-FFF2-40B4-BE49-F238E27FC236}">
                <a16:creationId xmlns:a16="http://schemas.microsoft.com/office/drawing/2014/main" id="{B886DB85-5ECD-43CD-A092-DBC50A0A3A84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5</a:t>
            </a:r>
          </a:p>
        </p:txBody>
      </p:sp>
    </p:spTree>
    <p:extLst>
      <p:ext uri="{BB962C8B-B14F-4D97-AF65-F5344CB8AC3E}">
        <p14:creationId xmlns:p14="http://schemas.microsoft.com/office/powerpoint/2010/main" val="274657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B864A-EBE5-CD77-7447-7398A340C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Psych Chart Refresher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20A8E-E60F-EC72-E17E-65C1CFD7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510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62455" y="810482"/>
            <a:ext cx="938107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5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32AA7B-C9C9-4166-AEAD-E3955949299E}"/>
              </a:ext>
            </a:extLst>
          </p:cNvPr>
          <p:cNvGrpSpPr/>
          <p:nvPr/>
        </p:nvGrpSpPr>
        <p:grpSpPr>
          <a:xfrm>
            <a:off x="1357803" y="2174565"/>
            <a:ext cx="4114750" cy="3124779"/>
            <a:chOff x="823044" y="3189361"/>
            <a:chExt cx="6034966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823044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154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744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914476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3106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1373106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2011744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1554549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7.5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125.4 gpm at 42°EWT, LWT varies, 34.9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2011743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2286061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825916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4206281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4114841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4206281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4114841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4663484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6040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30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466635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4846362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10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6D193986-901B-4343-BFB2-91F20B7A4725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2651823" y="3200365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23)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AB2A61-262A-4481-90B7-677420446F30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9739881-3D90-4DBF-8605-5B058F039AA0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7A066CB-EB6B-4EE0-A3E8-83799491DFA2}"/>
                  </a:ext>
                </a:extLst>
              </p:cNvPr>
              <p:cNvCxnSpPr>
                <a:cxnSpLocks/>
                <a:stCxn id="537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020A941-3504-4B82-A4F3-21943AAC9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D39019E-565F-4149-9B1B-2438AB5FE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6599AE75-33B4-4063-AE58-F23102F81C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0F66F494-9E52-42ED-885C-7CB8B4E70C4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54D9095A-07E9-459D-A647-A31330D39735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54858BE7-B223-48AB-AFB3-9D059F7FE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1" name="Group 550">
                  <a:extLst>
                    <a:ext uri="{FF2B5EF4-FFF2-40B4-BE49-F238E27FC236}">
                      <a16:creationId xmlns:a16="http://schemas.microsoft.com/office/drawing/2014/main" id="{C498E0AB-51FA-42ED-AC55-D147EA959596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BF3027E5-C1D9-413F-9FB4-C43F327FBEB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55" name="Isosceles Triangle 554">
                      <a:extLst>
                        <a:ext uri="{FF2B5EF4-FFF2-40B4-BE49-F238E27FC236}">
                          <a16:creationId xmlns:a16="http://schemas.microsoft.com/office/drawing/2014/main" id="{F1457F51-B1B8-4D9B-B3C9-94E7785860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6" name="Isosceles Triangle 555">
                      <a:extLst>
                        <a:ext uri="{FF2B5EF4-FFF2-40B4-BE49-F238E27FC236}">
                          <a16:creationId xmlns:a16="http://schemas.microsoft.com/office/drawing/2014/main" id="{2DC554F0-54D4-4084-9FC1-3B71E7D24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93F8E8D6-FBE7-4C9E-A1C1-30F0B28D59D9}"/>
                      </a:ext>
                    </a:extLst>
                  </p:cNvPr>
                  <p:cNvCxnSpPr>
                    <a:stCxn id="556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EA5AD714-4A6D-4B4F-8592-C3F73A32D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D8C0F65C-8245-4E4D-A6A6-ED45F4B02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BD81189F-D566-4D11-852E-3561668B8EC2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7" name="Isosceles Triangle 546">
                    <a:extLst>
                      <a:ext uri="{FF2B5EF4-FFF2-40B4-BE49-F238E27FC236}">
                        <a16:creationId xmlns:a16="http://schemas.microsoft.com/office/drawing/2014/main" id="{D9BFEA20-C7F7-4189-8C90-C220B781064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8" name="Isosceles Triangle 547">
                    <a:extLst>
                      <a:ext uri="{FF2B5EF4-FFF2-40B4-BE49-F238E27FC236}">
                        <a16:creationId xmlns:a16="http://schemas.microsoft.com/office/drawing/2014/main" id="{366FDFE2-81C0-4DF5-8774-5F184329E7D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3A4489B9-096A-4D73-85FE-D5629D1CB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7C3D0D30-8BE3-4D19-9960-7764A4B2B3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693FF29C-B8B1-4313-9F79-F3412DEAB80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3" name="Isosceles Triangle 542">
                    <a:extLst>
                      <a:ext uri="{FF2B5EF4-FFF2-40B4-BE49-F238E27FC236}">
                        <a16:creationId xmlns:a16="http://schemas.microsoft.com/office/drawing/2014/main" id="{B737B246-56F3-440D-9EBF-BD183905729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4" name="Isosceles Triangle 543">
                    <a:extLst>
                      <a:ext uri="{FF2B5EF4-FFF2-40B4-BE49-F238E27FC236}">
                        <a16:creationId xmlns:a16="http://schemas.microsoft.com/office/drawing/2014/main" id="{76253A45-86C6-4C9E-AA48-0D4BBD5DD0B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7731DF0B-90D3-41CF-AA74-4C468CDFD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200365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3828309" y="6857925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3383328" y="3748999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8.5 A, North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121.5 gpm at 42°EWT, LWT varies, 35.5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725A6D88-DD6C-445B-ABE5-A81C98981524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24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A5233CA1-3A92-4710-9CE3-58FC754F386B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A384C72-6B81-49E1-AE81-80B041A94C01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72FB9D1-C39D-4285-859C-33E890843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02EA4185-7CBB-413F-A50B-8238825E5433}"/>
                  </a:ext>
                </a:extLst>
              </p:cNvPr>
              <p:cNvCxnSpPr>
                <a:cxnSpLocks/>
                <a:endCxn id="476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FABE9AA-7935-4BB7-992B-378E778C3973}"/>
                  </a:ext>
                </a:extLst>
              </p:cNvPr>
              <p:cNvCxnSpPr>
                <a:cxnSpLocks/>
                <a:stCxn id="476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5F8584BB-BD8F-4651-A50A-A325798AF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6F634533-49A4-48C8-B034-C097832DD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60AC5774-4A46-48D2-91A6-D2766ACDEA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80A279FF-6C80-4E17-B344-81C6F516D1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36324CA1-BB12-4E49-A0A8-15298F3ABDE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3A4B1686-28EE-44A4-B016-4DDEAA05767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8" name="Isosceles Triangle 507">
                    <a:extLst>
                      <a:ext uri="{FF2B5EF4-FFF2-40B4-BE49-F238E27FC236}">
                        <a16:creationId xmlns:a16="http://schemas.microsoft.com/office/drawing/2014/main" id="{188EB021-ACBB-41E7-BF1F-1F3B433B3E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E046095F-D876-4B67-AA2F-BE41F93DE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A7842B79-8A59-409B-B9B7-0D47E17A5D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DF5CD291-0A37-4DE1-84A5-847032DF3FA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3" name="Isosceles Triangle 502">
                    <a:extLst>
                      <a:ext uri="{FF2B5EF4-FFF2-40B4-BE49-F238E27FC236}">
                        <a16:creationId xmlns:a16="http://schemas.microsoft.com/office/drawing/2014/main" id="{3DC4789A-D480-4DB3-B322-F86CC3A905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" name="Isosceles Triangle 503">
                    <a:extLst>
                      <a:ext uri="{FF2B5EF4-FFF2-40B4-BE49-F238E27FC236}">
                        <a16:creationId xmlns:a16="http://schemas.microsoft.com/office/drawing/2014/main" id="{6CF95D0C-5903-4E81-A9F0-3226E1F7697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6B023146-748F-4D57-A012-AA7D510B82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6C8ADBEC-24D4-4705-B3BE-6E84A0DCE714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0140D0AE-CCDC-454E-997D-C099C606D3E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1E7BF1C4-7924-4179-AC74-1D28CB3D8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6B7483AB-2FF6-425B-A69D-BCCD5B296FE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C4C77F85-D916-4462-B32E-E275C895DC5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99" name="Isosceles Triangle 498">
                      <a:extLst>
                        <a:ext uri="{FF2B5EF4-FFF2-40B4-BE49-F238E27FC236}">
                          <a16:creationId xmlns:a16="http://schemas.microsoft.com/office/drawing/2014/main" id="{E84FBBA0-C418-43F0-AA54-132FC0ED8C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Isosceles Triangle 499">
                      <a:extLst>
                        <a:ext uri="{FF2B5EF4-FFF2-40B4-BE49-F238E27FC236}">
                          <a16:creationId xmlns:a16="http://schemas.microsoft.com/office/drawing/2014/main" id="{301DDF25-F6EA-49C7-B6D2-4F1F83FEB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248D310-4583-4A9D-9E0A-8CE378A8D9DF}"/>
                      </a:ext>
                    </a:extLst>
                  </p:cNvPr>
                  <p:cNvCxnSpPr>
                    <a:stCxn id="500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9C65F7B2-3244-493B-9D9D-F6B3E8360E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5" name="Isosceles Triangle 494">
                  <a:extLst>
                    <a:ext uri="{FF2B5EF4-FFF2-40B4-BE49-F238E27FC236}">
                      <a16:creationId xmlns:a16="http://schemas.microsoft.com/office/drawing/2014/main" id="{7E67B5F7-AB96-4100-9B8C-3C0C0D94937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CAAE7B16-4648-4B36-B7A5-10E0E213A0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AE5CB878-63A2-4A5C-BC3B-5BAEFD66C36C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EAABB0F0-F7D1-4ABC-B4D0-BF080903388D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E11D7472-EDBD-4436-926E-E09642F1B99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ADE3B8C2-D0E3-4FDB-8558-FAC35860C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0" name="Straight Connector 489">
                      <a:extLst>
                        <a:ext uri="{FF2B5EF4-FFF2-40B4-BE49-F238E27FC236}">
                          <a16:creationId xmlns:a16="http://schemas.microsoft.com/office/drawing/2014/main" id="{92B1E36B-B660-404A-806A-95AD8D5273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BB07BD1-4490-4C7A-9018-412F29C257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7A54A3F7-01F2-4452-9691-E06C1E03E7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88" name="Isosceles Triangle 487">
                      <a:extLst>
                        <a:ext uri="{FF2B5EF4-FFF2-40B4-BE49-F238E27FC236}">
                          <a16:creationId xmlns:a16="http://schemas.microsoft.com/office/drawing/2014/main" id="{B8DC98C8-204F-4B31-8692-D358C2A02E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9" name="Isosceles Triangle 488">
                      <a:extLst>
                        <a:ext uri="{FF2B5EF4-FFF2-40B4-BE49-F238E27FC236}">
                          <a16:creationId xmlns:a16="http://schemas.microsoft.com/office/drawing/2014/main" id="{3199D1C6-5285-4A51-A642-15635A90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3546812E-673D-4541-B995-F00B6BFE7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257CC5B7-4162-4CFD-8EB2-5EDF3482897B}"/>
                      </a:ext>
                    </a:extLst>
                  </p:cNvPr>
                  <p:cNvCxnSpPr>
                    <a:stCxn id="486" idx="2"/>
                    <a:endCxn id="48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0" y="6857982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7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N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10DE376E-46A8-45C6-A376-B8DB2D4E4831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AC506D3-3282-46B2-96C4-BFB3E32930D3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30824FC7-2DF8-4ACF-8510-78BBC0A7730C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9237BAD4-EA51-4662-8392-8C38EE702D97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D5E6F608-78E0-4D24-B77B-53625428B848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AA2BEF11-E524-431A-8B75-04098FE3FDEA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DA021B2E-3CAB-43A0-A41F-5BB59B7ADA4C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2" name="Isosceles Triangle 331">
                  <a:extLst>
                    <a:ext uri="{FF2B5EF4-FFF2-40B4-BE49-F238E27FC236}">
                      <a16:creationId xmlns:a16="http://schemas.microsoft.com/office/drawing/2014/main" id="{74DA43F6-EDA6-426D-A568-6BB0D82C6373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62BD40A9-D316-4B20-BA90-201C3D27C4CA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2404F735-68A3-45B8-A696-2BB2A5B4B9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4824AFAF-E70F-4198-BFB8-822B17DA1851}"/>
                  </a:ext>
                </a:extLst>
              </p:cNvPr>
              <p:cNvCxnSpPr>
                <a:stCxn id="330" idx="2"/>
                <a:endCxn id="330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4A5B0B02-BB3B-4282-937F-92038EDEC237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B0E8BC94-5392-42A0-B184-1BF8A823759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FD0E1CD0-D6B1-47CD-987B-0B0D3F55C6AB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98EE8941-1AEB-4582-99B9-3B241B36A5D0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AB2396E1-C88C-487E-814B-366D8F01C795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10A06673-6B4E-451C-9963-0E8925FD05D5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5B3FC14-5305-4E39-8241-6B0EB766FEE0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294BC39F-F54E-4471-A520-56DAE0A2A337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C4D6DDFE-8084-4916-A2F4-431D0761AD5D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977EFF6E-9F78-48A7-A9A6-B2DE534AF80E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B256195A-3014-41CC-9D05-C3D4076A2CAF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401B6FB2-FAC9-4E62-87A0-C7B77DFDBB91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DB977C67-2200-4516-81EA-E4DDB7556DDE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04ED4FD-6B68-4A9E-9DC4-E066FC23590D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D655F3B9-5C84-46EA-8C54-5068898665E9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C1FAA82C-D54E-41AA-88D8-01358165116F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941B6FE-CD46-4FCD-86A3-35BDB16F9218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39C3EE13-B638-43AF-9765-E69B710CD0F1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716B5968-14BA-4D43-8240-A792F6DBECB5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1958BF2D-18F1-44A1-BB12-52DC1D8AAD9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8BBF372F-EB71-448E-A1EA-1BA5F87B7FEC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255DE109-DAC2-40F5-952A-4992D7F90795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F795E5D5-86F3-4F3A-A372-6B6A20EC6AB6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B56C98B-7045-42B2-85A4-95872BC664B3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8C37CDBF-4626-48B8-82AB-EB2713A92DDF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78" name="Straight Connector 577">
                  <a:extLst>
                    <a:ext uri="{FF2B5EF4-FFF2-40B4-BE49-F238E27FC236}">
                      <a16:creationId xmlns:a16="http://schemas.microsoft.com/office/drawing/2014/main" id="{9CD60C5C-5214-405A-8E09-32937844B3A5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1F08E496-6B00-44D8-A005-307FB5C119F6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6EC2E1AB-90F1-4802-8495-E7153A9F64D9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6" name="Isosceles Triangle 575">
                  <a:extLst>
                    <a:ext uri="{FF2B5EF4-FFF2-40B4-BE49-F238E27FC236}">
                      <a16:creationId xmlns:a16="http://schemas.microsoft.com/office/drawing/2014/main" id="{CDFAE851-10A5-457E-BC41-CC989F97A82C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7" name="Isosceles Triangle 576">
                  <a:extLst>
                    <a:ext uri="{FF2B5EF4-FFF2-40B4-BE49-F238E27FC236}">
                      <a16:creationId xmlns:a16="http://schemas.microsoft.com/office/drawing/2014/main" id="{8AD9889D-F560-432B-B096-FB88CF9F2CEE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912CAA0-A2A7-4E24-B570-7751DD3BEC6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EC5E1C18-7A1E-4E25-9C9C-F300E44456E4}"/>
                  </a:ext>
                </a:extLst>
              </p:cNvPr>
              <p:cNvCxnSpPr>
                <a:stCxn id="573" idx="2"/>
                <a:endCxn id="573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A753C52E-1214-4CB8-97A1-A0FCE7AC3EF6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007F1E82-6B26-45D6-A5D1-B1F2D904FAD3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B6B8A52F-7526-44F4-8A4D-D3A11956A306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A0DDA100-BFE9-4CC9-9584-D5184B8C0119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03131ABB-2580-45A8-9103-757B85DA1C1E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E006EC55-B02F-447E-8B69-3BDEE8E3FAAF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3B18A14F-24BB-43B4-A1B4-D0B968A08C3E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355" name="TextBox 354">
            <a:extLst>
              <a:ext uri="{FF2B5EF4-FFF2-40B4-BE49-F238E27FC236}">
                <a16:creationId xmlns:a16="http://schemas.microsoft.com/office/drawing/2014/main" id="{00B6295B-BF38-4315-969B-8EE5E0BDF668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6</a:t>
            </a:r>
          </a:p>
        </p:txBody>
      </p:sp>
    </p:spTree>
    <p:extLst>
      <p:ext uri="{BB962C8B-B14F-4D97-AF65-F5344CB8AC3E}">
        <p14:creationId xmlns:p14="http://schemas.microsoft.com/office/powerpoint/2010/main" val="53699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62455" y="810482"/>
            <a:ext cx="938107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6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49350C-F15A-48AE-BE72-D5E7AAF787A0}"/>
              </a:ext>
            </a:extLst>
          </p:cNvPr>
          <p:cNvGrpSpPr/>
          <p:nvPr/>
        </p:nvGrpSpPr>
        <p:grpSpPr>
          <a:xfrm>
            <a:off x="1357803" y="2174565"/>
            <a:ext cx="4114750" cy="3124779"/>
            <a:chOff x="823044" y="3189361"/>
            <a:chExt cx="6034966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823044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23)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154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744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914476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3106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1373106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2011744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1554549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8.5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90.6 gpm at 42°EWT, LWT varies, 30.6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2011743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2286061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825916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4206281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4114841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4206281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4114841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4206280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4663484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24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6040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30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466635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4846362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10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6D193986-901B-4343-BFB2-91F20B7A4725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2651823" y="3200365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79AB2A61-262A-4481-90B7-677420446F30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49739881-3D90-4DBF-8605-5B058F039AA0}"/>
                  </a:ext>
                </a:extLst>
              </p:cNvPr>
              <p:cNvCxnSpPr>
                <a:cxnSpLocks/>
                <a:endCxn id="537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67A066CB-EB6B-4EE0-A3E8-83799491DFA2}"/>
                  </a:ext>
                </a:extLst>
              </p:cNvPr>
              <p:cNvCxnSpPr>
                <a:cxnSpLocks/>
                <a:stCxn id="537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020A941-3504-4B82-A4F3-21943AAC9D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3D39019E-565F-4149-9B1B-2438AB5FE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6599AE75-33B4-4063-AE58-F23102F81C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0F66F494-9E52-42ED-885C-7CB8B4E70C4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49" name="Straight Connector 548">
                  <a:extLst>
                    <a:ext uri="{FF2B5EF4-FFF2-40B4-BE49-F238E27FC236}">
                      <a16:creationId xmlns:a16="http://schemas.microsoft.com/office/drawing/2014/main" id="{54D9095A-07E9-459D-A647-A31330D39735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Straight Connector 549">
                  <a:extLst>
                    <a:ext uri="{FF2B5EF4-FFF2-40B4-BE49-F238E27FC236}">
                      <a16:creationId xmlns:a16="http://schemas.microsoft.com/office/drawing/2014/main" id="{54858BE7-B223-48AB-AFB3-9D059F7FE8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1" name="Group 550">
                  <a:extLst>
                    <a:ext uri="{FF2B5EF4-FFF2-40B4-BE49-F238E27FC236}">
                      <a16:creationId xmlns:a16="http://schemas.microsoft.com/office/drawing/2014/main" id="{C498E0AB-51FA-42ED-AC55-D147EA959596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BF3027E5-C1D9-413F-9FB4-C43F327FBEB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55" name="Isosceles Triangle 554">
                      <a:extLst>
                        <a:ext uri="{FF2B5EF4-FFF2-40B4-BE49-F238E27FC236}">
                          <a16:creationId xmlns:a16="http://schemas.microsoft.com/office/drawing/2014/main" id="{F1457F51-B1B8-4D9B-B3C9-94E77858604C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6" name="Isosceles Triangle 555">
                      <a:extLst>
                        <a:ext uri="{FF2B5EF4-FFF2-40B4-BE49-F238E27FC236}">
                          <a16:creationId xmlns:a16="http://schemas.microsoft.com/office/drawing/2014/main" id="{2DC554F0-54D4-4084-9FC1-3B71E7D24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53" name="Straight Connector 552">
                    <a:extLst>
                      <a:ext uri="{FF2B5EF4-FFF2-40B4-BE49-F238E27FC236}">
                        <a16:creationId xmlns:a16="http://schemas.microsoft.com/office/drawing/2014/main" id="{93F8E8D6-FBE7-4C9E-A1C1-30F0B28D59D9}"/>
                      </a:ext>
                    </a:extLst>
                  </p:cNvPr>
                  <p:cNvCxnSpPr>
                    <a:stCxn id="556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EA5AD714-4A6D-4B4F-8592-C3F73A32D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D8C0F65C-8245-4E4D-A6A6-ED45F4B02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BD81189F-D566-4D11-852E-3561668B8EC2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7" name="Isosceles Triangle 546">
                    <a:extLst>
                      <a:ext uri="{FF2B5EF4-FFF2-40B4-BE49-F238E27FC236}">
                        <a16:creationId xmlns:a16="http://schemas.microsoft.com/office/drawing/2014/main" id="{D9BFEA20-C7F7-4189-8C90-C220B781064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8" name="Isosceles Triangle 547">
                    <a:extLst>
                      <a:ext uri="{FF2B5EF4-FFF2-40B4-BE49-F238E27FC236}">
                        <a16:creationId xmlns:a16="http://schemas.microsoft.com/office/drawing/2014/main" id="{366FDFE2-81C0-4DF5-8774-5F184329E7D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6" name="Oval 545">
                  <a:extLst>
                    <a:ext uri="{FF2B5EF4-FFF2-40B4-BE49-F238E27FC236}">
                      <a16:creationId xmlns:a16="http://schemas.microsoft.com/office/drawing/2014/main" id="{3A4489B9-096A-4D73-85FE-D5629D1CB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7C3D0D30-8BE3-4D19-9960-7764A4B2B3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693FF29C-B8B1-4313-9F79-F3412DEAB80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43" name="Isosceles Triangle 542">
                    <a:extLst>
                      <a:ext uri="{FF2B5EF4-FFF2-40B4-BE49-F238E27FC236}">
                        <a16:creationId xmlns:a16="http://schemas.microsoft.com/office/drawing/2014/main" id="{B737B246-56F3-440D-9EBF-BD183905729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44" name="Isosceles Triangle 543">
                    <a:extLst>
                      <a:ext uri="{FF2B5EF4-FFF2-40B4-BE49-F238E27FC236}">
                        <a16:creationId xmlns:a16="http://schemas.microsoft.com/office/drawing/2014/main" id="{76253A45-86C6-4C9E-AA48-0D4BBD5DD0B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7731DF0B-90D3-41CF-AA74-4C468CDFD1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200365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3828309" y="6857925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3383328" y="3748999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7.5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187.6 gpm at 42°EWT, LWT varies, 63.4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725A6D88-DD6C-445B-ABE5-A81C98981524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A5233CA1-3A92-4710-9CE3-58FC754F386B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4A384C72-6B81-49E1-AE81-80B041A94C01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D72FB9D1-C39D-4285-859C-33E890843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02EA4185-7CBB-413F-A50B-8238825E5433}"/>
                  </a:ext>
                </a:extLst>
              </p:cNvPr>
              <p:cNvCxnSpPr>
                <a:cxnSpLocks/>
                <a:endCxn id="476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EFABE9AA-7935-4BB7-992B-378E778C3973}"/>
                  </a:ext>
                </a:extLst>
              </p:cNvPr>
              <p:cNvCxnSpPr>
                <a:cxnSpLocks/>
                <a:stCxn id="476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5F8584BB-BD8F-4651-A50A-A325798AFB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6F634533-49A4-48C8-B034-C097832DD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60AC5774-4A46-48D2-91A6-D2766ACDEAD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80A279FF-6C80-4E17-B344-81C6F516D1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36324CA1-BB12-4E49-A0A8-15298F3ABDE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3A4B1686-28EE-44A4-B016-4DDEAA057670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8" name="Isosceles Triangle 507">
                    <a:extLst>
                      <a:ext uri="{FF2B5EF4-FFF2-40B4-BE49-F238E27FC236}">
                        <a16:creationId xmlns:a16="http://schemas.microsoft.com/office/drawing/2014/main" id="{188EB021-ACBB-41E7-BF1F-1F3B433B3E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E046095F-D876-4B67-AA2F-BE41F93DE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A7842B79-8A59-409B-B9B7-0D47E17A5D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DF5CD291-0A37-4DE1-84A5-847032DF3FAE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03" name="Isosceles Triangle 502">
                    <a:extLst>
                      <a:ext uri="{FF2B5EF4-FFF2-40B4-BE49-F238E27FC236}">
                        <a16:creationId xmlns:a16="http://schemas.microsoft.com/office/drawing/2014/main" id="{3DC4789A-D480-4DB3-B322-F86CC3A905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4" name="Isosceles Triangle 503">
                    <a:extLst>
                      <a:ext uri="{FF2B5EF4-FFF2-40B4-BE49-F238E27FC236}">
                        <a16:creationId xmlns:a16="http://schemas.microsoft.com/office/drawing/2014/main" id="{6CF95D0C-5903-4E81-A9F0-3226E1F7697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6B023146-748F-4D57-A012-AA7D510B82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6C8ADBEC-24D4-4705-B3BE-6E84A0DCE714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0140D0AE-CCDC-454E-997D-C099C606D3E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1E7BF1C4-7924-4179-AC74-1D28CB3D8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6B7483AB-2FF6-425B-A69D-BCCD5B296FE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C4C77F85-D916-4462-B32E-E275C895DC5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99" name="Isosceles Triangle 498">
                      <a:extLst>
                        <a:ext uri="{FF2B5EF4-FFF2-40B4-BE49-F238E27FC236}">
                          <a16:creationId xmlns:a16="http://schemas.microsoft.com/office/drawing/2014/main" id="{E84FBBA0-C418-43F0-AA54-132FC0ED8C98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0" name="Isosceles Triangle 499">
                      <a:extLst>
                        <a:ext uri="{FF2B5EF4-FFF2-40B4-BE49-F238E27FC236}">
                          <a16:creationId xmlns:a16="http://schemas.microsoft.com/office/drawing/2014/main" id="{301DDF25-F6EA-49C7-B6D2-4F1F83FEB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248D310-4583-4A9D-9E0A-8CE378A8D9DF}"/>
                      </a:ext>
                    </a:extLst>
                  </p:cNvPr>
                  <p:cNvCxnSpPr>
                    <a:stCxn id="500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8" name="Rectangle 497">
                    <a:extLst>
                      <a:ext uri="{FF2B5EF4-FFF2-40B4-BE49-F238E27FC236}">
                        <a16:creationId xmlns:a16="http://schemas.microsoft.com/office/drawing/2014/main" id="{9C65F7B2-3244-493B-9D9D-F6B3E8360E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5" name="Isosceles Triangle 494">
                  <a:extLst>
                    <a:ext uri="{FF2B5EF4-FFF2-40B4-BE49-F238E27FC236}">
                      <a16:creationId xmlns:a16="http://schemas.microsoft.com/office/drawing/2014/main" id="{7E67B5F7-AB96-4100-9B8C-3C0C0D94937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CAAE7B16-4648-4B36-B7A5-10E0E213A0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AE5CB878-63A2-4A5C-BC3B-5BAEFD66C36C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EAABB0F0-F7D1-4ABC-B4D0-BF080903388D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3" name="Group 482">
                  <a:extLst>
                    <a:ext uri="{FF2B5EF4-FFF2-40B4-BE49-F238E27FC236}">
                      <a16:creationId xmlns:a16="http://schemas.microsoft.com/office/drawing/2014/main" id="{E11D7472-EDBD-4436-926E-E09642F1B991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ADE3B8C2-D0E3-4FDB-8558-FAC35860C41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0" name="Straight Connector 489">
                      <a:extLst>
                        <a:ext uri="{FF2B5EF4-FFF2-40B4-BE49-F238E27FC236}">
                          <a16:creationId xmlns:a16="http://schemas.microsoft.com/office/drawing/2014/main" id="{92B1E36B-B660-404A-806A-95AD8D5273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BB07BD1-4490-4C7A-9018-412F29C257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5" name="Group 484">
                    <a:extLst>
                      <a:ext uri="{FF2B5EF4-FFF2-40B4-BE49-F238E27FC236}">
                        <a16:creationId xmlns:a16="http://schemas.microsoft.com/office/drawing/2014/main" id="{7A54A3F7-01F2-4452-9691-E06C1E03E7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88" name="Isosceles Triangle 487">
                      <a:extLst>
                        <a:ext uri="{FF2B5EF4-FFF2-40B4-BE49-F238E27FC236}">
                          <a16:creationId xmlns:a16="http://schemas.microsoft.com/office/drawing/2014/main" id="{B8DC98C8-204F-4B31-8692-D358C2A02EF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9" name="Isosceles Triangle 488">
                      <a:extLst>
                        <a:ext uri="{FF2B5EF4-FFF2-40B4-BE49-F238E27FC236}">
                          <a16:creationId xmlns:a16="http://schemas.microsoft.com/office/drawing/2014/main" id="{3199D1C6-5285-4A51-A642-15635A9052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86" name="Oval 485">
                    <a:extLst>
                      <a:ext uri="{FF2B5EF4-FFF2-40B4-BE49-F238E27FC236}">
                        <a16:creationId xmlns:a16="http://schemas.microsoft.com/office/drawing/2014/main" id="{3546812E-673D-4541-B995-F00B6BFE75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257CC5B7-4162-4CFD-8EB2-5EDF3482897B}"/>
                      </a:ext>
                    </a:extLst>
                  </p:cNvPr>
                  <p:cNvCxnSpPr>
                    <a:stCxn id="486" idx="2"/>
                    <a:endCxn id="486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90" y="6857982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8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R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3B2194FF-918C-49F9-BB28-0354457E67D1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34175CB-5146-485A-B540-2EC21D59EB88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E6B31577-9489-4E08-ACF1-5AF46967FF7F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351F9AF2-203A-4E79-ACD4-8CA5B962EA28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81EEF1C-8086-45E5-9D1C-599378ABDB1B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9AE9C516-F132-4FFA-A3D2-566F43802379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9892F9EF-7BA5-42C4-8385-36E162A7ADB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2" name="Isosceles Triangle 331">
                  <a:extLst>
                    <a:ext uri="{FF2B5EF4-FFF2-40B4-BE49-F238E27FC236}">
                      <a16:creationId xmlns:a16="http://schemas.microsoft.com/office/drawing/2014/main" id="{14C9A7E3-C56C-48CE-A7AC-83B6DCC8433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1B029901-1A29-49A1-8E59-AD6AEF387F67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B009BFD-6DFF-4B5A-B9F1-7BBC8D9722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D2C71AA-B3FC-4893-8B2E-A6AC0B95B399}"/>
                  </a:ext>
                </a:extLst>
              </p:cNvPr>
              <p:cNvCxnSpPr>
                <a:stCxn id="330" idx="2"/>
                <a:endCxn id="330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22C60944-E55B-4438-9CD0-7A58ABF5CF9B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D855F6B7-CBA5-485E-A1C3-5BDA89DAC3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A5438663-DF62-4290-BC30-15511DFC68F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63641B0-3CB2-4AAE-B928-8625CAAAC9F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6F0D464-130E-451D-92C1-22659EE82F08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8B37F26-5E9E-42A4-AB94-A4E90B66BF8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80BDBBE-791C-4938-B68F-EAAF268A204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FC231FDD-2630-4BFC-88C4-632F47B977F6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C6E0F9B-7B18-461C-AD20-4A8C5266D2D3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361107F6-4610-4605-8C95-CE579327A663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C34E0E1-2779-4745-AA6D-4EC3C5F0B98A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084DC41-7BFE-4853-A610-A8ECBABB29AC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43161B0-6687-4CEA-ABBF-F36C95D077C9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C3952CA-DAFA-456B-9E98-48E7210BD96F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199DBED-CEB3-4829-87C9-062362BA691F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8842075C-6892-4E8F-8B05-C30DE61FF465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8CAB9E79-F938-4BB7-AB01-68B1A270E149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CDA62750-D2B8-4302-8DF8-CDED512D3B6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8199C696-1F8F-4A44-9365-6CDC270FDC0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56354740-78B3-45EF-B2E1-97F3A51A54E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2264EBBF-23E2-4023-8CF3-5B0F732D570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B3CC8D75-2485-40F1-A84B-140894F246B7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D98AEFC7-6C6E-4614-A008-4964990D3F4E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10A19A3-ACBB-4DC5-8992-AA2DAF3BF867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8F555FA-3E92-41CF-8A82-083152708846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78" name="Straight Connector 577">
                  <a:extLst>
                    <a:ext uri="{FF2B5EF4-FFF2-40B4-BE49-F238E27FC236}">
                      <a16:creationId xmlns:a16="http://schemas.microsoft.com/office/drawing/2014/main" id="{B7240E0E-7A07-4242-BAD8-57EE9A3888EA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301315A5-0E9B-4712-8795-144D4188C3F2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FB945A98-AC0E-43A2-B6E6-036A517F3FE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6" name="Isosceles Triangle 575">
                  <a:extLst>
                    <a:ext uri="{FF2B5EF4-FFF2-40B4-BE49-F238E27FC236}">
                      <a16:creationId xmlns:a16="http://schemas.microsoft.com/office/drawing/2014/main" id="{10E6690F-EA7A-4E6E-AEA1-C67128C11B19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7" name="Isosceles Triangle 576">
                  <a:extLst>
                    <a:ext uri="{FF2B5EF4-FFF2-40B4-BE49-F238E27FC236}">
                      <a16:creationId xmlns:a16="http://schemas.microsoft.com/office/drawing/2014/main" id="{9D9A1F1A-7C30-42AA-9417-9A67B793C3D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B0EE0-71E2-42AC-8E12-D602B300DC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B056C84C-4417-4205-A907-A1DA1FE74BA3}"/>
                  </a:ext>
                </a:extLst>
              </p:cNvPr>
              <p:cNvCxnSpPr>
                <a:stCxn id="573" idx="2"/>
                <a:endCxn id="573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9C5FE4AC-38C6-4E10-88A7-5E6534554C3E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BDFE33AD-F864-4F9C-B37F-1786850D8F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A3B04055-FAED-43FE-BCE6-05922F18289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E3FFEF73-0462-4FC2-8ECC-58E4F421AFA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14724195-B1BE-42A5-B344-C0DE480039C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B857CA85-E25F-442C-9286-21FFDE4DD3E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37A81F54-7495-4C42-AB68-08AB4E0D0011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355" name="TextBox 354">
            <a:extLst>
              <a:ext uri="{FF2B5EF4-FFF2-40B4-BE49-F238E27FC236}">
                <a16:creationId xmlns:a16="http://schemas.microsoft.com/office/drawing/2014/main" id="{F8593782-DD9D-445C-AA64-4BD13042A4BB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7</a:t>
            </a:r>
          </a:p>
        </p:txBody>
      </p:sp>
    </p:spTree>
    <p:extLst>
      <p:ext uri="{BB962C8B-B14F-4D97-AF65-F5344CB8AC3E}">
        <p14:creationId xmlns:p14="http://schemas.microsoft.com/office/powerpoint/2010/main" val="499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62455" y="810482"/>
            <a:ext cx="938107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4677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7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95BFEA82-FC7B-4FB4-8052-F97B951C5D9E}"/>
              </a:ext>
            </a:extLst>
          </p:cNvPr>
          <p:cNvGrpSpPr/>
          <p:nvPr/>
        </p:nvGrpSpPr>
        <p:grpSpPr>
          <a:xfrm>
            <a:off x="1357803" y="2174565"/>
            <a:ext cx="4331005" cy="3124779"/>
            <a:chOff x="2651823" y="3189361"/>
            <a:chExt cx="6352141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338332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6.5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189.5 gpm at 42°EWT, LWT varies, 64.0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4E722882-6B05-4379-9462-7D90C9478B26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1D06278-50AC-423B-9FAE-8EEE64F88442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FC324A7-2C57-48EE-BDC3-A657738E0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BD0386FD-16DB-487A-B150-E8E9EA14762A}"/>
                  </a:ext>
                </a:extLst>
              </p:cNvPr>
              <p:cNvCxnSpPr>
                <a:cxnSpLocks/>
                <a:endCxn id="361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A82D9D2C-6C6C-4004-8F52-6E55A7A777EC}"/>
                  </a:ext>
                </a:extLst>
              </p:cNvPr>
              <p:cNvCxnSpPr>
                <a:cxnSpLocks/>
                <a:stCxn id="361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2499A22-F3AA-43D8-AF8E-436941E76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CC3181D2-4E16-45B0-94CB-FC09E94586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903E42F-FDE0-445C-AC4D-FC04C9EA39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581D36-4022-409E-BC76-0230D95B72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05E85561-7082-406A-B4B5-9A0DE981211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92" name="Isosceles Triangle 391">
                    <a:extLst>
                      <a:ext uri="{FF2B5EF4-FFF2-40B4-BE49-F238E27FC236}">
                        <a16:creationId xmlns:a16="http://schemas.microsoft.com/office/drawing/2014/main" id="{6A2954D1-7681-4FAD-B264-0ABF474C3CC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3" name="Isosceles Triangle 392">
                    <a:extLst>
                      <a:ext uri="{FF2B5EF4-FFF2-40B4-BE49-F238E27FC236}">
                        <a16:creationId xmlns:a16="http://schemas.microsoft.com/office/drawing/2014/main" id="{5ED52705-DFF1-4ECC-B0C8-9E4F4A02563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5097E358-EFE0-4579-8CE3-604C9F50C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ED73EF74-3EE0-4AD2-8BF7-D6D47FAF44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C63B16A8-5679-4026-8A2E-5F9A0DD1705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88" name="Isosceles Triangle 387">
                    <a:extLst>
                      <a:ext uri="{FF2B5EF4-FFF2-40B4-BE49-F238E27FC236}">
                        <a16:creationId xmlns:a16="http://schemas.microsoft.com/office/drawing/2014/main" id="{1D20D2F2-4559-44A8-B976-49834809404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9" name="Isosceles Triangle 388">
                    <a:extLst>
                      <a:ext uri="{FF2B5EF4-FFF2-40B4-BE49-F238E27FC236}">
                        <a16:creationId xmlns:a16="http://schemas.microsoft.com/office/drawing/2014/main" id="{F300C092-7A99-4A58-8918-C62FB80340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F2E9EDD5-1018-4B1D-A2EF-31758B94EB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5A96B965-8464-466E-A9AB-6EF9519B01E7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102C0D55-085C-400E-9E23-7029C102089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0266A72B-2A53-400F-9AEC-61120DEFB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9AD78F8-64E7-4DDE-A5A2-D01380E0E14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9BEF08EE-1AAE-4843-BEF1-B30DF5D7566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384" name="Isosceles Triangle 383">
                      <a:extLst>
                        <a:ext uri="{FF2B5EF4-FFF2-40B4-BE49-F238E27FC236}">
                          <a16:creationId xmlns:a16="http://schemas.microsoft.com/office/drawing/2014/main" id="{70A1E978-D9C1-4BD3-AC1A-F9C528F3FE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5" name="Isosceles Triangle 384">
                      <a:extLst>
                        <a:ext uri="{FF2B5EF4-FFF2-40B4-BE49-F238E27FC236}">
                          <a16:creationId xmlns:a16="http://schemas.microsoft.com/office/drawing/2014/main" id="{5BFE917A-267F-4C6D-9F3B-E1BF52DC7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F694A0D2-04BF-4494-9B38-5E71C5A5AABE}"/>
                      </a:ext>
                    </a:extLst>
                  </p:cNvPr>
                  <p:cNvCxnSpPr>
                    <a:stCxn id="38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DDFD3EE-A08B-4365-82D9-6DE711CB10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401FFE2A-93EB-4C64-910F-6FE1C16E652A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5B139FC-EF5C-4CDD-B18A-F101986DE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B0D4EE1-88CA-4717-98C3-E9B99B85D9E7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CD64A761-DDF8-420D-95FE-7094C842F3D3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B9300B6D-1FAB-44D2-A189-561AAB1DCF2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5C3C510F-0952-4EF0-B115-77568F79D49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FE8A7A11-F43C-4756-813A-E92AC9977E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2CBDF23B-6319-47D1-9C05-0133A8B73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CE6CD9B5-5EC0-42D4-BADB-923D7D3EE7D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73" name="Isosceles Triangle 372">
                      <a:extLst>
                        <a:ext uri="{FF2B5EF4-FFF2-40B4-BE49-F238E27FC236}">
                          <a16:creationId xmlns:a16="http://schemas.microsoft.com/office/drawing/2014/main" id="{59AE9A78-C1FC-406E-895A-5486FC74A2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4" name="Isosceles Triangle 373">
                      <a:extLst>
                        <a:ext uri="{FF2B5EF4-FFF2-40B4-BE49-F238E27FC236}">
                          <a16:creationId xmlns:a16="http://schemas.microsoft.com/office/drawing/2014/main" id="{E794245A-89B9-476F-89FA-6CBD312BF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27207BB1-B365-453E-AA1D-01D4F1B93E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B1863F74-AA5A-451D-BA12-F7680475BD59}"/>
                      </a:ext>
                    </a:extLst>
                  </p:cNvPr>
                  <p:cNvCxnSpPr>
                    <a:stCxn id="371" idx="2"/>
                    <a:endCxn id="37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89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29C4DA-4F5D-4D3A-837B-01888EB72791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8138163" y="3200420"/>
            <a:chExt cx="6352141" cy="4571950"/>
          </a:xfrm>
        </p:grpSpPr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F33228BD-B2E7-4368-9A2F-D895DD3E0FDA}"/>
                </a:ext>
              </a:extLst>
            </p:cNvPr>
            <p:cNvSpPr txBox="1"/>
            <p:nvPr/>
          </p:nvSpPr>
          <p:spPr>
            <a:xfrm>
              <a:off x="8138163" y="5178673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CD228910-F9AE-4D0D-B556-5BA26720B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9273" y="5029255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2417C013-D58C-4A33-8C15-4F814EA12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863" y="6217949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7DA2C3EC-F2EA-4704-984A-3ADEE2256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8225" y="3200420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FAA6B3ED-7430-47F1-915C-A98F016964E6}"/>
                </a:ext>
              </a:extLst>
            </p:cNvPr>
            <p:cNvCxnSpPr>
              <a:cxnSpLocks/>
            </p:cNvCxnSpPr>
            <p:nvPr/>
          </p:nvCxnSpPr>
          <p:spPr>
            <a:xfrm>
              <a:off x="8688225" y="5029255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0AA6F9A-3849-4BAA-AE0A-0E6E0A5E0157}"/>
                </a:ext>
              </a:extLst>
            </p:cNvPr>
            <p:cNvCxnSpPr>
              <a:cxnSpLocks/>
            </p:cNvCxnSpPr>
            <p:nvPr/>
          </p:nvCxnSpPr>
          <p:spPr>
            <a:xfrm>
              <a:off x="9314649" y="6857980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B00D3CDA-5A01-4EC9-B2DB-CBBF1DD51D70}"/>
                </a:ext>
              </a:extLst>
            </p:cNvPr>
            <p:cNvSpPr txBox="1"/>
            <p:nvPr/>
          </p:nvSpPr>
          <p:spPr>
            <a:xfrm>
              <a:off x="886966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5.5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94.7 gpm at 42°EWT, LWT varies, 32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C482FEE-01D0-48AD-A2FC-908872485D9B}"/>
                </a:ext>
              </a:extLst>
            </p:cNvPr>
            <p:cNvGrpSpPr/>
            <p:nvPr/>
          </p:nvGrpSpPr>
          <p:grpSpPr>
            <a:xfrm flipH="1">
              <a:off x="9326862" y="5532168"/>
              <a:ext cx="1097269" cy="960111"/>
              <a:chOff x="2743255" y="5532113"/>
              <a:chExt cx="1097269" cy="960111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E9C822D1-0DBE-4D4F-8409-ACC9B020EE43}"/>
                  </a:ext>
                </a:extLst>
              </p:cNvPr>
              <p:cNvCxnSpPr>
                <a:cxnSpLocks/>
                <a:endCxn id="5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57554067-3385-4C9F-98C2-2E1F5461D79A}"/>
                  </a:ext>
                </a:extLst>
              </p:cNvPr>
              <p:cNvCxnSpPr>
                <a:cxnSpLocks/>
                <a:stCxn id="5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D475E4B-8467-4EE3-B493-8B35B02E21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A8C0F93D-B035-4956-9A0B-14A637897F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TextBox 512">
                <a:extLst>
                  <a:ext uri="{FF2B5EF4-FFF2-40B4-BE49-F238E27FC236}">
                    <a16:creationId xmlns:a16="http://schemas.microsoft.com/office/drawing/2014/main" id="{5A379684-7E03-4688-82F9-7683327EB5C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6D21AD37-6EF9-4CF8-B6F7-63DCC7F9578E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25" name="Straight Connector 524">
                  <a:extLst>
                    <a:ext uri="{FF2B5EF4-FFF2-40B4-BE49-F238E27FC236}">
                      <a16:creationId xmlns:a16="http://schemas.microsoft.com/office/drawing/2014/main" id="{3799BCE3-26DC-4EB4-9BD9-737CF288D8FC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6" name="Straight Connector 525">
                  <a:extLst>
                    <a:ext uri="{FF2B5EF4-FFF2-40B4-BE49-F238E27FC236}">
                      <a16:creationId xmlns:a16="http://schemas.microsoft.com/office/drawing/2014/main" id="{507379B7-34FE-4C81-99DD-ECA6FF4C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A0E75BD0-F692-40E3-90FF-7A54FCF83DD9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56A6AD9D-5BE9-4AF0-87BF-E5D3BEC1ACBB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31" name="Isosceles Triangle 530">
                      <a:extLst>
                        <a:ext uri="{FF2B5EF4-FFF2-40B4-BE49-F238E27FC236}">
                          <a16:creationId xmlns:a16="http://schemas.microsoft.com/office/drawing/2014/main" id="{216BB32A-A769-484B-A637-642B12544894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2" name="Isosceles Triangle 531">
                      <a:extLst>
                        <a:ext uri="{FF2B5EF4-FFF2-40B4-BE49-F238E27FC236}">
                          <a16:creationId xmlns:a16="http://schemas.microsoft.com/office/drawing/2014/main" id="{1DE16162-42DF-49C1-B002-ADF8C50CB1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B5C67735-A8CB-43AA-8435-9F27ED51A10A}"/>
                      </a:ext>
                    </a:extLst>
                  </p:cNvPr>
                  <p:cNvCxnSpPr>
                    <a:stCxn id="53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0" name="Rectangle 529">
                    <a:extLst>
                      <a:ext uri="{FF2B5EF4-FFF2-40B4-BE49-F238E27FC236}">
                        <a16:creationId xmlns:a16="http://schemas.microsoft.com/office/drawing/2014/main" id="{0D76FFA0-45A0-4394-B1C2-E244FB736C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662BB210-1941-4B76-83AC-83C1A0BEC1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E5D43A2B-7B1F-4A36-BF9F-7AE1BF408D6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23" name="Isosceles Triangle 522">
                    <a:extLst>
                      <a:ext uri="{FF2B5EF4-FFF2-40B4-BE49-F238E27FC236}">
                        <a16:creationId xmlns:a16="http://schemas.microsoft.com/office/drawing/2014/main" id="{797C09DA-C86B-40F8-A5C8-E05F1DC7E65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Isosceles Triangle 523">
                    <a:extLst>
                      <a:ext uri="{FF2B5EF4-FFF2-40B4-BE49-F238E27FC236}">
                        <a16:creationId xmlns:a16="http://schemas.microsoft.com/office/drawing/2014/main" id="{2B3CD27F-51D6-47BB-9B42-2476C9F0723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2" name="Oval 521">
                  <a:extLst>
                    <a:ext uri="{FF2B5EF4-FFF2-40B4-BE49-F238E27FC236}">
                      <a16:creationId xmlns:a16="http://schemas.microsoft.com/office/drawing/2014/main" id="{49892F34-E1DF-4BD3-88F6-F9DC18D978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224178AC-7D9B-4017-8A51-963F61453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17" name="Group 516">
                  <a:extLst>
                    <a:ext uri="{FF2B5EF4-FFF2-40B4-BE49-F238E27FC236}">
                      <a16:creationId xmlns:a16="http://schemas.microsoft.com/office/drawing/2014/main" id="{9418BD91-E6EF-4259-AF49-4047E3836B9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19" name="Isosceles Triangle 518">
                    <a:extLst>
                      <a:ext uri="{FF2B5EF4-FFF2-40B4-BE49-F238E27FC236}">
                        <a16:creationId xmlns:a16="http://schemas.microsoft.com/office/drawing/2014/main" id="{91164158-3D60-4BDE-A93E-7C6A8CB68752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0" name="Isosceles Triangle 519">
                    <a:extLst>
                      <a:ext uri="{FF2B5EF4-FFF2-40B4-BE49-F238E27FC236}">
                        <a16:creationId xmlns:a16="http://schemas.microsoft.com/office/drawing/2014/main" id="{DDCF65E3-90A6-4B71-8E37-A76ADECE67E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18" name="Oval 517">
                  <a:extLst>
                    <a:ext uri="{FF2B5EF4-FFF2-40B4-BE49-F238E27FC236}">
                      <a16:creationId xmlns:a16="http://schemas.microsoft.com/office/drawing/2014/main" id="{6367F332-F9BF-429F-93E7-1868051FC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F517AF1A-08B6-4533-9976-2342D46DCE4D}"/>
                </a:ext>
              </a:extLst>
            </p:cNvPr>
            <p:cNvSpPr txBox="1"/>
            <p:nvPr/>
          </p:nvSpPr>
          <p:spPr>
            <a:xfrm>
              <a:off x="9601180" y="6458819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419" name="Freeform 175">
              <a:extLst>
                <a:ext uri="{FF2B5EF4-FFF2-40B4-BE49-F238E27FC236}">
                  <a16:creationId xmlns:a16="http://schemas.microsoft.com/office/drawing/2014/main" id="{D6EFDD5A-FFD0-4DEF-A122-F030B063848E}"/>
                </a:ext>
              </a:extLst>
            </p:cNvPr>
            <p:cNvSpPr/>
            <p:nvPr/>
          </p:nvSpPr>
          <p:spPr>
            <a:xfrm flipH="1" flipV="1">
              <a:off x="11521400" y="4951793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0" name="Freeform 176">
              <a:extLst>
                <a:ext uri="{FF2B5EF4-FFF2-40B4-BE49-F238E27FC236}">
                  <a16:creationId xmlns:a16="http://schemas.microsoft.com/office/drawing/2014/main" id="{FE7140C0-5DBD-4461-99A7-7121CFD8F6AA}"/>
                </a:ext>
              </a:extLst>
            </p:cNvPr>
            <p:cNvSpPr/>
            <p:nvPr/>
          </p:nvSpPr>
          <p:spPr>
            <a:xfrm flipH="1" flipV="1">
              <a:off x="11429960" y="4951792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1" name="Freeform 175">
              <a:extLst>
                <a:ext uri="{FF2B5EF4-FFF2-40B4-BE49-F238E27FC236}">
                  <a16:creationId xmlns:a16="http://schemas.microsoft.com/office/drawing/2014/main" id="{31CEC9B2-CC1C-49EA-A20F-9816285E3FFB}"/>
                </a:ext>
              </a:extLst>
            </p:cNvPr>
            <p:cNvSpPr/>
            <p:nvPr/>
          </p:nvSpPr>
          <p:spPr>
            <a:xfrm flipH="1" flipV="1">
              <a:off x="11521400" y="6780573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22" name="Freeform 176">
              <a:extLst>
                <a:ext uri="{FF2B5EF4-FFF2-40B4-BE49-F238E27FC236}">
                  <a16:creationId xmlns:a16="http://schemas.microsoft.com/office/drawing/2014/main" id="{A2540C6A-B3B6-431E-B620-49C64CCDF10F}"/>
                </a:ext>
              </a:extLst>
            </p:cNvPr>
            <p:cNvSpPr/>
            <p:nvPr/>
          </p:nvSpPr>
          <p:spPr>
            <a:xfrm flipH="1" flipV="1">
              <a:off x="11429960" y="6780572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A28EC473-F690-4242-9760-B436B7B551B5}"/>
                </a:ext>
              </a:extLst>
            </p:cNvPr>
            <p:cNvCxnSpPr>
              <a:cxnSpLocks/>
            </p:cNvCxnSpPr>
            <p:nvPr/>
          </p:nvCxnSpPr>
          <p:spPr>
            <a:xfrm>
              <a:off x="11521399" y="5029255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B2442427-CC4D-42F6-9E1C-973E3D193DE9}"/>
                </a:ext>
              </a:extLst>
            </p:cNvPr>
            <p:cNvCxnSpPr>
              <a:cxnSpLocks/>
            </p:cNvCxnSpPr>
            <p:nvPr/>
          </p:nvCxnSpPr>
          <p:spPr>
            <a:xfrm>
              <a:off x="11521399" y="6858035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D6EA10EF-8EAF-499E-963A-B19D89F3A305}"/>
                </a:ext>
              </a:extLst>
            </p:cNvPr>
            <p:cNvSpPr txBox="1"/>
            <p:nvPr/>
          </p:nvSpPr>
          <p:spPr>
            <a:xfrm>
              <a:off x="11978603" y="5178673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04A997B-2214-4C08-A1E4-C761297FC5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61159" y="5029255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9615C5B4-FBC6-4BB5-ADCA-13202E749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58749" y="6217949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E0157F5D-6E74-4B1F-A377-9772B8B61327}"/>
                </a:ext>
              </a:extLst>
            </p:cNvPr>
            <p:cNvSpPr txBox="1"/>
            <p:nvPr/>
          </p:nvSpPr>
          <p:spPr>
            <a:xfrm>
              <a:off x="13533058" y="6458819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7022C3DB-47F4-478E-AF37-301E03C7FB97}"/>
                </a:ext>
              </a:extLst>
            </p:cNvPr>
            <p:cNvGrpSpPr/>
            <p:nvPr/>
          </p:nvGrpSpPr>
          <p:grpSpPr>
            <a:xfrm flipH="1">
              <a:off x="13258740" y="5532168"/>
              <a:ext cx="1097269" cy="960111"/>
              <a:chOff x="6675141" y="5532113"/>
              <a:chExt cx="1097269" cy="960111"/>
            </a:xfrm>
          </p:grpSpPr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EED33CE4-F6F9-4DAD-942F-AF5CDBA7D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9A9EE445-A3CA-4D22-9959-7D97C01DDFA5}"/>
                  </a:ext>
                </a:extLst>
              </p:cNvPr>
              <p:cNvCxnSpPr>
                <a:cxnSpLocks/>
                <a:endCxn id="438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35AA08D7-9B34-4A7A-9B08-5CC83364A967}"/>
                  </a:ext>
                </a:extLst>
              </p:cNvPr>
              <p:cNvCxnSpPr>
                <a:cxnSpLocks/>
                <a:stCxn id="438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D68740CB-981E-4741-8201-98477A4DC8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A49CC51E-3A13-49E1-A564-B224B06CD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8" name="TextBox 437">
                <a:extLst>
                  <a:ext uri="{FF2B5EF4-FFF2-40B4-BE49-F238E27FC236}">
                    <a16:creationId xmlns:a16="http://schemas.microsoft.com/office/drawing/2014/main" id="{747862CE-75FC-41B7-8AE3-B1B7D31A076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6EB3DED0-FD71-47B4-BEFD-80D11C1143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B03068E-8A9A-48A8-9574-6290D95445B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9" name="Isosceles Triangle 468">
                    <a:extLst>
                      <a:ext uri="{FF2B5EF4-FFF2-40B4-BE49-F238E27FC236}">
                        <a16:creationId xmlns:a16="http://schemas.microsoft.com/office/drawing/2014/main" id="{9ACCB7D1-326C-43C3-8FC0-F506D0ACD6EA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0" name="Isosceles Triangle 469">
                    <a:extLst>
                      <a:ext uri="{FF2B5EF4-FFF2-40B4-BE49-F238E27FC236}">
                        <a16:creationId xmlns:a16="http://schemas.microsoft.com/office/drawing/2014/main" id="{B434A066-BCAD-42CA-BCB6-865197D7837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A33BE76-5EDA-4061-8484-99FF1F616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ED6BC758-4F06-4FC6-B345-60E4D9D3E18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63DD6CF-E49E-45CC-B2B6-D64C917AFEBF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65" name="Isosceles Triangle 464">
                    <a:extLst>
                      <a:ext uri="{FF2B5EF4-FFF2-40B4-BE49-F238E27FC236}">
                        <a16:creationId xmlns:a16="http://schemas.microsoft.com/office/drawing/2014/main" id="{94F82BC5-2EEF-42AF-8730-1ADDDA88633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6" name="Isosceles Triangle 465">
                    <a:extLst>
                      <a:ext uri="{FF2B5EF4-FFF2-40B4-BE49-F238E27FC236}">
                        <a16:creationId xmlns:a16="http://schemas.microsoft.com/office/drawing/2014/main" id="{9931B51C-A5A8-47FF-B9EF-C2B64FB6F1E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64" name="Oval 463">
                  <a:extLst>
                    <a:ext uri="{FF2B5EF4-FFF2-40B4-BE49-F238E27FC236}">
                      <a16:creationId xmlns:a16="http://schemas.microsoft.com/office/drawing/2014/main" id="{391C21C7-9D4B-451B-B424-2FAA3AD489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41" name="Group 440">
                <a:extLst>
                  <a:ext uri="{FF2B5EF4-FFF2-40B4-BE49-F238E27FC236}">
                    <a16:creationId xmlns:a16="http://schemas.microsoft.com/office/drawing/2014/main" id="{1886D847-83D2-44DF-96CE-F3A3DCD0E136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54" name="Straight Connector 453">
                  <a:extLst>
                    <a:ext uri="{FF2B5EF4-FFF2-40B4-BE49-F238E27FC236}">
                      <a16:creationId xmlns:a16="http://schemas.microsoft.com/office/drawing/2014/main" id="{3899FE41-93B3-4DF5-AEF5-44D5EAE7C8D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Straight Connector 454">
                  <a:extLst>
                    <a:ext uri="{FF2B5EF4-FFF2-40B4-BE49-F238E27FC236}">
                      <a16:creationId xmlns:a16="http://schemas.microsoft.com/office/drawing/2014/main" id="{686F5A7E-AEFC-48A7-BF59-963976235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E594F232-07C9-460D-8F6A-10B2E8F9FAF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74056C56-D629-470F-86FB-032D3AA572A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461" name="Isosceles Triangle 460">
                      <a:extLst>
                        <a:ext uri="{FF2B5EF4-FFF2-40B4-BE49-F238E27FC236}">
                          <a16:creationId xmlns:a16="http://schemas.microsoft.com/office/drawing/2014/main" id="{A3FAEA76-1126-4F70-B3C9-190B68E328E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2" name="Isosceles Triangle 461">
                      <a:extLst>
                        <a:ext uri="{FF2B5EF4-FFF2-40B4-BE49-F238E27FC236}">
                          <a16:creationId xmlns:a16="http://schemas.microsoft.com/office/drawing/2014/main" id="{7AD667D6-3E1D-4A49-A79E-21BE7D153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C93E03B2-04BD-4A40-B966-C8085C7580BF}"/>
                      </a:ext>
                    </a:extLst>
                  </p:cNvPr>
                  <p:cNvCxnSpPr>
                    <a:stCxn id="4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4F25CCF-0B07-4B65-90BE-B90D3A22E8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57" name="Isosceles Triangle 456">
                  <a:extLst>
                    <a:ext uri="{FF2B5EF4-FFF2-40B4-BE49-F238E27FC236}">
                      <a16:creationId xmlns:a16="http://schemas.microsoft.com/office/drawing/2014/main" id="{9C740E7F-4E99-436B-88C8-6AD0DE716A2C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2" name="Group 441">
                <a:extLst>
                  <a:ext uri="{FF2B5EF4-FFF2-40B4-BE49-F238E27FC236}">
                    <a16:creationId xmlns:a16="http://schemas.microsoft.com/office/drawing/2014/main" id="{AEED716D-1283-4D7C-9DA9-55A4927AF6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6A603914-F28E-4C1D-9B8E-7D882BE64EA4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2A6AB488-28E1-436C-8A46-402CB1ABE95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0CAE5588-D173-49E8-9561-A3175D156036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1065E971-A2C8-4DFB-93F8-77AFD9650E0B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52" name="Straight Connector 451">
                      <a:extLst>
                        <a:ext uri="{FF2B5EF4-FFF2-40B4-BE49-F238E27FC236}">
                          <a16:creationId xmlns:a16="http://schemas.microsoft.com/office/drawing/2014/main" id="{85205699-8D5D-423A-B7A2-2F5FDCFCCA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Straight Connector 452">
                      <a:extLst>
                        <a:ext uri="{FF2B5EF4-FFF2-40B4-BE49-F238E27FC236}">
                          <a16:creationId xmlns:a16="http://schemas.microsoft.com/office/drawing/2014/main" id="{7B1F1889-6F3A-4D5C-AD9A-F925DC38D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5D807EF6-681F-4931-BDB5-C6DE8C1B70CC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50" name="Isosceles Triangle 449">
                      <a:extLst>
                        <a:ext uri="{FF2B5EF4-FFF2-40B4-BE49-F238E27FC236}">
                          <a16:creationId xmlns:a16="http://schemas.microsoft.com/office/drawing/2014/main" id="{A953228F-BCFD-45AE-ABA0-5E05448E0DB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1" name="Isosceles Triangle 450">
                      <a:extLst>
                        <a:ext uri="{FF2B5EF4-FFF2-40B4-BE49-F238E27FC236}">
                          <a16:creationId xmlns:a16="http://schemas.microsoft.com/office/drawing/2014/main" id="{FDBE7050-21F0-4C5B-AD4A-1DC360EAB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48" name="Oval 447">
                    <a:extLst>
                      <a:ext uri="{FF2B5EF4-FFF2-40B4-BE49-F238E27FC236}">
                        <a16:creationId xmlns:a16="http://schemas.microsoft.com/office/drawing/2014/main" id="{A4A5E025-0750-4A7D-82E3-C5DBA968BF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F3387B2D-2F7E-4B97-8A60-5FC108299F80}"/>
                      </a:ext>
                    </a:extLst>
                  </p:cNvPr>
                  <p:cNvCxnSpPr>
                    <a:stCxn id="448" idx="2"/>
                    <a:endCxn id="4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1E8F5A31-D2D2-4F24-B5C8-40E456AC8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73130" y="6858037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4715"/>
            <a:ext cx="3096963" cy="2518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9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V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3B2194FF-918C-49F9-BB28-0354457E67D1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34175CB-5146-485A-B540-2EC21D59EB88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E6B31577-9489-4E08-ACF1-5AF46967FF7F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351F9AF2-203A-4E79-ACD4-8CA5B962EA28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81EEF1C-8086-45E5-9D1C-599378ABDB1B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9AE9C516-F132-4FFA-A3D2-566F43802379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9892F9EF-7BA5-42C4-8385-36E162A7ADB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2" name="Isosceles Triangle 331">
                  <a:extLst>
                    <a:ext uri="{FF2B5EF4-FFF2-40B4-BE49-F238E27FC236}">
                      <a16:creationId xmlns:a16="http://schemas.microsoft.com/office/drawing/2014/main" id="{14C9A7E3-C56C-48CE-A7AC-83B6DCC8433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1B029901-1A29-49A1-8E59-AD6AEF387F67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B009BFD-6DFF-4B5A-B9F1-7BBC8D9722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D2C71AA-B3FC-4893-8B2E-A6AC0B95B399}"/>
                  </a:ext>
                </a:extLst>
              </p:cNvPr>
              <p:cNvCxnSpPr>
                <a:stCxn id="330" idx="2"/>
                <a:endCxn id="330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22C60944-E55B-4438-9CD0-7A58ABF5CF9B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D855F6B7-CBA5-485E-A1C3-5BDA89DAC3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A5438663-DF62-4290-BC30-15511DFC68F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63641B0-3CB2-4AAE-B928-8625CAAAC9F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6F0D464-130E-451D-92C1-22659EE82F08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8B37F26-5E9E-42A4-AB94-A4E90B66BF8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80BDBBE-791C-4938-B68F-EAAF268A204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FC231FDD-2630-4BFC-88C4-632F47B977F6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C6E0F9B-7B18-461C-AD20-4A8C5266D2D3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361107F6-4610-4605-8C95-CE579327A663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C34E0E1-2779-4745-AA6D-4EC3C5F0B98A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084DC41-7BFE-4853-A610-A8ECBABB29AC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43161B0-6687-4CEA-ABBF-F36C95D077C9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C3952CA-DAFA-456B-9E98-48E7210BD96F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199DBED-CEB3-4829-87C9-062362BA691F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8842075C-6892-4E8F-8B05-C30DE61FF465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8CAB9E79-F938-4BB7-AB01-68B1A270E149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CDA62750-D2B8-4302-8DF8-CDED512D3B6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8199C696-1F8F-4A44-9365-6CDC270FDC0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56354740-78B3-45EF-B2E1-97F3A51A54E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2264EBBF-23E2-4023-8CF3-5B0F732D570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B3CC8D75-2485-40F1-A84B-140894F246B7}"/>
              </a:ext>
            </a:extLst>
          </p:cNvPr>
          <p:cNvGrpSpPr/>
          <p:nvPr/>
        </p:nvGrpSpPr>
        <p:grpSpPr>
          <a:xfrm>
            <a:off x="10273096" y="4800585"/>
            <a:ext cx="374069" cy="124690"/>
            <a:chOff x="731562" y="5074901"/>
            <a:chExt cx="548634" cy="182879"/>
          </a:xfrm>
        </p:grpSpPr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D98AEFC7-6C6E-4614-A008-4964990D3F4E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10A19A3-ACBB-4DC5-8992-AA2DAF3BF867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8F555FA-3E92-41CF-8A82-083152708846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78" name="Straight Connector 577">
                  <a:extLst>
                    <a:ext uri="{FF2B5EF4-FFF2-40B4-BE49-F238E27FC236}">
                      <a16:creationId xmlns:a16="http://schemas.microsoft.com/office/drawing/2014/main" id="{B7240E0E-7A07-4242-BAD8-57EE9A3888EA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301315A5-0E9B-4712-8795-144D4188C3F2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FB945A98-AC0E-43A2-B6E6-036A517F3FE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6" name="Isosceles Triangle 575">
                  <a:extLst>
                    <a:ext uri="{FF2B5EF4-FFF2-40B4-BE49-F238E27FC236}">
                      <a16:creationId xmlns:a16="http://schemas.microsoft.com/office/drawing/2014/main" id="{10E6690F-EA7A-4E6E-AEA1-C67128C11B19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7" name="Isosceles Triangle 576">
                  <a:extLst>
                    <a:ext uri="{FF2B5EF4-FFF2-40B4-BE49-F238E27FC236}">
                      <a16:creationId xmlns:a16="http://schemas.microsoft.com/office/drawing/2014/main" id="{9D9A1F1A-7C30-42AA-9417-9A67B793C3D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B0EE0-71E2-42AC-8E12-D602B300DC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B056C84C-4417-4205-A907-A1DA1FE74BA3}"/>
                  </a:ext>
                </a:extLst>
              </p:cNvPr>
              <p:cNvCxnSpPr>
                <a:stCxn id="573" idx="2"/>
                <a:endCxn id="573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9C5FE4AC-38C6-4E10-88A7-5E6534554C3E}"/>
              </a:ext>
            </a:extLst>
          </p:cNvPr>
          <p:cNvGrpSpPr/>
          <p:nvPr/>
        </p:nvGrpSpPr>
        <p:grpSpPr>
          <a:xfrm>
            <a:off x="10273096" y="5012635"/>
            <a:ext cx="374073" cy="124690"/>
            <a:chOff x="731562" y="1600241"/>
            <a:chExt cx="548640" cy="182878"/>
          </a:xfrm>
        </p:grpSpPr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BDFE33AD-F864-4F9C-B37F-1786850D8F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A3B04055-FAED-43FE-BCE6-05922F18289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E3FFEF73-0462-4FC2-8ECC-58E4F421AFA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14724195-B1BE-42A5-B344-C0DE480039C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B857CA85-E25F-442C-9286-21FFDE4DD3E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37A81F54-7495-4C42-AB68-08AB4E0D0011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302" name="TextBox 301">
            <a:extLst>
              <a:ext uri="{FF2B5EF4-FFF2-40B4-BE49-F238E27FC236}">
                <a16:creationId xmlns:a16="http://schemas.microsoft.com/office/drawing/2014/main" id="{75D7C627-28A4-41B2-AD07-453F1C290C22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8</a:t>
            </a:r>
          </a:p>
        </p:txBody>
      </p:sp>
    </p:spTree>
    <p:extLst>
      <p:ext uri="{BB962C8B-B14F-4D97-AF65-F5344CB8AC3E}">
        <p14:creationId xmlns:p14="http://schemas.microsoft.com/office/powerpoint/2010/main" val="280920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62455" y="810482"/>
            <a:ext cx="938107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9924"/>
            <a:ext cx="3096963" cy="2413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68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8 </a:t>
            </a:r>
            <a:endParaRPr lang="en-US" sz="1568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95BFEA82-FC7B-4FB4-8052-F97B951C5D9E}"/>
              </a:ext>
            </a:extLst>
          </p:cNvPr>
          <p:cNvGrpSpPr/>
          <p:nvPr/>
        </p:nvGrpSpPr>
        <p:grpSpPr>
          <a:xfrm>
            <a:off x="1357803" y="2174565"/>
            <a:ext cx="4331005" cy="3124779"/>
            <a:chOff x="2651823" y="3189361"/>
            <a:chExt cx="6352141" cy="458300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338332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4.5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189.5 gpm at 42°EWT, LWT varies, 64.0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4E722882-6B05-4379-9462-7D90C9478B26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1D06278-50AC-423B-9FAE-8EEE64F88442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FC324A7-2C57-48EE-BDC3-A657738E0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BD0386FD-16DB-487A-B150-E8E9EA14762A}"/>
                  </a:ext>
                </a:extLst>
              </p:cNvPr>
              <p:cNvCxnSpPr>
                <a:cxnSpLocks/>
                <a:endCxn id="361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A82D9D2C-6C6C-4004-8F52-6E55A7A777EC}"/>
                  </a:ext>
                </a:extLst>
              </p:cNvPr>
              <p:cNvCxnSpPr>
                <a:cxnSpLocks/>
                <a:stCxn id="361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2499A22-F3AA-43D8-AF8E-436941E76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CC3181D2-4E16-45B0-94CB-FC09E94586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903E42F-FDE0-445C-AC4D-FC04C9EA39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581D36-4022-409E-BC76-0230D95B72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05E85561-7082-406A-B4B5-9A0DE981211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92" name="Isosceles Triangle 391">
                    <a:extLst>
                      <a:ext uri="{FF2B5EF4-FFF2-40B4-BE49-F238E27FC236}">
                        <a16:creationId xmlns:a16="http://schemas.microsoft.com/office/drawing/2014/main" id="{6A2954D1-7681-4FAD-B264-0ABF474C3CC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3" name="Isosceles Triangle 392">
                    <a:extLst>
                      <a:ext uri="{FF2B5EF4-FFF2-40B4-BE49-F238E27FC236}">
                        <a16:creationId xmlns:a16="http://schemas.microsoft.com/office/drawing/2014/main" id="{5ED52705-DFF1-4ECC-B0C8-9E4F4A02563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5097E358-EFE0-4579-8CE3-604C9F50C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ED73EF74-3EE0-4AD2-8BF7-D6D47FAF44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C63B16A8-5679-4026-8A2E-5F9A0DD1705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88" name="Isosceles Triangle 387">
                    <a:extLst>
                      <a:ext uri="{FF2B5EF4-FFF2-40B4-BE49-F238E27FC236}">
                        <a16:creationId xmlns:a16="http://schemas.microsoft.com/office/drawing/2014/main" id="{1D20D2F2-4559-44A8-B976-49834809404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9" name="Isosceles Triangle 388">
                    <a:extLst>
                      <a:ext uri="{FF2B5EF4-FFF2-40B4-BE49-F238E27FC236}">
                        <a16:creationId xmlns:a16="http://schemas.microsoft.com/office/drawing/2014/main" id="{F300C092-7A99-4A58-8918-C62FB80340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F2E9EDD5-1018-4B1D-A2EF-31758B94EB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5A96B965-8464-466E-A9AB-6EF9519B01E7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102C0D55-085C-400E-9E23-7029C102089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0266A72B-2A53-400F-9AEC-61120DEFB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9AD78F8-64E7-4DDE-A5A2-D01380E0E14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9BEF08EE-1AAE-4843-BEF1-B30DF5D7566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384" name="Isosceles Triangle 383">
                      <a:extLst>
                        <a:ext uri="{FF2B5EF4-FFF2-40B4-BE49-F238E27FC236}">
                          <a16:creationId xmlns:a16="http://schemas.microsoft.com/office/drawing/2014/main" id="{70A1E978-D9C1-4BD3-AC1A-F9C528F3FE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5" name="Isosceles Triangle 384">
                      <a:extLst>
                        <a:ext uri="{FF2B5EF4-FFF2-40B4-BE49-F238E27FC236}">
                          <a16:creationId xmlns:a16="http://schemas.microsoft.com/office/drawing/2014/main" id="{5BFE917A-267F-4C6D-9F3B-E1BF52DC7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F694A0D2-04BF-4494-9B38-5E71C5A5AABE}"/>
                      </a:ext>
                    </a:extLst>
                  </p:cNvPr>
                  <p:cNvCxnSpPr>
                    <a:stCxn id="38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DDFD3EE-A08B-4365-82D9-6DE711CB10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401FFE2A-93EB-4C64-910F-6FE1C16E652A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5B139FC-EF5C-4CDD-B18A-F101986DE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B0D4EE1-88CA-4717-98C3-E9B99B85D9E7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CD64A761-DDF8-420D-95FE-7094C842F3D3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B9300B6D-1FAB-44D2-A189-561AAB1DCF2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5C3C510F-0952-4EF0-B115-77568F79D49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FE8A7A11-F43C-4756-813A-E92AC9977E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2CBDF23B-6319-47D1-9C05-0133A8B73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CE6CD9B5-5EC0-42D4-BADB-923D7D3EE7D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73" name="Isosceles Triangle 372">
                      <a:extLst>
                        <a:ext uri="{FF2B5EF4-FFF2-40B4-BE49-F238E27FC236}">
                          <a16:creationId xmlns:a16="http://schemas.microsoft.com/office/drawing/2014/main" id="{59AE9A78-C1FC-406E-895A-5486FC74A2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4" name="Isosceles Triangle 373">
                      <a:extLst>
                        <a:ext uri="{FF2B5EF4-FFF2-40B4-BE49-F238E27FC236}">
                          <a16:creationId xmlns:a16="http://schemas.microsoft.com/office/drawing/2014/main" id="{E794245A-89B9-476F-89FA-6CBD312BF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27207BB1-B365-453E-AA1D-01D4F1B93E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B1863F74-AA5A-451D-BA12-F7680475BD59}"/>
                      </a:ext>
                    </a:extLst>
                  </p:cNvPr>
                  <p:cNvCxnSpPr>
                    <a:stCxn id="371" idx="2"/>
                    <a:endCxn id="37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89" y="6857981"/>
              <a:ext cx="0" cy="91438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8" y="2174564"/>
            <a:ext cx="9350589" cy="1189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6" y="5299343"/>
            <a:ext cx="950029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9962"/>
            <a:ext cx="3096963" cy="2413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68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10 </a:t>
            </a:r>
            <a:endParaRPr lang="en-US" sz="1568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3791CF71-E2ED-443D-A13E-64F0DE825C0F}"/>
              </a:ext>
            </a:extLst>
          </p:cNvPr>
          <p:cNvSpPr>
            <a:spLocks noChangeAspect="1"/>
          </p:cNvSpPr>
          <p:nvPr/>
        </p:nvSpPr>
        <p:spPr>
          <a:xfrm>
            <a:off x="10958889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8C9D2E9-734C-4A6F-9358-833010F32D63}"/>
              </a:ext>
            </a:extLst>
          </p:cNvPr>
          <p:cNvSpPr>
            <a:spLocks noChangeAspect="1"/>
          </p:cNvSpPr>
          <p:nvPr/>
        </p:nvSpPr>
        <p:spPr>
          <a:xfrm>
            <a:off x="10958892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112309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V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3B2194FF-918C-49F9-BB28-0354457E67D1}"/>
              </a:ext>
            </a:extLst>
          </p:cNvPr>
          <p:cNvGrpSpPr/>
          <p:nvPr/>
        </p:nvGrpSpPr>
        <p:grpSpPr>
          <a:xfrm>
            <a:off x="5285518" y="4800585"/>
            <a:ext cx="374069" cy="124690"/>
            <a:chOff x="731562" y="5074901"/>
            <a:chExt cx="548634" cy="182879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34175CB-5146-485A-B540-2EC21D59EB88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E6B31577-9489-4E08-ACF1-5AF46967FF7F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351F9AF2-203A-4E79-ACD4-8CA5B962EA28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81EEF1C-8086-45E5-9D1C-599378ABDB1B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9AE9C516-F132-4FFA-A3D2-566F43802379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9892F9EF-7BA5-42C4-8385-36E162A7ADB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2" name="Isosceles Triangle 331">
                  <a:extLst>
                    <a:ext uri="{FF2B5EF4-FFF2-40B4-BE49-F238E27FC236}">
                      <a16:creationId xmlns:a16="http://schemas.microsoft.com/office/drawing/2014/main" id="{14C9A7E3-C56C-48CE-A7AC-83B6DCC8433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1B029901-1A29-49A1-8E59-AD6AEF387F67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B009BFD-6DFF-4B5A-B9F1-7BBC8D9722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D2C71AA-B3FC-4893-8B2E-A6AC0B95B399}"/>
                  </a:ext>
                </a:extLst>
              </p:cNvPr>
              <p:cNvCxnSpPr>
                <a:stCxn id="330" idx="2"/>
                <a:endCxn id="330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22C60944-E55B-4438-9CD0-7A58ABF5CF9B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D855F6B7-CBA5-485E-A1C3-5BDA89DAC3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A5438663-DF62-4290-BC30-15511DFC68F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63641B0-3CB2-4AAE-B928-8625CAAAC9F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6F0D464-130E-451D-92C1-22659EE82F08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8B37F26-5E9E-42A4-AB94-A4E90B66BF8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80BDBBE-791C-4938-B68F-EAAF268A204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199DBED-CEB3-4829-87C9-062362BA691F}"/>
              </a:ext>
            </a:extLst>
          </p:cNvPr>
          <p:cNvGrpSpPr/>
          <p:nvPr/>
        </p:nvGrpSpPr>
        <p:grpSpPr>
          <a:xfrm>
            <a:off x="5285518" y="5012635"/>
            <a:ext cx="374073" cy="124690"/>
            <a:chOff x="731562" y="1600241"/>
            <a:chExt cx="548640" cy="182878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8842075C-6892-4E8F-8B05-C30DE61FF465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8CAB9E79-F938-4BB7-AB01-68B1A270E149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CDA62750-D2B8-4302-8DF8-CDED512D3B6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8199C696-1F8F-4A44-9365-6CDC270FDC0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56354740-78B3-45EF-B2E1-97F3A51A54E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2264EBBF-23E2-4023-8CF3-5B0F732D570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92E584-ECAC-46AB-802D-A6BB408D2642}"/>
              </a:ext>
            </a:extLst>
          </p:cNvPr>
          <p:cNvGrpSpPr/>
          <p:nvPr/>
        </p:nvGrpSpPr>
        <p:grpSpPr>
          <a:xfrm>
            <a:off x="6345384" y="2182104"/>
            <a:ext cx="4331005" cy="3117239"/>
            <a:chOff x="8138163" y="3200420"/>
            <a:chExt cx="6352141" cy="4571950"/>
          </a:xfrm>
        </p:grpSpPr>
        <p:cxnSp>
          <p:nvCxnSpPr>
            <p:cNvPr id="477" name="Straight Connector 476">
              <a:extLst>
                <a:ext uri="{FF2B5EF4-FFF2-40B4-BE49-F238E27FC236}">
                  <a16:creationId xmlns:a16="http://schemas.microsoft.com/office/drawing/2014/main" id="{C5E03558-BC0D-43A5-A8FC-AC4A9B425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73130" y="6858037"/>
              <a:ext cx="0" cy="91433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2EAF2EC2-48CA-40DF-B30F-E38226269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8225" y="3200420"/>
              <a:ext cx="0" cy="1828836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FC231FDD-2630-4BFC-88C4-632F47B977F6}"/>
                </a:ext>
              </a:extLst>
            </p:cNvPr>
            <p:cNvGrpSpPr/>
            <p:nvPr/>
          </p:nvGrpSpPr>
          <p:grpSpPr>
            <a:xfrm>
              <a:off x="8412473" y="3601544"/>
              <a:ext cx="548640" cy="182878"/>
              <a:chOff x="731562" y="1600241"/>
              <a:chExt cx="548640" cy="182878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8C6E0F9B-7B18-461C-AD20-4A8C5266D2D3}"/>
                  </a:ext>
                </a:extLst>
              </p:cNvPr>
              <p:cNvCxnSpPr/>
              <p:nvPr/>
            </p:nvCxnSpPr>
            <p:spPr>
              <a:xfrm>
                <a:off x="731562" y="1691680"/>
                <a:ext cx="548640" cy="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361107F6-4610-4605-8C95-CE579327A663}"/>
                  </a:ext>
                </a:extLst>
              </p:cNvPr>
              <p:cNvCxnSpPr/>
              <p:nvPr/>
            </p:nvCxnSpPr>
            <p:spPr>
              <a:xfrm>
                <a:off x="914440" y="1783119"/>
                <a:ext cx="182878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3C34E0E1-2779-4745-AA6D-4EC3C5F0B98A}"/>
                  </a:ext>
                </a:extLst>
              </p:cNvPr>
              <p:cNvCxnSpPr/>
              <p:nvPr/>
            </p:nvCxnSpPr>
            <p:spPr>
              <a:xfrm>
                <a:off x="914440" y="1600241"/>
                <a:ext cx="182878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A084DC41-7BFE-4853-A610-A8ECBABB29AC}"/>
                  </a:ext>
                </a:extLst>
              </p:cNvPr>
              <p:cNvCxnSpPr/>
              <p:nvPr/>
            </p:nvCxnSpPr>
            <p:spPr>
              <a:xfrm>
                <a:off x="1097318" y="1691680"/>
                <a:ext cx="137160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43161B0-6687-4CEA-ABBF-F36C95D077C9}"/>
                  </a:ext>
                </a:extLst>
              </p:cNvPr>
              <p:cNvCxnSpPr/>
              <p:nvPr/>
            </p:nvCxnSpPr>
            <p:spPr>
              <a:xfrm>
                <a:off x="1234478" y="1691680"/>
                <a:ext cx="0" cy="72122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CC3952CA-DAFA-456B-9E98-48E7210BD96F}"/>
                  </a:ext>
                </a:extLst>
              </p:cNvPr>
              <p:cNvSpPr/>
              <p:nvPr/>
            </p:nvSpPr>
            <p:spPr>
              <a:xfrm>
                <a:off x="914432" y="1623100"/>
                <a:ext cx="182880" cy="1371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B3CC8D75-2485-40F1-A84B-140894F246B7}"/>
                </a:ext>
              </a:extLst>
            </p:cNvPr>
            <p:cNvGrpSpPr/>
            <p:nvPr/>
          </p:nvGrpSpPr>
          <p:grpSpPr>
            <a:xfrm>
              <a:off x="13898807" y="7040858"/>
              <a:ext cx="548634" cy="182879"/>
              <a:chOff x="731562" y="5074901"/>
              <a:chExt cx="548634" cy="182879"/>
            </a:xfrm>
          </p:grpSpPr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D98AEFC7-6C6E-4614-A008-4964990D3F4E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210A19A3-ACBB-4DC5-8992-AA2DAF3BF867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566" name="Group 565">
                  <a:extLst>
                    <a:ext uri="{FF2B5EF4-FFF2-40B4-BE49-F238E27FC236}">
                      <a16:creationId xmlns:a16="http://schemas.microsoft.com/office/drawing/2014/main" id="{E8F555FA-3E92-41CF-8A82-083152708846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578" name="Straight Connector 577">
                    <a:extLst>
                      <a:ext uri="{FF2B5EF4-FFF2-40B4-BE49-F238E27FC236}">
                        <a16:creationId xmlns:a16="http://schemas.microsoft.com/office/drawing/2014/main" id="{B7240E0E-7A07-4242-BAD8-57EE9A3888EA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9" name="Straight Connector 578">
                    <a:extLst>
                      <a:ext uri="{FF2B5EF4-FFF2-40B4-BE49-F238E27FC236}">
                        <a16:creationId xmlns:a16="http://schemas.microsoft.com/office/drawing/2014/main" id="{301315A5-0E9B-4712-8795-144D4188C3F2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FB945A98-AC0E-43A2-B6E6-036A517F3FE5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76" name="Isosceles Triangle 575">
                    <a:extLst>
                      <a:ext uri="{FF2B5EF4-FFF2-40B4-BE49-F238E27FC236}">
                        <a16:creationId xmlns:a16="http://schemas.microsoft.com/office/drawing/2014/main" id="{10E6690F-EA7A-4E6E-AEA1-C67128C11B19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7" name="Isosceles Triangle 576">
                    <a:extLst>
                      <a:ext uri="{FF2B5EF4-FFF2-40B4-BE49-F238E27FC236}">
                        <a16:creationId xmlns:a16="http://schemas.microsoft.com/office/drawing/2014/main" id="{9D9A1F1A-7C30-42AA-9417-9A67B793C3D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73" name="Oval 572">
                  <a:extLst>
                    <a:ext uri="{FF2B5EF4-FFF2-40B4-BE49-F238E27FC236}">
                      <a16:creationId xmlns:a16="http://schemas.microsoft.com/office/drawing/2014/main" id="{ED0B0EE0-71E2-42AC-8E12-D602B300DC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B056C84C-4417-4205-A907-A1DA1FE74BA3}"/>
                    </a:ext>
                  </a:extLst>
                </p:cNvPr>
                <p:cNvCxnSpPr>
                  <a:stCxn id="573" idx="2"/>
                  <a:endCxn id="573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9C5FE4AC-38C6-4E10-88A7-5E6534554C3E}"/>
                </a:ext>
              </a:extLst>
            </p:cNvPr>
            <p:cNvGrpSpPr/>
            <p:nvPr/>
          </p:nvGrpSpPr>
          <p:grpSpPr>
            <a:xfrm>
              <a:off x="13898807" y="7351865"/>
              <a:ext cx="548640" cy="182878"/>
              <a:chOff x="731562" y="1600241"/>
              <a:chExt cx="548640" cy="182878"/>
            </a:xfrm>
          </p:grpSpPr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BDFE33AD-F864-4F9C-B37F-1786850D8FAA}"/>
                  </a:ext>
                </a:extLst>
              </p:cNvPr>
              <p:cNvCxnSpPr/>
              <p:nvPr/>
            </p:nvCxnSpPr>
            <p:spPr>
              <a:xfrm>
                <a:off x="731562" y="1691680"/>
                <a:ext cx="548640" cy="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A3B04055-FAED-43FE-BCE6-05922F182894}"/>
                  </a:ext>
                </a:extLst>
              </p:cNvPr>
              <p:cNvCxnSpPr/>
              <p:nvPr/>
            </p:nvCxnSpPr>
            <p:spPr>
              <a:xfrm>
                <a:off x="914440" y="1783119"/>
                <a:ext cx="182878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E3FFEF73-0462-4FC2-8ECC-58E4F421AFAE}"/>
                  </a:ext>
                </a:extLst>
              </p:cNvPr>
              <p:cNvCxnSpPr/>
              <p:nvPr/>
            </p:nvCxnSpPr>
            <p:spPr>
              <a:xfrm>
                <a:off x="914440" y="1600241"/>
                <a:ext cx="182878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14724195-B1BE-42A5-B344-C0DE480039CA}"/>
                  </a:ext>
                </a:extLst>
              </p:cNvPr>
              <p:cNvCxnSpPr/>
              <p:nvPr/>
            </p:nvCxnSpPr>
            <p:spPr>
              <a:xfrm>
                <a:off x="1097318" y="1691680"/>
                <a:ext cx="137160" cy="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B857CA85-E25F-442C-9286-21FFDE4DD3EC}"/>
                  </a:ext>
                </a:extLst>
              </p:cNvPr>
              <p:cNvCxnSpPr/>
              <p:nvPr/>
            </p:nvCxnSpPr>
            <p:spPr>
              <a:xfrm>
                <a:off x="1234478" y="1691680"/>
                <a:ext cx="0" cy="72122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37A81F54-7495-4C42-AB68-08AB4E0D0011}"/>
                  </a:ext>
                </a:extLst>
              </p:cNvPr>
              <p:cNvSpPr/>
              <p:nvPr/>
            </p:nvSpPr>
            <p:spPr>
              <a:xfrm>
                <a:off x="914432" y="1623100"/>
                <a:ext cx="182880" cy="1371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AAA2ADB1-2C31-4B1B-AE5F-E35F03066D88}"/>
                </a:ext>
              </a:extLst>
            </p:cNvPr>
            <p:cNvSpPr txBox="1"/>
            <p:nvPr/>
          </p:nvSpPr>
          <p:spPr>
            <a:xfrm>
              <a:off x="8138163" y="5178673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24)  </a:t>
              </a:r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B437F855-7D82-4ACE-8ECD-B22B4E1621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9273" y="5029255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C3281E4D-6913-4152-81B9-B9BD726B20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6863" y="6217949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CA944E75-1398-4B57-871B-091B1DD0A363}"/>
                </a:ext>
              </a:extLst>
            </p:cNvPr>
            <p:cNvGrpSpPr/>
            <p:nvPr/>
          </p:nvGrpSpPr>
          <p:grpSpPr>
            <a:xfrm>
              <a:off x="8229595" y="5532168"/>
              <a:ext cx="1097269" cy="960111"/>
              <a:chOff x="2743255" y="5532113"/>
              <a:chExt cx="1097269" cy="960111"/>
            </a:xfrm>
          </p:grpSpPr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E5506FD7-B814-43E1-89C7-5D396F3C1F97}"/>
                  </a:ext>
                </a:extLst>
              </p:cNvPr>
              <p:cNvCxnSpPr>
                <a:cxnSpLocks/>
                <a:endCxn id="636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739912CB-4C39-4D32-89EF-7D48CE8968ED}"/>
                  </a:ext>
                </a:extLst>
              </p:cNvPr>
              <p:cNvCxnSpPr>
                <a:cxnSpLocks/>
                <a:stCxn id="636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24BABBDA-1788-410E-AF4D-0F1BB5DD0F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7B5E98D7-1ABB-40AA-833C-42BCF486BC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6" name="TextBox 635">
                <a:extLst>
                  <a:ext uri="{FF2B5EF4-FFF2-40B4-BE49-F238E27FC236}">
                    <a16:creationId xmlns:a16="http://schemas.microsoft.com/office/drawing/2014/main" id="{312B41A2-6FCB-4CD0-87D8-77256E3A23B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37" name="Group 636">
                <a:extLst>
                  <a:ext uri="{FF2B5EF4-FFF2-40B4-BE49-F238E27FC236}">
                    <a16:creationId xmlns:a16="http://schemas.microsoft.com/office/drawing/2014/main" id="{0BDC410E-25DB-4A69-ABCE-88308ADFAEBF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648" name="Straight Connector 647">
                  <a:extLst>
                    <a:ext uri="{FF2B5EF4-FFF2-40B4-BE49-F238E27FC236}">
                      <a16:creationId xmlns:a16="http://schemas.microsoft.com/office/drawing/2014/main" id="{BC770902-5978-48EB-BDB6-F56EA1743E4B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6B394D87-DB59-4774-B4EC-CDAEF425F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0" name="Group 649">
                  <a:extLst>
                    <a:ext uri="{FF2B5EF4-FFF2-40B4-BE49-F238E27FC236}">
                      <a16:creationId xmlns:a16="http://schemas.microsoft.com/office/drawing/2014/main" id="{C200CACC-C122-4496-9C10-13E24A1923EE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6BFEC0BC-3032-4988-807C-1D522FD48F25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54" name="Isosceles Triangle 653">
                      <a:extLst>
                        <a:ext uri="{FF2B5EF4-FFF2-40B4-BE49-F238E27FC236}">
                          <a16:creationId xmlns:a16="http://schemas.microsoft.com/office/drawing/2014/main" id="{8EE5088B-2A74-4873-9C53-5BB84584083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55" name="Isosceles Triangle 654">
                      <a:extLst>
                        <a:ext uri="{FF2B5EF4-FFF2-40B4-BE49-F238E27FC236}">
                          <a16:creationId xmlns:a16="http://schemas.microsoft.com/office/drawing/2014/main" id="{4AC398BB-14A9-481D-8404-C7214800E3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52" name="Straight Connector 651">
                    <a:extLst>
                      <a:ext uri="{FF2B5EF4-FFF2-40B4-BE49-F238E27FC236}">
                        <a16:creationId xmlns:a16="http://schemas.microsoft.com/office/drawing/2014/main" id="{3CB2CC7D-15BB-4B27-AF3A-7A31F03B1B52}"/>
                      </a:ext>
                    </a:extLst>
                  </p:cNvPr>
                  <p:cNvCxnSpPr>
                    <a:stCxn id="65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3" name="Rectangle 652">
                    <a:extLst>
                      <a:ext uri="{FF2B5EF4-FFF2-40B4-BE49-F238E27FC236}">
                        <a16:creationId xmlns:a16="http://schemas.microsoft.com/office/drawing/2014/main" id="{4B8ED3B9-2101-4ADE-A8EE-163028778C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8" name="Group 637">
                <a:extLst>
                  <a:ext uri="{FF2B5EF4-FFF2-40B4-BE49-F238E27FC236}">
                    <a16:creationId xmlns:a16="http://schemas.microsoft.com/office/drawing/2014/main" id="{83CD2B88-8452-4A34-8A80-77A63F6261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4" name="Group 643">
                  <a:extLst>
                    <a:ext uri="{FF2B5EF4-FFF2-40B4-BE49-F238E27FC236}">
                      <a16:creationId xmlns:a16="http://schemas.microsoft.com/office/drawing/2014/main" id="{537B977A-B7F3-4921-886A-505DFC0E8B6D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46" name="Isosceles Triangle 645">
                    <a:extLst>
                      <a:ext uri="{FF2B5EF4-FFF2-40B4-BE49-F238E27FC236}">
                        <a16:creationId xmlns:a16="http://schemas.microsoft.com/office/drawing/2014/main" id="{66DC883E-654E-4BAE-89E2-660973EDE6FD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7" name="Isosceles Triangle 646">
                    <a:extLst>
                      <a:ext uri="{FF2B5EF4-FFF2-40B4-BE49-F238E27FC236}">
                        <a16:creationId xmlns:a16="http://schemas.microsoft.com/office/drawing/2014/main" id="{FC7816EC-4A67-477D-845B-46EA8B381CD6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45" name="Oval 644">
                  <a:extLst>
                    <a:ext uri="{FF2B5EF4-FFF2-40B4-BE49-F238E27FC236}">
                      <a16:creationId xmlns:a16="http://schemas.microsoft.com/office/drawing/2014/main" id="{D10BD41E-5D85-4B64-B8FA-B423D2C391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BE46FB1D-9E31-44D0-B516-6F048823E6E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0" name="Group 639">
                  <a:extLst>
                    <a:ext uri="{FF2B5EF4-FFF2-40B4-BE49-F238E27FC236}">
                      <a16:creationId xmlns:a16="http://schemas.microsoft.com/office/drawing/2014/main" id="{B445E68E-E21E-4A81-9BD9-2563FFC80C88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42" name="Isosceles Triangle 641">
                    <a:extLst>
                      <a:ext uri="{FF2B5EF4-FFF2-40B4-BE49-F238E27FC236}">
                        <a16:creationId xmlns:a16="http://schemas.microsoft.com/office/drawing/2014/main" id="{9BF2F3B6-02E9-4BD4-9913-CEC19308203F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3" name="Isosceles Triangle 642">
                    <a:extLst>
                      <a:ext uri="{FF2B5EF4-FFF2-40B4-BE49-F238E27FC236}">
                        <a16:creationId xmlns:a16="http://schemas.microsoft.com/office/drawing/2014/main" id="{C3E5EEA4-5BB8-4A30-9856-4B0CD814FB8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41" name="Oval 640">
                  <a:extLst>
                    <a:ext uri="{FF2B5EF4-FFF2-40B4-BE49-F238E27FC236}">
                      <a16:creationId xmlns:a16="http://schemas.microsoft.com/office/drawing/2014/main" id="{96A56DFE-DF0A-42E4-AFA1-ABC2BF653A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E3D42941-DBCC-4498-8736-8ACA96DF36AF}"/>
                </a:ext>
              </a:extLst>
            </p:cNvPr>
            <p:cNvCxnSpPr>
              <a:cxnSpLocks/>
            </p:cNvCxnSpPr>
            <p:nvPr/>
          </p:nvCxnSpPr>
          <p:spPr>
            <a:xfrm>
              <a:off x="8688225" y="5029255"/>
              <a:ext cx="2743128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2911508C-9369-4B96-9EDD-E69A656B8168}"/>
                </a:ext>
              </a:extLst>
            </p:cNvPr>
            <p:cNvCxnSpPr>
              <a:cxnSpLocks/>
            </p:cNvCxnSpPr>
            <p:nvPr/>
          </p:nvCxnSpPr>
          <p:spPr>
            <a:xfrm>
              <a:off x="9314649" y="6857980"/>
              <a:ext cx="211531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FC38B431-5E77-4421-AC7E-93B049399199}"/>
                </a:ext>
              </a:extLst>
            </p:cNvPr>
            <p:cNvSpPr txBox="1"/>
            <p:nvPr/>
          </p:nvSpPr>
          <p:spPr>
            <a:xfrm>
              <a:off x="886966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3.5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185.4 gpm at 42°EWT, LWT varies, 62.6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83A1CA37-9940-4CC2-9900-B78963E4DE18}"/>
                </a:ext>
              </a:extLst>
            </p:cNvPr>
            <p:cNvGrpSpPr/>
            <p:nvPr/>
          </p:nvGrpSpPr>
          <p:grpSpPr>
            <a:xfrm flipH="1">
              <a:off x="9326862" y="5532168"/>
              <a:ext cx="1097269" cy="960111"/>
              <a:chOff x="2743255" y="5532113"/>
              <a:chExt cx="1097269" cy="960111"/>
            </a:xfrm>
          </p:grpSpPr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230B4C0C-08A3-4B13-950B-9F996BE46004}"/>
                  </a:ext>
                </a:extLst>
              </p:cNvPr>
              <p:cNvCxnSpPr>
                <a:cxnSpLocks/>
                <a:endCxn id="6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3EAA08B7-B5B6-4253-89E4-969B91F02AD0}"/>
                  </a:ext>
                </a:extLst>
              </p:cNvPr>
              <p:cNvCxnSpPr>
                <a:cxnSpLocks/>
                <a:stCxn id="6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24F921CA-D3DD-431E-A93F-B58477912B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AA4F027C-906F-4FDE-953E-86CC0B9882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CF1F1E30-6393-4FB8-98A2-25054E10037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13" name="Group 612">
                <a:extLst>
                  <a:ext uri="{FF2B5EF4-FFF2-40B4-BE49-F238E27FC236}">
                    <a16:creationId xmlns:a16="http://schemas.microsoft.com/office/drawing/2014/main" id="{F73162CD-AAA9-45CC-AA5F-FF6D1CE93DD1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624" name="Straight Connector 623">
                  <a:extLst>
                    <a:ext uri="{FF2B5EF4-FFF2-40B4-BE49-F238E27FC236}">
                      <a16:creationId xmlns:a16="http://schemas.microsoft.com/office/drawing/2014/main" id="{1E0DEA72-1984-44F5-BFF1-82C682CCC13A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84AD1287-4468-4F26-83FD-BFFAAE116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6" name="Group 625">
                  <a:extLst>
                    <a:ext uri="{FF2B5EF4-FFF2-40B4-BE49-F238E27FC236}">
                      <a16:creationId xmlns:a16="http://schemas.microsoft.com/office/drawing/2014/main" id="{61DCF71B-A10D-40F2-B686-0BC0A0E0171E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92668CEC-6B90-4F0D-A232-CBF4EB03B7D0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30" name="Isosceles Triangle 629">
                      <a:extLst>
                        <a:ext uri="{FF2B5EF4-FFF2-40B4-BE49-F238E27FC236}">
                          <a16:creationId xmlns:a16="http://schemas.microsoft.com/office/drawing/2014/main" id="{ACFC740A-840A-4723-827F-6A7CEDBB11B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31" name="Isosceles Triangle 630">
                      <a:extLst>
                        <a:ext uri="{FF2B5EF4-FFF2-40B4-BE49-F238E27FC236}">
                          <a16:creationId xmlns:a16="http://schemas.microsoft.com/office/drawing/2014/main" id="{69249081-0126-44D4-ACF2-62D6B5CD2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628" name="Straight Connector 627">
                    <a:extLst>
                      <a:ext uri="{FF2B5EF4-FFF2-40B4-BE49-F238E27FC236}">
                        <a16:creationId xmlns:a16="http://schemas.microsoft.com/office/drawing/2014/main" id="{FE969889-3EDB-4BE6-8B99-5B717BD24539}"/>
                      </a:ext>
                    </a:extLst>
                  </p:cNvPr>
                  <p:cNvCxnSpPr>
                    <a:stCxn id="6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C3C91C33-C87A-4B52-B15F-B65E588D7B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14" name="Group 613">
                <a:extLst>
                  <a:ext uri="{FF2B5EF4-FFF2-40B4-BE49-F238E27FC236}">
                    <a16:creationId xmlns:a16="http://schemas.microsoft.com/office/drawing/2014/main" id="{057F5BD9-C6BD-4CC0-B0DC-519AC6E6DA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36CED0D-3DCB-4831-BF02-632BDB33863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22" name="Isosceles Triangle 621">
                    <a:extLst>
                      <a:ext uri="{FF2B5EF4-FFF2-40B4-BE49-F238E27FC236}">
                        <a16:creationId xmlns:a16="http://schemas.microsoft.com/office/drawing/2014/main" id="{C9ED32DA-9A1A-4259-853F-2F3C8E331D7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3" name="Isosceles Triangle 622">
                    <a:extLst>
                      <a:ext uri="{FF2B5EF4-FFF2-40B4-BE49-F238E27FC236}">
                        <a16:creationId xmlns:a16="http://schemas.microsoft.com/office/drawing/2014/main" id="{F9D69001-F744-4D05-88FE-15E6EDCD2A10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21" name="Oval 620">
                  <a:extLst>
                    <a:ext uri="{FF2B5EF4-FFF2-40B4-BE49-F238E27FC236}">
                      <a16:creationId xmlns:a16="http://schemas.microsoft.com/office/drawing/2014/main" id="{E7D5FFE8-4D08-41E3-87AF-1858F7F31F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15" name="Group 614">
                <a:extLst>
                  <a:ext uri="{FF2B5EF4-FFF2-40B4-BE49-F238E27FC236}">
                    <a16:creationId xmlns:a16="http://schemas.microsoft.com/office/drawing/2014/main" id="{69A28555-05BA-42DA-A769-C839FA694A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16" name="Group 615">
                  <a:extLst>
                    <a:ext uri="{FF2B5EF4-FFF2-40B4-BE49-F238E27FC236}">
                      <a16:creationId xmlns:a16="http://schemas.microsoft.com/office/drawing/2014/main" id="{E6CB45DB-BAE7-47B4-BADA-2ABF539B807B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18" name="Isosceles Triangle 617">
                    <a:extLst>
                      <a:ext uri="{FF2B5EF4-FFF2-40B4-BE49-F238E27FC236}">
                        <a16:creationId xmlns:a16="http://schemas.microsoft.com/office/drawing/2014/main" id="{1C1149F7-1054-4A68-B009-2690A494888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9" name="Isosceles Triangle 618">
                    <a:extLst>
                      <a:ext uri="{FF2B5EF4-FFF2-40B4-BE49-F238E27FC236}">
                        <a16:creationId xmlns:a16="http://schemas.microsoft.com/office/drawing/2014/main" id="{A5157CCB-9B90-4EDC-BE1A-9F2868FF8268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17" name="Oval 616">
                  <a:extLst>
                    <a:ext uri="{FF2B5EF4-FFF2-40B4-BE49-F238E27FC236}">
                      <a16:creationId xmlns:a16="http://schemas.microsoft.com/office/drawing/2014/main" id="{65F2B7EF-ABAE-4C2C-B0D7-C9474B0977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A4D5E137-991B-467D-A722-BC7EE44139D5}"/>
                </a:ext>
              </a:extLst>
            </p:cNvPr>
            <p:cNvSpPr txBox="1"/>
            <p:nvPr/>
          </p:nvSpPr>
          <p:spPr>
            <a:xfrm>
              <a:off x="9601180" y="6458819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1BC82179-441D-4A14-9244-84BD8137FEE8}"/>
                </a:ext>
              </a:extLst>
            </p:cNvPr>
            <p:cNvSpPr txBox="1"/>
            <p:nvPr/>
          </p:nvSpPr>
          <p:spPr>
            <a:xfrm>
              <a:off x="8141035" y="6458819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14" name="Freeform 175">
              <a:extLst>
                <a:ext uri="{FF2B5EF4-FFF2-40B4-BE49-F238E27FC236}">
                  <a16:creationId xmlns:a16="http://schemas.microsoft.com/office/drawing/2014/main" id="{8C59EB60-AAF1-41EC-AA91-DB12588A2AD8}"/>
                </a:ext>
              </a:extLst>
            </p:cNvPr>
            <p:cNvSpPr/>
            <p:nvPr/>
          </p:nvSpPr>
          <p:spPr>
            <a:xfrm flipH="1" flipV="1">
              <a:off x="11521400" y="4951793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315" name="Freeform 176">
              <a:extLst>
                <a:ext uri="{FF2B5EF4-FFF2-40B4-BE49-F238E27FC236}">
                  <a16:creationId xmlns:a16="http://schemas.microsoft.com/office/drawing/2014/main" id="{74BA1D29-7BDA-4B73-A39D-40AF60704808}"/>
                </a:ext>
              </a:extLst>
            </p:cNvPr>
            <p:cNvSpPr/>
            <p:nvPr/>
          </p:nvSpPr>
          <p:spPr>
            <a:xfrm flipH="1" flipV="1">
              <a:off x="11429960" y="4951792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03" name="Freeform 175">
              <a:extLst>
                <a:ext uri="{FF2B5EF4-FFF2-40B4-BE49-F238E27FC236}">
                  <a16:creationId xmlns:a16="http://schemas.microsoft.com/office/drawing/2014/main" id="{46C98F07-7CB4-4D8A-A2C7-C3D6620E61F1}"/>
                </a:ext>
              </a:extLst>
            </p:cNvPr>
            <p:cNvSpPr/>
            <p:nvPr/>
          </p:nvSpPr>
          <p:spPr>
            <a:xfrm flipH="1" flipV="1">
              <a:off x="11521400" y="6780573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407" name="Freeform 176">
              <a:extLst>
                <a:ext uri="{FF2B5EF4-FFF2-40B4-BE49-F238E27FC236}">
                  <a16:creationId xmlns:a16="http://schemas.microsoft.com/office/drawing/2014/main" id="{74352CE7-168D-4DD7-B03F-5E760F98E910}"/>
                </a:ext>
              </a:extLst>
            </p:cNvPr>
            <p:cNvSpPr/>
            <p:nvPr/>
          </p:nvSpPr>
          <p:spPr>
            <a:xfrm flipH="1" flipV="1">
              <a:off x="11429960" y="6780572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AF7FE99F-D16F-4A4D-BC84-AE2A109573BA}"/>
                </a:ext>
              </a:extLst>
            </p:cNvPr>
            <p:cNvCxnSpPr>
              <a:cxnSpLocks/>
            </p:cNvCxnSpPr>
            <p:nvPr/>
          </p:nvCxnSpPr>
          <p:spPr>
            <a:xfrm>
              <a:off x="11521399" y="5029255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44DACB10-9997-4764-94BB-5A127190C28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1399" y="6858035"/>
              <a:ext cx="2651731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CCC733A8-DAA7-4962-BD4B-D5B1B40340C9}"/>
                </a:ext>
              </a:extLst>
            </p:cNvPr>
            <p:cNvSpPr txBox="1"/>
            <p:nvPr/>
          </p:nvSpPr>
          <p:spPr>
            <a:xfrm>
              <a:off x="11978603" y="5178673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25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4AD17506-9988-4F3E-A930-7B440877A4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61159" y="5029255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465443DE-F143-4AE6-A743-B5C4C6379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58749" y="6217949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4" name="TextBox 473">
              <a:extLst>
                <a:ext uri="{FF2B5EF4-FFF2-40B4-BE49-F238E27FC236}">
                  <a16:creationId xmlns:a16="http://schemas.microsoft.com/office/drawing/2014/main" id="{5B10EFA5-EB0B-4318-9705-6F0D82DA6DBB}"/>
                </a:ext>
              </a:extLst>
            </p:cNvPr>
            <p:cNvSpPr txBox="1"/>
            <p:nvPr/>
          </p:nvSpPr>
          <p:spPr>
            <a:xfrm>
              <a:off x="13533058" y="6458819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5EA77616-12E3-4DCA-B32F-3D3F30FF7B7E}"/>
                </a:ext>
              </a:extLst>
            </p:cNvPr>
            <p:cNvGrpSpPr/>
            <p:nvPr/>
          </p:nvGrpSpPr>
          <p:grpSpPr>
            <a:xfrm flipH="1">
              <a:off x="13258740" y="5532168"/>
              <a:ext cx="1097269" cy="960111"/>
              <a:chOff x="6675141" y="5532113"/>
              <a:chExt cx="1097269" cy="960111"/>
            </a:xfrm>
          </p:grpSpPr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1BBA6952-6FD9-4A86-9BE6-588AA9052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DBACC413-CBCC-4CA9-ABC9-B67AC2D504E1}"/>
                  </a:ext>
                </a:extLst>
              </p:cNvPr>
              <p:cNvCxnSpPr>
                <a:cxnSpLocks/>
                <a:endCxn id="483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230E8E0C-4362-44D2-B48E-55F3A91CAF6D}"/>
                  </a:ext>
                </a:extLst>
              </p:cNvPr>
              <p:cNvCxnSpPr>
                <a:cxnSpLocks/>
                <a:stCxn id="483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448F04CD-6384-44D1-B8DC-5A921CEA63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C9A2750D-4DA0-4A9B-A2AB-FB09984E4F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3" name="TextBox 482">
                <a:extLst>
                  <a:ext uri="{FF2B5EF4-FFF2-40B4-BE49-F238E27FC236}">
                    <a16:creationId xmlns:a16="http://schemas.microsoft.com/office/drawing/2014/main" id="{78F5D206-25F4-4B89-864E-37686D07486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B95CF5FB-F78E-4344-9163-BE306463E4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844527E2-484B-4176-AD62-CAABB4FBFCDD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38" name="Isosceles Triangle 537">
                    <a:extLst>
                      <a:ext uri="{FF2B5EF4-FFF2-40B4-BE49-F238E27FC236}">
                        <a16:creationId xmlns:a16="http://schemas.microsoft.com/office/drawing/2014/main" id="{F565B686-C5DE-465F-BF60-7EF1AEE6B095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9" name="Isosceles Triangle 538">
                    <a:extLst>
                      <a:ext uri="{FF2B5EF4-FFF2-40B4-BE49-F238E27FC236}">
                        <a16:creationId xmlns:a16="http://schemas.microsoft.com/office/drawing/2014/main" id="{D1E7CF59-4CAD-454F-AA07-8C0FFAB00C59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37" name="Oval 536">
                  <a:extLst>
                    <a:ext uri="{FF2B5EF4-FFF2-40B4-BE49-F238E27FC236}">
                      <a16:creationId xmlns:a16="http://schemas.microsoft.com/office/drawing/2014/main" id="{E967A366-428D-434B-86AB-5F1634BFB8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85" name="Group 484">
                <a:extLst>
                  <a:ext uri="{FF2B5EF4-FFF2-40B4-BE49-F238E27FC236}">
                    <a16:creationId xmlns:a16="http://schemas.microsoft.com/office/drawing/2014/main" id="{283C661A-9A8A-4E1E-A0E3-64D19AA336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CFC8C201-80AA-48D2-B5AD-6E31949A30F3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534" name="Isosceles Triangle 533">
                    <a:extLst>
                      <a:ext uri="{FF2B5EF4-FFF2-40B4-BE49-F238E27FC236}">
                        <a16:creationId xmlns:a16="http://schemas.microsoft.com/office/drawing/2014/main" id="{89FDBDAB-201C-4266-BC39-DE8F8AF2494D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5" name="Isosceles Triangle 534">
                    <a:extLst>
                      <a:ext uri="{FF2B5EF4-FFF2-40B4-BE49-F238E27FC236}">
                        <a16:creationId xmlns:a16="http://schemas.microsoft.com/office/drawing/2014/main" id="{CB2B915A-4B20-4825-995E-36215F745C5C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33" name="Oval 532">
                  <a:extLst>
                    <a:ext uri="{FF2B5EF4-FFF2-40B4-BE49-F238E27FC236}">
                      <a16:creationId xmlns:a16="http://schemas.microsoft.com/office/drawing/2014/main" id="{378C0E5B-5117-40B2-A0E8-C32351E7CA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486" name="Group 485">
                <a:extLst>
                  <a:ext uri="{FF2B5EF4-FFF2-40B4-BE49-F238E27FC236}">
                    <a16:creationId xmlns:a16="http://schemas.microsoft.com/office/drawing/2014/main" id="{D737ABFC-0BB6-487E-A3A4-3DA1336AA643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CA78E36B-94D7-4817-BA9E-FAF11BE56FC5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B62B90EB-175C-4EC1-BEBB-C9A164D5C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1" name="Group 500">
                  <a:extLst>
                    <a:ext uri="{FF2B5EF4-FFF2-40B4-BE49-F238E27FC236}">
                      <a16:creationId xmlns:a16="http://schemas.microsoft.com/office/drawing/2014/main" id="{A17122D6-09C3-43FB-992E-3D322F241159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03" name="Group 502">
                    <a:extLst>
                      <a:ext uri="{FF2B5EF4-FFF2-40B4-BE49-F238E27FC236}">
                        <a16:creationId xmlns:a16="http://schemas.microsoft.com/office/drawing/2014/main" id="{07272452-F314-4B34-92B2-C2DAD1013FDD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506" name="Isosceles Triangle 505">
                      <a:extLst>
                        <a:ext uri="{FF2B5EF4-FFF2-40B4-BE49-F238E27FC236}">
                          <a16:creationId xmlns:a16="http://schemas.microsoft.com/office/drawing/2014/main" id="{0250E6F0-A182-4EE2-95E0-785CB35FA4C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7" name="Isosceles Triangle 506">
                      <a:extLst>
                        <a:ext uri="{FF2B5EF4-FFF2-40B4-BE49-F238E27FC236}">
                          <a16:creationId xmlns:a16="http://schemas.microsoft.com/office/drawing/2014/main" id="{6EB07A72-B8A9-4EE5-8EE7-6D0C24198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04" name="Straight Connector 503">
                    <a:extLst>
                      <a:ext uri="{FF2B5EF4-FFF2-40B4-BE49-F238E27FC236}">
                        <a16:creationId xmlns:a16="http://schemas.microsoft.com/office/drawing/2014/main" id="{4A5BF035-F77C-4FE1-A710-4C1B102ED3CD}"/>
                      </a:ext>
                    </a:extLst>
                  </p:cNvPr>
                  <p:cNvCxnSpPr>
                    <a:stCxn id="507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5" name="Rectangle 504">
                    <a:extLst>
                      <a:ext uri="{FF2B5EF4-FFF2-40B4-BE49-F238E27FC236}">
                        <a16:creationId xmlns:a16="http://schemas.microsoft.com/office/drawing/2014/main" id="{5E6D70E6-4DBD-49DC-9792-79C8FDC80B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02" name="Isosceles Triangle 501">
                  <a:extLst>
                    <a:ext uri="{FF2B5EF4-FFF2-40B4-BE49-F238E27FC236}">
                      <a16:creationId xmlns:a16="http://schemas.microsoft.com/office/drawing/2014/main" id="{CF659030-1649-4EBB-8F84-06AA5B21116E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7C40D0FC-4A9E-4A55-8D71-9D99C67192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488" name="Straight Connector 487">
                  <a:extLst>
                    <a:ext uri="{FF2B5EF4-FFF2-40B4-BE49-F238E27FC236}">
                      <a16:creationId xmlns:a16="http://schemas.microsoft.com/office/drawing/2014/main" id="{B8EEF9DD-7D06-4285-8DC6-F8715096F573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0A3A7E48-088B-4A81-A389-25ED07E358E9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E7C549DF-5559-44C9-B277-8C5811750A1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E96B0131-F65C-44A7-A158-0743C748D327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97" name="Straight Connector 496">
                      <a:extLst>
                        <a:ext uri="{FF2B5EF4-FFF2-40B4-BE49-F238E27FC236}">
                          <a16:creationId xmlns:a16="http://schemas.microsoft.com/office/drawing/2014/main" id="{14F8A138-DDFA-4F8C-A411-54EAFDE2065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8" name="Straight Connector 497">
                      <a:extLst>
                        <a:ext uri="{FF2B5EF4-FFF2-40B4-BE49-F238E27FC236}">
                          <a16:creationId xmlns:a16="http://schemas.microsoft.com/office/drawing/2014/main" id="{E4B7608C-E376-4D42-B3EA-9898678522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E4D78953-2CCC-4954-B7CF-BD8FCF4B340A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95" name="Isosceles Triangle 494">
                      <a:extLst>
                        <a:ext uri="{FF2B5EF4-FFF2-40B4-BE49-F238E27FC236}">
                          <a16:creationId xmlns:a16="http://schemas.microsoft.com/office/drawing/2014/main" id="{3DDD62D4-B315-4AED-8D21-0E4825FB816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96" name="Isosceles Triangle 495">
                      <a:extLst>
                        <a:ext uri="{FF2B5EF4-FFF2-40B4-BE49-F238E27FC236}">
                          <a16:creationId xmlns:a16="http://schemas.microsoft.com/office/drawing/2014/main" id="{C0FC0D86-CFEF-48D8-8D9B-CA73BAD6A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93" name="Oval 492">
                    <a:extLst>
                      <a:ext uri="{FF2B5EF4-FFF2-40B4-BE49-F238E27FC236}">
                        <a16:creationId xmlns:a16="http://schemas.microsoft.com/office/drawing/2014/main" id="{6BA9141B-F0FB-481B-8AB9-0ED55F4F7F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94" name="Straight Connector 493">
                    <a:extLst>
                      <a:ext uri="{FF2B5EF4-FFF2-40B4-BE49-F238E27FC236}">
                        <a16:creationId xmlns:a16="http://schemas.microsoft.com/office/drawing/2014/main" id="{B0F8D3B6-970E-4ED4-865C-1F09174C2776}"/>
                      </a:ext>
                    </a:extLst>
                  </p:cNvPr>
                  <p:cNvCxnSpPr>
                    <a:stCxn id="493" idx="2"/>
                    <a:endCxn id="493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04" name="TextBox 403">
            <a:extLst>
              <a:ext uri="{FF2B5EF4-FFF2-40B4-BE49-F238E27FC236}">
                <a16:creationId xmlns:a16="http://schemas.microsoft.com/office/drawing/2014/main" id="{4051FA80-868A-48D1-A944-EBC2BF329A42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9</a:t>
            </a:r>
          </a:p>
        </p:txBody>
      </p:sp>
    </p:spTree>
    <p:extLst>
      <p:ext uri="{BB962C8B-B14F-4D97-AF65-F5344CB8AC3E}">
        <p14:creationId xmlns:p14="http://schemas.microsoft.com/office/powerpoint/2010/main" val="416504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Box 309">
            <a:extLst>
              <a:ext uri="{FF2B5EF4-FFF2-40B4-BE49-F238E27FC236}">
                <a16:creationId xmlns:a16="http://schemas.microsoft.com/office/drawing/2014/main" id="{FC38B431-5E77-4421-AC7E-93B049399199}"/>
              </a:ext>
            </a:extLst>
          </p:cNvPr>
          <p:cNvSpPr txBox="1"/>
          <p:nvPr/>
        </p:nvSpPr>
        <p:spPr>
          <a:xfrm>
            <a:off x="6844137" y="2556173"/>
            <a:ext cx="3584820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Fan Coil Riser 1.5 D, South Face</a:t>
            </a:r>
          </a:p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467.4 gpm at 42°EWT, LWT varies, 218.3 tons</a:t>
            </a:r>
          </a:p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See coil schedule and fan coil riser schedule for details;  three way valve bypass balanced for design flow in full bypass.</a:t>
            </a:r>
          </a:p>
          <a:p>
            <a:endParaRPr lang="en-US" sz="955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59AEF3-B389-4D8A-A58C-426907BDC6E1}"/>
              </a:ext>
            </a:extLst>
          </p:cNvPr>
          <p:cNvCxnSpPr>
            <a:cxnSpLocks/>
          </p:cNvCxnSpPr>
          <p:nvPr/>
        </p:nvCxnSpPr>
        <p:spPr>
          <a:xfrm>
            <a:off x="1229868" y="6546201"/>
            <a:ext cx="9717978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E6E39-B301-4766-8A07-856390756A4F}"/>
              </a:ext>
            </a:extLst>
          </p:cNvPr>
          <p:cNvCxnSpPr>
            <a:cxnSpLocks/>
          </p:cNvCxnSpPr>
          <p:nvPr/>
        </p:nvCxnSpPr>
        <p:spPr>
          <a:xfrm>
            <a:off x="1562455" y="810482"/>
            <a:ext cx="9381074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44C344-81D0-4073-A7E7-4233CD4BE490}"/>
              </a:ext>
            </a:extLst>
          </p:cNvPr>
          <p:cNvCxnSpPr>
            <a:cxnSpLocks/>
          </p:cNvCxnSpPr>
          <p:nvPr/>
        </p:nvCxnSpPr>
        <p:spPr>
          <a:xfrm>
            <a:off x="1295309" y="187035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8B499-46CD-4F4F-B25C-80A5467F2A95}"/>
              </a:ext>
            </a:extLst>
          </p:cNvPr>
          <p:cNvSpPr txBox="1"/>
          <p:nvPr/>
        </p:nvSpPr>
        <p:spPr>
          <a:xfrm rot="16200000">
            <a:off x="-565972" y="3609924"/>
            <a:ext cx="3096963" cy="2413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68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9 </a:t>
            </a:r>
            <a:endParaRPr lang="en-US" sz="1568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95BFEA82-FC7B-4FB4-8052-F97B951C5D9E}"/>
              </a:ext>
            </a:extLst>
          </p:cNvPr>
          <p:cNvGrpSpPr/>
          <p:nvPr/>
        </p:nvGrpSpPr>
        <p:grpSpPr>
          <a:xfrm>
            <a:off x="1357803" y="2174564"/>
            <a:ext cx="4331005" cy="3748223"/>
            <a:chOff x="2651823" y="3189361"/>
            <a:chExt cx="6352141" cy="549739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D7439D-A30E-42B5-A850-8FC2E0D8EC47}"/>
                </a:ext>
              </a:extLst>
            </p:cNvPr>
            <p:cNvSpPr txBox="1"/>
            <p:nvPr/>
          </p:nvSpPr>
          <p:spPr>
            <a:xfrm>
              <a:off x="2651823" y="5178618"/>
              <a:ext cx="374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st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Floor          (Typical through Floor 23)  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CD7B67-2BAC-43F8-8141-62E43A6F7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2933" y="5029200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B2C5A3-71CA-4E12-ADF7-8D3900E38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0523" y="6217894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4BB17F2-1006-4D3D-8CB7-51C216564346}"/>
                </a:ext>
              </a:extLst>
            </p:cNvPr>
            <p:cNvGrpSpPr/>
            <p:nvPr/>
          </p:nvGrpSpPr>
          <p:grpSpPr>
            <a:xfrm>
              <a:off x="2743255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16D9DD7-8F76-4C01-86B0-8CC6771D27FA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C797399B-A222-41FE-8888-C34F54A1D47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E469196-E59E-4934-8AD2-CB61EA7EC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B3F62F6-0875-41F5-AE3E-F1286C8D59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038A39-83B1-46D2-A1E1-32D37AC4456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C71B5FA-DF3F-4EDC-8AC5-214A10BBAFB9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90CAEB3-CB95-45BF-9E3E-C19DB25CE17D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5EFDE46-3743-4523-BEDA-CD3918224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462B4753-4CC1-4AC8-A1B6-AD1D13A7317F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9CE51B61-C43B-46E5-924C-79B1B17E878F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61" name="Isosceles Triangle 60">
                      <a:extLst>
                        <a:ext uri="{FF2B5EF4-FFF2-40B4-BE49-F238E27FC236}">
                          <a16:creationId xmlns:a16="http://schemas.microsoft.com/office/drawing/2014/main" id="{9C3C9EEF-3A0F-4C44-A938-AC3E3EBDE756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2" name="Isosceles Triangle 61">
                      <a:extLst>
                        <a:ext uri="{FF2B5EF4-FFF2-40B4-BE49-F238E27FC236}">
                          <a16:creationId xmlns:a16="http://schemas.microsoft.com/office/drawing/2014/main" id="{8E52074B-EC02-47D5-B73D-6FEBEB0B4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F6D97002-04BF-466C-AE08-FF8D0CEA0415}"/>
                      </a:ext>
                    </a:extLst>
                  </p:cNvPr>
                  <p:cNvCxnSpPr>
                    <a:stCxn id="62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2ACA3DDE-DD0D-4CE3-8482-CB5853AF25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2297AB3A-5C3F-470A-9A9D-B10BFDAAB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1C456876-1E9F-47D0-A9DC-58ADE3B81C0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66" name="Isosceles Triangle 65">
                    <a:extLst>
                      <a:ext uri="{FF2B5EF4-FFF2-40B4-BE49-F238E27FC236}">
                        <a16:creationId xmlns:a16="http://schemas.microsoft.com/office/drawing/2014/main" id="{8A0DC62B-E1BE-4D1B-8F4F-702772D88D7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Isosceles Triangle 66">
                    <a:extLst>
                      <a:ext uri="{FF2B5EF4-FFF2-40B4-BE49-F238E27FC236}">
                        <a16:creationId xmlns:a16="http://schemas.microsoft.com/office/drawing/2014/main" id="{3A7D373E-7F65-4ECF-B27A-FEEBFC5D21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1FCA8E-E6C5-43F0-A8D1-4AB304DFA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DB161635-4B93-44AA-9493-FA92EA9132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B6B512-D8CC-452B-82D3-1278CCA1E61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71" name="Isosceles Triangle 70">
                    <a:extLst>
                      <a:ext uri="{FF2B5EF4-FFF2-40B4-BE49-F238E27FC236}">
                        <a16:creationId xmlns:a16="http://schemas.microsoft.com/office/drawing/2014/main" id="{E5D1D03D-4346-4587-91E4-F8AEA795B61E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" name="Isosceles Triangle 71">
                    <a:extLst>
                      <a:ext uri="{FF2B5EF4-FFF2-40B4-BE49-F238E27FC236}">
                        <a16:creationId xmlns:a16="http://schemas.microsoft.com/office/drawing/2014/main" id="{87702427-B7B6-45E5-849E-7C1D2704AC8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76876BB3-02F0-4DC7-BE04-051284ED4D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EA3687B-6805-4999-8D93-C9DF72D742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1885" y="3189361"/>
              <a:ext cx="0" cy="183984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32EE572-7711-4169-9E4D-507C0BDFA3EB}"/>
                </a:ext>
              </a:extLst>
            </p:cNvPr>
            <p:cNvCxnSpPr>
              <a:cxnSpLocks/>
            </p:cNvCxnSpPr>
            <p:nvPr/>
          </p:nvCxnSpPr>
          <p:spPr>
            <a:xfrm>
              <a:off x="3201885" y="5029200"/>
              <a:ext cx="2747813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B845938-CF96-4D0B-BD40-7B9075B9A622}"/>
                </a:ext>
              </a:extLst>
            </p:cNvPr>
            <p:cNvCxnSpPr>
              <a:cxnSpLocks/>
            </p:cNvCxnSpPr>
            <p:nvPr/>
          </p:nvCxnSpPr>
          <p:spPr>
            <a:xfrm>
              <a:off x="3840523" y="6857980"/>
              <a:ext cx="2109175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81A48D0-4DD1-43F1-A757-34A99844C2B0}"/>
                </a:ext>
              </a:extLst>
            </p:cNvPr>
            <p:cNvSpPr txBox="1"/>
            <p:nvPr/>
          </p:nvSpPr>
          <p:spPr>
            <a:xfrm>
              <a:off x="3383328" y="3749054"/>
              <a:ext cx="5257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Fan Coil Riser 2.5 D, South Face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181.2 gpm at 42°EWT, LWT varies, 61.2 tons</a:t>
              </a:r>
            </a:p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See coil schedule and fan coil riser schedule for details;  three way valve bypass balanced for design flow in full bypass.</a:t>
              </a:r>
            </a:p>
            <a:p>
              <a:endParaRPr lang="en-US" sz="955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1ED9A2F-8615-4BEB-BA53-C4CAB18AB6DD}"/>
                </a:ext>
              </a:extLst>
            </p:cNvPr>
            <p:cNvGrpSpPr/>
            <p:nvPr/>
          </p:nvGrpSpPr>
          <p:grpSpPr>
            <a:xfrm flipH="1">
              <a:off x="3840522" y="5532113"/>
              <a:ext cx="1097269" cy="960111"/>
              <a:chOff x="2743255" y="5532113"/>
              <a:chExt cx="1097269" cy="960111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506FB34-91FF-4E38-821B-75A4C175AAD4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>
                <a:off x="2921865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E65FE7E0-E489-44BB-8E9D-6727C9E9D209}"/>
                  </a:ext>
                </a:extLst>
              </p:cNvPr>
              <p:cNvCxnSpPr>
                <a:cxnSpLocks/>
                <a:stCxn id="212" idx="2"/>
              </p:cNvCxnSpPr>
              <p:nvPr/>
            </p:nvCxnSpPr>
            <p:spPr>
              <a:xfrm>
                <a:off x="2921865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6753536-D2AC-40F7-B415-14539CCC6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26133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2CDFAB61-7CC8-454B-8E57-7FC420F643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26133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9F721A77-330E-4E01-8EE8-8ACF64E7D9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743255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5AD3A7-2A8E-4B55-9FEF-A37E91B41A1C}"/>
                  </a:ext>
                </a:extLst>
              </p:cNvPr>
              <p:cNvGrpSpPr/>
              <p:nvPr/>
            </p:nvGrpSpPr>
            <p:grpSpPr>
              <a:xfrm rot="16200000">
                <a:off x="3051864" y="6069316"/>
                <a:ext cx="548632" cy="297184"/>
                <a:chOff x="3429000" y="4137645"/>
                <a:chExt cx="548632" cy="297184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B342E1D8-B4A1-42B7-AD93-488FAA2055D2}"/>
                    </a:ext>
                  </a:extLst>
                </p:cNvPr>
                <p:cNvCxnSpPr/>
                <p:nvPr/>
              </p:nvCxnSpPr>
              <p:spPr>
                <a:xfrm flipH="1">
                  <a:off x="3429000" y="4251951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FF2FB627-152C-4C5F-AD75-7955774EE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54728" y="4286237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00BEB2EB-1F61-46EA-B8F5-DFC341465ECB}"/>
                    </a:ext>
                  </a:extLst>
                </p:cNvPr>
                <p:cNvGrpSpPr/>
                <p:nvPr/>
              </p:nvGrpSpPr>
              <p:grpSpPr>
                <a:xfrm>
                  <a:off x="3657610" y="4251951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30E15882-3A0B-4E24-B8D9-A167F1333F18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30" name="Isosceles Triangle 229">
                      <a:extLst>
                        <a:ext uri="{FF2B5EF4-FFF2-40B4-BE49-F238E27FC236}">
                          <a16:creationId xmlns:a16="http://schemas.microsoft.com/office/drawing/2014/main" id="{46C98376-A850-48AB-B9F2-6E17A8D05E7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1" name="Isosceles Triangle 230">
                      <a:extLst>
                        <a:ext uri="{FF2B5EF4-FFF2-40B4-BE49-F238E27FC236}">
                          <a16:creationId xmlns:a16="http://schemas.microsoft.com/office/drawing/2014/main" id="{B722F777-6066-499F-8AEC-C07EDC16E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B04540BD-EE3F-4A9B-B585-959CCC422A16}"/>
                      </a:ext>
                    </a:extLst>
                  </p:cNvPr>
                  <p:cNvCxnSpPr>
                    <a:stCxn id="231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2D927919-D986-4172-84E0-63C9D136FF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5BFD57CC-3A48-4724-A58F-F70C2501AE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6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2FC2DA94-321F-4A0E-A028-BBA830140B34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4BDC8E6B-A045-450C-9721-CC65F4EEA42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3" name="Isosceles Triangle 222">
                    <a:extLst>
                      <a:ext uri="{FF2B5EF4-FFF2-40B4-BE49-F238E27FC236}">
                        <a16:creationId xmlns:a16="http://schemas.microsoft.com/office/drawing/2014/main" id="{8B0391C0-4905-4BA6-9F68-63067131E25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09669E78-34F1-4ED9-8A60-E407EE197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0A7CB458-8403-4B35-A64E-582B952435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3566205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955785AA-AA6C-4864-8D53-43513CB97ECC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932729D-C53A-473E-BA9F-F477D568575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9" name="Isosceles Triangle 218">
                    <a:extLst>
                      <a:ext uri="{FF2B5EF4-FFF2-40B4-BE49-F238E27FC236}">
                        <a16:creationId xmlns:a16="http://schemas.microsoft.com/office/drawing/2014/main" id="{D13D2856-4E67-411D-A5BB-213046F03AE1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3F0DF6A-B4FC-45DD-AE4E-DD03C837C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63244A18-6699-4769-8F89-C4828E35E1DF}"/>
                </a:ext>
              </a:extLst>
            </p:cNvPr>
            <p:cNvSpPr txBox="1"/>
            <p:nvPr/>
          </p:nvSpPr>
          <p:spPr>
            <a:xfrm>
              <a:off x="4114840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1792505-B8EE-4569-B4EC-883358DA181E}"/>
                </a:ext>
              </a:extLst>
            </p:cNvPr>
            <p:cNvSpPr txBox="1"/>
            <p:nvPr/>
          </p:nvSpPr>
          <p:spPr>
            <a:xfrm>
              <a:off x="2654695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261" name="Freeform 175">
              <a:extLst>
                <a:ext uri="{FF2B5EF4-FFF2-40B4-BE49-F238E27FC236}">
                  <a16:creationId xmlns:a16="http://schemas.microsoft.com/office/drawing/2014/main" id="{217B761B-5195-4E42-BA2C-4CFCA6EC41B2}"/>
                </a:ext>
              </a:extLst>
            </p:cNvPr>
            <p:cNvSpPr/>
            <p:nvPr/>
          </p:nvSpPr>
          <p:spPr>
            <a:xfrm flipH="1" flipV="1">
              <a:off x="6035060" y="495173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2" name="Freeform 176">
              <a:extLst>
                <a:ext uri="{FF2B5EF4-FFF2-40B4-BE49-F238E27FC236}">
                  <a16:creationId xmlns:a16="http://schemas.microsoft.com/office/drawing/2014/main" id="{841DF842-48E3-4DD8-9D85-3351E870BAE3}"/>
                </a:ext>
              </a:extLst>
            </p:cNvPr>
            <p:cNvSpPr/>
            <p:nvPr/>
          </p:nvSpPr>
          <p:spPr>
            <a:xfrm flipH="1" flipV="1">
              <a:off x="5943620" y="495173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3" name="Freeform 175">
              <a:extLst>
                <a:ext uri="{FF2B5EF4-FFF2-40B4-BE49-F238E27FC236}">
                  <a16:creationId xmlns:a16="http://schemas.microsoft.com/office/drawing/2014/main" id="{D737F2C6-5CD5-4800-9823-BAFC6271890D}"/>
                </a:ext>
              </a:extLst>
            </p:cNvPr>
            <p:cNvSpPr/>
            <p:nvPr/>
          </p:nvSpPr>
          <p:spPr>
            <a:xfrm flipH="1" flipV="1">
              <a:off x="6035060" y="6780518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sp>
          <p:nvSpPr>
            <p:cNvPr id="264" name="Freeform 176">
              <a:extLst>
                <a:ext uri="{FF2B5EF4-FFF2-40B4-BE49-F238E27FC236}">
                  <a16:creationId xmlns:a16="http://schemas.microsoft.com/office/drawing/2014/main" id="{770EEF1A-4BB5-4C55-9F4C-87E78F082F11}"/>
                </a:ext>
              </a:extLst>
            </p:cNvPr>
            <p:cNvSpPr/>
            <p:nvPr/>
          </p:nvSpPr>
          <p:spPr>
            <a:xfrm flipH="1" flipV="1">
              <a:off x="5943620" y="6780517"/>
              <a:ext cx="78923" cy="168901"/>
            </a:xfrm>
            <a:custGeom>
              <a:avLst/>
              <a:gdLst>
                <a:gd name="connsiteX0" fmla="*/ 64191 w 78923"/>
                <a:gd name="connsiteY0" fmla="*/ 0 h 168901"/>
                <a:gd name="connsiteX1" fmla="*/ 125 w 78923"/>
                <a:gd name="connsiteY1" fmla="*/ 49505 h 168901"/>
                <a:gd name="connsiteX2" fmla="*/ 78752 w 78923"/>
                <a:gd name="connsiteY2" fmla="*/ 101923 h 168901"/>
                <a:gd name="connsiteX3" fmla="*/ 26334 w 78923"/>
                <a:gd name="connsiteY3" fmla="*/ 168901 h 168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23" h="168901">
                  <a:moveTo>
                    <a:pt x="64191" y="0"/>
                  </a:moveTo>
                  <a:cubicBezTo>
                    <a:pt x="30944" y="16259"/>
                    <a:pt x="-2302" y="32518"/>
                    <a:pt x="125" y="49505"/>
                  </a:cubicBezTo>
                  <a:cubicBezTo>
                    <a:pt x="2552" y="66492"/>
                    <a:pt x="74384" y="82024"/>
                    <a:pt x="78752" y="101923"/>
                  </a:cubicBezTo>
                  <a:cubicBezTo>
                    <a:pt x="83120" y="121822"/>
                    <a:pt x="2552" y="143177"/>
                    <a:pt x="26334" y="168901"/>
                  </a:cubicBezTo>
                </a:path>
              </a:pathLst>
            </a:custGeom>
            <a:ln w="254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776F0F3A-145B-489B-8608-40E9FE4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5029200"/>
              <a:ext cx="1737341" cy="0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D292D1E-FC47-44DD-B7C4-2BAE6BA6F114}"/>
                </a:ext>
              </a:extLst>
            </p:cNvPr>
            <p:cNvCxnSpPr>
              <a:cxnSpLocks/>
            </p:cNvCxnSpPr>
            <p:nvPr/>
          </p:nvCxnSpPr>
          <p:spPr>
            <a:xfrm>
              <a:off x="6035059" y="6857980"/>
              <a:ext cx="2651730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E588F56-E697-4770-996B-254264FC85E4}"/>
                </a:ext>
              </a:extLst>
            </p:cNvPr>
            <p:cNvSpPr txBox="1"/>
            <p:nvPr/>
          </p:nvSpPr>
          <p:spPr>
            <a:xfrm>
              <a:off x="6492263" y="5178618"/>
              <a:ext cx="11886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24</a:t>
              </a:r>
              <a:r>
                <a:rPr lang="en-US" sz="955" baseline="300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Floor</a:t>
              </a:r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4BB4BF4C-2991-445E-8009-89F23C12E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819" y="5017918"/>
              <a:ext cx="0" cy="548622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486ECBAE-65BA-457F-BDE4-037987EBF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9" y="6206612"/>
              <a:ext cx="0" cy="640088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DD56FD3F-2DA7-46B9-BEB9-0B09EA68AC5A}"/>
                </a:ext>
              </a:extLst>
            </p:cNvPr>
            <p:cNvSpPr txBox="1"/>
            <p:nvPr/>
          </p:nvSpPr>
          <p:spPr>
            <a:xfrm>
              <a:off x="6495134" y="6458764"/>
              <a:ext cx="1277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West FCU</a:t>
              </a:r>
            </a:p>
          </p:txBody>
        </p:sp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4E722882-6B05-4379-9462-7D90C9478B26}"/>
                </a:ext>
              </a:extLst>
            </p:cNvPr>
            <p:cNvSpPr txBox="1"/>
            <p:nvPr/>
          </p:nvSpPr>
          <p:spPr>
            <a:xfrm>
              <a:off x="8046718" y="6458764"/>
              <a:ext cx="9572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East FCU</a:t>
              </a:r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5E7A3775-9E0C-4A52-8412-2236DAE457B5}"/>
                </a:ext>
              </a:extLst>
            </p:cNvPr>
            <p:cNvGrpSpPr/>
            <p:nvPr/>
          </p:nvGrpSpPr>
          <p:grpSpPr>
            <a:xfrm>
              <a:off x="6675141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BC682F2-3892-4D70-AF87-3A14F30E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5BBDB5C-89FF-4EEF-AF40-B310DBACCE9E}"/>
                  </a:ext>
                </a:extLst>
              </p:cNvPr>
              <p:cNvCxnSpPr>
                <a:cxnSpLocks/>
                <a:endCxn id="275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D75175F6-7E85-4F55-BCF5-A01133EBD172}"/>
                  </a:ext>
                </a:extLst>
              </p:cNvPr>
              <p:cNvCxnSpPr>
                <a:cxnSpLocks/>
                <a:stCxn id="275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D1075EAE-2864-46B9-A663-302BA8F04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634C398D-D6E6-4BB2-BF83-6D2644F2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00E81132-B246-4637-9033-6C1814C97D0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DDF55E90-1FFD-4AA7-98F2-7C3DB6553D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71B44940-C403-4DB7-B323-B5E70CFF58F5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5" name="Isosceles Triangle 284">
                    <a:extLst>
                      <a:ext uri="{FF2B5EF4-FFF2-40B4-BE49-F238E27FC236}">
                        <a16:creationId xmlns:a16="http://schemas.microsoft.com/office/drawing/2014/main" id="{24BF5C95-8032-4380-B315-9793EDCDA1AB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Isosceles Triangle 285">
                    <a:extLst>
                      <a:ext uri="{FF2B5EF4-FFF2-40B4-BE49-F238E27FC236}">
                        <a16:creationId xmlns:a16="http://schemas.microsoft.com/office/drawing/2014/main" id="{997338C9-0FB6-49F9-9867-830D4606C885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C0101F5D-F10C-48FE-A240-F13D09150E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9CCABB7F-285B-46A3-9B72-6866A3A6F6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5093C2CA-5287-42EE-85A6-FE5A5681CF31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281" name="Isosceles Triangle 280">
                    <a:extLst>
                      <a:ext uri="{FF2B5EF4-FFF2-40B4-BE49-F238E27FC236}">
                        <a16:creationId xmlns:a16="http://schemas.microsoft.com/office/drawing/2014/main" id="{498A0613-BC2C-45C2-9791-2444BCF3AD2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2" name="Isosceles Triangle 281">
                    <a:extLst>
                      <a:ext uri="{FF2B5EF4-FFF2-40B4-BE49-F238E27FC236}">
                        <a16:creationId xmlns:a16="http://schemas.microsoft.com/office/drawing/2014/main" id="{F9E72EFD-6289-4E7F-9DA1-2EDF98FE9D5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B806734D-87E6-41AA-8187-4A097C9A8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5EE77EFE-0533-41DB-BCAC-75D87A4CFE3A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742A8317-F233-4041-B412-3CBB9969070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DF0D0C05-3791-4404-A137-2C49196AE5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FE27769-6166-41EA-9713-913E30061A56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290" name="Group 289">
                    <a:extLst>
                      <a:ext uri="{FF2B5EF4-FFF2-40B4-BE49-F238E27FC236}">
                        <a16:creationId xmlns:a16="http://schemas.microsoft.com/office/drawing/2014/main" id="{69C82D9A-EE7F-420C-8693-09A8E5848B62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293" name="Isosceles Triangle 292">
                      <a:extLst>
                        <a:ext uri="{FF2B5EF4-FFF2-40B4-BE49-F238E27FC236}">
                          <a16:creationId xmlns:a16="http://schemas.microsoft.com/office/drawing/2014/main" id="{E29070B5-3E47-46FA-80A2-D35B25ADFF5B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4" name="Isosceles Triangle 293">
                      <a:extLst>
                        <a:ext uri="{FF2B5EF4-FFF2-40B4-BE49-F238E27FC236}">
                          <a16:creationId xmlns:a16="http://schemas.microsoft.com/office/drawing/2014/main" id="{3F47D351-A404-4C04-9B6B-46A6EE964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CD560E0C-07D0-461A-ACC7-0E82119FF731}"/>
                      </a:ext>
                    </a:extLst>
                  </p:cNvPr>
                  <p:cNvCxnSpPr>
                    <a:stCxn id="294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31A2F0F8-C7D4-4C27-8F59-5A34F001B5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3" name="Isosceles Triangle 322">
                  <a:extLst>
                    <a:ext uri="{FF2B5EF4-FFF2-40B4-BE49-F238E27FC236}">
                      <a16:creationId xmlns:a16="http://schemas.microsoft.com/office/drawing/2014/main" id="{F2A9D0FE-32F9-4FF5-8913-6708E178C1B4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65554EA2-82C6-43E4-BA0D-E4CE061948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FDE9344-CEF9-4087-88B9-5D92235140BB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9D817BDE-B15E-46D1-8E82-2F8D09B9E504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4" name="Group 343">
                  <a:extLst>
                    <a:ext uri="{FF2B5EF4-FFF2-40B4-BE49-F238E27FC236}">
                      <a16:creationId xmlns:a16="http://schemas.microsoft.com/office/drawing/2014/main" id="{E289EE80-50F6-4714-98C4-9965C64D90B8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EF55B34A-FF32-49C6-95CD-E43EA7452CF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DDE84067-6102-492C-B962-A703FE8635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8DDCA41B-8068-4A5C-9F90-B06EB63271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7F8C08F9-AF76-4972-910E-5F82D69F9DE4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49" name="Isosceles Triangle 348">
                      <a:extLst>
                        <a:ext uri="{FF2B5EF4-FFF2-40B4-BE49-F238E27FC236}">
                          <a16:creationId xmlns:a16="http://schemas.microsoft.com/office/drawing/2014/main" id="{073E6E46-7CE8-4427-BF29-092F3FDD619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50" name="Isosceles Triangle 349">
                      <a:extLst>
                        <a:ext uri="{FF2B5EF4-FFF2-40B4-BE49-F238E27FC236}">
                          <a16:creationId xmlns:a16="http://schemas.microsoft.com/office/drawing/2014/main" id="{D860FF77-713B-48BB-9A67-6D947C50AA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253F421-10BF-43E3-8926-C497800D5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EB083242-7CD3-4A53-AFC2-F13AF9F009C1}"/>
                      </a:ext>
                    </a:extLst>
                  </p:cNvPr>
                  <p:cNvCxnSpPr>
                    <a:stCxn id="347" idx="2"/>
                    <a:endCxn id="347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E1D06278-50AC-423B-9FAE-8EEE64F88442}"/>
                </a:ext>
              </a:extLst>
            </p:cNvPr>
            <p:cNvGrpSpPr/>
            <p:nvPr/>
          </p:nvGrpSpPr>
          <p:grpSpPr>
            <a:xfrm flipH="1">
              <a:off x="7772400" y="5532113"/>
              <a:ext cx="1097269" cy="960111"/>
              <a:chOff x="6675141" y="5532113"/>
              <a:chExt cx="1097269" cy="960111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FC324A7-2C57-48EE-BDC3-A657738E0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9500" y="5577763"/>
                <a:ext cx="0" cy="579849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BD0386FD-16DB-487A-B150-E8E9EA14762A}"/>
                  </a:ext>
                </a:extLst>
              </p:cNvPr>
              <p:cNvCxnSpPr>
                <a:cxnSpLocks/>
                <a:endCxn id="361" idx="0"/>
              </p:cNvCxnSpPr>
              <p:nvPr/>
            </p:nvCxnSpPr>
            <p:spPr>
              <a:xfrm>
                <a:off x="6853751" y="5577763"/>
                <a:ext cx="0" cy="9151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A82D9D2C-6C6C-4004-8F52-6E55A7A777EC}"/>
                  </a:ext>
                </a:extLst>
              </p:cNvPr>
              <p:cNvCxnSpPr>
                <a:cxnSpLocks/>
                <a:stCxn id="361" idx="2"/>
              </p:cNvCxnSpPr>
              <p:nvPr/>
            </p:nvCxnSpPr>
            <p:spPr>
              <a:xfrm>
                <a:off x="6853751" y="6119517"/>
                <a:ext cx="0" cy="91510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C2499A22-F3AA-43D8-AF8E-436941E76C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8019" y="5577834"/>
                <a:ext cx="914391" cy="0"/>
              </a:xfrm>
              <a:prstGeom prst="line">
                <a:avLst/>
              </a:prstGeom>
              <a:ln w="28575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CC3181D2-4E16-45B0-94CB-FC09E94586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58019" y="6217894"/>
                <a:ext cx="914390" cy="14"/>
              </a:xfrm>
              <a:prstGeom prst="line">
                <a:avLst/>
              </a:prstGeom>
              <a:ln w="28575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903E42F-FDE0-445C-AC4D-FC04C9EA393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675141" y="5669273"/>
                <a:ext cx="357220" cy="450244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23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56581D36-4022-409E-BC76-0230D95B72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2" y="5532114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05E85561-7082-406A-B4B5-9A0DE9812117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92" name="Isosceles Triangle 391">
                    <a:extLst>
                      <a:ext uri="{FF2B5EF4-FFF2-40B4-BE49-F238E27FC236}">
                        <a16:creationId xmlns:a16="http://schemas.microsoft.com/office/drawing/2014/main" id="{6A2954D1-7681-4FAD-B264-0ABF474C3CC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3" name="Isosceles Triangle 392">
                    <a:extLst>
                      <a:ext uri="{FF2B5EF4-FFF2-40B4-BE49-F238E27FC236}">
                        <a16:creationId xmlns:a16="http://schemas.microsoft.com/office/drawing/2014/main" id="{5ED52705-DFF1-4ECC-B0C8-9E4F4A02563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91" name="Oval 390">
                  <a:extLst>
                    <a:ext uri="{FF2B5EF4-FFF2-40B4-BE49-F238E27FC236}">
                      <a16:creationId xmlns:a16="http://schemas.microsoft.com/office/drawing/2014/main" id="{5097E358-EFE0-4579-8CE3-604C9F50C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ED73EF74-3EE0-4AD2-8BF7-D6D47FAF44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>
                <a:off x="7498091" y="6167223"/>
                <a:ext cx="91440" cy="91438"/>
                <a:chOff x="914440" y="4526267"/>
                <a:chExt cx="182883" cy="182879"/>
              </a:xfrm>
            </p:grpSpPr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C63B16A8-5679-4026-8A2E-5F9A0DD17059}"/>
                    </a:ext>
                  </a:extLst>
                </p:cNvPr>
                <p:cNvGrpSpPr/>
                <p:nvPr/>
              </p:nvGrpSpPr>
              <p:grpSpPr>
                <a:xfrm>
                  <a:off x="914440" y="4526267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88" name="Isosceles Triangle 387">
                    <a:extLst>
                      <a:ext uri="{FF2B5EF4-FFF2-40B4-BE49-F238E27FC236}">
                        <a16:creationId xmlns:a16="http://schemas.microsoft.com/office/drawing/2014/main" id="{1D20D2F2-4559-44A8-B976-49834809404C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9" name="Isosceles Triangle 388">
                    <a:extLst>
                      <a:ext uri="{FF2B5EF4-FFF2-40B4-BE49-F238E27FC236}">
                        <a16:creationId xmlns:a16="http://schemas.microsoft.com/office/drawing/2014/main" id="{F300C092-7A99-4A58-8918-C62FB803406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F2E9EDD5-1018-4B1D-A2EF-31758B94EB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0120" y="4572000"/>
                  <a:ext cx="91440" cy="9144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5A96B965-8464-466E-A9AB-6EF9519B01E7}"/>
                  </a:ext>
                </a:extLst>
              </p:cNvPr>
              <p:cNvGrpSpPr/>
              <p:nvPr/>
            </p:nvGrpSpPr>
            <p:grpSpPr>
              <a:xfrm>
                <a:off x="7109474" y="5943592"/>
                <a:ext cx="297184" cy="548632"/>
                <a:chOff x="7109474" y="5943592"/>
                <a:chExt cx="297184" cy="548632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102C0D55-085C-400E-9E23-7029C102089F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6949464" y="6217908"/>
                  <a:ext cx="5486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0266A72B-2A53-400F-9AEC-61120DEFB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9474" y="6217912"/>
                  <a:ext cx="297184" cy="0"/>
                </a:xfrm>
                <a:prstGeom prst="line">
                  <a:avLst/>
                </a:prstGeom>
                <a:ln w="12700">
                  <a:solidFill>
                    <a:srgbClr val="0099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09AD78F8-64E7-4DDE-A5A2-D01380E0E147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7162540" y="6233442"/>
                  <a:ext cx="215952" cy="93472"/>
                  <a:chOff x="3566173" y="4021321"/>
                  <a:chExt cx="215952" cy="9347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9BEF08EE-1AAE-4843-BEF1-B30DF5D75663}"/>
                      </a:ext>
                    </a:extLst>
                  </p:cNvPr>
                  <p:cNvGrpSpPr/>
                  <p:nvPr/>
                </p:nvGrpSpPr>
                <p:grpSpPr>
                  <a:xfrm>
                    <a:off x="3566173" y="4023353"/>
                    <a:ext cx="91442" cy="91440"/>
                    <a:chOff x="914435" y="4160512"/>
                    <a:chExt cx="182883" cy="182879"/>
                  </a:xfrm>
                </p:grpSpPr>
                <p:sp>
                  <p:nvSpPr>
                    <p:cNvPr id="384" name="Isosceles Triangle 383">
                      <a:extLst>
                        <a:ext uri="{FF2B5EF4-FFF2-40B4-BE49-F238E27FC236}">
                          <a16:creationId xmlns:a16="http://schemas.microsoft.com/office/drawing/2014/main" id="{70A1E978-D9C1-4BD3-AC1A-F9C528F3FEB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5" name="Isosceles Triangle 384">
                      <a:extLst>
                        <a:ext uri="{FF2B5EF4-FFF2-40B4-BE49-F238E27FC236}">
                          <a16:creationId xmlns:a16="http://schemas.microsoft.com/office/drawing/2014/main" id="{5BFE917A-267F-4C6D-9F3B-E1BF52DC77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F694A0D2-04BF-4494-9B38-5E71C5A5AABE}"/>
                      </a:ext>
                    </a:extLst>
                  </p:cNvPr>
                  <p:cNvCxnSpPr>
                    <a:stCxn id="385" idx="0"/>
                  </p:cNvCxnSpPr>
                  <p:nvPr/>
                </p:nvCxnSpPr>
                <p:spPr>
                  <a:xfrm>
                    <a:off x="3611893" y="4069073"/>
                    <a:ext cx="70767" cy="0"/>
                  </a:xfrm>
                  <a:prstGeom prst="lin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DDFD3EE-A08B-4365-82D9-6DE711CB10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3690684" y="4021321"/>
                    <a:ext cx="91441" cy="91441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80" name="Isosceles Triangle 379">
                  <a:extLst>
                    <a:ext uri="{FF2B5EF4-FFF2-40B4-BE49-F238E27FC236}">
                      <a16:creationId xmlns:a16="http://schemas.microsoft.com/office/drawing/2014/main" id="{401FFE2A-93EB-4C64-910F-6FE1C16E652A}"/>
                    </a:ext>
                  </a:extLst>
                </p:cNvPr>
                <p:cNvSpPr/>
                <p:nvPr/>
              </p:nvSpPr>
              <p:spPr>
                <a:xfrm flipV="1">
                  <a:off x="7224855" y="6160892"/>
                  <a:ext cx="91440" cy="4572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15B139FC-EF5C-4CDD-B18A-F101986DE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32327" y="5798119"/>
                <a:ext cx="274317" cy="182878"/>
                <a:chOff x="731562" y="4983464"/>
                <a:chExt cx="548634" cy="365755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B0D4EE1-88CA-4717-98C3-E9B99B85D9E7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CD64A761-DDF8-420D-95FE-7094C842F3D3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 w="127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8" name="Group 367">
                  <a:extLst>
                    <a:ext uri="{FF2B5EF4-FFF2-40B4-BE49-F238E27FC236}">
                      <a16:creationId xmlns:a16="http://schemas.microsoft.com/office/drawing/2014/main" id="{B9300B6D-1FAB-44D2-A189-561AAB1DCF2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5C3C510F-0952-4EF0-B115-77568F79D49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375" name="Straight Connector 374">
                      <a:extLst>
                        <a:ext uri="{FF2B5EF4-FFF2-40B4-BE49-F238E27FC236}">
                          <a16:creationId xmlns:a16="http://schemas.microsoft.com/office/drawing/2014/main" id="{FE8A7A11-F43C-4756-813A-E92AC9977E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6" name="Straight Connector 375">
                      <a:extLst>
                        <a:ext uri="{FF2B5EF4-FFF2-40B4-BE49-F238E27FC236}">
                          <a16:creationId xmlns:a16="http://schemas.microsoft.com/office/drawing/2014/main" id="{2CBDF23B-6319-47D1-9C05-0133A8B73B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70" name="Group 369">
                    <a:extLst>
                      <a:ext uri="{FF2B5EF4-FFF2-40B4-BE49-F238E27FC236}">
                        <a16:creationId xmlns:a16="http://schemas.microsoft.com/office/drawing/2014/main" id="{CE6CD9B5-5EC0-42D4-BADB-923D7D3EE7DE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373" name="Isosceles Triangle 372">
                      <a:extLst>
                        <a:ext uri="{FF2B5EF4-FFF2-40B4-BE49-F238E27FC236}">
                          <a16:creationId xmlns:a16="http://schemas.microsoft.com/office/drawing/2014/main" id="{59AE9A78-C1FC-406E-895A-5486FC74A2EF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4" name="Isosceles Triangle 373">
                      <a:extLst>
                        <a:ext uri="{FF2B5EF4-FFF2-40B4-BE49-F238E27FC236}">
                          <a16:creationId xmlns:a16="http://schemas.microsoft.com/office/drawing/2014/main" id="{E794245A-89B9-476F-89FA-6CBD312BF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71" name="Oval 370">
                    <a:extLst>
                      <a:ext uri="{FF2B5EF4-FFF2-40B4-BE49-F238E27FC236}">
                        <a16:creationId xmlns:a16="http://schemas.microsoft.com/office/drawing/2014/main" id="{27207BB1-B365-453E-AA1D-01D4F1B93E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B1863F74-AA5A-451D-BA12-F7680475BD59}"/>
                      </a:ext>
                    </a:extLst>
                  </p:cNvPr>
                  <p:cNvCxnSpPr>
                    <a:stCxn id="371" idx="2"/>
                    <a:endCxn id="37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127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3523AB06-6FCD-4ED4-A900-7A0C99F3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86789" y="6857982"/>
              <a:ext cx="0" cy="1828773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3" name="Straight Connector 562">
            <a:extLst>
              <a:ext uri="{FF2B5EF4-FFF2-40B4-BE49-F238E27FC236}">
                <a16:creationId xmlns:a16="http://schemas.microsoft.com/office/drawing/2014/main" id="{2D2E59AA-6CBF-47A9-A0E7-7BEB074E330B}"/>
              </a:ext>
            </a:extLst>
          </p:cNvPr>
          <p:cNvCxnSpPr>
            <a:cxnSpLocks/>
          </p:cNvCxnSpPr>
          <p:nvPr/>
        </p:nvCxnSpPr>
        <p:spPr>
          <a:xfrm>
            <a:off x="1596819" y="2174565"/>
            <a:ext cx="5123608" cy="651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>
            <a:extLst>
              <a:ext uri="{FF2B5EF4-FFF2-40B4-BE49-F238E27FC236}">
                <a16:creationId xmlns:a16="http://schemas.microsoft.com/office/drawing/2014/main" id="{A719A8FE-52B6-44BA-AA8E-140BCC4AEBD9}"/>
              </a:ext>
            </a:extLst>
          </p:cNvPr>
          <p:cNvCxnSpPr>
            <a:cxnSpLocks/>
          </p:cNvCxnSpPr>
          <p:nvPr/>
        </p:nvCxnSpPr>
        <p:spPr>
          <a:xfrm>
            <a:off x="1611545" y="5922788"/>
            <a:ext cx="8848589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>
            <a:extLst>
              <a:ext uri="{FF2B5EF4-FFF2-40B4-BE49-F238E27FC236}">
                <a16:creationId xmlns:a16="http://schemas.microsoft.com/office/drawing/2014/main" id="{5257EE11-9EC6-45B2-96BF-84B7A4E4361A}"/>
              </a:ext>
            </a:extLst>
          </p:cNvPr>
          <p:cNvCxnSpPr>
            <a:cxnSpLocks/>
          </p:cNvCxnSpPr>
          <p:nvPr/>
        </p:nvCxnSpPr>
        <p:spPr>
          <a:xfrm>
            <a:off x="10955510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8" name="TextBox 567">
            <a:extLst>
              <a:ext uri="{FF2B5EF4-FFF2-40B4-BE49-F238E27FC236}">
                <a16:creationId xmlns:a16="http://schemas.microsoft.com/office/drawing/2014/main" id="{C4A06BDD-9A8D-4A85-9F03-F61C2515DB18}"/>
              </a:ext>
            </a:extLst>
          </p:cNvPr>
          <p:cNvSpPr txBox="1"/>
          <p:nvPr/>
        </p:nvSpPr>
        <p:spPr>
          <a:xfrm rot="16200000">
            <a:off x="9596226" y="3609962"/>
            <a:ext cx="3096963" cy="2413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68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11 </a:t>
            </a:r>
            <a:endParaRPr lang="en-US" sz="1568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F9A2BC3A-12C9-4022-AD70-BFA36F42658C}"/>
              </a:ext>
            </a:extLst>
          </p:cNvPr>
          <p:cNvSpPr>
            <a:spLocks noChangeAspect="1"/>
          </p:cNvSpPr>
          <p:nvPr/>
        </p:nvSpPr>
        <p:spPr>
          <a:xfrm>
            <a:off x="10959032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97ADED89-531A-4269-BE1A-D8BC9E7183AB}"/>
              </a:ext>
            </a:extLst>
          </p:cNvPr>
          <p:cNvSpPr>
            <a:spLocks noChangeAspect="1"/>
          </p:cNvSpPr>
          <p:nvPr/>
        </p:nvSpPr>
        <p:spPr>
          <a:xfrm>
            <a:off x="10958892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A9E258EB-3F4A-41A5-B9A8-BCDC66D5DC4F}"/>
              </a:ext>
            </a:extLst>
          </p:cNvPr>
          <p:cNvSpPr>
            <a:spLocks noChangeAspect="1"/>
          </p:cNvSpPr>
          <p:nvPr/>
        </p:nvSpPr>
        <p:spPr>
          <a:xfrm>
            <a:off x="1295596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2CE07091-5884-4B0B-ACAD-C2DDC28B21CD}"/>
              </a:ext>
            </a:extLst>
          </p:cNvPr>
          <p:cNvSpPr>
            <a:spLocks noChangeAspect="1"/>
          </p:cNvSpPr>
          <p:nvPr/>
        </p:nvSpPr>
        <p:spPr>
          <a:xfrm>
            <a:off x="129545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895227C8-55C4-44C5-869D-C26916C73A21}"/>
              </a:ext>
            </a:extLst>
          </p:cNvPr>
          <p:cNvSpPr>
            <a:spLocks noChangeAspect="1"/>
          </p:cNvSpPr>
          <p:nvPr/>
        </p:nvSpPr>
        <p:spPr>
          <a:xfrm>
            <a:off x="1295453" y="5735753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102FC0B-E4DB-4708-9590-F45854C2294B}"/>
              </a:ext>
            </a:extLst>
          </p:cNvPr>
          <p:cNvSpPr>
            <a:spLocks noChangeAspect="1"/>
          </p:cNvSpPr>
          <p:nvPr/>
        </p:nvSpPr>
        <p:spPr>
          <a:xfrm>
            <a:off x="1295456" y="1995070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36" dirty="0">
                <a:latin typeface="Comic Sans MS" panose="030F0702030302020204" pitchFamily="66" charset="0"/>
              </a:rPr>
              <a:t>V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3B2194FF-918C-49F9-BB28-0354457E67D1}"/>
              </a:ext>
            </a:extLst>
          </p:cNvPr>
          <p:cNvGrpSpPr/>
          <p:nvPr/>
        </p:nvGrpSpPr>
        <p:grpSpPr>
          <a:xfrm>
            <a:off x="5285518" y="5424030"/>
            <a:ext cx="374069" cy="124690"/>
            <a:chOff x="731562" y="5074901"/>
            <a:chExt cx="548634" cy="182879"/>
          </a:xfrm>
        </p:grpSpPr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34175CB-5146-485A-B540-2EC21D59EB88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E6B31577-9489-4E08-ACF1-5AF46967FF7F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351F9AF2-203A-4E79-ACD4-8CA5B962EA28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481EEF1C-8086-45E5-9D1C-599378ABDB1B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9AE9C516-F132-4FFA-A3D2-566F43802379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9" name="Group 328">
                <a:extLst>
                  <a:ext uri="{FF2B5EF4-FFF2-40B4-BE49-F238E27FC236}">
                    <a16:creationId xmlns:a16="http://schemas.microsoft.com/office/drawing/2014/main" id="{9892F9EF-7BA5-42C4-8385-36E162A7ADB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332" name="Isosceles Triangle 331">
                  <a:extLst>
                    <a:ext uri="{FF2B5EF4-FFF2-40B4-BE49-F238E27FC236}">
                      <a16:creationId xmlns:a16="http://schemas.microsoft.com/office/drawing/2014/main" id="{14C9A7E3-C56C-48CE-A7AC-83B6DCC8433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Isosceles Triangle 332">
                  <a:extLst>
                    <a:ext uri="{FF2B5EF4-FFF2-40B4-BE49-F238E27FC236}">
                      <a16:creationId xmlns:a16="http://schemas.microsoft.com/office/drawing/2014/main" id="{1B029901-1A29-49A1-8E59-AD6AEF387F67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B009BFD-6DFF-4B5A-B9F1-7BBC8D9722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CD2C71AA-B3FC-4893-8B2E-A6AC0B95B399}"/>
                  </a:ext>
                </a:extLst>
              </p:cNvPr>
              <p:cNvCxnSpPr>
                <a:stCxn id="330" idx="2"/>
                <a:endCxn id="330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22C60944-E55B-4438-9CD0-7A58ABF5CF9B}"/>
              </a:ext>
            </a:extLst>
          </p:cNvPr>
          <p:cNvGrpSpPr/>
          <p:nvPr/>
        </p:nvGrpSpPr>
        <p:grpSpPr>
          <a:xfrm>
            <a:off x="1544831" y="2455598"/>
            <a:ext cx="374073" cy="124690"/>
            <a:chOff x="731562" y="1600241"/>
            <a:chExt cx="548640" cy="182878"/>
          </a:xfrm>
        </p:grpSpPr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D855F6B7-CBA5-485E-A1C3-5BDA89DAC3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A5438663-DF62-4290-BC30-15511DFC68F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63641B0-3CB2-4AAE-B928-8625CAAAC9F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C6F0D464-130E-451D-92C1-22659EE82F08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8B37F26-5E9E-42A4-AB94-A4E90B66BF8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80BDBBE-791C-4938-B68F-EAAF268A204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1199DBED-CEB3-4829-87C9-062362BA691F}"/>
              </a:ext>
            </a:extLst>
          </p:cNvPr>
          <p:cNvGrpSpPr/>
          <p:nvPr/>
        </p:nvGrpSpPr>
        <p:grpSpPr>
          <a:xfrm>
            <a:off x="5285518" y="5636079"/>
            <a:ext cx="374073" cy="124690"/>
            <a:chOff x="731562" y="1600241"/>
            <a:chExt cx="548640" cy="182878"/>
          </a:xfrm>
        </p:grpSpPr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8842075C-6892-4E8F-8B05-C30DE61FF465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8CAB9E79-F938-4BB7-AB01-68B1A270E149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CDA62750-D2B8-4302-8DF8-CDED512D3B64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8199C696-1F8F-4A44-9365-6CDC270FDC0F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56354740-78B3-45EF-B2E1-97F3A51A54E2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2264EBBF-23E2-4023-8CF3-5B0F732D5705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C5E03558-BC0D-43A5-A8FC-AC4A9B425E3F}"/>
              </a:ext>
            </a:extLst>
          </p:cNvPr>
          <p:cNvCxnSpPr>
            <a:cxnSpLocks/>
          </p:cNvCxnSpPr>
          <p:nvPr/>
        </p:nvCxnSpPr>
        <p:spPr>
          <a:xfrm flipV="1">
            <a:off x="10460134" y="5299306"/>
            <a:ext cx="0" cy="1246895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2EAF2EC2-48CA-40DF-B30F-E38226269A77}"/>
              </a:ext>
            </a:extLst>
          </p:cNvPr>
          <p:cNvCxnSpPr>
            <a:cxnSpLocks/>
          </p:cNvCxnSpPr>
          <p:nvPr/>
        </p:nvCxnSpPr>
        <p:spPr>
          <a:xfrm flipV="1">
            <a:off x="6720426" y="2182104"/>
            <a:ext cx="0" cy="1246934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FC231FDD-2630-4BFC-88C4-632F47B977F6}"/>
              </a:ext>
            </a:extLst>
          </p:cNvPr>
          <p:cNvGrpSpPr/>
          <p:nvPr/>
        </p:nvGrpSpPr>
        <p:grpSpPr>
          <a:xfrm>
            <a:off x="6532413" y="2455598"/>
            <a:ext cx="374073" cy="124690"/>
            <a:chOff x="731562" y="1600241"/>
            <a:chExt cx="548640" cy="182878"/>
          </a:xfrm>
        </p:grpSpPr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8C6E0F9B-7B18-461C-AD20-4A8C5266D2D3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361107F6-4610-4605-8C95-CE579327A663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3C34E0E1-2779-4745-AA6D-4EC3C5F0B98A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A084DC41-7BFE-4853-A610-A8ECBABB29AC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43161B0-6687-4CEA-ABBF-F36C95D077C9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C3952CA-DAFA-456B-9E98-48E7210BD96F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B3CC8D75-2485-40F1-A84B-140894F246B7}"/>
              </a:ext>
            </a:extLst>
          </p:cNvPr>
          <p:cNvGrpSpPr/>
          <p:nvPr/>
        </p:nvGrpSpPr>
        <p:grpSpPr>
          <a:xfrm>
            <a:off x="10273096" y="5424030"/>
            <a:ext cx="374069" cy="124690"/>
            <a:chOff x="731562" y="5074901"/>
            <a:chExt cx="548634" cy="182879"/>
          </a:xfrm>
        </p:grpSpPr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D98AEFC7-6C6E-4614-A008-4964990D3F4E}"/>
                </a:ext>
              </a:extLst>
            </p:cNvPr>
            <p:cNvCxnSpPr/>
            <p:nvPr/>
          </p:nvCxnSpPr>
          <p:spPr>
            <a:xfrm flipH="1">
              <a:off x="731562" y="5166341"/>
              <a:ext cx="5486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10A19A3-ACBB-4DC5-8992-AA2DAF3BF867}"/>
                </a:ext>
              </a:extLst>
            </p:cNvPr>
            <p:cNvGrpSpPr/>
            <p:nvPr/>
          </p:nvGrpSpPr>
          <p:grpSpPr>
            <a:xfrm>
              <a:off x="914440" y="5074901"/>
              <a:ext cx="197266" cy="182879"/>
              <a:chOff x="914440" y="5074901"/>
              <a:chExt cx="197266" cy="182879"/>
            </a:xfrm>
          </p:grpSpPr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8F555FA-3E92-41CF-8A82-083152708846}"/>
                  </a:ext>
                </a:extLst>
              </p:cNvPr>
              <p:cNvGrpSpPr/>
              <p:nvPr/>
            </p:nvGrpSpPr>
            <p:grpSpPr>
              <a:xfrm>
                <a:off x="1020267" y="5120640"/>
                <a:ext cx="91439" cy="91439"/>
                <a:chOff x="1158273" y="5166341"/>
                <a:chExt cx="91439" cy="91439"/>
              </a:xfrm>
            </p:grpSpPr>
            <p:cxnSp>
              <p:nvCxnSpPr>
                <p:cNvPr id="578" name="Straight Connector 577">
                  <a:extLst>
                    <a:ext uri="{FF2B5EF4-FFF2-40B4-BE49-F238E27FC236}">
                      <a16:creationId xmlns:a16="http://schemas.microsoft.com/office/drawing/2014/main" id="{B7240E0E-7A07-4242-BAD8-57EE9A3888EA}"/>
                    </a:ext>
                  </a:extLst>
                </p:cNvPr>
                <p:cNvCxnSpPr/>
                <p:nvPr/>
              </p:nvCxnSpPr>
              <p:spPr>
                <a:xfrm>
                  <a:off x="1158273" y="5166341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9" name="Straight Connector 578">
                  <a:extLst>
                    <a:ext uri="{FF2B5EF4-FFF2-40B4-BE49-F238E27FC236}">
                      <a16:creationId xmlns:a16="http://schemas.microsoft.com/office/drawing/2014/main" id="{301315A5-0E9B-4712-8795-144D4188C3F2}"/>
                    </a:ext>
                  </a:extLst>
                </p:cNvPr>
                <p:cNvCxnSpPr/>
                <p:nvPr/>
              </p:nvCxnSpPr>
              <p:spPr>
                <a:xfrm>
                  <a:off x="1158273" y="5257780"/>
                  <a:ext cx="91439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1" name="Group 570">
                <a:extLst>
                  <a:ext uri="{FF2B5EF4-FFF2-40B4-BE49-F238E27FC236}">
                    <a16:creationId xmlns:a16="http://schemas.microsoft.com/office/drawing/2014/main" id="{FB945A98-AC0E-43A2-B6E6-036A517F3FE5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82883" cy="182879"/>
                <a:chOff x="914435" y="4160512"/>
                <a:chExt cx="182883" cy="182879"/>
              </a:xfrm>
            </p:grpSpPr>
            <p:sp>
              <p:nvSpPr>
                <p:cNvPr id="576" name="Isosceles Triangle 575">
                  <a:extLst>
                    <a:ext uri="{FF2B5EF4-FFF2-40B4-BE49-F238E27FC236}">
                      <a16:creationId xmlns:a16="http://schemas.microsoft.com/office/drawing/2014/main" id="{10E6690F-EA7A-4E6E-AEA1-C67128C11B19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7" name="Isosceles Triangle 576">
                  <a:extLst>
                    <a:ext uri="{FF2B5EF4-FFF2-40B4-BE49-F238E27FC236}">
                      <a16:creationId xmlns:a16="http://schemas.microsoft.com/office/drawing/2014/main" id="{9D9A1F1A-7C30-42AA-9417-9A67B793C3D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ED0B0EE0-71E2-42AC-8E12-D602B300DCE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>
                <a:off x="934878" y="5102352"/>
                <a:ext cx="137160" cy="13716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B056C84C-4417-4205-A907-A1DA1FE74BA3}"/>
                  </a:ext>
                </a:extLst>
              </p:cNvPr>
              <p:cNvCxnSpPr>
                <a:stCxn id="573" idx="2"/>
                <a:endCxn id="573" idx="6"/>
              </p:cNvCxnSpPr>
              <p:nvPr/>
            </p:nvCxnSpPr>
            <p:spPr>
              <a:xfrm>
                <a:off x="944066" y="5136642"/>
                <a:ext cx="118784" cy="68580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9C5FE4AC-38C6-4E10-88A7-5E6534554C3E}"/>
              </a:ext>
            </a:extLst>
          </p:cNvPr>
          <p:cNvGrpSpPr/>
          <p:nvPr/>
        </p:nvGrpSpPr>
        <p:grpSpPr>
          <a:xfrm>
            <a:off x="10273096" y="5636079"/>
            <a:ext cx="374073" cy="124690"/>
            <a:chOff x="731562" y="1600241"/>
            <a:chExt cx="548640" cy="182878"/>
          </a:xfrm>
        </p:grpSpPr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BDFE33AD-F864-4F9C-B37F-1786850D8FAA}"/>
                </a:ext>
              </a:extLst>
            </p:cNvPr>
            <p:cNvCxnSpPr/>
            <p:nvPr/>
          </p:nvCxnSpPr>
          <p:spPr>
            <a:xfrm>
              <a:off x="731562" y="1691680"/>
              <a:ext cx="548640" cy="0"/>
            </a:xfrm>
            <a:prstGeom prst="line">
              <a:avLst/>
            </a:prstGeom>
            <a:ln w="95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A3B04055-FAED-43FE-BCE6-05922F182894}"/>
                </a:ext>
              </a:extLst>
            </p:cNvPr>
            <p:cNvCxnSpPr/>
            <p:nvPr/>
          </p:nvCxnSpPr>
          <p:spPr>
            <a:xfrm>
              <a:off x="914440" y="1783119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E3FFEF73-0462-4FC2-8ECC-58E4F421AFAE}"/>
                </a:ext>
              </a:extLst>
            </p:cNvPr>
            <p:cNvCxnSpPr/>
            <p:nvPr/>
          </p:nvCxnSpPr>
          <p:spPr>
            <a:xfrm>
              <a:off x="914440" y="1600241"/>
              <a:ext cx="182878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14724195-B1BE-42A5-B344-C0DE480039CA}"/>
                </a:ext>
              </a:extLst>
            </p:cNvPr>
            <p:cNvCxnSpPr/>
            <p:nvPr/>
          </p:nvCxnSpPr>
          <p:spPr>
            <a:xfrm>
              <a:off x="1097318" y="1691680"/>
              <a:ext cx="137160" cy="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B857CA85-E25F-442C-9286-21FFDE4DD3EC}"/>
                </a:ext>
              </a:extLst>
            </p:cNvPr>
            <p:cNvCxnSpPr/>
            <p:nvPr/>
          </p:nvCxnSpPr>
          <p:spPr>
            <a:xfrm>
              <a:off x="1234478" y="1691680"/>
              <a:ext cx="0" cy="7212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37A81F54-7495-4C42-AB68-08AB4E0D0011}"/>
                </a:ext>
              </a:extLst>
            </p:cNvPr>
            <p:cNvSpPr/>
            <p:nvPr/>
          </p:nvSpPr>
          <p:spPr>
            <a:xfrm>
              <a:off x="914432" y="1623100"/>
              <a:ext cx="182880" cy="1371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70">
                <a:solidFill>
                  <a:schemeClr val="tx1"/>
                </a:solidFill>
              </a:endParaRPr>
            </a:p>
          </p:txBody>
        </p:sp>
      </p:grpSp>
      <p:sp>
        <p:nvSpPr>
          <p:cNvPr id="303" name="TextBox 302">
            <a:extLst>
              <a:ext uri="{FF2B5EF4-FFF2-40B4-BE49-F238E27FC236}">
                <a16:creationId xmlns:a16="http://schemas.microsoft.com/office/drawing/2014/main" id="{AAA2ADB1-2C31-4B1B-AE5F-E35F03066D88}"/>
              </a:ext>
            </a:extLst>
          </p:cNvPr>
          <p:cNvSpPr txBox="1"/>
          <p:nvPr/>
        </p:nvSpPr>
        <p:spPr>
          <a:xfrm>
            <a:off x="6345384" y="3530914"/>
            <a:ext cx="716954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r>
              <a:rPr lang="en-US" sz="955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st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Floor</a:t>
            </a:r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B437F855-7D82-4ACE-8ECD-B22B4E162135}"/>
              </a:ext>
            </a:extLst>
          </p:cNvPr>
          <p:cNvCxnSpPr>
            <a:cxnSpLocks/>
          </p:cNvCxnSpPr>
          <p:nvPr/>
        </p:nvCxnSpPr>
        <p:spPr>
          <a:xfrm flipV="1">
            <a:off x="7157504" y="3429038"/>
            <a:ext cx="0" cy="374060"/>
          </a:xfrm>
          <a:prstGeom prst="line">
            <a:avLst/>
          </a:prstGeom>
          <a:ln w="28575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3281E4D-6913-4152-81B9-B9BD726B20EA}"/>
              </a:ext>
            </a:extLst>
          </p:cNvPr>
          <p:cNvCxnSpPr>
            <a:cxnSpLocks/>
          </p:cNvCxnSpPr>
          <p:nvPr/>
        </p:nvCxnSpPr>
        <p:spPr>
          <a:xfrm flipV="1">
            <a:off x="7155861" y="4239511"/>
            <a:ext cx="0" cy="1059795"/>
          </a:xfrm>
          <a:prstGeom prst="line">
            <a:avLst/>
          </a:prstGeom>
          <a:ln w="28575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CA944E75-1398-4B57-871B-091B1DD0A363}"/>
              </a:ext>
            </a:extLst>
          </p:cNvPr>
          <p:cNvGrpSpPr/>
          <p:nvPr/>
        </p:nvGrpSpPr>
        <p:grpSpPr>
          <a:xfrm>
            <a:off x="6407724" y="3771933"/>
            <a:ext cx="748138" cy="654621"/>
            <a:chOff x="2743255" y="5532113"/>
            <a:chExt cx="1097269" cy="960111"/>
          </a:xfrm>
        </p:grpSpPr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E5506FD7-B814-43E1-89C7-5D396F3C1F97}"/>
                </a:ext>
              </a:extLst>
            </p:cNvPr>
            <p:cNvCxnSpPr>
              <a:cxnSpLocks/>
              <a:endCxn id="636" idx="0"/>
            </p:cNvCxnSpPr>
            <p:nvPr/>
          </p:nvCxnSpPr>
          <p:spPr>
            <a:xfrm>
              <a:off x="2921865" y="5577763"/>
              <a:ext cx="0" cy="91510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Straight Connector 632">
              <a:extLst>
                <a:ext uri="{FF2B5EF4-FFF2-40B4-BE49-F238E27FC236}">
                  <a16:creationId xmlns:a16="http://schemas.microsoft.com/office/drawing/2014/main" id="{739912CB-4C39-4D32-89EF-7D48CE8968ED}"/>
                </a:ext>
              </a:extLst>
            </p:cNvPr>
            <p:cNvCxnSpPr>
              <a:cxnSpLocks/>
              <a:stCxn id="636" idx="2"/>
            </p:cNvCxnSpPr>
            <p:nvPr/>
          </p:nvCxnSpPr>
          <p:spPr>
            <a:xfrm>
              <a:off x="2921865" y="6119517"/>
              <a:ext cx="0" cy="91510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24BABBDA-1788-410E-AF4D-0F1BB5DD0F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6133" y="5577834"/>
              <a:ext cx="914391" cy="0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Straight Connector 634">
              <a:extLst>
                <a:ext uri="{FF2B5EF4-FFF2-40B4-BE49-F238E27FC236}">
                  <a16:creationId xmlns:a16="http://schemas.microsoft.com/office/drawing/2014/main" id="{7B5E98D7-1ABB-40AA-833C-42BCF486BC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6133" y="6217894"/>
              <a:ext cx="914390" cy="14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TextBox 635">
              <a:extLst>
                <a:ext uri="{FF2B5EF4-FFF2-40B4-BE49-F238E27FC236}">
                  <a16:creationId xmlns:a16="http://schemas.microsoft.com/office/drawing/2014/main" id="{312B41A2-6FCB-4CD0-87D8-77256E3A23B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743255" y="5669273"/>
              <a:ext cx="357220" cy="450244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0BDC410E-25DB-4A69-ABCE-88308ADFAEBF}"/>
                </a:ext>
              </a:extLst>
            </p:cNvPr>
            <p:cNvGrpSpPr/>
            <p:nvPr/>
          </p:nvGrpSpPr>
          <p:grpSpPr>
            <a:xfrm rot="16200000">
              <a:off x="3051864" y="6069316"/>
              <a:ext cx="548632" cy="297184"/>
              <a:chOff x="3429000" y="4137645"/>
              <a:chExt cx="548632" cy="297184"/>
            </a:xfrm>
          </p:grpSpPr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BC770902-5978-48EB-BDB6-F56EA1743E4B}"/>
                  </a:ext>
                </a:extLst>
              </p:cNvPr>
              <p:cNvCxnSpPr/>
              <p:nvPr/>
            </p:nvCxnSpPr>
            <p:spPr>
              <a:xfrm flipH="1">
                <a:off x="3429000" y="4251951"/>
                <a:ext cx="5486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>
                <a:extLst>
                  <a:ext uri="{FF2B5EF4-FFF2-40B4-BE49-F238E27FC236}">
                    <a16:creationId xmlns:a16="http://schemas.microsoft.com/office/drawing/2014/main" id="{6B394D87-DB59-4774-B4EC-CDAEF425F7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554728" y="4286237"/>
                <a:ext cx="297184" cy="0"/>
              </a:xfrm>
              <a:prstGeom prst="line">
                <a:avLst/>
              </a:prstGeom>
              <a:ln w="127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C200CACC-C122-4496-9C10-13E24A1923EE}"/>
                  </a:ext>
                </a:extLst>
              </p:cNvPr>
              <p:cNvGrpSpPr/>
              <p:nvPr/>
            </p:nvGrpSpPr>
            <p:grpSpPr>
              <a:xfrm>
                <a:off x="3657610" y="4251951"/>
                <a:ext cx="215952" cy="93472"/>
                <a:chOff x="3566173" y="4021321"/>
                <a:chExt cx="215952" cy="93472"/>
              </a:xfrm>
            </p:grpSpPr>
            <p:grpSp>
              <p:nvGrpSpPr>
                <p:cNvPr id="651" name="Group 650">
                  <a:extLst>
                    <a:ext uri="{FF2B5EF4-FFF2-40B4-BE49-F238E27FC236}">
                      <a16:creationId xmlns:a16="http://schemas.microsoft.com/office/drawing/2014/main" id="{6BFEC0BC-3032-4988-807C-1D522FD48F25}"/>
                    </a:ext>
                  </a:extLst>
                </p:cNvPr>
                <p:cNvGrpSpPr/>
                <p:nvPr/>
              </p:nvGrpSpPr>
              <p:grpSpPr>
                <a:xfrm>
                  <a:off x="3566173" y="4023353"/>
                  <a:ext cx="91442" cy="91440"/>
                  <a:chOff x="914435" y="4160512"/>
                  <a:chExt cx="182883" cy="182879"/>
                </a:xfrm>
              </p:grpSpPr>
              <p:sp>
                <p:nvSpPr>
                  <p:cNvPr id="654" name="Isosceles Triangle 653">
                    <a:extLst>
                      <a:ext uri="{FF2B5EF4-FFF2-40B4-BE49-F238E27FC236}">
                        <a16:creationId xmlns:a16="http://schemas.microsoft.com/office/drawing/2014/main" id="{8EE5088B-2A74-4873-9C53-5BB845840831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5" name="Isosceles Triangle 654">
                    <a:extLst>
                      <a:ext uri="{FF2B5EF4-FFF2-40B4-BE49-F238E27FC236}">
                        <a16:creationId xmlns:a16="http://schemas.microsoft.com/office/drawing/2014/main" id="{4AC398BB-14A9-481D-8404-C7214800E3FB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3CB2CC7D-15BB-4B27-AF3A-7A31F03B1B52}"/>
                    </a:ext>
                  </a:extLst>
                </p:cNvPr>
                <p:cNvCxnSpPr>
                  <a:stCxn id="655" idx="0"/>
                </p:cNvCxnSpPr>
                <p:nvPr/>
              </p:nvCxnSpPr>
              <p:spPr>
                <a:xfrm>
                  <a:off x="3611893" y="4069073"/>
                  <a:ext cx="70767" cy="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3" name="Rectangle 652">
                  <a:extLst>
                    <a:ext uri="{FF2B5EF4-FFF2-40B4-BE49-F238E27FC236}">
                      <a16:creationId xmlns:a16="http://schemas.microsoft.com/office/drawing/2014/main" id="{4B8ED3B9-2101-4ADE-A8EE-163028778C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690684" y="4021321"/>
                  <a:ext cx="91441" cy="9144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83CD2B88-8452-4A34-8A80-77A63F62617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3566206" y="5532114"/>
              <a:ext cx="91440" cy="91438"/>
              <a:chOff x="914440" y="4526267"/>
              <a:chExt cx="182883" cy="182879"/>
            </a:xfrm>
          </p:grpSpPr>
          <p:grpSp>
            <p:nvGrpSpPr>
              <p:cNvPr id="644" name="Group 643">
                <a:extLst>
                  <a:ext uri="{FF2B5EF4-FFF2-40B4-BE49-F238E27FC236}">
                    <a16:creationId xmlns:a16="http://schemas.microsoft.com/office/drawing/2014/main" id="{537B977A-B7F3-4921-886A-505DFC0E8B6D}"/>
                  </a:ext>
                </a:extLst>
              </p:cNvPr>
              <p:cNvGrpSpPr/>
              <p:nvPr/>
            </p:nvGrpSpPr>
            <p:grpSpPr>
              <a:xfrm>
                <a:off x="914440" y="4526267"/>
                <a:ext cx="182883" cy="182879"/>
                <a:chOff x="914435" y="4160512"/>
                <a:chExt cx="182883" cy="182879"/>
              </a:xfrm>
            </p:grpSpPr>
            <p:sp>
              <p:nvSpPr>
                <p:cNvPr id="646" name="Isosceles Triangle 645">
                  <a:extLst>
                    <a:ext uri="{FF2B5EF4-FFF2-40B4-BE49-F238E27FC236}">
                      <a16:creationId xmlns:a16="http://schemas.microsoft.com/office/drawing/2014/main" id="{66DC883E-654E-4BAE-89E2-660973EDE6FD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7" name="Isosceles Triangle 646">
                  <a:extLst>
                    <a:ext uri="{FF2B5EF4-FFF2-40B4-BE49-F238E27FC236}">
                      <a16:creationId xmlns:a16="http://schemas.microsoft.com/office/drawing/2014/main" id="{FC7816EC-4A67-477D-845B-46EA8B381CD6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D10BD41E-5D85-4B64-B8FA-B423D2C39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" y="4572000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BE46FB1D-9E31-44D0-B516-6F048823E6E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3566205" y="6167223"/>
              <a:ext cx="91440" cy="91438"/>
              <a:chOff x="914440" y="4526267"/>
              <a:chExt cx="182883" cy="182879"/>
            </a:xfrm>
          </p:grpSpPr>
          <p:grpSp>
            <p:nvGrpSpPr>
              <p:cNvPr id="640" name="Group 639">
                <a:extLst>
                  <a:ext uri="{FF2B5EF4-FFF2-40B4-BE49-F238E27FC236}">
                    <a16:creationId xmlns:a16="http://schemas.microsoft.com/office/drawing/2014/main" id="{B445E68E-E21E-4A81-9BD9-2563FFC80C88}"/>
                  </a:ext>
                </a:extLst>
              </p:cNvPr>
              <p:cNvGrpSpPr/>
              <p:nvPr/>
            </p:nvGrpSpPr>
            <p:grpSpPr>
              <a:xfrm>
                <a:off x="914440" y="4526267"/>
                <a:ext cx="182883" cy="182879"/>
                <a:chOff x="914435" y="4160512"/>
                <a:chExt cx="182883" cy="182879"/>
              </a:xfrm>
            </p:grpSpPr>
            <p:sp>
              <p:nvSpPr>
                <p:cNvPr id="642" name="Isosceles Triangle 641">
                  <a:extLst>
                    <a:ext uri="{FF2B5EF4-FFF2-40B4-BE49-F238E27FC236}">
                      <a16:creationId xmlns:a16="http://schemas.microsoft.com/office/drawing/2014/main" id="{9BF2F3B6-02E9-4BD4-9913-CEC19308203F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3" name="Isosceles Triangle 642">
                  <a:extLst>
                    <a:ext uri="{FF2B5EF4-FFF2-40B4-BE49-F238E27FC236}">
                      <a16:creationId xmlns:a16="http://schemas.microsoft.com/office/drawing/2014/main" id="{C3E5EEA4-5BB8-4A30-9856-4B0CD814FB81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96A56DFE-DF0A-42E4-AFA1-ABC2BF653A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" y="4572000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</p:grp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E3D42941-DBCC-4498-8736-8ACA96DF36AF}"/>
              </a:ext>
            </a:extLst>
          </p:cNvPr>
          <p:cNvCxnSpPr>
            <a:cxnSpLocks/>
          </p:cNvCxnSpPr>
          <p:nvPr/>
        </p:nvCxnSpPr>
        <p:spPr>
          <a:xfrm flipV="1">
            <a:off x="6720426" y="3421865"/>
            <a:ext cx="608214" cy="7173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2911508C-9369-4B96-9EDD-E69A656B8168}"/>
              </a:ext>
            </a:extLst>
          </p:cNvPr>
          <p:cNvCxnSpPr>
            <a:cxnSpLocks/>
          </p:cNvCxnSpPr>
          <p:nvPr/>
        </p:nvCxnSpPr>
        <p:spPr>
          <a:xfrm>
            <a:off x="7155861" y="5299306"/>
            <a:ext cx="162900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1BC82179-441D-4A14-9244-84BD8137FEE8}"/>
              </a:ext>
            </a:extLst>
          </p:cNvPr>
          <p:cNvSpPr txBox="1"/>
          <p:nvPr/>
        </p:nvSpPr>
        <p:spPr>
          <a:xfrm>
            <a:off x="6347343" y="4403740"/>
            <a:ext cx="808519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West FCU (Typical through 24</a:t>
            </a:r>
            <a:r>
              <a:rPr lang="en-US" sz="955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floor)</a:t>
            </a:r>
          </a:p>
        </p:txBody>
      </p:sp>
      <p:sp>
        <p:nvSpPr>
          <p:cNvPr id="314" name="Freeform 175">
            <a:extLst>
              <a:ext uri="{FF2B5EF4-FFF2-40B4-BE49-F238E27FC236}">
                <a16:creationId xmlns:a16="http://schemas.microsoft.com/office/drawing/2014/main" id="{8C59EB60-AAF1-41EC-AA91-DB12588A2AD8}"/>
              </a:ext>
            </a:extLst>
          </p:cNvPr>
          <p:cNvSpPr/>
          <p:nvPr/>
        </p:nvSpPr>
        <p:spPr>
          <a:xfrm flipH="1" flipV="1">
            <a:off x="7388837" y="3376223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315" name="Freeform 176">
            <a:extLst>
              <a:ext uri="{FF2B5EF4-FFF2-40B4-BE49-F238E27FC236}">
                <a16:creationId xmlns:a16="http://schemas.microsoft.com/office/drawing/2014/main" id="{74BA1D29-7BDA-4B73-A39D-40AF60704808}"/>
              </a:ext>
            </a:extLst>
          </p:cNvPr>
          <p:cNvSpPr/>
          <p:nvPr/>
        </p:nvSpPr>
        <p:spPr>
          <a:xfrm flipH="1" flipV="1">
            <a:off x="7326492" y="3376222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403" name="Freeform 175">
            <a:extLst>
              <a:ext uri="{FF2B5EF4-FFF2-40B4-BE49-F238E27FC236}">
                <a16:creationId xmlns:a16="http://schemas.microsoft.com/office/drawing/2014/main" id="{46C98F07-7CB4-4D8A-A2C7-C3D6620E61F1}"/>
              </a:ext>
            </a:extLst>
          </p:cNvPr>
          <p:cNvSpPr/>
          <p:nvPr/>
        </p:nvSpPr>
        <p:spPr>
          <a:xfrm flipH="1" flipV="1">
            <a:off x="7388837" y="5246528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sp>
        <p:nvSpPr>
          <p:cNvPr id="407" name="Freeform 176">
            <a:extLst>
              <a:ext uri="{FF2B5EF4-FFF2-40B4-BE49-F238E27FC236}">
                <a16:creationId xmlns:a16="http://schemas.microsoft.com/office/drawing/2014/main" id="{74352CE7-168D-4DD7-B03F-5E760F98E910}"/>
              </a:ext>
            </a:extLst>
          </p:cNvPr>
          <p:cNvSpPr/>
          <p:nvPr/>
        </p:nvSpPr>
        <p:spPr>
          <a:xfrm flipH="1" flipV="1">
            <a:off x="7326492" y="5246528"/>
            <a:ext cx="53811" cy="115160"/>
          </a:xfrm>
          <a:custGeom>
            <a:avLst/>
            <a:gdLst>
              <a:gd name="connsiteX0" fmla="*/ 64191 w 78923"/>
              <a:gd name="connsiteY0" fmla="*/ 0 h 168901"/>
              <a:gd name="connsiteX1" fmla="*/ 125 w 78923"/>
              <a:gd name="connsiteY1" fmla="*/ 49505 h 168901"/>
              <a:gd name="connsiteX2" fmla="*/ 78752 w 78923"/>
              <a:gd name="connsiteY2" fmla="*/ 101923 h 168901"/>
              <a:gd name="connsiteX3" fmla="*/ 26334 w 78923"/>
              <a:gd name="connsiteY3" fmla="*/ 168901 h 16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23" h="168901">
                <a:moveTo>
                  <a:pt x="64191" y="0"/>
                </a:moveTo>
                <a:cubicBezTo>
                  <a:pt x="30944" y="16259"/>
                  <a:pt x="-2302" y="32518"/>
                  <a:pt x="125" y="49505"/>
                </a:cubicBezTo>
                <a:cubicBezTo>
                  <a:pt x="2552" y="66492"/>
                  <a:pt x="74384" y="82024"/>
                  <a:pt x="78752" y="101923"/>
                </a:cubicBezTo>
                <a:cubicBezTo>
                  <a:pt x="83120" y="121822"/>
                  <a:pt x="2552" y="143177"/>
                  <a:pt x="26334" y="168901"/>
                </a:cubicBezTo>
              </a:path>
            </a:pathLst>
          </a:custGeom>
          <a:ln w="254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70"/>
          </a:p>
        </p:txBody>
      </p: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AF7FE99F-D16F-4A4D-BC84-AE2A109573BA}"/>
              </a:ext>
            </a:extLst>
          </p:cNvPr>
          <p:cNvCxnSpPr>
            <a:cxnSpLocks/>
          </p:cNvCxnSpPr>
          <p:nvPr/>
        </p:nvCxnSpPr>
        <p:spPr>
          <a:xfrm>
            <a:off x="7412182" y="3429038"/>
            <a:ext cx="273449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>
            <a:extLst>
              <a:ext uri="{FF2B5EF4-FFF2-40B4-BE49-F238E27FC236}">
                <a16:creationId xmlns:a16="http://schemas.microsoft.com/office/drawing/2014/main" id="{44DACB10-9997-4764-94BB-5A127190C28C}"/>
              </a:ext>
            </a:extLst>
          </p:cNvPr>
          <p:cNvCxnSpPr>
            <a:cxnSpLocks/>
          </p:cNvCxnSpPr>
          <p:nvPr/>
        </p:nvCxnSpPr>
        <p:spPr>
          <a:xfrm>
            <a:off x="7410450" y="5299343"/>
            <a:ext cx="3049684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TextBox 429">
            <a:extLst>
              <a:ext uri="{FF2B5EF4-FFF2-40B4-BE49-F238E27FC236}">
                <a16:creationId xmlns:a16="http://schemas.microsoft.com/office/drawing/2014/main" id="{CCC733A8-DAA7-4962-BD4B-D5B1B40340C9}"/>
              </a:ext>
            </a:extLst>
          </p:cNvPr>
          <p:cNvSpPr txBox="1"/>
          <p:nvPr/>
        </p:nvSpPr>
        <p:spPr>
          <a:xfrm>
            <a:off x="7237311" y="3530914"/>
            <a:ext cx="810476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25</a:t>
            </a:r>
            <a:r>
              <a:rPr lang="en-US" sz="955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th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 Floor</a:t>
            </a:r>
          </a:p>
        </p:txBody>
      </p: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4AD17506-9988-4F3E-A930-7B440877A462}"/>
              </a:ext>
            </a:extLst>
          </p:cNvPr>
          <p:cNvCxnSpPr>
            <a:cxnSpLocks/>
          </p:cNvCxnSpPr>
          <p:nvPr/>
        </p:nvCxnSpPr>
        <p:spPr>
          <a:xfrm flipV="1">
            <a:off x="8091033" y="3429038"/>
            <a:ext cx="0" cy="374060"/>
          </a:xfrm>
          <a:prstGeom prst="line">
            <a:avLst/>
          </a:prstGeom>
          <a:ln w="28575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465443DE-F143-4AE6-A743-B5C4C63798CE}"/>
              </a:ext>
            </a:extLst>
          </p:cNvPr>
          <p:cNvCxnSpPr>
            <a:cxnSpLocks/>
          </p:cNvCxnSpPr>
          <p:nvPr/>
        </p:nvCxnSpPr>
        <p:spPr>
          <a:xfrm flipV="1">
            <a:off x="8089390" y="4239511"/>
            <a:ext cx="0" cy="1039557"/>
          </a:xfrm>
          <a:prstGeom prst="line">
            <a:avLst/>
          </a:prstGeom>
          <a:ln w="28575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TextBox 473">
            <a:extLst>
              <a:ext uri="{FF2B5EF4-FFF2-40B4-BE49-F238E27FC236}">
                <a16:creationId xmlns:a16="http://schemas.microsoft.com/office/drawing/2014/main" id="{5B10EFA5-EB0B-4318-9705-6F0D82DA6DBB}"/>
              </a:ext>
            </a:extLst>
          </p:cNvPr>
          <p:cNvSpPr txBox="1"/>
          <p:nvPr/>
        </p:nvSpPr>
        <p:spPr>
          <a:xfrm>
            <a:off x="7247433" y="4403741"/>
            <a:ext cx="708269" cy="38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West FCU</a:t>
            </a:r>
          </a:p>
        </p:txBody>
      </p: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5EA77616-12E3-4DCA-B32F-3D3F30FF7B7E}"/>
              </a:ext>
            </a:extLst>
          </p:cNvPr>
          <p:cNvGrpSpPr/>
          <p:nvPr/>
        </p:nvGrpSpPr>
        <p:grpSpPr>
          <a:xfrm>
            <a:off x="7342896" y="3771933"/>
            <a:ext cx="748138" cy="654621"/>
            <a:chOff x="6675141" y="5532113"/>
            <a:chExt cx="1097269" cy="960111"/>
          </a:xfrm>
        </p:grpSpPr>
        <p:cxnSp>
          <p:nvCxnSpPr>
            <p:cNvPr id="478" name="Straight Connector 477">
              <a:extLst>
                <a:ext uri="{FF2B5EF4-FFF2-40B4-BE49-F238E27FC236}">
                  <a16:creationId xmlns:a16="http://schemas.microsoft.com/office/drawing/2014/main" id="{1BBA6952-6FD9-4A86-9BE6-588AA90523FA}"/>
                </a:ext>
              </a:extLst>
            </p:cNvPr>
            <p:cNvCxnSpPr>
              <a:cxnSpLocks/>
            </p:cNvCxnSpPr>
            <p:nvPr/>
          </p:nvCxnSpPr>
          <p:spPr>
            <a:xfrm>
              <a:off x="7269500" y="5577763"/>
              <a:ext cx="0" cy="579849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DBACC413-CBCC-4CA9-ABC9-B67AC2D504E1}"/>
                </a:ext>
              </a:extLst>
            </p:cNvPr>
            <p:cNvCxnSpPr>
              <a:cxnSpLocks/>
              <a:endCxn id="483" idx="0"/>
            </p:cNvCxnSpPr>
            <p:nvPr/>
          </p:nvCxnSpPr>
          <p:spPr>
            <a:xfrm>
              <a:off x="6853751" y="5577763"/>
              <a:ext cx="0" cy="91510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230E8E0C-4362-44D2-B48E-55F3A91CAF6D}"/>
                </a:ext>
              </a:extLst>
            </p:cNvPr>
            <p:cNvCxnSpPr>
              <a:cxnSpLocks/>
              <a:stCxn id="483" idx="2"/>
            </p:cNvCxnSpPr>
            <p:nvPr/>
          </p:nvCxnSpPr>
          <p:spPr>
            <a:xfrm>
              <a:off x="6853751" y="6119517"/>
              <a:ext cx="0" cy="91510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448F04CD-6384-44D1-B8DC-5A921CEA6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19" y="5577834"/>
              <a:ext cx="914391" cy="0"/>
            </a:xfrm>
            <a:prstGeom prst="line">
              <a:avLst/>
            </a:prstGeom>
            <a:ln w="2857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>
              <a:extLst>
                <a:ext uri="{FF2B5EF4-FFF2-40B4-BE49-F238E27FC236}">
                  <a16:creationId xmlns:a16="http://schemas.microsoft.com/office/drawing/2014/main" id="{C9A2750D-4DA0-4A9B-A2AB-FB09984E4F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8019" y="6217894"/>
              <a:ext cx="914390" cy="14"/>
            </a:xfrm>
            <a:prstGeom prst="line">
              <a:avLst/>
            </a:prstGeom>
            <a:ln w="28575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TextBox 482">
              <a:extLst>
                <a:ext uri="{FF2B5EF4-FFF2-40B4-BE49-F238E27FC236}">
                  <a16:creationId xmlns:a16="http://schemas.microsoft.com/office/drawing/2014/main" id="{78F5D206-25F4-4B89-864E-37686D07486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675141" y="5669273"/>
              <a:ext cx="357220" cy="450244"/>
            </a:xfrm>
            <a:prstGeom prst="rect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</a:ln>
          </p:spPr>
          <p:txBody>
            <a:bodyPr vert="vert270" wrap="square" lIns="0" tIns="0" rIns="0" bIns="0" rtlCol="0" anchor="ctr" anchorCtr="1">
              <a:no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23" dirty="0">
                <a:solidFill>
                  <a:schemeClr val="bg1"/>
                </a:solidFill>
              </a:endParaRPr>
            </a:p>
          </p:txBody>
        </p: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B95CF5FB-F78E-4344-9163-BE306463E45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498092" y="5532114"/>
              <a:ext cx="91440" cy="91438"/>
              <a:chOff x="914440" y="4526267"/>
              <a:chExt cx="182883" cy="182879"/>
            </a:xfrm>
          </p:grpSpPr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844527E2-484B-4176-AD62-CAABB4FBFCDD}"/>
                  </a:ext>
                </a:extLst>
              </p:cNvPr>
              <p:cNvGrpSpPr/>
              <p:nvPr/>
            </p:nvGrpSpPr>
            <p:grpSpPr>
              <a:xfrm>
                <a:off x="914440" y="4526267"/>
                <a:ext cx="182883" cy="182879"/>
                <a:chOff x="914435" y="4160512"/>
                <a:chExt cx="182883" cy="182879"/>
              </a:xfrm>
            </p:grpSpPr>
            <p:sp>
              <p:nvSpPr>
                <p:cNvPr id="538" name="Isosceles Triangle 537">
                  <a:extLst>
                    <a:ext uri="{FF2B5EF4-FFF2-40B4-BE49-F238E27FC236}">
                      <a16:creationId xmlns:a16="http://schemas.microsoft.com/office/drawing/2014/main" id="{F565B686-C5DE-465F-BF60-7EF1AEE6B095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9" name="Isosceles Triangle 538">
                  <a:extLst>
                    <a:ext uri="{FF2B5EF4-FFF2-40B4-BE49-F238E27FC236}">
                      <a16:creationId xmlns:a16="http://schemas.microsoft.com/office/drawing/2014/main" id="{D1E7CF59-4CAD-454F-AA07-8C0FFAB00C59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E967A366-428D-434B-86AB-5F1634BFB8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" y="4572000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283C661A-9A8A-4E1E-A0E3-64D19AA336A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7498091" y="6167223"/>
              <a:ext cx="91440" cy="91438"/>
              <a:chOff x="914440" y="4526267"/>
              <a:chExt cx="182883" cy="182879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CFC8C201-80AA-48D2-B5AD-6E31949A30F3}"/>
                  </a:ext>
                </a:extLst>
              </p:cNvPr>
              <p:cNvGrpSpPr/>
              <p:nvPr/>
            </p:nvGrpSpPr>
            <p:grpSpPr>
              <a:xfrm>
                <a:off x="914440" y="4526267"/>
                <a:ext cx="182883" cy="182879"/>
                <a:chOff x="914435" y="4160512"/>
                <a:chExt cx="182883" cy="182879"/>
              </a:xfrm>
            </p:grpSpPr>
            <p:sp>
              <p:nvSpPr>
                <p:cNvPr id="534" name="Isosceles Triangle 533">
                  <a:extLst>
                    <a:ext uri="{FF2B5EF4-FFF2-40B4-BE49-F238E27FC236}">
                      <a16:creationId xmlns:a16="http://schemas.microsoft.com/office/drawing/2014/main" id="{89FDBDAB-201C-4266-BC39-DE8F8AF2494D}"/>
                    </a:ext>
                  </a:extLst>
                </p:cNvPr>
                <p:cNvSpPr/>
                <p:nvPr/>
              </p:nvSpPr>
              <p:spPr>
                <a:xfrm flipV="1">
                  <a:off x="914438" y="4160512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5" name="Isosceles Triangle 534">
                  <a:extLst>
                    <a:ext uri="{FF2B5EF4-FFF2-40B4-BE49-F238E27FC236}">
                      <a16:creationId xmlns:a16="http://schemas.microsoft.com/office/drawing/2014/main" id="{CB2B915A-4B20-4825-995E-36215F745C5C}"/>
                    </a:ext>
                  </a:extLst>
                </p:cNvPr>
                <p:cNvSpPr/>
                <p:nvPr/>
              </p:nvSpPr>
              <p:spPr>
                <a:xfrm>
                  <a:off x="914435" y="4251951"/>
                  <a:ext cx="182880" cy="91440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378C0E5B-5117-40B2-A0E8-C32351E7CA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120" y="4572000"/>
                <a:ext cx="91440" cy="914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/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D737ABFC-0BB6-487E-A3A4-3DA1336AA643}"/>
                </a:ext>
              </a:extLst>
            </p:cNvPr>
            <p:cNvGrpSpPr/>
            <p:nvPr/>
          </p:nvGrpSpPr>
          <p:grpSpPr>
            <a:xfrm>
              <a:off x="7109474" y="5943592"/>
              <a:ext cx="297184" cy="548632"/>
              <a:chOff x="7109474" y="5943592"/>
              <a:chExt cx="297184" cy="548632"/>
            </a:xfrm>
          </p:grpSpPr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CA78E36B-94D7-4817-BA9E-FAF11BE56FC5}"/>
                  </a:ext>
                </a:extLst>
              </p:cNvPr>
              <p:cNvCxnSpPr/>
              <p:nvPr/>
            </p:nvCxnSpPr>
            <p:spPr>
              <a:xfrm rot="5400000" flipH="1" flipV="1">
                <a:off x="6949464" y="6217908"/>
                <a:ext cx="54863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B62B90EB-175C-4EC1-BEBB-C9A164D5CD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9474" y="6217912"/>
                <a:ext cx="297184" cy="0"/>
              </a:xfrm>
              <a:prstGeom prst="line">
                <a:avLst/>
              </a:prstGeom>
              <a:ln w="12700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A17122D6-09C3-43FB-992E-3D322F241159}"/>
                  </a:ext>
                </a:extLst>
              </p:cNvPr>
              <p:cNvGrpSpPr/>
              <p:nvPr/>
            </p:nvGrpSpPr>
            <p:grpSpPr>
              <a:xfrm rot="5400000" flipV="1">
                <a:off x="7162540" y="6233442"/>
                <a:ext cx="215952" cy="93472"/>
                <a:chOff x="3566173" y="4021321"/>
                <a:chExt cx="215952" cy="93472"/>
              </a:xfrm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07272452-F314-4B34-92B2-C2DAD1013FDD}"/>
                    </a:ext>
                  </a:extLst>
                </p:cNvPr>
                <p:cNvGrpSpPr/>
                <p:nvPr/>
              </p:nvGrpSpPr>
              <p:grpSpPr>
                <a:xfrm>
                  <a:off x="3566173" y="4023353"/>
                  <a:ext cx="91442" cy="91440"/>
                  <a:chOff x="914435" y="4160512"/>
                  <a:chExt cx="182883" cy="182879"/>
                </a:xfrm>
              </p:grpSpPr>
              <p:sp>
                <p:nvSpPr>
                  <p:cNvPr id="506" name="Isosceles Triangle 505">
                    <a:extLst>
                      <a:ext uri="{FF2B5EF4-FFF2-40B4-BE49-F238E27FC236}">
                        <a16:creationId xmlns:a16="http://schemas.microsoft.com/office/drawing/2014/main" id="{0250E6F0-A182-4EE2-95E0-785CB35FA4C3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07" name="Isosceles Triangle 506">
                    <a:extLst>
                      <a:ext uri="{FF2B5EF4-FFF2-40B4-BE49-F238E27FC236}">
                        <a16:creationId xmlns:a16="http://schemas.microsoft.com/office/drawing/2014/main" id="{6EB07A72-B8A9-4EE5-8EE7-6D0C2419809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4A5BF035-F77C-4FE1-A710-4C1B102ED3CD}"/>
                    </a:ext>
                  </a:extLst>
                </p:cNvPr>
                <p:cNvCxnSpPr>
                  <a:stCxn id="507" idx="0"/>
                </p:cNvCxnSpPr>
                <p:nvPr/>
              </p:nvCxnSpPr>
              <p:spPr>
                <a:xfrm>
                  <a:off x="3611893" y="4069073"/>
                  <a:ext cx="70767" cy="0"/>
                </a:xfrm>
                <a:prstGeom prst="lin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5E6D70E6-4DBD-49DC-9792-79C8FDC80B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690684" y="4021321"/>
                  <a:ext cx="91441" cy="9144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02" name="Isosceles Triangle 501">
                <a:extLst>
                  <a:ext uri="{FF2B5EF4-FFF2-40B4-BE49-F238E27FC236}">
                    <a16:creationId xmlns:a16="http://schemas.microsoft.com/office/drawing/2014/main" id="{CF659030-1649-4EBB-8F84-06AA5B21116E}"/>
                  </a:ext>
                </a:extLst>
              </p:cNvPr>
              <p:cNvSpPr/>
              <p:nvPr/>
            </p:nvSpPr>
            <p:spPr>
              <a:xfrm flipV="1">
                <a:off x="7224855" y="6160892"/>
                <a:ext cx="91440" cy="45720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127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05320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063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1595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21278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2659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031915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37236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42553" algn="l" defTabSz="1010638" rtl="0" eaLnBrk="1" latinLnBrk="0" hangingPunct="1">
                  <a:defRPr sz="200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7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7C40D0FC-4A9E-4A55-8D71-9D99C67192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32327" y="5798119"/>
              <a:ext cx="274317" cy="182878"/>
              <a:chOff x="731562" y="4983464"/>
              <a:chExt cx="548634" cy="365755"/>
            </a:xfrm>
          </p:grpSpPr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B8EEF9DD-7D06-4285-8DC6-F8715096F573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0A3A7E48-088B-4A81-A389-25ED07E358E9}"/>
                  </a:ext>
                </a:extLst>
              </p:cNvPr>
              <p:cNvCxnSpPr/>
              <p:nvPr/>
            </p:nvCxnSpPr>
            <p:spPr>
              <a:xfrm>
                <a:off x="1005879" y="4983464"/>
                <a:ext cx="0" cy="365755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E7C549DF-5559-44C9-B277-8C5811750A19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E96B0131-F65C-44A7-A158-0743C748D327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14F8A138-DDFA-4F8C-A411-54EAFDE2065F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>
                    <a:extLst>
                      <a:ext uri="{FF2B5EF4-FFF2-40B4-BE49-F238E27FC236}">
                        <a16:creationId xmlns:a16="http://schemas.microsoft.com/office/drawing/2014/main" id="{E4B7608C-E376-4D42-B3EA-9898678522D6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2" name="Group 491">
                  <a:extLst>
                    <a:ext uri="{FF2B5EF4-FFF2-40B4-BE49-F238E27FC236}">
                      <a16:creationId xmlns:a16="http://schemas.microsoft.com/office/drawing/2014/main" id="{E4D78953-2CCC-4954-B7CF-BD8FCF4B340A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495" name="Isosceles Triangle 494">
                    <a:extLst>
                      <a:ext uri="{FF2B5EF4-FFF2-40B4-BE49-F238E27FC236}">
                        <a16:creationId xmlns:a16="http://schemas.microsoft.com/office/drawing/2014/main" id="{3DDD62D4-B315-4AED-8D21-0E4825FB8161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6" name="Isosceles Triangle 495">
                    <a:extLst>
                      <a:ext uri="{FF2B5EF4-FFF2-40B4-BE49-F238E27FC236}">
                        <a16:creationId xmlns:a16="http://schemas.microsoft.com/office/drawing/2014/main" id="{C0FC0D86-CFEF-48D8-8D9B-CA73BAD6AADA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93" name="Oval 492">
                  <a:extLst>
                    <a:ext uri="{FF2B5EF4-FFF2-40B4-BE49-F238E27FC236}">
                      <a16:creationId xmlns:a16="http://schemas.microsoft.com/office/drawing/2014/main" id="{6BA9141B-F0FB-481B-8AB9-0ED55F4F7F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70"/>
                </a:p>
              </p:txBody>
            </p: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B0F8D3B6-970E-4ED4-865C-1F09174C2776}"/>
                    </a:ext>
                  </a:extLst>
                </p:cNvPr>
                <p:cNvCxnSpPr>
                  <a:stCxn id="493" idx="2"/>
                  <a:endCxn id="493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739C43C8-B7D3-49DA-AE42-1E08E30F449B}"/>
              </a:ext>
            </a:extLst>
          </p:cNvPr>
          <p:cNvGrpSpPr/>
          <p:nvPr/>
        </p:nvGrpSpPr>
        <p:grpSpPr>
          <a:xfrm>
            <a:off x="8350200" y="3427468"/>
            <a:ext cx="2030273" cy="2495323"/>
            <a:chOff x="9663160" y="5026953"/>
            <a:chExt cx="2977733" cy="3659807"/>
          </a:xfrm>
        </p:grpSpPr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80574B4B-36A6-4946-B474-2379E2E907F8}"/>
                </a:ext>
              </a:extLst>
            </p:cNvPr>
            <p:cNvCxnSpPr>
              <a:cxnSpLocks/>
              <a:stCxn id="513" idx="0"/>
            </p:cNvCxnSpPr>
            <p:nvPr/>
          </p:nvCxnSpPr>
          <p:spPr>
            <a:xfrm flipV="1">
              <a:off x="10006060" y="5026953"/>
              <a:ext cx="1529" cy="350759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559E9286-692F-4D83-A24D-B6ABDE4B2314}"/>
                </a:ext>
              </a:extLst>
            </p:cNvPr>
            <p:cNvCxnSpPr>
              <a:cxnSpLocks/>
              <a:endCxn id="513" idx="2"/>
            </p:cNvCxnSpPr>
            <p:nvPr/>
          </p:nvCxnSpPr>
          <p:spPr>
            <a:xfrm flipV="1">
              <a:off x="10006060" y="6368312"/>
              <a:ext cx="0" cy="1312619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2AF96C3B-2307-4E00-A7C0-1FBD30BCEEA1}"/>
                </a:ext>
              </a:extLst>
            </p:cNvPr>
            <p:cNvCxnSpPr>
              <a:cxnSpLocks/>
            </p:cNvCxnSpPr>
            <p:nvPr/>
          </p:nvCxnSpPr>
          <p:spPr>
            <a:xfrm>
              <a:off x="10019539" y="8686760"/>
              <a:ext cx="2291933" cy="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0BD8B0C6-6B47-4BC7-9B91-45FED8CFC4B2}"/>
                </a:ext>
              </a:extLst>
            </p:cNvPr>
            <p:cNvCxnSpPr>
              <a:cxnSpLocks/>
              <a:stCxn id="439" idx="0"/>
            </p:cNvCxnSpPr>
            <p:nvPr/>
          </p:nvCxnSpPr>
          <p:spPr>
            <a:xfrm flipV="1">
              <a:off x="12297993" y="5026953"/>
              <a:ext cx="0" cy="350759"/>
            </a:xfrm>
            <a:prstGeom prst="line">
              <a:avLst/>
            </a:prstGeom>
            <a:ln w="38100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18DDBD19-635A-49D6-ACC1-2F960D0BE314}"/>
                </a:ext>
              </a:extLst>
            </p:cNvPr>
            <p:cNvCxnSpPr>
              <a:cxnSpLocks/>
              <a:endCxn id="439" idx="2"/>
            </p:cNvCxnSpPr>
            <p:nvPr/>
          </p:nvCxnSpPr>
          <p:spPr>
            <a:xfrm flipV="1">
              <a:off x="12297993" y="6368312"/>
              <a:ext cx="0" cy="1221180"/>
            </a:xfrm>
            <a:prstGeom prst="line">
              <a:avLst/>
            </a:prstGeom>
            <a:ln w="38100" cap="rnd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78D9A9D6-8CA4-496D-AE03-C3B58C4245FA}"/>
                </a:ext>
              </a:extLst>
            </p:cNvPr>
            <p:cNvSpPr txBox="1"/>
            <p:nvPr/>
          </p:nvSpPr>
          <p:spPr>
            <a:xfrm>
              <a:off x="10623277" y="5531859"/>
              <a:ext cx="127727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5320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063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595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1278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2659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915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37236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42553" algn="l" defTabSz="1010638" rtl="0" eaLnBrk="1" latinLnBrk="0" hangingPunct="1">
                <a:defRPr sz="200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186.3 gpm from 42.0°F to 54°F, 6.9 ft.w.c. </a:t>
              </a:r>
              <a:r>
                <a:rPr lang="el-GR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Δ</a:t>
              </a:r>
              <a:r>
                <a:rPr lang="en-US" sz="955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p, 91.2 tons (Typical of each MAU)</a:t>
              </a:r>
            </a:p>
          </p:txBody>
        </p: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91FB5907-30EB-414F-BEA5-0E7FC6561D5A}"/>
                </a:ext>
              </a:extLst>
            </p:cNvPr>
            <p:cNvGrpSpPr/>
            <p:nvPr/>
          </p:nvGrpSpPr>
          <p:grpSpPr>
            <a:xfrm>
              <a:off x="9663160" y="5126245"/>
              <a:ext cx="685800" cy="2282800"/>
              <a:chOff x="9663160" y="5126245"/>
              <a:chExt cx="685800" cy="2282800"/>
            </a:xfrm>
          </p:grpSpPr>
          <p:grpSp>
            <p:nvGrpSpPr>
              <p:cNvPr id="509" name="Group 508">
                <a:extLst>
                  <a:ext uri="{FF2B5EF4-FFF2-40B4-BE49-F238E27FC236}">
                    <a16:creationId xmlns:a16="http://schemas.microsoft.com/office/drawing/2014/main" id="{D41A72ED-65C2-4828-87F7-3F02BC07C5BA}"/>
                  </a:ext>
                </a:extLst>
              </p:cNvPr>
              <p:cNvGrpSpPr/>
              <p:nvPr/>
            </p:nvGrpSpPr>
            <p:grpSpPr>
              <a:xfrm>
                <a:off x="9663160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511" name="Group 510">
                  <a:extLst>
                    <a:ext uri="{FF2B5EF4-FFF2-40B4-BE49-F238E27FC236}">
                      <a16:creationId xmlns:a16="http://schemas.microsoft.com/office/drawing/2014/main" id="{6EDA7CD6-66F7-4ACC-8BA9-BC8D982955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549" name="Straight Connector 548">
                    <a:extLst>
                      <a:ext uri="{FF2B5EF4-FFF2-40B4-BE49-F238E27FC236}">
                        <a16:creationId xmlns:a16="http://schemas.microsoft.com/office/drawing/2014/main" id="{CCCF0601-7563-4085-93E6-A7D90BCE56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Straight Connector 549">
                    <a:extLst>
                      <a:ext uri="{FF2B5EF4-FFF2-40B4-BE49-F238E27FC236}">
                        <a16:creationId xmlns:a16="http://schemas.microsoft.com/office/drawing/2014/main" id="{EC6B36C4-BC7B-4C6E-BE73-3C66964057C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1" name="Rectangle 550">
                    <a:extLst>
                      <a:ext uri="{FF2B5EF4-FFF2-40B4-BE49-F238E27FC236}">
                        <a16:creationId xmlns:a16="http://schemas.microsoft.com/office/drawing/2014/main" id="{CB8C7B7A-7347-4EF0-832E-B3C772FECB48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2" name="Rectangle 551">
                    <a:extLst>
                      <a:ext uri="{FF2B5EF4-FFF2-40B4-BE49-F238E27FC236}">
                        <a16:creationId xmlns:a16="http://schemas.microsoft.com/office/drawing/2014/main" id="{30B20DC6-23E8-4FD4-822A-0A6A90860C87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65D3D301-74F3-4288-A118-947B4E394306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512" name="Group 511">
                  <a:extLst>
                    <a:ext uri="{FF2B5EF4-FFF2-40B4-BE49-F238E27FC236}">
                      <a16:creationId xmlns:a16="http://schemas.microsoft.com/office/drawing/2014/main" id="{FFA96D72-A127-46F8-AF78-48B831A9F1C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544" name="Straight Connector 543">
                    <a:extLst>
                      <a:ext uri="{FF2B5EF4-FFF2-40B4-BE49-F238E27FC236}">
                        <a16:creationId xmlns:a16="http://schemas.microsoft.com/office/drawing/2014/main" id="{15BF96D3-661A-41A5-B584-4CD0DB7B4D4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>
                    <a:extLst>
                      <a:ext uri="{FF2B5EF4-FFF2-40B4-BE49-F238E27FC236}">
                        <a16:creationId xmlns:a16="http://schemas.microsoft.com/office/drawing/2014/main" id="{641F3986-DEDC-405E-963C-75D271FA65E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6" name="Rectangle 545">
                    <a:extLst>
                      <a:ext uri="{FF2B5EF4-FFF2-40B4-BE49-F238E27FC236}">
                        <a16:creationId xmlns:a16="http://schemas.microsoft.com/office/drawing/2014/main" id="{2890078B-78CB-48DD-B3A0-2CEA77AB2B03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47" name="Rectangle 546">
                    <a:extLst>
                      <a:ext uri="{FF2B5EF4-FFF2-40B4-BE49-F238E27FC236}">
                        <a16:creationId xmlns:a16="http://schemas.microsoft.com/office/drawing/2014/main" id="{19F8B109-88F8-49B8-8396-F9C276648FCD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48" name="Oval 547">
                    <a:extLst>
                      <a:ext uri="{FF2B5EF4-FFF2-40B4-BE49-F238E27FC236}">
                        <a16:creationId xmlns:a16="http://schemas.microsoft.com/office/drawing/2014/main" id="{60D76BBE-A2D5-4088-B6AA-A8EC7B514188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513" name="TextBox 512">
                  <a:extLst>
                    <a:ext uri="{FF2B5EF4-FFF2-40B4-BE49-F238E27FC236}">
                      <a16:creationId xmlns:a16="http://schemas.microsoft.com/office/drawing/2014/main" id="{2466A5FB-B2D8-4252-8ABA-BCEDCA2EFF9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AHU5  Corr. MAU</a:t>
                  </a:r>
                </a:p>
              </p:txBody>
            </p:sp>
            <p:grpSp>
              <p:nvGrpSpPr>
                <p:cNvPr id="514" name="Group 513">
                  <a:extLst>
                    <a:ext uri="{FF2B5EF4-FFF2-40B4-BE49-F238E27FC236}">
                      <a16:creationId xmlns:a16="http://schemas.microsoft.com/office/drawing/2014/main" id="{1362E765-80DB-4FA0-8597-ADFAEAE9488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515" name="Straight Connector 514">
                    <a:extLst>
                      <a:ext uri="{FF2B5EF4-FFF2-40B4-BE49-F238E27FC236}">
                        <a16:creationId xmlns:a16="http://schemas.microsoft.com/office/drawing/2014/main" id="{C48CE918-89F7-40C3-98A2-2CE3A4A1B2A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16" name="Group 515">
                    <a:extLst>
                      <a:ext uri="{FF2B5EF4-FFF2-40B4-BE49-F238E27FC236}">
                        <a16:creationId xmlns:a16="http://schemas.microsoft.com/office/drawing/2014/main" id="{1336BF33-5676-424E-9838-6E3259C8D931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B66D2429-6448-465A-B3F8-03D2E03690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531" name="Group 530">
                      <a:extLst>
                        <a:ext uri="{FF2B5EF4-FFF2-40B4-BE49-F238E27FC236}">
                          <a16:creationId xmlns:a16="http://schemas.microsoft.com/office/drawing/2014/main" id="{4F9BCC20-68C3-4C73-B2D4-38712C28FE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532" name="Straight Connector 531">
                        <a:extLst>
                          <a:ext uri="{FF2B5EF4-FFF2-40B4-BE49-F238E27FC236}">
                            <a16:creationId xmlns:a16="http://schemas.microsoft.com/office/drawing/2014/main" id="{0277B30D-9DCE-43BA-A64D-4F1F9E3DDCF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0" name="Straight Connector 539">
                        <a:extLst>
                          <a:ext uri="{FF2B5EF4-FFF2-40B4-BE49-F238E27FC236}">
                            <a16:creationId xmlns:a16="http://schemas.microsoft.com/office/drawing/2014/main" id="{C31456D8-2651-4035-9019-E4D2F6F286C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1" name="Straight Connector 540">
                        <a:extLst>
                          <a:ext uri="{FF2B5EF4-FFF2-40B4-BE49-F238E27FC236}">
                            <a16:creationId xmlns:a16="http://schemas.microsoft.com/office/drawing/2014/main" id="{662A4B96-24D5-47BC-9B9D-AF287CA162F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2" name="Straight Connector 541">
                        <a:extLst>
                          <a:ext uri="{FF2B5EF4-FFF2-40B4-BE49-F238E27FC236}">
                            <a16:creationId xmlns:a16="http://schemas.microsoft.com/office/drawing/2014/main" id="{7D4153C5-550F-4788-BA2B-009DE3A9D61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3" name="Straight Connector 542">
                        <a:extLst>
                          <a:ext uri="{FF2B5EF4-FFF2-40B4-BE49-F238E27FC236}">
                            <a16:creationId xmlns:a16="http://schemas.microsoft.com/office/drawing/2014/main" id="{AA77A944-E79E-45B8-8746-63E22E4A640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17" name="Group 516">
                    <a:extLst>
                      <a:ext uri="{FF2B5EF4-FFF2-40B4-BE49-F238E27FC236}">
                        <a16:creationId xmlns:a16="http://schemas.microsoft.com/office/drawing/2014/main" id="{71D977AB-9FC0-47A6-BD63-933F09BF7584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523" name="Rectangle 522">
                      <a:extLst>
                        <a:ext uri="{FF2B5EF4-FFF2-40B4-BE49-F238E27FC236}">
                          <a16:creationId xmlns:a16="http://schemas.microsoft.com/office/drawing/2014/main" id="{88B4E6F0-20D3-4095-B0AD-E5C4AC982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524" name="Group 523">
                      <a:extLst>
                        <a:ext uri="{FF2B5EF4-FFF2-40B4-BE49-F238E27FC236}">
                          <a16:creationId xmlns:a16="http://schemas.microsoft.com/office/drawing/2014/main" id="{9F08791F-AEBC-4FEC-93FB-D75E6AECD7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525" name="Straight Connector 524">
                        <a:extLst>
                          <a:ext uri="{FF2B5EF4-FFF2-40B4-BE49-F238E27FC236}">
                            <a16:creationId xmlns:a16="http://schemas.microsoft.com/office/drawing/2014/main" id="{3EA1643E-3518-4234-AFC7-240C1A077FC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6" name="Straight Connector 525">
                        <a:extLst>
                          <a:ext uri="{FF2B5EF4-FFF2-40B4-BE49-F238E27FC236}">
                            <a16:creationId xmlns:a16="http://schemas.microsoft.com/office/drawing/2014/main" id="{BACCC3F2-9AC6-4CE1-B697-3DC10D7CD03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7" name="Straight Connector 526">
                        <a:extLst>
                          <a:ext uri="{FF2B5EF4-FFF2-40B4-BE49-F238E27FC236}">
                            <a16:creationId xmlns:a16="http://schemas.microsoft.com/office/drawing/2014/main" id="{A8A910C1-3788-429A-BEF9-EB2F4964344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8" name="Straight Connector 527">
                        <a:extLst>
                          <a:ext uri="{FF2B5EF4-FFF2-40B4-BE49-F238E27FC236}">
                            <a16:creationId xmlns:a16="http://schemas.microsoft.com/office/drawing/2014/main" id="{44E7D856-1321-4D03-B9D4-1E57CA67A91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9" name="Straight Connector 528">
                        <a:extLst>
                          <a:ext uri="{FF2B5EF4-FFF2-40B4-BE49-F238E27FC236}">
                            <a16:creationId xmlns:a16="http://schemas.microsoft.com/office/drawing/2014/main" id="{2C423BD3-DD09-477C-9021-688A4E962C9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D948254F-7820-471D-A126-D62E8F8DBC72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19" name="Group 518">
                    <a:extLst>
                      <a:ext uri="{FF2B5EF4-FFF2-40B4-BE49-F238E27FC236}">
                        <a16:creationId xmlns:a16="http://schemas.microsoft.com/office/drawing/2014/main" id="{12A151A5-7EDB-4AFF-B392-F76F6E2A8573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521" name="Isosceles Triangle 520">
                      <a:extLst>
                        <a:ext uri="{FF2B5EF4-FFF2-40B4-BE49-F238E27FC236}">
                          <a16:creationId xmlns:a16="http://schemas.microsoft.com/office/drawing/2014/main" id="{EA7442C4-27FA-4CC8-8C35-BFA26C11A4C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522" name="Isosceles Triangle 521">
                      <a:extLst>
                        <a:ext uri="{FF2B5EF4-FFF2-40B4-BE49-F238E27FC236}">
                          <a16:creationId xmlns:a16="http://schemas.microsoft.com/office/drawing/2014/main" id="{DC9642D5-D990-4033-B369-FBC9B109BA4A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94EB572A-2B01-4851-8C6B-A533A0E3A2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pic>
            <p:nvPicPr>
              <p:cNvPr id="510" name="Picture 509">
                <a:extLst>
                  <a:ext uri="{FF2B5EF4-FFF2-40B4-BE49-F238E27FC236}">
                    <a16:creationId xmlns:a16="http://schemas.microsoft.com/office/drawing/2014/main" id="{8EBC0493-EA0D-4F6B-85CD-FCD60EA50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29529" y="7028105"/>
                <a:ext cx="554784" cy="219475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1BC796E4-4CA4-4B1D-8B82-9F2C1A24AD83}"/>
                </a:ext>
              </a:extLst>
            </p:cNvPr>
            <p:cNvGrpSpPr/>
            <p:nvPr/>
          </p:nvGrpSpPr>
          <p:grpSpPr>
            <a:xfrm>
              <a:off x="11955093" y="5126245"/>
              <a:ext cx="685800" cy="2282800"/>
              <a:chOff x="11955093" y="5126245"/>
              <a:chExt cx="685800" cy="2282800"/>
            </a:xfrm>
          </p:grpSpPr>
          <p:grpSp>
            <p:nvGrpSpPr>
              <p:cNvPr id="423" name="Group 422">
                <a:extLst>
                  <a:ext uri="{FF2B5EF4-FFF2-40B4-BE49-F238E27FC236}">
                    <a16:creationId xmlns:a16="http://schemas.microsoft.com/office/drawing/2014/main" id="{0E223A9B-5A71-463E-8B9B-2DD1F93ADCB8}"/>
                  </a:ext>
                </a:extLst>
              </p:cNvPr>
              <p:cNvGrpSpPr/>
              <p:nvPr/>
            </p:nvGrpSpPr>
            <p:grpSpPr>
              <a:xfrm>
                <a:off x="11955093" y="5126245"/>
                <a:ext cx="685800" cy="2282800"/>
                <a:chOff x="9555453" y="3997825"/>
                <a:chExt cx="685800" cy="2282800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503DEB5-610A-47EF-BB4A-0968D785E3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flipV="1">
                  <a:off x="9841595" y="3997825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764A1FF7-CA65-43C3-8B5A-0D406C4EDC6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2724734A-3C39-45B3-A56C-C8811C35D8E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BCF80254-8B50-49E0-86FD-ADED97C0BAAF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F774AA15-0E87-4FFD-91FD-5D55F2B6C838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75" name="Oval 474">
                    <a:extLst>
                      <a:ext uri="{FF2B5EF4-FFF2-40B4-BE49-F238E27FC236}">
                        <a16:creationId xmlns:a16="http://schemas.microsoft.com/office/drawing/2014/main" id="{C686C066-D07A-4DF5-A912-48E9B3E5775B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6E2C3AAE-EA0A-483E-B6E3-E8AD2A2933D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840949" y="6185377"/>
                  <a:ext cx="189847" cy="95248"/>
                  <a:chOff x="5222636" y="4898421"/>
                  <a:chExt cx="189847" cy="95248"/>
                </a:xfrm>
              </p:grpSpPr>
              <p:cxnSp>
                <p:nvCxnSpPr>
                  <p:cNvPr id="463" name="Straight Connector 462">
                    <a:extLst>
                      <a:ext uri="{FF2B5EF4-FFF2-40B4-BE49-F238E27FC236}">
                        <a16:creationId xmlns:a16="http://schemas.microsoft.com/office/drawing/2014/main" id="{42FDC8B4-F5A8-4AB2-96C8-DF867853ED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301158" y="4942011"/>
                    <a:ext cx="111325" cy="1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Straight Connector 463">
                    <a:extLst>
                      <a:ext uri="{FF2B5EF4-FFF2-40B4-BE49-F238E27FC236}">
                        <a16:creationId xmlns:a16="http://schemas.microsoft.com/office/drawing/2014/main" id="{FE5EE592-BC4D-4E7E-88D8-CA9D2D29A20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2483" y="4898421"/>
                    <a:ext cx="0" cy="43590"/>
                  </a:xfrm>
                  <a:prstGeom prst="line">
                    <a:avLst/>
                  </a:prstGeom>
                  <a:ln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5" name="Rectangle 464">
                    <a:extLst>
                      <a:ext uri="{FF2B5EF4-FFF2-40B4-BE49-F238E27FC236}">
                        <a16:creationId xmlns:a16="http://schemas.microsoft.com/office/drawing/2014/main" id="{ED3E6700-7A8F-4018-BB8A-04AAF7AF969C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921407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A86D7C57-4625-4925-A7A7-32999E631BDE}"/>
                      </a:ext>
                    </a:extLst>
                  </p:cNvPr>
                  <p:cNvSpPr/>
                  <p:nvPr/>
                </p:nvSpPr>
                <p:spPr bwMode="auto">
                  <a:xfrm rot="5400000" flipH="1">
                    <a:off x="5284498" y="4837205"/>
                    <a:ext cx="11046" cy="133478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/>
                    </a:solidFill>
                  </a:ln>
                </p:spPr>
                <p:txBody>
                  <a:bodyPr vert="vert270" wrap="square" lIns="0" tIns="0" rIns="0" bIns="0" rtlCol="0" anchor="ctr" anchorCtr="1">
                    <a:noAutofit/>
                  </a:bodyPr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023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67" name="Oval 466">
                    <a:extLst>
                      <a:ext uri="{FF2B5EF4-FFF2-40B4-BE49-F238E27FC236}">
                        <a16:creationId xmlns:a16="http://schemas.microsoft.com/office/drawing/2014/main" id="{8DF3A624-7E37-4977-9B2C-73805AEC5480}"/>
                      </a:ext>
                    </a:extLst>
                  </p:cNvPr>
                  <p:cNvSpPr/>
                  <p:nvPr/>
                </p:nvSpPr>
                <p:spPr>
                  <a:xfrm>
                    <a:off x="5222636" y="4917065"/>
                    <a:ext cx="131714" cy="49893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  <p:sp>
              <p:nvSpPr>
                <p:cNvPr id="439" name="TextBox 438">
                  <a:extLst>
                    <a:ext uri="{FF2B5EF4-FFF2-40B4-BE49-F238E27FC236}">
                      <a16:creationId xmlns:a16="http://schemas.microsoft.com/office/drawing/2014/main" id="{D77F5979-E4EA-4191-AA0E-A30DFE6C0CCC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9555453" y="4249292"/>
                  <a:ext cx="685800" cy="990600"/>
                </a:xfrm>
                <a:prstGeom prst="rect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>
                  <a:defPPr>
                    <a:defRPr lang="en-US"/>
                  </a:defPPr>
                  <a:lvl1pPr marL="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05320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1063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1595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21278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2659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031915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537236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042553" algn="l" defTabSz="1010638" rtl="0" eaLnBrk="1" latinLnBrk="0" hangingPunct="1">
                    <a:defRPr sz="2009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23" dirty="0">
                      <a:solidFill>
                        <a:schemeClr val="bg1"/>
                      </a:solidFill>
                    </a:rPr>
                    <a:t>AHU6  </a:t>
                  </a:r>
                  <a:r>
                    <a:rPr lang="en-US" sz="1023" dirty="0" err="1">
                      <a:solidFill>
                        <a:schemeClr val="bg1"/>
                      </a:solidFill>
                    </a:rPr>
                    <a:t>Corr.MAU</a:t>
                  </a:r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C93D1E8D-9AE0-4426-B69F-D156EF663EB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9814751" y="5529268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441" name="Straight Connector 440">
                    <a:extLst>
                      <a:ext uri="{FF2B5EF4-FFF2-40B4-BE49-F238E27FC236}">
                        <a16:creationId xmlns:a16="http://schemas.microsoft.com/office/drawing/2014/main" id="{F955F568-EC43-4923-9C32-AF8DA48D678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8E91234F-B43A-4A34-AE10-3D1DBE901A8A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456" name="Rectangle 455">
                      <a:extLst>
                        <a:ext uri="{FF2B5EF4-FFF2-40B4-BE49-F238E27FC236}">
                          <a16:creationId xmlns:a16="http://schemas.microsoft.com/office/drawing/2014/main" id="{CC288A7D-1DE3-47A4-B09E-197D8D21A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457" name="Group 456">
                      <a:extLst>
                        <a:ext uri="{FF2B5EF4-FFF2-40B4-BE49-F238E27FC236}">
                          <a16:creationId xmlns:a16="http://schemas.microsoft.com/office/drawing/2014/main" id="{53BF3CCB-3FF1-4196-AA52-A5B9DAFA2F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458" name="Straight Connector 457">
                        <a:extLst>
                          <a:ext uri="{FF2B5EF4-FFF2-40B4-BE49-F238E27FC236}">
                            <a16:creationId xmlns:a16="http://schemas.microsoft.com/office/drawing/2014/main" id="{B1A8BB1B-9B8E-4336-AB64-A1FA9590491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9" name="Straight Connector 458">
                        <a:extLst>
                          <a:ext uri="{FF2B5EF4-FFF2-40B4-BE49-F238E27FC236}">
                            <a16:creationId xmlns:a16="http://schemas.microsoft.com/office/drawing/2014/main" id="{B87FFDF5-5224-4BF5-861B-7D4A2AB83B1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0" name="Straight Connector 459">
                        <a:extLst>
                          <a:ext uri="{FF2B5EF4-FFF2-40B4-BE49-F238E27FC236}">
                            <a16:creationId xmlns:a16="http://schemas.microsoft.com/office/drawing/2014/main" id="{10B18540-34BB-41D7-9827-8605A8F1A51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1" name="Straight Connector 460">
                        <a:extLst>
                          <a:ext uri="{FF2B5EF4-FFF2-40B4-BE49-F238E27FC236}">
                            <a16:creationId xmlns:a16="http://schemas.microsoft.com/office/drawing/2014/main" id="{87AE518D-AD40-49C8-97BD-9AEBBAAEAAD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2" name="Straight Connector 461">
                        <a:extLst>
                          <a:ext uri="{FF2B5EF4-FFF2-40B4-BE49-F238E27FC236}">
                            <a16:creationId xmlns:a16="http://schemas.microsoft.com/office/drawing/2014/main" id="{EF13A6DF-4498-48D6-8982-6C726FA5B1D1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09D50758-7F32-4625-B104-6E61F02A67E9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5BEF1895-C88F-40D8-9CD4-2BE4CA3378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grpSp>
                  <p:nvGrpSpPr>
                    <p:cNvPr id="450" name="Group 449">
                      <a:extLst>
                        <a:ext uri="{FF2B5EF4-FFF2-40B4-BE49-F238E27FC236}">
                          <a16:creationId xmlns:a16="http://schemas.microsoft.com/office/drawing/2014/main" id="{B7494ABD-E149-4CD4-AD23-CF4BCBA8C8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451" name="Straight Connector 450">
                        <a:extLst>
                          <a:ext uri="{FF2B5EF4-FFF2-40B4-BE49-F238E27FC236}">
                            <a16:creationId xmlns:a16="http://schemas.microsoft.com/office/drawing/2014/main" id="{29DFBB99-BB99-4222-BF1B-208B27AD008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2" name="Straight Connector 451">
                        <a:extLst>
                          <a:ext uri="{FF2B5EF4-FFF2-40B4-BE49-F238E27FC236}">
                            <a16:creationId xmlns:a16="http://schemas.microsoft.com/office/drawing/2014/main" id="{666E61E0-55AE-43B1-80A8-3E16ADB110F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3" name="Straight Connector 452">
                        <a:extLst>
                          <a:ext uri="{FF2B5EF4-FFF2-40B4-BE49-F238E27FC236}">
                            <a16:creationId xmlns:a16="http://schemas.microsoft.com/office/drawing/2014/main" id="{DF5B6AB8-D98B-43E1-BD71-C51788AD60D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4" name="Straight Connector 453">
                        <a:extLst>
                          <a:ext uri="{FF2B5EF4-FFF2-40B4-BE49-F238E27FC236}">
                            <a16:creationId xmlns:a16="http://schemas.microsoft.com/office/drawing/2014/main" id="{A6CEF1E9-34C5-46F8-810E-52D24E208AD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5" name="Straight Connector 454">
                        <a:extLst>
                          <a:ext uri="{FF2B5EF4-FFF2-40B4-BE49-F238E27FC236}">
                            <a16:creationId xmlns:a16="http://schemas.microsoft.com/office/drawing/2014/main" id="{8AC824DC-8343-4D3C-850D-4670D533312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43237F39-557C-4FAB-946C-57CB1BD9CCEB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45" name="Group 444">
                    <a:extLst>
                      <a:ext uri="{FF2B5EF4-FFF2-40B4-BE49-F238E27FC236}">
                        <a16:creationId xmlns:a16="http://schemas.microsoft.com/office/drawing/2014/main" id="{FE661EA6-5840-4DD7-BAA1-C5AB9FD55178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447" name="Isosceles Triangle 446">
                      <a:extLst>
                        <a:ext uri="{FF2B5EF4-FFF2-40B4-BE49-F238E27FC236}">
                          <a16:creationId xmlns:a16="http://schemas.microsoft.com/office/drawing/2014/main" id="{CE744B2D-A9A1-4F75-A58E-A8925DF6B96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  <p:sp>
                  <p:nvSpPr>
                    <p:cNvPr id="448" name="Isosceles Triangle 447">
                      <a:extLst>
                        <a:ext uri="{FF2B5EF4-FFF2-40B4-BE49-F238E27FC236}">
                          <a16:creationId xmlns:a16="http://schemas.microsoft.com/office/drawing/2014/main" id="{F9BB46C3-6E0F-449E-B573-A0CF5F2B2A15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/>
                    </a:p>
                  </p:txBody>
                </p:sp>
              </p:grpSp>
              <p:sp>
                <p:nvSpPr>
                  <p:cNvPr id="446" name="Oval 445">
                    <a:extLst>
                      <a:ext uri="{FF2B5EF4-FFF2-40B4-BE49-F238E27FC236}">
                        <a16:creationId xmlns:a16="http://schemas.microsoft.com/office/drawing/2014/main" id="{5C5E5A07-8A4C-493F-AE5F-56A9018682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</p:grpSp>
          </p:grpSp>
          <p:grpSp>
            <p:nvGrpSpPr>
              <p:cNvPr id="424" name="Group 423">
                <a:extLst>
                  <a:ext uri="{FF2B5EF4-FFF2-40B4-BE49-F238E27FC236}">
                    <a16:creationId xmlns:a16="http://schemas.microsoft.com/office/drawing/2014/main" id="{1AB1C9DB-7B46-4F91-9A81-D251D0272074}"/>
                  </a:ext>
                </a:extLst>
              </p:cNvPr>
              <p:cNvGrpSpPr/>
              <p:nvPr/>
            </p:nvGrpSpPr>
            <p:grpSpPr>
              <a:xfrm>
                <a:off x="12025396" y="7028105"/>
                <a:ext cx="548634" cy="182879"/>
                <a:chOff x="731562" y="5074901"/>
                <a:chExt cx="548634" cy="182879"/>
              </a:xfrm>
            </p:grpSpPr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8C857A8-E048-4E52-8CD9-359458B58473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26" name="Group 425">
                  <a:extLst>
                    <a:ext uri="{FF2B5EF4-FFF2-40B4-BE49-F238E27FC236}">
                      <a16:creationId xmlns:a16="http://schemas.microsoft.com/office/drawing/2014/main" id="{188E8C8C-95F3-4A3F-95AD-F23B8CD275E3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427" name="Group 426">
                    <a:extLst>
                      <a:ext uri="{FF2B5EF4-FFF2-40B4-BE49-F238E27FC236}">
                        <a16:creationId xmlns:a16="http://schemas.microsoft.com/office/drawing/2014/main" id="{39010195-3EFA-43A5-8F7D-3DCC37A350D2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435" name="Straight Connector 434">
                      <a:extLst>
                        <a:ext uri="{FF2B5EF4-FFF2-40B4-BE49-F238E27FC236}">
                          <a16:creationId xmlns:a16="http://schemas.microsoft.com/office/drawing/2014/main" id="{2C0E4E76-260F-4E4C-A695-AD9890A6AA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6" name="Straight Connector 435">
                      <a:extLst>
                        <a:ext uri="{FF2B5EF4-FFF2-40B4-BE49-F238E27FC236}">
                          <a16:creationId xmlns:a16="http://schemas.microsoft.com/office/drawing/2014/main" id="{1F66A294-1136-48EC-AEED-91CE009A96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F22A4A66-20BB-43F7-869F-748A0D20BD75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433" name="Isosceles Triangle 432">
                      <a:extLst>
                        <a:ext uri="{FF2B5EF4-FFF2-40B4-BE49-F238E27FC236}">
                          <a16:creationId xmlns:a16="http://schemas.microsoft.com/office/drawing/2014/main" id="{0E47663D-698E-4708-8E8A-7006DF7C0F37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4" name="Isosceles Triangle 433">
                      <a:extLst>
                        <a:ext uri="{FF2B5EF4-FFF2-40B4-BE49-F238E27FC236}">
                          <a16:creationId xmlns:a16="http://schemas.microsoft.com/office/drawing/2014/main" id="{9BA33B9F-003E-4034-8EB2-5EC849E53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505320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01063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51595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21278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2659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031915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537236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042553" algn="l" defTabSz="1010638" rtl="0" eaLnBrk="1" latinLnBrk="0" hangingPunct="1">
                        <a:defRPr sz="2009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137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431" name="Oval 430">
                    <a:extLst>
                      <a:ext uri="{FF2B5EF4-FFF2-40B4-BE49-F238E27FC236}">
                        <a16:creationId xmlns:a16="http://schemas.microsoft.com/office/drawing/2014/main" id="{C7C2BD9F-FB0E-4582-AAEC-CB5AB60F26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05320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1063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1595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21278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2659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031915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537236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042553" algn="l" defTabSz="1010638" rtl="0" eaLnBrk="1" latinLnBrk="0" hangingPunct="1">
                      <a:defRPr sz="200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1370"/>
                  </a:p>
                </p:txBody>
              </p: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3FD2F7E8-0784-4C41-B677-DFA25DBE35AA}"/>
                      </a:ext>
                    </a:extLst>
                  </p:cNvPr>
                  <p:cNvCxnSpPr>
                    <a:stCxn id="431" idx="2"/>
                    <a:endCxn id="431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554" name="Straight Connector 553">
            <a:extLst>
              <a:ext uri="{FF2B5EF4-FFF2-40B4-BE49-F238E27FC236}">
                <a16:creationId xmlns:a16="http://schemas.microsoft.com/office/drawing/2014/main" id="{C2D815A3-09EE-43B3-8664-213608ED81A5}"/>
              </a:ext>
            </a:extLst>
          </p:cNvPr>
          <p:cNvCxnSpPr>
            <a:cxnSpLocks/>
          </p:cNvCxnSpPr>
          <p:nvPr/>
        </p:nvCxnSpPr>
        <p:spPr>
          <a:xfrm>
            <a:off x="8589791" y="5174654"/>
            <a:ext cx="1553013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1694A571-C6EA-4D9C-880F-E7D68CEEF2D4}"/>
              </a:ext>
            </a:extLst>
          </p:cNvPr>
          <p:cNvCxnSpPr>
            <a:cxnSpLocks/>
          </p:cNvCxnSpPr>
          <p:nvPr/>
        </p:nvCxnSpPr>
        <p:spPr>
          <a:xfrm flipV="1">
            <a:off x="8589791" y="5361688"/>
            <a:ext cx="0" cy="56110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8" name="TextBox 587">
            <a:extLst>
              <a:ext uri="{FF2B5EF4-FFF2-40B4-BE49-F238E27FC236}">
                <a16:creationId xmlns:a16="http://schemas.microsoft.com/office/drawing/2014/main" id="{34D26083-EBB3-4632-9B2D-25CA00228648}"/>
              </a:ext>
            </a:extLst>
          </p:cNvPr>
          <p:cNvSpPr txBox="1"/>
          <p:nvPr/>
        </p:nvSpPr>
        <p:spPr>
          <a:xfrm>
            <a:off x="9021843" y="3530914"/>
            <a:ext cx="810476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Roof Level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821964A1-AB73-47C6-996C-2FF67DA230DD}"/>
              </a:ext>
            </a:extLst>
          </p:cNvPr>
          <p:cNvSpPr txBox="1"/>
          <p:nvPr/>
        </p:nvSpPr>
        <p:spPr>
          <a:xfrm>
            <a:off x="7592275" y="120461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5320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063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595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78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59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915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7236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2553" algn="l" defTabSz="1010638" rtl="0" eaLnBrk="1" latinLnBrk="0" hangingPunct="1">
              <a:defRPr sz="20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10</a:t>
            </a:r>
          </a:p>
        </p:txBody>
      </p:sp>
    </p:spTree>
    <p:extLst>
      <p:ext uri="{BB962C8B-B14F-4D97-AF65-F5344CB8AC3E}">
        <p14:creationId xmlns:p14="http://schemas.microsoft.com/office/powerpoint/2010/main" val="155437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3264E0-3EFE-4C7B-AC65-08E2C83F46F0}"/>
              </a:ext>
            </a:extLst>
          </p:cNvPr>
          <p:cNvCxnSpPr>
            <a:cxnSpLocks/>
          </p:cNvCxnSpPr>
          <p:nvPr/>
        </p:nvCxnSpPr>
        <p:spPr>
          <a:xfrm>
            <a:off x="1295452" y="6546239"/>
            <a:ext cx="1231312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304069-EE33-4913-9B75-10B25A9F0C2A}"/>
              </a:ext>
            </a:extLst>
          </p:cNvPr>
          <p:cNvCxnSpPr>
            <a:cxnSpLocks/>
          </p:cNvCxnSpPr>
          <p:nvPr/>
        </p:nvCxnSpPr>
        <p:spPr>
          <a:xfrm>
            <a:off x="1295453" y="810520"/>
            <a:ext cx="124689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F78D10-DD3F-4D9C-A77F-A7FBD08CE89C}"/>
              </a:ext>
            </a:extLst>
          </p:cNvPr>
          <p:cNvCxnSpPr>
            <a:cxnSpLocks/>
          </p:cNvCxnSpPr>
          <p:nvPr/>
        </p:nvCxnSpPr>
        <p:spPr>
          <a:xfrm>
            <a:off x="1295309" y="187072"/>
            <a:ext cx="0" cy="6608583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67D83AD-54AE-4F2C-9EEF-A507DF9D778C}"/>
              </a:ext>
            </a:extLst>
          </p:cNvPr>
          <p:cNvSpPr txBox="1"/>
          <p:nvPr/>
        </p:nvSpPr>
        <p:spPr>
          <a:xfrm rot="16200000">
            <a:off x="-622639" y="3382763"/>
            <a:ext cx="3096963" cy="25173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1636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Match Line – See Sheet 10 </a:t>
            </a:r>
            <a:endParaRPr lang="en-US" sz="163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81257D-938B-4E8B-94F0-65E414F99505}"/>
              </a:ext>
            </a:extLst>
          </p:cNvPr>
          <p:cNvSpPr>
            <a:spLocks noChangeAspect="1"/>
          </p:cNvSpPr>
          <p:nvPr/>
        </p:nvSpPr>
        <p:spPr>
          <a:xfrm>
            <a:off x="983725" y="623485"/>
            <a:ext cx="311727" cy="311727"/>
          </a:xfrm>
          <a:prstGeom prst="rect">
            <a:avLst/>
          </a:prstGeom>
          <a:solidFill>
            <a:srgbClr val="00B0F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36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9E0C02-CCDB-4A11-B6BF-3C976721AC0B}"/>
              </a:ext>
            </a:extLst>
          </p:cNvPr>
          <p:cNvSpPr>
            <a:spLocks noChangeAspect="1"/>
          </p:cNvSpPr>
          <p:nvPr/>
        </p:nvSpPr>
        <p:spPr>
          <a:xfrm>
            <a:off x="983586" y="6359201"/>
            <a:ext cx="311727" cy="311727"/>
          </a:xfrm>
          <a:prstGeom prst="rect">
            <a:avLst/>
          </a:prstGeom>
          <a:solidFill>
            <a:srgbClr val="009999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636" dirty="0">
                <a:latin typeface="Comic Sans MS" panose="030F0702030302020204" pitchFamily="66" charset="0"/>
              </a:rPr>
              <a:t>Z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B42A63-0184-4CD2-A256-ADA3B9004546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4116551" y="1558657"/>
            <a:ext cx="9190" cy="2107965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3EF17F-A753-422E-90C6-5E962B3E3ACA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4116551" y="4342031"/>
            <a:ext cx="0" cy="158076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3B25EF5E-A748-48ED-9D01-DE7A24FFE471}"/>
              </a:ext>
            </a:extLst>
          </p:cNvPr>
          <p:cNvSpPr txBox="1"/>
          <p:nvPr/>
        </p:nvSpPr>
        <p:spPr>
          <a:xfrm>
            <a:off x="2974700" y="3680292"/>
            <a:ext cx="870869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88.7 gpm from 42.0°F to 54°F, 9.2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44.3 tons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4AEEE9B-208A-4AC2-858B-B8D433F76846}"/>
              </a:ext>
            </a:extLst>
          </p:cNvPr>
          <p:cNvCxnSpPr>
            <a:cxnSpLocks/>
          </p:cNvCxnSpPr>
          <p:nvPr/>
        </p:nvCxnSpPr>
        <p:spPr>
          <a:xfrm>
            <a:off x="2542348" y="5922791"/>
            <a:ext cx="3146075" cy="0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C6276CA-5DFC-4F27-94B1-EF47DB5961CD}"/>
              </a:ext>
            </a:extLst>
          </p:cNvPr>
          <p:cNvCxnSpPr>
            <a:cxnSpLocks/>
          </p:cNvCxnSpPr>
          <p:nvPr/>
        </p:nvCxnSpPr>
        <p:spPr>
          <a:xfrm>
            <a:off x="2531256" y="1558657"/>
            <a:ext cx="3162375" cy="0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7988AFA-C442-4917-8CAF-6BD99CE0171B}"/>
              </a:ext>
            </a:extLst>
          </p:cNvPr>
          <p:cNvCxnSpPr>
            <a:cxnSpLocks/>
          </p:cNvCxnSpPr>
          <p:nvPr/>
        </p:nvCxnSpPr>
        <p:spPr>
          <a:xfrm flipV="1">
            <a:off x="2526765" y="810520"/>
            <a:ext cx="12452" cy="2856102"/>
          </a:xfrm>
          <a:prstGeom prst="line">
            <a:avLst/>
          </a:prstGeom>
          <a:ln w="38100" cap="rnd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FD85920-CD3C-47CB-8DD2-0CB127CF76AE}"/>
              </a:ext>
            </a:extLst>
          </p:cNvPr>
          <p:cNvCxnSpPr>
            <a:cxnSpLocks/>
          </p:cNvCxnSpPr>
          <p:nvPr/>
        </p:nvCxnSpPr>
        <p:spPr>
          <a:xfrm flipV="1">
            <a:off x="2526764" y="4342031"/>
            <a:ext cx="0" cy="2203898"/>
          </a:xfrm>
          <a:prstGeom prst="line">
            <a:avLst/>
          </a:prstGeom>
          <a:ln w="38100" cap="rnd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DAC79757-507C-4D46-939E-89E23303EA61}"/>
              </a:ext>
            </a:extLst>
          </p:cNvPr>
          <p:cNvSpPr txBox="1"/>
          <p:nvPr/>
        </p:nvSpPr>
        <p:spPr>
          <a:xfrm>
            <a:off x="4412692" y="3680293"/>
            <a:ext cx="870869" cy="170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120.1 gpm from 42.0°F to 54°F, 9.1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60.1 tons; bypass balanced for 5 gpm in full bypass.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BDB4F0-78EC-4E6D-AD5F-883232FDF1D6}"/>
              </a:ext>
            </a:extLst>
          </p:cNvPr>
          <p:cNvSpPr txBox="1"/>
          <p:nvPr/>
        </p:nvSpPr>
        <p:spPr>
          <a:xfrm>
            <a:off x="1420143" y="3678379"/>
            <a:ext cx="870869" cy="97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148.7 gpm from 42.0°F to 54°F, 11 ft.w.c. </a:t>
            </a:r>
            <a:r>
              <a:rPr lang="el-GR" sz="955" dirty="0">
                <a:solidFill>
                  <a:schemeClr val="bg1"/>
                </a:solidFill>
                <a:latin typeface="Comic Sans MS" panose="030F0702030302020204" pitchFamily="66" charset="0"/>
              </a:rPr>
              <a:t>Δ</a:t>
            </a:r>
            <a:r>
              <a:rPr lang="en-US" sz="955" dirty="0">
                <a:solidFill>
                  <a:schemeClr val="bg1"/>
                </a:solidFill>
                <a:latin typeface="Comic Sans MS" panose="030F0702030302020204" pitchFamily="66" charset="0"/>
              </a:rPr>
              <a:t> p, 74.4 tons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3095095B-3CCC-4F6C-9983-010480FB2968}"/>
              </a:ext>
            </a:extLst>
          </p:cNvPr>
          <p:cNvGrpSpPr/>
          <p:nvPr/>
        </p:nvGrpSpPr>
        <p:grpSpPr>
          <a:xfrm>
            <a:off x="5067306" y="1558657"/>
            <a:ext cx="841660" cy="4364134"/>
            <a:chOff x="2011743" y="2286030"/>
            <a:chExt cx="1234434" cy="6400730"/>
          </a:xfrm>
        </p:grpSpPr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32C3BD65-CD85-44DE-A36D-4127A7F83726}"/>
                </a:ext>
              </a:extLst>
            </p:cNvPr>
            <p:cNvGrpSpPr/>
            <p:nvPr/>
          </p:nvGrpSpPr>
          <p:grpSpPr>
            <a:xfrm>
              <a:off x="2011743" y="2286030"/>
              <a:ext cx="1234434" cy="6400730"/>
              <a:chOff x="2011743" y="2286030"/>
              <a:chExt cx="1234434" cy="640073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0D0F473-71E3-4FE4-85AB-799A34D9B0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7870" y="2286030"/>
                <a:ext cx="13479" cy="3091682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1183B7DD-2FCE-46C3-82F1-B1666461FE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7593" y="6365051"/>
                <a:ext cx="0" cy="2321709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449A478-4DA8-4D95-8FE7-42CB29ACD6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7870" y="6368312"/>
                <a:ext cx="0" cy="2318448"/>
              </a:xfrm>
              <a:prstGeom prst="line">
                <a:avLst/>
              </a:prstGeom>
              <a:ln w="38100" cap="rnd">
                <a:solidFill>
                  <a:srgbClr val="0099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B589922-B5FC-4700-A1AB-14742DA9BB4B}"/>
                  </a:ext>
                </a:extLst>
              </p:cNvPr>
              <p:cNvCxnSpPr>
                <a:cxnSpLocks/>
                <a:stCxn id="50" idx="3"/>
              </p:cNvCxnSpPr>
              <p:nvPr/>
            </p:nvCxnSpPr>
            <p:spPr>
              <a:xfrm flipH="1">
                <a:off x="2286060" y="6798004"/>
                <a:ext cx="520029" cy="0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FC55EEB-13EB-4F9F-898F-DBDF90309B7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V="1">
                <a:off x="2846519" y="4846322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850F621-1DFF-4A66-A16A-A2EEAFCE85B5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B9D866B-3890-453E-B3B6-B04CB1E37067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CB8CE3C-F78A-4C0B-B30F-CC7F9F4E229A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E90D4C-08AE-4275-BBFE-5F02BF1DED85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107C00A8-8B34-4FF3-BD3D-1C35FA192C2E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F8A5CDD-A1F9-44D3-97AC-037E307654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45873" y="7304272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7F67CFC8-C8ED-45B5-99E4-81A7DB961D31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493E1030-D5AC-4B00-9154-A18E40E56519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C6EB63-5C99-49C6-8E77-14DBBA060AE4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7CEE739-0383-4264-B8BB-B541690BFD10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4334E645-3592-4A08-813D-00115CE88668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07413742-973A-402E-87D5-770412A08E78}"/>
                  </a:ext>
                </a:extLst>
              </p:cNvPr>
              <p:cNvGrpSpPr/>
              <p:nvPr/>
            </p:nvGrpSpPr>
            <p:grpSpPr>
              <a:xfrm>
                <a:off x="2806089" y="6613856"/>
                <a:ext cx="336469" cy="357190"/>
                <a:chOff x="2806089" y="6613856"/>
                <a:chExt cx="336469" cy="357190"/>
              </a:xfrm>
            </p:grpSpPr>
            <p:sp>
              <p:nvSpPr>
                <p:cNvPr id="50" name="Isosceles Triangle 49">
                  <a:extLst>
                    <a:ext uri="{FF2B5EF4-FFF2-40B4-BE49-F238E27FC236}">
                      <a16:creationId xmlns:a16="http://schemas.microsoft.com/office/drawing/2014/main" id="{E418D933-3FE4-41F7-8A52-9669C48EFEC1}"/>
                    </a:ext>
                  </a:extLst>
                </p:cNvPr>
                <p:cNvSpPr/>
                <p:nvPr/>
              </p:nvSpPr>
              <p:spPr>
                <a:xfrm rot="5400000" flipH="1">
                  <a:off x="2806135" y="6737982"/>
                  <a:ext cx="119952" cy="120044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401B801-D200-4A1C-A9DA-4ED0CA713B2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19675" y="6648163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B327A4D9-0E93-4B96-9EC0-EC710C4D404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ECD2C5D6-513C-4300-80B1-3EF485045BAF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7A85A442-226B-4C84-B1BC-AE81A72B0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2A18047C-0305-4EA1-A2CF-29A7BB90D9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7" name="Straight Connector 26">
                        <a:extLst>
                          <a:ext uri="{FF2B5EF4-FFF2-40B4-BE49-F238E27FC236}">
                            <a16:creationId xmlns:a16="http://schemas.microsoft.com/office/drawing/2014/main" id="{4E37F8E8-027D-4339-8688-48F1876E76F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Straight Connector 27">
                        <a:extLst>
                          <a:ext uri="{FF2B5EF4-FFF2-40B4-BE49-F238E27FC236}">
                            <a16:creationId xmlns:a16="http://schemas.microsoft.com/office/drawing/2014/main" id="{785D0DDC-3473-4EB8-82B1-629EE362CE5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" name="Straight Connector 28">
                        <a:extLst>
                          <a:ext uri="{FF2B5EF4-FFF2-40B4-BE49-F238E27FC236}">
                            <a16:creationId xmlns:a16="http://schemas.microsoft.com/office/drawing/2014/main" id="{C352521E-C31E-4314-823F-70D3190ACFA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Straight Connector 29">
                        <a:extLst>
                          <a:ext uri="{FF2B5EF4-FFF2-40B4-BE49-F238E27FC236}">
                            <a16:creationId xmlns:a16="http://schemas.microsoft.com/office/drawing/2014/main" id="{3A8860CF-485E-4A33-9CA4-C05F79BCF84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Straight Connector 30">
                        <a:extLst>
                          <a:ext uri="{FF2B5EF4-FFF2-40B4-BE49-F238E27FC236}">
                            <a16:creationId xmlns:a16="http://schemas.microsoft.com/office/drawing/2014/main" id="{3D0F4D81-08F6-4C09-BD21-4F25D5D3617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2637C585-6EE5-4CFA-A3A0-B8CFD3F3A30C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7DA1E0EB-F15C-4F8F-85B2-403B139FC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43862D82-0693-4063-8C84-81E9DDDC50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0" name="Straight Connector 19">
                        <a:extLst>
                          <a:ext uri="{FF2B5EF4-FFF2-40B4-BE49-F238E27FC236}">
                            <a16:creationId xmlns:a16="http://schemas.microsoft.com/office/drawing/2014/main" id="{6E8DE9D8-79E9-43E9-9099-8FECD701A40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Straight Connector 20">
                        <a:extLst>
                          <a:ext uri="{FF2B5EF4-FFF2-40B4-BE49-F238E27FC236}">
                            <a16:creationId xmlns:a16="http://schemas.microsoft.com/office/drawing/2014/main" id="{A6154D2F-D33C-40C5-8DD5-EB7CF00F6B0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Straight Connector 21">
                        <a:extLst>
                          <a:ext uri="{FF2B5EF4-FFF2-40B4-BE49-F238E27FC236}">
                            <a16:creationId xmlns:a16="http://schemas.microsoft.com/office/drawing/2014/main" id="{863A9CCE-28CF-45B6-A65B-347C1F9C44B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3" name="Straight Connector 22">
                        <a:extLst>
                          <a:ext uri="{FF2B5EF4-FFF2-40B4-BE49-F238E27FC236}">
                            <a16:creationId xmlns:a16="http://schemas.microsoft.com/office/drawing/2014/main" id="{64BE5CFE-0FEB-4D84-9B46-4FBE1207D66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" name="Straight Connector 23">
                        <a:extLst>
                          <a:ext uri="{FF2B5EF4-FFF2-40B4-BE49-F238E27FC236}">
                            <a16:creationId xmlns:a16="http://schemas.microsoft.com/office/drawing/2014/main" id="{3234331F-A0EF-4F0B-80FA-7A13C2EB1AD4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96C1BC42-D866-4AAC-9910-C94800797F3F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BE4485E2-4BBF-422F-9617-D9F13DFBB1E6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16" name="Isosceles Triangle 15">
                      <a:extLst>
                        <a:ext uri="{FF2B5EF4-FFF2-40B4-BE49-F238E27FC236}">
                          <a16:creationId xmlns:a16="http://schemas.microsoft.com/office/drawing/2014/main" id="{F26DBF29-BE0F-46B3-BDFD-9321E67B1D7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sp>
                  <p:nvSpPr>
                    <p:cNvPr id="17" name="Isosceles Triangle 16">
                      <a:extLst>
                        <a:ext uri="{FF2B5EF4-FFF2-40B4-BE49-F238E27FC236}">
                          <a16:creationId xmlns:a16="http://schemas.microsoft.com/office/drawing/2014/main" id="{69394C0C-7DC9-426B-90C8-A2CF433C1740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</p:grp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6103C065-E580-42EF-8C5A-57676405B5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</p:grp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DB56975-979D-47D9-BB11-29C651C56A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6061" y="5212078"/>
                <a:ext cx="0" cy="1577503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A87DB5B-3344-4709-91A7-E4A480A4FE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86061" y="5212078"/>
                <a:ext cx="625669" cy="0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8F1AB02E-3AF0-4404-A7F0-561624DD6E0E}"/>
                  </a:ext>
                </a:extLst>
              </p:cNvPr>
              <p:cNvGrpSpPr/>
              <p:nvPr/>
            </p:nvGrpSpPr>
            <p:grpSpPr>
              <a:xfrm>
                <a:off x="2011743" y="5796573"/>
                <a:ext cx="548634" cy="365755"/>
                <a:chOff x="731562" y="4983464"/>
                <a:chExt cx="548634" cy="365755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59E2A571-71DC-4104-BFCC-4FFE6D6FC6AA}"/>
                    </a:ext>
                  </a:extLst>
                </p:cNvPr>
                <p:cNvCxnSpPr/>
                <p:nvPr/>
              </p:nvCxnSpPr>
              <p:spPr>
                <a:xfrm flipH="1">
                  <a:off x="731562" y="5166341"/>
                  <a:ext cx="54863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C5223BB5-BE77-450D-8BD0-C52518526327}"/>
                    </a:ext>
                  </a:extLst>
                </p:cNvPr>
                <p:cNvCxnSpPr/>
                <p:nvPr/>
              </p:nvCxnSpPr>
              <p:spPr>
                <a:xfrm>
                  <a:off x="1005879" y="4983464"/>
                  <a:ext cx="0" cy="365755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8782FDAB-9506-456A-82AE-45D7C889490F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97266" cy="182879"/>
                  <a:chOff x="914440" y="5074901"/>
                  <a:chExt cx="197266" cy="182879"/>
                </a:xfrm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ED3420EF-3DF4-4DEB-92FF-7C111CAC2FD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267" y="5120640"/>
                    <a:ext cx="91439" cy="91439"/>
                    <a:chOff x="1158273" y="5166341"/>
                    <a:chExt cx="91439" cy="91439"/>
                  </a:xfrm>
                </p:grpSpPr>
                <p:cxnSp>
                  <p:nvCxnSpPr>
                    <p:cNvPr id="252" name="Straight Connector 251">
                      <a:extLst>
                        <a:ext uri="{FF2B5EF4-FFF2-40B4-BE49-F238E27FC236}">
                          <a16:creationId xmlns:a16="http://schemas.microsoft.com/office/drawing/2014/main" id="{08126818-CDDD-4137-94CC-A52E9E777DB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166341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3" name="Straight Connector 252">
                      <a:extLst>
                        <a:ext uri="{FF2B5EF4-FFF2-40B4-BE49-F238E27FC236}">
                          <a16:creationId xmlns:a16="http://schemas.microsoft.com/office/drawing/2014/main" id="{596C2265-885B-441B-B75E-086EE57014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8273" y="5257780"/>
                      <a:ext cx="91439" cy="0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25AAB0F1-F920-4566-B278-7D88914E4416}"/>
                      </a:ext>
                    </a:extLst>
                  </p:cNvPr>
                  <p:cNvGrpSpPr/>
                  <p:nvPr/>
                </p:nvGrpSpPr>
                <p:grpSpPr>
                  <a:xfrm>
                    <a:off x="914440" y="5074901"/>
                    <a:ext cx="182883" cy="182879"/>
                    <a:chOff x="914435" y="4160512"/>
                    <a:chExt cx="182883" cy="182879"/>
                  </a:xfrm>
                </p:grpSpPr>
                <p:sp>
                  <p:nvSpPr>
                    <p:cNvPr id="250" name="Isosceles Triangle 249">
                      <a:extLst>
                        <a:ext uri="{FF2B5EF4-FFF2-40B4-BE49-F238E27FC236}">
                          <a16:creationId xmlns:a16="http://schemas.microsoft.com/office/drawing/2014/main" id="{6054BC4F-3C6F-46E7-A688-79DE92EEBBE2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914438" y="4160512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sp>
                  <p:nvSpPr>
                    <p:cNvPr id="251" name="Isosceles Triangle 250">
                      <a:extLst>
                        <a:ext uri="{FF2B5EF4-FFF2-40B4-BE49-F238E27FC236}">
                          <a16:creationId xmlns:a16="http://schemas.microsoft.com/office/drawing/2014/main" id="{A758BB13-A60C-47F5-A0FD-C024F9067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35" y="4251951"/>
                      <a:ext cx="182880" cy="91440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8100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</p:grp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704199EC-DE46-4CEE-B735-C64732C4E5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800000">
                    <a:off x="934878" y="5102352"/>
                    <a:ext cx="137160" cy="13716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8DBADB31-805C-4FCC-A675-6B2DB3A7F80F}"/>
                      </a:ext>
                    </a:extLst>
                  </p:cNvPr>
                  <p:cNvCxnSpPr>
                    <a:stCxn id="248" idx="2"/>
                    <a:endCxn id="248" idx="6"/>
                  </p:cNvCxnSpPr>
                  <p:nvPr/>
                </p:nvCxnSpPr>
                <p:spPr>
                  <a:xfrm>
                    <a:off x="944066" y="5136642"/>
                    <a:ext cx="118784" cy="68580"/>
                  </a:xfrm>
                  <a:prstGeom prst="line">
                    <a:avLst/>
                  </a:prstGeom>
                  <a:ln w="25400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57BA49-FAA4-42A3-A28B-AA32A272232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560377" y="5368187"/>
                <a:ext cx="685800" cy="990600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US" sz="1023" dirty="0">
                    <a:solidFill>
                      <a:schemeClr val="bg1"/>
                    </a:solidFill>
                  </a:rPr>
                  <a:t>AHU4 Mtg. Rooms</a:t>
                </a:r>
              </a:p>
            </p:txBody>
          </p: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D64102E0-3718-452F-9006-6BE71AB20778}"/>
                  </a:ext>
                </a:extLst>
              </p:cNvPr>
              <p:cNvCxnSpPr>
                <a:cxnSpLocks/>
                <a:stCxn id="273" idx="3"/>
              </p:cNvCxnSpPr>
              <p:nvPr/>
            </p:nvCxnSpPr>
            <p:spPr>
              <a:xfrm flipH="1">
                <a:off x="2285783" y="6794743"/>
                <a:ext cx="520029" cy="0"/>
              </a:xfrm>
              <a:prstGeom prst="line">
                <a:avLst/>
              </a:prstGeom>
              <a:ln w="38100" cap="rnd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253DA7B8-1BF8-4DA3-BF62-47760205FA5F}"/>
                  </a:ext>
                </a:extLst>
              </p:cNvPr>
              <p:cNvGrpSpPr/>
              <p:nvPr/>
            </p:nvGrpSpPr>
            <p:grpSpPr>
              <a:xfrm>
                <a:off x="2805812" y="6610595"/>
                <a:ext cx="336469" cy="357190"/>
                <a:chOff x="2806089" y="6613856"/>
                <a:chExt cx="336469" cy="357190"/>
              </a:xfrm>
            </p:grpSpPr>
            <p:sp>
              <p:nvSpPr>
                <p:cNvPr id="273" name="Isosceles Triangle 272">
                  <a:extLst>
                    <a:ext uri="{FF2B5EF4-FFF2-40B4-BE49-F238E27FC236}">
                      <a16:creationId xmlns:a16="http://schemas.microsoft.com/office/drawing/2014/main" id="{AFA13210-C532-40B3-B164-FE4F54EE92BD}"/>
                    </a:ext>
                  </a:extLst>
                </p:cNvPr>
                <p:cNvSpPr/>
                <p:nvPr/>
              </p:nvSpPr>
              <p:spPr>
                <a:xfrm rot="5400000" flipH="1">
                  <a:off x="2806135" y="6737982"/>
                  <a:ext cx="119952" cy="120044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FD9A8D5C-D24B-4820-AFE7-24D6D06A6B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19675" y="6648163"/>
                  <a:ext cx="357190" cy="288576"/>
                  <a:chOff x="5056442" y="4191000"/>
                  <a:chExt cx="714378" cy="577152"/>
                </a:xfrm>
              </p:grpSpPr>
              <p:cxnSp>
                <p:nvCxnSpPr>
                  <p:cNvPr id="275" name="Straight Connector 274">
                    <a:extLst>
                      <a:ext uri="{FF2B5EF4-FFF2-40B4-BE49-F238E27FC236}">
                        <a16:creationId xmlns:a16="http://schemas.microsoft.com/office/drawing/2014/main" id="{5DF626CF-0983-4A05-A410-32CB2046E3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10760" y="4273466"/>
                    <a:ext cx="5743" cy="347472"/>
                  </a:xfrm>
                  <a:prstGeom prst="line">
                    <a:avLst/>
                  </a:prstGeom>
                  <a:ln w="34925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7C03A99B-B602-44C1-A897-8CB69A889EA8}"/>
                      </a:ext>
                    </a:extLst>
                  </p:cNvPr>
                  <p:cNvGrpSpPr/>
                  <p:nvPr/>
                </p:nvGrpSpPr>
                <p:grpSpPr>
                  <a:xfrm>
                    <a:off x="5056442" y="4291668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A2DCEE66-CC43-40F7-AABE-933F111BE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grpSp>
                  <p:nvGrpSpPr>
                    <p:cNvPr id="291" name="Group 290">
                      <a:extLst>
                        <a:ext uri="{FF2B5EF4-FFF2-40B4-BE49-F238E27FC236}">
                          <a16:creationId xmlns:a16="http://schemas.microsoft.com/office/drawing/2014/main" id="{D824053F-A006-4D03-82CB-D584F93145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92" name="Straight Connector 291">
                        <a:extLst>
                          <a:ext uri="{FF2B5EF4-FFF2-40B4-BE49-F238E27FC236}">
                            <a16:creationId xmlns:a16="http://schemas.microsoft.com/office/drawing/2014/main" id="{5BBAAF60-0808-4A83-9C87-6FE708C7114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3" name="Straight Connector 292">
                        <a:extLst>
                          <a:ext uri="{FF2B5EF4-FFF2-40B4-BE49-F238E27FC236}">
                            <a16:creationId xmlns:a16="http://schemas.microsoft.com/office/drawing/2014/main" id="{0235FA81-921F-4ED3-A16F-88FCB036458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4" name="Straight Connector 293">
                        <a:extLst>
                          <a:ext uri="{FF2B5EF4-FFF2-40B4-BE49-F238E27FC236}">
                            <a16:creationId xmlns:a16="http://schemas.microsoft.com/office/drawing/2014/main" id="{B52215A4-8B16-4822-9C63-E3AB11D0F67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5" name="Straight Connector 294">
                        <a:extLst>
                          <a:ext uri="{FF2B5EF4-FFF2-40B4-BE49-F238E27FC236}">
                            <a16:creationId xmlns:a16="http://schemas.microsoft.com/office/drawing/2014/main" id="{382ED315-AB42-4868-9EC0-3CA6683DCE0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6" name="Straight Connector 295">
                        <a:extLst>
                          <a:ext uri="{FF2B5EF4-FFF2-40B4-BE49-F238E27FC236}">
                            <a16:creationId xmlns:a16="http://schemas.microsoft.com/office/drawing/2014/main" id="{C4CF7898-4212-41B8-931F-90EF1EB1C2CC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C7F02E9-C5BC-43E2-AFF3-5B27AF9E0F67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56442" y="4191000"/>
                    <a:ext cx="714378" cy="100670"/>
                    <a:chOff x="4267200" y="4343399"/>
                    <a:chExt cx="457200" cy="64428"/>
                  </a:xfrm>
                  <a:solidFill>
                    <a:schemeClr val="bg1">
                      <a:lumMod val="75000"/>
                    </a:schemeClr>
                  </a:solidFill>
                </p:grpSpPr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ACAB0E00-5FFF-4309-854C-F6E1883E7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43400" y="4343400"/>
                      <a:ext cx="304800" cy="6442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grpSp>
                  <p:nvGrpSpPr>
                    <p:cNvPr id="284" name="Group 283">
                      <a:extLst>
                        <a:ext uri="{FF2B5EF4-FFF2-40B4-BE49-F238E27FC236}">
                          <a16:creationId xmlns:a16="http://schemas.microsoft.com/office/drawing/2014/main" id="{EF8F1363-C7EB-414D-B4E0-0C4AFDEE54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267200" y="4343399"/>
                      <a:ext cx="457200" cy="64428"/>
                      <a:chOff x="4267200" y="4343399"/>
                      <a:chExt cx="457200" cy="64428"/>
                    </a:xfrm>
                    <a:grpFill/>
                  </p:grpSpPr>
                  <p:cxnSp>
                    <p:nvCxnSpPr>
                      <p:cNvPr id="285" name="Straight Connector 284">
                        <a:extLst>
                          <a:ext uri="{FF2B5EF4-FFF2-40B4-BE49-F238E27FC236}">
                            <a16:creationId xmlns:a16="http://schemas.microsoft.com/office/drawing/2014/main" id="{2F1C2FB8-FD9E-45E1-90D2-D209418FEEC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267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6" name="Straight Connector 285">
                        <a:extLst>
                          <a:ext uri="{FF2B5EF4-FFF2-40B4-BE49-F238E27FC236}">
                            <a16:creationId xmlns:a16="http://schemas.microsoft.com/office/drawing/2014/main" id="{144E8B21-EE12-461C-B40A-0FAE90EBDC5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400"/>
                        <a:ext cx="76200" cy="0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7" name="Straight Connector 286">
                        <a:extLst>
                          <a:ext uri="{FF2B5EF4-FFF2-40B4-BE49-F238E27FC236}">
                            <a16:creationId xmlns:a16="http://schemas.microsoft.com/office/drawing/2014/main" id="{F6646A2D-AC8A-4BBC-B9C8-AAFD4D54D2F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343400" y="4343400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Connector 287">
                        <a:extLst>
                          <a:ext uri="{FF2B5EF4-FFF2-40B4-BE49-F238E27FC236}">
                            <a16:creationId xmlns:a16="http://schemas.microsoft.com/office/drawing/2014/main" id="{17B68D15-AE69-4171-AB14-CC60DA08A13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648200" y="4343399"/>
                        <a:ext cx="0" cy="64427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9" name="Straight Connector 288">
                        <a:extLst>
                          <a:ext uri="{FF2B5EF4-FFF2-40B4-BE49-F238E27FC236}">
                            <a16:creationId xmlns:a16="http://schemas.microsoft.com/office/drawing/2014/main" id="{56B74D1C-B084-46E6-ABC2-50ADDDBAEA3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43400" y="4407826"/>
                        <a:ext cx="304800" cy="1"/>
                      </a:xfrm>
                      <a:prstGeom prst="line">
                        <a:avLst/>
                      </a:prstGeom>
                      <a:grpFill/>
                      <a:ln w="28575" cap="rnd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78" name="Straight Connector 277">
                    <a:extLst>
                      <a:ext uri="{FF2B5EF4-FFF2-40B4-BE49-F238E27FC236}">
                        <a16:creationId xmlns:a16="http://schemas.microsoft.com/office/drawing/2014/main" id="{508E9046-4881-4D37-ACEB-594CD98C8360}"/>
                      </a:ext>
                    </a:extLst>
                  </p:cNvPr>
                  <p:cNvCxnSpPr/>
                  <p:nvPr/>
                </p:nvCxnSpPr>
                <p:spPr>
                  <a:xfrm>
                    <a:off x="5056442" y="4291670"/>
                    <a:ext cx="714378" cy="0"/>
                  </a:xfrm>
                  <a:prstGeom prst="line">
                    <a:avLst/>
                  </a:prstGeom>
                  <a:ln w="222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2FB825FF-64E5-4781-B863-CDE7FFDFA300}"/>
                      </a:ext>
                    </a:extLst>
                  </p:cNvPr>
                  <p:cNvGrpSpPr/>
                  <p:nvPr/>
                </p:nvGrpSpPr>
                <p:grpSpPr>
                  <a:xfrm>
                    <a:off x="5179288" y="4527096"/>
                    <a:ext cx="468686" cy="241056"/>
                    <a:chOff x="4267200" y="4527096"/>
                    <a:chExt cx="468686" cy="241056"/>
                  </a:xfrm>
                </p:grpSpPr>
                <p:sp>
                  <p:nvSpPr>
                    <p:cNvPr id="281" name="Isosceles Triangle 280">
                      <a:extLst>
                        <a:ext uri="{FF2B5EF4-FFF2-40B4-BE49-F238E27FC236}">
                          <a16:creationId xmlns:a16="http://schemas.microsoft.com/office/drawing/2014/main" id="{24343F55-B3E9-4B4C-B77A-212572B4BE8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67291" y="4528157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  <p:sp>
                  <p:nvSpPr>
                    <p:cNvPr id="282" name="Isosceles Triangle 281">
                      <a:extLst>
                        <a:ext uri="{FF2B5EF4-FFF2-40B4-BE49-F238E27FC236}">
                          <a16:creationId xmlns:a16="http://schemas.microsoft.com/office/drawing/2014/main" id="{8231D510-E9B8-4870-BA3E-831CDDBE869D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495891" y="4527005"/>
                      <a:ext cx="239904" cy="240086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27"/>
                    </a:p>
                  </p:txBody>
                </p:sp>
              </p:grpSp>
              <p:sp>
                <p:nvSpPr>
                  <p:cNvPr id="280" name="Oval 279">
                    <a:extLst>
                      <a:ext uri="{FF2B5EF4-FFF2-40B4-BE49-F238E27FC236}">
                        <a16:creationId xmlns:a16="http://schemas.microsoft.com/office/drawing/2014/main" id="{FC11F6B9-907B-4CC8-BECE-A98FCF5EE6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2191" y="4556184"/>
                    <a:ext cx="182880" cy="182880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</p:grp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384F0954-9165-4FF5-8E36-9D7CF616C0D3}"/>
                </a:ext>
              </a:extLst>
            </p:cNvPr>
            <p:cNvGrpSpPr/>
            <p:nvPr/>
          </p:nvGrpSpPr>
          <p:grpSpPr>
            <a:xfrm>
              <a:off x="2636652" y="7028105"/>
              <a:ext cx="548634" cy="182879"/>
              <a:chOff x="731562" y="5074901"/>
              <a:chExt cx="548634" cy="182879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A52E57C8-144D-4E02-A2FC-FA007B96B9AF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464DB3D2-338E-4F26-9838-EB359DC954C9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EBFF30B8-75AE-4925-B5EA-44690400E156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A410181B-DAD5-41F2-A795-11BD90CF0806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7E5E49DA-3797-4144-8ACB-D4B7ECB57B13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86170A10-D668-4D0B-9C6F-AED4877D24FF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08" name="Isosceles Triangle 307">
                    <a:extLst>
                      <a:ext uri="{FF2B5EF4-FFF2-40B4-BE49-F238E27FC236}">
                        <a16:creationId xmlns:a16="http://schemas.microsoft.com/office/drawing/2014/main" id="{54D4DE83-15B4-4708-8154-3B38EAE23F47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309" name="Isosceles Triangle 308">
                    <a:extLst>
                      <a:ext uri="{FF2B5EF4-FFF2-40B4-BE49-F238E27FC236}">
                        <a16:creationId xmlns:a16="http://schemas.microsoft.com/office/drawing/2014/main" id="{CC3C0988-90B8-494E-A744-FE8342BE787E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90086C0B-D59A-4FAB-A917-093793B696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ADC42B48-CFC9-4AFE-BBE6-EF39C132FA2A}"/>
                    </a:ext>
                  </a:extLst>
                </p:cNvPr>
                <p:cNvCxnSpPr>
                  <a:stCxn id="306" idx="2"/>
                  <a:endCxn id="306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A12D80AF-728D-41B4-B281-17FA4CC8F719}"/>
              </a:ext>
            </a:extLst>
          </p:cNvPr>
          <p:cNvGrpSpPr/>
          <p:nvPr/>
        </p:nvGrpSpPr>
        <p:grpSpPr>
          <a:xfrm>
            <a:off x="3882755" y="3495167"/>
            <a:ext cx="467591" cy="1556455"/>
            <a:chOff x="4892064" y="5126245"/>
            <a:chExt cx="685800" cy="22828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D19B362-DEAB-450A-BA84-B0A61E15B373}"/>
                </a:ext>
              </a:extLst>
            </p:cNvPr>
            <p:cNvGrpSpPr/>
            <p:nvPr/>
          </p:nvGrpSpPr>
          <p:grpSpPr>
            <a:xfrm>
              <a:off x="4892064" y="5126245"/>
              <a:ext cx="685800" cy="2282800"/>
              <a:chOff x="9555453" y="3997825"/>
              <a:chExt cx="685800" cy="228280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318205F-C907-4E21-90C4-5B4E03513D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V="1">
                <a:off x="9841595" y="3997825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C211F57E-3FE6-4D0D-8390-70B2A8D47AF0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1AB0105C-80FC-438B-B81A-74B72D933385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8AD1334E-4EA9-4FCB-8FD3-3C3BB844A03A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A8CD18F-460E-46AF-92F0-F300B674541C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EC530D2-E306-4BEC-AA2F-73F390F14AFA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B407248-7905-4973-A93D-73C4CF95B7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40949" y="6185377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114FFA3-0854-4FB2-9726-387D2208309B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F9CC5563-49B6-4D16-A499-B8044F0BEFB1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D27F4612-7D3F-4C3A-A809-95F25BE3B764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701D8910-D38E-4904-8656-6552122F7A64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7962838C-D395-42EF-B865-DAB915FA2EB0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27F5779-9A8C-4E3B-9F72-85A5E4573FC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55453" y="4249292"/>
                <a:ext cx="685800" cy="990600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US" sz="1023" dirty="0">
                    <a:solidFill>
                      <a:schemeClr val="bg1"/>
                    </a:solidFill>
                  </a:rPr>
                  <a:t>AHU3 Jr. Ball Room</a:t>
                </a: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09C908B-0EB6-4614-BD11-BFE67CB776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9814751" y="5529268"/>
                <a:ext cx="357190" cy="288576"/>
                <a:chOff x="5056442" y="4191000"/>
                <a:chExt cx="714378" cy="577152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EDA13D94-8018-41F2-8D23-F67F8E3F8A0D}"/>
                    </a:ext>
                  </a:extLst>
                </p:cNvPr>
                <p:cNvCxnSpPr/>
                <p:nvPr/>
              </p:nvCxnSpPr>
              <p:spPr>
                <a:xfrm flipV="1">
                  <a:off x="5410760" y="4273466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47505505-2DA1-409A-A418-59759E2A538B}"/>
                    </a:ext>
                  </a:extLst>
                </p:cNvPr>
                <p:cNvGrpSpPr/>
                <p:nvPr/>
              </p:nvGrpSpPr>
              <p:grpSpPr>
                <a:xfrm>
                  <a:off x="5056442" y="4291668"/>
                  <a:ext cx="714378" cy="100670"/>
                  <a:chOff x="4267200" y="4343399"/>
                  <a:chExt cx="457200" cy="6442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AF8346E9-370B-48F0-84B5-F092F0E31D96}"/>
                      </a:ext>
                    </a:extLst>
                  </p:cNvPr>
                  <p:cNvSpPr/>
                  <p:nvPr/>
                </p:nvSpPr>
                <p:spPr>
                  <a:xfrm>
                    <a:off x="4343400" y="4343400"/>
                    <a:ext cx="304800" cy="64426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3182E2FC-EF98-481A-A50C-6F507A0B9DB8}"/>
                      </a:ext>
                    </a:extLst>
                  </p:cNvPr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  <a:grpFill/>
                </p:grpSpPr>
                <p:cxnSp>
                  <p:nvCxnSpPr>
                    <p:cNvPr id="85" name="Straight Connector 84">
                      <a:extLst>
                        <a:ext uri="{FF2B5EF4-FFF2-40B4-BE49-F238E27FC236}">
                          <a16:creationId xmlns:a16="http://schemas.microsoft.com/office/drawing/2014/main" id="{7902E72B-88B5-403D-814F-E13D4D35D3A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Connector 85">
                      <a:extLst>
                        <a:ext uri="{FF2B5EF4-FFF2-40B4-BE49-F238E27FC236}">
                          <a16:creationId xmlns:a16="http://schemas.microsoft.com/office/drawing/2014/main" id="{19B614C4-99A5-4C4C-ACF2-EBE094A218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8704AD3F-4C45-408F-8F44-C77A187F3D3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3400" y="4343400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E8C8CAAF-0318-4312-A453-7361216F7CD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399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>
                      <a:extLst>
                        <a:ext uri="{FF2B5EF4-FFF2-40B4-BE49-F238E27FC236}">
                          <a16:creationId xmlns:a16="http://schemas.microsoft.com/office/drawing/2014/main" id="{FD8E99F3-B2D3-47E3-86F3-25E4FE3B98C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343400" y="4407826"/>
                      <a:ext cx="304800" cy="1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AEDBC1EC-73D1-4D1E-9577-6963ACEC17FE}"/>
                    </a:ext>
                  </a:extLst>
                </p:cNvPr>
                <p:cNvGrpSpPr/>
                <p:nvPr/>
              </p:nvGrpSpPr>
              <p:grpSpPr>
                <a:xfrm flipV="1">
                  <a:off x="5056442" y="4191000"/>
                  <a:ext cx="714378" cy="100670"/>
                  <a:chOff x="4267200" y="4343399"/>
                  <a:chExt cx="457200" cy="6442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A143886D-D781-4A88-A78B-ED034BE2A29E}"/>
                      </a:ext>
                    </a:extLst>
                  </p:cNvPr>
                  <p:cNvSpPr/>
                  <p:nvPr/>
                </p:nvSpPr>
                <p:spPr>
                  <a:xfrm>
                    <a:off x="4343400" y="4343400"/>
                    <a:ext cx="304800" cy="64426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C100F84B-C6F9-4D09-9198-27704E40D610}"/>
                      </a:ext>
                    </a:extLst>
                  </p:cNvPr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  <a:grpFill/>
                </p:grpSpPr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F0CA59B0-7CC4-4522-8636-FB9DAD35DB7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74040974-DFAA-4D75-A2C1-52DE2C60C8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DD2EA81B-8869-4690-A319-E40C7A51A4B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3400" y="4343400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0E1001E8-FE5A-4864-B05D-F7A8B329FC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399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88316D53-105A-4224-904F-5C7C0CE5DFA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343400" y="4407826"/>
                      <a:ext cx="304800" cy="1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B62DBA0-E9CA-4B6C-9BBC-63D24D98B9A2}"/>
                    </a:ext>
                  </a:extLst>
                </p:cNvPr>
                <p:cNvCxnSpPr/>
                <p:nvPr/>
              </p:nvCxnSpPr>
              <p:spPr>
                <a:xfrm>
                  <a:off x="5056442" y="4291670"/>
                  <a:ext cx="714378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6B86CC99-0BF1-45F0-90BC-9FEBFE54678A}"/>
                    </a:ext>
                  </a:extLst>
                </p:cNvPr>
                <p:cNvGrpSpPr/>
                <p:nvPr/>
              </p:nvGrpSpPr>
              <p:grpSpPr>
                <a:xfrm>
                  <a:off x="5179288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74" name="Isosceles Triangle 73">
                    <a:extLst>
                      <a:ext uri="{FF2B5EF4-FFF2-40B4-BE49-F238E27FC236}">
                        <a16:creationId xmlns:a16="http://schemas.microsoft.com/office/drawing/2014/main" id="{01AB8926-24E9-459B-B72A-A31FA744E3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75" name="Isosceles Triangle 74">
                    <a:extLst>
                      <a:ext uri="{FF2B5EF4-FFF2-40B4-BE49-F238E27FC236}">
                        <a16:creationId xmlns:a16="http://schemas.microsoft.com/office/drawing/2014/main" id="{95B4BF18-4105-4930-B63F-51F4172173C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BAEF58C9-9893-4609-B223-FE63F1E4E6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22191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3C27335-A6BF-4A25-904E-A6E8EF6D4AAB}"/>
                </a:ext>
              </a:extLst>
            </p:cNvPr>
            <p:cNvGrpSpPr/>
            <p:nvPr/>
          </p:nvGrpSpPr>
          <p:grpSpPr>
            <a:xfrm>
              <a:off x="4963620" y="7028105"/>
              <a:ext cx="548634" cy="182879"/>
              <a:chOff x="731562" y="5074901"/>
              <a:chExt cx="548634" cy="182879"/>
            </a:xfrm>
          </p:grpSpPr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6921E154-31CF-465A-9BAD-B57FDEDF643E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280169F2-F4E5-441C-8D95-4E624CA4DC4F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316" name="Group 315">
                  <a:extLst>
                    <a:ext uri="{FF2B5EF4-FFF2-40B4-BE49-F238E27FC236}">
                      <a16:creationId xmlns:a16="http://schemas.microsoft.com/office/drawing/2014/main" id="{0186EA18-22AD-4932-B5C4-3F4A21ABA3EE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F6635D82-FBEF-4E5B-8751-D0CD9E267E9D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F48FA176-9759-4EEB-BFAE-9DC1F94AAAB4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7" name="Group 316">
                  <a:extLst>
                    <a:ext uri="{FF2B5EF4-FFF2-40B4-BE49-F238E27FC236}">
                      <a16:creationId xmlns:a16="http://schemas.microsoft.com/office/drawing/2014/main" id="{99E97B8D-5A70-48A6-9A3A-708CE9D9B6CE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20" name="Isosceles Triangle 319">
                    <a:extLst>
                      <a:ext uri="{FF2B5EF4-FFF2-40B4-BE49-F238E27FC236}">
                        <a16:creationId xmlns:a16="http://schemas.microsoft.com/office/drawing/2014/main" id="{C60936D8-529A-4329-B360-AFFD6A965019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321" name="Isosceles Triangle 320">
                    <a:extLst>
                      <a:ext uri="{FF2B5EF4-FFF2-40B4-BE49-F238E27FC236}">
                        <a16:creationId xmlns:a16="http://schemas.microsoft.com/office/drawing/2014/main" id="{57E660CD-A638-49A2-AD87-F67F6AD80FD9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A23952B3-5DA0-4A21-A2F2-164D7AB9FB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BF4051E5-73BF-49AD-BAC0-54189DDA2271}"/>
                    </a:ext>
                  </a:extLst>
                </p:cNvPr>
                <p:cNvCxnSpPr>
                  <a:stCxn id="318" idx="2"/>
                  <a:endCxn id="318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252D3C24-9044-4FE2-8F90-AF507DD064F7}"/>
              </a:ext>
            </a:extLst>
          </p:cNvPr>
          <p:cNvGrpSpPr/>
          <p:nvPr/>
        </p:nvGrpSpPr>
        <p:grpSpPr>
          <a:xfrm>
            <a:off x="2292969" y="3495167"/>
            <a:ext cx="467591" cy="1556455"/>
            <a:chOff x="7183997" y="5126245"/>
            <a:chExt cx="685800" cy="228280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230459B4-67CA-442B-BAE2-F912FD20E8CE}"/>
                </a:ext>
              </a:extLst>
            </p:cNvPr>
            <p:cNvGrpSpPr/>
            <p:nvPr/>
          </p:nvGrpSpPr>
          <p:grpSpPr>
            <a:xfrm>
              <a:off x="7183997" y="5126245"/>
              <a:ext cx="685800" cy="2282800"/>
              <a:chOff x="9555453" y="3997825"/>
              <a:chExt cx="685800" cy="2282800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A7AF6341-787C-40D9-BB26-F839313C22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V="1">
                <a:off x="9841595" y="3997825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97A141A-4DEC-4E45-A264-8F64197B6D55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3F5D6EE-7E24-438E-ABB8-B9C45F46E042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B6BE100-F9F2-4C95-9CC2-32754044F06D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003207F3-A87E-4D5A-973B-5F72A53758E9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ABDBC85-4FC3-4B49-8009-629A0D32CE33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B050757E-C4CD-403C-B729-5FA0949A74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40949" y="6185377"/>
                <a:ext cx="189847" cy="95248"/>
                <a:chOff x="5222636" y="4898421"/>
                <a:chExt cx="189847" cy="95248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D09845B9-B2F7-4044-B843-098D71BC5344}"/>
                    </a:ext>
                  </a:extLst>
                </p:cNvPr>
                <p:cNvCxnSpPr/>
                <p:nvPr/>
              </p:nvCxnSpPr>
              <p:spPr>
                <a:xfrm flipV="1">
                  <a:off x="5301158" y="4942011"/>
                  <a:ext cx="111325" cy="1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DCEB073-B35F-40F6-B58F-E4653FAE648D}"/>
                    </a:ext>
                  </a:extLst>
                </p:cNvPr>
                <p:cNvCxnSpPr/>
                <p:nvPr/>
              </p:nvCxnSpPr>
              <p:spPr>
                <a:xfrm flipV="1">
                  <a:off x="5412483" y="4898421"/>
                  <a:ext cx="0" cy="43590"/>
                </a:xfrm>
                <a:prstGeom prst="line">
                  <a:avLst/>
                </a:prstGeom>
                <a:ln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11B7F705-DD4A-4218-B460-D142D080E6A8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921407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2B96416F-7DF2-44E1-B6E0-D13B2ACE20A5}"/>
                    </a:ext>
                  </a:extLst>
                </p:cNvPr>
                <p:cNvSpPr/>
                <p:nvPr/>
              </p:nvSpPr>
              <p:spPr bwMode="auto">
                <a:xfrm rot="5400000" flipH="1">
                  <a:off x="5284498" y="4837205"/>
                  <a:ext cx="11046" cy="1334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txBody>
                <a:bodyPr vert="vert270" wrap="square" lIns="0" tIns="0" rIns="0" bIns="0" rtlCol="0" anchor="ctr" anchorCtr="1">
                  <a:noAutofit/>
                </a:bodyPr>
                <a:lstStyle/>
                <a:p>
                  <a:pPr algn="ctr"/>
                  <a:endParaRPr lang="en-US" sz="102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95517027-54B3-4B7C-B2A5-71FB96A465D0}"/>
                    </a:ext>
                  </a:extLst>
                </p:cNvPr>
                <p:cNvSpPr/>
                <p:nvPr/>
              </p:nvSpPr>
              <p:spPr>
                <a:xfrm>
                  <a:off x="5222636" y="4917065"/>
                  <a:ext cx="131714" cy="4989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595538F-2033-4809-A777-60C7BDF9216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55453" y="4249292"/>
                <a:ext cx="685800" cy="990600"/>
              </a:xfrm>
              <a:prstGeom prst="rect">
                <a:avLst/>
              </a:prstGeom>
              <a:solidFill>
                <a:schemeClr val="accent5"/>
              </a:solidFill>
              <a:ln w="38100">
                <a:solidFill>
                  <a:schemeClr val="bg1"/>
                </a:solidFill>
              </a:ln>
            </p:spPr>
            <p:txBody>
              <a:bodyPr vert="vert270"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US" sz="1023" dirty="0">
                    <a:solidFill>
                      <a:schemeClr val="bg1"/>
                    </a:solidFill>
                  </a:rPr>
                  <a:t>AHU2 Ball Room</a:t>
                </a: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633C65F1-4267-4E60-8F36-73C9DA2DB13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9814751" y="5529268"/>
                <a:ext cx="357190" cy="288576"/>
                <a:chOff x="5056442" y="4191000"/>
                <a:chExt cx="714378" cy="577152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5BF1370-4A05-4341-806B-84061E328E50}"/>
                    </a:ext>
                  </a:extLst>
                </p:cNvPr>
                <p:cNvCxnSpPr/>
                <p:nvPr/>
              </p:nvCxnSpPr>
              <p:spPr>
                <a:xfrm flipV="1">
                  <a:off x="5410760" y="4273466"/>
                  <a:ext cx="5743" cy="347472"/>
                </a:xfrm>
                <a:prstGeom prst="line">
                  <a:avLst/>
                </a:prstGeom>
                <a:ln w="34925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6F180D3A-1CF8-40FF-B84E-A2951C71B2CD}"/>
                    </a:ext>
                  </a:extLst>
                </p:cNvPr>
                <p:cNvGrpSpPr/>
                <p:nvPr/>
              </p:nvGrpSpPr>
              <p:grpSpPr>
                <a:xfrm>
                  <a:off x="5056442" y="4291668"/>
                  <a:ext cx="714378" cy="100670"/>
                  <a:chOff x="4267200" y="4343399"/>
                  <a:chExt cx="457200" cy="6442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5BF4A9E-743A-4B72-B8B6-2F9042CC8671}"/>
                      </a:ext>
                    </a:extLst>
                  </p:cNvPr>
                  <p:cNvSpPr/>
                  <p:nvPr/>
                </p:nvSpPr>
                <p:spPr>
                  <a:xfrm>
                    <a:off x="4343400" y="4343400"/>
                    <a:ext cx="304800" cy="64426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E2B58649-DF05-4B9F-B5AE-01E3518F60D3}"/>
                      </a:ext>
                    </a:extLst>
                  </p:cNvPr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  <a:grpFill/>
                </p:grpSpPr>
                <p:cxnSp>
                  <p:nvCxnSpPr>
                    <p:cNvPr id="130" name="Straight Connector 129">
                      <a:extLst>
                        <a:ext uri="{FF2B5EF4-FFF2-40B4-BE49-F238E27FC236}">
                          <a16:creationId xmlns:a16="http://schemas.microsoft.com/office/drawing/2014/main" id="{C9CCA667-C749-4032-893A-3BFC2ADC60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Straight Connector 130">
                      <a:extLst>
                        <a:ext uri="{FF2B5EF4-FFF2-40B4-BE49-F238E27FC236}">
                          <a16:creationId xmlns:a16="http://schemas.microsoft.com/office/drawing/2014/main" id="{459AD6D6-BD63-4B04-A42A-852696E149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>
                      <a:extLst>
                        <a:ext uri="{FF2B5EF4-FFF2-40B4-BE49-F238E27FC236}">
                          <a16:creationId xmlns:a16="http://schemas.microsoft.com/office/drawing/2014/main" id="{AD2387B7-C85C-4DD2-97A0-02BCCE9B49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3400" y="4343400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>
                      <a:extLst>
                        <a:ext uri="{FF2B5EF4-FFF2-40B4-BE49-F238E27FC236}">
                          <a16:creationId xmlns:a16="http://schemas.microsoft.com/office/drawing/2014/main" id="{60A82691-C384-433E-9DBF-348B8BF30E5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399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>
                      <a:extLst>
                        <a:ext uri="{FF2B5EF4-FFF2-40B4-BE49-F238E27FC236}">
                          <a16:creationId xmlns:a16="http://schemas.microsoft.com/office/drawing/2014/main" id="{FCAFA266-188C-4EF8-806C-E9E903B14855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343400" y="4407826"/>
                      <a:ext cx="304800" cy="1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711A6B4E-79A6-475C-AC2F-9D1B181449FD}"/>
                    </a:ext>
                  </a:extLst>
                </p:cNvPr>
                <p:cNvGrpSpPr/>
                <p:nvPr/>
              </p:nvGrpSpPr>
              <p:grpSpPr>
                <a:xfrm flipV="1">
                  <a:off x="5056442" y="4191000"/>
                  <a:ext cx="714378" cy="100670"/>
                  <a:chOff x="4267200" y="4343399"/>
                  <a:chExt cx="457200" cy="6442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E56607D-B796-424B-BEC3-68FEA7182B4C}"/>
                      </a:ext>
                    </a:extLst>
                  </p:cNvPr>
                  <p:cNvSpPr/>
                  <p:nvPr/>
                </p:nvSpPr>
                <p:spPr>
                  <a:xfrm>
                    <a:off x="4343400" y="4343400"/>
                    <a:ext cx="304800" cy="64426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205101C1-385F-4122-99F7-105BA31384EC}"/>
                      </a:ext>
                    </a:extLst>
                  </p:cNvPr>
                  <p:cNvGrpSpPr/>
                  <p:nvPr/>
                </p:nvGrpSpPr>
                <p:grpSpPr>
                  <a:xfrm>
                    <a:off x="4267200" y="4343399"/>
                    <a:ext cx="457200" cy="64428"/>
                    <a:chOff x="4267200" y="4343399"/>
                    <a:chExt cx="457200" cy="64428"/>
                  </a:xfrm>
                  <a:grpFill/>
                </p:grpSpPr>
                <p:cxnSp>
                  <p:nvCxnSpPr>
                    <p:cNvPr id="123" name="Straight Connector 122">
                      <a:extLst>
                        <a:ext uri="{FF2B5EF4-FFF2-40B4-BE49-F238E27FC236}">
                          <a16:creationId xmlns:a16="http://schemas.microsoft.com/office/drawing/2014/main" id="{18775499-30AE-4772-964E-88502B752B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67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Straight Connector 123">
                      <a:extLst>
                        <a:ext uri="{FF2B5EF4-FFF2-40B4-BE49-F238E27FC236}">
                          <a16:creationId xmlns:a16="http://schemas.microsoft.com/office/drawing/2014/main" id="{88E9A24C-B69C-4062-8C64-CE3D9993F46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400"/>
                      <a:ext cx="76200" cy="0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>
                      <a:extLst>
                        <a:ext uri="{FF2B5EF4-FFF2-40B4-BE49-F238E27FC236}">
                          <a16:creationId xmlns:a16="http://schemas.microsoft.com/office/drawing/2014/main" id="{C26B1E61-0C84-4A32-9A69-B250197360C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43400" y="4343400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Connector 125">
                      <a:extLst>
                        <a:ext uri="{FF2B5EF4-FFF2-40B4-BE49-F238E27FC236}">
                          <a16:creationId xmlns:a16="http://schemas.microsoft.com/office/drawing/2014/main" id="{38B6CE89-3C3F-4752-AAA5-500C1429A8B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648200" y="4343399"/>
                      <a:ext cx="0" cy="64427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Straight Connector 126">
                      <a:extLst>
                        <a:ext uri="{FF2B5EF4-FFF2-40B4-BE49-F238E27FC236}">
                          <a16:creationId xmlns:a16="http://schemas.microsoft.com/office/drawing/2014/main" id="{45C6232C-D034-46FD-A5CF-98797C783CC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343400" y="4407826"/>
                      <a:ext cx="304800" cy="1"/>
                    </a:xfrm>
                    <a:prstGeom prst="line">
                      <a:avLst/>
                    </a:prstGeom>
                    <a:grpFill/>
                    <a:ln w="28575" cap="rnd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D2093C77-2F94-4F29-ABDF-16EDA63171A8}"/>
                    </a:ext>
                  </a:extLst>
                </p:cNvPr>
                <p:cNvCxnSpPr/>
                <p:nvPr/>
              </p:nvCxnSpPr>
              <p:spPr>
                <a:xfrm>
                  <a:off x="5056442" y="4291670"/>
                  <a:ext cx="714378" cy="0"/>
                </a:xfrm>
                <a:prstGeom prst="line">
                  <a:avLst/>
                </a:prstGeom>
                <a:ln w="222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E7E98554-972E-48BD-92C2-73243DA31691}"/>
                    </a:ext>
                  </a:extLst>
                </p:cNvPr>
                <p:cNvGrpSpPr/>
                <p:nvPr/>
              </p:nvGrpSpPr>
              <p:grpSpPr>
                <a:xfrm>
                  <a:off x="5179288" y="4527096"/>
                  <a:ext cx="468686" cy="241056"/>
                  <a:chOff x="4267200" y="4527096"/>
                  <a:chExt cx="468686" cy="241056"/>
                </a:xfrm>
              </p:grpSpPr>
              <p:sp>
                <p:nvSpPr>
                  <p:cNvPr id="119" name="Isosceles Triangle 118">
                    <a:extLst>
                      <a:ext uri="{FF2B5EF4-FFF2-40B4-BE49-F238E27FC236}">
                        <a16:creationId xmlns:a16="http://schemas.microsoft.com/office/drawing/2014/main" id="{D8488F1F-D9D3-4140-8288-9A4E8109813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67291" y="4528157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120" name="Isosceles Triangle 119">
                    <a:extLst>
                      <a:ext uri="{FF2B5EF4-FFF2-40B4-BE49-F238E27FC236}">
                        <a16:creationId xmlns:a16="http://schemas.microsoft.com/office/drawing/2014/main" id="{008C5966-B51A-4062-9A55-83F5921C9B7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495891" y="4527005"/>
                    <a:ext cx="239904" cy="240086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EC308E62-E570-4367-ABD4-2F4B789757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22191" y="4556184"/>
                  <a:ext cx="182880" cy="18288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</p:grp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55238F9F-3EA2-41FD-B5E9-4A1B05534ACF}"/>
                </a:ext>
              </a:extLst>
            </p:cNvPr>
            <p:cNvGrpSpPr/>
            <p:nvPr/>
          </p:nvGrpSpPr>
          <p:grpSpPr>
            <a:xfrm>
              <a:off x="7254689" y="7069753"/>
              <a:ext cx="548634" cy="182879"/>
              <a:chOff x="731562" y="5074901"/>
              <a:chExt cx="548634" cy="182879"/>
            </a:xfrm>
          </p:grpSpPr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145A27D-F936-4F86-9011-BFC31C20D135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98BF95F0-8534-47CA-AE62-0A796D8D9D3B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4F67C386-B49A-462F-94A6-8E450BD64DE0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333" name="Straight Connector 332">
                    <a:extLst>
                      <a:ext uri="{FF2B5EF4-FFF2-40B4-BE49-F238E27FC236}">
                        <a16:creationId xmlns:a16="http://schemas.microsoft.com/office/drawing/2014/main" id="{AF69A48E-6C7A-4616-A7F8-3239AABD0C6B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Straight Connector 333">
                    <a:extLst>
                      <a:ext uri="{FF2B5EF4-FFF2-40B4-BE49-F238E27FC236}">
                        <a16:creationId xmlns:a16="http://schemas.microsoft.com/office/drawing/2014/main" id="{A0038096-C863-4313-BF3E-FF4F7FFEA527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8" name="Group 327">
                  <a:extLst>
                    <a:ext uri="{FF2B5EF4-FFF2-40B4-BE49-F238E27FC236}">
                      <a16:creationId xmlns:a16="http://schemas.microsoft.com/office/drawing/2014/main" id="{0313DA83-85F2-464A-A0B7-1029E70301FF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31" name="Isosceles Triangle 330">
                    <a:extLst>
                      <a:ext uri="{FF2B5EF4-FFF2-40B4-BE49-F238E27FC236}">
                        <a16:creationId xmlns:a16="http://schemas.microsoft.com/office/drawing/2014/main" id="{B66143D5-A81A-416F-8D06-869F6C291248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332" name="Isosceles Triangle 331">
                    <a:extLst>
                      <a:ext uri="{FF2B5EF4-FFF2-40B4-BE49-F238E27FC236}">
                        <a16:creationId xmlns:a16="http://schemas.microsoft.com/office/drawing/2014/main" id="{03F2DBBD-A3F2-4C47-A661-30ABCAED597D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54D10DF9-C40B-4351-8FE6-37380A509E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ED0DA5F5-661E-45DC-94F8-A26E50CA2DC9}"/>
                    </a:ext>
                  </a:extLst>
                </p:cNvPr>
                <p:cNvCxnSpPr>
                  <a:stCxn id="329" idx="2"/>
                  <a:endCxn id="329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6B0A3BB9-4A94-4927-AA10-E2BBCBA9292E}"/>
                </a:ext>
              </a:extLst>
            </p:cNvPr>
            <p:cNvGrpSpPr/>
            <p:nvPr/>
          </p:nvGrpSpPr>
          <p:grpSpPr>
            <a:xfrm>
              <a:off x="7249163" y="7028105"/>
              <a:ext cx="548634" cy="182879"/>
              <a:chOff x="731562" y="5074901"/>
              <a:chExt cx="548634" cy="182879"/>
            </a:xfrm>
          </p:grpSpPr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EB8325F9-A1EB-4382-A4BF-9DB0892E816B}"/>
                  </a:ext>
                </a:extLst>
              </p:cNvPr>
              <p:cNvCxnSpPr/>
              <p:nvPr/>
            </p:nvCxnSpPr>
            <p:spPr>
              <a:xfrm flipH="1">
                <a:off x="731562" y="5166341"/>
                <a:ext cx="5486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38725A3-E495-464D-B2F9-B37A43525811}"/>
                  </a:ext>
                </a:extLst>
              </p:cNvPr>
              <p:cNvGrpSpPr/>
              <p:nvPr/>
            </p:nvGrpSpPr>
            <p:grpSpPr>
              <a:xfrm>
                <a:off x="914440" y="5074901"/>
                <a:ext cx="197266" cy="182879"/>
                <a:chOff x="914440" y="5074901"/>
                <a:chExt cx="197266" cy="182879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1C229D25-B573-4965-B13B-F9E3C55D07B7}"/>
                    </a:ext>
                  </a:extLst>
                </p:cNvPr>
                <p:cNvGrpSpPr/>
                <p:nvPr/>
              </p:nvGrpSpPr>
              <p:grpSpPr>
                <a:xfrm>
                  <a:off x="1020267" y="5120640"/>
                  <a:ext cx="91439" cy="91439"/>
                  <a:chOff x="1158273" y="5166341"/>
                  <a:chExt cx="91439" cy="91439"/>
                </a:xfrm>
              </p:grpSpPr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46FC3746-1603-4B09-8F2F-1B19C4D57A06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166341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D8E7CDF2-A5D3-4A23-945D-31089161FA96}"/>
                      </a:ext>
                    </a:extLst>
                  </p:cNvPr>
                  <p:cNvCxnSpPr/>
                  <p:nvPr/>
                </p:nvCxnSpPr>
                <p:spPr>
                  <a:xfrm>
                    <a:off x="1158273" y="5257780"/>
                    <a:ext cx="9143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7E475494-A638-4751-B819-A944FE900BD9}"/>
                    </a:ext>
                  </a:extLst>
                </p:cNvPr>
                <p:cNvGrpSpPr/>
                <p:nvPr/>
              </p:nvGrpSpPr>
              <p:grpSpPr>
                <a:xfrm>
                  <a:off x="914440" y="5074901"/>
                  <a:ext cx="182883" cy="182879"/>
                  <a:chOff x="914435" y="4160512"/>
                  <a:chExt cx="182883" cy="182879"/>
                </a:xfrm>
              </p:grpSpPr>
              <p:sp>
                <p:nvSpPr>
                  <p:cNvPr id="343" name="Isosceles Triangle 342">
                    <a:extLst>
                      <a:ext uri="{FF2B5EF4-FFF2-40B4-BE49-F238E27FC236}">
                        <a16:creationId xmlns:a16="http://schemas.microsoft.com/office/drawing/2014/main" id="{4FFD13BD-BAA5-4CE1-B6C9-F95074499856}"/>
                      </a:ext>
                    </a:extLst>
                  </p:cNvPr>
                  <p:cNvSpPr/>
                  <p:nvPr/>
                </p:nvSpPr>
                <p:spPr>
                  <a:xfrm flipV="1">
                    <a:off x="914438" y="4160512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  <p:sp>
                <p:nvSpPr>
                  <p:cNvPr id="344" name="Isosceles Triangle 343">
                    <a:extLst>
                      <a:ext uri="{FF2B5EF4-FFF2-40B4-BE49-F238E27FC236}">
                        <a16:creationId xmlns:a16="http://schemas.microsoft.com/office/drawing/2014/main" id="{4E46BAB2-595B-4367-981E-884BB9EF0EE9}"/>
                      </a:ext>
                    </a:extLst>
                  </p:cNvPr>
                  <p:cNvSpPr/>
                  <p:nvPr/>
                </p:nvSpPr>
                <p:spPr>
                  <a:xfrm>
                    <a:off x="914435" y="4251951"/>
                    <a:ext cx="182880" cy="91440"/>
                  </a:xfrm>
                  <a:prstGeom prst="triangl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81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27"/>
                  </a:p>
                </p:txBody>
              </p:sp>
            </p:grpSp>
            <p:sp>
              <p:nvSpPr>
                <p:cNvPr id="341" name="Oval 340">
                  <a:extLst>
                    <a:ext uri="{FF2B5EF4-FFF2-40B4-BE49-F238E27FC236}">
                      <a16:creationId xmlns:a16="http://schemas.microsoft.com/office/drawing/2014/main" id="{5A53A73A-5B3C-43DF-BEFB-5828F642E3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00000">
                  <a:off x="934878" y="51023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27"/>
                </a:p>
              </p:txBody>
            </p: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1DC9B0F8-4332-4991-8689-86F6068B9A0D}"/>
                    </a:ext>
                  </a:extLst>
                </p:cNvPr>
                <p:cNvCxnSpPr>
                  <a:stCxn id="341" idx="2"/>
                  <a:endCxn id="341" idx="6"/>
                </p:cNvCxnSpPr>
                <p:nvPr/>
              </p:nvCxnSpPr>
              <p:spPr>
                <a:xfrm>
                  <a:off x="944066" y="5136642"/>
                  <a:ext cx="118784" cy="68580"/>
                </a:xfrm>
                <a:prstGeom prst="line">
                  <a:avLst/>
                </a:prstGeom>
                <a:ln w="254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71404343-7927-4B8A-A3FE-17F61C376D5A}"/>
              </a:ext>
            </a:extLst>
          </p:cNvPr>
          <p:cNvSpPr txBox="1"/>
          <p:nvPr/>
        </p:nvSpPr>
        <p:spPr>
          <a:xfrm>
            <a:off x="7592275" y="120460"/>
            <a:ext cx="305489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7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Hijend</a:t>
            </a:r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 Hotel CHW System Diagram</a:t>
            </a:r>
          </a:p>
          <a:p>
            <a:pPr algn="r"/>
            <a:r>
              <a:rPr lang="en-US" sz="1227" dirty="0">
                <a:solidFill>
                  <a:srgbClr val="00B050"/>
                </a:solidFill>
                <a:latin typeface="Comic Sans MS" panose="030F0702030302020204" pitchFamily="66" charset="0"/>
              </a:rPr>
              <a:t>Sheet 11</a:t>
            </a:r>
          </a:p>
        </p:txBody>
      </p:sp>
    </p:spTree>
    <p:extLst>
      <p:ext uri="{BB962C8B-B14F-4D97-AF65-F5344CB8AC3E}">
        <p14:creationId xmlns:p14="http://schemas.microsoft.com/office/powerpoint/2010/main" val="17891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F4580-ABA0-4BB4-A148-7362D9EC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Fan Coil Unit Riser 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01A7E-8CC9-4F38-B32A-8262716C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1592241"/>
            <a:ext cx="12188952" cy="47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F4580-ABA0-4BB4-A148-7362D9EC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Cooling Coil Schedule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78E122-01E1-4499-8592-838A365A5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2003209"/>
            <a:ext cx="12188952" cy="28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7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F4580-ABA0-4BB4-A148-7362D9EC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12" y="274639"/>
            <a:ext cx="1167260" cy="6396289"/>
          </a:xfrm>
        </p:spPr>
        <p:txBody>
          <a:bodyPr vert="vert270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System Volume Projection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86731-24A3-4E39-B48F-964BA361B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34" y="0"/>
            <a:ext cx="890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4BE9-CB94-54D9-19C2-CFA6887B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FA7C-6F0A-93A5-984D-5B3A8304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3886" cy="4351338"/>
          </a:xfrm>
        </p:spPr>
        <p:txBody>
          <a:bodyPr/>
          <a:lstStyle/>
          <a:p>
            <a:r>
              <a:rPr lang="en-US" dirty="0"/>
              <a:t>The “Plan B” concept</a:t>
            </a:r>
          </a:p>
          <a:p>
            <a:r>
              <a:rPr lang="en-US" dirty="0"/>
              <a:t>The </a:t>
            </a:r>
            <a:r>
              <a:rPr lang="en-US" dirty="0" err="1"/>
              <a:t>Hijend</a:t>
            </a:r>
            <a:r>
              <a:rPr lang="en-US" dirty="0"/>
              <a:t> Hotel chilled water plant model</a:t>
            </a:r>
          </a:p>
          <a:p>
            <a:r>
              <a:rPr lang="en-US" dirty="0"/>
              <a:t>Joe </a:t>
            </a:r>
            <a:r>
              <a:rPr lang="en-US" dirty="0" err="1"/>
              <a:t>DeNuguy’s</a:t>
            </a:r>
            <a:r>
              <a:rPr lang="en-US" dirty="0"/>
              <a:t> system diagram developed from the project documents before going on 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116C6-A66D-3617-6242-FE678093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93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5400000">
            <a:off x="18338423" y="-6933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15494997" y="3795069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15494997" y="73214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>
            <a:off x="15494997" y="1753117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>
            <a:off x="15494997" y="4816045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2952820" y="218866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>
            <a:off x="15494997" y="5837021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4AC7F6-EA5F-9577-2436-BF757A92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Psych Chart Refresher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A2DE-C11D-CA8E-F306-69268BF51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Identify the different lines on a psych chart</a:t>
            </a:r>
          </a:p>
          <a:p>
            <a:r>
              <a:rPr lang="en-US" sz="2400" dirty="0"/>
              <a:t>Constant dry bulb</a:t>
            </a:r>
          </a:p>
          <a:p>
            <a:r>
              <a:rPr lang="en-US" sz="2400" dirty="0"/>
              <a:t>Constant wet bulb</a:t>
            </a:r>
          </a:p>
          <a:p>
            <a:r>
              <a:rPr lang="en-US" sz="2400" dirty="0"/>
              <a:t>Constant dew point</a:t>
            </a:r>
          </a:p>
          <a:p>
            <a:r>
              <a:rPr lang="en-US" sz="2400" dirty="0"/>
              <a:t>Constant humidity ratio</a:t>
            </a:r>
          </a:p>
          <a:p>
            <a:r>
              <a:rPr lang="en-US" sz="2400" dirty="0"/>
              <a:t>Constant relative humidity</a:t>
            </a:r>
          </a:p>
          <a:p>
            <a:r>
              <a:rPr lang="en-US" sz="2400" dirty="0"/>
              <a:t>Specific heat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16305"/>
            <a:ext cx="6334755" cy="48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4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4BE9-CB94-54D9-19C2-CFA6887B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FA7C-6F0A-93A5-984D-5B3A8304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388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Field verify the central plant portion of Joe </a:t>
            </a:r>
            <a:r>
              <a:rPr lang="en-US" dirty="0" err="1"/>
              <a:t>DeNuguy’s</a:t>
            </a:r>
            <a:r>
              <a:rPr lang="en-US" dirty="0"/>
              <a:t> system diagram</a:t>
            </a:r>
          </a:p>
          <a:p>
            <a:r>
              <a:rPr lang="en-US" dirty="0"/>
              <a:t>Was the system installed as intended based on the project documents?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116C6-A66D-3617-6242-FE678093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793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19C8-8C28-4A31-8E5A-69DB4F423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Go to the Breakout Rooms</a:t>
            </a:r>
          </a:p>
        </p:txBody>
      </p:sp>
    </p:spTree>
    <p:extLst>
      <p:ext uri="{BB962C8B-B14F-4D97-AF65-F5344CB8AC3E}">
        <p14:creationId xmlns:p14="http://schemas.microsoft.com/office/powerpoint/2010/main" val="18163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0B76F-8CED-C502-5744-B9F81595B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86845-7D43-F211-EF3C-166E661CA183}"/>
              </a:ext>
            </a:extLst>
          </p:cNvPr>
          <p:cNvSpPr/>
          <p:nvPr/>
        </p:nvSpPr>
        <p:spPr>
          <a:xfrm>
            <a:off x="2255562" y="-2"/>
            <a:ext cx="9936438" cy="6858001"/>
          </a:xfrm>
          <a:custGeom>
            <a:avLst/>
            <a:gdLst>
              <a:gd name="connsiteX0" fmla="*/ 0 w 8839170"/>
              <a:gd name="connsiteY0" fmla="*/ 0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0 w 8839170"/>
              <a:gd name="connsiteY4" fmla="*/ 0 h 6858000"/>
              <a:gd name="connsiteX0" fmla="*/ 2960017 w 8839170"/>
              <a:gd name="connsiteY0" fmla="*/ 18853 h 6858000"/>
              <a:gd name="connsiteX1" fmla="*/ 8839170 w 8839170"/>
              <a:gd name="connsiteY1" fmla="*/ 0 h 6858000"/>
              <a:gd name="connsiteX2" fmla="*/ 8839170 w 8839170"/>
              <a:gd name="connsiteY2" fmla="*/ 6858000 h 6858000"/>
              <a:gd name="connsiteX3" fmla="*/ 0 w 8839170"/>
              <a:gd name="connsiteY3" fmla="*/ 6858000 h 6858000"/>
              <a:gd name="connsiteX4" fmla="*/ 2960017 w 8839170"/>
              <a:gd name="connsiteY4" fmla="*/ 18853 h 6858000"/>
              <a:gd name="connsiteX0" fmla="*/ 4293362 w 8839170"/>
              <a:gd name="connsiteY0" fmla="*/ 0 h 6858001"/>
              <a:gd name="connsiteX1" fmla="*/ 8839170 w 8839170"/>
              <a:gd name="connsiteY1" fmla="*/ 1 h 6858001"/>
              <a:gd name="connsiteX2" fmla="*/ 8839170 w 8839170"/>
              <a:gd name="connsiteY2" fmla="*/ 6858001 h 6858001"/>
              <a:gd name="connsiteX3" fmla="*/ 0 w 8839170"/>
              <a:gd name="connsiteY3" fmla="*/ 6858001 h 6858001"/>
              <a:gd name="connsiteX4" fmla="*/ 4293362 w 8839170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9170" h="6858001">
                <a:moveTo>
                  <a:pt x="4293362" y="0"/>
                </a:moveTo>
                <a:lnTo>
                  <a:pt x="8839170" y="1"/>
                </a:lnTo>
                <a:lnTo>
                  <a:pt x="8839170" y="6858001"/>
                </a:lnTo>
                <a:lnTo>
                  <a:pt x="0" y="6858001"/>
                </a:lnTo>
                <a:lnTo>
                  <a:pt x="4293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9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EBDA2-5577-FDFB-9765-9D1F4A6F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003" y="0"/>
            <a:ext cx="8891993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A19A12-B8FA-CE6D-03D1-8682AE9E1C2C}"/>
              </a:ext>
            </a:extLst>
          </p:cNvPr>
          <p:cNvGrpSpPr/>
          <p:nvPr/>
        </p:nvGrpSpPr>
        <p:grpSpPr>
          <a:xfrm rot="5400000">
            <a:off x="7110626" y="-69331"/>
            <a:ext cx="288835" cy="5975684"/>
            <a:chOff x="9011653" y="308811"/>
            <a:chExt cx="288835" cy="59756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D56EA7-EC39-8B4E-6DD8-721C2586E6A3}"/>
                </a:ext>
              </a:extLst>
            </p:cNvPr>
            <p:cNvCxnSpPr>
              <a:cxnSpLocks/>
            </p:cNvCxnSpPr>
            <p:nvPr/>
          </p:nvCxnSpPr>
          <p:spPr>
            <a:xfrm>
              <a:off x="9011653" y="308811"/>
              <a:ext cx="32084" cy="5975684"/>
            </a:xfrm>
            <a:prstGeom prst="line">
              <a:avLst/>
            </a:prstGeom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6974A4-FC4F-95DB-4621-676F1758A7D0}"/>
                </a:ext>
              </a:extLst>
            </p:cNvPr>
            <p:cNvSpPr txBox="1"/>
            <p:nvPr/>
          </p:nvSpPr>
          <p:spPr>
            <a:xfrm>
              <a:off x="9023489" y="308811"/>
              <a:ext cx="276999" cy="202643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Constant Dry Bulb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D55F6-9E5D-91AB-982C-653DDAE01F42}"/>
              </a:ext>
            </a:extLst>
          </p:cNvPr>
          <p:cNvGrpSpPr/>
          <p:nvPr/>
        </p:nvGrpSpPr>
        <p:grpSpPr>
          <a:xfrm>
            <a:off x="4267200" y="3795069"/>
            <a:ext cx="5975686" cy="288835"/>
            <a:chOff x="3618648" y="3640495"/>
            <a:chExt cx="5975686" cy="2888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B73CE-4812-FC31-DB37-B578A5E733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76D11-7FDB-4FD7-5AF7-C5E437207C22}"/>
                </a:ext>
              </a:extLst>
            </p:cNvPr>
            <p:cNvSpPr txBox="1"/>
            <p:nvPr/>
          </p:nvSpPr>
          <p:spPr>
            <a:xfrm rot="5400000">
              <a:off x="8278561" y="2613558"/>
              <a:ext cx="276999" cy="235454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Constant Dew Point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86AB32-EA0D-1C30-ED80-0108410781DB}"/>
              </a:ext>
            </a:extLst>
          </p:cNvPr>
          <p:cNvGrpSpPr/>
          <p:nvPr/>
        </p:nvGrpSpPr>
        <p:grpSpPr>
          <a:xfrm>
            <a:off x="4267200" y="732141"/>
            <a:ext cx="5975686" cy="288835"/>
            <a:chOff x="3618648" y="3640495"/>
            <a:chExt cx="5975686" cy="28883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B19641-3EB2-6098-5C5E-068D7F7E56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AD7842-3927-E3FD-EDF6-12A1C5E6D7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Constant Humidity Ratio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CAE17B-96F2-6867-EFE2-77D9CC2A2752}"/>
              </a:ext>
            </a:extLst>
          </p:cNvPr>
          <p:cNvGrpSpPr/>
          <p:nvPr/>
        </p:nvGrpSpPr>
        <p:grpSpPr>
          <a:xfrm>
            <a:off x="4267200" y="1753117"/>
            <a:ext cx="5975686" cy="288835"/>
            <a:chOff x="3618648" y="3640495"/>
            <a:chExt cx="5975686" cy="288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B5B925D-6ADC-63E7-E836-17B36552E2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4D9241-948D-0E72-D342-CEFF1C410E8C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Constant SHR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F97888-BDF3-2A2C-EC56-838101A87D45}"/>
              </a:ext>
            </a:extLst>
          </p:cNvPr>
          <p:cNvGrpSpPr/>
          <p:nvPr/>
        </p:nvGrpSpPr>
        <p:grpSpPr>
          <a:xfrm>
            <a:off x="4267200" y="4816045"/>
            <a:ext cx="5975686" cy="288835"/>
            <a:chOff x="3618648" y="3640495"/>
            <a:chExt cx="5975686" cy="28883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46D0B96-8034-4085-8A79-D9343A1DEC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D91255-E658-2B21-0A56-52AF36F53C25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rgbClr val="FF993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Constant Wet Bulb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30CA69-A9D7-4D3D-EF37-95B4D5972D2D}"/>
              </a:ext>
            </a:extLst>
          </p:cNvPr>
          <p:cNvGrpSpPr/>
          <p:nvPr/>
        </p:nvGrpSpPr>
        <p:grpSpPr>
          <a:xfrm rot="10800000">
            <a:off x="1725023" y="218866"/>
            <a:ext cx="5877983" cy="5992494"/>
            <a:chOff x="2932641" y="190291"/>
            <a:chExt cx="5877983" cy="599249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EB27D4-62BE-C8AF-73F1-4936BF02E889}"/>
                </a:ext>
              </a:extLst>
            </p:cNvPr>
            <p:cNvSpPr/>
            <p:nvPr/>
          </p:nvSpPr>
          <p:spPr>
            <a:xfrm>
              <a:off x="2932641" y="323851"/>
              <a:ext cx="5877983" cy="5858934"/>
            </a:xfrm>
            <a:custGeom>
              <a:avLst/>
              <a:gdLst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57300 w 5162550"/>
                <a:gd name="connsiteY7" fmla="*/ 5353050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819150 w 5162550"/>
                <a:gd name="connsiteY8" fmla="*/ 5553075 h 5715000"/>
                <a:gd name="connsiteX9" fmla="*/ 0 w 5162550"/>
                <a:gd name="connsiteY9" fmla="*/ 5715000 h 5715000"/>
                <a:gd name="connsiteX0" fmla="*/ 5162550 w 5162550"/>
                <a:gd name="connsiteY0" fmla="*/ 0 h 5715000"/>
                <a:gd name="connsiteX1" fmla="*/ 4781550 w 5162550"/>
                <a:gd name="connsiteY1" fmla="*/ 1076325 h 5715000"/>
                <a:gd name="connsiteX2" fmla="*/ 4238625 w 5162550"/>
                <a:gd name="connsiteY2" fmla="*/ 2333625 h 5715000"/>
                <a:gd name="connsiteX3" fmla="*/ 3714750 w 5162550"/>
                <a:gd name="connsiteY3" fmla="*/ 3248025 h 5715000"/>
                <a:gd name="connsiteX4" fmla="*/ 3219450 w 5162550"/>
                <a:gd name="connsiteY4" fmla="*/ 3933825 h 5715000"/>
                <a:gd name="connsiteX5" fmla="*/ 2628900 w 5162550"/>
                <a:gd name="connsiteY5" fmla="*/ 4543425 h 5715000"/>
                <a:gd name="connsiteX6" fmla="*/ 2038350 w 5162550"/>
                <a:gd name="connsiteY6" fmla="*/ 4981575 h 5715000"/>
                <a:gd name="connsiteX7" fmla="*/ 1286933 w 5162550"/>
                <a:gd name="connsiteY7" fmla="*/ 5374217 h 5715000"/>
                <a:gd name="connsiteX8" fmla="*/ 789517 w 5162550"/>
                <a:gd name="connsiteY8" fmla="*/ 5548842 h 5715000"/>
                <a:gd name="connsiteX9" fmla="*/ 0 w 5162550"/>
                <a:gd name="connsiteY9" fmla="*/ 5715000 h 5715000"/>
                <a:gd name="connsiteX0" fmla="*/ 5369983 w 5369983"/>
                <a:gd name="connsiteY0" fmla="*/ 0 h 5786967"/>
                <a:gd name="connsiteX1" fmla="*/ 4988983 w 5369983"/>
                <a:gd name="connsiteY1" fmla="*/ 1076325 h 5786967"/>
                <a:gd name="connsiteX2" fmla="*/ 4446058 w 5369983"/>
                <a:gd name="connsiteY2" fmla="*/ 2333625 h 5786967"/>
                <a:gd name="connsiteX3" fmla="*/ 3922183 w 5369983"/>
                <a:gd name="connsiteY3" fmla="*/ 3248025 h 5786967"/>
                <a:gd name="connsiteX4" fmla="*/ 3426883 w 5369983"/>
                <a:gd name="connsiteY4" fmla="*/ 3933825 h 5786967"/>
                <a:gd name="connsiteX5" fmla="*/ 2836333 w 5369983"/>
                <a:gd name="connsiteY5" fmla="*/ 4543425 h 5786967"/>
                <a:gd name="connsiteX6" fmla="*/ 2245783 w 5369983"/>
                <a:gd name="connsiteY6" fmla="*/ 4981575 h 5786967"/>
                <a:gd name="connsiteX7" fmla="*/ 1494366 w 5369983"/>
                <a:gd name="connsiteY7" fmla="*/ 5374217 h 5786967"/>
                <a:gd name="connsiteX8" fmla="*/ 996950 w 5369983"/>
                <a:gd name="connsiteY8" fmla="*/ 5548842 h 5786967"/>
                <a:gd name="connsiteX9" fmla="*/ 0 w 5369983"/>
                <a:gd name="connsiteY9" fmla="*/ 5786967 h 5786967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0 w 5877983"/>
                <a:gd name="connsiteY9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2326 w 5877983"/>
                <a:gd name="connsiteY9" fmla="*/ 5695949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48842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  <a:gd name="connsiteX0" fmla="*/ 5877983 w 5877983"/>
                <a:gd name="connsiteY0" fmla="*/ 0 h 5858934"/>
                <a:gd name="connsiteX1" fmla="*/ 5496983 w 5877983"/>
                <a:gd name="connsiteY1" fmla="*/ 1076325 h 5858934"/>
                <a:gd name="connsiteX2" fmla="*/ 4954058 w 5877983"/>
                <a:gd name="connsiteY2" fmla="*/ 2333625 h 5858934"/>
                <a:gd name="connsiteX3" fmla="*/ 4430183 w 5877983"/>
                <a:gd name="connsiteY3" fmla="*/ 3248025 h 5858934"/>
                <a:gd name="connsiteX4" fmla="*/ 3934883 w 5877983"/>
                <a:gd name="connsiteY4" fmla="*/ 3933825 h 5858934"/>
                <a:gd name="connsiteX5" fmla="*/ 3344333 w 5877983"/>
                <a:gd name="connsiteY5" fmla="*/ 4543425 h 5858934"/>
                <a:gd name="connsiteX6" fmla="*/ 2753783 w 5877983"/>
                <a:gd name="connsiteY6" fmla="*/ 4981575 h 5858934"/>
                <a:gd name="connsiteX7" fmla="*/ 2002366 w 5877983"/>
                <a:gd name="connsiteY7" fmla="*/ 5374217 h 5858934"/>
                <a:gd name="connsiteX8" fmla="*/ 1504950 w 5877983"/>
                <a:gd name="connsiteY8" fmla="*/ 5553075 h 5858934"/>
                <a:gd name="connsiteX9" fmla="*/ 826560 w 5877983"/>
                <a:gd name="connsiteY9" fmla="*/ 5725582 h 5858934"/>
                <a:gd name="connsiteX10" fmla="*/ 0 w 5877983"/>
                <a:gd name="connsiteY10" fmla="*/ 5858934 h 585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7983" h="5858934">
                  <a:moveTo>
                    <a:pt x="5877983" y="0"/>
                  </a:moveTo>
                  <a:cubicBezTo>
                    <a:pt x="5764476" y="343694"/>
                    <a:pt x="5650970" y="687388"/>
                    <a:pt x="5496983" y="1076325"/>
                  </a:cubicBezTo>
                  <a:cubicBezTo>
                    <a:pt x="5342996" y="1465262"/>
                    <a:pt x="5131858" y="1971675"/>
                    <a:pt x="4954058" y="2333625"/>
                  </a:cubicBezTo>
                  <a:cubicBezTo>
                    <a:pt x="4776258" y="2695575"/>
                    <a:pt x="4600045" y="2981325"/>
                    <a:pt x="4430183" y="3248025"/>
                  </a:cubicBezTo>
                  <a:cubicBezTo>
                    <a:pt x="4260320" y="3514725"/>
                    <a:pt x="4115858" y="3717925"/>
                    <a:pt x="3934883" y="3933825"/>
                  </a:cubicBezTo>
                  <a:cubicBezTo>
                    <a:pt x="3753908" y="4149725"/>
                    <a:pt x="3541183" y="4368800"/>
                    <a:pt x="3344333" y="4543425"/>
                  </a:cubicBezTo>
                  <a:cubicBezTo>
                    <a:pt x="3147483" y="4718050"/>
                    <a:pt x="2977444" y="4843110"/>
                    <a:pt x="2753783" y="4981575"/>
                  </a:cubicBezTo>
                  <a:cubicBezTo>
                    <a:pt x="2530122" y="5120040"/>
                    <a:pt x="2210505" y="5278967"/>
                    <a:pt x="2002366" y="5374217"/>
                  </a:cubicBezTo>
                  <a:cubicBezTo>
                    <a:pt x="1794227" y="5469467"/>
                    <a:pt x="1756656" y="5465586"/>
                    <a:pt x="1504950" y="5553075"/>
                  </a:cubicBezTo>
                  <a:cubicBezTo>
                    <a:pt x="1308277" y="5606697"/>
                    <a:pt x="1077385" y="5674605"/>
                    <a:pt x="826560" y="5725582"/>
                  </a:cubicBezTo>
                  <a:cubicBezTo>
                    <a:pt x="575735" y="5776559"/>
                    <a:pt x="275520" y="5814483"/>
                    <a:pt x="0" y="5858934"/>
                  </a:cubicBezTo>
                </a:path>
              </a:pathLst>
            </a:custGeom>
            <a:noFill/>
            <a:ln w="22225" cap="rnd">
              <a:solidFill>
                <a:schemeClr val="bg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93CCB5-023D-C57D-462D-864844B042F3}"/>
                </a:ext>
              </a:extLst>
            </p:cNvPr>
            <p:cNvSpPr txBox="1"/>
            <p:nvPr/>
          </p:nvSpPr>
          <p:spPr>
            <a:xfrm rot="1290257">
              <a:off x="8101557" y="190291"/>
              <a:ext cx="276999" cy="2354546"/>
            </a:xfrm>
            <a:custGeom>
              <a:avLst/>
              <a:gdLst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6999 w 276999"/>
                <a:gd name="connsiteY2" fmla="*/ 2354546 h 2354546"/>
                <a:gd name="connsiteX3" fmla="*/ 0 w 276999"/>
                <a:gd name="connsiteY3" fmla="*/ 2354546 h 2354546"/>
                <a:gd name="connsiteX4" fmla="*/ 0 w 276999"/>
                <a:gd name="connsiteY4" fmla="*/ 0 h 2354546"/>
                <a:gd name="connsiteX0" fmla="*/ 0 w 276999"/>
                <a:gd name="connsiteY0" fmla="*/ 0 h 2354546"/>
                <a:gd name="connsiteX1" fmla="*/ 276999 w 276999"/>
                <a:gd name="connsiteY1" fmla="*/ 0 h 2354546"/>
                <a:gd name="connsiteX2" fmla="*/ 274429 w 276999"/>
                <a:gd name="connsiteY2" fmla="*/ 188198 h 2354546"/>
                <a:gd name="connsiteX3" fmla="*/ 276999 w 276999"/>
                <a:gd name="connsiteY3" fmla="*/ 2354546 h 2354546"/>
                <a:gd name="connsiteX4" fmla="*/ 0 w 276999"/>
                <a:gd name="connsiteY4" fmla="*/ 2354546 h 2354546"/>
                <a:gd name="connsiteX5" fmla="*/ 0 w 276999"/>
                <a:gd name="connsiteY5" fmla="*/ 0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365869"/>
                <a:gd name="connsiteY0" fmla="*/ 2354546 h 2354546"/>
                <a:gd name="connsiteX1" fmla="*/ 0 w 365869"/>
                <a:gd name="connsiteY1" fmla="*/ 2354546 h 2354546"/>
                <a:gd name="connsiteX2" fmla="*/ 0 w 365869"/>
                <a:gd name="connsiteY2" fmla="*/ 0 h 2354546"/>
                <a:gd name="connsiteX3" fmla="*/ 276999 w 365869"/>
                <a:gd name="connsiteY3" fmla="*/ 0 h 2354546"/>
                <a:gd name="connsiteX4" fmla="*/ 365869 w 365869"/>
                <a:gd name="connsiteY4" fmla="*/ 279638 h 2354546"/>
                <a:gd name="connsiteX0" fmla="*/ 276999 w 276999"/>
                <a:gd name="connsiteY0" fmla="*/ 2354546 h 2354546"/>
                <a:gd name="connsiteX1" fmla="*/ 0 w 276999"/>
                <a:gd name="connsiteY1" fmla="*/ 2354546 h 2354546"/>
                <a:gd name="connsiteX2" fmla="*/ 0 w 276999"/>
                <a:gd name="connsiteY2" fmla="*/ 0 h 2354546"/>
                <a:gd name="connsiteX3" fmla="*/ 276999 w 276999"/>
                <a:gd name="connsiteY3" fmla="*/ 0 h 23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999" h="2354546">
                  <a:moveTo>
                    <a:pt x="276999" y="2354546"/>
                  </a:moveTo>
                  <a:lnTo>
                    <a:pt x="0" y="2354546"/>
                  </a:lnTo>
                  <a:lnTo>
                    <a:pt x="0" y="0"/>
                  </a:lnTo>
                  <a:lnTo>
                    <a:pt x="276999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222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/>
                <a:t>Constant RH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B643A-EB31-50A8-19EF-0514F4DD4D45}"/>
              </a:ext>
            </a:extLst>
          </p:cNvPr>
          <p:cNvGrpSpPr/>
          <p:nvPr/>
        </p:nvGrpSpPr>
        <p:grpSpPr>
          <a:xfrm>
            <a:off x="4267200" y="5837021"/>
            <a:ext cx="5975686" cy="288835"/>
            <a:chOff x="3618648" y="3640495"/>
            <a:chExt cx="5975686" cy="28883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6BC1FB-CCDA-BEE9-3AE2-F061FB829F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590448" y="668695"/>
              <a:ext cx="32084" cy="5975684"/>
            </a:xfrm>
            <a:prstGeom prst="line">
              <a:avLst/>
            </a:prstGeom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AD5F22-4ECE-E221-5984-3F8F301A1DF3}"/>
                </a:ext>
              </a:extLst>
            </p:cNvPr>
            <p:cNvSpPr txBox="1"/>
            <p:nvPr/>
          </p:nvSpPr>
          <p:spPr>
            <a:xfrm rot="5400000">
              <a:off x="8037391" y="2372387"/>
              <a:ext cx="276999" cy="28368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22225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wrap="square" lIns="0" tIns="0" rIns="0" bIns="91440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Constant Enthalpy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814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D8AF75A5-309F-4726-87F8-ED3CAA11FFCB}"/>
    </a:ext>
  </a:extLst>
</a:theme>
</file>

<file path=ppt/theme/theme10.xml><?xml version="1.0" encoding="utf-8"?>
<a:theme xmlns:a="http://schemas.openxmlformats.org/drawingml/2006/main" name="PEC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3CE7E333-0D2A-46F8-95AA-6CD2FA6DB7BB}" vid="{CA7682A5-AE52-440F-9E44-16F7A4C0617C}"/>
    </a:ext>
  </a:extLst>
</a:theme>
</file>

<file path=ppt/theme/theme11.xml><?xml version="1.0" encoding="utf-8"?>
<a:theme xmlns:a="http://schemas.openxmlformats.org/drawingml/2006/main" name="2014-11-24 FDE Black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 cap="rnd">
          <a:solidFill>
            <a:srgbClr val="00B0F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C4826E-0708-443E-ABA1-6DCCD81D22CE}" vid="{FBF704B2-32DD-4082-926D-1A0C54E292C7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0789D737-CC03-493E-9A58-6CF4EF0281AB}"/>
    </a:ext>
  </a:extLst>
</a:theme>
</file>

<file path=ppt/theme/theme3.xml><?xml version="1.0" encoding="utf-8"?>
<a:theme xmlns:a="http://schemas.openxmlformats.org/drawingml/2006/main" name="PEC 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A924AFFF-734F-4B44-868A-3F1D81D72C3D}"/>
    </a:ext>
  </a:extLst>
</a:theme>
</file>

<file path=ppt/theme/theme4.xml><?xml version="1.0" encoding="utf-8"?>
<a:theme xmlns:a="http://schemas.openxmlformats.org/drawingml/2006/main" name="Marriott AE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63476E0E-59F1-4420-8DCA-DAA738E55EF4}" vid="{F572D6D8-927A-4EF9-9027-7412C9B9C3A3}"/>
    </a:ext>
  </a:extLst>
</a:theme>
</file>

<file path=ppt/theme/theme5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 v2.potx" id="{46A6DCAE-1B10-4C8A-BC4B-A2B48D549CED}" vid="{3D0D17BC-9531-47E7-8A59-3A10F1D43428}"/>
    </a:ext>
  </a:extLst>
</a:theme>
</file>

<file path=ppt/theme/theme6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622FCA2F-21B5-43FE-B9BD-CC2831AFB9FF}" vid="{8AD213B7-7D9D-49ED-9615-69692DF01844}"/>
    </a:ext>
  </a:extLst>
</a:theme>
</file>

<file path=ppt/theme/theme7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75715C-2BCB-4F1D-9A7A-1C736BDF8053}" vid="{A5B7A95D-50F2-492D-B614-F1379261527B}"/>
    </a:ext>
  </a:extLst>
</a:theme>
</file>

<file path=ppt/theme/theme8.xml><?xml version="1.0" encoding="utf-8"?>
<a:theme xmlns:a="http://schemas.openxmlformats.org/drawingml/2006/main" name="FDE Whilte">
  <a:themeElements>
    <a:clrScheme name="Custom 1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9900"/>
      </a:hlink>
      <a:folHlink>
        <a:srgbClr val="009900"/>
      </a:folHlink>
    </a:clrScheme>
    <a:fontScheme name="FDE Comic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C75715C-2BCB-4F1D-9A7A-1C736BDF8053}" vid="{A5B7A95D-50F2-492D-B614-F1379261527B}"/>
    </a:ext>
  </a:extLst>
</a:theme>
</file>

<file path=ppt/theme/theme9.xml><?xml version="1.0" encoding="utf-8"?>
<a:theme xmlns:a="http://schemas.openxmlformats.org/drawingml/2006/main" name="FDE Black">
  <a:themeElements>
    <a:clrScheme name="Custom 18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50"/>
      </a:hlink>
      <a:folHlink>
        <a:srgbClr val="00B0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12 FDE Wide Master.potx" id="{3CE7E333-0D2A-46F8-95AA-6CD2FA6DB7BB}" vid="{C8C2187E-8D1E-4694-BD64-48491A73264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2022-12 FDE Wide Master v2</Template>
  <TotalTime>2674</TotalTime>
  <Words>3189</Words>
  <Application>Microsoft Office PowerPoint</Application>
  <PresentationFormat>Widescreen</PresentationFormat>
  <Paragraphs>618</Paragraphs>
  <Slides>83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105" baseType="lpstr">
      <vt:lpstr>Arial</vt:lpstr>
      <vt:lpstr>Brush Script MT</vt:lpstr>
      <vt:lpstr>Calibri</vt:lpstr>
      <vt:lpstr>Calibri Light</vt:lpstr>
      <vt:lpstr>Comic Sans MS</vt:lpstr>
      <vt:lpstr>din</vt:lpstr>
      <vt:lpstr>DIN-Light</vt:lpstr>
      <vt:lpstr>DIN-Medium</vt:lpstr>
      <vt:lpstr>DIN-Regular</vt:lpstr>
      <vt:lpstr>FDE Black</vt:lpstr>
      <vt:lpstr>FDE Whilte</vt:lpstr>
      <vt:lpstr>PEC Master</vt:lpstr>
      <vt:lpstr>Marriott AEP Master</vt:lpstr>
      <vt:lpstr>FDE Black</vt:lpstr>
      <vt:lpstr>FDE Black</vt:lpstr>
      <vt:lpstr>FDE Whilte</vt:lpstr>
      <vt:lpstr>FDE Whilte</vt:lpstr>
      <vt:lpstr>FDE Black</vt:lpstr>
      <vt:lpstr>PEC Master</vt:lpstr>
      <vt:lpstr>2014-11-24 FDE Black</vt:lpstr>
      <vt:lpstr>Office Theme</vt:lpstr>
      <vt:lpstr>Equation</vt:lpstr>
      <vt:lpstr>EBCx Workshop Series 18</vt:lpstr>
      <vt:lpstr>Self Study Goals</vt:lpstr>
      <vt:lpstr>What You Should be Doing</vt:lpstr>
      <vt:lpstr>Steps for Your Self-Study Effort</vt:lpstr>
      <vt:lpstr>Steps for Your Self-Study Effort</vt:lpstr>
      <vt:lpstr>Next Steps for Your Self-Study Effort</vt:lpstr>
      <vt:lpstr>Situational Awareness</vt:lpstr>
      <vt:lpstr>A Psych Chart Refresher</vt:lpstr>
      <vt:lpstr>PowerPoint Presentation</vt:lpstr>
      <vt:lpstr>Let’s Go to the Breakout Rooms</vt:lpstr>
      <vt:lpstr>PowerPoint Presentation</vt:lpstr>
      <vt:lpstr>Situational Awareness</vt:lpstr>
      <vt:lpstr>Current Conditions</vt:lpstr>
      <vt:lpstr>Current Conditions</vt:lpstr>
      <vt:lpstr>PowerPoint Presentation</vt:lpstr>
      <vt:lpstr>Getting Ready for the Field</vt:lpstr>
      <vt:lpstr>We Already Have Some Clues</vt:lpstr>
      <vt:lpstr>The EUI Relationship</vt:lpstr>
      <vt:lpstr>Adding Things Up</vt:lpstr>
      <vt:lpstr>Adding Things Up</vt:lpstr>
      <vt:lpstr>Projecting Savings</vt:lpstr>
      <vt:lpstr>Projecting Savings</vt:lpstr>
      <vt:lpstr>PowerPoint Presentation</vt:lpstr>
      <vt:lpstr>PowerPoint Presentation</vt:lpstr>
      <vt:lpstr>Think About It It Will Come Up as We Work With the Hijend Hotel</vt:lpstr>
      <vt:lpstr>Start Your Findings List the Day You Start Your Project</vt:lpstr>
      <vt:lpstr>A (Potentially) Informative Relationship</vt:lpstr>
      <vt:lpstr>Power vs. Energy</vt:lpstr>
      <vt:lpstr>Power vs. Energy</vt:lpstr>
      <vt:lpstr>Power vs. Energy</vt:lpstr>
      <vt:lpstr>Power vs. Energy</vt:lpstr>
      <vt:lpstr>Power vs. Energy</vt:lpstr>
      <vt:lpstr>Power vs. Energy</vt:lpstr>
      <vt:lpstr>Establishing Load and Flow Profiles</vt:lpstr>
      <vt:lpstr>Pumps are Common EBCx Targets</vt:lpstr>
      <vt:lpstr>Pumps are Common EBCx Targets</vt:lpstr>
      <vt:lpstr>Assessing the Plant Load Condition</vt:lpstr>
      <vt:lpstr>Assessing the Plant Load Condition</vt:lpstr>
      <vt:lpstr>Given:</vt:lpstr>
      <vt:lpstr>Assignment:</vt:lpstr>
      <vt:lpstr>Let’s Go to the Breakout Rooms</vt:lpstr>
      <vt:lpstr>Scoping the Ball Room AHU</vt:lpstr>
      <vt:lpstr>Scoping the Ball Room AHU</vt:lpstr>
      <vt:lpstr>Scoping the Ball Room AHU</vt:lpstr>
      <vt:lpstr>Given:</vt:lpstr>
      <vt:lpstr>Assignment:</vt:lpstr>
      <vt:lpstr>Let’s Go to the Breakout Rooms</vt:lpstr>
      <vt:lpstr>An HVAC Relationship and Few Handy Rules of Thumb for Assessing an Economizer in the Field</vt:lpstr>
      <vt:lpstr>An HVAC Relationship and Few Handy Rules of Thumb for Assessing an Economizer in the Field</vt:lpstr>
      <vt:lpstr>An HVAC Relationship and Few Handy Rules of Thumb for Assessing an Economizer in the Field</vt:lpstr>
      <vt:lpstr>An HVAC Relationship and Few Handy Rules of Thumb for Assessing an Economizer in the Field</vt:lpstr>
      <vt:lpstr>An HVAC Relationship and Few Handy Rules of Thumb for Assessing an Economizer in the Field</vt:lpstr>
      <vt:lpstr>Given:</vt:lpstr>
      <vt:lpstr>Assignment</vt:lpstr>
      <vt:lpstr>Let’s Go to the Breakout Rooms</vt:lpstr>
      <vt:lpstr>Developing a System Diagram in the Field</vt:lpstr>
      <vt:lpstr>PowerPoint Presentation</vt:lpstr>
      <vt:lpstr>The Distribution Loop</vt:lpstr>
      <vt:lpstr>Given:</vt:lpstr>
      <vt:lpstr>Assignment:</vt:lpstr>
      <vt:lpstr>Let’s Go to the Breakout Rooms</vt:lpstr>
      <vt:lpstr>A System Diagram Development “Plan B”</vt:lpstr>
      <vt:lpstr>The Simplified Design Intent System Diagram</vt:lpstr>
      <vt:lpstr>The Detailed Diagram</vt:lpstr>
      <vt:lpstr>The Detailed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Coil Unit Riser Schedule</vt:lpstr>
      <vt:lpstr>Cooling Coil Schedule</vt:lpstr>
      <vt:lpstr>System Volume Projection</vt:lpstr>
      <vt:lpstr>Given:</vt:lpstr>
      <vt:lpstr>Assignment:</vt:lpstr>
      <vt:lpstr>Let’s Go to the Breakout Rooms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Sellers</dc:creator>
  <cp:lastModifiedBy>David Sellers</cp:lastModifiedBy>
  <cp:revision>45</cp:revision>
  <cp:lastPrinted>2023-05-17T22:17:22Z</cp:lastPrinted>
  <dcterms:created xsi:type="dcterms:W3CDTF">2023-04-18T01:34:35Z</dcterms:created>
  <dcterms:modified xsi:type="dcterms:W3CDTF">2023-05-17T22:20:31Z</dcterms:modified>
</cp:coreProperties>
</file>