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9" r:id="rId3"/>
  </p:sldMasterIdLst>
  <p:sldIdLst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>
      <p:cViewPr varScale="1">
        <p:scale>
          <a:sx n="103" d="100"/>
          <a:sy n="103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025048"/>
            <a:ext cx="10515600" cy="906416"/>
          </a:xfrm>
        </p:spPr>
        <p:txBody>
          <a:bodyPr anchor="t">
            <a:noAutofit/>
          </a:bodyPr>
          <a:lstStyle>
            <a:lvl1pPr>
              <a:defRPr sz="4800" b="0" i="0" spc="-133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00747" y="4085303"/>
            <a:ext cx="10527653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Cooling Towers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9F7196-CE8E-4E18-AED9-5A11B5558B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0215" y="1740024"/>
            <a:ext cx="10734091" cy="41725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068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Cooling Towers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emf"/><Relationship Id="rId9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emf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emf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emf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emf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emf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193401"/>
            <a:ext cx="10515600" cy="1422401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</a:rPr>
              <a:t>Existing Building Commissioning Workshop:</a:t>
            </a:r>
            <a:br>
              <a:rPr lang="en-US" sz="4267" dirty="0">
                <a:solidFill>
                  <a:schemeClr val="bg1"/>
                </a:solidFill>
              </a:rPr>
            </a:br>
            <a:r>
              <a:rPr lang="en-US" sz="4267" dirty="0">
                <a:solidFill>
                  <a:schemeClr val="bg1"/>
                </a:solidFill>
              </a:rPr>
              <a:t>Series 17, 2022-02-10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747" y="4170504"/>
            <a:ext cx="10527653" cy="42908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chemeClr val="bg1"/>
                </a:solidFill>
              </a:rPr>
              <a:t>Cooling Tower Optimization Mystery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5364482" y="571119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5364482" y="619644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Senior Engineer, Facility Dynamics Engineering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5364481" y="5430632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Presented By:</a:t>
            </a:r>
          </a:p>
          <a:p>
            <a:endParaRPr lang="en-US" sz="2133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29" y="5277810"/>
            <a:ext cx="1968707" cy="9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5" t="37801" r="67873" b="22058"/>
          <a:stretch/>
        </p:blipFill>
        <p:spPr>
          <a:xfrm>
            <a:off x="9663874" y="7880000"/>
            <a:ext cx="1886856" cy="304799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And a Similar Opportunity at the </a:t>
            </a:r>
            <a:r>
              <a:rPr lang="en-US" sz="4000" dirty="0" err="1">
                <a:solidFill>
                  <a:srgbClr val="00B050"/>
                </a:solidFill>
              </a:rPr>
              <a:t>Hijend</a:t>
            </a:r>
            <a:r>
              <a:rPr lang="en-US" sz="4000" dirty="0">
                <a:solidFill>
                  <a:srgbClr val="00B050"/>
                </a:solidFill>
              </a:rPr>
              <a:t> Hotel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C2E9617-8CF6-4A11-B84D-F4F995394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25"/>
          <a:stretch/>
        </p:blipFill>
        <p:spPr>
          <a:xfrm>
            <a:off x="7842133" y="11080400"/>
            <a:ext cx="3708597" cy="304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86371-2668-4AD6-8A49-ADA26FE7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440286"/>
            <a:ext cx="6629400" cy="3688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69D11-D7C5-4DF6-8CFA-9955A31A8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2213" y="1720827"/>
            <a:ext cx="12192000" cy="5487950"/>
          </a:xfrm>
          <a:prstGeom prst="rect">
            <a:avLst/>
          </a:prstGeom>
        </p:spPr>
      </p:pic>
      <p:pic>
        <p:nvPicPr>
          <p:cNvPr id="11" name="Picture 10" descr="A picture containing ground, street, outdoor, parking&#10;&#10;Description automatically generated">
            <a:extLst>
              <a:ext uri="{FF2B5EF4-FFF2-40B4-BE49-F238E27FC236}">
                <a16:creationId xmlns:a16="http://schemas.microsoft.com/office/drawing/2014/main" id="{00F38AD6-0FD6-4C6F-B5C7-F0F5CABF5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857" y="8756128"/>
            <a:ext cx="12192000" cy="5487950"/>
          </a:xfrm>
          <a:prstGeom prst="rect">
            <a:avLst/>
          </a:prstGeom>
        </p:spPr>
      </p:pic>
      <p:pic>
        <p:nvPicPr>
          <p:cNvPr id="13" name="Picture 12" descr="A pair of white shoes&#10;&#10;Description automatically generated with low confidence">
            <a:extLst>
              <a:ext uri="{FF2B5EF4-FFF2-40B4-BE49-F238E27FC236}">
                <a16:creationId xmlns:a16="http://schemas.microsoft.com/office/drawing/2014/main" id="{7D7D7EE3-F645-4F0D-A03B-C5F6DDE77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991"/>
            <a:ext cx="12192000" cy="5340009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027D465-731C-4C55-AEC2-924D7B667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514" y="1874211"/>
            <a:ext cx="12192000" cy="5340009"/>
          </a:xfrm>
          <a:prstGeom prst="rect">
            <a:avLst/>
          </a:prstGeom>
        </p:spPr>
      </p:pic>
      <p:pic>
        <p:nvPicPr>
          <p:cNvPr id="4" name="Picture 3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48DE5B20-AC2A-46D6-A9C4-ADD857D1F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8549694"/>
            <a:ext cx="12192000" cy="54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55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8A50-CFB4-4576-8AD8-5F4F2E8F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Along with the Following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697E0-ACE0-4E53-B755-98422D134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620545"/>
          </a:xfrm>
        </p:spPr>
        <p:txBody>
          <a:bodyPr>
            <a:normAutofit lnSpcReduction="10000"/>
          </a:bodyPr>
          <a:lstStyle/>
          <a:p>
            <a:r>
              <a:rPr lang="en-US" sz="2200" dirty="0" err="1"/>
              <a:t>Hijend</a:t>
            </a:r>
            <a:r>
              <a:rPr lang="en-US" sz="2200" dirty="0"/>
              <a:t> Hotel Models or Images</a:t>
            </a:r>
          </a:p>
          <a:p>
            <a:r>
              <a:rPr lang="en-US" sz="2200" dirty="0"/>
              <a:t>CW System Diagram</a:t>
            </a:r>
          </a:p>
          <a:p>
            <a:r>
              <a:rPr lang="en-US" sz="2200" dirty="0"/>
              <a:t>Cooling Tower Dimensions</a:t>
            </a:r>
          </a:p>
          <a:p>
            <a:pPr lvl="1"/>
            <a:r>
              <a:rPr lang="en-US" sz="2200" dirty="0"/>
              <a:t>Hot Basin</a:t>
            </a:r>
          </a:p>
          <a:p>
            <a:pPr lvl="2"/>
            <a:r>
              <a:rPr lang="en-US" sz="2200" dirty="0"/>
              <a:t>Operating Depth – 7-1/2”</a:t>
            </a:r>
          </a:p>
          <a:p>
            <a:pPr lvl="2"/>
            <a:r>
              <a:rPr lang="en-US" sz="2200" dirty="0"/>
              <a:t>Length – 13’ 6-1/2”</a:t>
            </a:r>
          </a:p>
          <a:p>
            <a:pPr lvl="2"/>
            <a:r>
              <a:rPr lang="en-US" sz="2200" dirty="0"/>
              <a:t>Width – 4’ 4-3/8”</a:t>
            </a:r>
          </a:p>
          <a:p>
            <a:pPr lvl="1"/>
            <a:r>
              <a:rPr lang="en-US" sz="2200" dirty="0"/>
              <a:t>Cold Basin</a:t>
            </a:r>
          </a:p>
          <a:p>
            <a:pPr lvl="2"/>
            <a:r>
              <a:rPr lang="en-US" sz="2200" dirty="0"/>
              <a:t>Length – 21’ 9”</a:t>
            </a:r>
          </a:p>
          <a:p>
            <a:pPr lvl="2"/>
            <a:r>
              <a:rPr lang="en-US" sz="2200" dirty="0"/>
              <a:t>Width – 13’ 6-3/4”</a:t>
            </a:r>
          </a:p>
          <a:p>
            <a:pPr lvl="2"/>
            <a:r>
              <a:rPr lang="en-US" sz="2200" dirty="0"/>
              <a:t>Sump Width – 2’ 9-5/8”</a:t>
            </a:r>
          </a:p>
          <a:p>
            <a:pPr lvl="2"/>
            <a:r>
              <a:rPr lang="en-US" sz="2200" dirty="0"/>
              <a:t>Sump Depth – 3-7/8”</a:t>
            </a:r>
          </a:p>
          <a:p>
            <a:pPr lvl="2"/>
            <a:r>
              <a:rPr lang="en-US" sz="2200" dirty="0"/>
              <a:t>Overflow Depth at Sump – 1’ 2-3/8”</a:t>
            </a:r>
          </a:p>
          <a:p>
            <a:r>
              <a:rPr lang="en-US" sz="2200" dirty="0"/>
              <a:t>12’ of 8” hot basin CWR connection pipe above the hot basin water  level</a:t>
            </a:r>
          </a:p>
          <a:p>
            <a:r>
              <a:rPr lang="en-US" sz="2200" dirty="0"/>
              <a:t>4” Minimum recommended water level (at sump)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441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8A50-CFB4-4576-8AD8-5F4F2E8F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Answer the Following Questions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697E0-ACE0-4E53-B755-98422D134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62054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What needs to be considered to set the following water levels for your control system</a:t>
            </a:r>
          </a:p>
          <a:p>
            <a:pPr lvl="1"/>
            <a:r>
              <a:rPr lang="en-US" sz="2200" dirty="0"/>
              <a:t>Overflow alarm?</a:t>
            </a:r>
          </a:p>
          <a:p>
            <a:pPr lvl="1"/>
            <a:r>
              <a:rPr lang="en-US" sz="2200" dirty="0"/>
              <a:t>Low level alarm?</a:t>
            </a:r>
          </a:p>
          <a:p>
            <a:pPr lvl="1"/>
            <a:r>
              <a:rPr lang="en-US" sz="2200" dirty="0"/>
              <a:t>Open the make-up valve?</a:t>
            </a:r>
          </a:p>
          <a:p>
            <a:pPr lvl="1"/>
            <a:r>
              <a:rPr lang="en-US" sz="2200" dirty="0"/>
              <a:t>Close the make-up valve?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What would your recommendations be for the appropriate operating levels for:</a:t>
            </a:r>
          </a:p>
          <a:p>
            <a:pPr lvl="1"/>
            <a:r>
              <a:rPr lang="en-US" sz="2200" dirty="0"/>
              <a:t>Overflow alarm?</a:t>
            </a:r>
          </a:p>
          <a:p>
            <a:pPr lvl="1"/>
            <a:r>
              <a:rPr lang="en-US" sz="2200" dirty="0"/>
              <a:t>Low level alarm?</a:t>
            </a:r>
          </a:p>
          <a:p>
            <a:pPr lvl="1"/>
            <a:r>
              <a:rPr lang="en-US" sz="2200" dirty="0"/>
              <a:t>Open the make-up valve?</a:t>
            </a:r>
          </a:p>
          <a:p>
            <a:pPr lvl="1"/>
            <a:r>
              <a:rPr lang="en-US" sz="2200" dirty="0"/>
              <a:t>Close the </a:t>
            </a:r>
            <a:r>
              <a:rPr lang="en-US" sz="2200"/>
              <a:t>make-up valve?</a:t>
            </a:r>
            <a:endParaRPr lang="en-US" sz="2200" dirty="0"/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Are their any issues that would need to be addressed to ensure success in terms of not wasting water after your new level control system is in place?</a:t>
            </a:r>
          </a:p>
        </p:txBody>
      </p:sp>
    </p:spTree>
    <p:extLst>
      <p:ext uri="{BB962C8B-B14F-4D97-AF65-F5344CB8AC3E}">
        <p14:creationId xmlns:p14="http://schemas.microsoft.com/office/powerpoint/2010/main" val="23505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886" y="551541"/>
            <a:ext cx="4650921" cy="620122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3" y="708146"/>
            <a:ext cx="6158673" cy="1806454"/>
          </a:xfrm>
        </p:spPr>
        <p:txBody>
          <a:bodyPr>
            <a:normAutofit/>
          </a:bodyPr>
          <a:lstStyle/>
          <a:p>
            <a:r>
              <a:rPr lang="en-US" dirty="0"/>
              <a:t>Given Previous Discussions</a:t>
            </a:r>
          </a:p>
        </p:txBody>
      </p:sp>
    </p:spTree>
    <p:extLst>
      <p:ext uri="{BB962C8B-B14F-4D97-AF65-F5344CB8AC3E}">
        <p14:creationId xmlns:p14="http://schemas.microsoft.com/office/powerpoint/2010/main" val="398779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94" t="55003" b="10591"/>
          <a:stretch/>
        </p:blipFill>
        <p:spPr>
          <a:xfrm>
            <a:off x="4986668" y="360142"/>
            <a:ext cx="6533139" cy="626925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3" y="708146"/>
            <a:ext cx="4276455" cy="1806453"/>
          </a:xfrm>
        </p:spPr>
        <p:txBody>
          <a:bodyPr>
            <a:normAutofit/>
          </a:bodyPr>
          <a:lstStyle/>
          <a:p>
            <a:r>
              <a:rPr lang="en-US" dirty="0"/>
              <a:t>Given Previous Discussions</a:t>
            </a:r>
          </a:p>
        </p:txBody>
      </p:sp>
    </p:spTree>
    <p:extLst>
      <p:ext uri="{BB962C8B-B14F-4D97-AF65-F5344CB8AC3E}">
        <p14:creationId xmlns:p14="http://schemas.microsoft.com/office/powerpoint/2010/main" val="951003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5" t="37801" r="67873" b="22058"/>
          <a:stretch/>
        </p:blipFill>
        <p:spPr>
          <a:xfrm>
            <a:off x="6571344" y="381002"/>
            <a:ext cx="3868056" cy="624839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3" y="708146"/>
            <a:ext cx="5385787" cy="1806453"/>
          </a:xfrm>
        </p:spPr>
        <p:txBody>
          <a:bodyPr>
            <a:normAutofit/>
          </a:bodyPr>
          <a:lstStyle/>
          <a:p>
            <a:r>
              <a:rPr lang="en-US" dirty="0"/>
              <a:t>Given Previous Discussions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C2E9617-8CF6-4A11-B84D-F4F995394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25"/>
          <a:stretch/>
        </p:blipFill>
        <p:spPr>
          <a:xfrm>
            <a:off x="13106400" y="396125"/>
            <a:ext cx="6629400" cy="5448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86371-2668-4AD6-8A49-ADA26FE7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96200" y="2659380"/>
            <a:ext cx="7136130" cy="39700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8596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5" t="37801" r="67873" b="22058"/>
          <a:stretch/>
        </p:blipFill>
        <p:spPr>
          <a:xfrm>
            <a:off x="9652988" y="381002"/>
            <a:ext cx="1886856" cy="304799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3" y="762000"/>
            <a:ext cx="5385787" cy="2362200"/>
          </a:xfrm>
        </p:spPr>
        <p:txBody>
          <a:bodyPr>
            <a:normAutofit/>
          </a:bodyPr>
          <a:lstStyle/>
          <a:p>
            <a:r>
              <a:rPr lang="en-US" dirty="0"/>
              <a:t>And Related Costs/Benefit Potential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C2E9617-8CF6-4A11-B84D-F4F995394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25"/>
          <a:stretch/>
        </p:blipFill>
        <p:spPr>
          <a:xfrm>
            <a:off x="7842133" y="3581402"/>
            <a:ext cx="3708597" cy="304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86371-2668-4AD6-8A49-ADA26FE7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941288"/>
            <a:ext cx="6629400" cy="3688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69D11-D7C5-4DF6-8CFA-9955A31A8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06" y="-5854081"/>
            <a:ext cx="12192000" cy="5487950"/>
          </a:xfrm>
          <a:prstGeom prst="rect">
            <a:avLst/>
          </a:prstGeom>
        </p:spPr>
      </p:pic>
      <p:pic>
        <p:nvPicPr>
          <p:cNvPr id="11" name="Picture 10" descr="A picture containing ground, street, outdoor, parking&#10;&#10;Description automatically generated">
            <a:extLst>
              <a:ext uri="{FF2B5EF4-FFF2-40B4-BE49-F238E27FC236}">
                <a16:creationId xmlns:a16="http://schemas.microsoft.com/office/drawing/2014/main" id="{00F38AD6-0FD6-4C6F-B5C7-F0F5CABF5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00" y="-5854081"/>
            <a:ext cx="12192000" cy="5487950"/>
          </a:xfrm>
          <a:prstGeom prst="rect">
            <a:avLst/>
          </a:prstGeom>
        </p:spPr>
      </p:pic>
      <p:pic>
        <p:nvPicPr>
          <p:cNvPr id="13" name="Picture 12" descr="A pair of white shoes&#10;&#10;Description automatically generated with low confidence">
            <a:extLst>
              <a:ext uri="{FF2B5EF4-FFF2-40B4-BE49-F238E27FC236}">
                <a16:creationId xmlns:a16="http://schemas.microsoft.com/office/drawing/2014/main" id="{7D7D7EE3-F645-4F0D-A03B-C5F6DDE77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1000" y="758995"/>
            <a:ext cx="12192000" cy="5340009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027D465-731C-4C55-AEC2-924D7B667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213" y="769882"/>
            <a:ext cx="12192000" cy="5340009"/>
          </a:xfrm>
          <a:prstGeom prst="rect">
            <a:avLst/>
          </a:prstGeom>
        </p:spPr>
      </p:pic>
      <p:pic>
        <p:nvPicPr>
          <p:cNvPr id="16" name="Picture 15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5BED4197-D58C-417B-B9F4-7C66A47F95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0000"/>
            <a:ext cx="12192000" cy="54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33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5" t="37801" r="67873" b="22058"/>
          <a:stretch/>
        </p:blipFill>
        <p:spPr>
          <a:xfrm>
            <a:off x="9663874" y="7880000"/>
            <a:ext cx="1886856" cy="304799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And a Similar Opportunity at the </a:t>
            </a:r>
            <a:r>
              <a:rPr lang="en-US" sz="4000" dirty="0" err="1">
                <a:solidFill>
                  <a:srgbClr val="00B050"/>
                </a:solidFill>
              </a:rPr>
              <a:t>Hijend</a:t>
            </a:r>
            <a:r>
              <a:rPr lang="en-US" sz="4000" dirty="0">
                <a:solidFill>
                  <a:srgbClr val="00B050"/>
                </a:solidFill>
              </a:rPr>
              <a:t> Hotel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C2E9617-8CF6-4A11-B84D-F4F995394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25"/>
          <a:stretch/>
        </p:blipFill>
        <p:spPr>
          <a:xfrm>
            <a:off x="7842133" y="11080400"/>
            <a:ext cx="3708597" cy="304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86371-2668-4AD6-8A49-ADA26FE7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440286"/>
            <a:ext cx="6629400" cy="3688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69D11-D7C5-4DF6-8CFA-9955A31A8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06" y="-5854081"/>
            <a:ext cx="12192000" cy="5487950"/>
          </a:xfrm>
          <a:prstGeom prst="rect">
            <a:avLst/>
          </a:prstGeom>
        </p:spPr>
      </p:pic>
      <p:pic>
        <p:nvPicPr>
          <p:cNvPr id="11" name="Picture 10" descr="A picture containing ground, street, outdoor, parking&#10;&#10;Description automatically generated">
            <a:extLst>
              <a:ext uri="{FF2B5EF4-FFF2-40B4-BE49-F238E27FC236}">
                <a16:creationId xmlns:a16="http://schemas.microsoft.com/office/drawing/2014/main" id="{00F38AD6-0FD6-4C6F-B5C7-F0F5CABF5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3200" y="-5854081"/>
            <a:ext cx="12192000" cy="5487950"/>
          </a:xfrm>
          <a:prstGeom prst="rect">
            <a:avLst/>
          </a:prstGeom>
        </p:spPr>
      </p:pic>
      <p:pic>
        <p:nvPicPr>
          <p:cNvPr id="13" name="Picture 12" descr="A pair of white shoes&#10;&#10;Description automatically generated with low confidence">
            <a:extLst>
              <a:ext uri="{FF2B5EF4-FFF2-40B4-BE49-F238E27FC236}">
                <a16:creationId xmlns:a16="http://schemas.microsoft.com/office/drawing/2014/main" id="{7D7D7EE3-F645-4F0D-A03B-C5F6DDE77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1000" y="758995"/>
            <a:ext cx="12192000" cy="5340009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027D465-731C-4C55-AEC2-924D7B667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213" y="769882"/>
            <a:ext cx="12192000" cy="5340009"/>
          </a:xfrm>
          <a:prstGeom prst="rect">
            <a:avLst/>
          </a:prstGeom>
        </p:spPr>
      </p:pic>
      <p:pic>
        <p:nvPicPr>
          <p:cNvPr id="4" name="Picture 3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48DE5B20-AC2A-46D6-A9C4-ADD857D1F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050"/>
            <a:ext cx="12192000" cy="54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63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5" t="37801" r="67873" b="22058"/>
          <a:stretch/>
        </p:blipFill>
        <p:spPr>
          <a:xfrm>
            <a:off x="9663874" y="7880000"/>
            <a:ext cx="1886856" cy="304799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And a Similar Opportunity at the </a:t>
            </a:r>
            <a:r>
              <a:rPr lang="en-US" sz="4000" dirty="0" err="1">
                <a:solidFill>
                  <a:srgbClr val="00B050"/>
                </a:solidFill>
              </a:rPr>
              <a:t>Hijend</a:t>
            </a:r>
            <a:r>
              <a:rPr lang="en-US" sz="4000" dirty="0">
                <a:solidFill>
                  <a:srgbClr val="00B050"/>
                </a:solidFill>
              </a:rPr>
              <a:t> Hotel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C2E9617-8CF6-4A11-B84D-F4F995394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25"/>
          <a:stretch/>
        </p:blipFill>
        <p:spPr>
          <a:xfrm>
            <a:off x="7842133" y="11080400"/>
            <a:ext cx="3708597" cy="304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86371-2668-4AD6-8A49-ADA26FE7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440286"/>
            <a:ext cx="6629400" cy="3688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69D11-D7C5-4DF6-8CFA-9955A31A8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06" y="-5854081"/>
            <a:ext cx="12192000" cy="5487950"/>
          </a:xfrm>
          <a:prstGeom prst="rect">
            <a:avLst/>
          </a:prstGeom>
        </p:spPr>
      </p:pic>
      <p:pic>
        <p:nvPicPr>
          <p:cNvPr id="11" name="Picture 10" descr="A picture containing ground, street, outdoor, parking&#10;&#10;Description automatically generated">
            <a:extLst>
              <a:ext uri="{FF2B5EF4-FFF2-40B4-BE49-F238E27FC236}">
                <a16:creationId xmlns:a16="http://schemas.microsoft.com/office/drawing/2014/main" id="{00F38AD6-0FD6-4C6F-B5C7-F0F5CABF5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050"/>
            <a:ext cx="12192000" cy="5487950"/>
          </a:xfrm>
          <a:prstGeom prst="rect">
            <a:avLst/>
          </a:prstGeom>
        </p:spPr>
      </p:pic>
      <p:pic>
        <p:nvPicPr>
          <p:cNvPr id="13" name="Picture 12" descr="A pair of white shoes&#10;&#10;Description automatically generated with low confidence">
            <a:extLst>
              <a:ext uri="{FF2B5EF4-FFF2-40B4-BE49-F238E27FC236}">
                <a16:creationId xmlns:a16="http://schemas.microsoft.com/office/drawing/2014/main" id="{7D7D7EE3-F645-4F0D-A03B-C5F6DDE77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1000" y="758995"/>
            <a:ext cx="12192000" cy="5340009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027D465-731C-4C55-AEC2-924D7B667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213" y="769882"/>
            <a:ext cx="12192000" cy="5340009"/>
          </a:xfrm>
          <a:prstGeom prst="rect">
            <a:avLst/>
          </a:prstGeom>
        </p:spPr>
      </p:pic>
      <p:pic>
        <p:nvPicPr>
          <p:cNvPr id="4" name="Picture 3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48DE5B20-AC2A-46D6-A9C4-ADD857D1F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8549694"/>
            <a:ext cx="12192000" cy="54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83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5" t="37801" r="67873" b="22058"/>
          <a:stretch/>
        </p:blipFill>
        <p:spPr>
          <a:xfrm>
            <a:off x="9663874" y="7880000"/>
            <a:ext cx="1886856" cy="304799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And a Similar Opportunity at the </a:t>
            </a:r>
            <a:r>
              <a:rPr lang="en-US" sz="4000" dirty="0" err="1">
                <a:solidFill>
                  <a:srgbClr val="00B050"/>
                </a:solidFill>
              </a:rPr>
              <a:t>Hijend</a:t>
            </a:r>
            <a:r>
              <a:rPr lang="en-US" sz="4000" dirty="0">
                <a:solidFill>
                  <a:srgbClr val="00B050"/>
                </a:solidFill>
              </a:rPr>
              <a:t> Hotel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C2E9617-8CF6-4A11-B84D-F4F995394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25"/>
          <a:stretch/>
        </p:blipFill>
        <p:spPr>
          <a:xfrm>
            <a:off x="7842133" y="11080400"/>
            <a:ext cx="3708597" cy="304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86371-2668-4AD6-8A49-ADA26FE7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440286"/>
            <a:ext cx="6629400" cy="3688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69D11-D7C5-4DF6-8CFA-9955A31A8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050"/>
            <a:ext cx="12192000" cy="5487950"/>
          </a:xfrm>
          <a:prstGeom prst="rect">
            <a:avLst/>
          </a:prstGeom>
        </p:spPr>
      </p:pic>
      <p:pic>
        <p:nvPicPr>
          <p:cNvPr id="11" name="Picture 10" descr="A picture containing ground, street, outdoor, parking&#10;&#10;Description automatically generated">
            <a:extLst>
              <a:ext uri="{FF2B5EF4-FFF2-40B4-BE49-F238E27FC236}">
                <a16:creationId xmlns:a16="http://schemas.microsoft.com/office/drawing/2014/main" id="{00F38AD6-0FD6-4C6F-B5C7-F0F5CABF5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857" y="8756128"/>
            <a:ext cx="12192000" cy="5487950"/>
          </a:xfrm>
          <a:prstGeom prst="rect">
            <a:avLst/>
          </a:prstGeom>
        </p:spPr>
      </p:pic>
      <p:pic>
        <p:nvPicPr>
          <p:cNvPr id="13" name="Picture 12" descr="A pair of white shoes&#10;&#10;Description automatically generated with low confidence">
            <a:extLst>
              <a:ext uri="{FF2B5EF4-FFF2-40B4-BE49-F238E27FC236}">
                <a16:creationId xmlns:a16="http://schemas.microsoft.com/office/drawing/2014/main" id="{7D7D7EE3-F645-4F0D-A03B-C5F6DDE77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1000" y="758995"/>
            <a:ext cx="12192000" cy="5340009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027D465-731C-4C55-AEC2-924D7B667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213" y="769882"/>
            <a:ext cx="12192000" cy="5340009"/>
          </a:xfrm>
          <a:prstGeom prst="rect">
            <a:avLst/>
          </a:prstGeom>
        </p:spPr>
      </p:pic>
      <p:pic>
        <p:nvPicPr>
          <p:cNvPr id="4" name="Picture 3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48DE5B20-AC2A-46D6-A9C4-ADD857D1F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8549694"/>
            <a:ext cx="12192000" cy="54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93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mall, sitting, old&#10;&#10;Description automatically generated">
            <a:extLst>
              <a:ext uri="{FF2B5EF4-FFF2-40B4-BE49-F238E27FC236}">
                <a16:creationId xmlns:a16="http://schemas.microsoft.com/office/drawing/2014/main" id="{5041097F-F6B0-4267-B085-E0856489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5" t="37801" r="67873" b="22058"/>
          <a:stretch/>
        </p:blipFill>
        <p:spPr>
          <a:xfrm>
            <a:off x="9663874" y="7880000"/>
            <a:ext cx="1886856" cy="3047998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FABA5A7B-EF97-493E-970C-586C208A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And a Similar Opportunity at the </a:t>
            </a:r>
            <a:r>
              <a:rPr lang="en-US" sz="4000" dirty="0" err="1">
                <a:solidFill>
                  <a:srgbClr val="00B050"/>
                </a:solidFill>
              </a:rPr>
              <a:t>Hijend</a:t>
            </a:r>
            <a:r>
              <a:rPr lang="en-US" sz="4000" dirty="0">
                <a:solidFill>
                  <a:srgbClr val="00B050"/>
                </a:solidFill>
              </a:rPr>
              <a:t> Hotel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C2E9617-8CF6-4A11-B84D-F4F995394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25"/>
          <a:stretch/>
        </p:blipFill>
        <p:spPr>
          <a:xfrm>
            <a:off x="7842133" y="11080400"/>
            <a:ext cx="3708597" cy="304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86371-2668-4AD6-8A49-ADA26FE7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440286"/>
            <a:ext cx="6629400" cy="3688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69D11-D7C5-4DF6-8CFA-9955A31A8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2213" y="1720827"/>
            <a:ext cx="12192000" cy="5487950"/>
          </a:xfrm>
          <a:prstGeom prst="rect">
            <a:avLst/>
          </a:prstGeom>
        </p:spPr>
      </p:pic>
      <p:pic>
        <p:nvPicPr>
          <p:cNvPr id="11" name="Picture 10" descr="A picture containing ground, street, outdoor, parking&#10;&#10;Description automatically generated">
            <a:extLst>
              <a:ext uri="{FF2B5EF4-FFF2-40B4-BE49-F238E27FC236}">
                <a16:creationId xmlns:a16="http://schemas.microsoft.com/office/drawing/2014/main" id="{00F38AD6-0FD6-4C6F-B5C7-F0F5CABF5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857" y="8756128"/>
            <a:ext cx="12192000" cy="5487950"/>
          </a:xfrm>
          <a:prstGeom prst="rect">
            <a:avLst/>
          </a:prstGeom>
        </p:spPr>
      </p:pic>
      <p:pic>
        <p:nvPicPr>
          <p:cNvPr id="13" name="Picture 12" descr="A pair of white shoes&#10;&#10;Description automatically generated with low confidence">
            <a:extLst>
              <a:ext uri="{FF2B5EF4-FFF2-40B4-BE49-F238E27FC236}">
                <a16:creationId xmlns:a16="http://schemas.microsoft.com/office/drawing/2014/main" id="{7D7D7EE3-F645-4F0D-A03B-C5F6DDE77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1000" y="758995"/>
            <a:ext cx="12192000" cy="5340009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027D465-731C-4C55-AEC2-924D7B667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991"/>
            <a:ext cx="12192000" cy="5340009"/>
          </a:xfrm>
          <a:prstGeom prst="rect">
            <a:avLst/>
          </a:prstGeom>
        </p:spPr>
      </p:pic>
      <p:pic>
        <p:nvPicPr>
          <p:cNvPr id="4" name="Picture 3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48DE5B20-AC2A-46D6-A9C4-ADD857D1F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8549694"/>
            <a:ext cx="12192000" cy="54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50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C4826E-0708-443E-ABA1-6DCCD81D22CE}" vid="{FBF704B2-32DD-4082-926D-1A0C54E292C7}"/>
    </a:ext>
  </a:extLst>
</a:theme>
</file>

<file path=ppt/theme/theme2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- PEC Wide Master v1.potx" id="{00899AB7-AB5C-4934-B0B7-3788D81A8C83}" vid="{5F47B87A-9B88-4240-AB98-0ED04A8BF3BD}"/>
    </a:ext>
  </a:extLst>
</a:theme>
</file>

<file path=ppt/theme/theme3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03-12 FDE Black Wide v2.potx" id="{7C64AA09-0EF0-4CFA-8F2A-0ED36C8CC398}" vid="{9CAA7DCB-1FAC-446E-A82F-95DD5C1D906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2021-11-04 FDE Black Wide Master v1</Template>
  <TotalTime>767</TotalTime>
  <Words>270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din</vt:lpstr>
      <vt:lpstr>Office Theme</vt:lpstr>
      <vt:lpstr>Office Theme</vt:lpstr>
      <vt:lpstr>Office Theme</vt:lpstr>
      <vt:lpstr>Existing Building Commissioning Workshop: Series 17, 2022-02-10</vt:lpstr>
      <vt:lpstr>Given Previous Discussions</vt:lpstr>
      <vt:lpstr>Given Previous Discussions</vt:lpstr>
      <vt:lpstr>Given Previous Discussions</vt:lpstr>
      <vt:lpstr>And Related Costs/Benefit Potential</vt:lpstr>
      <vt:lpstr>And a Similar Opportunity at the Hijend Hotel</vt:lpstr>
      <vt:lpstr>And a Similar Opportunity at the Hijend Hotel</vt:lpstr>
      <vt:lpstr>And a Similar Opportunity at the Hijend Hotel</vt:lpstr>
      <vt:lpstr>And a Similar Opportunity at the Hijend Hotel</vt:lpstr>
      <vt:lpstr>And a Similar Opportunity at the Hijend Hotel</vt:lpstr>
      <vt:lpstr>Along with the Following Information</vt:lpstr>
      <vt:lpstr>Answer the Following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Building Commissioning Workshop: Series 17, 2022-02-10</dc:title>
  <dc:creator>David Sellers</dc:creator>
  <cp:lastModifiedBy>David Sellers</cp:lastModifiedBy>
  <cp:revision>4</cp:revision>
  <dcterms:created xsi:type="dcterms:W3CDTF">2022-02-10T03:13:48Z</dcterms:created>
  <dcterms:modified xsi:type="dcterms:W3CDTF">2022-02-10T16:00:57Z</dcterms:modified>
</cp:coreProperties>
</file>