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763" r:id="rId2"/>
    <p:sldMasterId id="2147483788" r:id="rId3"/>
    <p:sldMasterId id="2147483800" r:id="rId4"/>
    <p:sldMasterId id="2147483706" r:id="rId5"/>
    <p:sldMasterId id="2147483864" r:id="rId6"/>
  </p:sldMasterIdLst>
  <p:notesMasterIdLst>
    <p:notesMasterId r:id="rId52"/>
  </p:notesMasterIdLst>
  <p:sldIdLst>
    <p:sldId id="303" r:id="rId7"/>
    <p:sldId id="304" r:id="rId8"/>
    <p:sldId id="260" r:id="rId9"/>
    <p:sldId id="305" r:id="rId10"/>
    <p:sldId id="309" r:id="rId11"/>
    <p:sldId id="306" r:id="rId12"/>
    <p:sldId id="307" r:id="rId13"/>
    <p:sldId id="31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9" r:id="rId44"/>
    <p:sldId id="300" r:id="rId45"/>
    <p:sldId id="301" r:id="rId46"/>
    <p:sldId id="313" r:id="rId47"/>
    <p:sldId id="312" r:id="rId48"/>
    <p:sldId id="314" r:id="rId49"/>
    <p:sldId id="259" r:id="rId50"/>
    <p:sldId id="25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F3F"/>
    <a:srgbClr val="19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>
      <p:cViewPr varScale="1">
        <p:scale>
          <a:sx n="103" d="100"/>
          <a:sy n="103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02579-0187-45B6-A27C-D11BF0A7A6B0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8CFEC-4974-472D-8197-518F041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v8rdas.wordpress.com/" TargetMode="External"/><Relationship Id="rId7" Type="http://schemas.microsoft.com/office/2007/relationships/hdphoto" Target="../media/hdphoto1.wdp"/><Relationship Id="rId2" Type="http://schemas.openxmlformats.org/officeDocument/2006/relationships/hyperlink" Target="http://www.facilitydynamics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mailto:Dsellers@FacilityDynamics.com" TargetMode="External"/><Relationship Id="rId4" Type="http://schemas.openxmlformats.org/officeDocument/2006/relationships/hyperlink" Target="https://www.av8rdas.com/" TargetMode="External"/><Relationship Id="rId9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DE Logo 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7679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3615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11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54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8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14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bg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39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rgbClr val="00B0F0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20944" y="3429000"/>
            <a:ext cx="1116785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Questions?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Thank you for participating!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20944" y="5074902"/>
            <a:ext cx="1116785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</a:pPr>
            <a:r>
              <a:rPr lang="en-US" sz="22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</a:t>
            </a: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2"/>
              </a:rPr>
              <a:t>www.FacilityDynamics.com</a:t>
            </a:r>
            <a:endParaRPr lang="en-US" sz="2200" b="0" baseline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blog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3"/>
              </a:rPr>
              <a:t>https://av8rdas.wordpress.com/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commissioning resources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4"/>
              </a:rPr>
              <a:t>https://www.av8rdas.com/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Contact me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5"/>
              </a:rPr>
              <a:t>Dsellers@FacilityDynamics.com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endParaRPr lang="en-US" sz="2200" b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91EEAC-5D84-061A-01AF-AA572E64CC99}"/>
              </a:ext>
            </a:extLst>
          </p:cNvPr>
          <p:cNvGrpSpPr/>
          <p:nvPr userDrawn="1"/>
        </p:nvGrpSpPr>
        <p:grpSpPr>
          <a:xfrm>
            <a:off x="820944" y="-319999"/>
            <a:ext cx="8096046" cy="3790904"/>
            <a:chOff x="820944" y="-215900"/>
            <a:chExt cx="8096046" cy="37909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94BE6C-621F-3D23-D26D-C223C2084A59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ACA04D-BB68-9EE1-EBC2-3F8E68CD84BF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37BF41-B362-D2D9-9233-4672F3C50314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DE1E55D-1778-16CB-A030-DEC70EDC22F7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D3CCD3-8769-6FF2-77F2-DFA38A2F6E77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A5E6DA-C4E1-DCCC-8238-D62994D6C99E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6AC9BF-2098-09E9-DBCF-37F22DDEA497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7EEB97-B675-BDC1-A3B0-85E2DC3BEDA9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68DA03-EB26-E92A-9ECF-80BE3BB49E89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3EE34F-AC3C-EEF6-5FEB-DB5B3E02FB28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74BA8E-3255-A83F-38EE-D18DF9A8C77C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6D479AC-147F-605B-0AA7-96C3624598EA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75B17CD-7667-5CBA-FA9C-DE605BE3E3D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D154055-2F77-BE5C-326D-26A4F00F2142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4D5BB6-9F44-CC3F-A8E4-F806AFBD65DE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441B7A-C6D5-C2F1-8BE5-2D00A7E45A53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98CC3DE-9D43-8474-E3C0-05BEAFEA82FF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E334F8-4E2E-4172-73C2-B5521DE0225B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E1A8FBF-B1CF-C38F-B997-600CE282777F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EEC4161-4BC3-2362-C3B8-644271F5B518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2519B7C-F08F-50AF-9817-979DB80EFEBC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6F2FAA-6A41-77E3-BC84-7EF502DCC5FE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DD52F3D-E61D-D29A-A298-2B61ED3C3484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F618771-075D-2F69-7F75-D695770430FE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D40164D-EB82-7004-3AB7-80D03D8CF4B9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1C2CF7-AA1E-83AF-F751-93426BB456F3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408B6E3-C136-07E9-88FD-EB27881023C0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9CC1CFD-681C-15B1-9F05-BFE9BB57C6C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4" name="Freeform 77">
                  <a:extLst>
                    <a:ext uri="{FF2B5EF4-FFF2-40B4-BE49-F238E27FC236}">
                      <a16:creationId xmlns:a16="http://schemas.microsoft.com/office/drawing/2014/main" id="{02119A5A-4851-0ED2-D865-442CE075E8D0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78">
                  <a:extLst>
                    <a:ext uri="{FF2B5EF4-FFF2-40B4-BE49-F238E27FC236}">
                      <a16:creationId xmlns:a16="http://schemas.microsoft.com/office/drawing/2014/main" id="{F7BBE2B6-3B73-E713-B4AB-ADBFCB9A72E7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6D7EA7E2-E944-6E43-A5BD-7CD6F2B6456F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80">
                  <a:extLst>
                    <a:ext uri="{FF2B5EF4-FFF2-40B4-BE49-F238E27FC236}">
                      <a16:creationId xmlns:a16="http://schemas.microsoft.com/office/drawing/2014/main" id="{5EAE0510-24DD-99A3-325D-E54DE35DE4D8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 81">
                  <a:extLst>
                    <a:ext uri="{FF2B5EF4-FFF2-40B4-BE49-F238E27FC236}">
                      <a16:creationId xmlns:a16="http://schemas.microsoft.com/office/drawing/2014/main" id="{E708C323-9997-4EC6-3EC1-11CEDA1B9174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82">
                  <a:extLst>
                    <a:ext uri="{FF2B5EF4-FFF2-40B4-BE49-F238E27FC236}">
                      <a16:creationId xmlns:a16="http://schemas.microsoft.com/office/drawing/2014/main" id="{9632CFD7-EDD8-B11E-1F8A-E4ACFE6B5DE6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id="{81FCCFC4-96FD-5655-167C-82D0249C4D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9D1C8FA-28EF-D0F5-95BA-370FDB2A1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3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Logo Title Slid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5008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20944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92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E89A30-6DD0-AA85-EA00-FDF7D64CB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0982E59-68ED-1671-6EA1-D847A92CF0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7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9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36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9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52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99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tx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39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5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Title Slide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" y="4892024"/>
            <a:ext cx="1177857" cy="1219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10363200" cy="801624"/>
          </a:xfrm>
          <a:ln>
            <a:noFill/>
          </a:ln>
        </p:spPr>
        <p:txBody>
          <a:bodyPr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704634-6798-822A-034B-FD070CB4E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60" y="3749029"/>
            <a:ext cx="10363200" cy="685800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36C4-968C-216D-AE90-1DC96CD8423B}"/>
              </a:ext>
            </a:extLst>
          </p:cNvPr>
          <p:cNvSpPr txBox="1"/>
          <p:nvPr userDrawn="1"/>
        </p:nvSpPr>
        <p:spPr>
          <a:xfrm>
            <a:off x="5364480" y="489202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IN-Regular"/>
                <a:cs typeface="Arial" pitchFamily="34" charset="0"/>
              </a:rPr>
              <a:t>Presented By: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301E88-5474-6455-08F2-BA22C17D7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489366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7A7319D-0914-D002-46AD-B8DC1D9BA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5990803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D161C89-7401-5DE2-FBF2-4DAEB5303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E80947-9C83-5D90-E96A-A77A291F94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75" y="4735524"/>
            <a:ext cx="2981103" cy="15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AFC0A-B96C-191E-0FD2-760BB85C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73" y="2215873"/>
            <a:ext cx="11046427" cy="679812"/>
          </a:xfrm>
        </p:spPr>
        <p:txBody>
          <a:bodyPr/>
          <a:lstStyle/>
          <a:p>
            <a:r>
              <a:rPr lang="en-US" sz="4000" dirty="0"/>
              <a:t>Welcome to this pre-recorded event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6C7920-8A0E-AA5D-67A0-D0C1241CCC5C}"/>
              </a:ext>
            </a:extLst>
          </p:cNvPr>
          <p:cNvSpPr txBox="1">
            <a:spLocks/>
          </p:cNvSpPr>
          <p:nvPr userDrawn="1"/>
        </p:nvSpPr>
        <p:spPr>
          <a:xfrm>
            <a:off x="840772" y="3505200"/>
            <a:ext cx="11046427" cy="1613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Instructor: David Sellers;  Senior Engineer; Facility Dynamics Engineering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Class title:  Psych Chart Applications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E9DA9-A156-18EA-7465-3DB403CBEAC0}"/>
              </a:ext>
            </a:extLst>
          </p:cNvPr>
          <p:cNvSpPr txBox="1"/>
          <p:nvPr userDrawn="1"/>
        </p:nvSpPr>
        <p:spPr>
          <a:xfrm>
            <a:off x="1905000" y="5257596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Previously recorded sessions may have offered Continuing Education Units (CEUs). These CEUs may not be applicable for pre-recorded eLearning. If you have questions about CEUs, contact us at EnergyCenters@pge.com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8D894-92E8-53B1-99CA-3B557229F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141192"/>
            <a:ext cx="2285999" cy="11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4471383"/>
            <a:ext cx="8619908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3411128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ption 2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1691659"/>
            <a:ext cx="8619908" cy="640073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411513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0949A52-506E-6D51-25CC-74C52F597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6410" y="2514609"/>
            <a:ext cx="8619907" cy="38747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Section Divder Option 3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5482276" cy="1828780"/>
          </a:xfrm>
          <a:ln>
            <a:noFill/>
          </a:ln>
        </p:spPr>
        <p:txBody>
          <a:bodyPr anchor="t" anchorCtr="0"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D6F2E5C-AA96-DFCF-829F-1709C6AE1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6" y="2514611"/>
            <a:ext cx="5578410" cy="41147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B8A54D5-6E43-A454-655E-6EE3517EC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423" y="4535414"/>
            <a:ext cx="5482276" cy="53948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2180344"/>
            <a:ext cx="10515600" cy="449985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>
              <a:defRPr lang="en-US" sz="3200"/>
            </a:lvl2pPr>
            <a:lvl3pPr>
              <a:defRPr lang="en-US" sz="3200"/>
            </a:lvl3pPr>
            <a:lvl4pPr>
              <a:defRPr lang="en-US" sz="3200"/>
            </a:lvl4pPr>
            <a:lvl5pPr>
              <a:defRPr lang="en-US" sz="3200" dirty="0"/>
            </a:lvl5pPr>
          </a:lstStyle>
          <a:p>
            <a:pPr marL="0" lvl="0" indent="0">
              <a:buFontTx/>
              <a:buNone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001133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  <p15:guide id="4" orient="horz" pos="6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90" y="286025"/>
            <a:ext cx="10512109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3543971"/>
            <a:ext cx="10515600" cy="2431027"/>
          </a:xfrm>
        </p:spPr>
        <p:txBody>
          <a:bodyPr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20956" y="2977661"/>
            <a:ext cx="1532145" cy="1524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6290" y="2298699"/>
            <a:ext cx="10512109" cy="564404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6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  <p15:guide id="4" orient="horz" pos="70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2800" y="2836333"/>
            <a:ext cx="48768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70601" y="2836333"/>
            <a:ext cx="5257800" cy="3048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457189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914377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371566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828754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6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800747" y="1588858"/>
            <a:ext cx="9144000" cy="14337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4933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6288" y="3679131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43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62280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43532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1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62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432801" y="3015926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2184">
          <p15:clr>
            <a:srgbClr val="FBAE40"/>
          </p15:clr>
        </p15:guide>
        <p15:guide id="4" pos="3984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504414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0" y="5044141"/>
            <a:ext cx="12192000" cy="13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5154" y="6442635"/>
            <a:ext cx="117616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7" y="5502307"/>
            <a:ext cx="3064256" cy="723392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750257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692241-BA73-994D-2C14-C50560AB84DB}"/>
              </a:ext>
            </a:extLst>
          </p:cNvPr>
          <p:cNvSpPr txBox="1"/>
          <p:nvPr userDrawn="1"/>
        </p:nvSpPr>
        <p:spPr>
          <a:xfrm>
            <a:off x="353767" y="6351708"/>
            <a:ext cx="321815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cs typeface="Helvetica" panose="020B0604020202020204" pitchFamily="34" charset="0"/>
              </a:rPr>
              <a:t>AEP 2023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F956E0-49DB-E61E-282A-6922E5AEF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67" y="402533"/>
            <a:ext cx="4644965" cy="1837760"/>
          </a:xfr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>
              <a:defRPr lang="en-US" sz="6000" dirty="0">
                <a:solidFill>
                  <a:srgbClr val="FF0000"/>
                </a:solidFill>
                <a:latin typeface="Brush Script MT" panose="03060802040406070304" pitchFamily="66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/>
              <a:t>Click to edit Master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804E8-2D14-54B3-6996-5587ABB8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767" y="246889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19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2">
    <p:bg>
      <p:bgPr>
        <a:solidFill>
          <a:srgbClr val="DE4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DE4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Title Slide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" y="4892024"/>
            <a:ext cx="1177857" cy="1219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10363200" cy="801624"/>
          </a:xfrm>
          <a:ln>
            <a:noFill/>
          </a:ln>
        </p:spPr>
        <p:txBody>
          <a:bodyPr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704634-6798-822A-034B-FD070CB4E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60" y="3749029"/>
            <a:ext cx="10363200" cy="685800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36C4-968C-216D-AE90-1DC96CD8423B}"/>
              </a:ext>
            </a:extLst>
          </p:cNvPr>
          <p:cNvSpPr txBox="1"/>
          <p:nvPr userDrawn="1"/>
        </p:nvSpPr>
        <p:spPr>
          <a:xfrm>
            <a:off x="5364480" y="489202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IN-Regular"/>
                <a:cs typeface="Arial" pitchFamily="34" charset="0"/>
              </a:rPr>
              <a:t>Presented By: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301E88-5474-6455-08F2-BA22C17D7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489366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7A7319D-0914-D002-46AD-B8DC1D9BA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5990803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D161C89-7401-5DE2-FBF2-4DAEB5303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E80947-9C83-5D90-E96A-A77A291F94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75" y="4735524"/>
            <a:ext cx="2981103" cy="15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25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62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5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74" r:id="rId2"/>
    <p:sldLayoutId id="2147483650" r:id="rId3"/>
    <p:sldLayoutId id="2147483762" r:id="rId4"/>
    <p:sldLayoutId id="2147483652" r:id="rId5"/>
    <p:sldLayoutId id="2147483653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9" r:id="rId13"/>
    <p:sldLayoutId id="2147483654" r:id="rId14"/>
    <p:sldLayoutId id="2147483655" r:id="rId15"/>
    <p:sldLayoutId id="214748376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5" r:id="rId2"/>
    <p:sldLayoutId id="214748376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8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30" r:id="rId2"/>
    <p:sldLayoutId id="2147483798" r:id="rId3"/>
    <p:sldLayoutId id="2147483792" r:id="rId4"/>
    <p:sldLayoutId id="2147483796" r:id="rId5"/>
    <p:sldLayoutId id="2147483797" r:id="rId6"/>
    <p:sldLayoutId id="2147483790" r:id="rId7"/>
    <p:sldLayoutId id="2147483791" r:id="rId8"/>
    <p:sldLayoutId id="2147483793" r:id="rId9"/>
    <p:sldLayoutId id="21474837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DIN-Medium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DIN-Regular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DIN-Regular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DIN-Regular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3D23E-028B-873E-C35B-8339DAB2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96D0-637C-EB6E-ACC8-8DD0B5789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4F1E-639C-80D4-F608-5027A3EEB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CC54E-D3D6-4DD7-BDEB-6A37DC8A83C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2A31-280F-A529-D14E-FF0E1355E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57F3A-3846-F2A0-D6E9-610582ED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3CA6-4741-4162-A528-B9039DCB7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Fans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Pump Curves, System Curves, and Pump Tests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8rdas.com/economizer-stratification.html" TargetMode="External"/><Relationship Id="rId2" Type="http://schemas.openxmlformats.org/officeDocument/2006/relationships/hyperlink" Target="https://www.av8rdas.com/economizer-evaluation-checklist.html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v8rdas.com/pacific-energy-center-design-performance-and-commissioning-issues-classes.html#Economizers" TargetMode="External"/><Relationship Id="rId4" Type="http://schemas.openxmlformats.org/officeDocument/2006/relationships/hyperlink" Target="https://av8rdas.wordpress.com/2013/01/17/retrocommissioning-findings-economizer-mixed-air-plenum-stratificationoverview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inyurl.com/PerfectEconomizer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inyurl.com/BallRoomAHU2020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CA3B2E-7A25-75D0-3DAB-E401AEB8D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Sessions 3 and 4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3819BB-54FD-8C4F-1716-9118F487B6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David Sellers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FE0251-9DBF-7375-EC22-473309B0D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Senior Engineer, Facility Dynamics Engineering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90170E3-857B-A80A-7920-022FF568E6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Existing Building Commissioning Series Workshop</a:t>
            </a:r>
          </a:p>
        </p:txBody>
      </p:sp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07F0-957F-4323-A365-49F449EE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49A06DB5-F697-400D-AD73-1EB673C2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8" name="Picture 7" descr="A picture containing train&#10;&#10;Description automatically generated">
            <a:extLst>
              <a:ext uri="{FF2B5EF4-FFF2-40B4-BE49-F238E27FC236}">
                <a16:creationId xmlns:a16="http://schemas.microsoft.com/office/drawing/2014/main" id="{AB359B9F-CF11-46C3-8BF7-10CD79D54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6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AD4FAC5B-4DDC-4958-9EF7-3415CE0C9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ge&#10;&#10;Description automatically generated">
            <a:extLst>
              <a:ext uri="{FF2B5EF4-FFF2-40B4-BE49-F238E27FC236}">
                <a16:creationId xmlns:a16="http://schemas.microsoft.com/office/drawing/2014/main" id="{634FF852-C6F4-4C41-AFC4-FA4B09D6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B8ADF-F1C9-4E34-AE29-E442605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</p:spTree>
    <p:extLst>
      <p:ext uri="{BB962C8B-B14F-4D97-AF65-F5344CB8AC3E}">
        <p14:creationId xmlns:p14="http://schemas.microsoft.com/office/powerpoint/2010/main" val="39704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C60A7BAC-7E1A-4051-A083-4801B99C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037FBD-0816-4F24-BB53-552CCA9B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Detail</a:t>
            </a:r>
          </a:p>
        </p:txBody>
      </p:sp>
    </p:spTree>
    <p:extLst>
      <p:ext uri="{BB962C8B-B14F-4D97-AF65-F5344CB8AC3E}">
        <p14:creationId xmlns:p14="http://schemas.microsoft.com/office/powerpoint/2010/main" val="80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</a:t>
            </a:r>
          </a:p>
        </p:txBody>
      </p:sp>
      <p:pic>
        <p:nvPicPr>
          <p:cNvPr id="5" name="Picture 4" descr="A picture containing computer, bed&#10;&#10;Description automatically generated">
            <a:extLst>
              <a:ext uri="{FF2B5EF4-FFF2-40B4-BE49-F238E27FC236}">
                <a16:creationId xmlns:a16="http://schemas.microsoft.com/office/drawing/2014/main" id="{51B9E00B-91E5-4912-BB01-106A85AF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8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 – Heating Coil Hidden</a:t>
            </a:r>
          </a:p>
        </p:txBody>
      </p:sp>
      <p:pic>
        <p:nvPicPr>
          <p:cNvPr id="3" name="Picture 2" descr="A picture containing computer, woman, cage, street&#10;&#10;Description automatically generated">
            <a:extLst>
              <a:ext uri="{FF2B5EF4-FFF2-40B4-BE49-F238E27FC236}">
                <a16:creationId xmlns:a16="http://schemas.microsoft.com/office/drawing/2014/main" id="{A2A089CA-1C3C-4EF4-8556-F1C572146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4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Temperature Sensor</a:t>
            </a:r>
          </a:p>
        </p:txBody>
      </p:sp>
      <p:pic>
        <p:nvPicPr>
          <p:cNvPr id="5" name="Picture 4" descr="A boat on a body of water&#10;&#10;Description automatically generated">
            <a:extLst>
              <a:ext uri="{FF2B5EF4-FFF2-40B4-BE49-F238E27FC236}">
                <a16:creationId xmlns:a16="http://schemas.microsoft.com/office/drawing/2014/main" id="{EC1E13B8-3C3B-4B14-B9B7-DEB8E0897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1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Temperature Sensor</a:t>
            </a:r>
          </a:p>
        </p:txBody>
      </p:sp>
      <p:pic>
        <p:nvPicPr>
          <p:cNvPr id="3" name="Picture 2" descr="A picture containing sitting, table, sign, covered&#10;&#10;Description automatically generated">
            <a:extLst>
              <a:ext uri="{FF2B5EF4-FFF2-40B4-BE49-F238E27FC236}">
                <a16:creationId xmlns:a16="http://schemas.microsoft.com/office/drawing/2014/main" id="{47484237-5247-4F4B-AA3C-7611F214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8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Temperature Sensor</a:t>
            </a:r>
          </a:p>
        </p:txBody>
      </p:sp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A0F7A440-EA17-4591-A7A2-A129909A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0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6B4A-E78F-FB18-8AF4-575F9439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Side Economizers are Often EBCx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BB51-35D1-954A-DE10-0624C8EC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Industry metrics indicate 70% or more of them have an issue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Poor minimum outdoor air regulation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Poor damper sizing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Damper seal leakage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Poor mixing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Improper or non-functioning high limit control strategy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Nuisance freezestat trips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Coil freeze-ups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DB3B-5A2B-4526-9D7D-79143884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Dampers Viewed from Actuator Side</a:t>
            </a:r>
          </a:p>
        </p:txBody>
      </p:sp>
      <p:pic>
        <p:nvPicPr>
          <p:cNvPr id="4" name="Picture 3" descr="A picture containing indoor, white, metal, chain&#10;&#10;Description automatically generated">
            <a:extLst>
              <a:ext uri="{FF2B5EF4-FFF2-40B4-BE49-F238E27FC236}">
                <a16:creationId xmlns:a16="http://schemas.microsoft.com/office/drawing/2014/main" id="{37844292-1CA7-43E3-B6E7-0A4413DF0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from Inside the OA Duct</a:t>
            </a:r>
          </a:p>
        </p:txBody>
      </p:sp>
      <p:pic>
        <p:nvPicPr>
          <p:cNvPr id="4" name="Picture 3" descr="A picture containing sitting, white, cat, computer&#10;&#10;Description automatically generated">
            <a:extLst>
              <a:ext uri="{FF2B5EF4-FFF2-40B4-BE49-F238E27FC236}">
                <a16:creationId xmlns:a16="http://schemas.microsoft.com/office/drawing/2014/main" id="{ABD4AF00-9E00-449B-BCC2-6A64F8CC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Blade Close-up</a:t>
            </a:r>
          </a:p>
        </p:txBody>
      </p:sp>
      <p:pic>
        <p:nvPicPr>
          <p:cNvPr id="5" name="Picture 4" descr="A picture containing bench, sitting, white, black&#10;&#10;Description automatically generated">
            <a:extLst>
              <a:ext uri="{FF2B5EF4-FFF2-40B4-BE49-F238E27FC236}">
                <a16:creationId xmlns:a16="http://schemas.microsoft.com/office/drawing/2014/main" id="{4F0CD800-BD57-4873-A3AD-11E6B8AD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Blade Close-up</a:t>
            </a:r>
          </a:p>
        </p:txBody>
      </p:sp>
      <p:pic>
        <p:nvPicPr>
          <p:cNvPr id="4" name="Picture 3" descr="A picture containing bag&#10;&#10;Description automatically generated">
            <a:extLst>
              <a:ext uri="{FF2B5EF4-FFF2-40B4-BE49-F238E27FC236}">
                <a16:creationId xmlns:a16="http://schemas.microsoft.com/office/drawing/2014/main" id="{FB7E1C2A-489E-4CEB-93C9-C7CBFDA4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- Overview</a:t>
            </a:r>
          </a:p>
        </p:txBody>
      </p:sp>
      <p:pic>
        <p:nvPicPr>
          <p:cNvPr id="8" name="Picture 7" descr="The inside of a building&#10;&#10;Description automatically generated">
            <a:extLst>
              <a:ext uri="{FF2B5EF4-FFF2-40B4-BE49-F238E27FC236}">
                <a16:creationId xmlns:a16="http://schemas.microsoft.com/office/drawing/2014/main" id="{4514FA7B-8B39-4A08-A2F0-C4342712C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Close-up</a:t>
            </a:r>
          </a:p>
        </p:txBody>
      </p:sp>
      <p:pic>
        <p:nvPicPr>
          <p:cNvPr id="6" name="Picture 5" descr="A picture containing building, computer, sitting, box&#10;&#10;Description automatically generated">
            <a:extLst>
              <a:ext uri="{FF2B5EF4-FFF2-40B4-BE49-F238E27FC236}">
                <a16:creationId xmlns:a16="http://schemas.microsoft.com/office/drawing/2014/main" id="{44D1BB68-4F51-4686-9D68-6C6556F9A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Actuator and Blade Close-up</a:t>
            </a:r>
          </a:p>
        </p:txBody>
      </p:sp>
      <p:pic>
        <p:nvPicPr>
          <p:cNvPr id="4" name="Picture 3" descr="A picture containing building, hanging, sitting, table&#10;&#10;Description automatically generated">
            <a:extLst>
              <a:ext uri="{FF2B5EF4-FFF2-40B4-BE49-F238E27FC236}">
                <a16:creationId xmlns:a16="http://schemas.microsoft.com/office/drawing/2014/main" id="{5DEDCD42-A0CC-4031-AF1E-3408FCB31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Overview</a:t>
            </a:r>
          </a:p>
        </p:txBody>
      </p:sp>
      <p:pic>
        <p:nvPicPr>
          <p:cNvPr id="5" name="Picture 4" descr="A picture containing indoor, metal, table, hanging&#10;&#10;Description automatically generated">
            <a:extLst>
              <a:ext uri="{FF2B5EF4-FFF2-40B4-BE49-F238E27FC236}">
                <a16:creationId xmlns:a16="http://schemas.microsoft.com/office/drawing/2014/main" id="{5F46DE71-5497-4876-9EC3-7AB2FEDDD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Height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E781C-A3E6-4117-A8E7-8B42F1D1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Air Damper Measurements - Width</a:t>
            </a:r>
          </a:p>
        </p:txBody>
      </p:sp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066E794D-31B4-4D00-91D5-7433753D2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Further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Economizer Evaluation Checklist</a:t>
            </a:r>
          </a:p>
          <a:p>
            <a:r>
              <a:rPr lang="en-US" sz="2000" dirty="0">
                <a:hlinkClick r:id="rId2"/>
              </a:rPr>
              <a:t>https://www.av8rdas.com/economizer-evaluation-checklist.html</a:t>
            </a:r>
            <a:endParaRPr lang="en-US" sz="2000" dirty="0"/>
          </a:p>
          <a:p>
            <a:r>
              <a:rPr lang="en-US" sz="2000" dirty="0"/>
              <a:t>Economizer Stratification Video</a:t>
            </a:r>
          </a:p>
          <a:p>
            <a:r>
              <a:rPr lang="en-US" sz="2000" dirty="0">
                <a:hlinkClick r:id="rId3"/>
              </a:rPr>
              <a:t>https://www.av8rdas.com/economizer-stratification.html</a:t>
            </a:r>
            <a:r>
              <a:rPr lang="en-US" sz="2000" dirty="0"/>
              <a:t> </a:t>
            </a:r>
          </a:p>
          <a:p>
            <a:r>
              <a:rPr lang="en-US" sz="2000" dirty="0"/>
              <a:t>Economizer Stratification Blog Post</a:t>
            </a:r>
          </a:p>
          <a:p>
            <a:r>
              <a:rPr lang="en-US" sz="2000" dirty="0">
                <a:hlinkClick r:id="rId4"/>
              </a:rPr>
              <a:t>https://av8rdas.wordpress.com/2013/01/17/retrocommissioning-findings-economizer-mixed-air-plenum-stratificationoverview/</a:t>
            </a:r>
            <a:r>
              <a:rPr lang="en-US" sz="2000" dirty="0"/>
              <a:t> </a:t>
            </a:r>
          </a:p>
          <a:p>
            <a:r>
              <a:rPr lang="en-US" sz="2000" dirty="0"/>
              <a:t>Pacific Energy Center Economizers; Design, Performance and Commissioning Issues Class Materials</a:t>
            </a:r>
          </a:p>
          <a:p>
            <a:r>
              <a:rPr lang="en-US" sz="2000" dirty="0">
                <a:hlinkClick r:id="rId5"/>
              </a:rPr>
              <a:t>https://www.av8rdas.com/pacific-energy-center-design-performance-and-commissioning-issues-classes.html#Economizers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8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Overview</a:t>
            </a:r>
          </a:p>
        </p:txBody>
      </p:sp>
      <p:pic>
        <p:nvPicPr>
          <p:cNvPr id="4" name="Picture 3" descr="A picture containing box, computer&#10;&#10;Description automatically generated">
            <a:extLst>
              <a:ext uri="{FF2B5EF4-FFF2-40B4-BE49-F238E27FC236}">
                <a16:creationId xmlns:a16="http://schemas.microsoft.com/office/drawing/2014/main" id="{46C996D5-97A3-4264-BF1A-2D0322930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Height</a:t>
            </a:r>
          </a:p>
        </p:txBody>
      </p:sp>
      <p:pic>
        <p:nvPicPr>
          <p:cNvPr id="5" name="Picture 4" descr="A close up of a wire fence&#10;&#10;Description automatically generated">
            <a:extLst>
              <a:ext uri="{FF2B5EF4-FFF2-40B4-BE49-F238E27FC236}">
                <a16:creationId xmlns:a16="http://schemas.microsoft.com/office/drawing/2014/main" id="{C26B7501-F709-403B-B099-E57A8791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94B-EB23-48D1-99AE-237BCA00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Damper Measurements - Width</a:t>
            </a: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CF3C3B00-65E5-4DB4-8CDB-E8FB6DFC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Overview</a:t>
            </a:r>
          </a:p>
        </p:txBody>
      </p:sp>
      <p:pic>
        <p:nvPicPr>
          <p:cNvPr id="12" name="Picture 11" descr="A picture containing building, computer, sitting, box&#10;&#10;Description automatically generated">
            <a:extLst>
              <a:ext uri="{FF2B5EF4-FFF2-40B4-BE49-F238E27FC236}">
                <a16:creationId xmlns:a16="http://schemas.microsoft.com/office/drawing/2014/main" id="{C05D4FE9-1958-4261-B612-FCC0C5E25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- Width</a:t>
            </a:r>
          </a:p>
        </p:txBody>
      </p:sp>
      <p:pic>
        <p:nvPicPr>
          <p:cNvPr id="14" name="Picture 13" descr="A picture containing measure, black, sitting, computer&#10;&#10;Description automatically generated">
            <a:extLst>
              <a:ext uri="{FF2B5EF4-FFF2-40B4-BE49-F238E27FC236}">
                <a16:creationId xmlns:a16="http://schemas.microsoft.com/office/drawing/2014/main" id="{8E48FFB4-1156-41CC-96FC-69486DC5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1CD3-26A6-4E24-B4D0-70606010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Dampers – Measurements - Height</a:t>
            </a:r>
          </a:p>
        </p:txBody>
      </p:sp>
      <p:pic>
        <p:nvPicPr>
          <p:cNvPr id="10" name="Picture 9" descr="A picture containing sitting, bench, black, riding&#10;&#10;Description automatically generated">
            <a:extLst>
              <a:ext uri="{FF2B5EF4-FFF2-40B4-BE49-F238E27FC236}">
                <a16:creationId xmlns:a16="http://schemas.microsoft.com/office/drawing/2014/main" id="{0655EAF5-E9E2-4804-BD3B-E543724F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7C6B-8805-4D4B-BF26-48AF1A6B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Mixed Air Plenum Looking in the Direction of Airflow, Filters Hidden</a:t>
            </a:r>
          </a:p>
        </p:txBody>
      </p:sp>
      <p:pic>
        <p:nvPicPr>
          <p:cNvPr id="4" name="Picture 3" descr="A picture containing sitting, computer, open, front&#10;&#10;Description automatically generated">
            <a:extLst>
              <a:ext uri="{FF2B5EF4-FFF2-40B4-BE49-F238E27FC236}">
                <a16:creationId xmlns:a16="http://schemas.microsoft.com/office/drawing/2014/main" id="{709A1A9B-FC63-43A5-B3C0-55E1E3A26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3DBF-B4FC-4A03-A0D7-8B7A16F0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Device</a:t>
            </a:r>
          </a:p>
        </p:txBody>
      </p:sp>
      <p:pic>
        <p:nvPicPr>
          <p:cNvPr id="4" name="Picture 3" descr="A picture containing water, white, street, snow&#10;&#10;Description automatically generated">
            <a:extLst>
              <a:ext uri="{FF2B5EF4-FFF2-40B4-BE49-F238E27FC236}">
                <a16:creationId xmlns:a16="http://schemas.microsoft.com/office/drawing/2014/main" id="{57A4ABF6-1FF6-4A8B-AB9F-B75CA31BA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410FD054-FD3D-4F66-85C0-87625136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5609EC8-CE62-4A51-BE09-897CCEB5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Water Coil Leaving Air Temperature</a:t>
            </a:r>
          </a:p>
        </p:txBody>
      </p:sp>
    </p:spTree>
    <p:extLst>
      <p:ext uri="{BB962C8B-B14F-4D97-AF65-F5344CB8AC3E}">
        <p14:creationId xmlns:p14="http://schemas.microsoft.com/office/powerpoint/2010/main" val="25109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35D14A68-4476-4B97-998A-E1BE57A95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80136-CD20-4549-B5F5-AB77A767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Water Coil Pipe Temperatures</a:t>
            </a:r>
          </a:p>
        </p:txBody>
      </p:sp>
    </p:spTree>
    <p:extLst>
      <p:ext uri="{BB962C8B-B14F-4D97-AF65-F5344CB8AC3E}">
        <p14:creationId xmlns:p14="http://schemas.microsoft.com/office/powerpoint/2010/main" val="34081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6B4A-E78F-FB18-8AF4-575F9439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Initial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BB51-35D1-954A-DE10-0624C8EC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Poor minimum outdoor air regulation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Poor damper sizing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Damper seal leakage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Poor mixing</a:t>
            </a:r>
          </a:p>
        </p:txBody>
      </p:sp>
    </p:spTree>
    <p:extLst>
      <p:ext uri="{BB962C8B-B14F-4D97-AF65-F5344CB8AC3E}">
        <p14:creationId xmlns:p14="http://schemas.microsoft.com/office/powerpoint/2010/main" val="22400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FF8D1B-79CE-490A-8481-2F06DEED2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F1C82E-CFF7-4809-8B25-0098582C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Air Temperature</a:t>
            </a:r>
          </a:p>
        </p:txBody>
      </p:sp>
    </p:spTree>
    <p:extLst>
      <p:ext uri="{BB962C8B-B14F-4D97-AF65-F5344CB8AC3E}">
        <p14:creationId xmlns:p14="http://schemas.microsoft.com/office/powerpoint/2010/main" val="17225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AC25D1-AC3F-DAFA-9774-B961D5FF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3600" y="-15240"/>
            <a:ext cx="5258256" cy="6797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0F54A-1661-F3E8-E92B-6C6AD06E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7323"/>
            <a:ext cx="5235394" cy="68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29B0-9D25-C359-3A97-CAAF08E2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400"/>
            <a:ext cx="10515600" cy="1325563"/>
          </a:xfrm>
        </p:spPr>
        <p:txBody>
          <a:bodyPr/>
          <a:lstStyle/>
          <a:p>
            <a:r>
              <a:rPr lang="en-US" dirty="0"/>
              <a:t>Break Out 02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AAA71-D20F-FBD3-F902-D2E051318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9200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95053-2974-DCFE-2029-08D4E8CC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50292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second section of the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Previous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Damper curves that follow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ADD1A-A7E6-FDEA-206B-AE7C5C200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00B0F0"/>
                </a:solidFill>
              </a:rPr>
              <a:t>Assess the economizer damper sizing and arrangement</a:t>
            </a:r>
          </a:p>
          <a:p>
            <a:r>
              <a:rPr lang="en-US" i="1" dirty="0">
                <a:solidFill>
                  <a:srgbClr val="00B0F0"/>
                </a:solidFill>
              </a:rPr>
              <a:t>How well sized are they?</a:t>
            </a:r>
          </a:p>
          <a:p>
            <a:r>
              <a:rPr lang="en-US" i="1" dirty="0">
                <a:solidFill>
                  <a:srgbClr val="00B0F0"/>
                </a:solidFill>
              </a:rPr>
              <a:t>How well are they arranged to promote mixing?</a:t>
            </a:r>
          </a:p>
          <a:p>
            <a:r>
              <a:rPr lang="en-US" i="1" dirty="0">
                <a:solidFill>
                  <a:srgbClr val="00B0F0"/>
                </a:solidFill>
              </a:rPr>
              <a:t>Are their improvements you would recommend?</a:t>
            </a:r>
          </a:p>
          <a:p>
            <a:r>
              <a:rPr lang="en-US" i="1" dirty="0">
                <a:solidFill>
                  <a:srgbClr val="00B0F0"/>
                </a:solidFill>
              </a:rPr>
              <a:t>Would your recommendations vary with the climate the system was in?</a:t>
            </a:r>
          </a:p>
          <a:p>
            <a:r>
              <a:rPr lang="en-US" i="1" dirty="0">
                <a:solidFill>
                  <a:srgbClr val="00B0F0"/>
                </a:solidFill>
              </a:rPr>
              <a:t>What monitoring and testing would you want to do based on what you observe?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5EA05-AEB9-A5E5-2869-3FC28849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3" y="3678587"/>
            <a:ext cx="2459412" cy="3179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BA8B3-6450-344F-D4A5-809E3211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80" y="3676678"/>
            <a:ext cx="2448719" cy="3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4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8F38915-1C71-ED7E-3651-AB3267A0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" y="1912877"/>
            <a:ext cx="5996059" cy="448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39E9BFE-FA7B-3A03-A23D-1524AC3F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13" y="1912877"/>
            <a:ext cx="5996059" cy="448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75EA4F6-ABB3-C995-A959-168C109C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Damper Characteristic Curves</a:t>
            </a:r>
          </a:p>
        </p:txBody>
      </p:sp>
    </p:spTree>
    <p:extLst>
      <p:ext uri="{BB962C8B-B14F-4D97-AF65-F5344CB8AC3E}">
        <p14:creationId xmlns:p14="http://schemas.microsoft.com/office/powerpoint/2010/main" val="20456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0B76F-8CED-C502-5744-B9F81595B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86845-7D43-F211-EF3C-166E661CA183}"/>
              </a:ext>
            </a:extLst>
          </p:cNvPr>
          <p:cNvSpPr/>
          <p:nvPr/>
        </p:nvSpPr>
        <p:spPr>
          <a:xfrm>
            <a:off x="2255562" y="-2"/>
            <a:ext cx="9936438" cy="6858001"/>
          </a:xfrm>
          <a:custGeom>
            <a:avLst/>
            <a:gdLst>
              <a:gd name="connsiteX0" fmla="*/ 0 w 8839170"/>
              <a:gd name="connsiteY0" fmla="*/ 0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0 w 8839170"/>
              <a:gd name="connsiteY4" fmla="*/ 0 h 6858000"/>
              <a:gd name="connsiteX0" fmla="*/ 2960017 w 8839170"/>
              <a:gd name="connsiteY0" fmla="*/ 18853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2960017 w 8839170"/>
              <a:gd name="connsiteY4" fmla="*/ 18853 h 6858000"/>
              <a:gd name="connsiteX0" fmla="*/ 4293362 w 8839170"/>
              <a:gd name="connsiteY0" fmla="*/ 0 h 6858001"/>
              <a:gd name="connsiteX1" fmla="*/ 8839170 w 8839170"/>
              <a:gd name="connsiteY1" fmla="*/ 1 h 6858001"/>
              <a:gd name="connsiteX2" fmla="*/ 8839170 w 8839170"/>
              <a:gd name="connsiteY2" fmla="*/ 6858001 h 6858001"/>
              <a:gd name="connsiteX3" fmla="*/ 0 w 8839170"/>
              <a:gd name="connsiteY3" fmla="*/ 6858001 h 6858001"/>
              <a:gd name="connsiteX4" fmla="*/ 4293362 w 8839170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170" h="6858001">
                <a:moveTo>
                  <a:pt x="4293362" y="0"/>
                </a:moveTo>
                <a:lnTo>
                  <a:pt x="8839170" y="1"/>
                </a:lnTo>
                <a:lnTo>
                  <a:pt x="8839170" y="6858001"/>
                </a:lnTo>
                <a:lnTo>
                  <a:pt x="0" y="6858001"/>
                </a:lnTo>
                <a:lnTo>
                  <a:pt x="4293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0296-C32F-523F-3FD8-569DEAFD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0820" cy="1235075"/>
          </a:xfrm>
        </p:spPr>
        <p:txBody>
          <a:bodyPr>
            <a:normAutofit fontScale="90000"/>
          </a:bodyPr>
          <a:lstStyle/>
          <a:p>
            <a:r>
              <a:rPr lang="en-US" dirty="0"/>
              <a:t>An Important Monitoring Plan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AE3D-FDCF-A6A4-F37C-95A756C78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5257800" cy="4576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Improper or non-functioning high limit control strategy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https://tinyurl.com/PerfectEconomizer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5312C-5EAC-0A16-33EC-17CD12A2E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20" y="0"/>
            <a:ext cx="5082980" cy="683573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8E420B2-CCC9-BB9D-0198-FA0819BAE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1000" y="3280041"/>
            <a:ext cx="6552263" cy="3577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B5E59-DFFB-78C9-E625-EB74BF04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228" y="19084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8BA327-4157-A43A-1A79-3DDC26CC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Economizer Evaluation Checklist</a:t>
            </a:r>
          </a:p>
        </p:txBody>
      </p:sp>
    </p:spTree>
    <p:extLst>
      <p:ext uri="{BB962C8B-B14F-4D97-AF65-F5344CB8AC3E}">
        <p14:creationId xmlns:p14="http://schemas.microsoft.com/office/powerpoint/2010/main" val="5096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968C-DD9B-25DC-66E9-B9B34E06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The Economizer Evaluation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CDF14-30C0-9A5F-9994-E937A9592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43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Economize evaluation guidance for all phases of a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Included with the functional testing guide</a:t>
            </a:r>
          </a:p>
          <a:p>
            <a:pPr marL="457200" lvl="1" indent="0">
              <a:buNone/>
            </a:pPr>
            <a:r>
              <a:rPr lang="en-US" sz="2400" dirty="0">
                <a:hlinkClick r:id="rId2"/>
              </a:rPr>
              <a:t>https://tinyurl.com/BallRoomAHU2020</a:t>
            </a:r>
            <a:r>
              <a:rPr lang="en-US" sz="2400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D343D-6BFA-4522-D036-96939F6B33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0400" y="392758"/>
            <a:ext cx="4876800" cy="6307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330DF-8D3D-E408-FF76-7B4F3515B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9761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3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29B0-9D25-C359-3A97-CAAF08E2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400"/>
            <a:ext cx="10515600" cy="1325563"/>
          </a:xfrm>
        </p:spPr>
        <p:txBody>
          <a:bodyPr/>
          <a:lstStyle/>
          <a:p>
            <a:r>
              <a:rPr lang="en-US" dirty="0"/>
              <a:t>Break Out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AAA71-D20F-FBD3-F902-D2E051318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9200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95053-2974-DCFE-2029-08D4E8CC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5029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first section of the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images of the Ball Room AHU that follow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drawings provided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ADD1A-A7E6-FDEA-206B-AE7C5C200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00B0F0"/>
                </a:solidFill>
              </a:rPr>
              <a:t>Assess the minimum outdoor air (MOA) flow regulation capability of the Ball Room AHU economizer</a:t>
            </a:r>
          </a:p>
          <a:p>
            <a:r>
              <a:rPr lang="en-US" i="1" dirty="0">
                <a:solidFill>
                  <a:srgbClr val="00B0F0"/>
                </a:solidFill>
              </a:rPr>
              <a:t>How well is it regulated?</a:t>
            </a:r>
          </a:p>
          <a:p>
            <a:r>
              <a:rPr lang="en-US" i="1" dirty="0">
                <a:solidFill>
                  <a:srgbClr val="00B0F0"/>
                </a:solidFill>
              </a:rPr>
              <a:t>What are some of the assumptions behind the strategy?</a:t>
            </a:r>
          </a:p>
          <a:p>
            <a:r>
              <a:rPr lang="en-US" i="1" dirty="0">
                <a:solidFill>
                  <a:srgbClr val="00B0F0"/>
                </a:solidFill>
              </a:rPr>
              <a:t>Can you estimate the MOA% required from the documents?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B0F0"/>
                </a:solidFill>
              </a:rPr>
              <a:t>Are their other things that you observe that would be items that should be added to your findings list?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0F569C8-9F44-2BE1-47BB-AD7233E3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65" b="10787"/>
          <a:stretch/>
        </p:blipFill>
        <p:spPr>
          <a:xfrm>
            <a:off x="980281" y="3581400"/>
            <a:ext cx="4876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6346D-380E-44F6-90E7-5FE0FBB9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Economizer/Mixed Air Section Plan View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EC56866D-32DF-44BE-AA71-EC46B337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C09CBB-3E83-4C00-BF8A-D3F74E95007F}" vid="{36021F55-3C47-465A-A3EC-18AD164B7C3E}"/>
    </a:ext>
  </a:extLst>
</a:theme>
</file>

<file path=ppt/theme/theme2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C09CBB-3E83-4C00-BF8A-D3F74E95007F}" vid="{4E936938-ECF9-4FB1-B575-7945D4CE45BE}"/>
    </a:ext>
  </a:extLst>
</a:theme>
</file>

<file path=ppt/theme/theme3.xml><?xml version="1.0" encoding="utf-8"?>
<a:theme xmlns:a="http://schemas.openxmlformats.org/drawingml/2006/main" name="PEC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C09CBB-3E83-4C00-BF8A-D3F74E95007F}" vid="{127B5ECE-6279-4172-8260-FFFC95B098C7}"/>
    </a:ext>
  </a:extLst>
</a:theme>
</file>

<file path=ppt/theme/theme4.xml><?xml version="1.0" encoding="utf-8"?>
<a:theme xmlns:a="http://schemas.openxmlformats.org/drawingml/2006/main" name="Marriott AE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C09CBB-3E83-4C00-BF8A-D3F74E95007F}" vid="{547C2AAC-D17C-40FF-AF89-F6D82996824E}"/>
    </a:ext>
  </a:extLst>
</a:theme>
</file>

<file path=ppt/theme/theme5.xml><?xml version="1.0" encoding="utf-8"?>
<a:theme xmlns:a="http://schemas.openxmlformats.org/drawingml/2006/main" name="2012-07-11 FDE Black">
  <a:themeElements>
    <a:clrScheme name="FDE Primary 2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B05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3CE7E333-0D2A-46F8-95AA-6CD2FA6DB7BB}" vid="{C8C2187E-8D1E-4694-BD64-48491A73264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2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3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4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5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6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7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ppt/theme/themeOverride8.xml><?xml version="1.0" encoding="utf-8"?>
<a:themeOverride xmlns:a="http://schemas.openxmlformats.org/drawingml/2006/main">
  <a:clrScheme name="FDE Primary 2">
    <a:dk1>
      <a:srgbClr val="000000"/>
    </a:dk1>
    <a:lt1>
      <a:srgbClr val="FFFFFF"/>
    </a:lt1>
    <a:dk2>
      <a:srgbClr val="FFFFFF"/>
    </a:dk2>
    <a:lt2>
      <a:srgbClr val="000000"/>
    </a:lt2>
    <a:accent1>
      <a:srgbClr val="FF0000"/>
    </a:accent1>
    <a:accent2>
      <a:srgbClr val="FFFF00"/>
    </a:accent2>
    <a:accent3>
      <a:srgbClr val="FF9933"/>
    </a:accent3>
    <a:accent4>
      <a:srgbClr val="00B050"/>
    </a:accent4>
    <a:accent5>
      <a:srgbClr val="0000FF"/>
    </a:accent5>
    <a:accent6>
      <a:srgbClr val="9933FF"/>
    </a:accent6>
    <a:hlink>
      <a:srgbClr val="00B0F0"/>
    </a:hlink>
    <a:folHlink>
      <a:srgbClr val="6565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2022-12 FDE Wide Master v2</Template>
  <TotalTime>669</TotalTime>
  <Words>521</Words>
  <Application>Microsoft Office PowerPoint</Application>
  <PresentationFormat>Widescreen</PresentationFormat>
  <Paragraphs>89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Brush Script MT</vt:lpstr>
      <vt:lpstr>Calibri</vt:lpstr>
      <vt:lpstr>Calibri Light</vt:lpstr>
      <vt:lpstr>Comic Sans MS</vt:lpstr>
      <vt:lpstr>din</vt:lpstr>
      <vt:lpstr>DIN-Light</vt:lpstr>
      <vt:lpstr>DIN-Medium</vt:lpstr>
      <vt:lpstr>DIN-Regular</vt:lpstr>
      <vt:lpstr>FDE Black</vt:lpstr>
      <vt:lpstr>FDE Whilte</vt:lpstr>
      <vt:lpstr>PEC Master</vt:lpstr>
      <vt:lpstr>Marriott AEP Master</vt:lpstr>
      <vt:lpstr>2012-07-11 FDE Black</vt:lpstr>
      <vt:lpstr>FDE Black</vt:lpstr>
      <vt:lpstr>Existing Building Commissioning Series Workshop</vt:lpstr>
      <vt:lpstr>Air Side Economizers are Often EBCx Opportunities</vt:lpstr>
      <vt:lpstr>Resources for Further Study</vt:lpstr>
      <vt:lpstr>Our Initial Focus</vt:lpstr>
      <vt:lpstr>An Important Monitoring Plan Target</vt:lpstr>
      <vt:lpstr>The Economizer Evaluation Checklist</vt:lpstr>
      <vt:lpstr>The Economizer Evaluation Checklist</vt:lpstr>
      <vt:lpstr>Break Out 01</vt:lpstr>
      <vt:lpstr>Economizer/Mixed Air Section Plan View</vt:lpstr>
      <vt:lpstr>Equipment Overview</vt:lpstr>
      <vt:lpstr>Equipment Overview</vt:lpstr>
      <vt:lpstr>Equipment Overview</vt:lpstr>
      <vt:lpstr>Filter Bank</vt:lpstr>
      <vt:lpstr>Filter Detail</vt:lpstr>
      <vt:lpstr>Mixed Air Plenum Overview</vt:lpstr>
      <vt:lpstr>Mixed Air Plenum Overview – Heating Coil Hidden</vt:lpstr>
      <vt:lpstr>Outdoor Air Temperature Sensor</vt:lpstr>
      <vt:lpstr>Return Air Temperature Sensor</vt:lpstr>
      <vt:lpstr>Return Air Temperature Sensor</vt:lpstr>
      <vt:lpstr>Dampers Viewed from Actuator Side</vt:lpstr>
      <vt:lpstr>Outdoor Air Damper from Inside the OA Duct</vt:lpstr>
      <vt:lpstr>Outdoor Air Damper Blade Close-up</vt:lpstr>
      <vt:lpstr>Return Air Damper Blade Close-up</vt:lpstr>
      <vt:lpstr>Relief Dampers - Overview</vt:lpstr>
      <vt:lpstr>Relief Dampers – Close-up</vt:lpstr>
      <vt:lpstr>Relief Dampers – Actuator and Blade Close-up</vt:lpstr>
      <vt:lpstr>Return Air Damper Measurements - Overview</vt:lpstr>
      <vt:lpstr>Return Air Damper Measurements - Height</vt:lpstr>
      <vt:lpstr>Return Air Damper Measurements - Width</vt:lpstr>
      <vt:lpstr>Outdoor Air Damper Measurements - Overview</vt:lpstr>
      <vt:lpstr>Outdoor Air Damper Measurements - Height</vt:lpstr>
      <vt:lpstr>Outdoor Air Damper Measurements - Width</vt:lpstr>
      <vt:lpstr>Relief Dampers – Measurements Overview</vt:lpstr>
      <vt:lpstr>Relief Dampers – Measurements - Width</vt:lpstr>
      <vt:lpstr>Relief Dampers – Measurements - Height</vt:lpstr>
      <vt:lpstr>Mixed Air Plenum Looking in the Direction of Airflow, Filters Hidden</vt:lpstr>
      <vt:lpstr>Control Device</vt:lpstr>
      <vt:lpstr>Hot Water Coil Leaving Air Temperature</vt:lpstr>
      <vt:lpstr>Hot Water Coil Pipe Temperatures</vt:lpstr>
      <vt:lpstr>Supply Air Temperature</vt:lpstr>
      <vt:lpstr>PowerPoint Presentation</vt:lpstr>
      <vt:lpstr>Break Out 02</vt:lpstr>
      <vt:lpstr>Damper Characteristic Curves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Series Workshop</dc:title>
  <dc:creator>David Sellers</dc:creator>
  <cp:lastModifiedBy>David Sellers</cp:lastModifiedBy>
  <cp:revision>3</cp:revision>
  <dcterms:created xsi:type="dcterms:W3CDTF">2023-06-22T02:32:33Z</dcterms:created>
  <dcterms:modified xsi:type="dcterms:W3CDTF">2023-06-22T13:48:07Z</dcterms:modified>
</cp:coreProperties>
</file>