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98"/>
  </p:notesMasterIdLst>
  <p:sldIdLst>
    <p:sldId id="256" r:id="rId2"/>
    <p:sldId id="312" r:id="rId3"/>
    <p:sldId id="313" r:id="rId4"/>
    <p:sldId id="314" r:id="rId5"/>
    <p:sldId id="315" r:id="rId6"/>
    <p:sldId id="386" r:id="rId7"/>
    <p:sldId id="288" r:id="rId8"/>
    <p:sldId id="290" r:id="rId9"/>
    <p:sldId id="291" r:id="rId10"/>
    <p:sldId id="298" r:id="rId11"/>
    <p:sldId id="361" r:id="rId12"/>
    <p:sldId id="362" r:id="rId13"/>
    <p:sldId id="363" r:id="rId14"/>
    <p:sldId id="300" r:id="rId15"/>
    <p:sldId id="301" r:id="rId16"/>
    <p:sldId id="303" r:id="rId17"/>
    <p:sldId id="304" r:id="rId18"/>
    <p:sldId id="305" r:id="rId19"/>
    <p:sldId id="306" r:id="rId20"/>
    <p:sldId id="307" r:id="rId21"/>
    <p:sldId id="308" r:id="rId22"/>
    <p:sldId id="309" r:id="rId23"/>
    <p:sldId id="310" r:id="rId24"/>
    <p:sldId id="311" r:id="rId25"/>
    <p:sldId id="364" r:id="rId26"/>
    <p:sldId id="316" r:id="rId27"/>
    <p:sldId id="317" r:id="rId28"/>
    <p:sldId id="318" r:id="rId29"/>
    <p:sldId id="319" r:id="rId30"/>
    <p:sldId id="320" r:id="rId31"/>
    <p:sldId id="322" r:id="rId32"/>
    <p:sldId id="321" r:id="rId33"/>
    <p:sldId id="266" r:id="rId34"/>
    <p:sldId id="267" r:id="rId35"/>
    <p:sldId id="323" r:id="rId36"/>
    <p:sldId id="324" r:id="rId37"/>
    <p:sldId id="325" r:id="rId38"/>
    <p:sldId id="327" r:id="rId39"/>
    <p:sldId id="369" r:id="rId40"/>
    <p:sldId id="370" r:id="rId41"/>
    <p:sldId id="276" r:id="rId42"/>
    <p:sldId id="388" r:id="rId43"/>
    <p:sldId id="389" r:id="rId44"/>
    <p:sldId id="277" r:id="rId45"/>
    <p:sldId id="380" r:id="rId46"/>
    <p:sldId id="379" r:id="rId47"/>
    <p:sldId id="381" r:id="rId48"/>
    <p:sldId id="382" r:id="rId49"/>
    <p:sldId id="383" r:id="rId50"/>
    <p:sldId id="278" r:id="rId51"/>
    <p:sldId id="279" r:id="rId52"/>
    <p:sldId id="280" r:id="rId53"/>
    <p:sldId id="358" r:id="rId54"/>
    <p:sldId id="360" r:id="rId55"/>
    <p:sldId id="329" r:id="rId56"/>
    <p:sldId id="328" r:id="rId57"/>
    <p:sldId id="330" r:id="rId58"/>
    <p:sldId id="331" r:id="rId59"/>
    <p:sldId id="333" r:id="rId60"/>
    <p:sldId id="334" r:id="rId61"/>
    <p:sldId id="335" r:id="rId62"/>
    <p:sldId id="336" r:id="rId63"/>
    <p:sldId id="337" r:id="rId64"/>
    <p:sldId id="365" r:id="rId65"/>
    <p:sldId id="340" r:id="rId66"/>
    <p:sldId id="338" r:id="rId67"/>
    <p:sldId id="339" r:id="rId68"/>
    <p:sldId id="283" r:id="rId69"/>
    <p:sldId id="284" r:id="rId70"/>
    <p:sldId id="371" r:id="rId71"/>
    <p:sldId id="372" r:id="rId72"/>
    <p:sldId id="373" r:id="rId73"/>
    <p:sldId id="374" r:id="rId74"/>
    <p:sldId id="375" r:id="rId75"/>
    <p:sldId id="376" r:id="rId76"/>
    <p:sldId id="377" r:id="rId77"/>
    <p:sldId id="341" r:id="rId78"/>
    <p:sldId id="367" r:id="rId79"/>
    <p:sldId id="368" r:id="rId80"/>
    <p:sldId id="342" r:id="rId81"/>
    <p:sldId id="343" r:id="rId82"/>
    <p:sldId id="344" r:id="rId83"/>
    <p:sldId id="345" r:id="rId84"/>
    <p:sldId id="346" r:id="rId85"/>
    <p:sldId id="357" r:id="rId86"/>
    <p:sldId id="354" r:id="rId87"/>
    <p:sldId id="353" r:id="rId88"/>
    <p:sldId id="347" r:id="rId89"/>
    <p:sldId id="349" r:id="rId90"/>
    <p:sldId id="350" r:id="rId91"/>
    <p:sldId id="351" r:id="rId92"/>
    <p:sldId id="366" r:id="rId93"/>
    <p:sldId id="352" r:id="rId94"/>
    <p:sldId id="378" r:id="rId95"/>
    <p:sldId id="287" r:id="rId96"/>
    <p:sldId id="257"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7C22"/>
    <a:srgbClr val="102445"/>
    <a:srgbClr val="FFA100"/>
    <a:srgbClr val="2A1818"/>
    <a:srgbClr val="004D6B"/>
    <a:srgbClr val="428840"/>
    <a:srgbClr val="008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21ACD2-E7A7-4409-8CC2-8E19B8BFA90D}" v="5" dt="2021-12-03T14:45:40.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5" autoAdjust="0"/>
    <p:restoredTop sz="95974" autoAdjust="0"/>
  </p:normalViewPr>
  <p:slideViewPr>
    <p:cSldViewPr snapToObjects="1" showGuides="1">
      <p:cViewPr varScale="1">
        <p:scale>
          <a:sx n="107" d="100"/>
          <a:sy n="107" d="100"/>
        </p:scale>
        <p:origin x="768" y="14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ellers" userId="4221e503-3a6c-49a6-a4bc-d9f7c4f40304" providerId="ADAL" clId="{3221ACD2-E7A7-4409-8CC2-8E19B8BFA90D}"/>
    <pc:docChg chg="custSel addSld delSld modSld modMainMaster">
      <pc:chgData name="David Sellers" userId="4221e503-3a6c-49a6-a4bc-d9f7c4f40304" providerId="ADAL" clId="{3221ACD2-E7A7-4409-8CC2-8E19B8BFA90D}" dt="2021-12-03T14:47:08.732" v="55" actId="47"/>
      <pc:docMkLst>
        <pc:docMk/>
      </pc:docMkLst>
      <pc:sldChg chg="delSp mod">
        <pc:chgData name="David Sellers" userId="4221e503-3a6c-49a6-a4bc-d9f7c4f40304" providerId="ADAL" clId="{3221ACD2-E7A7-4409-8CC2-8E19B8BFA90D}" dt="2021-12-03T14:38:24.400" v="0" actId="478"/>
        <pc:sldMkLst>
          <pc:docMk/>
          <pc:sldMk cId="2419598684" sldId="312"/>
        </pc:sldMkLst>
        <pc:spChg chg="del">
          <ac:chgData name="David Sellers" userId="4221e503-3a6c-49a6-a4bc-d9f7c4f40304" providerId="ADAL" clId="{3221ACD2-E7A7-4409-8CC2-8E19B8BFA90D}" dt="2021-12-03T14:38:24.400" v="0" actId="478"/>
          <ac:spMkLst>
            <pc:docMk/>
            <pc:sldMk cId="2419598684" sldId="312"/>
            <ac:spMk id="3" creationId="{00000000-0000-0000-0000-000000000000}"/>
          </ac:spMkLst>
        </pc:spChg>
      </pc:sldChg>
      <pc:sldChg chg="addSp delSp modSp del mod setBg chgLayout">
        <pc:chgData name="David Sellers" userId="4221e503-3a6c-49a6-a4bc-d9f7c4f40304" providerId="ADAL" clId="{3221ACD2-E7A7-4409-8CC2-8E19B8BFA90D}" dt="2021-12-03T14:47:08.732" v="55" actId="47"/>
        <pc:sldMkLst>
          <pc:docMk/>
          <pc:sldMk cId="145663556" sldId="385"/>
        </pc:sldMkLst>
        <pc:spChg chg="mod ord">
          <ac:chgData name="David Sellers" userId="4221e503-3a6c-49a6-a4bc-d9f7c4f40304" providerId="ADAL" clId="{3221ACD2-E7A7-4409-8CC2-8E19B8BFA90D}" dt="2021-12-03T14:39:04.304" v="3" actId="700"/>
          <ac:spMkLst>
            <pc:docMk/>
            <pc:sldMk cId="145663556" sldId="385"/>
            <ac:spMk id="2" creationId="{19D46DEB-3C49-479D-AE53-AEEF70CC018B}"/>
          </ac:spMkLst>
        </pc:spChg>
        <pc:spChg chg="del mod ord">
          <ac:chgData name="David Sellers" userId="4221e503-3a6c-49a6-a4bc-d9f7c4f40304" providerId="ADAL" clId="{3221ACD2-E7A7-4409-8CC2-8E19B8BFA90D}" dt="2021-12-03T14:39:04.304" v="3" actId="700"/>
          <ac:spMkLst>
            <pc:docMk/>
            <pc:sldMk cId="145663556" sldId="385"/>
            <ac:spMk id="3" creationId="{E58108A6-FE60-4548-83C3-EFCD7501F06C}"/>
          </ac:spMkLst>
        </pc:spChg>
        <pc:spChg chg="mod ord">
          <ac:chgData name="David Sellers" userId="4221e503-3a6c-49a6-a4bc-d9f7c4f40304" providerId="ADAL" clId="{3221ACD2-E7A7-4409-8CC2-8E19B8BFA90D}" dt="2021-12-03T14:39:04.304" v="3" actId="700"/>
          <ac:spMkLst>
            <pc:docMk/>
            <pc:sldMk cId="145663556" sldId="385"/>
            <ac:spMk id="4" creationId="{7BEDA756-0983-4A26-8321-47C14C3A3D91}"/>
          </ac:spMkLst>
        </pc:spChg>
        <pc:spChg chg="add mod ord">
          <ac:chgData name="David Sellers" userId="4221e503-3a6c-49a6-a4bc-d9f7c4f40304" providerId="ADAL" clId="{3221ACD2-E7A7-4409-8CC2-8E19B8BFA90D}" dt="2021-12-03T14:39:49.779" v="7" actId="207"/>
          <ac:spMkLst>
            <pc:docMk/>
            <pc:sldMk cId="145663556" sldId="385"/>
            <ac:spMk id="5" creationId="{DF6741D8-7A38-440B-B736-BC9F09711CFC}"/>
          </ac:spMkLst>
        </pc:spChg>
      </pc:sldChg>
      <pc:sldChg chg="addSp delSp modSp new mod setBg modClrScheme chgLayout">
        <pc:chgData name="David Sellers" userId="4221e503-3a6c-49a6-a4bc-d9f7c4f40304" providerId="ADAL" clId="{3221ACD2-E7A7-4409-8CC2-8E19B8BFA90D}" dt="2021-12-03T14:47:03.469" v="54" actId="11"/>
        <pc:sldMkLst>
          <pc:docMk/>
          <pc:sldMk cId="2604041535" sldId="390"/>
        </pc:sldMkLst>
        <pc:spChg chg="del mod ord">
          <ac:chgData name="David Sellers" userId="4221e503-3a6c-49a6-a4bc-d9f7c4f40304" providerId="ADAL" clId="{3221ACD2-E7A7-4409-8CC2-8E19B8BFA90D}" dt="2021-12-03T14:42:21.921" v="10" actId="478"/>
          <ac:spMkLst>
            <pc:docMk/>
            <pc:sldMk cId="2604041535" sldId="390"/>
            <ac:spMk id="2" creationId="{273DC9D0-A73F-409F-BCB0-67EE99C920C8}"/>
          </ac:spMkLst>
        </pc:spChg>
        <pc:spChg chg="del mod ord">
          <ac:chgData name="David Sellers" userId="4221e503-3a6c-49a6-a4bc-d9f7c4f40304" providerId="ADAL" clId="{3221ACD2-E7A7-4409-8CC2-8E19B8BFA90D}" dt="2021-12-03T14:42:14.278" v="9" actId="700"/>
          <ac:spMkLst>
            <pc:docMk/>
            <pc:sldMk cId="2604041535" sldId="390"/>
            <ac:spMk id="3" creationId="{CBFCDEF6-077E-48B3-877B-1F5DCC7D5277}"/>
          </ac:spMkLst>
        </pc:spChg>
        <pc:spChg chg="del mod ord">
          <ac:chgData name="David Sellers" userId="4221e503-3a6c-49a6-a4bc-d9f7c4f40304" providerId="ADAL" clId="{3221ACD2-E7A7-4409-8CC2-8E19B8BFA90D}" dt="2021-12-03T14:42:14.278" v="9" actId="700"/>
          <ac:spMkLst>
            <pc:docMk/>
            <pc:sldMk cId="2604041535" sldId="390"/>
            <ac:spMk id="4" creationId="{CBE005CB-3AD6-466D-BCC3-C8998AECD4F9}"/>
          </ac:spMkLst>
        </pc:spChg>
        <pc:spChg chg="add mod ord">
          <ac:chgData name="David Sellers" userId="4221e503-3a6c-49a6-a4bc-d9f7c4f40304" providerId="ADAL" clId="{3221ACD2-E7A7-4409-8CC2-8E19B8BFA90D}" dt="2021-12-03T14:43:08.978" v="38" actId="207"/>
          <ac:spMkLst>
            <pc:docMk/>
            <pc:sldMk cId="2604041535" sldId="390"/>
            <ac:spMk id="5" creationId="{67CAC989-3B41-4AC1-B137-0C48BF072486}"/>
          </ac:spMkLst>
        </pc:spChg>
        <pc:spChg chg="add mod ord">
          <ac:chgData name="David Sellers" userId="4221e503-3a6c-49a6-a4bc-d9f7c4f40304" providerId="ADAL" clId="{3221ACD2-E7A7-4409-8CC2-8E19B8BFA90D}" dt="2021-12-03T14:47:03.469" v="54" actId="11"/>
          <ac:spMkLst>
            <pc:docMk/>
            <pc:sldMk cId="2604041535" sldId="390"/>
            <ac:spMk id="6" creationId="{6627E322-8720-498A-83D0-A1CE1A606829}"/>
          </ac:spMkLst>
        </pc:spChg>
        <pc:picChg chg="add mod">
          <ac:chgData name="David Sellers" userId="4221e503-3a6c-49a6-a4bc-d9f7c4f40304" providerId="ADAL" clId="{3221ACD2-E7A7-4409-8CC2-8E19B8BFA90D}" dt="2021-12-03T14:45:40.705" v="53"/>
          <ac:picMkLst>
            <pc:docMk/>
            <pc:sldMk cId="2604041535" sldId="390"/>
            <ac:picMk id="12" creationId="{2A499A30-7FAB-4E9C-B510-C1890F0B7E7A}"/>
          </ac:picMkLst>
        </pc:picChg>
        <pc:cxnChg chg="add mod">
          <ac:chgData name="David Sellers" userId="4221e503-3a6c-49a6-a4bc-d9f7c4f40304" providerId="ADAL" clId="{3221ACD2-E7A7-4409-8CC2-8E19B8BFA90D}" dt="2021-12-03T14:44:17.709" v="48" actId="692"/>
          <ac:cxnSpMkLst>
            <pc:docMk/>
            <pc:sldMk cId="2604041535" sldId="390"/>
            <ac:cxnSpMk id="8" creationId="{54FE4F96-3775-47B7-ADD4-BBB01C155D48}"/>
          </ac:cxnSpMkLst>
        </pc:cxnChg>
      </pc:sldChg>
      <pc:sldMasterChg chg="modSldLayout">
        <pc:chgData name="David Sellers" userId="4221e503-3a6c-49a6-a4bc-d9f7c4f40304" providerId="ADAL" clId="{3221ACD2-E7A7-4409-8CC2-8E19B8BFA90D}" dt="2021-12-03T14:45:25.331" v="52" actId="478"/>
        <pc:sldMasterMkLst>
          <pc:docMk/>
          <pc:sldMasterMk cId="3197250252" sldId="2147483706"/>
        </pc:sldMasterMkLst>
        <pc:sldLayoutChg chg="delSp modSp mod">
          <pc:chgData name="David Sellers" userId="4221e503-3a6c-49a6-a4bc-d9f7c4f40304" providerId="ADAL" clId="{3221ACD2-E7A7-4409-8CC2-8E19B8BFA90D}" dt="2021-12-03T14:45:25.331" v="52" actId="478"/>
          <pc:sldLayoutMkLst>
            <pc:docMk/>
            <pc:sldMasterMk cId="3197250252" sldId="2147483706"/>
            <pc:sldLayoutMk cId="256514624" sldId="2147483759"/>
          </pc:sldLayoutMkLst>
          <pc:spChg chg="del">
            <ac:chgData name="David Sellers" userId="4221e503-3a6c-49a6-a4bc-d9f7c4f40304" providerId="ADAL" clId="{3221ACD2-E7A7-4409-8CC2-8E19B8BFA90D}" dt="2021-12-03T14:45:25.331" v="52" actId="478"/>
            <ac:spMkLst>
              <pc:docMk/>
              <pc:sldMasterMk cId="3197250252" sldId="2147483706"/>
              <pc:sldLayoutMk cId="256514624" sldId="2147483759"/>
              <ac:spMk id="3" creationId="{9AAF1296-FA7D-4B83-B228-F080E93E5716}"/>
            </ac:spMkLst>
          </pc:spChg>
          <pc:spChg chg="mod">
            <ac:chgData name="David Sellers" userId="4221e503-3a6c-49a6-a4bc-d9f7c4f40304" providerId="ADAL" clId="{3221ACD2-E7A7-4409-8CC2-8E19B8BFA90D}" dt="2021-12-03T14:39:29.816" v="6" actId="207"/>
            <ac:spMkLst>
              <pc:docMk/>
              <pc:sldMasterMk cId="3197250252" sldId="2147483706"/>
              <pc:sldLayoutMk cId="256514624" sldId="2147483759"/>
              <ac:spMk id="6" creationId="{3474663A-A94D-4B14-9125-90C555E9752A}"/>
            </ac:spMkLst>
          </pc:spChg>
          <pc:picChg chg="mod">
            <ac:chgData name="David Sellers" userId="4221e503-3a6c-49a6-a4bc-d9f7c4f40304" providerId="ADAL" clId="{3221ACD2-E7A7-4409-8CC2-8E19B8BFA90D}" dt="2021-12-03T14:39:17.762" v="4" actId="1076"/>
            <ac:picMkLst>
              <pc:docMk/>
              <pc:sldMasterMk cId="3197250252" sldId="2147483706"/>
              <pc:sldLayoutMk cId="256514624" sldId="2147483759"/>
              <ac:picMk id="8" creationId="{032FAD68-F19A-4D2E-8298-07B248FD139A}"/>
            </ac:picMkLst>
          </pc:picChg>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C:\ComIT\Project%20Data\UCB_LeConte\Calculations\AHU%20%202%20Filters\AHU%202%20Filters%20-%20Existing.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b="0" i="0" u="none" strike="noStrike" baseline="0">
                <a:solidFill>
                  <a:srgbClr val="000000"/>
                </a:solidFill>
                <a:latin typeface="Arial"/>
                <a:ea typeface="Arial"/>
                <a:cs typeface="Arial"/>
              </a:defRPr>
            </a:pPr>
            <a:r>
              <a:rPr lang="en-US" sz="1800" b="0" i="0" u="none" strike="noStrike" baseline="0">
                <a:solidFill>
                  <a:srgbClr val="000099"/>
                </a:solidFill>
                <a:latin typeface="Arial"/>
                <a:cs typeface="Arial"/>
              </a:rPr>
              <a:t>Filter Cost per Average Day and Accumulated Savings</a:t>
            </a:r>
          </a:p>
          <a:p>
            <a:pPr>
              <a:defRPr sz="1000" b="0" i="0" u="none" strike="noStrike" baseline="0">
                <a:solidFill>
                  <a:srgbClr val="000000"/>
                </a:solidFill>
                <a:latin typeface="Arial"/>
                <a:ea typeface="Arial"/>
                <a:cs typeface="Arial"/>
              </a:defRPr>
            </a:pPr>
            <a:r>
              <a:rPr lang="en-US" sz="1400" b="0" i="0" u="none" strike="noStrike" baseline="0">
                <a:solidFill>
                  <a:srgbClr val="000000"/>
                </a:solidFill>
                <a:latin typeface="Arial"/>
                <a:cs typeface="Arial"/>
              </a:rPr>
              <a:t>UCB LeConte Hall Current Practice (65% ASHRAE Efficiency Bag filters with Prefilters) vs. 65% Efficiency Extened Surface Area Filters with No Pefilters</a:t>
            </a:r>
          </a:p>
        </c:rich>
      </c:tx>
      <c:layout>
        <c:manualLayout>
          <c:xMode val="edge"/>
          <c:yMode val="edge"/>
          <c:x val="0.13762486126526083"/>
          <c:y val="1.9575856443719522E-2"/>
        </c:manualLayout>
      </c:layout>
      <c:overlay val="0"/>
      <c:spPr>
        <a:noFill/>
        <a:ln w="25400">
          <a:noFill/>
        </a:ln>
      </c:spPr>
    </c:title>
    <c:autoTitleDeleted val="0"/>
    <c:plotArea>
      <c:layout>
        <c:manualLayout>
          <c:layoutTarget val="inner"/>
          <c:xMode val="edge"/>
          <c:yMode val="edge"/>
          <c:x val="0.12430632630410655"/>
          <c:y val="0.22838499184339439"/>
          <c:w val="0.55493895671476134"/>
          <c:h val="0.58401305057096109"/>
        </c:manualLayout>
      </c:layout>
      <c:scatterChart>
        <c:scatterStyle val="smoothMarker"/>
        <c:varyColors val="0"/>
        <c:ser>
          <c:idx val="2"/>
          <c:order val="0"/>
          <c:tx>
            <c:v>Existing Total Cost</c:v>
          </c:tx>
          <c:spPr>
            <a:ln w="12700">
              <a:solidFill>
                <a:srgbClr val="800080"/>
              </a:solidFill>
              <a:prstDash val="solid"/>
            </a:ln>
          </c:spPr>
          <c:marker>
            <c:symbol val="triangle"/>
            <c:size val="5"/>
            <c:spPr>
              <a:solidFill>
                <a:srgbClr val="800080"/>
              </a:solidFill>
              <a:ln>
                <a:solidFill>
                  <a:srgbClr val="800080"/>
                </a:solidFill>
                <a:prstDash val="solid"/>
              </a:ln>
            </c:spPr>
          </c:marker>
          <c:xVal>
            <c:numRef>
              <c:f>Data!$B$24:$B$71</c:f>
              <c:numCache>
                <c:formatCode>#,##0</c:formatCode>
                <c:ptCount val="4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numCache>
            </c:numRef>
          </c:xVal>
          <c:yVal>
            <c:numRef>
              <c:f>Data!$AG$24:$AG$71</c:f>
              <c:numCache>
                <c:formatCode>"$"#,##0.00</c:formatCode>
                <c:ptCount val="48"/>
                <c:pt idx="0">
                  <c:v>33.21080452279147</c:v>
                </c:pt>
                <c:pt idx="1">
                  <c:v>20.005890722014279</c:v>
                </c:pt>
                <c:pt idx="2">
                  <c:v>15.981929302189052</c:v>
                </c:pt>
                <c:pt idx="3">
                  <c:v>14.253205977602029</c:v>
                </c:pt>
                <c:pt idx="4">
                  <c:v>13.44257789111025</c:v>
                </c:pt>
                <c:pt idx="5">
                  <c:v>13.090997423666073</c:v>
                </c:pt>
                <c:pt idx="6">
                  <c:v>13.001729881391968</c:v>
                </c:pt>
                <c:pt idx="7">
                  <c:v>13.076407917349258</c:v>
                </c:pt>
                <c:pt idx="8">
                  <c:v>13.260383005460548</c:v>
                </c:pt>
                <c:pt idx="9">
                  <c:v>13.520866030079873</c:v>
                </c:pt>
                <c:pt idx="10">
                  <c:v>13.836991190341333</c:v>
                </c:pt>
                <c:pt idx="11">
                  <c:v>14.194847952334396</c:v>
                </c:pt>
                <c:pt idx="12">
                  <c:v>14.584805946428689</c:v>
                </c:pt>
                <c:pt idx="13">
                  <c:v>14.999986337174022</c:v>
                </c:pt>
                <c:pt idx="14">
                  <c:v>15.435344645240002</c:v>
                </c:pt>
                <c:pt idx="15">
                  <c:v>15.887097511129223</c:v>
                </c:pt>
                <c:pt idx="16">
                  <c:v>16.352351777578541</c:v>
                </c:pt>
                <c:pt idx="17">
                  <c:v>16.828857211161452</c:v>
                </c:pt>
                <c:pt idx="18">
                  <c:v>17.314837311804279</c:v>
                </c:pt>
                <c:pt idx="19">
                  <c:v>17.808870879447717</c:v>
                </c:pt>
                <c:pt idx="20">
                  <c:v>18.309807418806386</c:v>
                </c:pt>
                <c:pt idx="21">
                  <c:v>18.816705615555055</c:v>
                </c:pt>
                <c:pt idx="22">
                  <c:v>19.328787862208383</c:v>
                </c:pt>
                <c:pt idx="23">
                  <c:v>7.9631854751726294</c:v>
                </c:pt>
                <c:pt idx="24">
                  <c:v>8.4378907220141439</c:v>
                </c:pt>
                <c:pt idx="25">
                  <c:v>8.9196582399180446</c:v>
                </c:pt>
                <c:pt idx="26">
                  <c:v>9.4077033320993824</c:v>
                </c:pt>
                <c:pt idx="27">
                  <c:v>9.9013534013143119</c:v>
                </c:pt>
                <c:pt idx="28">
                  <c:v>10.400028622352441</c:v>
                </c:pt>
                <c:pt idx="29">
                  <c:v>10.903226480031398</c:v>
                </c:pt>
                <c:pt idx="30">
                  <c:v>11.410509299837718</c:v>
                </c:pt>
                <c:pt idx="31">
                  <c:v>11.921494116571672</c:v>
                </c:pt>
                <c:pt idx="32">
                  <c:v>12.435844385058274</c:v>
                </c:pt>
                <c:pt idx="33">
                  <c:v>12.953263153672118</c:v>
                </c:pt>
                <c:pt idx="34">
                  <c:v>13.473487408116759</c:v>
                </c:pt>
                <c:pt idx="35">
                  <c:v>13.996283357906124</c:v>
                </c:pt>
                <c:pt idx="36">
                  <c:v>14.521442487201528</c:v>
                </c:pt>
                <c:pt idx="37">
                  <c:v>15.048778229199826</c:v>
                </c:pt>
                <c:pt idx="38">
                  <c:v>15.57812315215474</c:v>
                </c:pt>
                <c:pt idx="39">
                  <c:v>16.109326567494531</c:v>
                </c:pt>
                <c:pt idx="40">
                  <c:v>16.642252487971234</c:v>
                </c:pt>
                <c:pt idx="41">
                  <c:v>17.176777877504129</c:v>
                </c:pt>
                <c:pt idx="42">
                  <c:v>17.712791145228447</c:v>
                </c:pt>
                <c:pt idx="43">
                  <c:v>18.250190844903859</c:v>
                </c:pt>
                <c:pt idx="44">
                  <c:v>18.788884547733833</c:v>
                </c:pt>
                <c:pt idx="45">
                  <c:v>19.328787862208383</c:v>
                </c:pt>
                <c:pt idx="46">
                  <c:v>19.869823579073167</c:v>
                </c:pt>
                <c:pt idx="47">
                  <c:v>20.411920923179263</c:v>
                </c:pt>
              </c:numCache>
            </c:numRef>
          </c:yVal>
          <c:smooth val="0"/>
          <c:extLst>
            <c:ext xmlns:c16="http://schemas.microsoft.com/office/drawing/2014/chart" uri="{C3380CC4-5D6E-409C-BE32-E72D297353CC}">
              <c16:uniqueId val="{00000000-3931-4EAB-A7D4-27441AF9B878}"/>
            </c:ext>
          </c:extLst>
        </c:ser>
        <c:ser>
          <c:idx val="5"/>
          <c:order val="1"/>
          <c:tx>
            <c:v>Proposed Total Cost</c:v>
          </c:tx>
          <c:spPr>
            <a:ln w="12700">
              <a:solidFill>
                <a:srgbClr val="800080"/>
              </a:solidFill>
              <a:prstDash val="sysDash"/>
            </a:ln>
          </c:spPr>
          <c:marker>
            <c:symbol val="triangle"/>
            <c:size val="5"/>
            <c:spPr>
              <a:noFill/>
              <a:ln>
                <a:solidFill>
                  <a:srgbClr val="800080"/>
                </a:solidFill>
                <a:prstDash val="solid"/>
              </a:ln>
            </c:spPr>
          </c:marker>
          <c:xVal>
            <c:numRef>
              <c:f>Data!$B$24:$B$71</c:f>
              <c:numCache>
                <c:formatCode>#,##0</c:formatCode>
                <c:ptCount val="4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numCache>
            </c:numRef>
          </c:xVal>
          <c:yVal>
            <c:numRef>
              <c:f>[1]Data!$AG$24:$AG$71</c:f>
              <c:numCache>
                <c:formatCode>General</c:formatCode>
                <c:ptCount val="48"/>
                <c:pt idx="0">
                  <c:v>71.600868083828658</c:v>
                </c:pt>
                <c:pt idx="1">
                  <c:v>36.685152149344937</c:v>
                </c:pt>
                <c:pt idx="2">
                  <c:v>25.102769548193738</c:v>
                </c:pt>
                <c:pt idx="3">
                  <c:v>19.35372028037618</c:v>
                </c:pt>
                <c:pt idx="4">
                  <c:v>15.938004345892113</c:v>
                </c:pt>
                <c:pt idx="5">
                  <c:v>13.688955078074548</c:v>
                </c:pt>
                <c:pt idx="6">
                  <c:v>12.106572476923709</c:v>
                </c:pt>
                <c:pt idx="7">
                  <c:v>10.940856542439505</c:v>
                </c:pt>
                <c:pt idx="8">
                  <c:v>10.052918385733081</c:v>
                </c:pt>
                <c:pt idx="9">
                  <c:v>9.3594246734711248</c:v>
                </c:pt>
                <c:pt idx="10">
                  <c:v>8.8073451026232625</c:v>
                </c:pt>
                <c:pt idx="11">
                  <c:v>8.3613261378360288</c:v>
                </c:pt>
                <c:pt idx="12">
                  <c:v>7.9968922546338934</c:v>
                </c:pt>
                <c:pt idx="13">
                  <c:v>7.6965609355342899</c:v>
                </c:pt>
                <c:pt idx="14">
                  <c:v>7.4475116677167197</c:v>
                </c:pt>
                <c:pt idx="15">
                  <c:v>7.2401290665658848</c:v>
                </c:pt>
                <c:pt idx="16">
                  <c:v>7.0670601909052095</c:v>
                </c:pt>
                <c:pt idx="17">
                  <c:v>6.9225860864863655</c:v>
                </c:pt>
                <c:pt idx="18">
                  <c:v>6.8021917894290684</c:v>
                </c:pt>
                <c:pt idx="19">
                  <c:v>6.7022653286290739</c:v>
                </c:pt>
                <c:pt idx="20">
                  <c:v>6.6198827274781955</c:v>
                </c:pt>
                <c:pt idx="21">
                  <c:v>6.5526516414788505</c:v>
                </c:pt>
                <c:pt idx="22">
                  <c:v>6.4985957860460317</c:v>
                </c:pt>
                <c:pt idx="23">
                  <c:v>6.4560682573589308</c:v>
                </c:pt>
                <c:pt idx="24">
                  <c:v>6.4236856562080353</c:v>
                </c:pt>
                <c:pt idx="25">
                  <c:v>6.4002774140315912</c:v>
                </c:pt>
                <c:pt idx="26">
                  <c:v>6.3848463798322355</c:v>
                </c:pt>
                <c:pt idx="27">
                  <c:v>6.3765378527554244</c:v>
                </c:pt>
                <c:pt idx="28">
                  <c:v>6.3746150217195279</c:v>
                </c:pt>
                <c:pt idx="29">
                  <c:v>6.3784393171203835</c:v>
                </c:pt>
                <c:pt idx="30">
                  <c:v>6.3874545654318755</c:v>
                </c:pt>
                <c:pt idx="31">
                  <c:v>6.4011741148186534</c:v>
                </c:pt>
                <c:pt idx="32">
                  <c:v>6.4191703015465684</c:v>
                </c:pt>
                <c:pt idx="33">
                  <c:v>6.4410657752620395</c:v>
                </c:pt>
                <c:pt idx="34">
                  <c:v>6.4665263113660387</c:v>
                </c:pt>
                <c:pt idx="35">
                  <c:v>6.4952548213262755</c:v>
                </c:pt>
                <c:pt idx="36">
                  <c:v>6.5269863342895267</c:v>
                </c:pt>
                <c:pt idx="37">
                  <c:v>6.5614837710713294</c:v>
                </c:pt>
                <c:pt idx="38">
                  <c:v>6.5985343683009852</c:v>
                </c:pt>
                <c:pt idx="39">
                  <c:v>6.6379466389449959</c:v>
                </c:pt>
                <c:pt idx="40">
                  <c:v>6.6795477776315568</c:v>
                </c:pt>
                <c:pt idx="41">
                  <c:v>6.7231814366432845</c:v>
                </c:pt>
                <c:pt idx="42">
                  <c:v>6.7687058122366066</c:v>
                </c:pt>
                <c:pt idx="43">
                  <c:v>6.8159919919173095</c:v>
                </c:pt>
                <c:pt idx="44">
                  <c:v>6.8649225220795449</c:v>
                </c:pt>
                <c:pt idx="45">
                  <c:v>6.9153901624746243</c:v>
                </c:pt>
                <c:pt idx="46">
                  <c:v>6.9672967996832824</c:v>
                </c:pt>
                <c:pt idx="47">
                  <c:v>7.0205524964047425</c:v>
                </c:pt>
              </c:numCache>
            </c:numRef>
          </c:yVal>
          <c:smooth val="0"/>
          <c:extLst>
            <c:ext xmlns:c16="http://schemas.microsoft.com/office/drawing/2014/chart" uri="{C3380CC4-5D6E-409C-BE32-E72D297353CC}">
              <c16:uniqueId val="{00000001-3931-4EAB-A7D4-27441AF9B878}"/>
            </c:ext>
          </c:extLst>
        </c:ser>
        <c:dLbls>
          <c:showLegendKey val="0"/>
          <c:showVal val="0"/>
          <c:showCatName val="0"/>
          <c:showSerName val="0"/>
          <c:showPercent val="0"/>
          <c:showBubbleSize val="0"/>
        </c:dLbls>
        <c:axId val="412448624"/>
        <c:axId val="412454896"/>
      </c:scatterChart>
      <c:scatterChart>
        <c:scatterStyle val="lineMarker"/>
        <c:varyColors val="0"/>
        <c:ser>
          <c:idx val="0"/>
          <c:order val="2"/>
          <c:tx>
            <c:v>Accumulated Savings</c:v>
          </c:tx>
          <c:spPr>
            <a:ln w="12700">
              <a:solidFill>
                <a:srgbClr val="000080"/>
              </a:solidFill>
              <a:prstDash val="solid"/>
            </a:ln>
          </c:spPr>
          <c:marker>
            <c:symbol val="diamond"/>
            <c:size val="5"/>
            <c:spPr>
              <a:solidFill>
                <a:srgbClr val="000080"/>
              </a:solidFill>
              <a:ln>
                <a:solidFill>
                  <a:srgbClr val="000080"/>
                </a:solidFill>
                <a:prstDash val="solid"/>
              </a:ln>
            </c:spPr>
          </c:marker>
          <c:xVal>
            <c:numRef>
              <c:f>Data!$B$24:$B$71</c:f>
              <c:numCache>
                <c:formatCode>#,##0</c:formatCode>
                <c:ptCount val="4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numCache>
            </c:numRef>
          </c:xVal>
          <c:yVal>
            <c:numRef>
              <c:f>Data!$AL$24:$AL$71</c:f>
              <c:numCache>
                <c:formatCode>"$"#,##0</c:formatCode>
                <c:ptCount val="48"/>
                <c:pt idx="0">
                  <c:v>-1074.9217797090494</c:v>
                </c:pt>
                <c:pt idx="1">
                  <c:v>-947.54109967429838</c:v>
                </c:pt>
                <c:pt idx="2">
                  <c:v>-806.65795989576009</c:v>
                </c:pt>
                <c:pt idx="3">
                  <c:v>-652.27236037344653</c:v>
                </c:pt>
                <c:pt idx="4">
                  <c:v>-484.38430110733901</c:v>
                </c:pt>
                <c:pt idx="5">
                  <c:v>-302.99378209744339</c:v>
                </c:pt>
                <c:pt idx="6">
                  <c:v>-108.10080334376055</c:v>
                </c:pt>
                <c:pt idx="7">
                  <c:v>100.29463515370988</c:v>
                </c:pt>
                <c:pt idx="8">
                  <c:v>322.19253339496902</c:v>
                </c:pt>
                <c:pt idx="9">
                  <c:v>557.59289138001338</c:v>
                </c:pt>
                <c:pt idx="10">
                  <c:v>806.49570910884802</c:v>
                </c:pt>
                <c:pt idx="11">
                  <c:v>1068.900986581468</c:v>
                </c:pt>
                <c:pt idx="12">
                  <c:v>1344.8087237978764</c:v>
                </c:pt>
                <c:pt idx="13">
                  <c:v>1634.2189207580727</c:v>
                </c:pt>
                <c:pt idx="14">
                  <c:v>1937.1315774620625</c:v>
                </c:pt>
                <c:pt idx="15">
                  <c:v>2253.5466939098283</c:v>
                </c:pt>
                <c:pt idx="16">
                  <c:v>2583.4642701013868</c:v>
                </c:pt>
                <c:pt idx="17">
                  <c:v>2926.8843060367362</c:v>
                </c:pt>
                <c:pt idx="18">
                  <c:v>3283.8068017158544</c:v>
                </c:pt>
                <c:pt idx="19">
                  <c:v>3654.2317571387912</c:v>
                </c:pt>
                <c:pt idx="20">
                  <c:v>4038.1591723055208</c:v>
                </c:pt>
                <c:pt idx="21">
                  <c:v>4435.5890472159972</c:v>
                </c:pt>
                <c:pt idx="22">
                  <c:v>5617.7213818702821</c:v>
                </c:pt>
                <c:pt idx="23">
                  <c:v>5677.3206639691016</c:v>
                </c:pt>
                <c:pt idx="24">
                  <c:v>5750.4224058116424</c:v>
                </c:pt>
                <c:pt idx="25">
                  <c:v>5837.0266073980001</c:v>
                </c:pt>
                <c:pt idx="26">
                  <c:v>5937.133268728141</c:v>
                </c:pt>
                <c:pt idx="27">
                  <c:v>6050.7423898020725</c:v>
                </c:pt>
                <c:pt idx="28">
                  <c:v>6177.8539706198044</c:v>
                </c:pt>
                <c:pt idx="29">
                  <c:v>6318.4680111813104</c:v>
                </c:pt>
                <c:pt idx="30">
                  <c:v>6472.5845114866033</c:v>
                </c:pt>
                <c:pt idx="31">
                  <c:v>6640.2034715356904</c:v>
                </c:pt>
                <c:pt idx="32">
                  <c:v>6821.3248913285597</c:v>
                </c:pt>
                <c:pt idx="33">
                  <c:v>7015.9487708652196</c:v>
                </c:pt>
                <c:pt idx="34">
                  <c:v>7224.0751101456672</c:v>
                </c:pt>
                <c:pt idx="35">
                  <c:v>7445.7039091699044</c:v>
                </c:pt>
                <c:pt idx="36">
                  <c:v>7680.8351679379248</c:v>
                </c:pt>
                <c:pt idx="37">
                  <c:v>7929.4688864497348</c:v>
                </c:pt>
                <c:pt idx="38">
                  <c:v>8191.6050647053735</c:v>
                </c:pt>
                <c:pt idx="39">
                  <c:v>8467.2437027047799</c:v>
                </c:pt>
                <c:pt idx="40">
                  <c:v>8756.3848004478423</c:v>
                </c:pt>
                <c:pt idx="41">
                  <c:v>9059.0283579348525</c:v>
                </c:pt>
                <c:pt idx="42">
                  <c:v>9375.1743751656049</c:v>
                </c:pt>
                <c:pt idx="43">
                  <c:v>9704.8228521401379</c:v>
                </c:pt>
                <c:pt idx="44">
                  <c:v>10047.973788858508</c:v>
                </c:pt>
                <c:pt idx="45">
                  <c:v>10404.627185320573</c:v>
                </c:pt>
                <c:pt idx="46">
                  <c:v>10774.78304152654</c:v>
                </c:pt>
                <c:pt idx="47">
                  <c:v>11158.441357476158</c:v>
                </c:pt>
              </c:numCache>
            </c:numRef>
          </c:yVal>
          <c:smooth val="0"/>
          <c:extLst>
            <c:ext xmlns:c16="http://schemas.microsoft.com/office/drawing/2014/chart" uri="{C3380CC4-5D6E-409C-BE32-E72D297353CC}">
              <c16:uniqueId val="{00000002-3931-4EAB-A7D4-27441AF9B878}"/>
            </c:ext>
          </c:extLst>
        </c:ser>
        <c:dLbls>
          <c:showLegendKey val="0"/>
          <c:showVal val="0"/>
          <c:showCatName val="0"/>
          <c:showSerName val="0"/>
          <c:showPercent val="0"/>
          <c:showBubbleSize val="0"/>
        </c:dLbls>
        <c:axId val="412450976"/>
        <c:axId val="412451760"/>
      </c:scatterChart>
      <c:valAx>
        <c:axId val="412448624"/>
        <c:scaling>
          <c:orientation val="minMax"/>
          <c:max val="48"/>
        </c:scaling>
        <c:delete val="0"/>
        <c:axPos val="b"/>
        <c:majorGridlines>
          <c:spPr>
            <a:ln w="3175">
              <a:solidFill>
                <a:srgbClr val="808080"/>
              </a:solidFill>
              <a:prstDash val="sysDash"/>
            </a:ln>
          </c:spPr>
        </c:majorGridlines>
        <c:minorGridlines>
          <c:spPr>
            <a:ln w="3175">
              <a:solidFill>
                <a:srgbClr val="C0C0C0"/>
              </a:solidFill>
              <a:prstDash val="sysDash"/>
            </a:ln>
          </c:spPr>
        </c:minorGridlines>
        <c:title>
          <c:tx>
            <c:rich>
              <a:bodyPr/>
              <a:lstStyle/>
              <a:p>
                <a:pPr>
                  <a:defRPr sz="1000" b="0" i="0" u="none" strike="noStrike" baseline="0">
                    <a:solidFill>
                      <a:srgbClr val="000000"/>
                    </a:solidFill>
                    <a:latin typeface="Arial"/>
                    <a:ea typeface="Arial"/>
                    <a:cs typeface="Arial"/>
                  </a:defRPr>
                </a:pPr>
                <a:r>
                  <a:rPr lang="en-US" sz="1300" b="0" i="0" u="none" strike="noStrike" baseline="0">
                    <a:solidFill>
                      <a:srgbClr val="000000"/>
                    </a:solidFill>
                    <a:latin typeface="Arial"/>
                    <a:cs typeface="Arial"/>
                  </a:rPr>
                  <a:t>Interval (1 interval = 4 weeks</a:t>
                </a:r>
                <a:r>
                  <a:rPr lang="en-US" sz="1600" b="0" i="0" u="none" strike="noStrike" baseline="0">
                    <a:solidFill>
                      <a:srgbClr val="000000"/>
                    </a:solidFill>
                    <a:latin typeface="Arial"/>
                    <a:cs typeface="Arial"/>
                  </a:rPr>
                  <a:t> </a:t>
                </a:r>
                <a:r>
                  <a:rPr lang="en-US" sz="1300" b="0" i="0" u="none" strike="noStrike" baseline="0">
                    <a:solidFill>
                      <a:srgbClr val="000000"/>
                    </a:solidFill>
                    <a:latin typeface="Symath"/>
                    <a:cs typeface="Symath"/>
                  </a:rPr>
                  <a:t>y</a:t>
                </a:r>
                <a:r>
                  <a:rPr lang="en-US" sz="1600" b="0" i="0" u="none" strike="noStrike" baseline="0">
                    <a:solidFill>
                      <a:srgbClr val="000000"/>
                    </a:solidFill>
                    <a:latin typeface="Arial"/>
                    <a:cs typeface="Arial"/>
                  </a:rPr>
                  <a:t> </a:t>
                </a:r>
                <a:r>
                  <a:rPr lang="en-US" sz="1300" b="0" i="0" u="none" strike="noStrike" baseline="0">
                    <a:solidFill>
                      <a:srgbClr val="000000"/>
                    </a:solidFill>
                    <a:latin typeface="Arial"/>
                    <a:cs typeface="Arial"/>
                  </a:rPr>
                  <a:t>1 month</a:t>
                </a:r>
                <a:r>
                  <a:rPr lang="en-US" sz="1600" b="0" i="0" u="none" strike="noStrike" baseline="0">
                    <a:solidFill>
                      <a:srgbClr val="000000"/>
                    </a:solidFill>
                    <a:latin typeface="Arial"/>
                    <a:cs typeface="Arial"/>
                  </a:rPr>
                  <a:t>)</a:t>
                </a:r>
              </a:p>
            </c:rich>
          </c:tx>
          <c:layout>
            <c:manualLayout>
              <c:xMode val="edge"/>
              <c:yMode val="edge"/>
              <c:x val="0.23640399556048974"/>
              <c:y val="0.86460032626427885"/>
            </c:manualLayout>
          </c:layout>
          <c:overlay val="0"/>
          <c:spPr>
            <a:noFill/>
            <a:ln w="25400">
              <a:noFill/>
            </a:ln>
          </c:spPr>
        </c:title>
        <c:numFmt formatCode="#,##0" sourceLinked="1"/>
        <c:majorTickMark val="out"/>
        <c:minorTickMark val="out"/>
        <c:tickLblPos val="nextTo"/>
        <c:spPr>
          <a:ln w="25400">
            <a:solidFill>
              <a:srgbClr val="000000"/>
            </a:solidFill>
            <a:prstDash val="solid"/>
          </a:ln>
        </c:spPr>
        <c:txPr>
          <a:bodyPr rot="0" vert="horz"/>
          <a:lstStyle/>
          <a:p>
            <a:pPr>
              <a:defRPr sz="1250" b="0" i="0" u="none" strike="noStrike" baseline="0">
                <a:solidFill>
                  <a:srgbClr val="000000"/>
                </a:solidFill>
                <a:latin typeface="Arial"/>
                <a:ea typeface="Arial"/>
                <a:cs typeface="Arial"/>
              </a:defRPr>
            </a:pPr>
            <a:endParaRPr lang="en-US"/>
          </a:p>
        </c:txPr>
        <c:crossAx val="412454896"/>
        <c:crosses val="autoZero"/>
        <c:crossBetween val="midCat"/>
        <c:majorUnit val="3"/>
        <c:minorUnit val="1"/>
      </c:valAx>
      <c:valAx>
        <c:axId val="412454896"/>
        <c:scaling>
          <c:orientation val="minMax"/>
          <c:max val="80"/>
          <c:min val="0"/>
        </c:scaling>
        <c:delete val="0"/>
        <c:axPos val="l"/>
        <c:majorGridlines>
          <c:spPr>
            <a:ln w="3175">
              <a:solidFill>
                <a:srgbClr val="808080"/>
              </a:solidFill>
              <a:prstDash val="sysDash"/>
            </a:ln>
          </c:spPr>
        </c:majorGridlines>
        <c:minorGridlines>
          <c:spPr>
            <a:ln w="3175">
              <a:solidFill>
                <a:srgbClr val="C0C0C0"/>
              </a:solidFill>
              <a:prstDash val="sysDash"/>
            </a:ln>
          </c:spPr>
        </c:minorGridlines>
        <c:title>
          <c:tx>
            <c:rich>
              <a:bodyPr/>
              <a:lstStyle/>
              <a:p>
                <a:pPr>
                  <a:defRPr sz="1250" b="0" i="0" u="none" strike="noStrike" baseline="0">
                    <a:solidFill>
                      <a:srgbClr val="000000"/>
                    </a:solidFill>
                    <a:latin typeface="Arial"/>
                    <a:ea typeface="Arial"/>
                    <a:cs typeface="Arial"/>
                  </a:defRPr>
                </a:pPr>
                <a:r>
                  <a:rPr lang="en-US"/>
                  <a:t>Daily</a:t>
                </a:r>
                <a:r>
                  <a:rPr lang="en-US" baseline="0"/>
                  <a:t> Operating Cost</a:t>
                </a:r>
                <a:endParaRPr lang="en-US"/>
              </a:p>
            </c:rich>
          </c:tx>
          <c:layout>
            <c:manualLayout>
              <c:xMode val="edge"/>
              <c:yMode val="edge"/>
              <c:x val="1.4798372179060305E-2"/>
              <c:y val="0.38771071234366805"/>
            </c:manualLayout>
          </c:layout>
          <c:overlay val="0"/>
          <c:spPr>
            <a:noFill/>
            <a:ln w="25400">
              <a:noFill/>
            </a:ln>
          </c:spPr>
        </c:title>
        <c:numFmt formatCode="&quot;$&quot;#,##0.00" sourceLinked="1"/>
        <c:majorTickMark val="out"/>
        <c:minorTickMark val="out"/>
        <c:tickLblPos val="nextTo"/>
        <c:spPr>
          <a:ln w="25400">
            <a:solidFill>
              <a:srgbClr val="000000"/>
            </a:solidFill>
            <a:prstDash val="solid"/>
          </a:ln>
        </c:spPr>
        <c:txPr>
          <a:bodyPr rot="0" vert="horz"/>
          <a:lstStyle/>
          <a:p>
            <a:pPr>
              <a:defRPr sz="1250" b="0" i="0" u="none" strike="noStrike" baseline="0">
                <a:solidFill>
                  <a:srgbClr val="000000"/>
                </a:solidFill>
                <a:latin typeface="Arial"/>
                <a:ea typeface="Arial"/>
                <a:cs typeface="Arial"/>
              </a:defRPr>
            </a:pPr>
            <a:endParaRPr lang="en-US"/>
          </a:p>
        </c:txPr>
        <c:crossAx val="412448624"/>
        <c:crosses val="autoZero"/>
        <c:crossBetween val="midCat"/>
        <c:majorUnit val="10"/>
        <c:minorUnit val="5"/>
      </c:valAx>
      <c:valAx>
        <c:axId val="412450976"/>
        <c:scaling>
          <c:orientation val="minMax"/>
        </c:scaling>
        <c:delete val="1"/>
        <c:axPos val="b"/>
        <c:numFmt formatCode="#,##0" sourceLinked="1"/>
        <c:majorTickMark val="out"/>
        <c:minorTickMark val="none"/>
        <c:tickLblPos val="none"/>
        <c:crossAx val="412451760"/>
        <c:crosses val="autoZero"/>
        <c:crossBetween val="midCat"/>
      </c:valAx>
      <c:valAx>
        <c:axId val="412451760"/>
        <c:scaling>
          <c:orientation val="minMax"/>
          <c:max val="14000"/>
          <c:min val="-2000"/>
        </c:scaling>
        <c:delete val="0"/>
        <c:axPos val="r"/>
        <c:title>
          <c:tx>
            <c:rich>
              <a:bodyPr/>
              <a:lstStyle/>
              <a:p>
                <a:pPr>
                  <a:defRPr sz="1250" b="0" i="0" u="none" strike="noStrike" baseline="0">
                    <a:solidFill>
                      <a:srgbClr val="000000"/>
                    </a:solidFill>
                    <a:latin typeface="Arial"/>
                    <a:ea typeface="Arial"/>
                    <a:cs typeface="Arial"/>
                  </a:defRPr>
                </a:pPr>
                <a:r>
                  <a:rPr lang="en-US"/>
                  <a:t>Accumulated Savings</a:t>
                </a:r>
              </a:p>
            </c:rich>
          </c:tx>
          <c:layout>
            <c:manualLayout>
              <c:xMode val="edge"/>
              <c:yMode val="edge"/>
              <c:x val="0.76248612652608261"/>
              <c:y val="0.38825448613377006"/>
            </c:manualLayout>
          </c:layout>
          <c:overlay val="0"/>
          <c:spPr>
            <a:noFill/>
            <a:ln w="25400">
              <a:noFill/>
            </a:ln>
          </c:spPr>
        </c:title>
        <c:numFmt formatCode="&quot;$&quot;#,##0" sourceLinked="1"/>
        <c:majorTickMark val="out"/>
        <c:minorTickMark val="out"/>
        <c:tickLblPos val="nextTo"/>
        <c:spPr>
          <a:ln w="25400">
            <a:solidFill>
              <a:srgbClr val="000000"/>
            </a:solidFill>
            <a:prstDash val="solid"/>
          </a:ln>
        </c:spPr>
        <c:txPr>
          <a:bodyPr rot="0" vert="horz"/>
          <a:lstStyle/>
          <a:p>
            <a:pPr>
              <a:defRPr sz="1250" b="0" i="0" u="none" strike="noStrike" baseline="0">
                <a:solidFill>
                  <a:srgbClr val="000000"/>
                </a:solidFill>
                <a:latin typeface="Arial"/>
                <a:ea typeface="Arial"/>
                <a:cs typeface="Arial"/>
              </a:defRPr>
            </a:pPr>
            <a:endParaRPr lang="en-US"/>
          </a:p>
        </c:txPr>
        <c:crossAx val="412450976"/>
        <c:crosses val="max"/>
        <c:crossBetween val="midCat"/>
        <c:minorUnit val="500"/>
      </c:valAx>
      <c:spPr>
        <a:noFill/>
        <a:ln w="25400">
          <a:noFill/>
        </a:ln>
      </c:spPr>
    </c:plotArea>
    <c:legend>
      <c:legendPos val="r"/>
      <c:layout>
        <c:manualLayout>
          <c:xMode val="edge"/>
          <c:yMode val="edge"/>
          <c:x val="0.79911209766925639"/>
          <c:y val="0.43556280587276058"/>
          <c:w val="0.19866814650388506"/>
          <c:h val="0.28058727569331182"/>
        </c:manualLayout>
      </c:layout>
      <c:overlay val="0"/>
      <c:spPr>
        <a:noFill/>
        <a:ln w="25400">
          <a:noFill/>
        </a:ln>
      </c:spPr>
      <c:txPr>
        <a:bodyPr/>
        <a:lstStyle/>
        <a:p>
          <a:pPr>
            <a:defRPr sz="1285" b="0" i="0" u="none" strike="noStrike" baseline="0">
              <a:solidFill>
                <a:srgbClr val="000000"/>
              </a:solidFill>
              <a:latin typeface="Arial"/>
              <a:ea typeface="Arial"/>
              <a:cs typeface="Arial"/>
            </a:defRPr>
          </a:pPr>
          <a:endParaRPr lang="en-US"/>
        </a:p>
      </c:txPr>
    </c:legend>
    <c:plotVisOnly val="1"/>
    <c:dispBlanksAs val="gap"/>
    <c:showDLblsOverMax val="0"/>
  </c:chart>
  <c:spPr>
    <a:solidFill>
      <a:sysClr val="window" lastClr="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12/10/2021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2</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3977017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34</a:t>
            </a:fld>
            <a:endParaRPr lang="en-US"/>
          </a:p>
        </p:txBody>
      </p:sp>
    </p:spTree>
    <p:extLst>
      <p:ext uri="{BB962C8B-B14F-4D97-AF65-F5344CB8AC3E}">
        <p14:creationId xmlns:p14="http://schemas.microsoft.com/office/powerpoint/2010/main" val="3711243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35</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496924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36</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1639248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37</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341760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38</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1693407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6"/>
          <p:cNvSpPr>
            <a:spLocks noGrp="1" noChangeArrowheads="1"/>
          </p:cNvSpPr>
          <p:nvPr>
            <p:ph type="ftr" sz="quarter" idx="4"/>
          </p:nvPr>
        </p:nvSpPr>
        <p:spPr>
          <a:noFill/>
        </p:spPr>
        <p:txBody>
          <a:bodyPr/>
          <a:lstStyle/>
          <a:p>
            <a:r>
              <a:rPr lang="en-US"/>
              <a:t>GreenPrints 2002 – Atalanta, GA</a:t>
            </a:r>
          </a:p>
        </p:txBody>
      </p:sp>
      <p:sp>
        <p:nvSpPr>
          <p:cNvPr id="160771" name="Rectangle 7"/>
          <p:cNvSpPr>
            <a:spLocks noGrp="1" noChangeArrowheads="1"/>
          </p:cNvSpPr>
          <p:nvPr>
            <p:ph type="sldNum" sz="quarter" idx="5"/>
          </p:nvPr>
        </p:nvSpPr>
        <p:spPr>
          <a:noFill/>
        </p:spPr>
        <p:txBody>
          <a:bodyPr/>
          <a:lstStyle/>
          <a:p>
            <a:fld id="{AF37271A-025E-4F8A-9514-17852332FE58}" type="slidenum">
              <a:rPr lang="en-US" smtClean="0"/>
              <a:pPr/>
              <a:t>39</a:t>
            </a:fld>
            <a:endParaRPr lang="en-US"/>
          </a:p>
        </p:txBody>
      </p:sp>
      <p:sp>
        <p:nvSpPr>
          <p:cNvPr id="160772" name="Rectangle 9"/>
          <p:cNvSpPr>
            <a:spLocks noGrp="1" noChangeArrowheads="1"/>
          </p:cNvSpPr>
          <p:nvPr>
            <p:ph type="dt" sz="quarter" idx="1"/>
          </p:nvPr>
        </p:nvSpPr>
        <p:spPr>
          <a:noFill/>
        </p:spPr>
        <p:txBody>
          <a:bodyPr/>
          <a:lstStyle/>
          <a:p>
            <a:fld id="{754820D0-A4F2-4AE9-8154-BB49147D92DB}" type="datetime1">
              <a:rPr lang="en-US" smtClean="0"/>
              <a:pPr/>
              <a:t>12/10/2021</a:t>
            </a:fld>
            <a:endParaRPr lang="en-US"/>
          </a:p>
        </p:txBody>
      </p:sp>
      <p:sp>
        <p:nvSpPr>
          <p:cNvPr id="160773" name="Rectangle 2"/>
          <p:cNvSpPr>
            <a:spLocks noGrp="1" noRot="1" noChangeAspect="1" noChangeArrowheads="1" noTextEdit="1"/>
          </p:cNvSpPr>
          <p:nvPr>
            <p:ph type="sldImg"/>
          </p:nvPr>
        </p:nvSpPr>
        <p:spPr>
          <a:ln/>
        </p:spPr>
      </p:sp>
      <p:sp>
        <p:nvSpPr>
          <p:cNvPr id="16077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58665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a:noFill/>
        </p:spPr>
        <p:txBody>
          <a:bodyPr/>
          <a:lstStyle/>
          <a:p>
            <a:r>
              <a:rPr lang="en-US"/>
              <a:t>GreenPrints 2002 – Atalanta, GA</a:t>
            </a:r>
          </a:p>
        </p:txBody>
      </p:sp>
      <p:sp>
        <p:nvSpPr>
          <p:cNvPr id="53251" name="Rectangle 7"/>
          <p:cNvSpPr>
            <a:spLocks noGrp="1" noChangeArrowheads="1"/>
          </p:cNvSpPr>
          <p:nvPr>
            <p:ph type="sldNum" sz="quarter" idx="5"/>
          </p:nvPr>
        </p:nvSpPr>
        <p:spPr>
          <a:noFill/>
        </p:spPr>
        <p:txBody>
          <a:bodyPr/>
          <a:lstStyle/>
          <a:p>
            <a:fld id="{BED5C97E-1A7F-4A2D-9744-EE8FC4F1BBFD}" type="slidenum">
              <a:rPr lang="en-US"/>
              <a:pPr/>
              <a:t>40</a:t>
            </a:fld>
            <a:endParaRPr lang="en-US"/>
          </a:p>
        </p:txBody>
      </p:sp>
      <p:sp>
        <p:nvSpPr>
          <p:cNvPr id="53252" name="Rectangle 9"/>
          <p:cNvSpPr>
            <a:spLocks noGrp="1" noChangeArrowheads="1"/>
          </p:cNvSpPr>
          <p:nvPr>
            <p:ph type="dt" sz="quarter" idx="1"/>
          </p:nvPr>
        </p:nvSpPr>
        <p:spPr>
          <a:noFill/>
        </p:spPr>
        <p:txBody>
          <a:bodyPr/>
          <a:lstStyle/>
          <a:p>
            <a:fld id="{8D78A871-D4B4-40ED-95AB-40BD5880E3C2}" type="datetime1">
              <a:rPr lang="en-US"/>
              <a:pPr/>
              <a:t>12/10/2021</a:t>
            </a:fld>
            <a:endParaRPr lang="en-US"/>
          </a:p>
        </p:txBody>
      </p:sp>
      <p:sp>
        <p:nvSpPr>
          <p:cNvPr id="53253" name="Rectangle 2"/>
          <p:cNvSpPr>
            <a:spLocks noGrp="1" noRot="1" noChangeAspect="1" noChangeArrowheads="1" noTextEdit="1"/>
          </p:cNvSpPr>
          <p:nvPr>
            <p:ph type="sldImg"/>
          </p:nvPr>
        </p:nvSpPr>
        <p:spPr>
          <a:ln/>
        </p:spPr>
      </p:sp>
      <p:sp>
        <p:nvSpPr>
          <p:cNvPr id="5325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4190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6"/>
          <p:cNvSpPr>
            <a:spLocks noGrp="1" noChangeArrowheads="1"/>
          </p:cNvSpPr>
          <p:nvPr>
            <p:ph type="ftr" sz="quarter" idx="4"/>
          </p:nvPr>
        </p:nvSpPr>
        <p:spPr>
          <a:noFill/>
        </p:spPr>
        <p:txBody>
          <a:bodyPr/>
          <a:lstStyle/>
          <a:p>
            <a:r>
              <a:rPr lang="en-US"/>
              <a:t>GreenPrints 2002 – Atalanta, GA</a:t>
            </a:r>
          </a:p>
        </p:txBody>
      </p:sp>
      <p:sp>
        <p:nvSpPr>
          <p:cNvPr id="160771" name="Rectangle 7"/>
          <p:cNvSpPr>
            <a:spLocks noGrp="1" noChangeArrowheads="1"/>
          </p:cNvSpPr>
          <p:nvPr>
            <p:ph type="sldNum" sz="quarter" idx="5"/>
          </p:nvPr>
        </p:nvSpPr>
        <p:spPr>
          <a:noFill/>
        </p:spPr>
        <p:txBody>
          <a:bodyPr/>
          <a:lstStyle/>
          <a:p>
            <a:fld id="{AF37271A-025E-4F8A-9514-17852332FE58}" type="slidenum">
              <a:rPr lang="en-US" smtClean="0"/>
              <a:pPr/>
              <a:t>41</a:t>
            </a:fld>
            <a:endParaRPr lang="en-US"/>
          </a:p>
        </p:txBody>
      </p:sp>
      <p:sp>
        <p:nvSpPr>
          <p:cNvPr id="160772" name="Rectangle 9"/>
          <p:cNvSpPr>
            <a:spLocks noGrp="1" noChangeArrowheads="1"/>
          </p:cNvSpPr>
          <p:nvPr>
            <p:ph type="dt" sz="quarter" idx="1"/>
          </p:nvPr>
        </p:nvSpPr>
        <p:spPr>
          <a:noFill/>
        </p:spPr>
        <p:txBody>
          <a:bodyPr/>
          <a:lstStyle/>
          <a:p>
            <a:fld id="{754820D0-A4F2-4AE9-8154-BB49147D92DB}" type="datetime1">
              <a:rPr lang="en-US" smtClean="0"/>
              <a:pPr/>
              <a:t>12/10/2021</a:t>
            </a:fld>
            <a:endParaRPr lang="en-US"/>
          </a:p>
        </p:txBody>
      </p:sp>
      <p:sp>
        <p:nvSpPr>
          <p:cNvPr id="160773" name="Rectangle 2"/>
          <p:cNvSpPr>
            <a:spLocks noGrp="1" noRot="1" noChangeAspect="1" noChangeArrowheads="1" noTextEdit="1"/>
          </p:cNvSpPr>
          <p:nvPr>
            <p:ph type="sldImg"/>
          </p:nvPr>
        </p:nvSpPr>
        <p:spPr>
          <a:ln/>
        </p:spPr>
      </p:sp>
      <p:sp>
        <p:nvSpPr>
          <p:cNvPr id="16077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46534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a:p>
        </p:txBody>
      </p:sp>
      <p:sp>
        <p:nvSpPr>
          <p:cNvPr id="161796" name="Footer Placeholder 3"/>
          <p:cNvSpPr>
            <a:spLocks noGrp="1"/>
          </p:cNvSpPr>
          <p:nvPr>
            <p:ph type="ftr" sz="quarter" idx="4"/>
          </p:nvPr>
        </p:nvSpPr>
        <p:spPr>
          <a:noFill/>
        </p:spPr>
        <p:txBody>
          <a:bodyPr/>
          <a:lstStyle/>
          <a:p>
            <a:r>
              <a:rPr lang="en-US"/>
              <a:t>GreenPrints 2002 – Atalanta, GA</a:t>
            </a:r>
          </a:p>
        </p:txBody>
      </p:sp>
      <p:sp>
        <p:nvSpPr>
          <p:cNvPr id="161797" name="Slide Number Placeholder 4"/>
          <p:cNvSpPr>
            <a:spLocks noGrp="1"/>
          </p:cNvSpPr>
          <p:nvPr>
            <p:ph type="sldNum" sz="quarter" idx="5"/>
          </p:nvPr>
        </p:nvSpPr>
        <p:spPr>
          <a:noFill/>
        </p:spPr>
        <p:txBody>
          <a:bodyPr/>
          <a:lstStyle/>
          <a:p>
            <a:fld id="{268B6259-E2B0-48C9-9552-F3A7F441BC6E}" type="slidenum">
              <a:rPr lang="en-US" smtClean="0"/>
              <a:pPr/>
              <a:t>44</a:t>
            </a:fld>
            <a:endParaRPr lang="en-US"/>
          </a:p>
        </p:txBody>
      </p:sp>
      <p:sp>
        <p:nvSpPr>
          <p:cNvPr id="161798" name="Date Placeholder 5"/>
          <p:cNvSpPr>
            <a:spLocks noGrp="1"/>
          </p:cNvSpPr>
          <p:nvPr>
            <p:ph type="dt" sz="quarter" idx="1"/>
          </p:nvPr>
        </p:nvSpPr>
        <p:spPr>
          <a:noFill/>
        </p:spPr>
        <p:txBody>
          <a:bodyPr/>
          <a:lstStyle/>
          <a:p>
            <a:fld id="{AFEF9731-27CA-46DC-8DBD-D44DD83690E0}" type="datetime1">
              <a:rPr lang="en-US" smtClean="0"/>
              <a:pPr/>
              <a:t>12/10/2021</a:t>
            </a:fld>
            <a:endParaRPr lang="en-US"/>
          </a:p>
        </p:txBody>
      </p:sp>
    </p:spTree>
    <p:extLst>
      <p:ext uri="{BB962C8B-B14F-4D97-AF65-F5344CB8AC3E}">
        <p14:creationId xmlns:p14="http://schemas.microsoft.com/office/powerpoint/2010/main" val="3934961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a:p>
        </p:txBody>
      </p:sp>
      <p:sp>
        <p:nvSpPr>
          <p:cNvPr id="162820" name="Footer Placeholder 3"/>
          <p:cNvSpPr>
            <a:spLocks noGrp="1"/>
          </p:cNvSpPr>
          <p:nvPr>
            <p:ph type="ftr" sz="quarter" idx="4"/>
          </p:nvPr>
        </p:nvSpPr>
        <p:spPr>
          <a:noFill/>
        </p:spPr>
        <p:txBody>
          <a:bodyPr/>
          <a:lstStyle/>
          <a:p>
            <a:r>
              <a:rPr lang="en-US"/>
              <a:t>GreenPrints 2002 – Atalanta, GA</a:t>
            </a:r>
          </a:p>
        </p:txBody>
      </p:sp>
      <p:sp>
        <p:nvSpPr>
          <p:cNvPr id="162821" name="Slide Number Placeholder 4"/>
          <p:cNvSpPr>
            <a:spLocks noGrp="1"/>
          </p:cNvSpPr>
          <p:nvPr>
            <p:ph type="sldNum" sz="quarter" idx="5"/>
          </p:nvPr>
        </p:nvSpPr>
        <p:spPr>
          <a:noFill/>
        </p:spPr>
        <p:txBody>
          <a:bodyPr/>
          <a:lstStyle/>
          <a:p>
            <a:fld id="{C596C872-94FE-47CF-ABDD-27D0CDCB3367}" type="slidenum">
              <a:rPr lang="en-US" smtClean="0"/>
              <a:pPr/>
              <a:t>50</a:t>
            </a:fld>
            <a:endParaRPr lang="en-US"/>
          </a:p>
        </p:txBody>
      </p:sp>
      <p:sp>
        <p:nvSpPr>
          <p:cNvPr id="162822" name="Date Placeholder 5"/>
          <p:cNvSpPr>
            <a:spLocks noGrp="1"/>
          </p:cNvSpPr>
          <p:nvPr>
            <p:ph type="dt" sz="quarter" idx="1"/>
          </p:nvPr>
        </p:nvSpPr>
        <p:spPr>
          <a:noFill/>
        </p:spPr>
        <p:txBody>
          <a:bodyPr/>
          <a:lstStyle/>
          <a:p>
            <a:fld id="{CC6D07A3-787F-434E-8266-3A23A0BCE2BB}" type="datetime1">
              <a:rPr lang="en-US" smtClean="0"/>
              <a:pPr/>
              <a:t>12/10/2021</a:t>
            </a:fld>
            <a:endParaRPr lang="en-US"/>
          </a:p>
        </p:txBody>
      </p:sp>
    </p:spTree>
    <p:extLst>
      <p:ext uri="{BB962C8B-B14F-4D97-AF65-F5344CB8AC3E}">
        <p14:creationId xmlns:p14="http://schemas.microsoft.com/office/powerpoint/2010/main" val="2549940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3</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1823343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a:p>
        </p:txBody>
      </p:sp>
      <p:sp>
        <p:nvSpPr>
          <p:cNvPr id="163844" name="Footer Placeholder 3"/>
          <p:cNvSpPr>
            <a:spLocks noGrp="1"/>
          </p:cNvSpPr>
          <p:nvPr>
            <p:ph type="ftr" sz="quarter" idx="4"/>
          </p:nvPr>
        </p:nvSpPr>
        <p:spPr>
          <a:noFill/>
        </p:spPr>
        <p:txBody>
          <a:bodyPr/>
          <a:lstStyle/>
          <a:p>
            <a:r>
              <a:rPr lang="en-US"/>
              <a:t>GreenPrints 2002 – Atalanta, GA</a:t>
            </a:r>
          </a:p>
        </p:txBody>
      </p:sp>
      <p:sp>
        <p:nvSpPr>
          <p:cNvPr id="163845" name="Slide Number Placeholder 4"/>
          <p:cNvSpPr>
            <a:spLocks noGrp="1"/>
          </p:cNvSpPr>
          <p:nvPr>
            <p:ph type="sldNum" sz="quarter" idx="5"/>
          </p:nvPr>
        </p:nvSpPr>
        <p:spPr>
          <a:noFill/>
        </p:spPr>
        <p:txBody>
          <a:bodyPr/>
          <a:lstStyle/>
          <a:p>
            <a:fld id="{75B91F63-7200-47F5-8E9A-33B8EBC9BEC4}" type="slidenum">
              <a:rPr lang="en-US" smtClean="0"/>
              <a:pPr/>
              <a:t>51</a:t>
            </a:fld>
            <a:endParaRPr lang="en-US"/>
          </a:p>
        </p:txBody>
      </p:sp>
      <p:sp>
        <p:nvSpPr>
          <p:cNvPr id="163846" name="Date Placeholder 5"/>
          <p:cNvSpPr>
            <a:spLocks noGrp="1"/>
          </p:cNvSpPr>
          <p:nvPr>
            <p:ph type="dt" sz="quarter" idx="1"/>
          </p:nvPr>
        </p:nvSpPr>
        <p:spPr>
          <a:noFill/>
        </p:spPr>
        <p:txBody>
          <a:bodyPr/>
          <a:lstStyle/>
          <a:p>
            <a:fld id="{98526E06-28E4-437E-B9CF-4771EADC4F3C}" type="datetime1">
              <a:rPr lang="en-US" smtClean="0"/>
              <a:pPr/>
              <a:t>12/10/2021</a:t>
            </a:fld>
            <a:endParaRPr lang="en-US"/>
          </a:p>
        </p:txBody>
      </p:sp>
    </p:spTree>
    <p:extLst>
      <p:ext uri="{BB962C8B-B14F-4D97-AF65-F5344CB8AC3E}">
        <p14:creationId xmlns:p14="http://schemas.microsoft.com/office/powerpoint/2010/main" val="2021949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a:p>
        </p:txBody>
      </p:sp>
      <p:sp>
        <p:nvSpPr>
          <p:cNvPr id="164868" name="Footer Placeholder 3"/>
          <p:cNvSpPr>
            <a:spLocks noGrp="1"/>
          </p:cNvSpPr>
          <p:nvPr>
            <p:ph type="ftr" sz="quarter" idx="4"/>
          </p:nvPr>
        </p:nvSpPr>
        <p:spPr>
          <a:noFill/>
        </p:spPr>
        <p:txBody>
          <a:bodyPr/>
          <a:lstStyle/>
          <a:p>
            <a:r>
              <a:rPr lang="en-US"/>
              <a:t>GreenPrints 2002 – Atalanta, GA</a:t>
            </a:r>
          </a:p>
        </p:txBody>
      </p:sp>
      <p:sp>
        <p:nvSpPr>
          <p:cNvPr id="164869" name="Slide Number Placeholder 4"/>
          <p:cNvSpPr>
            <a:spLocks noGrp="1"/>
          </p:cNvSpPr>
          <p:nvPr>
            <p:ph type="sldNum" sz="quarter" idx="5"/>
          </p:nvPr>
        </p:nvSpPr>
        <p:spPr>
          <a:noFill/>
        </p:spPr>
        <p:txBody>
          <a:bodyPr/>
          <a:lstStyle/>
          <a:p>
            <a:fld id="{90E61C71-C86A-4599-B733-8059ED071A7B}" type="slidenum">
              <a:rPr lang="en-US" smtClean="0"/>
              <a:pPr/>
              <a:t>52</a:t>
            </a:fld>
            <a:endParaRPr lang="en-US"/>
          </a:p>
        </p:txBody>
      </p:sp>
      <p:sp>
        <p:nvSpPr>
          <p:cNvPr id="164870" name="Date Placeholder 5"/>
          <p:cNvSpPr>
            <a:spLocks noGrp="1"/>
          </p:cNvSpPr>
          <p:nvPr>
            <p:ph type="dt" sz="quarter" idx="1"/>
          </p:nvPr>
        </p:nvSpPr>
        <p:spPr>
          <a:noFill/>
        </p:spPr>
        <p:txBody>
          <a:bodyPr/>
          <a:lstStyle/>
          <a:p>
            <a:fld id="{8B4FB205-B5EA-48E0-A94E-1D07810EE280}" type="datetime1">
              <a:rPr lang="en-US" smtClean="0"/>
              <a:pPr/>
              <a:t>12/10/2021</a:t>
            </a:fld>
            <a:endParaRPr lang="en-US"/>
          </a:p>
        </p:txBody>
      </p:sp>
    </p:spTree>
    <p:extLst>
      <p:ext uri="{BB962C8B-B14F-4D97-AF65-F5344CB8AC3E}">
        <p14:creationId xmlns:p14="http://schemas.microsoft.com/office/powerpoint/2010/main" val="2370386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53</a:t>
            </a:fld>
            <a:endParaRPr lang="en-US"/>
          </a:p>
        </p:txBody>
      </p:sp>
    </p:spTree>
    <p:extLst>
      <p:ext uri="{BB962C8B-B14F-4D97-AF65-F5344CB8AC3E}">
        <p14:creationId xmlns:p14="http://schemas.microsoft.com/office/powerpoint/2010/main" val="3839408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54</a:t>
            </a:fld>
            <a:endParaRPr lang="en-US"/>
          </a:p>
        </p:txBody>
      </p:sp>
    </p:spTree>
    <p:extLst>
      <p:ext uri="{BB962C8B-B14F-4D97-AF65-F5344CB8AC3E}">
        <p14:creationId xmlns:p14="http://schemas.microsoft.com/office/powerpoint/2010/main" val="3839408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59</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2317823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60</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701128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1DC9D63A-50A1-4349-8DA7-C537393E2A76}" type="slidenum">
              <a:rPr lang="en-US" smtClean="0"/>
              <a:pPr/>
              <a:t>61</a:t>
            </a:fld>
            <a:endParaRPr lang="en-US"/>
          </a:p>
        </p:txBody>
      </p:sp>
      <p:sp>
        <p:nvSpPr>
          <p:cNvPr id="6" name="Date Placeholder 5"/>
          <p:cNvSpPr>
            <a:spLocks noGrp="1"/>
          </p:cNvSpPr>
          <p:nvPr>
            <p:ph type="dt" idx="12"/>
          </p:nvPr>
        </p:nvSpPr>
        <p:spPr/>
        <p:txBody>
          <a:bodyPr/>
          <a:lstStyle/>
          <a:p>
            <a:fld id="{6E1E4F25-8636-4D6C-8D66-A66AFFDE8E68}" type="datetime1">
              <a:rPr lang="en-US" smtClean="0"/>
              <a:pPr/>
              <a:t>12/10/2021</a:t>
            </a:fld>
            <a:endParaRPr lang="en-US"/>
          </a:p>
        </p:txBody>
      </p:sp>
    </p:spTree>
    <p:extLst>
      <p:ext uri="{BB962C8B-B14F-4D97-AF65-F5344CB8AC3E}">
        <p14:creationId xmlns:p14="http://schemas.microsoft.com/office/powerpoint/2010/main" val="2364876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Ron did was take a measurement across the bank with no fingers inserted.  Then they inserted fingers in the filters associated with zone  1 and took a measurement, then zone 2, etc.  By the time they got the fingers in all of the filters, they went from a pressure drop of 0.1987 </a:t>
            </a:r>
            <a:r>
              <a:rPr lang="en-US" dirty="0" err="1"/>
              <a:t>in.w.c</a:t>
            </a:r>
            <a:r>
              <a:rPr lang="en-US" dirty="0"/>
              <a:t>. across the bank to a pressure drop of 0.1143 </a:t>
            </a:r>
            <a:r>
              <a:rPr lang="en-US" dirty="0" err="1"/>
              <a:t>in.w.c</a:t>
            </a:r>
            <a:r>
              <a:rPr lang="en-US" dirty="0"/>
              <a:t> across the filter bank at about the same flow rate.  In other words, they took about  .08 </a:t>
            </a:r>
            <a:r>
              <a:rPr lang="en-US" dirty="0" err="1"/>
              <a:t>in.w.c</a:t>
            </a:r>
            <a:r>
              <a:rPr lang="en-US" dirty="0"/>
              <a:t>. out of the system.  Using the average flow rate and assuming a motor efficiency of 95%, drive losses of 3%, and a fan efficiency of 72%, that they took about  1.29 </a:t>
            </a:r>
            <a:r>
              <a:rPr lang="en-US" dirty="0" err="1"/>
              <a:t>bhp</a:t>
            </a:r>
            <a:r>
              <a:rPr lang="en-US" dirty="0"/>
              <a:t> or .96 kW out of the system.  Since the system runs round the clock at a constant volume, that's worth about 8,405 kWh or, at UCB's electric rate, $841 per year;  just the impact of the inserts, not the generally lower pressure drop of the filter itself.</a:t>
            </a:r>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4A1FB558-41CB-4FCD-A1C5-761EB585F49C}" type="slidenum">
              <a:rPr lang="en-US" smtClean="0"/>
              <a:pPr/>
              <a:t>62</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12/10/2021</a:t>
            </a:fld>
            <a:endParaRPr lang="en-US"/>
          </a:p>
        </p:txBody>
      </p:sp>
    </p:spTree>
    <p:extLst>
      <p:ext uri="{BB962C8B-B14F-4D97-AF65-F5344CB8AC3E}">
        <p14:creationId xmlns:p14="http://schemas.microsoft.com/office/powerpoint/2010/main" val="1398461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63</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1139171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endParaRPr lang="en-US"/>
          </a:p>
        </p:txBody>
      </p:sp>
      <p:sp>
        <p:nvSpPr>
          <p:cNvPr id="175108" name="Footer Placeholder 3"/>
          <p:cNvSpPr>
            <a:spLocks noGrp="1"/>
          </p:cNvSpPr>
          <p:nvPr>
            <p:ph type="ftr" sz="quarter" idx="4"/>
          </p:nvPr>
        </p:nvSpPr>
        <p:spPr>
          <a:noFill/>
        </p:spPr>
        <p:txBody>
          <a:bodyPr/>
          <a:lstStyle/>
          <a:p>
            <a:r>
              <a:rPr lang="en-US"/>
              <a:t>GreenPrints 2002 – Atalanta, GA</a:t>
            </a:r>
          </a:p>
        </p:txBody>
      </p:sp>
      <p:sp>
        <p:nvSpPr>
          <p:cNvPr id="175109" name="Slide Number Placeholder 4"/>
          <p:cNvSpPr>
            <a:spLocks noGrp="1"/>
          </p:cNvSpPr>
          <p:nvPr>
            <p:ph type="sldNum" sz="quarter" idx="5"/>
          </p:nvPr>
        </p:nvSpPr>
        <p:spPr>
          <a:noFill/>
        </p:spPr>
        <p:txBody>
          <a:bodyPr/>
          <a:lstStyle/>
          <a:p>
            <a:fld id="{AC88FC0E-569F-4D00-9C38-1687BFA3D3C0}" type="slidenum">
              <a:rPr lang="en-US" smtClean="0"/>
              <a:pPr/>
              <a:t>65</a:t>
            </a:fld>
            <a:endParaRPr lang="en-US"/>
          </a:p>
        </p:txBody>
      </p:sp>
      <p:sp>
        <p:nvSpPr>
          <p:cNvPr id="175110" name="Date Placeholder 5"/>
          <p:cNvSpPr>
            <a:spLocks noGrp="1"/>
          </p:cNvSpPr>
          <p:nvPr>
            <p:ph type="dt" sz="quarter" idx="1"/>
          </p:nvPr>
        </p:nvSpPr>
        <p:spPr>
          <a:noFill/>
        </p:spPr>
        <p:txBody>
          <a:bodyPr/>
          <a:lstStyle/>
          <a:p>
            <a:fld id="{0D049E47-BD91-44DB-B371-1945C8C9EB51}" type="datetime1">
              <a:rPr lang="en-US" smtClean="0"/>
              <a:pPr/>
              <a:t>12/10/2021</a:t>
            </a:fld>
            <a:endParaRPr lang="en-US"/>
          </a:p>
        </p:txBody>
      </p:sp>
    </p:spTree>
    <p:extLst>
      <p:ext uri="{BB962C8B-B14F-4D97-AF65-F5344CB8AC3E}">
        <p14:creationId xmlns:p14="http://schemas.microsoft.com/office/powerpoint/2010/main" val="311232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4</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2138377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66</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2401471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67</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3801925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endParaRPr lang="en-US"/>
          </a:p>
        </p:txBody>
      </p:sp>
      <p:sp>
        <p:nvSpPr>
          <p:cNvPr id="173060" name="Footer Placeholder 3"/>
          <p:cNvSpPr>
            <a:spLocks noGrp="1"/>
          </p:cNvSpPr>
          <p:nvPr>
            <p:ph type="ftr" sz="quarter" idx="4"/>
          </p:nvPr>
        </p:nvSpPr>
        <p:spPr>
          <a:noFill/>
        </p:spPr>
        <p:txBody>
          <a:bodyPr/>
          <a:lstStyle/>
          <a:p>
            <a:r>
              <a:rPr lang="en-US"/>
              <a:t>GreenPrints 2002 – Atalanta, GA</a:t>
            </a:r>
          </a:p>
        </p:txBody>
      </p:sp>
      <p:sp>
        <p:nvSpPr>
          <p:cNvPr id="173061" name="Slide Number Placeholder 4"/>
          <p:cNvSpPr>
            <a:spLocks noGrp="1"/>
          </p:cNvSpPr>
          <p:nvPr>
            <p:ph type="sldNum" sz="quarter" idx="5"/>
          </p:nvPr>
        </p:nvSpPr>
        <p:spPr>
          <a:noFill/>
        </p:spPr>
        <p:txBody>
          <a:bodyPr/>
          <a:lstStyle/>
          <a:p>
            <a:fld id="{E771C33F-5DF1-427F-9DAF-25D5AD459E43}" type="slidenum">
              <a:rPr lang="en-US" smtClean="0"/>
              <a:pPr/>
              <a:t>68</a:t>
            </a:fld>
            <a:endParaRPr lang="en-US"/>
          </a:p>
        </p:txBody>
      </p:sp>
      <p:sp>
        <p:nvSpPr>
          <p:cNvPr id="173062" name="Date Placeholder 5"/>
          <p:cNvSpPr>
            <a:spLocks noGrp="1"/>
          </p:cNvSpPr>
          <p:nvPr>
            <p:ph type="dt" sz="quarter" idx="1"/>
          </p:nvPr>
        </p:nvSpPr>
        <p:spPr>
          <a:noFill/>
        </p:spPr>
        <p:txBody>
          <a:bodyPr/>
          <a:lstStyle/>
          <a:p>
            <a:fld id="{725EC1ED-3139-4FCD-88C7-5D2B4D62BF7A}" type="datetime1">
              <a:rPr lang="en-US" smtClean="0"/>
              <a:pPr/>
              <a:t>12/10/2021</a:t>
            </a:fld>
            <a:endParaRPr lang="en-US"/>
          </a:p>
        </p:txBody>
      </p:sp>
    </p:spTree>
    <p:extLst>
      <p:ext uri="{BB962C8B-B14F-4D97-AF65-F5344CB8AC3E}">
        <p14:creationId xmlns:p14="http://schemas.microsoft.com/office/powerpoint/2010/main" val="2414166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endParaRPr lang="en-US"/>
          </a:p>
        </p:txBody>
      </p:sp>
      <p:sp>
        <p:nvSpPr>
          <p:cNvPr id="174084" name="Footer Placeholder 3"/>
          <p:cNvSpPr>
            <a:spLocks noGrp="1"/>
          </p:cNvSpPr>
          <p:nvPr>
            <p:ph type="ftr" sz="quarter" idx="4"/>
          </p:nvPr>
        </p:nvSpPr>
        <p:spPr>
          <a:noFill/>
        </p:spPr>
        <p:txBody>
          <a:bodyPr/>
          <a:lstStyle/>
          <a:p>
            <a:r>
              <a:rPr lang="en-US"/>
              <a:t>GreenPrints 2002 – Atalanta, GA</a:t>
            </a:r>
          </a:p>
        </p:txBody>
      </p:sp>
      <p:sp>
        <p:nvSpPr>
          <p:cNvPr id="174085" name="Slide Number Placeholder 4"/>
          <p:cNvSpPr>
            <a:spLocks noGrp="1"/>
          </p:cNvSpPr>
          <p:nvPr>
            <p:ph type="sldNum" sz="quarter" idx="5"/>
          </p:nvPr>
        </p:nvSpPr>
        <p:spPr>
          <a:noFill/>
        </p:spPr>
        <p:txBody>
          <a:bodyPr/>
          <a:lstStyle/>
          <a:p>
            <a:fld id="{4D186EF9-8A67-41E1-BE4D-217C32E5A4A0}" type="slidenum">
              <a:rPr lang="en-US" smtClean="0"/>
              <a:pPr/>
              <a:t>69</a:t>
            </a:fld>
            <a:endParaRPr lang="en-US"/>
          </a:p>
        </p:txBody>
      </p:sp>
      <p:sp>
        <p:nvSpPr>
          <p:cNvPr id="174086" name="Date Placeholder 5"/>
          <p:cNvSpPr>
            <a:spLocks noGrp="1"/>
          </p:cNvSpPr>
          <p:nvPr>
            <p:ph type="dt" sz="quarter" idx="1"/>
          </p:nvPr>
        </p:nvSpPr>
        <p:spPr>
          <a:noFill/>
        </p:spPr>
        <p:txBody>
          <a:bodyPr/>
          <a:lstStyle/>
          <a:p>
            <a:fld id="{7BFFF26A-6907-4FDC-A371-6C03BFB5D14D}" type="datetime1">
              <a:rPr lang="en-US" smtClean="0"/>
              <a:pPr/>
              <a:t>12/10/2021</a:t>
            </a:fld>
            <a:endParaRPr lang="en-US"/>
          </a:p>
        </p:txBody>
      </p:sp>
    </p:spTree>
    <p:extLst>
      <p:ext uri="{BB962C8B-B14F-4D97-AF65-F5344CB8AC3E}">
        <p14:creationId xmlns:p14="http://schemas.microsoft.com/office/powerpoint/2010/main" val="3613283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noFill/>
        </p:spPr>
        <p:txBody>
          <a:bodyPr/>
          <a:lstStyle/>
          <a:p>
            <a:r>
              <a:rPr lang="en-US"/>
              <a:t>GreenPrints 2002 – Atalanta, GA</a:t>
            </a:r>
          </a:p>
        </p:txBody>
      </p:sp>
      <p:sp>
        <p:nvSpPr>
          <p:cNvPr id="31747" name="Rectangle 7"/>
          <p:cNvSpPr>
            <a:spLocks noGrp="1" noChangeArrowheads="1"/>
          </p:cNvSpPr>
          <p:nvPr>
            <p:ph type="sldNum" sz="quarter" idx="5"/>
          </p:nvPr>
        </p:nvSpPr>
        <p:spPr>
          <a:noFill/>
        </p:spPr>
        <p:txBody>
          <a:bodyPr/>
          <a:lstStyle/>
          <a:p>
            <a:fld id="{5AF87E88-D597-4BE6-A208-CC9F18F11976}" type="slidenum">
              <a:rPr lang="en-US"/>
              <a:pPr/>
              <a:t>70</a:t>
            </a:fld>
            <a:endParaRPr lang="en-US"/>
          </a:p>
        </p:txBody>
      </p:sp>
      <p:sp>
        <p:nvSpPr>
          <p:cNvPr id="31748" name="Rectangle 9"/>
          <p:cNvSpPr>
            <a:spLocks noGrp="1" noChangeArrowheads="1"/>
          </p:cNvSpPr>
          <p:nvPr>
            <p:ph type="dt" sz="quarter" idx="1"/>
          </p:nvPr>
        </p:nvSpPr>
        <p:spPr>
          <a:noFill/>
        </p:spPr>
        <p:txBody>
          <a:bodyPr/>
          <a:lstStyle/>
          <a:p>
            <a:fld id="{95F63D9B-6F01-47B1-9716-FA11D63033C9}" type="datetime1">
              <a:rPr lang="en-US"/>
              <a:pPr/>
              <a:t>12/10/2021</a:t>
            </a:fld>
            <a:endParaRPr lang="en-US"/>
          </a:p>
        </p:txBody>
      </p:sp>
      <p:sp>
        <p:nvSpPr>
          <p:cNvPr id="31749" name="Rectangle 2"/>
          <p:cNvSpPr>
            <a:spLocks noGrp="1" noRot="1" noChangeAspect="1" noChangeArrowheads="1" noTextEdit="1"/>
          </p:cNvSpPr>
          <p:nvPr>
            <p:ph type="sldImg"/>
          </p:nvPr>
        </p:nvSpPr>
        <p:spPr>
          <a:xfrm>
            <a:off x="1149350" y="690563"/>
            <a:ext cx="4557713" cy="3417887"/>
          </a:xfrm>
          <a:ln/>
        </p:spPr>
      </p:sp>
      <p:sp>
        <p:nvSpPr>
          <p:cNvPr id="31750" name="Rectangle 3"/>
          <p:cNvSpPr>
            <a:spLocks noGrp="1" noChangeArrowheads="1"/>
          </p:cNvSpPr>
          <p:nvPr>
            <p:ph type="body" idx="1"/>
          </p:nvPr>
        </p:nvSpPr>
        <p:spPr>
          <a:xfrm>
            <a:off x="912814" y="4343519"/>
            <a:ext cx="5030787" cy="4115827"/>
          </a:xfrm>
          <a:noFill/>
          <a:ln/>
        </p:spPr>
        <p:txBody>
          <a:bodyPr/>
          <a:lstStyle/>
          <a:p>
            <a:pPr eaLnBrk="1" hangingPunct="1"/>
            <a:endParaRPr lang="en-US"/>
          </a:p>
        </p:txBody>
      </p:sp>
    </p:spTree>
    <p:extLst>
      <p:ext uri="{BB962C8B-B14F-4D97-AF65-F5344CB8AC3E}">
        <p14:creationId xmlns:p14="http://schemas.microsoft.com/office/powerpoint/2010/main" val="1311118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ftr" sz="quarter" idx="4"/>
          </p:nvPr>
        </p:nvSpPr>
        <p:spPr>
          <a:noFill/>
        </p:spPr>
        <p:txBody>
          <a:bodyPr/>
          <a:lstStyle/>
          <a:p>
            <a:r>
              <a:rPr lang="en-US"/>
              <a:t>GreenPrints 2002 – Atalanta, GA</a:t>
            </a:r>
          </a:p>
        </p:txBody>
      </p:sp>
      <p:sp>
        <p:nvSpPr>
          <p:cNvPr id="31747" name="Rectangle 7"/>
          <p:cNvSpPr>
            <a:spLocks noGrp="1" noChangeArrowheads="1"/>
          </p:cNvSpPr>
          <p:nvPr>
            <p:ph type="sldNum" sz="quarter" idx="5"/>
          </p:nvPr>
        </p:nvSpPr>
        <p:spPr>
          <a:noFill/>
        </p:spPr>
        <p:txBody>
          <a:bodyPr/>
          <a:lstStyle/>
          <a:p>
            <a:fld id="{5AF87E88-D597-4BE6-A208-CC9F18F11976}" type="slidenum">
              <a:rPr lang="en-US"/>
              <a:pPr/>
              <a:t>77</a:t>
            </a:fld>
            <a:endParaRPr lang="en-US"/>
          </a:p>
        </p:txBody>
      </p:sp>
      <p:sp>
        <p:nvSpPr>
          <p:cNvPr id="31748" name="Rectangle 9"/>
          <p:cNvSpPr>
            <a:spLocks noGrp="1" noChangeArrowheads="1"/>
          </p:cNvSpPr>
          <p:nvPr>
            <p:ph type="dt" sz="quarter" idx="1"/>
          </p:nvPr>
        </p:nvSpPr>
        <p:spPr>
          <a:noFill/>
        </p:spPr>
        <p:txBody>
          <a:bodyPr/>
          <a:lstStyle/>
          <a:p>
            <a:fld id="{95F63D9B-6F01-47B1-9716-FA11D63033C9}" type="datetime1">
              <a:rPr lang="en-US"/>
              <a:pPr/>
              <a:t>12/10/2021</a:t>
            </a:fld>
            <a:endParaRPr lang="en-US"/>
          </a:p>
        </p:txBody>
      </p:sp>
      <p:sp>
        <p:nvSpPr>
          <p:cNvPr id="31749" name="Rectangle 2"/>
          <p:cNvSpPr>
            <a:spLocks noGrp="1" noRot="1" noChangeAspect="1" noChangeArrowheads="1" noTextEdit="1"/>
          </p:cNvSpPr>
          <p:nvPr>
            <p:ph type="sldImg"/>
          </p:nvPr>
        </p:nvSpPr>
        <p:spPr>
          <a:xfrm>
            <a:off x="1149350" y="690563"/>
            <a:ext cx="4557713" cy="3417887"/>
          </a:xfrm>
          <a:ln/>
        </p:spPr>
      </p:sp>
      <p:sp>
        <p:nvSpPr>
          <p:cNvPr id="31750" name="Rectangle 3"/>
          <p:cNvSpPr>
            <a:spLocks noGrp="1" noChangeArrowheads="1"/>
          </p:cNvSpPr>
          <p:nvPr>
            <p:ph type="body" idx="1"/>
          </p:nvPr>
        </p:nvSpPr>
        <p:spPr>
          <a:xfrm>
            <a:off x="912814" y="4343519"/>
            <a:ext cx="5030787" cy="4115827"/>
          </a:xfrm>
          <a:noFill/>
          <a:ln/>
        </p:spPr>
        <p:txBody>
          <a:bodyPr/>
          <a:lstStyle/>
          <a:p>
            <a:pPr eaLnBrk="1" hangingPunct="1"/>
            <a:endParaRPr lang="en-US"/>
          </a:p>
        </p:txBody>
      </p:sp>
    </p:spTree>
    <p:extLst>
      <p:ext uri="{BB962C8B-B14F-4D97-AF65-F5344CB8AC3E}">
        <p14:creationId xmlns:p14="http://schemas.microsoft.com/office/powerpoint/2010/main" val="2822616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ftr" sz="quarter" idx="4"/>
          </p:nvPr>
        </p:nvSpPr>
        <p:spPr>
          <a:noFill/>
        </p:spPr>
        <p:txBody>
          <a:bodyPr/>
          <a:lstStyle/>
          <a:p>
            <a:r>
              <a:rPr lang="en-US"/>
              <a:t>GreenPrints 2002 – Atalanta, GA</a:t>
            </a:r>
          </a:p>
        </p:txBody>
      </p:sp>
      <p:sp>
        <p:nvSpPr>
          <p:cNvPr id="33795" name="Rectangle 7"/>
          <p:cNvSpPr>
            <a:spLocks noGrp="1" noChangeArrowheads="1"/>
          </p:cNvSpPr>
          <p:nvPr>
            <p:ph type="sldNum" sz="quarter" idx="5"/>
          </p:nvPr>
        </p:nvSpPr>
        <p:spPr>
          <a:noFill/>
        </p:spPr>
        <p:txBody>
          <a:bodyPr/>
          <a:lstStyle/>
          <a:p>
            <a:fld id="{77EAFE38-1DEE-4993-8A92-B196EC97B51D}" type="slidenum">
              <a:rPr lang="en-US"/>
              <a:pPr/>
              <a:t>80</a:t>
            </a:fld>
            <a:endParaRPr lang="en-US"/>
          </a:p>
        </p:txBody>
      </p:sp>
      <p:sp>
        <p:nvSpPr>
          <p:cNvPr id="33796" name="Rectangle 9"/>
          <p:cNvSpPr>
            <a:spLocks noGrp="1" noChangeArrowheads="1"/>
          </p:cNvSpPr>
          <p:nvPr>
            <p:ph type="dt" sz="quarter" idx="1"/>
          </p:nvPr>
        </p:nvSpPr>
        <p:spPr>
          <a:noFill/>
        </p:spPr>
        <p:txBody>
          <a:bodyPr/>
          <a:lstStyle/>
          <a:p>
            <a:fld id="{E153FF4B-C91C-4559-8CE8-21CDA929C0AF}" type="datetime1">
              <a:rPr lang="en-US"/>
              <a:pPr/>
              <a:t>12/10/2021</a:t>
            </a:fld>
            <a:endParaRPr lang="en-US"/>
          </a:p>
        </p:txBody>
      </p:sp>
      <p:sp>
        <p:nvSpPr>
          <p:cNvPr id="33797" name="Rectangle 2"/>
          <p:cNvSpPr>
            <a:spLocks noGrp="1" noRot="1" noChangeAspect="1" noChangeArrowheads="1" noTextEdit="1"/>
          </p:cNvSpPr>
          <p:nvPr>
            <p:ph type="sldImg"/>
          </p:nvPr>
        </p:nvSpPr>
        <p:spPr>
          <a:xfrm>
            <a:off x="1149350" y="690563"/>
            <a:ext cx="4557713" cy="3417887"/>
          </a:xfrm>
          <a:ln/>
        </p:spPr>
      </p:sp>
      <p:sp>
        <p:nvSpPr>
          <p:cNvPr id="33798" name="Rectangle 3"/>
          <p:cNvSpPr>
            <a:spLocks noGrp="1" noChangeArrowheads="1"/>
          </p:cNvSpPr>
          <p:nvPr>
            <p:ph type="body" idx="1"/>
          </p:nvPr>
        </p:nvSpPr>
        <p:spPr>
          <a:xfrm>
            <a:off x="912814" y="4343519"/>
            <a:ext cx="5030787" cy="4115827"/>
          </a:xfrm>
          <a:noFill/>
          <a:ln/>
        </p:spPr>
        <p:txBody>
          <a:bodyPr/>
          <a:lstStyle/>
          <a:p>
            <a:pPr eaLnBrk="1" hangingPunct="1"/>
            <a:endParaRPr lang="en-US"/>
          </a:p>
        </p:txBody>
      </p:sp>
    </p:spTree>
    <p:extLst>
      <p:ext uri="{BB962C8B-B14F-4D97-AF65-F5344CB8AC3E}">
        <p14:creationId xmlns:p14="http://schemas.microsoft.com/office/powerpoint/2010/main" val="1186789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ftr" sz="quarter" idx="4"/>
          </p:nvPr>
        </p:nvSpPr>
        <p:spPr>
          <a:noFill/>
        </p:spPr>
        <p:txBody>
          <a:bodyPr/>
          <a:lstStyle/>
          <a:p>
            <a:r>
              <a:rPr lang="en-US"/>
              <a:t>GreenPrints 2002 – Atalanta, GA</a:t>
            </a:r>
          </a:p>
        </p:txBody>
      </p:sp>
      <p:sp>
        <p:nvSpPr>
          <p:cNvPr id="33795" name="Rectangle 7"/>
          <p:cNvSpPr>
            <a:spLocks noGrp="1" noChangeArrowheads="1"/>
          </p:cNvSpPr>
          <p:nvPr>
            <p:ph type="sldNum" sz="quarter" idx="5"/>
          </p:nvPr>
        </p:nvSpPr>
        <p:spPr>
          <a:noFill/>
        </p:spPr>
        <p:txBody>
          <a:bodyPr/>
          <a:lstStyle/>
          <a:p>
            <a:fld id="{77EAFE38-1DEE-4993-8A92-B196EC97B51D}" type="slidenum">
              <a:rPr lang="en-US"/>
              <a:pPr/>
              <a:t>81</a:t>
            </a:fld>
            <a:endParaRPr lang="en-US"/>
          </a:p>
        </p:txBody>
      </p:sp>
      <p:sp>
        <p:nvSpPr>
          <p:cNvPr id="33796" name="Rectangle 9"/>
          <p:cNvSpPr>
            <a:spLocks noGrp="1" noChangeArrowheads="1"/>
          </p:cNvSpPr>
          <p:nvPr>
            <p:ph type="dt" sz="quarter" idx="1"/>
          </p:nvPr>
        </p:nvSpPr>
        <p:spPr>
          <a:noFill/>
        </p:spPr>
        <p:txBody>
          <a:bodyPr/>
          <a:lstStyle/>
          <a:p>
            <a:fld id="{E153FF4B-C91C-4559-8CE8-21CDA929C0AF}" type="datetime1">
              <a:rPr lang="en-US"/>
              <a:pPr/>
              <a:t>12/10/2021</a:t>
            </a:fld>
            <a:endParaRPr lang="en-US"/>
          </a:p>
        </p:txBody>
      </p:sp>
      <p:sp>
        <p:nvSpPr>
          <p:cNvPr id="33797" name="Rectangle 2"/>
          <p:cNvSpPr>
            <a:spLocks noGrp="1" noRot="1" noChangeAspect="1" noChangeArrowheads="1" noTextEdit="1"/>
          </p:cNvSpPr>
          <p:nvPr>
            <p:ph type="sldImg"/>
          </p:nvPr>
        </p:nvSpPr>
        <p:spPr>
          <a:xfrm>
            <a:off x="1149350" y="690563"/>
            <a:ext cx="4557713" cy="3417887"/>
          </a:xfrm>
          <a:ln/>
        </p:spPr>
      </p:sp>
      <p:sp>
        <p:nvSpPr>
          <p:cNvPr id="33798" name="Rectangle 3"/>
          <p:cNvSpPr>
            <a:spLocks noGrp="1" noChangeArrowheads="1"/>
          </p:cNvSpPr>
          <p:nvPr>
            <p:ph type="body" idx="1"/>
          </p:nvPr>
        </p:nvSpPr>
        <p:spPr>
          <a:xfrm>
            <a:off x="912814" y="4343519"/>
            <a:ext cx="5030787" cy="4115827"/>
          </a:xfrm>
          <a:noFill/>
          <a:ln/>
        </p:spPr>
        <p:txBody>
          <a:bodyPr/>
          <a:lstStyle/>
          <a:p>
            <a:pPr eaLnBrk="1" hangingPunct="1"/>
            <a:endParaRPr lang="en-US"/>
          </a:p>
        </p:txBody>
      </p:sp>
    </p:spTree>
    <p:extLst>
      <p:ext uri="{BB962C8B-B14F-4D97-AF65-F5344CB8AC3E}">
        <p14:creationId xmlns:p14="http://schemas.microsoft.com/office/powerpoint/2010/main" val="2396160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82</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604710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ftr" sz="quarter" idx="4"/>
          </p:nvPr>
        </p:nvSpPr>
        <p:spPr>
          <a:noFill/>
        </p:spPr>
        <p:txBody>
          <a:bodyPr/>
          <a:lstStyle/>
          <a:p>
            <a:r>
              <a:rPr lang="en-US"/>
              <a:t>GreenPrints 2002 – Atalanta, GA</a:t>
            </a:r>
          </a:p>
        </p:txBody>
      </p:sp>
      <p:sp>
        <p:nvSpPr>
          <p:cNvPr id="34819" name="Rectangle 7"/>
          <p:cNvSpPr>
            <a:spLocks noGrp="1" noChangeArrowheads="1"/>
          </p:cNvSpPr>
          <p:nvPr>
            <p:ph type="sldNum" sz="quarter" idx="5"/>
          </p:nvPr>
        </p:nvSpPr>
        <p:spPr>
          <a:noFill/>
        </p:spPr>
        <p:txBody>
          <a:bodyPr/>
          <a:lstStyle/>
          <a:p>
            <a:fld id="{A35DCCF2-ACB7-4D37-A049-6CEA2B046AB5}" type="slidenum">
              <a:rPr lang="en-US"/>
              <a:pPr/>
              <a:t>83</a:t>
            </a:fld>
            <a:endParaRPr lang="en-US"/>
          </a:p>
        </p:txBody>
      </p:sp>
      <p:sp>
        <p:nvSpPr>
          <p:cNvPr id="34820" name="Rectangle 9"/>
          <p:cNvSpPr>
            <a:spLocks noGrp="1" noChangeArrowheads="1"/>
          </p:cNvSpPr>
          <p:nvPr>
            <p:ph type="dt" sz="quarter" idx="1"/>
          </p:nvPr>
        </p:nvSpPr>
        <p:spPr>
          <a:noFill/>
        </p:spPr>
        <p:txBody>
          <a:bodyPr/>
          <a:lstStyle/>
          <a:p>
            <a:fld id="{C3C47DD1-6C7F-4CD6-AC11-A35439F39EE2}" type="datetime1">
              <a:rPr lang="en-US"/>
              <a:pPr/>
              <a:t>12/10/2021</a:t>
            </a:fld>
            <a:endParaRPr lang="en-US"/>
          </a:p>
        </p:txBody>
      </p:sp>
      <p:sp>
        <p:nvSpPr>
          <p:cNvPr id="34821" name="Rectangle 2"/>
          <p:cNvSpPr>
            <a:spLocks noGrp="1" noRot="1" noChangeAspect="1" noChangeArrowheads="1" noTextEdit="1"/>
          </p:cNvSpPr>
          <p:nvPr>
            <p:ph type="sldImg"/>
          </p:nvPr>
        </p:nvSpPr>
        <p:spPr>
          <a:xfrm>
            <a:off x="1149350" y="690563"/>
            <a:ext cx="4557713" cy="3417887"/>
          </a:xfrm>
          <a:ln/>
        </p:spPr>
      </p:sp>
      <p:sp>
        <p:nvSpPr>
          <p:cNvPr id="34822" name="Rectangle 3"/>
          <p:cNvSpPr>
            <a:spLocks noGrp="1" noChangeArrowheads="1"/>
          </p:cNvSpPr>
          <p:nvPr>
            <p:ph type="body" idx="1"/>
          </p:nvPr>
        </p:nvSpPr>
        <p:spPr>
          <a:xfrm>
            <a:off x="912814" y="4343519"/>
            <a:ext cx="5030787" cy="4115827"/>
          </a:xfrm>
          <a:noFill/>
          <a:ln/>
        </p:spPr>
        <p:txBody>
          <a:bodyPr/>
          <a:lstStyle/>
          <a:p>
            <a:pPr eaLnBrk="1" hangingPunct="1"/>
            <a:endParaRPr lang="en-US"/>
          </a:p>
        </p:txBody>
      </p:sp>
    </p:spTree>
    <p:extLst>
      <p:ext uri="{BB962C8B-B14F-4D97-AF65-F5344CB8AC3E}">
        <p14:creationId xmlns:p14="http://schemas.microsoft.com/office/powerpoint/2010/main" val="153646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5</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3117546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ftr" sz="quarter" idx="4"/>
          </p:nvPr>
        </p:nvSpPr>
        <p:spPr>
          <a:noFill/>
        </p:spPr>
        <p:txBody>
          <a:bodyPr/>
          <a:lstStyle/>
          <a:p>
            <a:r>
              <a:rPr lang="en-US"/>
              <a:t>GreenPrints 2002 – Atalanta, GA</a:t>
            </a:r>
          </a:p>
        </p:txBody>
      </p:sp>
      <p:sp>
        <p:nvSpPr>
          <p:cNvPr id="35843" name="Rectangle 7"/>
          <p:cNvSpPr>
            <a:spLocks noGrp="1" noChangeArrowheads="1"/>
          </p:cNvSpPr>
          <p:nvPr>
            <p:ph type="sldNum" sz="quarter" idx="5"/>
          </p:nvPr>
        </p:nvSpPr>
        <p:spPr>
          <a:noFill/>
        </p:spPr>
        <p:txBody>
          <a:bodyPr/>
          <a:lstStyle/>
          <a:p>
            <a:fld id="{10C1BED6-2F82-4948-8D7D-EEE34428822B}" type="slidenum">
              <a:rPr lang="en-US"/>
              <a:pPr/>
              <a:t>84</a:t>
            </a:fld>
            <a:endParaRPr lang="en-US"/>
          </a:p>
        </p:txBody>
      </p:sp>
      <p:sp>
        <p:nvSpPr>
          <p:cNvPr id="35844" name="Rectangle 9"/>
          <p:cNvSpPr>
            <a:spLocks noGrp="1" noChangeArrowheads="1"/>
          </p:cNvSpPr>
          <p:nvPr>
            <p:ph type="dt" sz="quarter" idx="1"/>
          </p:nvPr>
        </p:nvSpPr>
        <p:spPr>
          <a:noFill/>
        </p:spPr>
        <p:txBody>
          <a:bodyPr/>
          <a:lstStyle/>
          <a:p>
            <a:fld id="{BF07A983-564E-4C4C-AFBD-111CA0C4014C}" type="datetime1">
              <a:rPr lang="en-US"/>
              <a:pPr/>
              <a:t>12/10/2021</a:t>
            </a:fld>
            <a:endParaRPr lang="en-US"/>
          </a:p>
        </p:txBody>
      </p:sp>
      <p:sp>
        <p:nvSpPr>
          <p:cNvPr id="35845" name="Rectangle 2"/>
          <p:cNvSpPr>
            <a:spLocks noGrp="1" noRot="1" noChangeAspect="1" noChangeArrowheads="1" noTextEdit="1"/>
          </p:cNvSpPr>
          <p:nvPr>
            <p:ph type="sldImg"/>
          </p:nvPr>
        </p:nvSpPr>
        <p:spPr>
          <a:xfrm>
            <a:off x="1149350" y="690563"/>
            <a:ext cx="4557713" cy="3417887"/>
          </a:xfrm>
          <a:ln/>
        </p:spPr>
      </p:sp>
      <p:sp>
        <p:nvSpPr>
          <p:cNvPr id="35846" name="Rectangle 3"/>
          <p:cNvSpPr>
            <a:spLocks noGrp="1" noChangeArrowheads="1"/>
          </p:cNvSpPr>
          <p:nvPr>
            <p:ph type="body" idx="1"/>
          </p:nvPr>
        </p:nvSpPr>
        <p:spPr>
          <a:xfrm>
            <a:off x="912814" y="4343519"/>
            <a:ext cx="5030787" cy="4115827"/>
          </a:xfrm>
          <a:noFill/>
          <a:ln/>
        </p:spPr>
        <p:txBody>
          <a:bodyPr/>
          <a:lstStyle/>
          <a:p>
            <a:pPr eaLnBrk="1" hangingPunct="1"/>
            <a:endParaRPr lang="en-US"/>
          </a:p>
        </p:txBody>
      </p:sp>
    </p:spTree>
    <p:extLst>
      <p:ext uri="{BB962C8B-B14F-4D97-AF65-F5344CB8AC3E}">
        <p14:creationId xmlns:p14="http://schemas.microsoft.com/office/powerpoint/2010/main" val="11436726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86</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2312842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endParaRPr lang="en-US" dirty="0"/>
          </a:p>
        </p:txBody>
      </p:sp>
      <p:sp>
        <p:nvSpPr>
          <p:cNvPr id="120836" name="Footer Placeholder 3"/>
          <p:cNvSpPr>
            <a:spLocks noGrp="1"/>
          </p:cNvSpPr>
          <p:nvPr>
            <p:ph type="ftr" sz="quarter" idx="4"/>
          </p:nvPr>
        </p:nvSpPr>
        <p:spPr>
          <a:noFill/>
        </p:spPr>
        <p:txBody>
          <a:bodyPr/>
          <a:lstStyle/>
          <a:p>
            <a:r>
              <a:rPr lang="en-US"/>
              <a:t>GreenPrints 2002 – Atalanta, GA</a:t>
            </a:r>
          </a:p>
        </p:txBody>
      </p:sp>
      <p:sp>
        <p:nvSpPr>
          <p:cNvPr id="120837" name="Slide Number Placeholder 4"/>
          <p:cNvSpPr>
            <a:spLocks noGrp="1"/>
          </p:cNvSpPr>
          <p:nvPr>
            <p:ph type="sldNum" sz="quarter" idx="5"/>
          </p:nvPr>
        </p:nvSpPr>
        <p:spPr>
          <a:noFill/>
        </p:spPr>
        <p:txBody>
          <a:bodyPr/>
          <a:lstStyle/>
          <a:p>
            <a:fld id="{EC6C2CF4-4211-4F8B-BE3C-E189BD2F6CD8}" type="slidenum">
              <a:rPr lang="en-US" smtClean="0"/>
              <a:pPr/>
              <a:t>87</a:t>
            </a:fld>
            <a:endParaRPr lang="en-US"/>
          </a:p>
        </p:txBody>
      </p:sp>
      <p:sp>
        <p:nvSpPr>
          <p:cNvPr id="120838" name="Date Placeholder 5"/>
          <p:cNvSpPr>
            <a:spLocks noGrp="1"/>
          </p:cNvSpPr>
          <p:nvPr>
            <p:ph type="dt" sz="quarter" idx="1"/>
          </p:nvPr>
        </p:nvSpPr>
        <p:spPr>
          <a:noFill/>
        </p:spPr>
        <p:txBody>
          <a:bodyPr/>
          <a:lstStyle/>
          <a:p>
            <a:fld id="{DB6BAF01-78EA-471D-A99C-65641C879792}" type="datetime1">
              <a:rPr lang="en-US" smtClean="0"/>
              <a:pPr/>
              <a:t>12/10/2021</a:t>
            </a:fld>
            <a:endParaRPr lang="en-US"/>
          </a:p>
        </p:txBody>
      </p:sp>
    </p:spTree>
    <p:extLst>
      <p:ext uri="{BB962C8B-B14F-4D97-AF65-F5344CB8AC3E}">
        <p14:creationId xmlns:p14="http://schemas.microsoft.com/office/powerpoint/2010/main" val="3720920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4A1FB558-41CB-4FCD-A1C5-761EB585F49C}" type="slidenum">
              <a:rPr lang="en-US" smtClean="0"/>
              <a:pPr/>
              <a:t>88</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12/10/2021</a:t>
            </a:fld>
            <a:endParaRPr lang="en-US"/>
          </a:p>
        </p:txBody>
      </p:sp>
    </p:spTree>
    <p:extLst>
      <p:ext uri="{BB962C8B-B14F-4D97-AF65-F5344CB8AC3E}">
        <p14:creationId xmlns:p14="http://schemas.microsoft.com/office/powerpoint/2010/main" val="22219765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4A1FB558-41CB-4FCD-A1C5-761EB585F49C}" type="slidenum">
              <a:rPr lang="en-US" smtClean="0"/>
              <a:pPr/>
              <a:t>89</a:t>
            </a:fld>
            <a:endParaRPr lang="en-US"/>
          </a:p>
        </p:txBody>
      </p:sp>
      <p:sp>
        <p:nvSpPr>
          <p:cNvPr id="6" name="Date Placeholder 5"/>
          <p:cNvSpPr>
            <a:spLocks noGrp="1"/>
          </p:cNvSpPr>
          <p:nvPr>
            <p:ph type="dt" idx="12"/>
          </p:nvPr>
        </p:nvSpPr>
        <p:spPr/>
        <p:txBody>
          <a:bodyPr/>
          <a:lstStyle/>
          <a:p>
            <a:fld id="{376D856F-F47A-41FD-83A4-DBCFEB0989A6}" type="datetime1">
              <a:rPr lang="en-US" smtClean="0"/>
              <a:pPr/>
              <a:t>12/10/2021</a:t>
            </a:fld>
            <a:endParaRPr lang="en-US"/>
          </a:p>
        </p:txBody>
      </p:sp>
    </p:spTree>
    <p:extLst>
      <p:ext uri="{BB962C8B-B14F-4D97-AF65-F5344CB8AC3E}">
        <p14:creationId xmlns:p14="http://schemas.microsoft.com/office/powerpoint/2010/main" val="1570520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GreenPrints 2002 – Atalanta, GA</a:t>
            </a:r>
          </a:p>
        </p:txBody>
      </p:sp>
      <p:sp>
        <p:nvSpPr>
          <p:cNvPr id="5" name="Slide Number Placeholder 4"/>
          <p:cNvSpPr>
            <a:spLocks noGrp="1"/>
          </p:cNvSpPr>
          <p:nvPr>
            <p:ph type="sldNum" sz="quarter" idx="11"/>
          </p:nvPr>
        </p:nvSpPr>
        <p:spPr/>
        <p:txBody>
          <a:bodyPr/>
          <a:lstStyle/>
          <a:p>
            <a:pPr>
              <a:defRPr/>
            </a:pPr>
            <a:fld id="{DEC86BD9-A27C-470F-BFBD-7C2539EA01B3}" type="slidenum">
              <a:rPr lang="en-US" smtClean="0"/>
              <a:pPr>
                <a:defRPr/>
              </a:pPr>
              <a:t>91</a:t>
            </a:fld>
            <a:endParaRPr lang="en-US"/>
          </a:p>
        </p:txBody>
      </p:sp>
      <p:sp>
        <p:nvSpPr>
          <p:cNvPr id="6" name="Date Placeholder 5"/>
          <p:cNvSpPr>
            <a:spLocks noGrp="1"/>
          </p:cNvSpPr>
          <p:nvPr>
            <p:ph type="dt" idx="12"/>
          </p:nvPr>
        </p:nvSpPr>
        <p:spPr/>
        <p:txBody>
          <a:bodyPr/>
          <a:lstStyle/>
          <a:p>
            <a:pPr>
              <a:defRPr/>
            </a:pPr>
            <a:fld id="{2FE009BB-B1E1-4A68-91EE-86BF0D1C0DD1}" type="datetime1">
              <a:rPr lang="en-US" smtClean="0"/>
              <a:pPr>
                <a:defRPr/>
              </a:pPr>
              <a:t>12/10/2021</a:t>
            </a:fld>
            <a:endParaRPr lang="en-US"/>
          </a:p>
        </p:txBody>
      </p:sp>
    </p:spTree>
    <p:extLst>
      <p:ext uri="{BB962C8B-B14F-4D97-AF65-F5344CB8AC3E}">
        <p14:creationId xmlns:p14="http://schemas.microsoft.com/office/powerpoint/2010/main" val="2296140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ftr" sz="quarter" idx="4"/>
          </p:nvPr>
        </p:nvSpPr>
        <p:spPr>
          <a:noFill/>
        </p:spPr>
        <p:txBody>
          <a:bodyPr/>
          <a:lstStyle/>
          <a:p>
            <a:r>
              <a:rPr lang="en-US"/>
              <a:t>GreenPrints 2002 – Atalanta, GA</a:t>
            </a:r>
          </a:p>
        </p:txBody>
      </p:sp>
      <p:sp>
        <p:nvSpPr>
          <p:cNvPr id="37891" name="Rectangle 7"/>
          <p:cNvSpPr>
            <a:spLocks noGrp="1" noChangeArrowheads="1"/>
          </p:cNvSpPr>
          <p:nvPr>
            <p:ph type="sldNum" sz="quarter" idx="5"/>
          </p:nvPr>
        </p:nvSpPr>
        <p:spPr>
          <a:noFill/>
        </p:spPr>
        <p:txBody>
          <a:bodyPr/>
          <a:lstStyle/>
          <a:p>
            <a:fld id="{DD9144E1-4E37-480C-AFC1-6C60A233B8E4}" type="slidenum">
              <a:rPr lang="en-US"/>
              <a:pPr/>
              <a:t>95</a:t>
            </a:fld>
            <a:endParaRPr lang="en-US"/>
          </a:p>
        </p:txBody>
      </p:sp>
      <p:sp>
        <p:nvSpPr>
          <p:cNvPr id="37892" name="Rectangle 9"/>
          <p:cNvSpPr>
            <a:spLocks noGrp="1" noChangeArrowheads="1"/>
          </p:cNvSpPr>
          <p:nvPr>
            <p:ph type="dt" sz="quarter" idx="1"/>
          </p:nvPr>
        </p:nvSpPr>
        <p:spPr>
          <a:noFill/>
        </p:spPr>
        <p:txBody>
          <a:bodyPr/>
          <a:lstStyle/>
          <a:p>
            <a:fld id="{40AA3F98-2D91-4C72-9DC2-AB3B5A44479A}" type="datetime1">
              <a:rPr lang="en-US"/>
              <a:pPr/>
              <a:t>12/10/2021</a:t>
            </a:fld>
            <a:endParaRPr lang="en-US"/>
          </a:p>
        </p:txBody>
      </p:sp>
      <p:sp>
        <p:nvSpPr>
          <p:cNvPr id="37893" name="Rectangle 2"/>
          <p:cNvSpPr>
            <a:spLocks noGrp="1" noRot="1" noChangeAspect="1" noChangeArrowheads="1" noTextEdit="1"/>
          </p:cNvSpPr>
          <p:nvPr>
            <p:ph type="sldImg"/>
          </p:nvPr>
        </p:nvSpPr>
        <p:spPr>
          <a:ln/>
        </p:spPr>
      </p:sp>
      <p:sp>
        <p:nvSpPr>
          <p:cNvPr id="3789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5528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915E1F8C-0F11-4608-944D-A94E33C73E7C}" type="slidenum">
              <a:rPr lang="en-US" smtClean="0"/>
              <a:pPr/>
              <a:t>6</a:t>
            </a:fld>
            <a:endParaRPr lang="en-US"/>
          </a:p>
        </p:txBody>
      </p:sp>
      <p:sp>
        <p:nvSpPr>
          <p:cNvPr id="6" name="Date Placeholder 5"/>
          <p:cNvSpPr>
            <a:spLocks noGrp="1"/>
          </p:cNvSpPr>
          <p:nvPr>
            <p:ph type="dt" idx="12"/>
          </p:nvPr>
        </p:nvSpPr>
        <p:spPr/>
        <p:txBody>
          <a:bodyPr/>
          <a:lstStyle/>
          <a:p>
            <a:fld id="{A361AC2C-9E6A-46AB-BCA8-8D356ED6DAC6}" type="datetime1">
              <a:rPr lang="en-US" smtClean="0"/>
              <a:pPr/>
              <a:t>12/10/2021</a:t>
            </a:fld>
            <a:endParaRPr lang="en-US"/>
          </a:p>
        </p:txBody>
      </p:sp>
    </p:spTree>
    <p:extLst>
      <p:ext uri="{BB962C8B-B14F-4D97-AF65-F5344CB8AC3E}">
        <p14:creationId xmlns:p14="http://schemas.microsoft.com/office/powerpoint/2010/main" val="283232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http://www.kpluwonders.org/</a:t>
            </a:r>
          </a:p>
        </p:txBody>
      </p:sp>
      <p:sp>
        <p:nvSpPr>
          <p:cNvPr id="4" name="Slide Number Placeholder 3"/>
          <p:cNvSpPr>
            <a:spLocks noGrp="1"/>
          </p:cNvSpPr>
          <p:nvPr>
            <p:ph type="sldNum" sz="quarter" idx="10"/>
          </p:nvPr>
        </p:nvSpPr>
        <p:spPr/>
        <p:txBody>
          <a:bodyPr/>
          <a:lstStyle/>
          <a:p>
            <a:fld id="{EC736FBA-0C09-4CF4-942D-A0EEA4E32234}" type="slidenum">
              <a:rPr lang="en-US" smtClean="0"/>
              <a:t>8</a:t>
            </a:fld>
            <a:endParaRPr lang="en-US"/>
          </a:p>
        </p:txBody>
      </p:sp>
    </p:spTree>
    <p:extLst>
      <p:ext uri="{BB962C8B-B14F-4D97-AF65-F5344CB8AC3E}">
        <p14:creationId xmlns:p14="http://schemas.microsoft.com/office/powerpoint/2010/main" val="43644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23</a:t>
            </a:fld>
            <a:endParaRPr lang="en-US"/>
          </a:p>
        </p:txBody>
      </p:sp>
    </p:spTree>
    <p:extLst>
      <p:ext uri="{BB962C8B-B14F-4D97-AF65-F5344CB8AC3E}">
        <p14:creationId xmlns:p14="http://schemas.microsoft.com/office/powerpoint/2010/main" val="2210479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25</a:t>
            </a:fld>
            <a:endParaRPr lang="en-US"/>
          </a:p>
        </p:txBody>
      </p:sp>
    </p:spTree>
    <p:extLst>
      <p:ext uri="{BB962C8B-B14F-4D97-AF65-F5344CB8AC3E}">
        <p14:creationId xmlns:p14="http://schemas.microsoft.com/office/powerpoint/2010/main" val="1643565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33</a:t>
            </a:fld>
            <a:endParaRPr lang="en-US"/>
          </a:p>
        </p:txBody>
      </p:sp>
    </p:spTree>
    <p:extLst>
      <p:ext uri="{BB962C8B-B14F-4D97-AF65-F5344CB8AC3E}">
        <p14:creationId xmlns:p14="http://schemas.microsoft.com/office/powerpoint/2010/main" val="1979375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facilitydynamics.com/" TargetMode="External"/><Relationship Id="rId7" Type="http://schemas.openxmlformats.org/officeDocument/2006/relationships/image" Target="../media/image5.png"/><Relationship Id="rId2" Type="http://schemas.openxmlformats.org/officeDocument/2006/relationships/hyperlink" Target="mailto:Dsellers@FacilityDynamics.com" TargetMode="External"/><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av8rdas.com/" TargetMode="External"/><Relationship Id="rId4" Type="http://schemas.openxmlformats.org/officeDocument/2006/relationships/hyperlink" Target="https://av8rdas.wordpress.com/" TargetMode="Externa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A Quality Assurance">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7EF95C9-C786-4640-A8FC-4A5F5CB17481}"/>
              </a:ext>
            </a:extLst>
          </p:cNvPr>
          <p:cNvCxnSpPr>
            <a:cxnSpLocks/>
          </p:cNvCxnSpPr>
          <p:nvPr userDrawn="1"/>
        </p:nvCxnSpPr>
        <p:spPr>
          <a:xfrm flipV="1">
            <a:off x="628650" y="1295400"/>
            <a:ext cx="3943350" cy="1036"/>
          </a:xfrm>
          <a:prstGeom prst="line">
            <a:avLst/>
          </a:prstGeom>
          <a:ln w="76200">
            <a:solidFill>
              <a:srgbClr val="FFA100"/>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4BD9F99-E3D2-435D-9490-F0217713B38A}"/>
              </a:ext>
            </a:extLst>
          </p:cNvPr>
          <p:cNvSpPr txBox="1"/>
          <p:nvPr userDrawn="1"/>
        </p:nvSpPr>
        <p:spPr>
          <a:xfrm>
            <a:off x="628650" y="1861813"/>
            <a:ext cx="7886700" cy="3970318"/>
          </a:xfrm>
          <a:prstGeom prst="rect">
            <a:avLst/>
          </a:prstGeom>
          <a:noFill/>
        </p:spPr>
        <p:txBody>
          <a:bodyPr wrap="square">
            <a:spAutoFit/>
          </a:bodyPr>
          <a:lstStyle/>
          <a:p>
            <a:pPr lvl="0"/>
            <a:r>
              <a:rPr lang="en-US" sz="1800" dirty="0"/>
              <a:t>The Building Commissioning Association is a Registered Provider with The American Institute of Architects Continuing Education Systems (AIA/CES). Credit(s) earned on completion of this program will be reported to AIA/CES for AIA members. Certificates of the Completion for both AIA members and non-AIA members are available upon request.</a:t>
            </a:r>
          </a:p>
          <a:p>
            <a:pPr lvl="0"/>
            <a:endParaRPr lang="en-US" sz="1800" dirty="0"/>
          </a:p>
          <a:p>
            <a:pPr lvl="0"/>
            <a:r>
              <a:rPr lang="en-US" sz="1800" dirty="0"/>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lvl="0"/>
            <a:endParaRPr lang="en-US" sz="1800" dirty="0"/>
          </a:p>
          <a:p>
            <a:pPr lvl="0"/>
            <a:r>
              <a:rPr lang="en-US" sz="1800" dirty="0"/>
              <a:t>Questions related to specific materials, methods, and services will be addressed at the conclusion of this presentation.</a:t>
            </a:r>
          </a:p>
        </p:txBody>
      </p:sp>
      <p:sp>
        <p:nvSpPr>
          <p:cNvPr id="9" name="TextBox 8">
            <a:extLst>
              <a:ext uri="{FF2B5EF4-FFF2-40B4-BE49-F238E27FC236}">
                <a16:creationId xmlns:a16="http://schemas.microsoft.com/office/drawing/2014/main" id="{D3DDBF21-354E-4C68-8B14-FC0D245F8A7E}"/>
              </a:ext>
            </a:extLst>
          </p:cNvPr>
          <p:cNvSpPr txBox="1"/>
          <p:nvPr userDrawn="1"/>
        </p:nvSpPr>
        <p:spPr>
          <a:xfrm>
            <a:off x="628650" y="723088"/>
            <a:ext cx="6652045" cy="553998"/>
          </a:xfrm>
          <a:prstGeom prst="rect">
            <a:avLst/>
          </a:prstGeom>
          <a:noFill/>
        </p:spPr>
        <p:txBody>
          <a:bodyPr wrap="square" rtlCol="0" anchor="b">
            <a:spAutoFit/>
          </a:bodyPr>
          <a:lstStyle/>
          <a:p>
            <a:r>
              <a:rPr lang="en-US" sz="3000" dirty="0">
                <a:solidFill>
                  <a:schemeClr val="tx1"/>
                </a:solidFill>
              </a:rPr>
              <a:t>AIA Quality Assurance</a:t>
            </a:r>
          </a:p>
        </p:txBody>
      </p:sp>
      <p:pic>
        <p:nvPicPr>
          <p:cNvPr id="10" name="Picture 9">
            <a:extLst>
              <a:ext uri="{FF2B5EF4-FFF2-40B4-BE49-F238E27FC236}">
                <a16:creationId xmlns:a16="http://schemas.microsoft.com/office/drawing/2014/main" id="{F5D5D263-6CD2-4497-87EA-1C040F1DBDB8}"/>
              </a:ext>
            </a:extLst>
          </p:cNvPr>
          <p:cNvPicPr>
            <a:picLocks noChangeAspect="1"/>
          </p:cNvPicPr>
          <p:nvPr userDrawn="1"/>
        </p:nvPicPr>
        <p:blipFill>
          <a:blip r:embed="rId2"/>
          <a:stretch>
            <a:fillRect/>
          </a:stretch>
        </p:blipFill>
        <p:spPr>
          <a:xfrm>
            <a:off x="7391400" y="174948"/>
            <a:ext cx="1305339" cy="1121488"/>
          </a:xfrm>
          <a:prstGeom prst="rect">
            <a:avLst/>
          </a:prstGeom>
        </p:spPr>
      </p:pic>
      <p:pic>
        <p:nvPicPr>
          <p:cNvPr id="11" name="Picture 10" descr="Icon&#10;&#10;Description automatically generated">
            <a:extLst>
              <a:ext uri="{FF2B5EF4-FFF2-40B4-BE49-F238E27FC236}">
                <a16:creationId xmlns:a16="http://schemas.microsoft.com/office/drawing/2014/main" id="{5F8AEE12-BA4E-4FC3-9D54-DDB151ECBB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2096" y="6113257"/>
            <a:ext cx="1337028" cy="666530"/>
          </a:xfrm>
          <a:prstGeom prst="rect">
            <a:avLst/>
          </a:prstGeom>
        </p:spPr>
      </p:pic>
    </p:spTree>
    <p:extLst>
      <p:ext uri="{BB962C8B-B14F-4D97-AF65-F5344CB8AC3E}">
        <p14:creationId xmlns:p14="http://schemas.microsoft.com/office/powerpoint/2010/main" val="21403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Background">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524000" y="6629400"/>
            <a:ext cx="6096000" cy="2286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7620000" y="6417725"/>
            <a:ext cx="1524000" cy="228600"/>
          </a:xfrm>
          <a:prstGeom prst="rect">
            <a:avLst/>
          </a:prstGeom>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Agenda</a:t>
            </a:r>
          </a:p>
        </p:txBody>
      </p:sp>
    </p:spTree>
    <p:extLst>
      <p:ext uri="{BB962C8B-B14F-4D97-AF65-F5344CB8AC3E}">
        <p14:creationId xmlns:p14="http://schemas.microsoft.com/office/powerpoint/2010/main" val="426906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56695"/>
            <a:ext cx="8229600" cy="867305"/>
          </a:xfrm>
        </p:spPr>
        <p:txBody>
          <a:bodyPr/>
          <a:lstStyle/>
          <a:p>
            <a:r>
              <a:rPr lang="en-US"/>
              <a:t>Click to edit Master title style</a:t>
            </a:r>
          </a:p>
        </p:txBody>
      </p:sp>
      <p:sp>
        <p:nvSpPr>
          <p:cNvPr id="3" name="Content Placeholder 2"/>
          <p:cNvSpPr>
            <a:spLocks noGrp="1"/>
          </p:cNvSpPr>
          <p:nvPr>
            <p:ph idx="1"/>
          </p:nvPr>
        </p:nvSpPr>
        <p:spPr>
          <a:xfrm>
            <a:off x="457200" y="1646237"/>
            <a:ext cx="8229600" cy="4525963"/>
          </a:xfrm>
        </p:spPr>
        <p:txBody>
          <a:bodyPr/>
          <a:lstStyle>
            <a:lvl1pPr>
              <a:defRPr>
                <a:solidFill>
                  <a:schemeClr val="bg1"/>
                </a:solidFill>
              </a:defRPr>
            </a:lvl1pPr>
            <a:lvl2pPr>
              <a:defRPr>
                <a:solidFill>
                  <a:srgbClr val="FFA100"/>
                </a:solidFill>
              </a:defRPr>
            </a:lvl2pPr>
            <a:lvl3pPr>
              <a:defRPr>
                <a:solidFill>
                  <a:srgbClr val="FFA100"/>
                </a:solidFill>
              </a:defRPr>
            </a:lvl3pPr>
            <a:lvl4pPr>
              <a:defRPr>
                <a:solidFill>
                  <a:srgbClr val="FFA100"/>
                </a:solidFill>
              </a:defRPr>
            </a:lvl4pPr>
            <a:lvl5pPr>
              <a:defRPr>
                <a:solidFill>
                  <a:srgbClr val="FFA1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1"/>
          </p:nvPr>
        </p:nvSpPr>
        <p:spPr>
          <a:xfrm>
            <a:off x="7620000" y="6417725"/>
            <a:ext cx="1524000" cy="228600"/>
          </a:xfrm>
          <a:prstGeom prst="rect">
            <a:avLst/>
          </a:prstGeom>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1"/>
          </p:nvPr>
        </p:nvSpPr>
        <p:spPr>
          <a:xfrm>
            <a:off x="7620000" y="6417725"/>
            <a:ext cx="1524000" cy="228600"/>
          </a:xfrm>
          <a:prstGeom prst="rect">
            <a:avLst/>
          </a:prstGeom>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1"/>
          </p:nvPr>
        </p:nvSpPr>
        <p:spPr>
          <a:xfrm>
            <a:off x="7620000" y="6417725"/>
            <a:ext cx="1524000" cy="228600"/>
          </a:xfrm>
          <a:prstGeom prst="rect">
            <a:avLst/>
          </a:prstGeom>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1"/>
          </p:nvPr>
        </p:nvSpPr>
        <p:spPr>
          <a:xfrm>
            <a:off x="7620000" y="6417725"/>
            <a:ext cx="1524000" cy="228600"/>
          </a:xfrm>
          <a:prstGeom prst="rect">
            <a:avLst/>
          </a:prstGeom>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a:xfrm>
            <a:off x="7620000" y="6417725"/>
            <a:ext cx="1524000" cy="228600"/>
          </a:xfrm>
          <a:prstGeom prst="rect">
            <a:avLst/>
          </a:prstGeom>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7620000" y="6417725"/>
            <a:ext cx="1524000" cy="228600"/>
          </a:xfrm>
          <a:prstGeom prst="rect">
            <a:avLst/>
          </a:prstGeom>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losing Slide">
    <p:bg>
      <p:bgPr>
        <a:gradFill>
          <a:gsLst>
            <a:gs pos="48000">
              <a:schemeClr val="bg1"/>
            </a:gs>
            <a:gs pos="80000">
              <a:schemeClr val="tx1"/>
            </a:gs>
          </a:gsLst>
          <a:lin ang="5400000" scaled="0"/>
        </a:gradFill>
        <a:effectLst/>
      </p:bgPr>
    </p:bg>
    <p:spTree>
      <p:nvGrpSpPr>
        <p:cNvPr id="1" name=""/>
        <p:cNvGrpSpPr/>
        <p:nvPr/>
      </p:nvGrpSpPr>
      <p:grpSpPr>
        <a:xfrm>
          <a:off x="0" y="0"/>
          <a:ext cx="0" cy="0"/>
          <a:chOff x="0" y="0"/>
          <a:chExt cx="0" cy="0"/>
        </a:xfrm>
      </p:grpSpPr>
      <p:sp>
        <p:nvSpPr>
          <p:cNvPr id="9" name="TextBox 8"/>
          <p:cNvSpPr txBox="1"/>
          <p:nvPr userDrawn="1"/>
        </p:nvSpPr>
        <p:spPr>
          <a:xfrm>
            <a:off x="2529078" y="3691002"/>
            <a:ext cx="6477000" cy="2954655"/>
          </a:xfrm>
          <a:prstGeom prst="rect">
            <a:avLst/>
          </a:prstGeom>
          <a:noFill/>
        </p:spPr>
        <p:txBody>
          <a:bodyPr wrap="square" rtlCol="0">
            <a:spAutoFit/>
          </a:bodyPr>
          <a:lstStyle/>
          <a:p>
            <a:pPr>
              <a:spcBef>
                <a:spcPts val="600"/>
              </a:spcBef>
            </a:pPr>
            <a:r>
              <a:rPr lang="en-US" sz="3600" b="1" dirty="0">
                <a:solidFill>
                  <a:schemeClr val="bg1"/>
                </a:solidFill>
                <a:latin typeface="Arial" pitchFamily="34" charset="0"/>
                <a:ea typeface="ヒラギノ角ゴ Pro W3"/>
                <a:cs typeface="ヒラギノ角ゴ Pro W3"/>
              </a:rPr>
              <a:t>Questions?</a:t>
            </a:r>
          </a:p>
          <a:p>
            <a:pPr>
              <a:spcBef>
                <a:spcPts val="600"/>
              </a:spcBef>
            </a:pPr>
            <a:r>
              <a:rPr lang="en-US" sz="2000" b="0" dirty="0">
                <a:solidFill>
                  <a:schemeClr val="bg1"/>
                </a:solidFill>
                <a:latin typeface="Arial" pitchFamily="34" charset="0"/>
                <a:ea typeface="ヒラギノ角ゴ Pro W3"/>
                <a:cs typeface="ヒラギノ角ゴ Pro W3"/>
              </a:rPr>
              <a:t>David Sellers, Senior Engineer</a:t>
            </a:r>
          </a:p>
          <a:p>
            <a:pPr>
              <a:spcBef>
                <a:spcPts val="600"/>
              </a:spcBef>
            </a:pPr>
            <a:r>
              <a:rPr lang="en-US" sz="2000" b="0" dirty="0">
                <a:solidFill>
                  <a:schemeClr val="bg1"/>
                </a:solidFill>
                <a:latin typeface="Arial" pitchFamily="34" charset="0"/>
                <a:ea typeface="ヒラギノ角ゴ Pro W3"/>
                <a:cs typeface="ヒラギノ角ゴ Pro W3"/>
              </a:rPr>
              <a:t>Facility Dynamics Engineering</a:t>
            </a:r>
          </a:p>
          <a:p>
            <a:pPr>
              <a:spcBef>
                <a:spcPts val="600"/>
              </a:spcBef>
            </a:pPr>
            <a:r>
              <a:rPr lang="en-US" sz="2000" b="0" dirty="0">
                <a:solidFill>
                  <a:schemeClr val="bg1"/>
                </a:solidFill>
                <a:latin typeface="Arial" pitchFamily="34" charset="0"/>
                <a:ea typeface="ヒラギノ角ゴ Pro W3"/>
                <a:cs typeface="ヒラギノ角ゴ Pro W3"/>
                <a:hlinkClick r:id="rId2"/>
              </a:rPr>
              <a:t>Dsellers@FacilityDynamics.com</a:t>
            </a:r>
            <a:r>
              <a:rPr lang="en-US" sz="2000" b="0" dirty="0">
                <a:solidFill>
                  <a:schemeClr val="bg1"/>
                </a:solidFill>
                <a:latin typeface="Arial" pitchFamily="34" charset="0"/>
                <a:ea typeface="ヒラギノ角ゴ Pro W3"/>
                <a:cs typeface="ヒラギノ角ゴ Pro W3"/>
              </a:rPr>
              <a:t>  </a:t>
            </a:r>
          </a:p>
          <a:p>
            <a:pPr>
              <a:spcBef>
                <a:spcPts val="600"/>
              </a:spcBef>
            </a:pPr>
            <a:r>
              <a:rPr lang="en-US" sz="2000" b="0" dirty="0">
                <a:solidFill>
                  <a:schemeClr val="bg1"/>
                </a:solidFill>
                <a:latin typeface="Arial" pitchFamily="34" charset="0"/>
                <a:ea typeface="ヒラギノ角ゴ Pro W3"/>
                <a:cs typeface="ヒラギノ角ゴ Pro W3"/>
                <a:hlinkClick r:id="rId3"/>
              </a:rPr>
              <a:t>www.FacilityDynamics.com</a:t>
            </a:r>
            <a:r>
              <a:rPr lang="en-US" sz="2000" b="0" dirty="0">
                <a:solidFill>
                  <a:schemeClr val="bg1"/>
                </a:solidFill>
                <a:latin typeface="Arial" pitchFamily="34" charset="0"/>
                <a:ea typeface="ヒラギノ角ゴ Pro W3"/>
                <a:cs typeface="ヒラギノ角ゴ Pro W3"/>
              </a:rPr>
              <a:t>  </a:t>
            </a:r>
          </a:p>
          <a:p>
            <a:pPr>
              <a:spcBef>
                <a:spcPts val="600"/>
              </a:spcBef>
            </a:pPr>
            <a:r>
              <a:rPr lang="en-US" sz="2000" b="0" dirty="0">
                <a:solidFill>
                  <a:schemeClr val="bg1"/>
                </a:solidFill>
                <a:latin typeface="Arial" pitchFamily="34" charset="0"/>
                <a:ea typeface="ヒラギノ角ゴ Pro W3"/>
                <a:cs typeface="ヒラギノ角ゴ Pro W3"/>
                <a:hlinkClick r:id="rId4"/>
              </a:rPr>
              <a:t>https://av8rdas.wordpress.com/</a:t>
            </a:r>
            <a:r>
              <a:rPr lang="en-US" sz="2000" b="0" dirty="0">
                <a:solidFill>
                  <a:schemeClr val="bg1"/>
                </a:solidFill>
                <a:latin typeface="Arial" pitchFamily="34" charset="0"/>
                <a:ea typeface="ヒラギノ角ゴ Pro W3"/>
                <a:cs typeface="ヒラギノ角ゴ Pro W3"/>
              </a:rPr>
              <a:t> (blog)</a:t>
            </a:r>
          </a:p>
          <a:p>
            <a:pPr>
              <a:spcBef>
                <a:spcPts val="600"/>
              </a:spcBef>
            </a:pPr>
            <a:r>
              <a:rPr lang="en-US" sz="2000" b="0" dirty="0">
                <a:solidFill>
                  <a:schemeClr val="bg1"/>
                </a:solidFill>
                <a:latin typeface="Arial" pitchFamily="34" charset="0"/>
                <a:ea typeface="ヒラギノ角ゴ Pro W3"/>
                <a:cs typeface="ヒラギノ角ゴ Pro W3"/>
                <a:hlinkClick r:id="rId5"/>
              </a:rPr>
              <a:t>https://www.av8rdas.com/</a:t>
            </a:r>
            <a:r>
              <a:rPr lang="en-US" sz="2000" b="0" dirty="0">
                <a:solidFill>
                  <a:schemeClr val="bg1"/>
                </a:solidFill>
                <a:latin typeface="Arial" pitchFamily="34" charset="0"/>
                <a:ea typeface="ヒラギノ角ゴ Pro W3"/>
                <a:cs typeface="ヒラギノ角ゴ Pro W3"/>
              </a:rPr>
              <a:t> (Cx Resources website</a:t>
            </a:r>
            <a:r>
              <a:rPr lang="en-US" sz="2000" b="1" dirty="0">
                <a:solidFill>
                  <a:schemeClr val="bg1"/>
                </a:solidFill>
                <a:latin typeface="Arial" pitchFamily="34" charset="0"/>
                <a:ea typeface="ヒラギノ角ゴ Pro W3"/>
                <a:cs typeface="ヒラギノ角ゴ Pro W3"/>
              </a:rPr>
              <a:t>)</a:t>
            </a:r>
            <a:endParaRPr lang="en-US" sz="3600" b="1" dirty="0">
              <a:solidFill>
                <a:schemeClr val="bg1"/>
              </a:solidFill>
              <a:latin typeface="Arial" pitchFamily="34" charset="0"/>
              <a:ea typeface="ヒラギノ角ゴ Pro W3"/>
              <a:cs typeface="ヒラギノ角ゴ Pro W3"/>
            </a:endParaRPr>
          </a:p>
        </p:txBody>
      </p:sp>
      <p:grpSp>
        <p:nvGrpSpPr>
          <p:cNvPr id="5" name="Group 4"/>
          <p:cNvGrpSpPr/>
          <p:nvPr userDrawn="1"/>
        </p:nvGrpSpPr>
        <p:grpSpPr>
          <a:xfrm>
            <a:off x="820944" y="-355600"/>
            <a:ext cx="8094456" cy="3790904"/>
            <a:chOff x="820944" y="-355600"/>
            <a:chExt cx="809445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tx1"/>
        </a:soli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215900"/>
            <a:ext cx="8096046" cy="3790904"/>
            <a:chOff x="820944" y="-355600"/>
            <a:chExt cx="809604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645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xfrm>
            <a:off x="457200" y="6554788"/>
            <a:ext cx="2128838" cy="263525"/>
          </a:xfrm>
          <a:prstGeom prst="rect">
            <a:avLst/>
          </a:prstGeom>
          <a:ln/>
        </p:spPr>
        <p:txBody>
          <a:bodyPr/>
          <a:lstStyle>
            <a:lvl1pPr>
              <a:defRPr/>
            </a:lvl1pPr>
          </a:lstStyle>
          <a:p>
            <a:pPr>
              <a:defRPr/>
            </a:pPr>
            <a:endParaRPr lang="en-US"/>
          </a:p>
        </p:txBody>
      </p:sp>
      <p:sp>
        <p:nvSpPr>
          <p:cNvPr id="3" name="Rectangle 4"/>
          <p:cNvSpPr>
            <a:spLocks noGrp="1" noChangeArrowheads="1"/>
          </p:cNvSpPr>
          <p:nvPr>
            <p:ph type="ftr" idx="11"/>
          </p:nvPr>
        </p:nvSpPr>
        <p:spPr>
          <a:xfrm>
            <a:off x="3127375" y="6494463"/>
            <a:ext cx="2897188" cy="323850"/>
          </a:xfrm>
          <a:prstGeom prst="rect">
            <a:avLst/>
          </a:prstGeom>
          <a:ln/>
        </p:spPr>
        <p:txBody>
          <a:bodyPr/>
          <a:lstStyle>
            <a:lvl1pPr>
              <a:defRPr/>
            </a:lvl1pPr>
          </a:lstStyle>
          <a:p>
            <a:pPr>
              <a:defRPr/>
            </a:pPr>
            <a:endParaRPr lang="en-US"/>
          </a:p>
        </p:txBody>
      </p:sp>
      <p:grpSp>
        <p:nvGrpSpPr>
          <p:cNvPr id="4" name="Group 3"/>
          <p:cNvGrpSpPr/>
          <p:nvPr userDrawn="1"/>
        </p:nvGrpSpPr>
        <p:grpSpPr>
          <a:xfrm>
            <a:off x="5638800" y="1840942"/>
            <a:ext cx="2510977" cy="2822573"/>
            <a:chOff x="2287247" y="3237204"/>
            <a:chExt cx="2510977" cy="2822573"/>
          </a:xfrm>
        </p:grpSpPr>
        <p:sp>
          <p:nvSpPr>
            <p:cNvPr id="5" name="Rectangle 4"/>
            <p:cNvSpPr/>
            <p:nvPr/>
          </p:nvSpPr>
          <p:spPr>
            <a:xfrm>
              <a:off x="2409278" y="4502123"/>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63583" y="4307178"/>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21759" y="3701387"/>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7453" y="3911573"/>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69137" y="3237204"/>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671402" y="4307178"/>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40043" y="3420627"/>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50720" y="4498312"/>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242832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613620"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98912"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84204"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169496"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5478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40080"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25372"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10664"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5956"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281248" y="48691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287247" y="500995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87247" y="519283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87247" y="537571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87247" y="5558591"/>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287247" y="5741471"/>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287247" y="5924351"/>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3050845" y="4750794"/>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2396361" y="3939818"/>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userDrawn="1"/>
        </p:nvGrpSpPr>
        <p:grpSpPr>
          <a:xfrm>
            <a:off x="2847748" y="2962298"/>
            <a:ext cx="2510977" cy="3102269"/>
            <a:chOff x="2847748" y="2962298"/>
            <a:chExt cx="2510977" cy="3102269"/>
          </a:xfrm>
        </p:grpSpPr>
        <p:grpSp>
          <p:nvGrpSpPr>
            <p:cNvPr id="62" name="Group 61"/>
            <p:cNvGrpSpPr/>
            <p:nvPr/>
          </p:nvGrpSpPr>
          <p:grpSpPr>
            <a:xfrm>
              <a:off x="2847748" y="3224304"/>
              <a:ext cx="2127462" cy="2822573"/>
              <a:chOff x="2847748" y="3224304"/>
              <a:chExt cx="2127462" cy="2822573"/>
            </a:xfrm>
          </p:grpSpPr>
          <p:sp>
            <p:nvSpPr>
              <p:cNvPr id="65" name="Rectangle 64"/>
              <p:cNvSpPr/>
              <p:nvPr/>
            </p:nvSpPr>
            <p:spPr>
              <a:xfrm>
                <a:off x="2969779" y="4489223"/>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124084" y="4294278"/>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282260" y="3688487"/>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607954" y="3898673"/>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929638" y="3224304"/>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231903" y="4294278"/>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400544" y="3407727"/>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711221" y="4485412"/>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298882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174121"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359413"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544705"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29997"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91528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100581"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85873"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471165"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656457"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841749" y="4856252"/>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2847748" y="499705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847748" y="517993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2847748" y="5362811"/>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2847748" y="5545691"/>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2847748" y="5728571"/>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2847748" y="5911451"/>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sp>
          <p:nvSpPr>
            <p:cNvPr id="63" name="Freeform 62"/>
            <p:cNvSpPr/>
            <p:nvPr/>
          </p:nvSpPr>
          <p:spPr>
            <a:xfrm>
              <a:off x="3646070" y="2962298"/>
              <a:ext cx="1217879" cy="2842905"/>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 name="connsiteX0" fmla="*/ 0 w 1171183"/>
                <a:gd name="connsiteY0" fmla="*/ 31546 h 1067309"/>
                <a:gd name="connsiteX1" fmla="*/ 103339 w 1171183"/>
                <a:gd name="connsiteY1" fmla="*/ 231 h 1067309"/>
                <a:gd name="connsiteX2" fmla="*/ 181627 w 1171183"/>
                <a:gd name="connsiteY2" fmla="*/ 22151 h 1067309"/>
                <a:gd name="connsiteX3" fmla="*/ 256783 w 1171183"/>
                <a:gd name="connsiteY3" fmla="*/ 103570 h 1067309"/>
                <a:gd name="connsiteX4" fmla="*/ 310019 w 1171183"/>
                <a:gd name="connsiteY4" fmla="*/ 300855 h 1067309"/>
                <a:gd name="connsiteX5" fmla="*/ 416490 w 1171183"/>
                <a:gd name="connsiteY5" fmla="*/ 795633 h 1067309"/>
                <a:gd name="connsiteX6" fmla="*/ 522961 w 1171183"/>
                <a:gd name="connsiteY6" fmla="*/ 970998 h 1067309"/>
                <a:gd name="connsiteX7" fmla="*/ 635696 w 1171183"/>
                <a:gd name="connsiteY7" fmla="*/ 1052417 h 1067309"/>
                <a:gd name="connsiteX8" fmla="*/ 786008 w 1171183"/>
                <a:gd name="connsiteY8" fmla="*/ 1055548 h 1067309"/>
                <a:gd name="connsiteX9" fmla="*/ 908137 w 1171183"/>
                <a:gd name="connsiteY9" fmla="*/ 930288 h 1067309"/>
                <a:gd name="connsiteX10" fmla="*/ 1008345 w 1171183"/>
                <a:gd name="connsiteY10" fmla="*/ 660979 h 1067309"/>
                <a:gd name="connsiteX11" fmla="*/ 1070975 w 1171183"/>
                <a:gd name="connsiteY11" fmla="*/ 407326 h 1067309"/>
                <a:gd name="connsiteX12" fmla="*/ 1171183 w 1171183"/>
                <a:gd name="connsiteY12" fmla="*/ 156806 h 1067309"/>
                <a:gd name="connsiteX0" fmla="*/ 0 w 1578807"/>
                <a:gd name="connsiteY0" fmla="*/ 14567 h 1069609"/>
                <a:gd name="connsiteX1" fmla="*/ 510963 w 1578807"/>
                <a:gd name="connsiteY1" fmla="*/ 2531 h 1069609"/>
                <a:gd name="connsiteX2" fmla="*/ 589251 w 1578807"/>
                <a:gd name="connsiteY2" fmla="*/ 24451 h 1069609"/>
                <a:gd name="connsiteX3" fmla="*/ 664407 w 1578807"/>
                <a:gd name="connsiteY3" fmla="*/ 105870 h 1069609"/>
                <a:gd name="connsiteX4" fmla="*/ 717643 w 1578807"/>
                <a:gd name="connsiteY4" fmla="*/ 303155 h 1069609"/>
                <a:gd name="connsiteX5" fmla="*/ 824114 w 1578807"/>
                <a:gd name="connsiteY5" fmla="*/ 797933 h 1069609"/>
                <a:gd name="connsiteX6" fmla="*/ 930585 w 1578807"/>
                <a:gd name="connsiteY6" fmla="*/ 973298 h 1069609"/>
                <a:gd name="connsiteX7" fmla="*/ 1043320 w 1578807"/>
                <a:gd name="connsiteY7" fmla="*/ 1054717 h 1069609"/>
                <a:gd name="connsiteX8" fmla="*/ 1193632 w 1578807"/>
                <a:gd name="connsiteY8" fmla="*/ 1057848 h 1069609"/>
                <a:gd name="connsiteX9" fmla="*/ 1315761 w 1578807"/>
                <a:gd name="connsiteY9" fmla="*/ 932588 h 1069609"/>
                <a:gd name="connsiteX10" fmla="*/ 1415969 w 1578807"/>
                <a:gd name="connsiteY10" fmla="*/ 663279 h 1069609"/>
                <a:gd name="connsiteX11" fmla="*/ 1478599 w 1578807"/>
                <a:gd name="connsiteY11" fmla="*/ 409626 h 1069609"/>
                <a:gd name="connsiteX12" fmla="*/ 1578807 w 1578807"/>
                <a:gd name="connsiteY12" fmla="*/ 159106 h 1069609"/>
                <a:gd name="connsiteX0" fmla="*/ 0 w 1578807"/>
                <a:gd name="connsiteY0" fmla="*/ 14567 h 1069609"/>
                <a:gd name="connsiteX1" fmla="*/ 510963 w 1578807"/>
                <a:gd name="connsiteY1" fmla="*/ 2531 h 1069609"/>
                <a:gd name="connsiteX2" fmla="*/ 589251 w 1578807"/>
                <a:gd name="connsiteY2" fmla="*/ 24451 h 1069609"/>
                <a:gd name="connsiteX3" fmla="*/ 664407 w 1578807"/>
                <a:gd name="connsiteY3" fmla="*/ 105870 h 1069609"/>
                <a:gd name="connsiteX4" fmla="*/ 717643 w 1578807"/>
                <a:gd name="connsiteY4" fmla="*/ 303155 h 1069609"/>
                <a:gd name="connsiteX5" fmla="*/ 824114 w 1578807"/>
                <a:gd name="connsiteY5" fmla="*/ 797933 h 1069609"/>
                <a:gd name="connsiteX6" fmla="*/ 930585 w 1578807"/>
                <a:gd name="connsiteY6" fmla="*/ 973298 h 1069609"/>
                <a:gd name="connsiteX7" fmla="*/ 1043320 w 1578807"/>
                <a:gd name="connsiteY7" fmla="*/ 1054717 h 1069609"/>
                <a:gd name="connsiteX8" fmla="*/ 1193632 w 1578807"/>
                <a:gd name="connsiteY8" fmla="*/ 1057848 h 1069609"/>
                <a:gd name="connsiteX9" fmla="*/ 1315761 w 1578807"/>
                <a:gd name="connsiteY9" fmla="*/ 932588 h 1069609"/>
                <a:gd name="connsiteX10" fmla="*/ 1415969 w 1578807"/>
                <a:gd name="connsiteY10" fmla="*/ 663279 h 1069609"/>
                <a:gd name="connsiteX11" fmla="*/ 1478599 w 1578807"/>
                <a:gd name="connsiteY11" fmla="*/ 409626 h 1069609"/>
                <a:gd name="connsiteX12" fmla="*/ 1578807 w 1578807"/>
                <a:gd name="connsiteY12" fmla="*/ 159106 h 1069609"/>
                <a:gd name="connsiteX0" fmla="*/ 0 w 1578807"/>
                <a:gd name="connsiteY0" fmla="*/ 12036 h 1067078"/>
                <a:gd name="connsiteX1" fmla="*/ 510963 w 1578807"/>
                <a:gd name="connsiteY1" fmla="*/ 0 h 1067078"/>
                <a:gd name="connsiteX2" fmla="*/ 589251 w 1578807"/>
                <a:gd name="connsiteY2" fmla="*/ 21920 h 1067078"/>
                <a:gd name="connsiteX3" fmla="*/ 664407 w 1578807"/>
                <a:gd name="connsiteY3" fmla="*/ 103339 h 1067078"/>
                <a:gd name="connsiteX4" fmla="*/ 717643 w 1578807"/>
                <a:gd name="connsiteY4" fmla="*/ 300624 h 1067078"/>
                <a:gd name="connsiteX5" fmla="*/ 824114 w 1578807"/>
                <a:gd name="connsiteY5" fmla="*/ 795402 h 1067078"/>
                <a:gd name="connsiteX6" fmla="*/ 930585 w 1578807"/>
                <a:gd name="connsiteY6" fmla="*/ 970767 h 1067078"/>
                <a:gd name="connsiteX7" fmla="*/ 1043320 w 1578807"/>
                <a:gd name="connsiteY7" fmla="*/ 1052186 h 1067078"/>
                <a:gd name="connsiteX8" fmla="*/ 1193632 w 1578807"/>
                <a:gd name="connsiteY8" fmla="*/ 1055317 h 1067078"/>
                <a:gd name="connsiteX9" fmla="*/ 1315761 w 1578807"/>
                <a:gd name="connsiteY9" fmla="*/ 930057 h 1067078"/>
                <a:gd name="connsiteX10" fmla="*/ 1415969 w 1578807"/>
                <a:gd name="connsiteY10" fmla="*/ 660748 h 1067078"/>
                <a:gd name="connsiteX11" fmla="*/ 1478599 w 1578807"/>
                <a:gd name="connsiteY11" fmla="*/ 407095 h 1067078"/>
                <a:gd name="connsiteX12" fmla="*/ 1578807 w 1578807"/>
                <a:gd name="connsiteY12" fmla="*/ 156575 h 1067078"/>
                <a:gd name="connsiteX0" fmla="*/ 0 w 1578807"/>
                <a:gd name="connsiteY0" fmla="*/ 13248 h 1068290"/>
                <a:gd name="connsiteX1" fmla="*/ 510963 w 1578807"/>
                <a:gd name="connsiteY1" fmla="*/ 1212 h 1068290"/>
                <a:gd name="connsiteX2" fmla="*/ 605776 w 1578807"/>
                <a:gd name="connsiteY2" fmla="*/ 12115 h 1068290"/>
                <a:gd name="connsiteX3" fmla="*/ 664407 w 1578807"/>
                <a:gd name="connsiteY3" fmla="*/ 104551 h 1068290"/>
                <a:gd name="connsiteX4" fmla="*/ 717643 w 1578807"/>
                <a:gd name="connsiteY4" fmla="*/ 301836 h 1068290"/>
                <a:gd name="connsiteX5" fmla="*/ 824114 w 1578807"/>
                <a:gd name="connsiteY5" fmla="*/ 796614 h 1068290"/>
                <a:gd name="connsiteX6" fmla="*/ 930585 w 1578807"/>
                <a:gd name="connsiteY6" fmla="*/ 971979 h 1068290"/>
                <a:gd name="connsiteX7" fmla="*/ 1043320 w 1578807"/>
                <a:gd name="connsiteY7" fmla="*/ 1053398 h 1068290"/>
                <a:gd name="connsiteX8" fmla="*/ 1193632 w 1578807"/>
                <a:gd name="connsiteY8" fmla="*/ 1056529 h 1068290"/>
                <a:gd name="connsiteX9" fmla="*/ 1315761 w 1578807"/>
                <a:gd name="connsiteY9" fmla="*/ 931269 h 1068290"/>
                <a:gd name="connsiteX10" fmla="*/ 1415969 w 1578807"/>
                <a:gd name="connsiteY10" fmla="*/ 661960 h 1068290"/>
                <a:gd name="connsiteX11" fmla="*/ 1478599 w 1578807"/>
                <a:gd name="connsiteY11" fmla="*/ 408307 h 1068290"/>
                <a:gd name="connsiteX12" fmla="*/ 1578807 w 1578807"/>
                <a:gd name="connsiteY12" fmla="*/ 157787 h 1068290"/>
                <a:gd name="connsiteX0" fmla="*/ 0 w 1578807"/>
                <a:gd name="connsiteY0" fmla="*/ 17655 h 1072697"/>
                <a:gd name="connsiteX1" fmla="*/ 420074 w 1578807"/>
                <a:gd name="connsiteY1" fmla="*/ 110 h 1072697"/>
                <a:gd name="connsiteX2" fmla="*/ 605776 w 1578807"/>
                <a:gd name="connsiteY2" fmla="*/ 16522 h 1072697"/>
                <a:gd name="connsiteX3" fmla="*/ 664407 w 1578807"/>
                <a:gd name="connsiteY3" fmla="*/ 108958 h 1072697"/>
                <a:gd name="connsiteX4" fmla="*/ 717643 w 1578807"/>
                <a:gd name="connsiteY4" fmla="*/ 306243 h 1072697"/>
                <a:gd name="connsiteX5" fmla="*/ 824114 w 1578807"/>
                <a:gd name="connsiteY5" fmla="*/ 801021 h 1072697"/>
                <a:gd name="connsiteX6" fmla="*/ 930585 w 1578807"/>
                <a:gd name="connsiteY6" fmla="*/ 976386 h 1072697"/>
                <a:gd name="connsiteX7" fmla="*/ 1043320 w 1578807"/>
                <a:gd name="connsiteY7" fmla="*/ 1057805 h 1072697"/>
                <a:gd name="connsiteX8" fmla="*/ 1193632 w 1578807"/>
                <a:gd name="connsiteY8" fmla="*/ 1060936 h 1072697"/>
                <a:gd name="connsiteX9" fmla="*/ 1315761 w 1578807"/>
                <a:gd name="connsiteY9" fmla="*/ 935676 h 1072697"/>
                <a:gd name="connsiteX10" fmla="*/ 1415969 w 1578807"/>
                <a:gd name="connsiteY10" fmla="*/ 666367 h 1072697"/>
                <a:gd name="connsiteX11" fmla="*/ 1478599 w 1578807"/>
                <a:gd name="connsiteY11" fmla="*/ 412714 h 1072697"/>
                <a:gd name="connsiteX12" fmla="*/ 1578807 w 1578807"/>
                <a:gd name="connsiteY12" fmla="*/ 162194 h 1072697"/>
                <a:gd name="connsiteX0" fmla="*/ 0 w 1581561"/>
                <a:gd name="connsiteY0" fmla="*/ 6528 h 1072587"/>
                <a:gd name="connsiteX1" fmla="*/ 422828 w 1581561"/>
                <a:gd name="connsiteY1" fmla="*/ 0 h 1072587"/>
                <a:gd name="connsiteX2" fmla="*/ 608530 w 1581561"/>
                <a:gd name="connsiteY2" fmla="*/ 16412 h 1072587"/>
                <a:gd name="connsiteX3" fmla="*/ 667161 w 1581561"/>
                <a:gd name="connsiteY3" fmla="*/ 108848 h 1072587"/>
                <a:gd name="connsiteX4" fmla="*/ 720397 w 1581561"/>
                <a:gd name="connsiteY4" fmla="*/ 306133 h 1072587"/>
                <a:gd name="connsiteX5" fmla="*/ 826868 w 1581561"/>
                <a:gd name="connsiteY5" fmla="*/ 800911 h 1072587"/>
                <a:gd name="connsiteX6" fmla="*/ 933339 w 1581561"/>
                <a:gd name="connsiteY6" fmla="*/ 976276 h 1072587"/>
                <a:gd name="connsiteX7" fmla="*/ 1046074 w 1581561"/>
                <a:gd name="connsiteY7" fmla="*/ 1057695 h 1072587"/>
                <a:gd name="connsiteX8" fmla="*/ 1196386 w 1581561"/>
                <a:gd name="connsiteY8" fmla="*/ 1060826 h 1072587"/>
                <a:gd name="connsiteX9" fmla="*/ 1318515 w 1581561"/>
                <a:gd name="connsiteY9" fmla="*/ 935566 h 1072587"/>
                <a:gd name="connsiteX10" fmla="*/ 1418723 w 1581561"/>
                <a:gd name="connsiteY10" fmla="*/ 666257 h 1072587"/>
                <a:gd name="connsiteX11" fmla="*/ 1481353 w 1581561"/>
                <a:gd name="connsiteY11" fmla="*/ 412604 h 1072587"/>
                <a:gd name="connsiteX12" fmla="*/ 1581561 w 1581561"/>
                <a:gd name="connsiteY12" fmla="*/ 162084 h 1072587"/>
                <a:gd name="connsiteX0" fmla="*/ 0 w 1581561"/>
                <a:gd name="connsiteY0" fmla="*/ 6528 h 1072587"/>
                <a:gd name="connsiteX1" fmla="*/ 422828 w 1581561"/>
                <a:gd name="connsiteY1" fmla="*/ 0 h 1072587"/>
                <a:gd name="connsiteX2" fmla="*/ 608530 w 1581561"/>
                <a:gd name="connsiteY2" fmla="*/ 16412 h 1072587"/>
                <a:gd name="connsiteX3" fmla="*/ 667161 w 1581561"/>
                <a:gd name="connsiteY3" fmla="*/ 108848 h 1072587"/>
                <a:gd name="connsiteX4" fmla="*/ 720397 w 1581561"/>
                <a:gd name="connsiteY4" fmla="*/ 306133 h 1072587"/>
                <a:gd name="connsiteX5" fmla="*/ 826868 w 1581561"/>
                <a:gd name="connsiteY5" fmla="*/ 800911 h 1072587"/>
                <a:gd name="connsiteX6" fmla="*/ 933339 w 1581561"/>
                <a:gd name="connsiteY6" fmla="*/ 976276 h 1072587"/>
                <a:gd name="connsiteX7" fmla="*/ 1046074 w 1581561"/>
                <a:gd name="connsiteY7" fmla="*/ 1057695 h 1072587"/>
                <a:gd name="connsiteX8" fmla="*/ 1196386 w 1581561"/>
                <a:gd name="connsiteY8" fmla="*/ 1060826 h 1072587"/>
                <a:gd name="connsiteX9" fmla="*/ 1318515 w 1581561"/>
                <a:gd name="connsiteY9" fmla="*/ 935566 h 1072587"/>
                <a:gd name="connsiteX10" fmla="*/ 1418723 w 1581561"/>
                <a:gd name="connsiteY10" fmla="*/ 666257 h 1072587"/>
                <a:gd name="connsiteX11" fmla="*/ 1481353 w 1581561"/>
                <a:gd name="connsiteY11" fmla="*/ 412604 h 1072587"/>
                <a:gd name="connsiteX12" fmla="*/ 1581561 w 1581561"/>
                <a:gd name="connsiteY12" fmla="*/ 162084 h 1072587"/>
                <a:gd name="connsiteX0" fmla="*/ 0 w 1581561"/>
                <a:gd name="connsiteY0" fmla="*/ 0 h 1066059"/>
                <a:gd name="connsiteX1" fmla="*/ 608530 w 1581561"/>
                <a:gd name="connsiteY1" fmla="*/ 9884 h 1066059"/>
                <a:gd name="connsiteX2" fmla="*/ 667161 w 1581561"/>
                <a:gd name="connsiteY2" fmla="*/ 102320 h 1066059"/>
                <a:gd name="connsiteX3" fmla="*/ 720397 w 1581561"/>
                <a:gd name="connsiteY3" fmla="*/ 299605 h 1066059"/>
                <a:gd name="connsiteX4" fmla="*/ 826868 w 1581561"/>
                <a:gd name="connsiteY4" fmla="*/ 794383 h 1066059"/>
                <a:gd name="connsiteX5" fmla="*/ 933339 w 1581561"/>
                <a:gd name="connsiteY5" fmla="*/ 969748 h 1066059"/>
                <a:gd name="connsiteX6" fmla="*/ 1046074 w 1581561"/>
                <a:gd name="connsiteY6" fmla="*/ 1051167 h 1066059"/>
                <a:gd name="connsiteX7" fmla="*/ 1196386 w 1581561"/>
                <a:gd name="connsiteY7" fmla="*/ 1054298 h 1066059"/>
                <a:gd name="connsiteX8" fmla="*/ 1318515 w 1581561"/>
                <a:gd name="connsiteY8" fmla="*/ 929038 h 1066059"/>
                <a:gd name="connsiteX9" fmla="*/ 1418723 w 1581561"/>
                <a:gd name="connsiteY9" fmla="*/ 659729 h 1066059"/>
                <a:gd name="connsiteX10" fmla="*/ 1481353 w 1581561"/>
                <a:gd name="connsiteY10" fmla="*/ 406076 h 1066059"/>
                <a:gd name="connsiteX11" fmla="*/ 1581561 w 1581561"/>
                <a:gd name="connsiteY11" fmla="*/ 155556 h 1066059"/>
                <a:gd name="connsiteX0" fmla="*/ 0 w 1581561"/>
                <a:gd name="connsiteY0" fmla="*/ 0 h 1066059"/>
                <a:gd name="connsiteX1" fmla="*/ 608530 w 1581561"/>
                <a:gd name="connsiteY1" fmla="*/ 9884 h 1066059"/>
                <a:gd name="connsiteX2" fmla="*/ 667161 w 1581561"/>
                <a:gd name="connsiteY2" fmla="*/ 102320 h 1066059"/>
                <a:gd name="connsiteX3" fmla="*/ 720397 w 1581561"/>
                <a:gd name="connsiteY3" fmla="*/ 299605 h 1066059"/>
                <a:gd name="connsiteX4" fmla="*/ 826868 w 1581561"/>
                <a:gd name="connsiteY4" fmla="*/ 794383 h 1066059"/>
                <a:gd name="connsiteX5" fmla="*/ 933339 w 1581561"/>
                <a:gd name="connsiteY5" fmla="*/ 969748 h 1066059"/>
                <a:gd name="connsiteX6" fmla="*/ 1046074 w 1581561"/>
                <a:gd name="connsiteY6" fmla="*/ 1051167 h 1066059"/>
                <a:gd name="connsiteX7" fmla="*/ 1196386 w 1581561"/>
                <a:gd name="connsiteY7" fmla="*/ 1054298 h 1066059"/>
                <a:gd name="connsiteX8" fmla="*/ 1318515 w 1581561"/>
                <a:gd name="connsiteY8" fmla="*/ 929038 h 1066059"/>
                <a:gd name="connsiteX9" fmla="*/ 1418723 w 1581561"/>
                <a:gd name="connsiteY9" fmla="*/ 659729 h 1066059"/>
                <a:gd name="connsiteX10" fmla="*/ 1481353 w 1581561"/>
                <a:gd name="connsiteY10" fmla="*/ 406076 h 1066059"/>
                <a:gd name="connsiteX11" fmla="*/ 1581561 w 1581561"/>
                <a:gd name="connsiteY11" fmla="*/ 155556 h 1066059"/>
                <a:gd name="connsiteX0" fmla="*/ 0 w 1581561"/>
                <a:gd name="connsiteY0" fmla="*/ 0 h 1066059"/>
                <a:gd name="connsiteX1" fmla="*/ 667161 w 1581561"/>
                <a:gd name="connsiteY1" fmla="*/ 102320 h 1066059"/>
                <a:gd name="connsiteX2" fmla="*/ 720397 w 1581561"/>
                <a:gd name="connsiteY2" fmla="*/ 299605 h 1066059"/>
                <a:gd name="connsiteX3" fmla="*/ 826868 w 1581561"/>
                <a:gd name="connsiteY3" fmla="*/ 794383 h 1066059"/>
                <a:gd name="connsiteX4" fmla="*/ 933339 w 1581561"/>
                <a:gd name="connsiteY4" fmla="*/ 969748 h 1066059"/>
                <a:gd name="connsiteX5" fmla="*/ 1046074 w 1581561"/>
                <a:gd name="connsiteY5" fmla="*/ 1051167 h 1066059"/>
                <a:gd name="connsiteX6" fmla="*/ 1196386 w 1581561"/>
                <a:gd name="connsiteY6" fmla="*/ 1054298 h 1066059"/>
                <a:gd name="connsiteX7" fmla="*/ 1318515 w 1581561"/>
                <a:gd name="connsiteY7" fmla="*/ 929038 h 1066059"/>
                <a:gd name="connsiteX8" fmla="*/ 1418723 w 1581561"/>
                <a:gd name="connsiteY8" fmla="*/ 659729 h 1066059"/>
                <a:gd name="connsiteX9" fmla="*/ 1481353 w 1581561"/>
                <a:gd name="connsiteY9" fmla="*/ 406076 h 1066059"/>
                <a:gd name="connsiteX10" fmla="*/ 1581561 w 1581561"/>
                <a:gd name="connsiteY10" fmla="*/ 155556 h 1066059"/>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252806 w 1113970"/>
                <a:gd name="connsiteY2" fmla="*/ 1484169 h 2250623"/>
                <a:gd name="connsiteX3" fmla="*/ 359277 w 1113970"/>
                <a:gd name="connsiteY3" fmla="*/ 1978947 h 2250623"/>
                <a:gd name="connsiteX4" fmla="*/ 465748 w 1113970"/>
                <a:gd name="connsiteY4" fmla="*/ 2154312 h 2250623"/>
                <a:gd name="connsiteX5" fmla="*/ 578483 w 1113970"/>
                <a:gd name="connsiteY5" fmla="*/ 2235731 h 2250623"/>
                <a:gd name="connsiteX6" fmla="*/ 728795 w 1113970"/>
                <a:gd name="connsiteY6" fmla="*/ 2238862 h 2250623"/>
                <a:gd name="connsiteX7" fmla="*/ 850924 w 1113970"/>
                <a:gd name="connsiteY7" fmla="*/ 2113602 h 2250623"/>
                <a:gd name="connsiteX8" fmla="*/ 951132 w 1113970"/>
                <a:gd name="connsiteY8" fmla="*/ 1844293 h 2250623"/>
                <a:gd name="connsiteX9" fmla="*/ 1013762 w 1113970"/>
                <a:gd name="connsiteY9" fmla="*/ 1590640 h 2250623"/>
                <a:gd name="connsiteX10" fmla="*/ 1113970 w 1113970"/>
                <a:gd name="connsiteY10" fmla="*/ 1340120 h 2250623"/>
                <a:gd name="connsiteX0" fmla="*/ 0 w 1113970"/>
                <a:gd name="connsiteY0" fmla="*/ 0 h 2250623"/>
                <a:gd name="connsiteX1" fmla="*/ 199570 w 1113970"/>
                <a:gd name="connsiteY1" fmla="*/ 1286884 h 2250623"/>
                <a:gd name="connsiteX2" fmla="*/ 359277 w 1113970"/>
                <a:gd name="connsiteY2" fmla="*/ 1978947 h 2250623"/>
                <a:gd name="connsiteX3" fmla="*/ 465748 w 1113970"/>
                <a:gd name="connsiteY3" fmla="*/ 2154312 h 2250623"/>
                <a:gd name="connsiteX4" fmla="*/ 578483 w 1113970"/>
                <a:gd name="connsiteY4" fmla="*/ 2235731 h 2250623"/>
                <a:gd name="connsiteX5" fmla="*/ 728795 w 1113970"/>
                <a:gd name="connsiteY5" fmla="*/ 2238862 h 2250623"/>
                <a:gd name="connsiteX6" fmla="*/ 850924 w 1113970"/>
                <a:gd name="connsiteY6" fmla="*/ 2113602 h 2250623"/>
                <a:gd name="connsiteX7" fmla="*/ 951132 w 1113970"/>
                <a:gd name="connsiteY7" fmla="*/ 1844293 h 2250623"/>
                <a:gd name="connsiteX8" fmla="*/ 1013762 w 1113970"/>
                <a:gd name="connsiteY8" fmla="*/ 1590640 h 2250623"/>
                <a:gd name="connsiteX9" fmla="*/ 1113970 w 1113970"/>
                <a:gd name="connsiteY9" fmla="*/ 1340120 h 2250623"/>
                <a:gd name="connsiteX0" fmla="*/ 0 w 1217879"/>
                <a:gd name="connsiteY0" fmla="*/ 0 h 2842905"/>
                <a:gd name="connsiteX1" fmla="*/ 303479 w 1217879"/>
                <a:gd name="connsiteY1" fmla="*/ 1879166 h 2842905"/>
                <a:gd name="connsiteX2" fmla="*/ 463186 w 1217879"/>
                <a:gd name="connsiteY2" fmla="*/ 2571229 h 2842905"/>
                <a:gd name="connsiteX3" fmla="*/ 569657 w 1217879"/>
                <a:gd name="connsiteY3" fmla="*/ 2746594 h 2842905"/>
                <a:gd name="connsiteX4" fmla="*/ 682392 w 1217879"/>
                <a:gd name="connsiteY4" fmla="*/ 2828013 h 2842905"/>
                <a:gd name="connsiteX5" fmla="*/ 832704 w 1217879"/>
                <a:gd name="connsiteY5" fmla="*/ 2831144 h 2842905"/>
                <a:gd name="connsiteX6" fmla="*/ 954833 w 1217879"/>
                <a:gd name="connsiteY6" fmla="*/ 2705884 h 2842905"/>
                <a:gd name="connsiteX7" fmla="*/ 1055041 w 1217879"/>
                <a:gd name="connsiteY7" fmla="*/ 2436575 h 2842905"/>
                <a:gd name="connsiteX8" fmla="*/ 1117671 w 1217879"/>
                <a:gd name="connsiteY8" fmla="*/ 2182922 h 2842905"/>
                <a:gd name="connsiteX9" fmla="*/ 1217879 w 1217879"/>
                <a:gd name="connsiteY9" fmla="*/ 1932402 h 284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7879" h="2842905">
                  <a:moveTo>
                    <a:pt x="0" y="0"/>
                  </a:moveTo>
                  <a:cubicBezTo>
                    <a:pt x="128868" y="938116"/>
                    <a:pt x="226281" y="1450628"/>
                    <a:pt x="303479" y="1879166"/>
                  </a:cubicBezTo>
                  <a:cubicBezTo>
                    <a:pt x="380677" y="2307704"/>
                    <a:pt x="418823" y="2426658"/>
                    <a:pt x="463186" y="2571229"/>
                  </a:cubicBezTo>
                  <a:cubicBezTo>
                    <a:pt x="507549" y="2715800"/>
                    <a:pt x="533123" y="2703797"/>
                    <a:pt x="569657" y="2746594"/>
                  </a:cubicBezTo>
                  <a:cubicBezTo>
                    <a:pt x="606191" y="2789391"/>
                    <a:pt x="638551" y="2813921"/>
                    <a:pt x="682392" y="2828013"/>
                  </a:cubicBezTo>
                  <a:cubicBezTo>
                    <a:pt x="726233" y="2842105"/>
                    <a:pt x="787297" y="2851499"/>
                    <a:pt x="832704" y="2831144"/>
                  </a:cubicBezTo>
                  <a:cubicBezTo>
                    <a:pt x="878111" y="2810789"/>
                    <a:pt x="917777" y="2771646"/>
                    <a:pt x="954833" y="2705884"/>
                  </a:cubicBezTo>
                  <a:cubicBezTo>
                    <a:pt x="991889" y="2640123"/>
                    <a:pt x="1027901" y="2523735"/>
                    <a:pt x="1055041" y="2436575"/>
                  </a:cubicBezTo>
                  <a:cubicBezTo>
                    <a:pt x="1082181" y="2349415"/>
                    <a:pt x="1090531" y="2266951"/>
                    <a:pt x="1117671" y="2182922"/>
                  </a:cubicBezTo>
                  <a:cubicBezTo>
                    <a:pt x="1144811" y="2098893"/>
                    <a:pt x="1169340" y="1987203"/>
                    <a:pt x="1217879" y="1932402"/>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3284692" y="3926919"/>
              <a:ext cx="2074033" cy="2137648"/>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101239"/>
                <a:gd name="connsiteY0" fmla="*/ 1083647 h 1083647"/>
                <a:gd name="connsiteX1" fmla="*/ 212943 w 2101239"/>
                <a:gd name="connsiteY1" fmla="*/ 1049200 h 1083647"/>
                <a:gd name="connsiteX2" fmla="*/ 363255 w 2101239"/>
                <a:gd name="connsiteY2" fmla="*/ 920808 h 1083647"/>
                <a:gd name="connsiteX3" fmla="*/ 441544 w 2101239"/>
                <a:gd name="connsiteY3" fmla="*/ 638973 h 1083647"/>
                <a:gd name="connsiteX4" fmla="*/ 529225 w 2101239"/>
                <a:gd name="connsiteY4" fmla="*/ 269455 h 1083647"/>
                <a:gd name="connsiteX5" fmla="*/ 638828 w 2101239"/>
                <a:gd name="connsiteY5" fmla="*/ 75301 h 1083647"/>
                <a:gd name="connsiteX6" fmla="*/ 789140 w 2101239"/>
                <a:gd name="connsiteY6" fmla="*/ 146 h 1083647"/>
                <a:gd name="connsiteX7" fmla="*/ 920663 w 2101239"/>
                <a:gd name="connsiteY7" fmla="*/ 90960 h 1083647"/>
                <a:gd name="connsiteX8" fmla="*/ 1036528 w 2101239"/>
                <a:gd name="connsiteY8" fmla="*/ 354006 h 1083647"/>
                <a:gd name="connsiteX9" fmla="*/ 1174316 w 2101239"/>
                <a:gd name="connsiteY9" fmla="*/ 754838 h 1083647"/>
                <a:gd name="connsiteX10" fmla="*/ 1315232 w 2101239"/>
                <a:gd name="connsiteY10" fmla="*/ 999097 h 1083647"/>
                <a:gd name="connsiteX11" fmla="*/ 1484334 w 2101239"/>
                <a:gd name="connsiteY11" fmla="*/ 1061726 h 1083647"/>
                <a:gd name="connsiteX12" fmla="*/ 1578282 w 2101239"/>
                <a:gd name="connsiteY12" fmla="*/ 1005357 h 1083647"/>
                <a:gd name="connsiteX13" fmla="*/ 1678488 w 2101239"/>
                <a:gd name="connsiteY13" fmla="*/ 858178 h 1083647"/>
                <a:gd name="connsiteX14" fmla="*/ 1797485 w 2101239"/>
                <a:gd name="connsiteY14" fmla="*/ 817469 h 1083647"/>
                <a:gd name="connsiteX15" fmla="*/ 2101239 w 2101239"/>
                <a:gd name="connsiteY15" fmla="*/ 814336 h 1083647"/>
                <a:gd name="connsiteX0" fmla="*/ 0 w 2101239"/>
                <a:gd name="connsiteY0" fmla="*/ 1083647 h 1083647"/>
                <a:gd name="connsiteX1" fmla="*/ 212943 w 2101239"/>
                <a:gd name="connsiteY1" fmla="*/ 1049200 h 1083647"/>
                <a:gd name="connsiteX2" fmla="*/ 363255 w 2101239"/>
                <a:gd name="connsiteY2" fmla="*/ 920808 h 1083647"/>
                <a:gd name="connsiteX3" fmla="*/ 441544 w 2101239"/>
                <a:gd name="connsiteY3" fmla="*/ 638973 h 1083647"/>
                <a:gd name="connsiteX4" fmla="*/ 529225 w 2101239"/>
                <a:gd name="connsiteY4" fmla="*/ 269455 h 1083647"/>
                <a:gd name="connsiteX5" fmla="*/ 638828 w 2101239"/>
                <a:gd name="connsiteY5" fmla="*/ 75301 h 1083647"/>
                <a:gd name="connsiteX6" fmla="*/ 789140 w 2101239"/>
                <a:gd name="connsiteY6" fmla="*/ 146 h 1083647"/>
                <a:gd name="connsiteX7" fmla="*/ 920663 w 2101239"/>
                <a:gd name="connsiteY7" fmla="*/ 90960 h 1083647"/>
                <a:gd name="connsiteX8" fmla="*/ 1036528 w 2101239"/>
                <a:gd name="connsiteY8" fmla="*/ 354006 h 1083647"/>
                <a:gd name="connsiteX9" fmla="*/ 1174316 w 2101239"/>
                <a:gd name="connsiteY9" fmla="*/ 754838 h 1083647"/>
                <a:gd name="connsiteX10" fmla="*/ 1315232 w 2101239"/>
                <a:gd name="connsiteY10" fmla="*/ 999097 h 1083647"/>
                <a:gd name="connsiteX11" fmla="*/ 1484334 w 2101239"/>
                <a:gd name="connsiteY11" fmla="*/ 1061726 h 1083647"/>
                <a:gd name="connsiteX12" fmla="*/ 1578282 w 2101239"/>
                <a:gd name="connsiteY12" fmla="*/ 1005357 h 1083647"/>
                <a:gd name="connsiteX13" fmla="*/ 1678488 w 2101239"/>
                <a:gd name="connsiteY13" fmla="*/ 858178 h 1083647"/>
                <a:gd name="connsiteX14" fmla="*/ 1797485 w 2101239"/>
                <a:gd name="connsiteY14" fmla="*/ 817469 h 1083647"/>
                <a:gd name="connsiteX15" fmla="*/ 2101239 w 2101239"/>
                <a:gd name="connsiteY15" fmla="*/ 814336 h 1083647"/>
                <a:gd name="connsiteX0" fmla="*/ 0 w 1888296"/>
                <a:gd name="connsiteY0" fmla="*/ 1049200 h 1061759"/>
                <a:gd name="connsiteX1" fmla="*/ 150312 w 1888296"/>
                <a:gd name="connsiteY1" fmla="*/ 920808 h 1061759"/>
                <a:gd name="connsiteX2" fmla="*/ 228601 w 1888296"/>
                <a:gd name="connsiteY2" fmla="*/ 638973 h 1061759"/>
                <a:gd name="connsiteX3" fmla="*/ 316282 w 1888296"/>
                <a:gd name="connsiteY3" fmla="*/ 269455 h 1061759"/>
                <a:gd name="connsiteX4" fmla="*/ 425885 w 1888296"/>
                <a:gd name="connsiteY4" fmla="*/ 75301 h 1061759"/>
                <a:gd name="connsiteX5" fmla="*/ 576197 w 1888296"/>
                <a:gd name="connsiteY5" fmla="*/ 146 h 1061759"/>
                <a:gd name="connsiteX6" fmla="*/ 707720 w 1888296"/>
                <a:gd name="connsiteY6" fmla="*/ 90960 h 1061759"/>
                <a:gd name="connsiteX7" fmla="*/ 823585 w 1888296"/>
                <a:gd name="connsiteY7" fmla="*/ 354006 h 1061759"/>
                <a:gd name="connsiteX8" fmla="*/ 961373 w 1888296"/>
                <a:gd name="connsiteY8" fmla="*/ 754838 h 1061759"/>
                <a:gd name="connsiteX9" fmla="*/ 1102289 w 1888296"/>
                <a:gd name="connsiteY9" fmla="*/ 999097 h 1061759"/>
                <a:gd name="connsiteX10" fmla="*/ 1271391 w 1888296"/>
                <a:gd name="connsiteY10" fmla="*/ 1061726 h 1061759"/>
                <a:gd name="connsiteX11" fmla="*/ 1365339 w 1888296"/>
                <a:gd name="connsiteY11" fmla="*/ 1005357 h 1061759"/>
                <a:gd name="connsiteX12" fmla="*/ 1465545 w 1888296"/>
                <a:gd name="connsiteY12" fmla="*/ 858178 h 1061759"/>
                <a:gd name="connsiteX13" fmla="*/ 1584542 w 1888296"/>
                <a:gd name="connsiteY13" fmla="*/ 817469 h 1061759"/>
                <a:gd name="connsiteX14" fmla="*/ 1888296 w 1888296"/>
                <a:gd name="connsiteY14" fmla="*/ 814336 h 1061759"/>
                <a:gd name="connsiteX0" fmla="*/ 0 w 2074033"/>
                <a:gd name="connsiteY0" fmla="*/ 1992175 h 1992175"/>
                <a:gd name="connsiteX1" fmla="*/ 336049 w 2074033"/>
                <a:gd name="connsiteY1" fmla="*/ 920808 h 1992175"/>
                <a:gd name="connsiteX2" fmla="*/ 414338 w 2074033"/>
                <a:gd name="connsiteY2" fmla="*/ 638973 h 1992175"/>
                <a:gd name="connsiteX3" fmla="*/ 502019 w 2074033"/>
                <a:gd name="connsiteY3" fmla="*/ 269455 h 1992175"/>
                <a:gd name="connsiteX4" fmla="*/ 611622 w 2074033"/>
                <a:gd name="connsiteY4" fmla="*/ 75301 h 1992175"/>
                <a:gd name="connsiteX5" fmla="*/ 761934 w 2074033"/>
                <a:gd name="connsiteY5" fmla="*/ 146 h 1992175"/>
                <a:gd name="connsiteX6" fmla="*/ 893457 w 2074033"/>
                <a:gd name="connsiteY6" fmla="*/ 90960 h 1992175"/>
                <a:gd name="connsiteX7" fmla="*/ 1009322 w 2074033"/>
                <a:gd name="connsiteY7" fmla="*/ 354006 h 1992175"/>
                <a:gd name="connsiteX8" fmla="*/ 1147110 w 2074033"/>
                <a:gd name="connsiteY8" fmla="*/ 754838 h 1992175"/>
                <a:gd name="connsiteX9" fmla="*/ 1288026 w 2074033"/>
                <a:gd name="connsiteY9" fmla="*/ 999097 h 1992175"/>
                <a:gd name="connsiteX10" fmla="*/ 1457128 w 2074033"/>
                <a:gd name="connsiteY10" fmla="*/ 1061726 h 1992175"/>
                <a:gd name="connsiteX11" fmla="*/ 1551076 w 2074033"/>
                <a:gd name="connsiteY11" fmla="*/ 1005357 h 1992175"/>
                <a:gd name="connsiteX12" fmla="*/ 1651282 w 2074033"/>
                <a:gd name="connsiteY12" fmla="*/ 858178 h 1992175"/>
                <a:gd name="connsiteX13" fmla="*/ 1770279 w 2074033"/>
                <a:gd name="connsiteY13" fmla="*/ 817469 h 1992175"/>
                <a:gd name="connsiteX14" fmla="*/ 2074033 w 2074033"/>
                <a:gd name="connsiteY14" fmla="*/ 814336 h 1992175"/>
                <a:gd name="connsiteX0" fmla="*/ 311 w 2074344"/>
                <a:gd name="connsiteY0" fmla="*/ 1992175 h 2024227"/>
                <a:gd name="connsiteX1" fmla="*/ 336360 w 2074344"/>
                <a:gd name="connsiteY1" fmla="*/ 920808 h 2024227"/>
                <a:gd name="connsiteX2" fmla="*/ 414649 w 2074344"/>
                <a:gd name="connsiteY2" fmla="*/ 638973 h 2024227"/>
                <a:gd name="connsiteX3" fmla="*/ 502330 w 2074344"/>
                <a:gd name="connsiteY3" fmla="*/ 269455 h 2024227"/>
                <a:gd name="connsiteX4" fmla="*/ 611933 w 2074344"/>
                <a:gd name="connsiteY4" fmla="*/ 75301 h 2024227"/>
                <a:gd name="connsiteX5" fmla="*/ 762245 w 2074344"/>
                <a:gd name="connsiteY5" fmla="*/ 146 h 2024227"/>
                <a:gd name="connsiteX6" fmla="*/ 893768 w 2074344"/>
                <a:gd name="connsiteY6" fmla="*/ 90960 h 2024227"/>
                <a:gd name="connsiteX7" fmla="*/ 1009633 w 2074344"/>
                <a:gd name="connsiteY7" fmla="*/ 354006 h 2024227"/>
                <a:gd name="connsiteX8" fmla="*/ 1147421 w 2074344"/>
                <a:gd name="connsiteY8" fmla="*/ 754838 h 2024227"/>
                <a:gd name="connsiteX9" fmla="*/ 1288337 w 2074344"/>
                <a:gd name="connsiteY9" fmla="*/ 999097 h 2024227"/>
                <a:gd name="connsiteX10" fmla="*/ 1457439 w 2074344"/>
                <a:gd name="connsiteY10" fmla="*/ 1061726 h 2024227"/>
                <a:gd name="connsiteX11" fmla="*/ 1551387 w 2074344"/>
                <a:gd name="connsiteY11" fmla="*/ 1005357 h 2024227"/>
                <a:gd name="connsiteX12" fmla="*/ 1651593 w 2074344"/>
                <a:gd name="connsiteY12" fmla="*/ 858178 h 2024227"/>
                <a:gd name="connsiteX13" fmla="*/ 1770590 w 2074344"/>
                <a:gd name="connsiteY13" fmla="*/ 817469 h 2024227"/>
                <a:gd name="connsiteX14" fmla="*/ 2074344 w 2074344"/>
                <a:gd name="connsiteY14" fmla="*/ 814336 h 2024227"/>
                <a:gd name="connsiteX0" fmla="*/ 0 w 2074033"/>
                <a:gd name="connsiteY0" fmla="*/ 1992175 h 1992175"/>
                <a:gd name="connsiteX1" fmla="*/ 336049 w 2074033"/>
                <a:gd name="connsiteY1" fmla="*/ 920808 h 1992175"/>
                <a:gd name="connsiteX2" fmla="*/ 414338 w 2074033"/>
                <a:gd name="connsiteY2" fmla="*/ 638973 h 1992175"/>
                <a:gd name="connsiteX3" fmla="*/ 502019 w 2074033"/>
                <a:gd name="connsiteY3" fmla="*/ 269455 h 1992175"/>
                <a:gd name="connsiteX4" fmla="*/ 611622 w 2074033"/>
                <a:gd name="connsiteY4" fmla="*/ 75301 h 1992175"/>
                <a:gd name="connsiteX5" fmla="*/ 761934 w 2074033"/>
                <a:gd name="connsiteY5" fmla="*/ 146 h 1992175"/>
                <a:gd name="connsiteX6" fmla="*/ 893457 w 2074033"/>
                <a:gd name="connsiteY6" fmla="*/ 90960 h 1992175"/>
                <a:gd name="connsiteX7" fmla="*/ 1009322 w 2074033"/>
                <a:gd name="connsiteY7" fmla="*/ 354006 h 1992175"/>
                <a:gd name="connsiteX8" fmla="*/ 1147110 w 2074033"/>
                <a:gd name="connsiteY8" fmla="*/ 754838 h 1992175"/>
                <a:gd name="connsiteX9" fmla="*/ 1288026 w 2074033"/>
                <a:gd name="connsiteY9" fmla="*/ 999097 h 1992175"/>
                <a:gd name="connsiteX10" fmla="*/ 1457128 w 2074033"/>
                <a:gd name="connsiteY10" fmla="*/ 1061726 h 1992175"/>
                <a:gd name="connsiteX11" fmla="*/ 1551076 w 2074033"/>
                <a:gd name="connsiteY11" fmla="*/ 1005357 h 1992175"/>
                <a:gd name="connsiteX12" fmla="*/ 1651282 w 2074033"/>
                <a:gd name="connsiteY12" fmla="*/ 858178 h 1992175"/>
                <a:gd name="connsiteX13" fmla="*/ 1770279 w 2074033"/>
                <a:gd name="connsiteY13" fmla="*/ 817469 h 1992175"/>
                <a:gd name="connsiteX14" fmla="*/ 2074033 w 2074033"/>
                <a:gd name="connsiteY14" fmla="*/ 814336 h 19921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06475 h 2106475"/>
                <a:gd name="connsiteX1" fmla="*/ 336049 w 2074033"/>
                <a:gd name="connsiteY1" fmla="*/ 920808 h 2106475"/>
                <a:gd name="connsiteX2" fmla="*/ 414338 w 2074033"/>
                <a:gd name="connsiteY2" fmla="*/ 638973 h 2106475"/>
                <a:gd name="connsiteX3" fmla="*/ 502019 w 2074033"/>
                <a:gd name="connsiteY3" fmla="*/ 269455 h 2106475"/>
                <a:gd name="connsiteX4" fmla="*/ 611622 w 2074033"/>
                <a:gd name="connsiteY4" fmla="*/ 75301 h 2106475"/>
                <a:gd name="connsiteX5" fmla="*/ 761934 w 2074033"/>
                <a:gd name="connsiteY5" fmla="*/ 146 h 2106475"/>
                <a:gd name="connsiteX6" fmla="*/ 893457 w 2074033"/>
                <a:gd name="connsiteY6" fmla="*/ 90960 h 2106475"/>
                <a:gd name="connsiteX7" fmla="*/ 1009322 w 2074033"/>
                <a:gd name="connsiteY7" fmla="*/ 354006 h 2106475"/>
                <a:gd name="connsiteX8" fmla="*/ 1147110 w 2074033"/>
                <a:gd name="connsiteY8" fmla="*/ 754838 h 2106475"/>
                <a:gd name="connsiteX9" fmla="*/ 1288026 w 2074033"/>
                <a:gd name="connsiteY9" fmla="*/ 999097 h 2106475"/>
                <a:gd name="connsiteX10" fmla="*/ 1457128 w 2074033"/>
                <a:gd name="connsiteY10" fmla="*/ 1061726 h 2106475"/>
                <a:gd name="connsiteX11" fmla="*/ 1551076 w 2074033"/>
                <a:gd name="connsiteY11" fmla="*/ 1005357 h 2106475"/>
                <a:gd name="connsiteX12" fmla="*/ 1651282 w 2074033"/>
                <a:gd name="connsiteY12" fmla="*/ 858178 h 2106475"/>
                <a:gd name="connsiteX13" fmla="*/ 1770279 w 2074033"/>
                <a:gd name="connsiteY13" fmla="*/ 817469 h 2106475"/>
                <a:gd name="connsiteX14" fmla="*/ 2074033 w 2074033"/>
                <a:gd name="connsiteY14" fmla="*/ 814336 h 2106475"/>
                <a:gd name="connsiteX0" fmla="*/ 0 w 2074033"/>
                <a:gd name="connsiteY0" fmla="*/ 2137648 h 2137648"/>
                <a:gd name="connsiteX1" fmla="*/ 336049 w 2074033"/>
                <a:gd name="connsiteY1" fmla="*/ 920808 h 2137648"/>
                <a:gd name="connsiteX2" fmla="*/ 414338 w 2074033"/>
                <a:gd name="connsiteY2" fmla="*/ 638973 h 2137648"/>
                <a:gd name="connsiteX3" fmla="*/ 502019 w 2074033"/>
                <a:gd name="connsiteY3" fmla="*/ 269455 h 2137648"/>
                <a:gd name="connsiteX4" fmla="*/ 611622 w 2074033"/>
                <a:gd name="connsiteY4" fmla="*/ 75301 h 2137648"/>
                <a:gd name="connsiteX5" fmla="*/ 761934 w 2074033"/>
                <a:gd name="connsiteY5" fmla="*/ 146 h 2137648"/>
                <a:gd name="connsiteX6" fmla="*/ 893457 w 2074033"/>
                <a:gd name="connsiteY6" fmla="*/ 90960 h 2137648"/>
                <a:gd name="connsiteX7" fmla="*/ 1009322 w 2074033"/>
                <a:gd name="connsiteY7" fmla="*/ 354006 h 2137648"/>
                <a:gd name="connsiteX8" fmla="*/ 1147110 w 2074033"/>
                <a:gd name="connsiteY8" fmla="*/ 754838 h 2137648"/>
                <a:gd name="connsiteX9" fmla="*/ 1288026 w 2074033"/>
                <a:gd name="connsiteY9" fmla="*/ 999097 h 2137648"/>
                <a:gd name="connsiteX10" fmla="*/ 1457128 w 2074033"/>
                <a:gd name="connsiteY10" fmla="*/ 1061726 h 2137648"/>
                <a:gd name="connsiteX11" fmla="*/ 1551076 w 2074033"/>
                <a:gd name="connsiteY11" fmla="*/ 1005357 h 2137648"/>
                <a:gd name="connsiteX12" fmla="*/ 1651282 w 2074033"/>
                <a:gd name="connsiteY12" fmla="*/ 858178 h 2137648"/>
                <a:gd name="connsiteX13" fmla="*/ 1770279 w 2074033"/>
                <a:gd name="connsiteY13" fmla="*/ 817469 h 2137648"/>
                <a:gd name="connsiteX14" fmla="*/ 2074033 w 2074033"/>
                <a:gd name="connsiteY14"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 name="connsiteX0" fmla="*/ 0 w 2074033"/>
                <a:gd name="connsiteY0" fmla="*/ 2137648 h 2137648"/>
                <a:gd name="connsiteX1" fmla="*/ 414338 w 2074033"/>
                <a:gd name="connsiteY1" fmla="*/ 638973 h 2137648"/>
                <a:gd name="connsiteX2" fmla="*/ 502019 w 2074033"/>
                <a:gd name="connsiteY2" fmla="*/ 269455 h 2137648"/>
                <a:gd name="connsiteX3" fmla="*/ 611622 w 2074033"/>
                <a:gd name="connsiteY3" fmla="*/ 75301 h 2137648"/>
                <a:gd name="connsiteX4" fmla="*/ 761934 w 2074033"/>
                <a:gd name="connsiteY4" fmla="*/ 146 h 2137648"/>
                <a:gd name="connsiteX5" fmla="*/ 893457 w 2074033"/>
                <a:gd name="connsiteY5" fmla="*/ 90960 h 2137648"/>
                <a:gd name="connsiteX6" fmla="*/ 1009322 w 2074033"/>
                <a:gd name="connsiteY6" fmla="*/ 354006 h 2137648"/>
                <a:gd name="connsiteX7" fmla="*/ 1147110 w 2074033"/>
                <a:gd name="connsiteY7" fmla="*/ 754838 h 2137648"/>
                <a:gd name="connsiteX8" fmla="*/ 1288026 w 2074033"/>
                <a:gd name="connsiteY8" fmla="*/ 999097 h 2137648"/>
                <a:gd name="connsiteX9" fmla="*/ 1457128 w 2074033"/>
                <a:gd name="connsiteY9" fmla="*/ 1061726 h 2137648"/>
                <a:gd name="connsiteX10" fmla="*/ 1551076 w 2074033"/>
                <a:gd name="connsiteY10" fmla="*/ 1005357 h 2137648"/>
                <a:gd name="connsiteX11" fmla="*/ 1651282 w 2074033"/>
                <a:gd name="connsiteY11" fmla="*/ 858178 h 2137648"/>
                <a:gd name="connsiteX12" fmla="*/ 1770279 w 2074033"/>
                <a:gd name="connsiteY12" fmla="*/ 817469 h 2137648"/>
                <a:gd name="connsiteX13" fmla="*/ 2074033 w 2074033"/>
                <a:gd name="connsiteY13" fmla="*/ 814336 h 213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4033" h="2137648">
                  <a:moveTo>
                    <a:pt x="0" y="2137648"/>
                  </a:moveTo>
                  <a:cubicBezTo>
                    <a:pt x="346093" y="921415"/>
                    <a:pt x="330668" y="950338"/>
                    <a:pt x="414338" y="638973"/>
                  </a:cubicBezTo>
                  <a:cubicBezTo>
                    <a:pt x="498008" y="327608"/>
                    <a:pt x="469138" y="363400"/>
                    <a:pt x="502019" y="269455"/>
                  </a:cubicBezTo>
                  <a:cubicBezTo>
                    <a:pt x="534900" y="175510"/>
                    <a:pt x="568303" y="120186"/>
                    <a:pt x="611622" y="75301"/>
                  </a:cubicBezTo>
                  <a:cubicBezTo>
                    <a:pt x="654941" y="30416"/>
                    <a:pt x="714962" y="-2464"/>
                    <a:pt x="761934" y="146"/>
                  </a:cubicBezTo>
                  <a:cubicBezTo>
                    <a:pt x="808907" y="2756"/>
                    <a:pt x="852226" y="31983"/>
                    <a:pt x="893457" y="90960"/>
                  </a:cubicBezTo>
                  <a:cubicBezTo>
                    <a:pt x="934688" y="149937"/>
                    <a:pt x="967047" y="243360"/>
                    <a:pt x="1009322" y="354006"/>
                  </a:cubicBezTo>
                  <a:cubicBezTo>
                    <a:pt x="1051597" y="464652"/>
                    <a:pt x="1100659" y="647323"/>
                    <a:pt x="1147110" y="754838"/>
                  </a:cubicBezTo>
                  <a:cubicBezTo>
                    <a:pt x="1193561" y="862353"/>
                    <a:pt x="1236356" y="947949"/>
                    <a:pt x="1288026" y="999097"/>
                  </a:cubicBezTo>
                  <a:cubicBezTo>
                    <a:pt x="1339696" y="1050245"/>
                    <a:pt x="1413286" y="1060683"/>
                    <a:pt x="1457128" y="1061726"/>
                  </a:cubicBezTo>
                  <a:cubicBezTo>
                    <a:pt x="1500970" y="1062769"/>
                    <a:pt x="1518717" y="1039282"/>
                    <a:pt x="1551076" y="1005357"/>
                  </a:cubicBezTo>
                  <a:cubicBezTo>
                    <a:pt x="1583435" y="971432"/>
                    <a:pt x="1617358" y="886883"/>
                    <a:pt x="1651282" y="858178"/>
                  </a:cubicBezTo>
                  <a:cubicBezTo>
                    <a:pt x="1685206" y="829473"/>
                    <a:pt x="1716522" y="823732"/>
                    <a:pt x="1770279" y="817469"/>
                  </a:cubicBezTo>
                  <a:cubicBezTo>
                    <a:pt x="1824036" y="811206"/>
                    <a:pt x="1874660" y="813293"/>
                    <a:pt x="2074033" y="814336"/>
                  </a:cubicBezTo>
                </a:path>
              </a:pathLst>
            </a:custGeom>
            <a:noFill/>
            <a:ln w="152400"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396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Bullets">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74663A-A94D-4B14-9125-90C555E9752A}"/>
              </a:ext>
            </a:extLst>
          </p:cNvPr>
          <p:cNvSpPr>
            <a:spLocks noGrp="1"/>
          </p:cNvSpPr>
          <p:nvPr>
            <p:ph type="title" hasCustomPrompt="1"/>
          </p:nvPr>
        </p:nvSpPr>
        <p:spPr>
          <a:xfrm>
            <a:off x="532660" y="623083"/>
            <a:ext cx="8050568" cy="719554"/>
          </a:xfrm>
        </p:spPr>
        <p:txBody>
          <a:bodyPr/>
          <a:lstStyle>
            <a:lvl1pPr>
              <a:defRPr b="0">
                <a:solidFill>
                  <a:schemeClr val="accent5"/>
                </a:solidFill>
                <a:latin typeface="+mj-lt"/>
              </a:defRPr>
            </a:lvl1pPr>
          </a:lstStyle>
          <a:p>
            <a:r>
              <a:rPr lang="en-US" dirty="0"/>
              <a:t>Learning Objectives</a:t>
            </a:r>
          </a:p>
        </p:txBody>
      </p:sp>
      <p:sp>
        <p:nvSpPr>
          <p:cNvPr id="7" name="Text Placeholder 6">
            <a:extLst>
              <a:ext uri="{FF2B5EF4-FFF2-40B4-BE49-F238E27FC236}">
                <a16:creationId xmlns:a16="http://schemas.microsoft.com/office/drawing/2014/main" id="{56F43B10-BF6D-46C3-91D0-D015D97F30D4}"/>
              </a:ext>
            </a:extLst>
          </p:cNvPr>
          <p:cNvSpPr>
            <a:spLocks noGrp="1"/>
          </p:cNvSpPr>
          <p:nvPr>
            <p:ph type="body" sz="quarter" idx="12" hasCustomPrompt="1"/>
          </p:nvPr>
        </p:nvSpPr>
        <p:spPr>
          <a:xfrm>
            <a:off x="532662" y="1740025"/>
            <a:ext cx="8050568" cy="4172505"/>
          </a:xfrm>
        </p:spPr>
        <p:txBody>
          <a:bodyPr>
            <a:normAutofit/>
          </a:bodyPr>
          <a:lstStyle>
            <a:lvl1pPr marL="685800" indent="-457200" algn="l" defTabSz="914400" rtl="0" eaLnBrk="1" latinLnBrk="0" hangingPunct="1">
              <a:lnSpc>
                <a:spcPct val="90000"/>
              </a:lnSpc>
              <a:buClr>
                <a:schemeClr val="accent1"/>
              </a:buClr>
              <a:buFont typeface="+mj-lt"/>
              <a:buAutoNum type="arabicPeriod"/>
              <a:defRPr lang="en-US" sz="2400" kern="1200" dirty="0">
                <a:solidFill>
                  <a:schemeClr val="tx1"/>
                </a:solidFill>
                <a:latin typeface="+mn-lt"/>
                <a:ea typeface="+mn-ea"/>
                <a:cs typeface="+mn-cs"/>
              </a:defRPr>
            </a:lvl1pPr>
            <a:lvl2pPr marL="1028700" indent="-457200" algn="l" defTabSz="914400" rtl="0" eaLnBrk="1" latinLnBrk="0" hangingPunct="1">
              <a:lnSpc>
                <a:spcPct val="90000"/>
              </a:lnSpc>
              <a:buClr>
                <a:schemeClr val="accent1"/>
              </a:buClr>
              <a:buFont typeface="+mj-lt"/>
              <a:buAutoNum type="alphaUcPeriod"/>
              <a:defRPr lang="en-US" sz="2400" kern="1200" dirty="0">
                <a:solidFill>
                  <a:schemeClr val="tx1"/>
                </a:solidFill>
                <a:latin typeface="+mn-lt"/>
                <a:ea typeface="+mn-ea"/>
                <a:cs typeface="+mn-cs"/>
              </a:defRPr>
            </a:lvl2pPr>
            <a:lvl3pPr marL="1285875" indent="-457200" algn="l" defTabSz="914400" rtl="0" eaLnBrk="1" latinLnBrk="0" hangingPunct="1">
              <a:lnSpc>
                <a:spcPct val="90000"/>
              </a:lnSpc>
              <a:buClr>
                <a:schemeClr val="accent1"/>
              </a:buClr>
              <a:buFont typeface="+mj-lt"/>
              <a:buAutoNum type="alphaLcPeriod"/>
              <a:defRPr lang="en-US" sz="2400" kern="1200" dirty="0">
                <a:solidFill>
                  <a:schemeClr val="tx1"/>
                </a:solidFill>
                <a:latin typeface="+mn-lt"/>
                <a:ea typeface="+mn-ea"/>
                <a:cs typeface="+mn-cs"/>
              </a:defRPr>
            </a:lvl3pPr>
          </a:lstStyle>
          <a:p>
            <a:pPr lvl="0"/>
            <a:r>
              <a:rPr lang="en-US" dirty="0"/>
              <a:t>Click to add text</a:t>
            </a:r>
          </a:p>
          <a:p>
            <a:pPr lvl="1"/>
            <a:r>
              <a:rPr lang="en-US" dirty="0"/>
              <a:t>Second level</a:t>
            </a:r>
          </a:p>
          <a:p>
            <a:pPr lvl="2"/>
            <a:r>
              <a:rPr lang="en-US" dirty="0"/>
              <a:t>Third level</a:t>
            </a:r>
          </a:p>
        </p:txBody>
      </p:sp>
      <p:pic>
        <p:nvPicPr>
          <p:cNvPr id="8" name="Picture 7">
            <a:extLst>
              <a:ext uri="{FF2B5EF4-FFF2-40B4-BE49-F238E27FC236}">
                <a16:creationId xmlns:a16="http://schemas.microsoft.com/office/drawing/2014/main" id="{032FAD68-F19A-4D2E-8298-07B248FD139A}"/>
              </a:ext>
            </a:extLst>
          </p:cNvPr>
          <p:cNvPicPr>
            <a:picLocks/>
          </p:cNvPicPr>
          <p:nvPr userDrawn="1"/>
        </p:nvPicPr>
        <p:blipFill>
          <a:blip r:embed="rId2"/>
          <a:stretch>
            <a:fillRect/>
          </a:stretch>
        </p:blipFill>
        <p:spPr>
          <a:xfrm>
            <a:off x="628649" y="1410055"/>
            <a:ext cx="7886699" cy="131275"/>
          </a:xfrm>
          <a:prstGeom prst="rect">
            <a:avLst/>
          </a:prstGeom>
        </p:spPr>
      </p:pic>
      <p:pic>
        <p:nvPicPr>
          <p:cNvPr id="9" name="Picture 8" descr="Icon&#10;&#10;Description automatically generated">
            <a:extLst>
              <a:ext uri="{FF2B5EF4-FFF2-40B4-BE49-F238E27FC236}">
                <a16:creationId xmlns:a16="http://schemas.microsoft.com/office/drawing/2014/main" id="{349BD186-6798-456C-85C2-28E624079D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2096" y="6113257"/>
            <a:ext cx="1337028" cy="666530"/>
          </a:xfrm>
          <a:prstGeom prst="rect">
            <a:avLst/>
          </a:prstGeom>
        </p:spPr>
      </p:pic>
    </p:spTree>
    <p:extLst>
      <p:ext uri="{BB962C8B-B14F-4D97-AF65-F5344CB8AC3E}">
        <p14:creationId xmlns:p14="http://schemas.microsoft.com/office/powerpoint/2010/main" val="25651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terview Closing Slides">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228600"/>
            <a:ext cx="7772400" cy="2066925"/>
          </a:xfrm>
        </p:spPr>
        <p:txBody>
          <a:bodyPr/>
          <a:lstStyle>
            <a:lvl1pPr>
              <a:defRPr b="0" i="0" cap="none" baseline="0">
                <a:solidFill>
                  <a:schemeClr val="tx1"/>
                </a:solidFill>
              </a:defRPr>
            </a:lvl1pPr>
          </a:lstStyle>
          <a:p>
            <a:r>
              <a:rPr lang="en-US" dirty="0"/>
              <a:t>Thank You For Inviting Us</a:t>
            </a:r>
          </a:p>
        </p:txBody>
      </p:sp>
      <p:pic>
        <p:nvPicPr>
          <p:cNvPr id="7" name="Picture 6"/>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5541168"/>
            <a:ext cx="2415548" cy="915988"/>
          </a:xfrm>
          <a:prstGeom prst="rect">
            <a:avLst/>
          </a:prstGeom>
        </p:spPr>
      </p:pic>
    </p:spTree>
    <p:extLst>
      <p:ext uri="{BB962C8B-B14F-4D97-AF65-F5344CB8AC3E}">
        <p14:creationId xmlns:p14="http://schemas.microsoft.com/office/powerpoint/2010/main" val="510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76700"/>
            <a:ext cx="3810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7862887" y="6624638"/>
            <a:ext cx="1281113" cy="233362"/>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1"/>
          </p:nvPr>
        </p:nvSpPr>
        <p:spPr>
          <a:xfrm>
            <a:off x="7620000" y="6417725"/>
            <a:ext cx="1524000" cy="228600"/>
          </a:xfrm>
          <a:prstGeom prst="rect">
            <a:avLst/>
          </a:prstGeom>
          <a:ln/>
        </p:spPr>
        <p:txBody>
          <a:bodyPr/>
          <a:lstStyle>
            <a:lvl1pPr>
              <a:defRPr/>
            </a:lvl1pPr>
          </a:lstStyle>
          <a:p>
            <a:pPr>
              <a:defRPr/>
            </a:pPr>
            <a:fld id="{EE7EC135-290A-4B65-BA7B-FD1755B9D148}" type="slidenum">
              <a:rPr lang="en-US"/>
              <a:pPr>
                <a:defRPr/>
              </a:pPr>
              <a:t>‹#›</a:t>
            </a:fld>
            <a:endParaRPr lang="en-US"/>
          </a:p>
        </p:txBody>
      </p:sp>
    </p:spTree>
    <p:extLst>
      <p:ext uri="{BB962C8B-B14F-4D97-AF65-F5344CB8AC3E}">
        <p14:creationId xmlns:p14="http://schemas.microsoft.com/office/powerpoint/2010/main" val="13246747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DE Logo Title Slide - White">
    <p:bg>
      <p:bgPr>
        <a:gradFill>
          <a:gsLst>
            <a:gs pos="48000">
              <a:schemeClr val="bg1"/>
            </a:gs>
            <a:gs pos="80000">
              <a:schemeClr val="tx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bg1"/>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9" name="Group 8"/>
          <p:cNvGrpSpPr/>
          <p:nvPr userDrawn="1"/>
        </p:nvGrpSpPr>
        <p:grpSpPr>
          <a:xfrm>
            <a:off x="820944" y="-355600"/>
            <a:ext cx="8094456" cy="3790904"/>
            <a:chOff x="820944" y="-355600"/>
            <a:chExt cx="8094456" cy="3790904"/>
          </a:xfrm>
        </p:grpSpPr>
        <p:sp>
          <p:nvSpPr>
            <p:cNvPr id="10" name="Rectangle 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930058" y="1064566"/>
              <a:ext cx="7333661" cy="1991577"/>
              <a:chOff x="930058" y="1064566"/>
              <a:chExt cx="7333661" cy="1991577"/>
            </a:xfrm>
          </p:grpSpPr>
          <p:cxnSp>
            <p:nvCxnSpPr>
              <p:cNvPr id="41" name="Straight Connector 40"/>
              <p:cNvCxnSpPr/>
              <p:nvPr/>
            </p:nvCxnSpPr>
            <p:spPr>
              <a:xfrm>
                <a:off x="3331921" y="1875542"/>
                <a:ext cx="4931798" cy="0"/>
              </a:xfrm>
              <a:prstGeom prst="line">
                <a:avLst/>
              </a:prstGeom>
              <a:noFill/>
              <a:ln w="152400" cap="rnd">
                <a:gradFill flip="none" rotWithShape="1">
                  <a:gsLst>
                    <a:gs pos="0">
                      <a:srgbClr val="008FFC"/>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42" name="Freeform 41"/>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DE Logo Title Slide - Black">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820944" y="501652"/>
            <a:ext cx="7442775" cy="2822573"/>
            <a:chOff x="820944" y="501652"/>
            <a:chExt cx="7442775" cy="2822573"/>
          </a:xfrm>
        </p:grpSpPr>
        <p:sp>
          <p:nvSpPr>
            <p:cNvPr id="50" name="Rectangle 49"/>
            <p:cNvSpPr/>
            <p:nvPr/>
          </p:nvSpPr>
          <p:spPr>
            <a:xfrm>
              <a:off x="942975" y="17665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97280" y="15716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55456" y="9658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581150" y="11760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02834" y="5016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05099" y="15716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373740" y="6850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684417" y="17627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96361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148907"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34199"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519491"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704783"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89007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075367"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60659"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444361"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629653"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814945" y="21336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20944" y="22743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820944" y="24572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820944" y="26401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20944" y="28230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820944" y="30059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20944" y="31887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930058" y="1204266"/>
              <a:ext cx="7333661" cy="1991577"/>
              <a:chOff x="930058" y="1064566"/>
              <a:chExt cx="7333661" cy="1991577"/>
            </a:xfrm>
          </p:grpSpPr>
          <p:cxnSp>
            <p:nvCxnSpPr>
              <p:cNvPr id="77" name="Straight Connector 76"/>
              <p:cNvCxnSpPr/>
              <p:nvPr/>
            </p:nvCxnSpPr>
            <p:spPr>
              <a:xfrm>
                <a:off x="3331921" y="1875542"/>
                <a:ext cx="4931798" cy="0"/>
              </a:xfrm>
              <a:prstGeom prst="line">
                <a:avLst/>
              </a:prstGeom>
              <a:noFill/>
              <a:ln w="152400" cap="rnd">
                <a:gradFill flip="none" rotWithShape="1">
                  <a:gsLst>
                    <a:gs pos="0">
                      <a:schemeClr val="accent1"/>
                    </a:gs>
                    <a:gs pos="100000">
                      <a:srgbClr val="008FFC"/>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8" name="Freeform 77"/>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rgbClr val="008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7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2159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bg1"/>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spTree>
    <p:extLst>
      <p:ext uri="{BB962C8B-B14F-4D97-AF65-F5344CB8AC3E}">
        <p14:creationId xmlns:p14="http://schemas.microsoft.com/office/powerpoint/2010/main" val="31639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erview Title Slide">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861788"/>
            <a:ext cx="7772400" cy="731520"/>
          </a:xfrm>
        </p:spPr>
        <p:txBody>
          <a:bodyPr/>
          <a:lstStyle>
            <a:lvl1pPr>
              <a:defRPr sz="3200" b="1" i="1" baseline="0">
                <a:solidFill>
                  <a:schemeClr val="tx1"/>
                </a:solidFill>
              </a:defRPr>
            </a:lvl1pPr>
          </a:lstStyle>
          <a:p>
            <a:r>
              <a:rPr lang="en-US" dirty="0"/>
              <a:t>Click to edit Project Type</a:t>
            </a:r>
          </a:p>
        </p:txBody>
      </p:sp>
      <p:sp>
        <p:nvSpPr>
          <p:cNvPr id="5" name="Rectangle 7"/>
          <p:cNvSpPr>
            <a:spLocks noChangeArrowheads="1"/>
          </p:cNvSpPr>
          <p:nvPr userDrawn="1"/>
        </p:nvSpPr>
        <p:spPr bwMode="auto">
          <a:xfrm>
            <a:off x="239713" y="4800601"/>
            <a:ext cx="1970087" cy="365760"/>
          </a:xfrm>
          <a:prstGeom prst="rect">
            <a:avLst/>
          </a:prstGeom>
          <a:noFill/>
          <a:ln w="9525">
            <a:noFill/>
            <a:miter lim="800000"/>
            <a:headEnd/>
            <a:tailEnd/>
          </a:ln>
          <a:effectLst/>
        </p:spPr>
        <p:txBody>
          <a:bodyPr anchor="ctr"/>
          <a:lstStyle/>
          <a:p>
            <a:pPr marL="344488" indent="-344488" eaLnBrk="1" hangingPunct="1"/>
            <a:r>
              <a:rPr lang="en-US" sz="1800" dirty="0">
                <a:solidFill>
                  <a:schemeClr val="tx1"/>
                </a:solidFill>
                <a:latin typeface="+mn-lt"/>
              </a:rPr>
              <a:t>Presented By:</a:t>
            </a:r>
          </a:p>
        </p:txBody>
      </p:sp>
      <p:sp>
        <p:nvSpPr>
          <p:cNvPr id="3" name="Text Placeholder 2"/>
          <p:cNvSpPr>
            <a:spLocks noGrp="1"/>
          </p:cNvSpPr>
          <p:nvPr>
            <p:ph type="body" sz="quarter" idx="10" hasCustomPrompt="1"/>
          </p:nvPr>
        </p:nvSpPr>
        <p:spPr>
          <a:xfrm>
            <a:off x="239713" y="5166361"/>
            <a:ext cx="2743200" cy="109728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interview team members</a:t>
            </a:r>
          </a:p>
        </p:txBody>
      </p:sp>
      <p:sp>
        <p:nvSpPr>
          <p:cNvPr id="10" name="Text Placeholder 2"/>
          <p:cNvSpPr>
            <a:spLocks noGrp="1"/>
          </p:cNvSpPr>
          <p:nvPr>
            <p:ph type="body" sz="quarter" idx="11" hasCustomPrompt="1"/>
          </p:nvPr>
        </p:nvSpPr>
        <p:spPr>
          <a:xfrm>
            <a:off x="239713" y="6274276"/>
            <a:ext cx="2743200" cy="36576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date</a:t>
            </a:r>
          </a:p>
        </p:txBody>
      </p:sp>
      <p:sp>
        <p:nvSpPr>
          <p:cNvPr id="8" name="Rectangle 7"/>
          <p:cNvSpPr>
            <a:spLocks noChangeArrowheads="1"/>
          </p:cNvSpPr>
          <p:nvPr userDrawn="1"/>
        </p:nvSpPr>
        <p:spPr bwMode="auto">
          <a:xfrm>
            <a:off x="239713" y="1634544"/>
            <a:ext cx="1970087" cy="365760"/>
          </a:xfrm>
          <a:prstGeom prst="rect">
            <a:avLst/>
          </a:prstGeom>
          <a:noFill/>
          <a:ln w="9525">
            <a:noFill/>
            <a:miter lim="800000"/>
            <a:headEnd/>
            <a:tailEnd/>
          </a:ln>
          <a:effectLst/>
        </p:spPr>
        <p:txBody>
          <a:bodyPr anchor="ctr"/>
          <a:lstStyle/>
          <a:p>
            <a:pPr marL="344488" indent="-344488" eaLnBrk="1" hangingPunct="1"/>
            <a:r>
              <a:rPr lang="en-US" sz="1800" i="1" dirty="0">
                <a:solidFill>
                  <a:schemeClr val="tx1"/>
                </a:solidFill>
                <a:latin typeface="+mn-lt"/>
              </a:rPr>
              <a:t>For</a:t>
            </a:r>
          </a:p>
        </p:txBody>
      </p:sp>
      <p:sp>
        <p:nvSpPr>
          <p:cNvPr id="6" name="Text Placeholder 5"/>
          <p:cNvSpPr>
            <a:spLocks noGrp="1"/>
          </p:cNvSpPr>
          <p:nvPr>
            <p:ph type="body" sz="quarter" idx="12" hasCustomPrompt="1"/>
          </p:nvPr>
        </p:nvSpPr>
        <p:spPr>
          <a:xfrm>
            <a:off x="325906" y="2133600"/>
            <a:ext cx="7772400" cy="731520"/>
          </a:xfrm>
        </p:spPr>
        <p:txBody>
          <a:bodyPr>
            <a:normAutofit/>
          </a:bodyPr>
          <a:lstStyle>
            <a:lvl1pPr algn="l" defTabSz="914400" rtl="0" eaLnBrk="1" latinLnBrk="0" hangingPunct="1">
              <a:spcBef>
                <a:spcPct val="0"/>
              </a:spcBef>
              <a:buNone/>
              <a:defRPr lang="en-US" sz="3200" b="1" i="1" kern="1200" baseline="0" dirty="0">
                <a:solidFill>
                  <a:schemeClr val="tx1"/>
                </a:solidFill>
                <a:latin typeface="Arial" pitchFamily="34" charset="0"/>
                <a:ea typeface="+mj-ea"/>
                <a:cs typeface="Arial" pitchFamily="34" charset="0"/>
              </a:defRPr>
            </a:lvl1pPr>
          </a:lstStyle>
          <a:p>
            <a:pPr lvl="0"/>
            <a:r>
              <a:rPr lang="en-US" dirty="0"/>
              <a:t>Click to edit Project Name</a:t>
            </a: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56387" y="5484166"/>
            <a:ext cx="2487613" cy="11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50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ample Disclaim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Disclaimer</a:t>
            </a:r>
          </a:p>
        </p:txBody>
      </p:sp>
      <p:sp>
        <p:nvSpPr>
          <p:cNvPr id="5" name="Footer Placeholder 4"/>
          <p:cNvSpPr>
            <a:spLocks noGrp="1"/>
          </p:cNvSpPr>
          <p:nvPr>
            <p:ph type="ftr" sz="quarter" idx="10"/>
          </p:nvPr>
        </p:nvSpPr>
        <p:spPr>
          <a:xfrm>
            <a:off x="1524000" y="6629400"/>
            <a:ext cx="6096000" cy="2286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7620000" y="6417725"/>
            <a:ext cx="1524000" cy="228600"/>
          </a:xfrm>
          <a:prstGeom prst="rect">
            <a:avLst/>
          </a:prstGeom>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4870564"/>
          </a:xfrm>
          <a:prstGeom prst="rect">
            <a:avLst/>
          </a:prstGeom>
          <a:noFill/>
        </p:spPr>
        <p:txBody>
          <a:bodyPr wrap="square" rtlCol="0">
            <a:spAutoFit/>
          </a:bodyPr>
          <a:lstStyle/>
          <a:p>
            <a:pPr lvl="0">
              <a:lnSpc>
                <a:spcPct val="150000"/>
              </a:lnSpc>
              <a:spcBef>
                <a:spcPts val="900"/>
              </a:spcBef>
            </a:pPr>
            <a:r>
              <a:rPr lang="en-US" sz="1500" b="1" dirty="0">
                <a:solidFill>
                  <a:schemeClr val="bg1"/>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a:t>
            </a:r>
            <a:r>
              <a:rPr lang="en-US" sz="1500" b="1" dirty="0">
                <a:solidFill>
                  <a:schemeClr val="accent4"/>
                </a:solidFill>
                <a:latin typeface="Arial" pitchFamily="34" charset="0"/>
                <a:cs typeface="Arial" pitchFamily="34" charset="0"/>
              </a:rPr>
              <a:t>Pacific Gas and Electric Company (PG&amp;E)</a:t>
            </a:r>
            <a:r>
              <a:rPr lang="en-US" sz="1500" b="1" dirty="0">
                <a:solidFill>
                  <a:schemeClr val="bg1"/>
                </a:solidFill>
                <a:latin typeface="Arial" pitchFamily="34" charset="0"/>
                <a:cs typeface="Arial" pitchFamily="34" charset="0"/>
              </a:rPr>
              <a:t> nor any of its employees and agents: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Represents that its use would not infringe any privately owned rights, including, but not limited to, patents, trademarks, or copyrights. </a:t>
            </a:r>
          </a:p>
          <a:p>
            <a:endParaRPr lang="en-US" dirty="0">
              <a:solidFill>
                <a:schemeClr val="bg1"/>
              </a:solidFill>
            </a:endParaRPr>
          </a:p>
        </p:txBody>
      </p:sp>
      <p:sp>
        <p:nvSpPr>
          <p:cNvPr id="10" name="TextBox 9"/>
          <p:cNvSpPr txBox="1"/>
          <p:nvPr userDrawn="1"/>
        </p:nvSpPr>
        <p:spPr>
          <a:xfrm>
            <a:off x="2743200" y="274638"/>
            <a:ext cx="5943600" cy="1323439"/>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disclaimer.</a:t>
            </a:r>
            <a:r>
              <a:rPr lang="en-US" sz="1600" baseline="0" dirty="0">
                <a:solidFill>
                  <a:schemeClr val="accent4"/>
                </a:solidFill>
                <a:latin typeface="Arial" pitchFamily="34" charset="0"/>
                <a:cs typeface="Arial" pitchFamily="34" charset="0"/>
              </a:rPr>
              <a:t>  This slide is an example that can be edited to provide that by going to “View” then “Title Slide” and then editing this layout by deleting this box and changing the red company name as required  and formatting the color to white.</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272468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mple Copyright Notic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Copyright Materials</a:t>
            </a:r>
          </a:p>
        </p:txBody>
      </p:sp>
      <p:sp>
        <p:nvSpPr>
          <p:cNvPr id="5" name="Footer Placeholder 4"/>
          <p:cNvSpPr>
            <a:spLocks noGrp="1"/>
          </p:cNvSpPr>
          <p:nvPr>
            <p:ph type="ftr" sz="quarter" idx="10"/>
          </p:nvPr>
        </p:nvSpPr>
        <p:spPr>
          <a:xfrm>
            <a:off x="1524000" y="6629400"/>
            <a:ext cx="6096000" cy="2286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7620000" y="6417725"/>
            <a:ext cx="1524000" cy="228600"/>
          </a:xfrm>
          <a:prstGeom prst="rect">
            <a:avLst/>
          </a:prstGeom>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2123658"/>
          </a:xfrm>
          <a:prstGeom prst="rect">
            <a:avLst/>
          </a:prstGeom>
          <a:noFill/>
        </p:spPr>
        <p:txBody>
          <a:bodyPr wrap="square" rtlCol="0">
            <a:spAutoFit/>
          </a:bodyPr>
          <a:lstStyle/>
          <a:p>
            <a:pPr lvl="0">
              <a:lnSpc>
                <a:spcPct val="150000"/>
              </a:lnSpc>
              <a:spcBef>
                <a:spcPts val="900"/>
              </a:spcBef>
            </a:pPr>
            <a:r>
              <a:rPr lang="en-US" sz="1800" b="1" dirty="0">
                <a:solidFill>
                  <a:schemeClr val="bg1"/>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a:p>
            <a:endParaRPr lang="en-US" sz="2400" dirty="0">
              <a:solidFill>
                <a:schemeClr val="bg1"/>
              </a:solidFill>
            </a:endParaRPr>
          </a:p>
        </p:txBody>
      </p:sp>
      <p:sp>
        <p:nvSpPr>
          <p:cNvPr id="10" name="TextBox 9"/>
          <p:cNvSpPr txBox="1"/>
          <p:nvPr userDrawn="1"/>
        </p:nvSpPr>
        <p:spPr>
          <a:xfrm>
            <a:off x="533400" y="3581400"/>
            <a:ext cx="8153400" cy="2062103"/>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copyright notice.  Or, we may want to copyright</a:t>
            </a:r>
            <a:r>
              <a:rPr lang="en-US" sz="1600" baseline="0" dirty="0">
                <a:solidFill>
                  <a:schemeClr val="accent4"/>
                </a:solidFill>
                <a:latin typeface="Arial" pitchFamily="34" charset="0"/>
                <a:cs typeface="Arial" pitchFamily="34" charset="0"/>
              </a:rPr>
              <a:t> the materials as ours.  This slide provides such notice.  To eliminate this text box, go to </a:t>
            </a:r>
            <a:br>
              <a:rPr lang="en-US" sz="1600" baseline="0" dirty="0">
                <a:solidFill>
                  <a:schemeClr val="accent4"/>
                </a:solidFill>
                <a:latin typeface="Arial" pitchFamily="34" charset="0"/>
                <a:cs typeface="Arial" pitchFamily="34" charset="0"/>
              </a:rPr>
            </a:br>
            <a:r>
              <a:rPr lang="en-US" sz="1600" baseline="0" dirty="0">
                <a:solidFill>
                  <a:schemeClr val="accent4"/>
                </a:solidFill>
                <a:latin typeface="Arial" pitchFamily="34" charset="0"/>
                <a:cs typeface="Arial" pitchFamily="34" charset="0"/>
              </a:rPr>
              <a:t>“View” then “Slide Master” and delete it from the lay out slide.</a:t>
            </a:r>
          </a:p>
          <a:p>
            <a:endParaRPr lang="en-US" sz="1600" baseline="0" dirty="0">
              <a:solidFill>
                <a:schemeClr val="accent4"/>
              </a:solidFill>
              <a:latin typeface="Arial" pitchFamily="34" charset="0"/>
              <a:cs typeface="Arial" pitchFamily="34" charset="0"/>
            </a:endParaRPr>
          </a:p>
          <a:p>
            <a:r>
              <a:rPr lang="en-US" sz="1600" baseline="0" dirty="0">
                <a:solidFill>
                  <a:schemeClr val="accent4"/>
                </a:solidFill>
                <a:latin typeface="Arial" pitchFamily="34" charset="0"/>
                <a:cs typeface="Arial" pitchFamily="34" charset="0"/>
              </a:rPr>
              <a:t>You can also add © FDE &lt;Current Year&gt; into the footer for each slide.  Do this by going to “Insert” then “Header and Footer” and making appropriate edits.   The little copy right symbol is available from the Insert menu also by clicking on the “Symbol” button (the one with the omega sign on it).</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4171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earning Objectives">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1524000" y="6629400"/>
            <a:ext cx="6096000" cy="2286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7620000" y="6417725"/>
            <a:ext cx="1524000" cy="228600"/>
          </a:xfrm>
          <a:prstGeom prst="rect">
            <a:avLst/>
          </a:prstGeom>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Learning Objectives</a:t>
            </a:r>
          </a:p>
        </p:txBody>
      </p:sp>
      <p:sp>
        <p:nvSpPr>
          <p:cNvPr id="2" name="TextBox 1"/>
          <p:cNvSpPr txBox="1"/>
          <p:nvPr userDrawn="1"/>
        </p:nvSpPr>
        <p:spPr>
          <a:xfrm>
            <a:off x="457200" y="1600200"/>
            <a:ext cx="5814412" cy="461665"/>
          </a:xfrm>
          <a:prstGeom prst="rect">
            <a:avLst/>
          </a:prstGeom>
          <a:noFill/>
        </p:spPr>
        <p:txBody>
          <a:bodyPr wrap="none" rtlCol="0">
            <a:spAutoFit/>
          </a:bodyPr>
          <a:lstStyle/>
          <a:p>
            <a:pPr lvl="0"/>
            <a:r>
              <a:rPr lang="en-US" sz="2400" b="0" kern="1200" baseline="0" dirty="0">
                <a:solidFill>
                  <a:schemeClr val="bg1"/>
                </a:solidFill>
                <a:latin typeface="Arial" pitchFamily="34" charset="0"/>
                <a:ea typeface="+mn-ea"/>
                <a:cs typeface="Arial" pitchFamily="34" charset="0"/>
              </a:rPr>
              <a:t>After completing this course, you should:</a:t>
            </a:r>
          </a:p>
        </p:txBody>
      </p:sp>
      <p:sp>
        <p:nvSpPr>
          <p:cNvPr id="8" name="Text Placeholder 7"/>
          <p:cNvSpPr>
            <a:spLocks noGrp="1"/>
          </p:cNvSpPr>
          <p:nvPr>
            <p:ph type="body" sz="quarter" idx="12" hasCustomPrompt="1"/>
          </p:nvPr>
        </p:nvSpPr>
        <p:spPr>
          <a:xfrm>
            <a:off x="457200" y="2286000"/>
            <a:ext cx="7636625" cy="4015105"/>
          </a:xfrm>
          <a:ln>
            <a:noFill/>
          </a:ln>
        </p:spPr>
        <p:txBody>
          <a:bodyPr/>
          <a:lstStyle>
            <a:lvl2pPr marL="465138" indent="-457200">
              <a:buFont typeface="+mj-lt"/>
              <a:buAutoNum type="arabicPeriod"/>
              <a:defRPr baseline="0">
                <a:solidFill>
                  <a:srgbClr val="FFA100"/>
                </a:solidFill>
              </a:defRPr>
            </a:lvl2pPr>
            <a:lvl3pPr>
              <a:defRPr lang="en-US" sz="1800" kern="1200" baseline="0" dirty="0">
                <a:solidFill>
                  <a:schemeClr val="accent4"/>
                </a:solidFill>
                <a:latin typeface="Arial" pitchFamily="34" charset="0"/>
                <a:ea typeface="+mn-ea"/>
                <a:cs typeface="Arial" pitchFamily="34" charset="0"/>
              </a:defRPr>
            </a:lvl3pPr>
          </a:lstStyle>
          <a:p>
            <a:pPr lvl="1"/>
            <a:r>
              <a:rPr lang="en-US" dirty="0"/>
              <a:t>Click here to enter learning objectives</a:t>
            </a:r>
          </a:p>
          <a:p>
            <a:pPr lvl="2"/>
            <a:endParaRPr lang="en-US" dirty="0"/>
          </a:p>
        </p:txBody>
      </p:sp>
      <p:sp>
        <p:nvSpPr>
          <p:cNvPr id="10" name="Text Placeholder 9"/>
          <p:cNvSpPr>
            <a:spLocks noGrp="1"/>
          </p:cNvSpPr>
          <p:nvPr>
            <p:ph type="body" sz="quarter" idx="13" hasCustomPrompt="1"/>
          </p:nvPr>
        </p:nvSpPr>
        <p:spPr>
          <a:xfrm>
            <a:off x="573579" y="3421351"/>
            <a:ext cx="7351222" cy="1760249"/>
          </a:xfrm>
          <a:ln>
            <a:noFill/>
          </a:ln>
        </p:spPr>
        <p:txBody>
          <a:bodyPr>
            <a:noAutofit/>
          </a:bodyPr>
          <a:lstStyle>
            <a:lvl3pPr marL="346075" indent="0" algn="l" defTabSz="914400" rtl="0" eaLnBrk="1" latinLnBrk="0" hangingPunct="1">
              <a:spcBef>
                <a:spcPct val="20000"/>
              </a:spcBef>
              <a:buFont typeface="+mj-lt"/>
              <a:buNone/>
              <a:defRPr lang="en-US" sz="1800" kern="1200" baseline="0" dirty="0">
                <a:solidFill>
                  <a:srgbClr val="FF0000"/>
                </a:solidFill>
                <a:latin typeface="Arial" pitchFamily="34" charset="0"/>
                <a:ea typeface="+mn-ea"/>
                <a:cs typeface="Arial" pitchFamily="34" charset="0"/>
              </a:defRPr>
            </a:lvl3pPr>
          </a:lstStyle>
          <a:p>
            <a:pPr marL="346075" lvl="2" indent="0" algn="l" defTabSz="914400" rtl="0" eaLnBrk="1" latinLnBrk="0" hangingPunct="1">
              <a:spcBef>
                <a:spcPct val="20000"/>
              </a:spcBef>
              <a:buFont typeface="+mj-lt"/>
              <a:buNone/>
            </a:pPr>
            <a:r>
              <a:rPr lang="en-US" dirty="0"/>
              <a:t>Where courses are offered for credits, you often have to state the learning objectives at the beginning of the slide set.  Typically 4-6 objectives are required.</a:t>
            </a:r>
          </a:p>
          <a:p>
            <a:pPr marL="346075" lvl="2" indent="0" algn="l" defTabSz="914400" rtl="0" eaLnBrk="1" latinLnBrk="0" hangingPunct="1">
              <a:spcBef>
                <a:spcPct val="20000"/>
              </a:spcBef>
              <a:buFont typeface="+mj-lt"/>
              <a:buNone/>
            </a:pPr>
            <a:r>
              <a:rPr lang="en-US" dirty="0"/>
              <a:t>Usually this is a good starting point for organizing your presentation anyway and it helps set up the class and sets expectations.</a:t>
            </a:r>
          </a:p>
        </p:txBody>
      </p:sp>
    </p:spTree>
    <p:extLst>
      <p:ext uri="{BB962C8B-B14F-4D97-AF65-F5344CB8AC3E}">
        <p14:creationId xmlns:p14="http://schemas.microsoft.com/office/powerpoint/2010/main" val="315072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57200" indent="-457200">
              <a:buFont typeface="Arial" pitchFamily="34" charset="0"/>
              <a:buChar char="•"/>
              <a:defRPr baseline="0">
                <a:solidFill>
                  <a:schemeClr val="bg1"/>
                </a:solidFill>
              </a:defRPr>
            </a:lvl1pPr>
            <a:lvl2pPr marL="465138" indent="-457200">
              <a:buFont typeface="+mj-lt"/>
              <a:buAutoNum type="arabicPeriod"/>
              <a:defRPr baseline="0"/>
            </a:lvl2pPr>
            <a:lvl3pPr marL="803275" indent="-457200">
              <a:buFont typeface="+mj-lt"/>
              <a:buAutoNum type="arabicPeriod"/>
              <a:defRPr lang="en-US" sz="1800" kern="1200" baseline="0" dirty="0" smtClean="0">
                <a:solidFill>
                  <a:schemeClr val="accent4"/>
                </a:solidFill>
                <a:latin typeface="Arial" pitchFamily="34" charset="0"/>
                <a:ea typeface="+mn-ea"/>
                <a:cs typeface="Arial" pitchFamily="34" charset="0"/>
              </a:defRPr>
            </a:lvl3pPr>
            <a:lvl4pPr marL="1143000" indent="-457200">
              <a:buFont typeface="+mj-lt"/>
              <a:buAutoNum type="arabicPeriod"/>
              <a:defRPr/>
            </a:lvl4pPr>
            <a:lvl5pPr marL="1482725" indent="-457200">
              <a:buFont typeface="+mj-lt"/>
              <a:buAutoNum type="arabicPeriod"/>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a:p>
            <a:pPr marL="346075" lvl="2" indent="0" algn="l" defTabSz="914400" rtl="0" eaLnBrk="1" latinLnBrk="0" hangingPunct="1">
              <a:spcBef>
                <a:spcPct val="20000"/>
              </a:spcBef>
              <a:buFont typeface="+mj-lt"/>
              <a:buNone/>
            </a:pPr>
            <a:endParaRPr lang="en-US" dirty="0"/>
          </a:p>
          <a:p>
            <a:pPr marL="346075" lvl="2" indent="0" algn="l" defTabSz="914400" rtl="0" eaLnBrk="1" latinLnBrk="0" hangingPunct="1">
              <a:spcBef>
                <a:spcPct val="20000"/>
              </a:spcBef>
              <a:buFont typeface="+mj-lt"/>
              <a:buNone/>
            </a:pPr>
            <a:r>
              <a:rPr lang="en-US" dirty="0"/>
              <a:t>Providing an agenda is also required by some clients.  This is also a good organizing tool for putting your presentation together and is also a good way to help the students understand how the learning objectives tie into the plan for the day.  If you include time targets, this also helps you manage your time.</a:t>
            </a:r>
          </a:p>
          <a:p>
            <a:pPr lvl="0"/>
            <a:endParaRPr lang="en-US" dirty="0"/>
          </a:p>
        </p:txBody>
      </p:sp>
      <p:sp>
        <p:nvSpPr>
          <p:cNvPr id="5" name="Footer Placeholder 4"/>
          <p:cNvSpPr>
            <a:spLocks noGrp="1"/>
          </p:cNvSpPr>
          <p:nvPr>
            <p:ph type="ftr" sz="quarter" idx="10"/>
          </p:nvPr>
        </p:nvSpPr>
        <p:spPr>
          <a:xfrm>
            <a:off x="1524000" y="6629400"/>
            <a:ext cx="6096000" cy="2286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7620000" y="6417725"/>
            <a:ext cx="1524000" cy="228600"/>
          </a:xfrm>
          <a:prstGeom prst="rect">
            <a:avLst/>
          </a:prstGeom>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solidFill>
                  <a:srgbClr val="FFA100"/>
                </a:solidFill>
              </a:rPr>
              <a:t>Agenda</a:t>
            </a:r>
          </a:p>
        </p:txBody>
      </p:sp>
    </p:spTree>
    <p:extLst>
      <p:ext uri="{BB962C8B-B14F-4D97-AF65-F5344CB8AC3E}">
        <p14:creationId xmlns:p14="http://schemas.microsoft.com/office/powerpoint/2010/main" val="1947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50332"/>
            <a:ext cx="8229600" cy="867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07" r:id="rId3"/>
    <p:sldLayoutId id="2147483747" r:id="rId4"/>
    <p:sldLayoutId id="2147483745" r:id="rId5"/>
    <p:sldLayoutId id="2147483739" r:id="rId6"/>
    <p:sldLayoutId id="2147483740" r:id="rId7"/>
    <p:sldLayoutId id="2147483749" r:id="rId8"/>
    <p:sldLayoutId id="2147483742" r:id="rId9"/>
    <p:sldLayoutId id="2147483744" r:id="rId10"/>
    <p:sldLayoutId id="2147483713" r:id="rId11"/>
    <p:sldLayoutId id="2147483714" r:id="rId12"/>
    <p:sldLayoutId id="2147483715" r:id="rId13"/>
    <p:sldLayoutId id="2147483716" r:id="rId14"/>
    <p:sldLayoutId id="2147483717" r:id="rId15"/>
    <p:sldLayoutId id="2147483718" r:id="rId16"/>
    <p:sldLayoutId id="2147483719" r:id="rId17"/>
    <p:sldLayoutId id="2147483748" r:id="rId18"/>
    <p:sldLayoutId id="2147483750" r:id="rId19"/>
    <p:sldLayoutId id="2147483746" r:id="rId20"/>
    <p:sldLayoutId id="2147483756"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FFA10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FFA1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33.w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6.xml"/><Relationship Id="rId7" Type="http://schemas.openxmlformats.org/officeDocument/2006/relationships/image" Target="../media/image44.wmf"/><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3.wmf"/><Relationship Id="rId4" Type="http://schemas.openxmlformats.org/officeDocument/2006/relationships/oleObject" Target="../embeddings/oleObject2.bin"/><Relationship Id="rId9" Type="http://schemas.openxmlformats.org/officeDocument/2006/relationships/image" Target="../media/image45.wmf"/></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8.jpeg"/><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66.jpeg"/><Relationship Id="rId4" Type="http://schemas.openxmlformats.org/officeDocument/2006/relationships/image" Target="../media/image65.jpeg"/></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71.jpeg"/></Relationships>
</file>

<file path=ppt/slides/_rels/slide8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72.emf"/><Relationship Id="rId4" Type="http://schemas.openxmlformats.org/officeDocument/2006/relationships/image" Target="../media/image7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microsoft.com/office/2007/relationships/hdphoto" Target="../media/hdphoto3.wd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hyperlink" Target="http://www.av8rdas.wordpress.com/"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hyperlink" Target="http://www.nafahq.org/"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Best Life Cycle Cost Filter Operation</a:t>
            </a:r>
          </a:p>
        </p:txBody>
      </p:sp>
      <p:sp>
        <p:nvSpPr>
          <p:cNvPr id="4" name="Text Placeholder 3"/>
          <p:cNvSpPr>
            <a:spLocks noGrp="1"/>
          </p:cNvSpPr>
          <p:nvPr>
            <p:ph type="body" sz="quarter" idx="12"/>
          </p:nvPr>
        </p:nvSpPr>
        <p:spPr/>
        <p:txBody>
          <a:bodyPr/>
          <a:lstStyle/>
          <a:p>
            <a:r>
              <a:rPr lang="en-US" dirty="0"/>
              <a:t>David Sellers, Senior Engineer</a:t>
            </a:r>
          </a:p>
        </p:txBody>
      </p:sp>
      <p:sp>
        <p:nvSpPr>
          <p:cNvPr id="5" name="Text Placeholder 4"/>
          <p:cNvSpPr>
            <a:spLocks noGrp="1"/>
          </p:cNvSpPr>
          <p:nvPr>
            <p:ph type="body" sz="quarter" idx="13"/>
          </p:nvPr>
        </p:nvSpPr>
        <p:spPr/>
        <p:txBody>
          <a:bodyPr/>
          <a:lstStyle/>
          <a:p>
            <a:r>
              <a:rPr lang="en-US" dirty="0"/>
              <a:t>Facility Dynamics Engineering</a:t>
            </a:r>
          </a:p>
        </p:txBody>
      </p:sp>
      <p:sp>
        <p:nvSpPr>
          <p:cNvPr id="6" name="Text Placeholder 5"/>
          <p:cNvSpPr>
            <a:spLocks noGrp="1"/>
          </p:cNvSpPr>
          <p:nvPr>
            <p:ph type="body" sz="quarter" idx="15"/>
          </p:nvPr>
        </p:nvSpPr>
        <p:spPr/>
        <p:txBody>
          <a:bodyPr/>
          <a:lstStyle/>
          <a:p>
            <a:r>
              <a:rPr lang="en-US" dirty="0"/>
              <a:t>www.FacilityDynamics.com</a:t>
            </a:r>
          </a:p>
        </p:txBody>
      </p:sp>
    </p:spTree>
    <p:extLst>
      <p:ext uri="{BB962C8B-B14F-4D97-AF65-F5344CB8AC3E}">
        <p14:creationId xmlns:p14="http://schemas.microsoft.com/office/powerpoint/2010/main" val="171818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4525963"/>
          </a:xfrm>
        </p:spPr>
        <p:txBody>
          <a:bodyPr/>
          <a:lstStyle/>
          <a:p>
            <a:r>
              <a:rPr lang="en-US" dirty="0"/>
              <a:t>1976</a:t>
            </a:r>
          </a:p>
          <a:p>
            <a:pPr lvl="1"/>
            <a:r>
              <a:rPr lang="en-US" dirty="0"/>
              <a:t>I change career paths and am blessed with great mentors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600200"/>
            <a:ext cx="4038600" cy="2754436"/>
          </a:xfrm>
        </p:spPr>
      </p:pic>
      <p:sp>
        <p:nvSpPr>
          <p:cNvPr id="8" name="Slide Number Placeholder 7"/>
          <p:cNvSpPr>
            <a:spLocks noGrp="1"/>
          </p:cNvSpPr>
          <p:nvPr>
            <p:ph type="sldNum" sz="quarter" idx="11"/>
          </p:nvPr>
        </p:nvSpPr>
        <p:spPr/>
        <p:txBody>
          <a:bodyPr/>
          <a:lstStyle/>
          <a:p>
            <a:fld id="{E347D01F-1A12-4043-9E52-C5C412E1DD77}" type="slidenum">
              <a:rPr lang="en-US" smtClean="0"/>
              <a:pPr/>
              <a:t>10</a:t>
            </a:fld>
            <a:endParaRPr lang="en-US"/>
          </a:p>
        </p:txBody>
      </p:sp>
    </p:spTree>
    <p:extLst>
      <p:ext uri="{BB962C8B-B14F-4D97-AF65-F5344CB8AC3E}">
        <p14:creationId xmlns:p14="http://schemas.microsoft.com/office/powerpoint/2010/main" val="89689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4525963"/>
          </a:xfrm>
        </p:spPr>
        <p:txBody>
          <a:bodyPr/>
          <a:lstStyle/>
          <a:p>
            <a:r>
              <a:rPr lang="en-US" dirty="0"/>
              <a:t>1976</a:t>
            </a:r>
          </a:p>
          <a:p>
            <a:pPr lvl="1"/>
            <a:r>
              <a:rPr lang="en-US" dirty="0"/>
              <a:t>I encounter my first commercial HVAC system filter bank</a:t>
            </a:r>
          </a:p>
        </p:txBody>
      </p:sp>
      <p:sp>
        <p:nvSpPr>
          <p:cNvPr id="8" name="Slide Number Placeholder 7"/>
          <p:cNvSpPr>
            <a:spLocks noGrp="1"/>
          </p:cNvSpPr>
          <p:nvPr>
            <p:ph type="sldNum" sz="quarter" idx="11"/>
          </p:nvPr>
        </p:nvSpPr>
        <p:spPr/>
        <p:txBody>
          <a:bodyPr/>
          <a:lstStyle/>
          <a:p>
            <a:fld id="{E347D01F-1A12-4043-9E52-C5C412E1DD77}" type="slidenum">
              <a:rPr lang="en-US" smtClean="0"/>
              <a:pPr/>
              <a:t>11</a:t>
            </a:fld>
            <a:endParaRPr lang="en-US"/>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403725" y="2165152"/>
            <a:ext cx="4525963" cy="3394472"/>
          </a:xfrm>
        </p:spPr>
      </p:pic>
    </p:spTree>
    <p:extLst>
      <p:ext uri="{BB962C8B-B14F-4D97-AF65-F5344CB8AC3E}">
        <p14:creationId xmlns:p14="http://schemas.microsoft.com/office/powerpoint/2010/main" val="362934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4525963"/>
          </a:xfrm>
        </p:spPr>
        <p:txBody>
          <a:bodyPr/>
          <a:lstStyle/>
          <a:p>
            <a:r>
              <a:rPr lang="en-US" dirty="0"/>
              <a:t>1976</a:t>
            </a:r>
          </a:p>
          <a:p>
            <a:pPr lvl="1"/>
            <a:r>
              <a:rPr lang="en-US" dirty="0"/>
              <a:t>I encounter my first commercial HVAC system filter bank</a:t>
            </a:r>
          </a:p>
          <a:p>
            <a:pPr lvl="1"/>
            <a:r>
              <a:rPr lang="en-US" dirty="0"/>
              <a:t>It’s different from the one in Mom and Dad’s furnace</a:t>
            </a:r>
          </a:p>
        </p:txBody>
      </p:sp>
      <p:sp>
        <p:nvSpPr>
          <p:cNvPr id="8" name="Slide Number Placeholder 7"/>
          <p:cNvSpPr>
            <a:spLocks noGrp="1"/>
          </p:cNvSpPr>
          <p:nvPr>
            <p:ph type="sldNum" sz="quarter" idx="11"/>
          </p:nvPr>
        </p:nvSpPr>
        <p:spPr/>
        <p:txBody>
          <a:bodyPr/>
          <a:lstStyle/>
          <a:p>
            <a:fld id="{E347D01F-1A12-4043-9E52-C5C412E1DD77}" type="slidenum">
              <a:rPr lang="en-US" smtClean="0"/>
              <a:pPr/>
              <a:t>12</a:t>
            </a:fld>
            <a:endParaRPr lang="en-US"/>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403725" y="2165152"/>
            <a:ext cx="4525963" cy="3394472"/>
          </a:xfrm>
        </p:spPr>
      </p:pic>
    </p:spTree>
    <p:extLst>
      <p:ext uri="{BB962C8B-B14F-4D97-AF65-F5344CB8AC3E}">
        <p14:creationId xmlns:p14="http://schemas.microsoft.com/office/powerpoint/2010/main" val="47632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4525963"/>
          </a:xfrm>
        </p:spPr>
        <p:txBody>
          <a:bodyPr/>
          <a:lstStyle/>
          <a:p>
            <a:r>
              <a:rPr lang="en-US" dirty="0"/>
              <a:t>1976</a:t>
            </a:r>
          </a:p>
          <a:p>
            <a:pPr lvl="1"/>
            <a:r>
              <a:rPr lang="en-US" dirty="0"/>
              <a:t>I encounter my first commercial HVAC system filter bank</a:t>
            </a:r>
          </a:p>
          <a:p>
            <a:pPr lvl="1"/>
            <a:r>
              <a:rPr lang="en-US" dirty="0"/>
              <a:t>It’s different from the one in Mom and Dad’s furnace</a:t>
            </a:r>
          </a:p>
          <a:p>
            <a:pPr lvl="1"/>
            <a:r>
              <a:rPr lang="en-US" dirty="0"/>
              <a:t>Cleaner air = Cleaner equipment in addition to better IEQ</a:t>
            </a:r>
          </a:p>
        </p:txBody>
      </p:sp>
      <p:sp>
        <p:nvSpPr>
          <p:cNvPr id="8" name="Slide Number Placeholder 7"/>
          <p:cNvSpPr>
            <a:spLocks noGrp="1"/>
          </p:cNvSpPr>
          <p:nvPr>
            <p:ph type="sldNum" sz="quarter" idx="11"/>
          </p:nvPr>
        </p:nvSpPr>
        <p:spPr/>
        <p:txBody>
          <a:bodyPr/>
          <a:lstStyle/>
          <a:p>
            <a:fld id="{E347D01F-1A12-4043-9E52-C5C412E1DD77}" type="slidenum">
              <a:rPr lang="en-US" smtClean="0"/>
              <a:pPr/>
              <a:t>13</a:t>
            </a:fld>
            <a:endParaRPr lang="en-US"/>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403725" y="2165152"/>
            <a:ext cx="4525963" cy="3394472"/>
          </a:xfrm>
        </p:spPr>
      </p:pic>
    </p:spTree>
    <p:extLst>
      <p:ext uri="{BB962C8B-B14F-4D97-AF65-F5344CB8AC3E}">
        <p14:creationId xmlns:p14="http://schemas.microsoft.com/office/powerpoint/2010/main" val="21839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4525963"/>
          </a:xfrm>
        </p:spPr>
        <p:txBody>
          <a:bodyPr/>
          <a:lstStyle/>
          <a:p>
            <a:r>
              <a:rPr lang="en-US" dirty="0"/>
              <a:t>1979/1980</a:t>
            </a:r>
          </a:p>
          <a:p>
            <a:pPr lvl="1"/>
            <a:r>
              <a:rPr lang="en-US" dirty="0"/>
              <a:t>I begin a long-term relationship with the team at Memorial Hospital of Carbondale</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4038600" cy="3028950"/>
          </a:xfrm>
        </p:spPr>
      </p:pic>
      <p:sp>
        <p:nvSpPr>
          <p:cNvPr id="9" name="Slide Number Placeholder 8"/>
          <p:cNvSpPr>
            <a:spLocks noGrp="1"/>
          </p:cNvSpPr>
          <p:nvPr>
            <p:ph type="sldNum" sz="quarter" idx="11"/>
          </p:nvPr>
        </p:nvSpPr>
        <p:spPr/>
        <p:txBody>
          <a:bodyPr/>
          <a:lstStyle/>
          <a:p>
            <a:fld id="{E347D01F-1A12-4043-9E52-C5C412E1DD77}" type="slidenum">
              <a:rPr lang="en-US" smtClean="0"/>
              <a:pPr/>
              <a:t>14</a:t>
            </a:fld>
            <a:endParaRPr lang="en-US"/>
          </a:p>
        </p:txBody>
      </p:sp>
    </p:spTree>
    <p:extLst>
      <p:ext uri="{BB962C8B-B14F-4D97-AF65-F5344CB8AC3E}">
        <p14:creationId xmlns:p14="http://schemas.microsoft.com/office/powerpoint/2010/main" val="355613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4525963"/>
          </a:xfrm>
        </p:spPr>
        <p:txBody>
          <a:bodyPr/>
          <a:lstStyle/>
          <a:p>
            <a:r>
              <a:rPr lang="en-US" dirty="0"/>
              <a:t>1979/1980</a:t>
            </a:r>
          </a:p>
          <a:p>
            <a:pPr lvl="1"/>
            <a:r>
              <a:rPr lang="en-US" dirty="0"/>
              <a:t>Joe Cook, Bob Keller and I begin to “do battle” with the Surgery Air Handling System</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52111" y="1600200"/>
            <a:ext cx="3030778" cy="4525963"/>
          </a:xfrm>
        </p:spPr>
      </p:pic>
      <p:sp>
        <p:nvSpPr>
          <p:cNvPr id="9" name="Slide Number Placeholder 8"/>
          <p:cNvSpPr>
            <a:spLocks noGrp="1"/>
          </p:cNvSpPr>
          <p:nvPr>
            <p:ph type="sldNum" sz="quarter" idx="11"/>
          </p:nvPr>
        </p:nvSpPr>
        <p:spPr/>
        <p:txBody>
          <a:bodyPr/>
          <a:lstStyle/>
          <a:p>
            <a:fld id="{E347D01F-1A12-4043-9E52-C5C412E1DD77}" type="slidenum">
              <a:rPr lang="en-US" smtClean="0"/>
              <a:pPr/>
              <a:t>15</a:t>
            </a:fld>
            <a:endParaRPr lang="en-US"/>
          </a:p>
        </p:txBody>
      </p:sp>
    </p:spTree>
    <p:extLst>
      <p:ext uri="{BB962C8B-B14F-4D97-AF65-F5344CB8AC3E}">
        <p14:creationId xmlns:p14="http://schemas.microsoft.com/office/powerpoint/2010/main" val="40918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5046125"/>
          </a:xfrm>
        </p:spPr>
        <p:txBody>
          <a:bodyPr/>
          <a:lstStyle/>
          <a:p>
            <a:r>
              <a:rPr lang="en-US" dirty="0"/>
              <a:t>1979/1980</a:t>
            </a:r>
          </a:p>
          <a:p>
            <a:pPr lvl="1"/>
            <a:r>
              <a:rPr lang="en-US" dirty="0"/>
              <a:t>Joe Cook, Bob Keller and I begin to “do battle” with the Surgery Air Handling System</a:t>
            </a:r>
          </a:p>
          <a:p>
            <a:pPr lvl="2"/>
            <a:r>
              <a:rPr lang="en-US" dirty="0"/>
              <a:t>First exposure to multiple filter beds</a:t>
            </a:r>
          </a:p>
          <a:p>
            <a:pPr lvl="2"/>
            <a:r>
              <a:rPr lang="en-US" dirty="0"/>
              <a:t>First exposure to high filtration efficiencies</a:t>
            </a:r>
          </a:p>
          <a:p>
            <a:pPr lvl="2"/>
            <a:r>
              <a:rPr lang="en-US" dirty="0"/>
              <a:t>Realize that filters are only as good as their frames</a:t>
            </a:r>
          </a:p>
          <a:p>
            <a:pPr lvl="2"/>
            <a:r>
              <a:rPr lang="en-US" dirty="0"/>
              <a:t>Realize that filters = resource consumption on multiple fronts</a:t>
            </a:r>
          </a:p>
        </p:txBody>
      </p:sp>
      <p:pic>
        <p:nvPicPr>
          <p:cNvPr id="9"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52612" y="1600200"/>
            <a:ext cx="3029776" cy="4525963"/>
          </a:xfrm>
        </p:spPr>
      </p:pic>
      <p:sp>
        <p:nvSpPr>
          <p:cNvPr id="11" name="Slide Number Placeholder 10"/>
          <p:cNvSpPr>
            <a:spLocks noGrp="1"/>
          </p:cNvSpPr>
          <p:nvPr>
            <p:ph type="sldNum" sz="quarter" idx="11"/>
          </p:nvPr>
        </p:nvSpPr>
        <p:spPr/>
        <p:txBody>
          <a:bodyPr/>
          <a:lstStyle/>
          <a:p>
            <a:fld id="{E347D01F-1A12-4043-9E52-C5C412E1DD77}" type="slidenum">
              <a:rPr lang="en-US" smtClean="0"/>
              <a:pPr/>
              <a:t>16</a:t>
            </a:fld>
            <a:endParaRPr lang="en-US"/>
          </a:p>
        </p:txBody>
      </p:sp>
    </p:spTree>
    <p:extLst>
      <p:ext uri="{BB962C8B-B14F-4D97-AF65-F5344CB8AC3E}">
        <p14:creationId xmlns:p14="http://schemas.microsoft.com/office/powerpoint/2010/main" val="40573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5046125"/>
          </a:xfrm>
        </p:spPr>
        <p:txBody>
          <a:bodyPr/>
          <a:lstStyle/>
          <a:p>
            <a:r>
              <a:rPr lang="en-US" dirty="0"/>
              <a:t>1990</a:t>
            </a:r>
          </a:p>
          <a:p>
            <a:pPr lvl="1"/>
            <a:r>
              <a:rPr lang="en-US" dirty="0"/>
              <a:t>We need a few more year’s from the aging surgery system</a:t>
            </a:r>
          </a:p>
          <a:p>
            <a:pPr lvl="2"/>
            <a:r>
              <a:rPr lang="en-US" dirty="0"/>
              <a:t>OR loads going up</a:t>
            </a:r>
          </a:p>
          <a:p>
            <a:pPr lvl="2"/>
            <a:r>
              <a:rPr lang="en-US" dirty="0"/>
              <a:t>OR replacement moving out the timeline</a:t>
            </a:r>
          </a:p>
          <a:p>
            <a:pPr lvl="2"/>
            <a:r>
              <a:rPr lang="en-US" dirty="0"/>
              <a:t>Looking for ways to mitigate filter pressure drop and preserve efficiency</a:t>
            </a:r>
          </a:p>
          <a:p>
            <a:pPr lvl="2"/>
            <a:r>
              <a:rPr lang="en-US" dirty="0"/>
              <a:t>Discover extended surface area filters</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70264" y="1600200"/>
            <a:ext cx="3394472" cy="4525963"/>
          </a:xfrm>
        </p:spPr>
      </p:pic>
      <p:sp>
        <p:nvSpPr>
          <p:cNvPr id="8" name="Slide Number Placeholder 7"/>
          <p:cNvSpPr>
            <a:spLocks noGrp="1"/>
          </p:cNvSpPr>
          <p:nvPr>
            <p:ph type="sldNum" sz="quarter" idx="11"/>
          </p:nvPr>
        </p:nvSpPr>
        <p:spPr/>
        <p:txBody>
          <a:bodyPr/>
          <a:lstStyle/>
          <a:p>
            <a:fld id="{E347D01F-1A12-4043-9E52-C5C412E1DD77}" type="slidenum">
              <a:rPr lang="en-US" smtClean="0"/>
              <a:pPr/>
              <a:t>17</a:t>
            </a:fld>
            <a:endParaRPr lang="en-US"/>
          </a:p>
        </p:txBody>
      </p:sp>
    </p:spTree>
    <p:extLst>
      <p:ext uri="{BB962C8B-B14F-4D97-AF65-F5344CB8AC3E}">
        <p14:creationId xmlns:p14="http://schemas.microsoft.com/office/powerpoint/2010/main" val="212823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5046125"/>
          </a:xfrm>
        </p:spPr>
        <p:txBody>
          <a:bodyPr/>
          <a:lstStyle/>
          <a:p>
            <a:r>
              <a:rPr lang="en-US" dirty="0"/>
              <a:t>1997</a:t>
            </a:r>
          </a:p>
          <a:p>
            <a:pPr lvl="1"/>
            <a:r>
              <a:rPr lang="en-US" dirty="0"/>
              <a:t>Move to Oregon to become a facilities engineer at Komatsu Silicon’s Hillsboro facility</a:t>
            </a:r>
          </a:p>
          <a:p>
            <a:pPr lvl="2"/>
            <a:r>
              <a:rPr lang="en-US" dirty="0"/>
              <a:t>HVAC system owner</a:t>
            </a:r>
          </a:p>
          <a:p>
            <a:pPr lvl="2"/>
            <a:r>
              <a:rPr lang="en-US" dirty="0"/>
              <a:t>Process exhaust system owner</a:t>
            </a:r>
          </a:p>
          <a:p>
            <a:pPr lvl="2"/>
            <a:r>
              <a:rPr lang="en-US" dirty="0"/>
              <a:t>Central chilled water plant system co-owner</a:t>
            </a:r>
          </a:p>
          <a:p>
            <a:pPr lvl="2"/>
            <a:r>
              <a:rPr lang="en-US" dirty="0"/>
              <a:t>DDC system co-owner</a:t>
            </a:r>
          </a:p>
          <a:p>
            <a:pPr lvl="2"/>
            <a:r>
              <a:rPr lang="en-US" dirty="0"/>
              <a:t>Fire protection system owner</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600200"/>
            <a:ext cx="4038600" cy="3088341"/>
          </a:xfrm>
        </p:spPr>
      </p:pic>
      <p:sp>
        <p:nvSpPr>
          <p:cNvPr id="8" name="Slide Number Placeholder 7"/>
          <p:cNvSpPr>
            <a:spLocks noGrp="1"/>
          </p:cNvSpPr>
          <p:nvPr>
            <p:ph type="sldNum" sz="quarter" idx="11"/>
          </p:nvPr>
        </p:nvSpPr>
        <p:spPr/>
        <p:txBody>
          <a:bodyPr/>
          <a:lstStyle/>
          <a:p>
            <a:fld id="{E347D01F-1A12-4043-9E52-C5C412E1DD77}" type="slidenum">
              <a:rPr lang="en-US" smtClean="0"/>
              <a:pPr/>
              <a:t>18</a:t>
            </a:fld>
            <a:endParaRPr lang="en-US"/>
          </a:p>
        </p:txBody>
      </p:sp>
    </p:spTree>
    <p:extLst>
      <p:ext uri="{BB962C8B-B14F-4D97-AF65-F5344CB8AC3E}">
        <p14:creationId xmlns:p14="http://schemas.microsoft.com/office/powerpoint/2010/main" val="4029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5046125"/>
          </a:xfrm>
        </p:spPr>
        <p:txBody>
          <a:bodyPr/>
          <a:lstStyle/>
          <a:p>
            <a:r>
              <a:rPr lang="en-US" dirty="0"/>
              <a:t>1997</a:t>
            </a:r>
          </a:p>
          <a:p>
            <a:pPr lvl="1"/>
            <a:r>
              <a:rPr lang="en-US" dirty="0"/>
              <a:t>Move to Oregon to become a facilities engineer at Komatsu Silicon’s Hillsboro facility</a:t>
            </a:r>
          </a:p>
          <a:p>
            <a:pPr lvl="2"/>
            <a:r>
              <a:rPr lang="en-US" dirty="0"/>
              <a:t>HVAC system owner means I own many, many, many filters</a:t>
            </a:r>
          </a:p>
          <a:p>
            <a:pPr lvl="3"/>
            <a:r>
              <a:rPr lang="en-US" dirty="0"/>
              <a:t>Learn a lot about HEPA and ULPA filters</a:t>
            </a:r>
          </a:p>
          <a:p>
            <a:pPr lvl="3"/>
            <a:r>
              <a:rPr lang="en-US" dirty="0"/>
              <a:t>Begin to observe filter loading rates</a:t>
            </a:r>
          </a:p>
          <a:p>
            <a:pPr lvl="3"/>
            <a:r>
              <a:rPr lang="en-US" dirty="0"/>
              <a:t>Confronted with what a filter change represents in terms of resources</a:t>
            </a:r>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16780" y="1600200"/>
            <a:ext cx="3901440" cy="2926080"/>
          </a:xfrm>
        </p:spPr>
      </p:pic>
      <p:sp>
        <p:nvSpPr>
          <p:cNvPr id="13" name="Slide Number Placeholder 12"/>
          <p:cNvSpPr>
            <a:spLocks noGrp="1"/>
          </p:cNvSpPr>
          <p:nvPr>
            <p:ph type="sldNum" sz="quarter" idx="11"/>
          </p:nvPr>
        </p:nvSpPr>
        <p:spPr/>
        <p:txBody>
          <a:bodyPr/>
          <a:lstStyle/>
          <a:p>
            <a:fld id="{E347D01F-1A12-4043-9E52-C5C412E1DD77}" type="slidenum">
              <a:rPr lang="en-US" smtClean="0"/>
              <a:pPr/>
              <a:t>19</a:t>
            </a:fld>
            <a:endParaRPr lang="en-US"/>
          </a:p>
        </p:txBody>
      </p:sp>
    </p:spTree>
    <p:extLst>
      <p:ext uri="{BB962C8B-B14F-4D97-AF65-F5344CB8AC3E}">
        <p14:creationId xmlns:p14="http://schemas.microsoft.com/office/powerpoint/2010/main" val="337979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SCF3791.JPG"/>
          <p:cNvPicPr>
            <a:picLocks noChangeAspect="1"/>
          </p:cNvPicPr>
          <p:nvPr/>
        </p:nvPicPr>
        <p:blipFill>
          <a:blip r:embed="rId3" cstate="print"/>
          <a:stretch>
            <a:fillRect/>
          </a:stretch>
        </p:blipFill>
        <p:spPr>
          <a:xfrm>
            <a:off x="0" y="0"/>
            <a:ext cx="9144000" cy="6858000"/>
          </a:xfrm>
          <a:prstGeom prst="rect">
            <a:avLst/>
          </a:prstGeom>
        </p:spPr>
      </p:pic>
      <p:sp>
        <p:nvSpPr>
          <p:cNvPr id="8" name="Rectangle 2"/>
          <p:cNvSpPr txBox="1">
            <a:spLocks noChangeArrowheads="1"/>
          </p:cNvSpPr>
          <p:nvPr/>
        </p:nvSpPr>
        <p:spPr>
          <a:xfrm>
            <a:off x="239712" y="3200400"/>
            <a:ext cx="8599487" cy="1143000"/>
          </a:xfrm>
          <a:prstGeom prst="rect">
            <a:avLst/>
          </a:prstGeom>
        </p:spPr>
        <p:txBody>
          <a:bodyPr anchor="ctr" anchorCtr="0"/>
          <a:lstStyle/>
          <a:p>
            <a:pPr eaLnBrk="1" hangingPunct="1"/>
            <a:r>
              <a:rPr lang="en-US" sz="3200" b="1" i="1" dirty="0">
                <a:solidFill>
                  <a:schemeClr val="bg1"/>
                </a:solidFill>
                <a:latin typeface="+mj-lt"/>
                <a:ea typeface="+mj-ea"/>
                <a:cs typeface="+mj-cs"/>
              </a:rPr>
              <a:t>Conventional Thinking  = HVAC is Filtration</a:t>
            </a:r>
          </a:p>
        </p:txBody>
      </p:sp>
    </p:spTree>
    <p:extLst>
      <p:ext uri="{BB962C8B-B14F-4D97-AF65-F5344CB8AC3E}">
        <p14:creationId xmlns:p14="http://schemas.microsoft.com/office/powerpoint/2010/main" val="241959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5046125"/>
          </a:xfrm>
        </p:spPr>
        <p:txBody>
          <a:bodyPr/>
          <a:lstStyle/>
          <a:p>
            <a:r>
              <a:rPr lang="en-US" dirty="0"/>
              <a:t>1998</a:t>
            </a:r>
          </a:p>
          <a:p>
            <a:pPr lvl="1"/>
            <a:r>
              <a:rPr lang="en-US" dirty="0"/>
              <a:t>Semiconductor industry downturn opens the door to alternative approaches to operations</a:t>
            </a:r>
          </a:p>
          <a:p>
            <a:pPr lvl="2"/>
            <a:r>
              <a:rPr lang="en-US" dirty="0"/>
              <a:t>Clean room envelope issues cause significant ripple effects with the make up AHU</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4038600" cy="2704419"/>
          </a:xfrm>
        </p:spPr>
      </p:pic>
      <p:sp>
        <p:nvSpPr>
          <p:cNvPr id="8" name="Slide Number Placeholder 7"/>
          <p:cNvSpPr>
            <a:spLocks noGrp="1"/>
          </p:cNvSpPr>
          <p:nvPr>
            <p:ph type="sldNum" sz="quarter" idx="11"/>
          </p:nvPr>
        </p:nvSpPr>
        <p:spPr/>
        <p:txBody>
          <a:bodyPr/>
          <a:lstStyle/>
          <a:p>
            <a:fld id="{E347D01F-1A12-4043-9E52-C5C412E1DD77}" type="slidenum">
              <a:rPr lang="en-US" smtClean="0"/>
              <a:pPr/>
              <a:t>20</a:t>
            </a:fld>
            <a:endParaRPr lang="en-US"/>
          </a:p>
        </p:txBody>
      </p:sp>
    </p:spTree>
    <p:extLst>
      <p:ext uri="{BB962C8B-B14F-4D97-AF65-F5344CB8AC3E}">
        <p14:creationId xmlns:p14="http://schemas.microsoft.com/office/powerpoint/2010/main" val="365049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5046125"/>
          </a:xfrm>
        </p:spPr>
        <p:txBody>
          <a:bodyPr/>
          <a:lstStyle/>
          <a:p>
            <a:r>
              <a:rPr lang="en-US" dirty="0"/>
              <a:t>1998</a:t>
            </a:r>
          </a:p>
          <a:p>
            <a:pPr lvl="1"/>
            <a:r>
              <a:rPr lang="en-US" dirty="0"/>
              <a:t>Semiconductor industry downturn opens the door to alternative approaches to operations</a:t>
            </a:r>
          </a:p>
          <a:p>
            <a:pPr lvl="2"/>
            <a:r>
              <a:rPr lang="en-US" dirty="0"/>
              <a:t>Clean room envelope issues cause significant ripple effects with the make up AHU</a:t>
            </a:r>
          </a:p>
        </p:txBody>
      </p:sp>
      <p:sp>
        <p:nvSpPr>
          <p:cNvPr id="4" name="Content Placeholder 3"/>
          <p:cNvSpPr>
            <a:spLocks noGrp="1"/>
          </p:cNvSpPr>
          <p:nvPr>
            <p:ph sz="half" idx="2"/>
          </p:nvPr>
        </p:nvSpPr>
        <p:spPr/>
        <p:txBody>
          <a:bodyPr/>
          <a:lstStyle/>
          <a:p>
            <a:r>
              <a:rPr lang="en-US" dirty="0"/>
              <a:t>Leakage results in the need to run the back-up fan</a:t>
            </a:r>
          </a:p>
          <a:p>
            <a:pPr marL="693738" lvl="1"/>
            <a:r>
              <a:rPr lang="en-US" dirty="0"/>
              <a:t>14,000 more  outdoor air cfm than design (30%)</a:t>
            </a:r>
          </a:p>
          <a:p>
            <a:pPr lvl="2" indent="0" algn="r">
              <a:buNone/>
            </a:pPr>
            <a:r>
              <a:rPr lang="en-US" i="1" dirty="0">
                <a:solidFill>
                  <a:schemeClr val="bg1"/>
                </a:solidFill>
              </a:rPr>
              <a:t>Significant HVAC process and fan energy load</a:t>
            </a:r>
          </a:p>
          <a:p>
            <a:pPr marL="693738" lvl="1"/>
            <a:r>
              <a:rPr lang="en-US" dirty="0"/>
              <a:t>Square law means the duct system is running a or above the pressure class</a:t>
            </a:r>
          </a:p>
          <a:p>
            <a:pPr lvl="2" indent="0" algn="r">
              <a:buNone/>
            </a:pPr>
            <a:r>
              <a:rPr lang="en-US" i="1" dirty="0">
                <a:solidFill>
                  <a:schemeClr val="bg1"/>
                </a:solidFill>
              </a:rPr>
              <a:t>Significant risk</a:t>
            </a:r>
          </a:p>
          <a:p>
            <a:pPr marL="693738" lvl="1"/>
            <a:endParaRPr lang="en-US" dirty="0"/>
          </a:p>
        </p:txBody>
      </p:sp>
      <p:sp>
        <p:nvSpPr>
          <p:cNvPr id="8" name="Slide Number Placeholder 7"/>
          <p:cNvSpPr>
            <a:spLocks noGrp="1"/>
          </p:cNvSpPr>
          <p:nvPr>
            <p:ph type="sldNum" sz="quarter" idx="11"/>
          </p:nvPr>
        </p:nvSpPr>
        <p:spPr/>
        <p:txBody>
          <a:bodyPr/>
          <a:lstStyle/>
          <a:p>
            <a:fld id="{E347D01F-1A12-4043-9E52-C5C412E1DD77}" type="slidenum">
              <a:rPr lang="en-US" smtClean="0"/>
              <a:pPr/>
              <a:t>21</a:t>
            </a:fld>
            <a:endParaRPr lang="en-US"/>
          </a:p>
        </p:txBody>
      </p:sp>
    </p:spTree>
    <p:extLst>
      <p:ext uri="{BB962C8B-B14F-4D97-AF65-F5344CB8AC3E}">
        <p14:creationId xmlns:p14="http://schemas.microsoft.com/office/powerpoint/2010/main" val="166873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Bit About Me and My Interest In this Topic</a:t>
            </a:r>
            <a:endParaRPr lang="en-US" dirty="0"/>
          </a:p>
        </p:txBody>
      </p:sp>
      <p:sp>
        <p:nvSpPr>
          <p:cNvPr id="3" name="Content Placeholder 2"/>
          <p:cNvSpPr>
            <a:spLocks noGrp="1"/>
          </p:cNvSpPr>
          <p:nvPr>
            <p:ph sz="half" idx="1"/>
          </p:nvPr>
        </p:nvSpPr>
        <p:spPr/>
        <p:txBody>
          <a:bodyPr/>
          <a:lstStyle/>
          <a:p>
            <a:r>
              <a:rPr lang="en-US"/>
              <a:t>1998</a:t>
            </a:r>
          </a:p>
          <a:p>
            <a:pPr lvl="1"/>
            <a:r>
              <a:rPr lang="en-US"/>
              <a:t>Semiconductor industry downturn opens the door to alternative approaches to operations</a:t>
            </a:r>
          </a:p>
          <a:p>
            <a:pPr lvl="2"/>
            <a:r>
              <a:rPr lang="en-US"/>
              <a:t>Clean room envelope issues cause significant ripple effects with the make up AHU</a:t>
            </a:r>
            <a:endParaRPr lang="en-US" dirty="0"/>
          </a:p>
        </p:txBody>
      </p:sp>
      <p:sp>
        <p:nvSpPr>
          <p:cNvPr id="4" name="Content Placeholder 3"/>
          <p:cNvSpPr>
            <a:spLocks noGrp="1"/>
          </p:cNvSpPr>
          <p:nvPr>
            <p:ph sz="half" idx="2"/>
          </p:nvPr>
        </p:nvSpPr>
        <p:spPr/>
        <p:txBody>
          <a:bodyPr/>
          <a:lstStyle/>
          <a:p>
            <a:r>
              <a:rPr lang="en-US" dirty="0"/>
              <a:t>Applying extended surface area HEPA filters:</a:t>
            </a:r>
          </a:p>
          <a:p>
            <a:pPr lvl="1"/>
            <a:r>
              <a:rPr lang="en-US" dirty="0"/>
              <a:t>Eliminates about 0.50 in.w.c. of static</a:t>
            </a:r>
          </a:p>
          <a:p>
            <a:pPr lvl="1"/>
            <a:r>
              <a:rPr lang="en-US" dirty="0"/>
              <a:t>Provides a “flatter” loading curve</a:t>
            </a:r>
          </a:p>
          <a:p>
            <a:pPr lvl="1"/>
            <a:r>
              <a:rPr lang="en-US" dirty="0"/>
              <a:t>Particle count test meets requirements</a:t>
            </a:r>
          </a:p>
          <a:p>
            <a:pPr lvl="1"/>
            <a:endParaRPr lang="en-US" dirty="0"/>
          </a:p>
        </p:txBody>
      </p:sp>
      <p:sp>
        <p:nvSpPr>
          <p:cNvPr id="11" name="Slide Number Placeholder 10"/>
          <p:cNvSpPr>
            <a:spLocks noGrp="1"/>
          </p:cNvSpPr>
          <p:nvPr>
            <p:ph type="sldNum" sz="quarter" idx="11"/>
          </p:nvPr>
        </p:nvSpPr>
        <p:spPr/>
        <p:txBody>
          <a:bodyPr/>
          <a:lstStyle/>
          <a:p>
            <a:fld id="{E347D01F-1A12-4043-9E52-C5C412E1DD77}" type="slidenum">
              <a:rPr lang="en-US" smtClean="0"/>
              <a:pPr/>
              <a:t>22</a:t>
            </a:fld>
            <a:endParaRPr lang="en-US"/>
          </a:p>
        </p:txBody>
      </p:sp>
    </p:spTree>
    <p:extLst>
      <p:ext uri="{BB962C8B-B14F-4D97-AF65-F5344CB8AC3E}">
        <p14:creationId xmlns:p14="http://schemas.microsoft.com/office/powerpoint/2010/main" val="90520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Bit About Me and My Interest In this Topic</a:t>
            </a:r>
            <a:endParaRPr lang="en-US" dirty="0"/>
          </a:p>
        </p:txBody>
      </p:sp>
      <p:sp>
        <p:nvSpPr>
          <p:cNvPr id="3" name="Content Placeholder 2"/>
          <p:cNvSpPr>
            <a:spLocks noGrp="1"/>
          </p:cNvSpPr>
          <p:nvPr>
            <p:ph sz="half" idx="1"/>
          </p:nvPr>
        </p:nvSpPr>
        <p:spPr>
          <a:xfrm>
            <a:off x="457200" y="1600200"/>
            <a:ext cx="4038600" cy="4525963"/>
          </a:xfrm>
        </p:spPr>
        <p:txBody>
          <a:bodyPr/>
          <a:lstStyle/>
          <a:p>
            <a:r>
              <a:rPr lang="en-US" dirty="0"/>
              <a:t>1999</a:t>
            </a:r>
          </a:p>
          <a:p>
            <a:pPr lvl="1"/>
            <a:r>
              <a:rPr lang="en-US" dirty="0"/>
              <a:t>Semiconductor industry downturn continues</a:t>
            </a:r>
          </a:p>
          <a:p>
            <a:pPr lvl="2"/>
            <a:r>
              <a:rPr lang="en-US" dirty="0"/>
              <a:t>Plant idled</a:t>
            </a:r>
          </a:p>
          <a:p>
            <a:pPr lvl="2"/>
            <a:r>
              <a:rPr lang="en-US" dirty="0"/>
              <a:t>I move to  PECI</a:t>
            </a:r>
          </a:p>
          <a:p>
            <a:pPr lvl="3"/>
            <a:r>
              <a:rPr lang="en-US" dirty="0"/>
              <a:t>Begin to pursue life cycle cost filter based operation as a retrocommissioning measure</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600200"/>
            <a:ext cx="4038600" cy="3028950"/>
          </a:xfrm>
        </p:spPr>
      </p:pic>
      <p:sp>
        <p:nvSpPr>
          <p:cNvPr id="8" name="Slide Number Placeholder 7"/>
          <p:cNvSpPr>
            <a:spLocks noGrp="1"/>
          </p:cNvSpPr>
          <p:nvPr>
            <p:ph type="sldNum" sz="quarter" idx="11"/>
          </p:nvPr>
        </p:nvSpPr>
        <p:spPr/>
        <p:txBody>
          <a:bodyPr/>
          <a:lstStyle/>
          <a:p>
            <a:fld id="{E347D01F-1A12-4043-9E52-C5C412E1DD77}" type="slidenum">
              <a:rPr lang="en-US" smtClean="0"/>
              <a:pPr/>
              <a:t>23</a:t>
            </a:fld>
            <a:endParaRPr lang="en-US"/>
          </a:p>
        </p:txBody>
      </p:sp>
    </p:spTree>
    <p:extLst>
      <p:ext uri="{BB962C8B-B14F-4D97-AF65-F5344CB8AC3E}">
        <p14:creationId xmlns:p14="http://schemas.microsoft.com/office/powerpoint/2010/main" val="210285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Bit About Me and My Interest In this Topic</a:t>
            </a:r>
            <a:endParaRPr lang="en-US" dirty="0"/>
          </a:p>
        </p:txBody>
      </p:sp>
      <p:sp>
        <p:nvSpPr>
          <p:cNvPr id="3" name="Content Placeholder 2"/>
          <p:cNvSpPr>
            <a:spLocks noGrp="1"/>
          </p:cNvSpPr>
          <p:nvPr>
            <p:ph sz="half" idx="1"/>
          </p:nvPr>
        </p:nvSpPr>
        <p:spPr>
          <a:xfrm>
            <a:off x="457200" y="1600200"/>
            <a:ext cx="4038600" cy="4525963"/>
          </a:xfrm>
        </p:spPr>
        <p:txBody>
          <a:bodyPr/>
          <a:lstStyle/>
          <a:p>
            <a:r>
              <a:rPr lang="en-US" dirty="0"/>
              <a:t>1999</a:t>
            </a:r>
          </a:p>
          <a:p>
            <a:pPr lvl="1"/>
            <a:r>
              <a:rPr lang="en-US" dirty="0"/>
              <a:t>Semiconductor industry downturn continues</a:t>
            </a:r>
          </a:p>
          <a:p>
            <a:pPr lvl="2"/>
            <a:r>
              <a:rPr lang="en-US" dirty="0"/>
              <a:t>Plant idled</a:t>
            </a:r>
          </a:p>
          <a:p>
            <a:pPr lvl="2"/>
            <a:r>
              <a:rPr lang="en-US" dirty="0"/>
              <a:t>I move to  PECI</a:t>
            </a:r>
          </a:p>
          <a:p>
            <a:pPr lvl="3"/>
            <a:r>
              <a:rPr lang="en-US" dirty="0"/>
              <a:t>Begin to pursue life cycle cost filter based operation as a retrocommissioning measure</a:t>
            </a:r>
          </a:p>
          <a:p>
            <a:pPr lvl="3"/>
            <a:r>
              <a:rPr lang="en-US" dirty="0"/>
              <a:t>I tag along on Mike </a:t>
            </a:r>
            <a:r>
              <a:rPr lang="en-US" dirty="0" err="1"/>
              <a:t>Chimack’s</a:t>
            </a:r>
            <a:r>
              <a:rPr lang="en-US" dirty="0"/>
              <a:t> ACEEE paper on the topic</a:t>
            </a:r>
          </a:p>
        </p:txBody>
      </p:sp>
      <p:sp>
        <p:nvSpPr>
          <p:cNvPr id="4" name="Content Placeholder 3"/>
          <p:cNvSpPr>
            <a:spLocks noGrp="1"/>
          </p:cNvSpPr>
          <p:nvPr>
            <p:ph sz="half" idx="2"/>
          </p:nvPr>
        </p:nvSpPr>
        <p:spPr/>
        <p:txBody>
          <a:bodyPr/>
          <a:lstStyle/>
          <a:p>
            <a:r>
              <a:rPr lang="en-US" dirty="0"/>
              <a:t>Live cycle cost filter operation = resource savings on multiple fronts</a:t>
            </a:r>
          </a:p>
          <a:p>
            <a:pPr marL="693738" lvl="1"/>
            <a:r>
              <a:rPr lang="en-US" dirty="0"/>
              <a:t>Fan energy</a:t>
            </a:r>
          </a:p>
          <a:p>
            <a:pPr marL="693738" lvl="1"/>
            <a:r>
              <a:rPr lang="en-US" dirty="0"/>
              <a:t>Filter first cost</a:t>
            </a:r>
          </a:p>
          <a:p>
            <a:pPr marL="1031875" lvl="2"/>
            <a:r>
              <a:rPr lang="en-US" dirty="0"/>
              <a:t>Supply stream</a:t>
            </a:r>
          </a:p>
          <a:p>
            <a:pPr marL="1031875" lvl="2"/>
            <a:r>
              <a:rPr lang="en-US" dirty="0"/>
              <a:t>Embedded energy</a:t>
            </a:r>
          </a:p>
          <a:p>
            <a:pPr marL="693738" lvl="1"/>
            <a:r>
              <a:rPr lang="en-US" dirty="0"/>
              <a:t>Installation labor</a:t>
            </a:r>
          </a:p>
          <a:p>
            <a:pPr marL="693738" lvl="1"/>
            <a:r>
              <a:rPr lang="en-US" dirty="0"/>
              <a:t>Disposal</a:t>
            </a:r>
          </a:p>
          <a:p>
            <a:pPr marL="1031875" lvl="2"/>
            <a:r>
              <a:rPr lang="en-US" dirty="0"/>
              <a:t>Landfill volume</a:t>
            </a:r>
          </a:p>
          <a:p>
            <a:pPr marL="1031875" lvl="2"/>
            <a:r>
              <a:rPr lang="en-US" dirty="0"/>
              <a:t>Disposal costs</a:t>
            </a:r>
          </a:p>
          <a:p>
            <a:pPr marL="1031875" lvl="2"/>
            <a:r>
              <a:rPr lang="en-US" dirty="0"/>
              <a:t>More embedded energy</a:t>
            </a:r>
          </a:p>
        </p:txBody>
      </p:sp>
      <p:sp>
        <p:nvSpPr>
          <p:cNvPr id="8" name="Slide Number Placeholder 7"/>
          <p:cNvSpPr>
            <a:spLocks noGrp="1"/>
          </p:cNvSpPr>
          <p:nvPr>
            <p:ph type="sldNum" sz="quarter" idx="11"/>
          </p:nvPr>
        </p:nvSpPr>
        <p:spPr/>
        <p:txBody>
          <a:bodyPr/>
          <a:lstStyle/>
          <a:p>
            <a:fld id="{E347D01F-1A12-4043-9E52-C5C412E1DD77}" type="slidenum">
              <a:rPr lang="en-US" smtClean="0"/>
              <a:pPr/>
              <a:t>24</a:t>
            </a:fld>
            <a:endParaRPr lang="en-US"/>
          </a:p>
        </p:txBody>
      </p:sp>
    </p:spTree>
    <p:extLst>
      <p:ext uri="{BB962C8B-B14F-4D97-AF65-F5344CB8AC3E}">
        <p14:creationId xmlns:p14="http://schemas.microsoft.com/office/powerpoint/2010/main" val="114432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1 Final Filters.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a:xfrm>
            <a:off x="1005794" y="609600"/>
            <a:ext cx="7772400" cy="1143000"/>
          </a:xfrm>
        </p:spPr>
        <p:txBody>
          <a:bodyPr/>
          <a:lstStyle/>
          <a:p>
            <a:pPr algn="r"/>
            <a:r>
              <a:rPr lang="en-US" dirty="0">
                <a:solidFill>
                  <a:schemeClr val="bg1"/>
                </a:solidFill>
              </a:rPr>
              <a:t>Energy is Not the Only Resource Consumed by Air Handling Equipment</a:t>
            </a:r>
          </a:p>
        </p:txBody>
      </p:sp>
      <p:sp>
        <p:nvSpPr>
          <p:cNvPr id="4" name="Content Placeholder 3"/>
          <p:cNvSpPr>
            <a:spLocks noGrp="1"/>
          </p:cNvSpPr>
          <p:nvPr>
            <p:ph idx="1"/>
          </p:nvPr>
        </p:nvSpPr>
        <p:spPr>
          <a:xfrm>
            <a:off x="2743200" y="1981199"/>
            <a:ext cx="6034994" cy="4648165"/>
          </a:xfrm>
        </p:spPr>
        <p:txBody>
          <a:bodyPr/>
          <a:lstStyle/>
          <a:p>
            <a:pPr algn="r">
              <a:buNone/>
            </a:pPr>
            <a:endParaRPr lang="en-US" i="1" dirty="0">
              <a:solidFill>
                <a:schemeClr val="bg1"/>
              </a:solidFill>
            </a:endParaRPr>
          </a:p>
          <a:p>
            <a:pPr algn="r">
              <a:buNone/>
            </a:pPr>
            <a:endParaRPr lang="en-US" i="1" dirty="0">
              <a:solidFill>
                <a:schemeClr val="bg1"/>
              </a:solidFill>
            </a:endParaRPr>
          </a:p>
          <a:p>
            <a:pPr algn="r">
              <a:buNone/>
            </a:pPr>
            <a:endParaRPr lang="en-US" i="1" dirty="0">
              <a:solidFill>
                <a:schemeClr val="bg1"/>
              </a:solidFill>
            </a:endParaRPr>
          </a:p>
          <a:p>
            <a:pPr algn="r">
              <a:buNone/>
            </a:pPr>
            <a:endParaRPr lang="en-US" i="1" dirty="0">
              <a:solidFill>
                <a:schemeClr val="bg1"/>
              </a:solidFill>
            </a:endParaRPr>
          </a:p>
          <a:p>
            <a:pPr algn="r">
              <a:buNone/>
            </a:pPr>
            <a:r>
              <a:rPr lang="en-US" i="1" dirty="0">
                <a:solidFill>
                  <a:schemeClr val="bg1"/>
                </a:solidFill>
              </a:rPr>
              <a:t>There could easily be at least one 24” x 24” filter for every 2,000 – 4,000 square feet of building space</a:t>
            </a:r>
          </a:p>
          <a:p>
            <a:pPr algn="r">
              <a:buNone/>
            </a:pPr>
            <a:endParaRPr lang="en-US" i="1" dirty="0">
              <a:solidFill>
                <a:schemeClr val="bg1"/>
              </a:solidFill>
            </a:endParaRPr>
          </a:p>
          <a:p>
            <a:pPr algn="r"/>
            <a:r>
              <a:rPr lang="en-US" i="1" dirty="0">
                <a:solidFill>
                  <a:schemeClr val="bg1"/>
                </a:solidFill>
              </a:rPr>
              <a:t>CBECS 2018 data says there is about </a:t>
            </a:r>
            <a:r>
              <a:rPr lang="en-US" i="1" dirty="0"/>
              <a:t>96,758,000,000 </a:t>
            </a:r>
            <a:r>
              <a:rPr lang="en-US" i="1" dirty="0">
                <a:solidFill>
                  <a:schemeClr val="bg1"/>
                </a:solidFill>
              </a:rPr>
              <a:t>square feet of commercial building space</a:t>
            </a:r>
          </a:p>
        </p:txBody>
      </p:sp>
      <p:sp>
        <p:nvSpPr>
          <p:cNvPr id="7" name="Slide Number Placeholder 6"/>
          <p:cNvSpPr>
            <a:spLocks noGrp="1"/>
          </p:cNvSpPr>
          <p:nvPr>
            <p:ph type="sldNum" sz="quarter" idx="11"/>
          </p:nvPr>
        </p:nvSpPr>
        <p:spPr/>
        <p:txBody>
          <a:bodyPr/>
          <a:lstStyle/>
          <a:p>
            <a:fld id="{61A4AD04-A8EC-4DC5-A9A3-777EB11830F8}" type="slidenum">
              <a:rPr lang="en-US" smtClean="0"/>
              <a:pPr/>
              <a:t>25</a:t>
            </a:fld>
            <a:endParaRPr lang="en-US"/>
          </a:p>
        </p:txBody>
      </p:sp>
    </p:spTree>
    <p:extLst>
      <p:ext uri="{BB962C8B-B14F-4D97-AF65-F5344CB8AC3E}">
        <p14:creationId xmlns:p14="http://schemas.microsoft.com/office/powerpoint/2010/main" val="102620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endParaRPr lang="en-US"/>
          </a:p>
        </p:txBody>
      </p:sp>
      <p:sp>
        <p:nvSpPr>
          <p:cNvPr id="8" name="Content Placeholder 7"/>
          <p:cNvSpPr>
            <a:spLocks noGrp="1"/>
          </p:cNvSpPr>
          <p:nvPr>
            <p:ph sz="half" idx="2"/>
          </p:nvPr>
        </p:nvSpPr>
        <p:spPr/>
        <p:txBody>
          <a:bodyPr/>
          <a:lstStyle/>
          <a:p>
            <a:endParaRPr lang="en-US"/>
          </a:p>
        </p:txBody>
      </p:sp>
      <p:pic>
        <p:nvPicPr>
          <p:cNvPr id="6" name="Picture 6" descr="DSCN146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04800"/>
            <a:ext cx="8229600" cy="867305"/>
          </a:xfrm>
        </p:spPr>
        <p:txBody>
          <a:bodyPr>
            <a:normAutofit fontScale="90000"/>
          </a:bodyPr>
          <a:lstStyle/>
          <a:p>
            <a:r>
              <a:rPr lang="en-US" dirty="0"/>
              <a:t>There is More to Filter Media than  Being Fuzzy</a:t>
            </a:r>
          </a:p>
        </p:txBody>
      </p:sp>
      <p:sp>
        <p:nvSpPr>
          <p:cNvPr id="10" name="Slide Number Placeholder 9"/>
          <p:cNvSpPr>
            <a:spLocks noGrp="1"/>
          </p:cNvSpPr>
          <p:nvPr>
            <p:ph type="sldNum" sz="quarter" idx="11"/>
          </p:nvPr>
        </p:nvSpPr>
        <p:spPr/>
        <p:txBody>
          <a:bodyPr/>
          <a:lstStyle/>
          <a:p>
            <a:fld id="{E347D01F-1A12-4043-9E52-C5C412E1DD77}" type="slidenum">
              <a:rPr lang="en-US" smtClean="0"/>
              <a:pPr/>
              <a:t>26</a:t>
            </a:fld>
            <a:endParaRPr lang="en-US"/>
          </a:p>
        </p:txBody>
      </p:sp>
    </p:spTree>
    <p:extLst>
      <p:ext uri="{BB962C8B-B14F-4D97-AF65-F5344CB8AC3E}">
        <p14:creationId xmlns:p14="http://schemas.microsoft.com/office/powerpoint/2010/main" val="336069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600200"/>
            <a:ext cx="4038600" cy="5257800"/>
          </a:xfrm>
        </p:spPr>
        <p:txBody>
          <a:bodyPr>
            <a:normAutofit/>
          </a:bodyPr>
          <a:lstStyle/>
          <a:p>
            <a:r>
              <a:rPr lang="en-US" dirty="0" err="1"/>
              <a:t>Camfil</a:t>
            </a:r>
            <a:r>
              <a:rPr lang="en-US" dirty="0"/>
              <a:t> Farr HI-FLO </a:t>
            </a:r>
          </a:p>
          <a:p>
            <a:pPr lvl="1"/>
            <a:r>
              <a:rPr lang="en-US" sz="1800" dirty="0"/>
              <a:t>MERV11 (60-65% ASHRAE Dust-spot Efficiency)</a:t>
            </a:r>
          </a:p>
          <a:p>
            <a:pPr lvl="1"/>
            <a:r>
              <a:rPr lang="en-US" sz="1800" dirty="0"/>
              <a:t>24” high, 12” wide, 22” deep</a:t>
            </a:r>
          </a:p>
          <a:p>
            <a:pPr lvl="1"/>
            <a:r>
              <a:rPr lang="en-US" sz="1800" dirty="0"/>
              <a:t>4 flexible pockets</a:t>
            </a:r>
          </a:p>
          <a:p>
            <a:pPr lvl="1"/>
            <a:r>
              <a:rPr lang="en-US" sz="1800" dirty="0"/>
              <a:t>29 </a:t>
            </a:r>
            <a:r>
              <a:rPr lang="en-US" sz="1800" dirty="0" err="1"/>
              <a:t>sq.ft</a:t>
            </a:r>
            <a:r>
              <a:rPr lang="en-US" sz="1800" dirty="0"/>
              <a:t>. of high lofted air laid micro fiber glass media</a:t>
            </a:r>
          </a:p>
          <a:p>
            <a:pPr lvl="1"/>
            <a:r>
              <a:rPr lang="en-US" sz="1800" dirty="0"/>
              <a:t>∆</a:t>
            </a:r>
            <a:r>
              <a:rPr lang="en-US" sz="1800" dirty="0" err="1"/>
              <a:t>P</a:t>
            </a:r>
            <a:r>
              <a:rPr lang="en-US" sz="1800" baseline="-25000" dirty="0" err="1"/>
              <a:t>Clean</a:t>
            </a:r>
            <a:r>
              <a:rPr lang="en-US" sz="1800" dirty="0"/>
              <a:t> at 493 fpm = 0.30 in.w.c.</a:t>
            </a:r>
          </a:p>
          <a:p>
            <a:pPr lvl="1"/>
            <a:r>
              <a:rPr lang="en-US" sz="1800" dirty="0"/>
              <a:t>∆</a:t>
            </a:r>
            <a:r>
              <a:rPr lang="en-US" sz="1800" dirty="0" err="1"/>
              <a:t>P</a:t>
            </a:r>
            <a:r>
              <a:rPr lang="en-US" sz="1800" baseline="-25000" dirty="0" err="1"/>
              <a:t>MaxDirty</a:t>
            </a:r>
            <a:r>
              <a:rPr lang="en-US" sz="1800" dirty="0"/>
              <a:t> =  1.50 in.w.c.</a:t>
            </a:r>
          </a:p>
          <a:p>
            <a:pPr lvl="1"/>
            <a:r>
              <a:rPr lang="en-US" sz="1800" dirty="0"/>
              <a:t>Dust holding capacity – 175 grams</a:t>
            </a:r>
          </a:p>
          <a:p>
            <a:pPr lvl="1"/>
            <a:r>
              <a:rPr lang="en-US" sz="1800" dirty="0"/>
              <a:t>$16.68</a:t>
            </a:r>
          </a:p>
          <a:p>
            <a:endParaRPr lang="en-US"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55019" y="1600200"/>
            <a:ext cx="3624961" cy="4525963"/>
          </a:xfrm>
        </p:spPr>
      </p:pic>
      <p:sp>
        <p:nvSpPr>
          <p:cNvPr id="2" name="Title 1"/>
          <p:cNvSpPr>
            <a:spLocks noGrp="1"/>
          </p:cNvSpPr>
          <p:nvPr>
            <p:ph type="title"/>
          </p:nvPr>
        </p:nvSpPr>
        <p:spPr>
          <a:xfrm>
            <a:off x="457200" y="304800"/>
            <a:ext cx="8229600" cy="867305"/>
          </a:xfrm>
        </p:spPr>
        <p:txBody>
          <a:bodyPr>
            <a:normAutofit fontScale="90000"/>
          </a:bodyPr>
          <a:lstStyle/>
          <a:p>
            <a:r>
              <a:rPr lang="en-US" dirty="0"/>
              <a:t>There is More to Filter Media than  Being Fuzzy</a:t>
            </a:r>
          </a:p>
        </p:txBody>
      </p:sp>
      <p:sp>
        <p:nvSpPr>
          <p:cNvPr id="9" name="Slide Number Placeholder 8"/>
          <p:cNvSpPr>
            <a:spLocks noGrp="1"/>
          </p:cNvSpPr>
          <p:nvPr>
            <p:ph type="sldNum" sz="quarter" idx="11"/>
          </p:nvPr>
        </p:nvSpPr>
        <p:spPr/>
        <p:txBody>
          <a:bodyPr/>
          <a:lstStyle/>
          <a:p>
            <a:fld id="{E347D01F-1A12-4043-9E52-C5C412E1DD77}" type="slidenum">
              <a:rPr lang="en-US" smtClean="0"/>
              <a:pPr/>
              <a:t>27</a:t>
            </a:fld>
            <a:endParaRPr lang="en-US"/>
          </a:p>
        </p:txBody>
      </p:sp>
    </p:spTree>
    <p:extLst>
      <p:ext uri="{BB962C8B-B14F-4D97-AF65-F5344CB8AC3E}">
        <p14:creationId xmlns:p14="http://schemas.microsoft.com/office/powerpoint/2010/main" val="263866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600200"/>
            <a:ext cx="4038600" cy="5257800"/>
          </a:xfrm>
        </p:spPr>
        <p:txBody>
          <a:bodyPr vert="horz" lIns="91440" tIns="45720" rIns="91440" bIns="45720" rtlCol="0">
            <a:normAutofit/>
          </a:bodyPr>
          <a:lstStyle/>
          <a:p>
            <a:r>
              <a:rPr lang="en-US" dirty="0" err="1"/>
              <a:t>Camfil</a:t>
            </a:r>
            <a:r>
              <a:rPr lang="en-US" dirty="0"/>
              <a:t> Farr RIGA-FLO </a:t>
            </a:r>
          </a:p>
          <a:p>
            <a:pPr lvl="1"/>
            <a:r>
              <a:rPr lang="en-US" sz="1800" dirty="0"/>
              <a:t>MERV11 (60-65% ASHRAE Dust-spot Efficiency)</a:t>
            </a:r>
          </a:p>
          <a:p>
            <a:pPr lvl="1"/>
            <a:r>
              <a:rPr lang="en-US" sz="1800" dirty="0"/>
              <a:t>24” high, 12” wide, 11.5” deep</a:t>
            </a:r>
          </a:p>
          <a:p>
            <a:pPr lvl="1"/>
            <a:r>
              <a:rPr lang="en-US" sz="1800" dirty="0"/>
              <a:t>8 semi-rigid pockets</a:t>
            </a:r>
          </a:p>
          <a:p>
            <a:pPr lvl="1"/>
            <a:r>
              <a:rPr lang="en-US" sz="1800" dirty="0"/>
              <a:t>26.5 </a:t>
            </a:r>
            <a:r>
              <a:rPr lang="en-US" sz="1800" dirty="0" err="1"/>
              <a:t>sq.ft</a:t>
            </a:r>
            <a:r>
              <a:rPr lang="en-US" sz="1800" dirty="0"/>
              <a:t>. of high-lofted, depth-loading, </a:t>
            </a:r>
            <a:r>
              <a:rPr lang="en-US" sz="1800" dirty="0" err="1"/>
              <a:t>microfine</a:t>
            </a:r>
            <a:r>
              <a:rPr lang="en-US" sz="1800" dirty="0"/>
              <a:t> glass media</a:t>
            </a:r>
          </a:p>
          <a:p>
            <a:pPr lvl="1"/>
            <a:r>
              <a:rPr lang="en-US" sz="1800" dirty="0"/>
              <a:t>∆</a:t>
            </a:r>
            <a:r>
              <a:rPr lang="en-US" sz="1800" dirty="0" err="1"/>
              <a:t>P</a:t>
            </a:r>
            <a:r>
              <a:rPr lang="en-US" sz="1800" baseline="-25000" dirty="0" err="1"/>
              <a:t>Clean</a:t>
            </a:r>
            <a:r>
              <a:rPr lang="en-US" sz="1800" dirty="0"/>
              <a:t> at 493 fpm = 0.35 in.w.c.</a:t>
            </a:r>
          </a:p>
          <a:p>
            <a:pPr lvl="1"/>
            <a:r>
              <a:rPr lang="en-US" sz="1800" dirty="0"/>
              <a:t>∆</a:t>
            </a:r>
            <a:r>
              <a:rPr lang="en-US" sz="1800" dirty="0" err="1"/>
              <a:t>P</a:t>
            </a:r>
            <a:r>
              <a:rPr lang="en-US" sz="1800" baseline="-25000" dirty="0" err="1"/>
              <a:t>MaxDirty</a:t>
            </a:r>
            <a:r>
              <a:rPr lang="en-US" sz="1800" dirty="0"/>
              <a:t> =  1.50 in.w.c.</a:t>
            </a:r>
          </a:p>
          <a:p>
            <a:pPr lvl="1"/>
            <a:r>
              <a:rPr lang="en-US" sz="1800" dirty="0"/>
              <a:t>Dust holding capacity = 225 grams</a:t>
            </a:r>
          </a:p>
          <a:p>
            <a:pPr lvl="1"/>
            <a:r>
              <a:rPr lang="en-US" sz="1800" dirty="0"/>
              <a:t>$49.97</a:t>
            </a:r>
          </a:p>
          <a:p>
            <a:endParaRPr lang="en-US" dirty="0"/>
          </a:p>
        </p:txBody>
      </p:sp>
      <p:sp>
        <p:nvSpPr>
          <p:cNvPr id="2" name="Title 1"/>
          <p:cNvSpPr>
            <a:spLocks noGrp="1"/>
          </p:cNvSpPr>
          <p:nvPr>
            <p:ph type="title"/>
          </p:nvPr>
        </p:nvSpPr>
        <p:spPr>
          <a:xfrm>
            <a:off x="457200" y="304800"/>
            <a:ext cx="8229600" cy="867305"/>
          </a:xfrm>
        </p:spPr>
        <p:txBody>
          <a:bodyPr>
            <a:normAutofit fontScale="90000"/>
          </a:bodyPr>
          <a:lstStyle/>
          <a:p>
            <a:r>
              <a:rPr lang="en-US" dirty="0"/>
              <a:t>There is More to Filter Media than  Being Fuzzy</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51516" y="1600200"/>
            <a:ext cx="3631967" cy="4525963"/>
          </a:xfrm>
        </p:spPr>
      </p:pic>
      <p:sp>
        <p:nvSpPr>
          <p:cNvPr id="10" name="Slide Number Placeholder 9"/>
          <p:cNvSpPr>
            <a:spLocks noGrp="1"/>
          </p:cNvSpPr>
          <p:nvPr>
            <p:ph type="sldNum" sz="quarter" idx="11"/>
          </p:nvPr>
        </p:nvSpPr>
        <p:spPr/>
        <p:txBody>
          <a:bodyPr/>
          <a:lstStyle/>
          <a:p>
            <a:fld id="{E347D01F-1A12-4043-9E52-C5C412E1DD77}" type="slidenum">
              <a:rPr lang="en-US" smtClean="0"/>
              <a:pPr/>
              <a:t>28</a:t>
            </a:fld>
            <a:endParaRPr lang="en-US"/>
          </a:p>
        </p:txBody>
      </p:sp>
    </p:spTree>
    <p:extLst>
      <p:ext uri="{BB962C8B-B14F-4D97-AF65-F5344CB8AC3E}">
        <p14:creationId xmlns:p14="http://schemas.microsoft.com/office/powerpoint/2010/main" val="364193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600200"/>
            <a:ext cx="4038600" cy="5257800"/>
          </a:xfrm>
        </p:spPr>
        <p:txBody>
          <a:bodyPr/>
          <a:lstStyle/>
          <a:p>
            <a:r>
              <a:rPr lang="en-US" dirty="0" err="1"/>
              <a:t>Camfil</a:t>
            </a:r>
            <a:r>
              <a:rPr lang="en-US" dirty="0"/>
              <a:t> Farr </a:t>
            </a:r>
            <a:r>
              <a:rPr lang="en-US" dirty="0" err="1"/>
              <a:t>DuraFil</a:t>
            </a:r>
            <a:r>
              <a:rPr lang="en-US" dirty="0"/>
              <a:t> ES </a:t>
            </a:r>
          </a:p>
          <a:p>
            <a:pPr lvl="1"/>
            <a:r>
              <a:rPr lang="en-US" sz="1800" dirty="0"/>
              <a:t>MERV11 (60-65% ASHRAE Dust-spot Efficiency)</a:t>
            </a:r>
          </a:p>
          <a:p>
            <a:pPr lvl="1"/>
            <a:r>
              <a:rPr lang="en-US" sz="1800" dirty="0"/>
              <a:t>24” high, 12” wide, 11.5” deep</a:t>
            </a:r>
          </a:p>
          <a:p>
            <a:pPr lvl="1"/>
            <a:r>
              <a:rPr lang="en-US" sz="1800" dirty="0"/>
              <a:t>4 pockets</a:t>
            </a:r>
          </a:p>
          <a:p>
            <a:pPr lvl="1"/>
            <a:r>
              <a:rPr lang="en-US" sz="1800" dirty="0"/>
              <a:t>100  </a:t>
            </a:r>
            <a:r>
              <a:rPr lang="en-US" sz="1800" dirty="0" err="1"/>
              <a:t>sq.ft</a:t>
            </a:r>
            <a:r>
              <a:rPr lang="en-US" sz="1800" dirty="0"/>
              <a:t>. of wet laid fiberglass media</a:t>
            </a:r>
          </a:p>
          <a:p>
            <a:pPr lvl="1"/>
            <a:r>
              <a:rPr lang="en-US" sz="1800" dirty="0"/>
              <a:t>∆</a:t>
            </a:r>
            <a:r>
              <a:rPr lang="en-US" sz="1800" dirty="0" err="1"/>
              <a:t>PClean</a:t>
            </a:r>
            <a:r>
              <a:rPr lang="en-US" sz="1800" dirty="0"/>
              <a:t> at 493 fpm = 0.21 in.w.c.</a:t>
            </a:r>
          </a:p>
          <a:p>
            <a:pPr lvl="1"/>
            <a:r>
              <a:rPr lang="en-US" sz="1800" dirty="0"/>
              <a:t>∆</a:t>
            </a:r>
            <a:r>
              <a:rPr lang="en-US" sz="1800" dirty="0" err="1"/>
              <a:t>PMaxDirty</a:t>
            </a:r>
            <a:r>
              <a:rPr lang="en-US" sz="1800" dirty="0"/>
              <a:t> =  1.50 in.w.c.</a:t>
            </a:r>
          </a:p>
          <a:p>
            <a:pPr lvl="1"/>
            <a:r>
              <a:rPr lang="en-US" sz="1800" dirty="0"/>
              <a:t>Dust holding capacity = 200 grams</a:t>
            </a:r>
          </a:p>
          <a:p>
            <a:pPr lvl="1"/>
            <a:r>
              <a:rPr lang="en-US" sz="1800" dirty="0"/>
              <a:t>$66.10</a:t>
            </a:r>
          </a:p>
          <a:p>
            <a:endParaRPr lang="en-US" dirty="0"/>
          </a:p>
        </p:txBody>
      </p:sp>
      <p:sp>
        <p:nvSpPr>
          <p:cNvPr id="2" name="Title 1"/>
          <p:cNvSpPr>
            <a:spLocks noGrp="1"/>
          </p:cNvSpPr>
          <p:nvPr>
            <p:ph type="title"/>
          </p:nvPr>
        </p:nvSpPr>
        <p:spPr>
          <a:xfrm>
            <a:off x="457200" y="304800"/>
            <a:ext cx="8229600" cy="867305"/>
          </a:xfrm>
        </p:spPr>
        <p:txBody>
          <a:bodyPr>
            <a:normAutofit fontScale="90000"/>
          </a:bodyPr>
          <a:lstStyle/>
          <a:p>
            <a:r>
              <a:rPr lang="en-US" dirty="0"/>
              <a:t>There is More to Filter Media than  Being Fuzzy</a:t>
            </a:r>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70264" y="1600200"/>
            <a:ext cx="3394472" cy="4525963"/>
          </a:xfrm>
        </p:spPr>
      </p:pic>
      <p:sp>
        <p:nvSpPr>
          <p:cNvPr id="9" name="Slide Number Placeholder 8"/>
          <p:cNvSpPr>
            <a:spLocks noGrp="1"/>
          </p:cNvSpPr>
          <p:nvPr>
            <p:ph type="sldNum" sz="quarter" idx="11"/>
          </p:nvPr>
        </p:nvSpPr>
        <p:spPr/>
        <p:txBody>
          <a:bodyPr/>
          <a:lstStyle/>
          <a:p>
            <a:fld id="{E347D01F-1A12-4043-9E52-C5C412E1DD77}" type="slidenum">
              <a:rPr lang="en-US" smtClean="0"/>
              <a:pPr/>
              <a:t>29</a:t>
            </a:fld>
            <a:endParaRPr lang="en-US"/>
          </a:p>
        </p:txBody>
      </p:sp>
    </p:spTree>
    <p:extLst>
      <p:ext uri="{BB962C8B-B14F-4D97-AF65-F5344CB8AC3E}">
        <p14:creationId xmlns:p14="http://schemas.microsoft.com/office/powerpoint/2010/main" val="412137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1010009.JPG"/>
          <p:cNvPicPr>
            <a:picLocks noChangeAspect="1"/>
          </p:cNvPicPr>
          <p:nvPr/>
        </p:nvPicPr>
        <p:blipFill>
          <a:blip r:embed="rId3" cstate="print"/>
          <a:stretch>
            <a:fillRect/>
          </a:stretch>
        </p:blipFill>
        <p:spPr>
          <a:xfrm>
            <a:off x="0" y="0"/>
            <a:ext cx="9144000" cy="6858000"/>
          </a:xfrm>
          <a:prstGeom prst="rect">
            <a:avLst/>
          </a:prstGeom>
        </p:spPr>
      </p:pic>
      <p:sp>
        <p:nvSpPr>
          <p:cNvPr id="13" name="Rectangle 12"/>
          <p:cNvSpPr/>
          <p:nvPr/>
        </p:nvSpPr>
        <p:spPr bwMode="auto">
          <a:xfrm>
            <a:off x="0" y="1524000"/>
            <a:ext cx="9144000" cy="5334000"/>
          </a:xfrm>
          <a:prstGeom prst="rect">
            <a:avLst/>
          </a:prstGeom>
          <a:gradFill flip="none" rotWithShape="1">
            <a:gsLst>
              <a:gs pos="80000">
                <a:schemeClr val="bg1">
                  <a:alpha val="89000"/>
                </a:schemeClr>
              </a:gs>
              <a:gs pos="100000">
                <a:schemeClr val="bg1">
                  <a:alpha val="0"/>
                </a:schemeClr>
              </a:gs>
            </a:gsLst>
            <a:path path="rect">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1" name="Title 10"/>
          <p:cNvSpPr>
            <a:spLocks noGrp="1"/>
          </p:cNvSpPr>
          <p:nvPr>
            <p:ph type="title"/>
          </p:nvPr>
        </p:nvSpPr>
        <p:spPr/>
        <p:txBody>
          <a:bodyPr/>
          <a:lstStyle/>
          <a:p>
            <a:r>
              <a:rPr lang="en-US" dirty="0">
                <a:solidFill>
                  <a:schemeClr val="bg1"/>
                </a:solidFill>
              </a:rPr>
              <a:t>Filtration and HVAC Go Hand in Hand</a:t>
            </a:r>
          </a:p>
        </p:txBody>
      </p:sp>
      <p:sp>
        <p:nvSpPr>
          <p:cNvPr id="7" name="Content Placeholder 6"/>
          <p:cNvSpPr>
            <a:spLocks noGrp="1"/>
          </p:cNvSpPr>
          <p:nvPr>
            <p:ph idx="1"/>
          </p:nvPr>
        </p:nvSpPr>
        <p:spPr/>
        <p:txBody>
          <a:bodyPr/>
          <a:lstStyle/>
          <a:p>
            <a:pPr marL="0" indent="0">
              <a:buNone/>
            </a:pPr>
            <a:endParaRPr lang="en-US" sz="2800" b="0" dirty="0">
              <a:solidFill>
                <a:schemeClr val="tx1"/>
              </a:solidFill>
            </a:endParaRPr>
          </a:p>
          <a:p>
            <a:pPr marL="0" indent="0">
              <a:buNone/>
            </a:pPr>
            <a:r>
              <a:rPr lang="en-US" sz="2800" b="0" dirty="0">
                <a:solidFill>
                  <a:schemeClr val="tx1"/>
                </a:solidFill>
              </a:rPr>
              <a:t>Air conditioning is the control of the humidity of the air by either increasing or decreasing its moisture content. Added to the control of the humidity are the control of temperature either by heating or cooling the air, the purification of the air by washing or filtering the air, and the control of air motion and ventilation</a:t>
            </a:r>
          </a:p>
          <a:p>
            <a:pPr algn="r">
              <a:buNone/>
            </a:pPr>
            <a:r>
              <a:rPr lang="en-US" sz="1800" b="0" dirty="0">
                <a:solidFill>
                  <a:schemeClr val="tx1"/>
                </a:solidFill>
              </a:rPr>
              <a:t>Dr. Willis Carrier</a:t>
            </a:r>
          </a:p>
          <a:p>
            <a:endParaRPr lang="en-US" sz="3200" b="0" dirty="0">
              <a:solidFill>
                <a:schemeClr val="tx1"/>
              </a:solidFill>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3</a:t>
            </a:fld>
            <a:endParaRPr lang="en-US"/>
          </a:p>
        </p:txBody>
      </p:sp>
    </p:spTree>
    <p:extLst>
      <p:ext uri="{BB962C8B-B14F-4D97-AF65-F5344CB8AC3E}">
        <p14:creationId xmlns:p14="http://schemas.microsoft.com/office/powerpoint/2010/main" val="287770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20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600200"/>
            <a:ext cx="4038600" cy="5257800"/>
          </a:xfrm>
        </p:spPr>
        <p:txBody>
          <a:bodyPr vert="horz" lIns="91440" tIns="45720" rIns="91440" bIns="45720" rtlCol="0">
            <a:normAutofit/>
          </a:bodyPr>
          <a:lstStyle/>
          <a:p>
            <a:r>
              <a:rPr lang="en-US" dirty="0"/>
              <a:t>FILTRAIR PTL (F6)</a:t>
            </a:r>
          </a:p>
          <a:p>
            <a:pPr lvl="1"/>
            <a:r>
              <a:rPr lang="en-US" sz="1800" dirty="0"/>
              <a:t>MERV11 (60-65% ASHRAE Dust-spot Efficiency)</a:t>
            </a:r>
          </a:p>
          <a:p>
            <a:pPr lvl="1"/>
            <a:r>
              <a:rPr lang="en-US" sz="1800" dirty="0"/>
              <a:t>24” high, 12” wide, 24” deep</a:t>
            </a:r>
          </a:p>
          <a:p>
            <a:pPr lvl="1"/>
            <a:r>
              <a:rPr lang="en-US" sz="1800" dirty="0"/>
              <a:t>4 rigid pockets</a:t>
            </a:r>
          </a:p>
          <a:p>
            <a:pPr lvl="1"/>
            <a:r>
              <a:rPr lang="en-US" sz="1800" dirty="0"/>
              <a:t>30.2 sq. ft. of synthetic, high performance depth loading fibers laid using a progressive density multi-layering technique</a:t>
            </a:r>
          </a:p>
          <a:p>
            <a:pPr lvl="1"/>
            <a:r>
              <a:rPr lang="en-US" sz="1800" dirty="0"/>
              <a:t>∆</a:t>
            </a:r>
            <a:r>
              <a:rPr lang="en-US" sz="1800" dirty="0" err="1"/>
              <a:t>P</a:t>
            </a:r>
            <a:r>
              <a:rPr lang="en-US" sz="1800" baseline="-25000" dirty="0" err="1"/>
              <a:t>Clean</a:t>
            </a:r>
            <a:r>
              <a:rPr lang="en-US" sz="1800" dirty="0"/>
              <a:t> at 492 fpm = 0.22 in.w.c.</a:t>
            </a:r>
          </a:p>
          <a:p>
            <a:pPr lvl="1"/>
            <a:r>
              <a:rPr lang="en-US" sz="1800" dirty="0"/>
              <a:t>∆</a:t>
            </a:r>
            <a:r>
              <a:rPr lang="en-US" sz="1800" dirty="0" err="1"/>
              <a:t>P</a:t>
            </a:r>
            <a:r>
              <a:rPr lang="en-US" sz="1800" baseline="-25000" dirty="0" err="1"/>
              <a:t>MaxDirty</a:t>
            </a:r>
            <a:r>
              <a:rPr lang="en-US" sz="1800" dirty="0"/>
              <a:t> =  1.80 in.w.c.</a:t>
            </a:r>
          </a:p>
          <a:p>
            <a:pPr lvl="1"/>
            <a:r>
              <a:rPr lang="en-US" sz="1800" dirty="0"/>
              <a:t>Dust holding capacity = 1,150 grams</a:t>
            </a:r>
          </a:p>
          <a:p>
            <a:pPr lvl="1"/>
            <a:r>
              <a:rPr lang="en-US" sz="1800" dirty="0"/>
              <a:t>$124</a:t>
            </a:r>
          </a:p>
          <a:p>
            <a:endParaRPr lang="en-US" dirty="0"/>
          </a:p>
        </p:txBody>
      </p:sp>
      <p:sp>
        <p:nvSpPr>
          <p:cNvPr id="2" name="Title 1"/>
          <p:cNvSpPr>
            <a:spLocks noGrp="1"/>
          </p:cNvSpPr>
          <p:nvPr>
            <p:ph type="title"/>
          </p:nvPr>
        </p:nvSpPr>
        <p:spPr>
          <a:xfrm>
            <a:off x="457200" y="304800"/>
            <a:ext cx="8229600" cy="867305"/>
          </a:xfrm>
        </p:spPr>
        <p:txBody>
          <a:bodyPr>
            <a:normAutofit fontScale="90000"/>
          </a:bodyPr>
          <a:lstStyle/>
          <a:p>
            <a:r>
              <a:rPr lang="en-US" dirty="0"/>
              <a:t>There is More to Filter Media than  Being Fuzzy</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57700" y="1600200"/>
            <a:ext cx="3619600" cy="4525963"/>
          </a:xfrm>
        </p:spPr>
      </p:pic>
      <p:sp>
        <p:nvSpPr>
          <p:cNvPr id="10" name="Slide Number Placeholder 9"/>
          <p:cNvSpPr>
            <a:spLocks noGrp="1"/>
          </p:cNvSpPr>
          <p:nvPr>
            <p:ph type="sldNum" sz="quarter" idx="11"/>
          </p:nvPr>
        </p:nvSpPr>
        <p:spPr/>
        <p:txBody>
          <a:bodyPr/>
          <a:lstStyle/>
          <a:p>
            <a:fld id="{E347D01F-1A12-4043-9E52-C5C412E1DD77}" type="slidenum">
              <a:rPr lang="en-US" smtClean="0"/>
              <a:pPr/>
              <a:t>30</a:t>
            </a:fld>
            <a:endParaRPr lang="en-US"/>
          </a:p>
        </p:txBody>
      </p:sp>
    </p:spTree>
    <p:extLst>
      <p:ext uri="{BB962C8B-B14F-4D97-AF65-F5344CB8AC3E}">
        <p14:creationId xmlns:p14="http://schemas.microsoft.com/office/powerpoint/2010/main" val="199409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Same MERV but Otherwise, Very Different</a:t>
            </a:r>
          </a:p>
        </p:txBody>
      </p:sp>
      <p:sp>
        <p:nvSpPr>
          <p:cNvPr id="6" name="Content Placeholder 5"/>
          <p:cNvSpPr>
            <a:spLocks noGrp="1"/>
          </p:cNvSpPr>
          <p:nvPr>
            <p:ph idx="1"/>
          </p:nvPr>
        </p:nvSpPr>
        <p:spPr>
          <a:xfrm>
            <a:off x="0" y="1646237"/>
            <a:ext cx="9144000" cy="4525963"/>
          </a:xfrm>
        </p:spPr>
        <p:txBody>
          <a:bodyPr/>
          <a:lstStyle/>
          <a:p>
            <a:pPr>
              <a:defRPr/>
            </a:pPr>
            <a:r>
              <a:rPr lang="en-US" sz="2800" dirty="0"/>
              <a:t>Summary</a:t>
            </a:r>
          </a:p>
          <a:p>
            <a:pPr>
              <a:spcBef>
                <a:spcPts val="600"/>
              </a:spcBef>
              <a:tabLst>
                <a:tab pos="690563" algn="ctr"/>
                <a:tab pos="2173288" algn="ctr"/>
                <a:tab pos="3544888" algn="ctr"/>
                <a:tab pos="5141913" algn="ctr"/>
                <a:tab pos="6745288" algn="ctr"/>
                <a:tab pos="8112125" algn="ctr"/>
              </a:tabLst>
              <a:defRPr/>
            </a:pPr>
            <a:r>
              <a:rPr lang="en-US" dirty="0">
                <a:solidFill>
                  <a:srgbClr val="FFA100"/>
                </a:solidFill>
              </a:rPr>
              <a:t>	Model	First Cost	MERV	∆P, in.w.c.	Media 	Dust</a:t>
            </a:r>
          </a:p>
          <a:p>
            <a:pPr>
              <a:spcBef>
                <a:spcPts val="600"/>
              </a:spcBef>
              <a:tabLst>
                <a:tab pos="690563" algn="ctr"/>
                <a:tab pos="2173288" algn="ctr"/>
                <a:tab pos="3544888" algn="ctr"/>
                <a:tab pos="5141913" algn="ctr"/>
                <a:tab pos="6745288" algn="ctr"/>
                <a:tab pos="8112125" algn="ctr"/>
              </a:tabLst>
              <a:defRPr/>
            </a:pPr>
            <a:r>
              <a:rPr lang="en-US" dirty="0">
                <a:solidFill>
                  <a:srgbClr val="FFA100"/>
                </a:solidFill>
              </a:rPr>
              <a:t>				at 500 fpm	Area.	Capacity,</a:t>
            </a:r>
          </a:p>
          <a:p>
            <a:pPr>
              <a:spcBef>
                <a:spcPts val="600"/>
              </a:spcBef>
              <a:tabLst>
                <a:tab pos="690563" algn="ctr"/>
                <a:tab pos="2173288" algn="ctr"/>
                <a:tab pos="3544888" algn="ctr"/>
                <a:tab pos="5141913" algn="ctr"/>
                <a:tab pos="6745288" algn="ctr"/>
                <a:tab pos="8112125" algn="ctr"/>
              </a:tabLst>
              <a:defRPr/>
            </a:pPr>
            <a:r>
              <a:rPr lang="en-US" dirty="0">
                <a:solidFill>
                  <a:srgbClr val="FFA100"/>
                </a:solidFill>
              </a:rPr>
              <a:t>					</a:t>
            </a:r>
            <a:r>
              <a:rPr lang="en-US" dirty="0" err="1">
                <a:solidFill>
                  <a:srgbClr val="FFA100"/>
                </a:solidFill>
              </a:rPr>
              <a:t>sq.ft</a:t>
            </a:r>
            <a:r>
              <a:rPr lang="en-US" dirty="0">
                <a:solidFill>
                  <a:srgbClr val="FFA100"/>
                </a:solidFill>
              </a:rPr>
              <a:t>.	Grams</a:t>
            </a:r>
          </a:p>
          <a:p>
            <a:pPr>
              <a:spcBef>
                <a:spcPts val="600"/>
              </a:spcBef>
              <a:tabLst>
                <a:tab pos="690563" algn="ctr"/>
                <a:tab pos="2173288" algn="ctr"/>
                <a:tab pos="3544888" algn="ctr"/>
                <a:tab pos="5141913" algn="ctr"/>
                <a:tab pos="6745288" algn="ctr"/>
                <a:tab pos="8112125" algn="ctr"/>
              </a:tabLst>
              <a:defRPr/>
            </a:pPr>
            <a:r>
              <a:rPr lang="en-US" sz="2000" dirty="0"/>
              <a:t>	HI-FLO	$16.68	11	0.30	29.0	175</a:t>
            </a:r>
          </a:p>
          <a:p>
            <a:pPr>
              <a:spcBef>
                <a:spcPts val="600"/>
              </a:spcBef>
              <a:tabLst>
                <a:tab pos="690563" algn="ctr"/>
                <a:tab pos="2173288" algn="ctr"/>
                <a:tab pos="3544888" algn="ctr"/>
                <a:tab pos="5141913" algn="ctr"/>
                <a:tab pos="6745288" algn="ctr"/>
                <a:tab pos="8112125" algn="ctr"/>
              </a:tabLst>
              <a:defRPr/>
            </a:pPr>
            <a:r>
              <a:rPr lang="en-US" sz="2000" dirty="0"/>
              <a:t>	RIGA-FLO	$49.97	11	0.35	26.5	225</a:t>
            </a:r>
          </a:p>
          <a:p>
            <a:pPr>
              <a:spcBef>
                <a:spcPts val="600"/>
              </a:spcBef>
              <a:tabLst>
                <a:tab pos="690563" algn="ctr"/>
                <a:tab pos="2173288" algn="ctr"/>
                <a:tab pos="3544888" algn="ctr"/>
                <a:tab pos="5141913" algn="ctr"/>
                <a:tab pos="6745288" algn="ctr"/>
                <a:tab pos="8112125" algn="ctr"/>
              </a:tabLst>
              <a:defRPr/>
            </a:pPr>
            <a:r>
              <a:rPr lang="en-US" sz="2000" dirty="0"/>
              <a:t>	</a:t>
            </a:r>
            <a:r>
              <a:rPr lang="en-US" sz="2000" dirty="0" err="1"/>
              <a:t>DuraFil</a:t>
            </a:r>
            <a:r>
              <a:rPr lang="en-US" sz="2000" dirty="0"/>
              <a:t> ES	$66.10	11	0.21	100	200</a:t>
            </a:r>
          </a:p>
          <a:p>
            <a:pPr>
              <a:spcBef>
                <a:spcPts val="600"/>
              </a:spcBef>
              <a:tabLst>
                <a:tab pos="690563" algn="ctr"/>
                <a:tab pos="2173288" algn="ctr"/>
                <a:tab pos="3544888" algn="ctr"/>
                <a:tab pos="5141913" algn="ctr"/>
                <a:tab pos="6745288" algn="ctr"/>
                <a:tab pos="8112125" algn="ctr"/>
              </a:tabLst>
              <a:defRPr/>
            </a:pPr>
            <a:r>
              <a:rPr lang="en-US" sz="2000" dirty="0"/>
              <a:t>	PTL (F6)	$124.00	11	0.22	30.2	1,150</a:t>
            </a:r>
          </a:p>
        </p:txBody>
      </p:sp>
      <p:sp>
        <p:nvSpPr>
          <p:cNvPr id="8" name="Slide Number Placeholder 7"/>
          <p:cNvSpPr>
            <a:spLocks noGrp="1"/>
          </p:cNvSpPr>
          <p:nvPr>
            <p:ph type="sldNum" sz="quarter" idx="11"/>
          </p:nvPr>
        </p:nvSpPr>
        <p:spPr/>
        <p:txBody>
          <a:bodyPr/>
          <a:lstStyle/>
          <a:p>
            <a:fld id="{A9320731-3B2C-4107-8664-CAD7BE973DC8}" type="slidenum">
              <a:rPr lang="en-US" smtClean="0"/>
              <a:pPr/>
              <a:t>31</a:t>
            </a:fld>
            <a:endParaRPr lang="en-US"/>
          </a:p>
        </p:txBody>
      </p:sp>
    </p:spTree>
    <p:extLst>
      <p:ext uri="{BB962C8B-B14F-4D97-AF65-F5344CB8AC3E}">
        <p14:creationId xmlns:p14="http://schemas.microsoft.com/office/powerpoint/2010/main" val="37789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Filtration Mechanisms </a:t>
            </a:r>
            <a:br>
              <a:rPr lang="en-US" sz="2400" dirty="0"/>
            </a:br>
            <a:r>
              <a:rPr lang="en-US" sz="2700" dirty="0"/>
              <a:t>Highly Dependent on the Details of the “</a:t>
            </a:r>
            <a:r>
              <a:rPr lang="en-US" sz="2700" dirty="0" err="1"/>
              <a:t>Fuzzyness</a:t>
            </a:r>
            <a:r>
              <a:rPr lang="en-US" sz="2700" dirty="0"/>
              <a:t>”</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Straining</a:t>
            </a:r>
          </a:p>
          <a:p>
            <a:pPr marL="342900" indent="-342900">
              <a:buFont typeface="Arial" panose="020B0604020202020204" pitchFamily="34" charset="0"/>
              <a:buChar char="•"/>
            </a:pPr>
            <a:r>
              <a:rPr lang="en-US" dirty="0"/>
              <a:t>Impingement</a:t>
            </a:r>
          </a:p>
          <a:p>
            <a:pPr marL="342900" indent="-342900">
              <a:buFont typeface="Arial" panose="020B0604020202020204" pitchFamily="34" charset="0"/>
              <a:buChar char="•"/>
            </a:pPr>
            <a:r>
              <a:rPr lang="en-US" dirty="0"/>
              <a:t>Interception</a:t>
            </a:r>
          </a:p>
          <a:p>
            <a:pPr marL="342900" indent="-342900">
              <a:buFont typeface="Arial" panose="020B0604020202020204" pitchFamily="34" charset="0"/>
              <a:buChar char="•"/>
            </a:pPr>
            <a:r>
              <a:rPr lang="en-US" dirty="0"/>
              <a:t>Diffusion</a:t>
            </a:r>
          </a:p>
          <a:p>
            <a:pPr marL="342900" indent="-342900">
              <a:buFont typeface="Arial" panose="020B0604020202020204" pitchFamily="34" charset="0"/>
              <a:buChar char="•"/>
            </a:pPr>
            <a:r>
              <a:rPr lang="en-US" dirty="0"/>
              <a:t>Electrostatic Effects</a:t>
            </a:r>
          </a:p>
          <a:p>
            <a:pPr lvl="2"/>
            <a:r>
              <a:rPr lang="en-US" dirty="0"/>
              <a:t>Potential to drop off over time</a:t>
            </a:r>
          </a:p>
          <a:p>
            <a:pPr lvl="2"/>
            <a:r>
              <a:rPr lang="en-US" dirty="0"/>
              <a:t>Appendix J of ASHRAE 52 attempts to address this</a:t>
            </a:r>
          </a:p>
          <a:p>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32</a:t>
            </a:fld>
            <a:endParaRPr lang="en-US"/>
          </a:p>
        </p:txBody>
      </p:sp>
    </p:spTree>
    <p:extLst>
      <p:ext uri="{BB962C8B-B14F-4D97-AF65-F5344CB8AC3E}">
        <p14:creationId xmlns:p14="http://schemas.microsoft.com/office/powerpoint/2010/main" val="39900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Oval 193"/>
          <p:cNvSpPr>
            <a:spLocks noChangeAspect="1"/>
          </p:cNvSpPr>
          <p:nvPr/>
        </p:nvSpPr>
        <p:spPr>
          <a:xfrm>
            <a:off x="-1371536" y="1417342"/>
            <a:ext cx="548640" cy="548640"/>
          </a:xfrm>
          <a:prstGeom prst="ellipse">
            <a:avLst/>
          </a:prstGeom>
          <a:solidFill>
            <a:srgbClr val="CC6600"/>
          </a:solidFill>
          <a:ln>
            <a:solidFill>
              <a:srgbClr val="CC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a:spLocks noChangeAspect="1"/>
          </p:cNvSpPr>
          <p:nvPr/>
        </p:nvSpPr>
        <p:spPr>
          <a:xfrm>
            <a:off x="-1371536" y="2128536"/>
            <a:ext cx="548640" cy="548640"/>
          </a:xfrm>
          <a:prstGeom prst="ellipse">
            <a:avLst/>
          </a:prstGeom>
          <a:solidFill>
            <a:srgbClr val="CC6600"/>
          </a:solidFill>
          <a:ln>
            <a:solidFill>
              <a:srgbClr val="CC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457200" y="274638"/>
            <a:ext cx="4114800" cy="1143000"/>
          </a:xfrm>
        </p:spPr>
        <p:txBody>
          <a:bodyPr>
            <a:normAutofit/>
          </a:bodyPr>
          <a:lstStyle/>
          <a:p>
            <a:r>
              <a:rPr lang="en-US" dirty="0"/>
              <a:t>Face Loading Filters</a:t>
            </a:r>
          </a:p>
        </p:txBody>
      </p:sp>
      <p:sp>
        <p:nvSpPr>
          <p:cNvPr id="193" name="Oval 192"/>
          <p:cNvSpPr>
            <a:spLocks noChangeAspect="1"/>
          </p:cNvSpPr>
          <p:nvPr/>
        </p:nvSpPr>
        <p:spPr>
          <a:xfrm>
            <a:off x="-1280096" y="2367148"/>
            <a:ext cx="365760" cy="365760"/>
          </a:xfrm>
          <a:prstGeom prst="ellipse">
            <a:avLst/>
          </a:prstGeom>
          <a:solidFill>
            <a:srgbClr val="A25100"/>
          </a:solidFill>
          <a:ln>
            <a:solidFill>
              <a:srgbClr val="A251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400761" y="1413310"/>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400780" y="1779066"/>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400780" y="2510578"/>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400761" y="2144822"/>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6400780" y="2876334"/>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6400799" y="3242090"/>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00799" y="3973602"/>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6400780" y="3607846"/>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6400799" y="4343390"/>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00818" y="4709146"/>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00818" y="5440658"/>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00799" y="5074902"/>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00818" y="5806414"/>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6400837" y="6172170"/>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a:spLocks noChangeAspect="1"/>
          </p:cNvSpPr>
          <p:nvPr/>
        </p:nvSpPr>
        <p:spPr>
          <a:xfrm>
            <a:off x="-1371536" y="3009210"/>
            <a:ext cx="548640" cy="548640"/>
          </a:xfrm>
          <a:prstGeom prst="ellipse">
            <a:avLst/>
          </a:prstGeom>
          <a:solidFill>
            <a:srgbClr val="FF8521"/>
          </a:solidFill>
          <a:ln>
            <a:solidFill>
              <a:srgbClr val="FF852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a:spLocks noChangeAspect="1"/>
          </p:cNvSpPr>
          <p:nvPr/>
        </p:nvSpPr>
        <p:spPr>
          <a:xfrm>
            <a:off x="-1371536" y="3990350"/>
            <a:ext cx="548640" cy="548640"/>
          </a:xfrm>
          <a:prstGeom prst="ellipse">
            <a:avLst/>
          </a:prstGeom>
          <a:solidFill>
            <a:srgbClr val="A25100"/>
          </a:solidFill>
          <a:ln>
            <a:solidFill>
              <a:srgbClr val="A251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a:spLocks noChangeAspect="1"/>
          </p:cNvSpPr>
          <p:nvPr/>
        </p:nvSpPr>
        <p:spPr>
          <a:xfrm>
            <a:off x="-1371536" y="4800607"/>
            <a:ext cx="548640" cy="548640"/>
          </a:xfrm>
          <a:prstGeom prst="ellipse">
            <a:avLst/>
          </a:prstGeom>
          <a:solidFill>
            <a:srgbClr val="FF8521"/>
          </a:solidFill>
          <a:ln>
            <a:solidFill>
              <a:srgbClr val="FF852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a:spLocks noChangeAspect="1"/>
          </p:cNvSpPr>
          <p:nvPr/>
        </p:nvSpPr>
        <p:spPr>
          <a:xfrm>
            <a:off x="-1371536" y="5349219"/>
            <a:ext cx="548640" cy="548640"/>
          </a:xfrm>
          <a:prstGeom prst="ellipse">
            <a:avLst/>
          </a:prstGeom>
          <a:solidFill>
            <a:srgbClr val="CC6600"/>
          </a:solidFill>
          <a:ln>
            <a:solidFill>
              <a:srgbClr val="CC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a:spLocks noChangeAspect="1"/>
          </p:cNvSpPr>
          <p:nvPr/>
        </p:nvSpPr>
        <p:spPr>
          <a:xfrm>
            <a:off x="-1280096" y="5349183"/>
            <a:ext cx="365760" cy="365760"/>
          </a:xfrm>
          <a:prstGeom prst="ellipse">
            <a:avLst/>
          </a:prstGeom>
          <a:solidFill>
            <a:srgbClr val="A25100"/>
          </a:solidFill>
          <a:ln>
            <a:solidFill>
              <a:srgbClr val="A251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a:spLocks noChangeAspect="1"/>
          </p:cNvSpPr>
          <p:nvPr/>
        </p:nvSpPr>
        <p:spPr>
          <a:xfrm>
            <a:off x="-1280096" y="1965982"/>
            <a:ext cx="365760" cy="365760"/>
          </a:xfrm>
          <a:prstGeom prst="ellipse">
            <a:avLst/>
          </a:prstGeom>
          <a:solidFill>
            <a:schemeClr val="bg1">
              <a:lumMod val="75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a:spLocks noChangeAspect="1"/>
          </p:cNvSpPr>
          <p:nvPr/>
        </p:nvSpPr>
        <p:spPr>
          <a:xfrm>
            <a:off x="-1280096" y="3579304"/>
            <a:ext cx="365760" cy="365760"/>
          </a:xfrm>
          <a:prstGeom prst="ellipse">
            <a:avLst/>
          </a:prstGeom>
          <a:solidFill>
            <a:schemeClr val="bg1">
              <a:lumMod val="75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a:spLocks noChangeAspect="1"/>
          </p:cNvSpPr>
          <p:nvPr/>
        </p:nvSpPr>
        <p:spPr>
          <a:xfrm>
            <a:off x="-1280096" y="3021352"/>
            <a:ext cx="365760" cy="365760"/>
          </a:xfrm>
          <a:prstGeom prst="ellipse">
            <a:avLst/>
          </a:prstGeom>
          <a:solidFill>
            <a:srgbClr val="CC6600"/>
          </a:solidFill>
          <a:ln>
            <a:solidFill>
              <a:srgbClr val="CC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a:spLocks noChangeAspect="1"/>
          </p:cNvSpPr>
          <p:nvPr/>
        </p:nvSpPr>
        <p:spPr>
          <a:xfrm>
            <a:off x="-1280096" y="2693456"/>
            <a:ext cx="365760" cy="365760"/>
          </a:xfrm>
          <a:prstGeom prst="ellipse">
            <a:avLst/>
          </a:prstGeom>
          <a:solidFill>
            <a:srgbClr val="CC6600"/>
          </a:solidFill>
          <a:ln>
            <a:solidFill>
              <a:srgbClr val="CC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a:spLocks noChangeAspect="1"/>
          </p:cNvSpPr>
          <p:nvPr/>
        </p:nvSpPr>
        <p:spPr>
          <a:xfrm>
            <a:off x="-1280096" y="4251951"/>
            <a:ext cx="365760" cy="365760"/>
          </a:xfrm>
          <a:prstGeom prst="ellipse">
            <a:avLst/>
          </a:prstGeom>
          <a:solidFill>
            <a:srgbClr val="CC6600"/>
          </a:solidFill>
          <a:ln>
            <a:solidFill>
              <a:srgbClr val="CC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fld id="{A9320731-3B2C-4107-8664-CAD7BE973DC8}" type="slidenum">
              <a:rPr lang="en-US" smtClean="0"/>
              <a:pPr/>
              <a:t>33</a:t>
            </a:fld>
            <a:endParaRPr lang="en-US"/>
          </a:p>
        </p:txBody>
      </p:sp>
    </p:spTree>
    <p:extLst>
      <p:ext uri="{BB962C8B-B14F-4D97-AF65-F5344CB8AC3E}">
        <p14:creationId xmlns:p14="http://schemas.microsoft.com/office/powerpoint/2010/main" val="222836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3000" fill="hold" grpId="0" nodeType="afterEffect">
                                  <p:stCondLst>
                                    <p:cond delay="0"/>
                                  </p:stCondLst>
                                  <p:childTnLst>
                                    <p:animMotion origin="layout" path="M -4.72222E-6 -7.24369E-7 C -4.72222E-6 0.00023 0.06459 0.0567 0.11945 0.07637 C 0.11945 0.0766 0.27778 0.12729 0.32935 0.11803 C 0.38091 0.10877 0.41962 0.03263 0.4724 0.02893 C 0.52518 0.02523 0.55313 0.06225 0.58733 0.06017 C 0.62188 0.05809 0.64827 0.02384 0.67969 0.02337 C 0.71112 0.02291 0.76563 0.05184 0.7882 0.05925 " pathEditMode="relative" rAng="0" ptsTypes="asssssa">
                                      <p:cBhvr>
                                        <p:cTn id="6" dur="1000" fill="hold"/>
                                        <p:tgtEl>
                                          <p:spTgt spid="194"/>
                                        </p:tgtEl>
                                        <p:attrNameLst>
                                          <p:attrName>ppt_x</p:attrName>
                                          <p:attrName>ppt_y</p:attrName>
                                        </p:attrNameLst>
                                      </p:cBhvr>
                                      <p:rCtr x="39410" y="6364"/>
                                    </p:animMotion>
                                  </p:childTnLst>
                                </p:cTn>
                              </p:par>
                            </p:childTnLst>
                          </p:cTn>
                        </p:par>
                        <p:par>
                          <p:cTn id="7" fill="hold">
                            <p:stCondLst>
                              <p:cond delay="1000"/>
                            </p:stCondLst>
                            <p:childTnLst>
                              <p:par>
                                <p:cTn id="8" presetID="0" presetClass="path" presetSubtype="0" accel="50000" decel="50000" fill="hold" grpId="0" nodeType="afterEffect">
                                  <p:stCondLst>
                                    <p:cond delay="0"/>
                                  </p:stCondLst>
                                  <p:childTnLst>
                                    <p:animMotion origin="layout" path="M 3.88889E-6 2.59259E-6 L 0.09635 -0.06343 L 0.23646 -0.11551 L 0.39514 0.00324 L 0.51094 0.10393 L 0.69392 0.0618 L 0.75972 -0.00972 L 0.80122 -0.02778 " pathEditMode="relative" ptsTypes="AAAAAAAA">
                                      <p:cBhvr>
                                        <p:cTn id="9" dur="1000" fill="hold"/>
                                        <p:tgtEl>
                                          <p:spTgt spid="193"/>
                                        </p:tgtEl>
                                        <p:attrNameLst>
                                          <p:attrName>ppt_x</p:attrName>
                                          <p:attrName>ppt_y</p:attrName>
                                        </p:attrNameLst>
                                      </p:cBhvr>
                                    </p:animMotion>
                                  </p:childTnLst>
                                </p:cTn>
                              </p:par>
                            </p:childTnLst>
                          </p:cTn>
                        </p:par>
                        <p:par>
                          <p:cTn id="10" fill="hold">
                            <p:stCondLst>
                              <p:cond delay="2000"/>
                            </p:stCondLst>
                            <p:childTnLst>
                              <p:par>
                                <p:cTn id="11" presetID="0" presetClass="path" presetSubtype="0" decel="3000" fill="hold" grpId="0" nodeType="afterEffect">
                                  <p:stCondLst>
                                    <p:cond delay="0"/>
                                  </p:stCondLst>
                                  <p:childTnLst>
                                    <p:animMotion origin="layout" path="M -4.72222E-6 -2.91831E-6 C 0.03039 -0.00833 0.12761 -0.06804 0.18247 -0.05045 C 0.21858 -0.04235 0.28438 0.08424 0.329 0.10577 C 0.37362 0.12729 0.47605 0.1502 0.51615 0.12983 C 0.55625 0.10947 0.5757 -0.04003 0.6099 -0.04212 C 0.64445 -0.0442 0.65487 0.08008 0.68629 0.07961 C 0.71771 0.07915 0.76702 0.06341 0.7882 0.05925 " pathEditMode="relative" rAng="0" ptsTypes="afssssa">
                                      <p:cBhvr>
                                        <p:cTn id="12" dur="1000" fill="hold"/>
                                        <p:tgtEl>
                                          <p:spTgt spid="225"/>
                                        </p:tgtEl>
                                        <p:attrNameLst>
                                          <p:attrName>ppt_x</p:attrName>
                                          <p:attrName>ppt_y</p:attrName>
                                        </p:attrNameLst>
                                      </p:cBhvr>
                                      <p:rCtr x="39410" y="4096"/>
                                    </p:animMotion>
                                  </p:childTnLst>
                                </p:cTn>
                              </p:par>
                            </p:childTnLst>
                          </p:cTn>
                        </p:par>
                        <p:par>
                          <p:cTn id="13" fill="hold">
                            <p:stCondLst>
                              <p:cond delay="3000"/>
                            </p:stCondLst>
                            <p:childTnLst>
                              <p:par>
                                <p:cTn id="14" presetID="0" presetClass="path" presetSubtype="0" accel="50000" decel="50000" fill="hold" grpId="0" nodeType="afterEffect">
                                  <p:stCondLst>
                                    <p:cond delay="0"/>
                                  </p:stCondLst>
                                  <p:childTnLst>
                                    <p:animMotion origin="layout" path="M 3.88889E-6 2.59259E-6 L 0.09635 -0.06343 L 0.23646 -0.11551 L 0.39514 0.00324 L 0.51094 0.10393 L 0.69392 0.0618 L 0.75972 -0.00972 L 0.80122 -0.02778 " pathEditMode="relative" ptsTypes="AAAAAAAA">
                                      <p:cBhvr>
                                        <p:cTn id="15" dur="1000" fill="hold"/>
                                        <p:tgtEl>
                                          <p:spTgt spid="234"/>
                                        </p:tgtEl>
                                        <p:attrNameLst>
                                          <p:attrName>ppt_x</p:attrName>
                                          <p:attrName>ppt_y</p:attrName>
                                        </p:attrNameLst>
                                      </p:cBhvr>
                                    </p:animMotion>
                                  </p:childTnLst>
                                </p:cTn>
                              </p:par>
                            </p:childTnLst>
                          </p:cTn>
                        </p:par>
                        <p:par>
                          <p:cTn id="16" fill="hold">
                            <p:stCondLst>
                              <p:cond delay="4000"/>
                            </p:stCondLst>
                            <p:childTnLst>
                              <p:par>
                                <p:cTn id="17" presetID="0" presetClass="path" presetSubtype="0" accel="50000" decel="50000" fill="hold" grpId="0" nodeType="afterEffect">
                                  <p:stCondLst>
                                    <p:cond delay="0"/>
                                  </p:stCondLst>
                                  <p:childTnLst>
                                    <p:animMotion origin="layout" path="M 3.88889E-6 2.59259E-6 L 0.09635 -0.06343 L 0.23646 -0.11551 L 0.39514 0.00324 L 0.51094 0.10393 L 0.69392 0.0618 L 0.75972 -0.00972 L 0.80122 -0.02778 " pathEditMode="relative" ptsTypes="AAAAAAAA">
                                      <p:cBhvr>
                                        <p:cTn id="18" dur="1000" fill="hold"/>
                                        <p:tgtEl>
                                          <p:spTgt spid="232"/>
                                        </p:tgtEl>
                                        <p:attrNameLst>
                                          <p:attrName>ppt_x</p:attrName>
                                          <p:attrName>ppt_y</p:attrName>
                                        </p:attrNameLst>
                                      </p:cBhvr>
                                    </p:animMotion>
                                  </p:childTnLst>
                                </p:cTn>
                              </p:par>
                            </p:childTnLst>
                          </p:cTn>
                        </p:par>
                        <p:par>
                          <p:cTn id="19" fill="hold">
                            <p:stCondLst>
                              <p:cond delay="5000"/>
                            </p:stCondLst>
                            <p:childTnLst>
                              <p:par>
                                <p:cTn id="20" presetID="0" presetClass="path" presetSubtype="0" accel="50000" decel="50000" fill="hold" grpId="0" nodeType="afterEffect">
                                  <p:stCondLst>
                                    <p:cond delay="0"/>
                                  </p:stCondLst>
                                  <p:childTnLst>
                                    <p:animMotion origin="layout" path="M 3.88889E-6 2.59259E-6 L 0.09635 -0.06343 L 0.23646 -0.11551 L 0.39514 0.00324 L 0.51094 0.10393 L 0.69392 0.0618 L 0.75972 -0.00972 L 0.80122 -0.02778 " pathEditMode="relative" ptsTypes="AAAAAAAA">
                                      <p:cBhvr>
                                        <p:cTn id="21" dur="1000" fill="hold"/>
                                        <p:tgtEl>
                                          <p:spTgt spid="231"/>
                                        </p:tgtEl>
                                        <p:attrNameLst>
                                          <p:attrName>ppt_x</p:attrName>
                                          <p:attrName>ppt_y</p:attrName>
                                        </p:attrNameLst>
                                      </p:cBhvr>
                                    </p:animMotion>
                                  </p:childTnLst>
                                </p:cTn>
                              </p:par>
                            </p:childTnLst>
                          </p:cTn>
                        </p:par>
                        <p:par>
                          <p:cTn id="22" fill="hold">
                            <p:stCondLst>
                              <p:cond delay="6000"/>
                            </p:stCondLst>
                            <p:childTnLst>
                              <p:par>
                                <p:cTn id="23" presetID="0" presetClass="path" presetSubtype="0" decel="3000" fill="hold" grpId="0" nodeType="afterEffect">
                                  <p:stCondLst>
                                    <p:cond delay="0"/>
                                  </p:stCondLst>
                                  <p:childTnLst>
                                    <p:animMotion origin="layout" path="M -4.72222E-6 2.22222E-6 C -4.72222E-6 0.00023 0.11945 0.07616 0.11945 0.07639 C 0.11945 0.07662 0.329 0.10532 0.329 0.10555 C 0.329 0.10578 0.47292 0.03541 0.47292 0.03565 C 0.47292 0.03588 0.55313 0.06227 0.58733 0.06018 C 0.62188 0.0581 0.64827 0.02384 0.67969 0.02338 C 0.71112 0.02291 0.76563 0.05185 0.7882 0.05926 " pathEditMode="relative" rAng="0" ptsTypes="asssssa">
                                      <p:cBhvr>
                                        <p:cTn id="24" dur="1000" fill="hold"/>
                                        <p:tgtEl>
                                          <p:spTgt spid="226"/>
                                        </p:tgtEl>
                                        <p:attrNameLst>
                                          <p:attrName>ppt_x</p:attrName>
                                          <p:attrName>ppt_y</p:attrName>
                                        </p:attrNameLst>
                                      </p:cBhvr>
                                      <p:rCtr x="39410" y="5278"/>
                                    </p:animMotion>
                                  </p:childTnLst>
                                </p:cTn>
                              </p:par>
                            </p:childTnLst>
                          </p:cTn>
                        </p:par>
                        <p:par>
                          <p:cTn id="25" fill="hold">
                            <p:stCondLst>
                              <p:cond delay="7000"/>
                            </p:stCondLst>
                            <p:childTnLst>
                              <p:par>
                                <p:cTn id="26" presetID="0" presetClass="path" presetSubtype="0" decel="3000" fill="hold" grpId="0" nodeType="afterEffect">
                                  <p:stCondLst>
                                    <p:cond delay="0"/>
                                  </p:stCondLst>
                                  <p:childTnLst>
                                    <p:animMotion origin="layout" path="M -4.72222E-6 2.22222E-6 C -4.72222E-6 0.00023 0.11945 0.07616 0.11945 0.07639 C 0.11945 0.07662 0.329 0.10532 0.329 0.10555 C 0.329 0.10578 0.47292 0.03541 0.47292 0.03565 C 0.47292 0.03588 0.55313 0.06227 0.58733 0.06018 C 0.62188 0.0581 0.64827 0.02384 0.67969 0.02338 C 0.71112 0.02291 0.76563 0.05185 0.7882 0.05926 " pathEditMode="relative" rAng="0" ptsTypes="asssssa">
                                      <p:cBhvr>
                                        <p:cTn id="27" dur="1000" fill="hold"/>
                                        <p:tgtEl>
                                          <p:spTgt spid="227"/>
                                        </p:tgtEl>
                                        <p:attrNameLst>
                                          <p:attrName>ppt_x</p:attrName>
                                          <p:attrName>ppt_y</p:attrName>
                                        </p:attrNameLst>
                                      </p:cBhvr>
                                      <p:rCtr x="39410" y="5278"/>
                                    </p:animMotion>
                                  </p:childTnLst>
                                </p:cTn>
                              </p:par>
                            </p:childTnLst>
                          </p:cTn>
                        </p:par>
                        <p:par>
                          <p:cTn id="28" fill="hold">
                            <p:stCondLst>
                              <p:cond delay="8000"/>
                            </p:stCondLst>
                            <p:childTnLst>
                              <p:par>
                                <p:cTn id="29" presetID="0" presetClass="path" presetSubtype="0" decel="3000" fill="hold" grpId="0" nodeType="afterEffect">
                                  <p:stCondLst>
                                    <p:cond delay="0"/>
                                  </p:stCondLst>
                                  <p:childTnLst>
                                    <p:animMotion origin="layout" path="M -4.72222E-6 2.22222E-6 C -4.72222E-6 0.00023 0.11945 0.07616 0.11945 0.07639 C 0.11945 0.07662 0.329 0.10532 0.329 0.10555 C 0.329 0.10578 0.47292 0.03541 0.47292 0.03565 C 0.47292 0.03588 0.55313 0.06227 0.58733 0.06018 C 0.62188 0.0581 0.64827 0.02384 0.67969 0.02338 C 0.71112 0.02291 0.76563 0.05185 0.7882 0.05926 " pathEditMode="relative" rAng="0" ptsTypes="asssssa">
                                      <p:cBhvr>
                                        <p:cTn id="30" dur="1000" fill="hold"/>
                                        <p:tgtEl>
                                          <p:spTgt spid="228"/>
                                        </p:tgtEl>
                                        <p:attrNameLst>
                                          <p:attrName>ppt_x</p:attrName>
                                          <p:attrName>ppt_y</p:attrName>
                                        </p:attrNameLst>
                                      </p:cBhvr>
                                      <p:rCtr x="39410" y="5278"/>
                                    </p:animMotion>
                                  </p:childTnLst>
                                </p:cTn>
                              </p:par>
                            </p:childTnLst>
                          </p:cTn>
                        </p:par>
                        <p:par>
                          <p:cTn id="31" fill="hold">
                            <p:stCondLst>
                              <p:cond delay="9000"/>
                            </p:stCondLst>
                            <p:childTnLst>
                              <p:par>
                                <p:cTn id="32" presetID="0" presetClass="path" presetSubtype="0" accel="50000" decel="50000" fill="hold" grpId="0" nodeType="afterEffect">
                                  <p:stCondLst>
                                    <p:cond delay="0"/>
                                  </p:stCondLst>
                                  <p:childTnLst>
                                    <p:animMotion origin="layout" path="M 3.88889E-6 2.59259E-6 L 0.09635 -0.06343 L 0.23646 -0.11551 L 0.39514 0.00324 L 0.51094 0.10393 L 0.69392 0.0618 L 0.75972 -0.00972 L 0.80122 -0.02778 " pathEditMode="relative" ptsTypes="AAAAAAAA">
                                      <p:cBhvr>
                                        <p:cTn id="33" dur="1000" fill="hold"/>
                                        <p:tgtEl>
                                          <p:spTgt spid="229"/>
                                        </p:tgtEl>
                                        <p:attrNameLst>
                                          <p:attrName>ppt_x</p:attrName>
                                          <p:attrName>ppt_y</p:attrName>
                                        </p:attrNameLst>
                                      </p:cBhvr>
                                    </p:animMotion>
                                  </p:childTnLst>
                                </p:cTn>
                              </p:par>
                            </p:childTnLst>
                          </p:cTn>
                        </p:par>
                        <p:par>
                          <p:cTn id="34" fill="hold">
                            <p:stCondLst>
                              <p:cond delay="10000"/>
                            </p:stCondLst>
                            <p:childTnLst>
                              <p:par>
                                <p:cTn id="35" presetID="0" presetClass="path" presetSubtype="0" accel="50000" decel="50000" fill="hold" grpId="0" nodeType="afterEffect">
                                  <p:stCondLst>
                                    <p:cond delay="0"/>
                                  </p:stCondLst>
                                  <p:childTnLst>
                                    <p:animMotion origin="layout" path="M 3.88889E-6 2.59259E-6 L 0.09635 -0.06343 L 0.23646 -0.11551 L 0.39514 0.00324 L 0.51094 0.10393 L 0.69392 0.0618 L 0.75972 -0.00972 L 0.80122 -0.02778 " pathEditMode="relative" ptsTypes="AAAAAAAA">
                                      <p:cBhvr>
                                        <p:cTn id="36" dur="1000" fill="hold"/>
                                        <p:tgtEl>
                                          <p:spTgt spid="230"/>
                                        </p:tgtEl>
                                        <p:attrNameLst>
                                          <p:attrName>ppt_x</p:attrName>
                                          <p:attrName>ppt_y</p:attrName>
                                        </p:attrNameLst>
                                      </p:cBhvr>
                                    </p:animMotion>
                                  </p:childTnLst>
                                </p:cTn>
                              </p:par>
                            </p:childTnLst>
                          </p:cTn>
                        </p:par>
                        <p:par>
                          <p:cTn id="37" fill="hold">
                            <p:stCondLst>
                              <p:cond delay="11000"/>
                            </p:stCondLst>
                            <p:childTnLst>
                              <p:par>
                                <p:cTn id="38" presetID="0" presetClass="path" presetSubtype="0" accel="50000" decel="50000" fill="hold" grpId="0" nodeType="afterEffect">
                                  <p:stCondLst>
                                    <p:cond delay="0"/>
                                  </p:stCondLst>
                                  <p:childTnLst>
                                    <p:animMotion origin="layout" path="M 3.88889E-6 2.59259E-6 L 0.09635 -0.06343 L 0.23646 -0.11551 L 0.39514 0.00324 L 0.51094 0.10393 L 0.69392 0.0618 L 0.75972 -0.00972 L 0.80122 -0.02778 " pathEditMode="relative" ptsTypes="AAAAAAAA">
                                      <p:cBhvr>
                                        <p:cTn id="39" dur="1000" fill="hold"/>
                                        <p:tgtEl>
                                          <p:spTgt spid="233"/>
                                        </p:tgtEl>
                                        <p:attrNameLst>
                                          <p:attrName>ppt_x</p:attrName>
                                          <p:attrName>ppt_y</p:attrName>
                                        </p:attrNameLst>
                                      </p:cBhvr>
                                    </p:animMotion>
                                  </p:childTnLst>
                                </p:cTn>
                              </p:par>
                            </p:childTnLst>
                          </p:cTn>
                        </p:par>
                        <p:par>
                          <p:cTn id="40" fill="hold">
                            <p:stCondLst>
                              <p:cond delay="12000"/>
                            </p:stCondLst>
                            <p:childTnLst>
                              <p:par>
                                <p:cTn id="41" presetID="0" presetClass="path" presetSubtype="0" decel="3000" fill="hold" grpId="0" nodeType="afterEffect">
                                  <p:stCondLst>
                                    <p:cond delay="0"/>
                                  </p:stCondLst>
                                  <p:childTnLst>
                                    <p:animMotion origin="layout" path="M -4.72222E-6 -7.24369E-7 C -4.72222E-6 0.00023 0.06459 0.0567 0.11945 0.07637 C 0.11945 0.0766 0.27778 0.12729 0.32935 0.11803 C 0.38091 0.10877 0.41962 0.03263 0.4724 0.02893 C 0.52518 0.02523 0.55313 0.06225 0.58733 0.06017 C 0.62188 0.05809 0.64827 0.02384 0.67969 0.02337 C 0.71112 0.02291 0.76563 0.05184 0.7882 0.05925 " pathEditMode="relative" rAng="0" ptsTypes="asssssa">
                                      <p:cBhvr>
                                        <p:cTn id="42" dur="1000" fill="hold"/>
                                        <p:tgtEl>
                                          <p:spTgt spid="235"/>
                                        </p:tgtEl>
                                        <p:attrNameLst>
                                          <p:attrName>ppt_x</p:attrName>
                                          <p:attrName>ppt_y</p:attrName>
                                        </p:attrNameLst>
                                      </p:cBhvr>
                                      <p:rCtr x="39410" y="63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animBg="1"/>
      <p:bldP spid="235" grpId="0" animBg="1"/>
      <p:bldP spid="193"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4114800" cy="1143000"/>
          </a:xfrm>
        </p:spPr>
        <p:txBody>
          <a:bodyPr>
            <a:normAutofit/>
          </a:bodyPr>
          <a:lstStyle/>
          <a:p>
            <a:r>
              <a:rPr lang="en-US" dirty="0"/>
              <a:t>Depth Loading Filters</a:t>
            </a:r>
          </a:p>
        </p:txBody>
      </p:sp>
      <p:sp>
        <p:nvSpPr>
          <p:cNvPr id="9" name="Rectangle 8"/>
          <p:cNvSpPr/>
          <p:nvPr/>
        </p:nvSpPr>
        <p:spPr>
          <a:xfrm>
            <a:off x="7863785" y="1234464"/>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132273" y="1236617"/>
            <a:ext cx="182878" cy="274317"/>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400761" y="1234464"/>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63785" y="1600517"/>
            <a:ext cx="182878" cy="182582"/>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132273" y="1876691"/>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400761" y="1968130"/>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863798" y="2882519"/>
            <a:ext cx="182878" cy="17742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863798" y="2143404"/>
            <a:ext cx="182878" cy="18832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132286" y="2600602"/>
            <a:ext cx="182878" cy="188325"/>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400774" y="2882519"/>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400774" y="2331732"/>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863798" y="3248275"/>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132286" y="2971806"/>
            <a:ext cx="182878" cy="182877"/>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7863785" y="3796910"/>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6400761" y="3611878"/>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7863798" y="4528422"/>
            <a:ext cx="182878" cy="180724"/>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7132273" y="4251951"/>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400780" y="4343390"/>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7863798" y="4892025"/>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6400774" y="4709146"/>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7863804" y="5440657"/>
            <a:ext cx="182878" cy="182879"/>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7132292" y="4626025"/>
            <a:ext cx="182878" cy="18288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6400780" y="5257780"/>
            <a:ext cx="182878" cy="365756"/>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7863804" y="6172170"/>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7132273" y="6217890"/>
            <a:ext cx="182878" cy="13715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6400767" y="6172170"/>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132273" y="5897851"/>
            <a:ext cx="182878" cy="18288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132292" y="3520439"/>
            <a:ext cx="182878" cy="182878"/>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132292" y="5166339"/>
            <a:ext cx="182878" cy="18288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1280096" y="1965982"/>
            <a:ext cx="365760" cy="365760"/>
          </a:xfrm>
          <a:prstGeom prst="ellipse">
            <a:avLst/>
          </a:prstGeom>
          <a:solidFill>
            <a:srgbClr val="A25100"/>
          </a:solidFill>
          <a:ln>
            <a:solidFill>
              <a:srgbClr val="A251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a:spLocks noChangeAspect="1"/>
          </p:cNvSpPr>
          <p:nvPr/>
        </p:nvSpPr>
        <p:spPr>
          <a:xfrm>
            <a:off x="-1280096" y="1143318"/>
            <a:ext cx="365760" cy="365760"/>
          </a:xfrm>
          <a:prstGeom prst="ellipse">
            <a:avLst/>
          </a:prstGeom>
          <a:solidFill>
            <a:srgbClr val="CC6600"/>
          </a:solidFill>
          <a:ln>
            <a:solidFill>
              <a:srgbClr val="CC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a:spLocks noChangeAspect="1"/>
          </p:cNvSpPr>
          <p:nvPr/>
        </p:nvSpPr>
        <p:spPr>
          <a:xfrm>
            <a:off x="-1280096" y="3428996"/>
            <a:ext cx="365760" cy="365760"/>
          </a:xfrm>
          <a:prstGeom prst="ellipse">
            <a:avLst/>
          </a:prstGeom>
          <a:solidFill>
            <a:srgbClr val="FF8521"/>
          </a:solidFill>
          <a:ln>
            <a:solidFill>
              <a:srgbClr val="FF852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a:spLocks noChangeAspect="1"/>
          </p:cNvSpPr>
          <p:nvPr/>
        </p:nvSpPr>
        <p:spPr>
          <a:xfrm flipH="1">
            <a:off x="-1371535" y="5257780"/>
            <a:ext cx="548640" cy="548640"/>
          </a:xfrm>
          <a:prstGeom prst="ellipse">
            <a:avLst/>
          </a:prstGeom>
          <a:solidFill>
            <a:srgbClr val="CC6600"/>
          </a:solidFill>
          <a:ln>
            <a:solidFill>
              <a:srgbClr val="CC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a:spLocks noChangeAspect="1"/>
          </p:cNvSpPr>
          <p:nvPr/>
        </p:nvSpPr>
        <p:spPr>
          <a:xfrm>
            <a:off x="-1280096" y="4424199"/>
            <a:ext cx="365760" cy="365760"/>
          </a:xfrm>
          <a:prstGeom prst="ellipse">
            <a:avLst/>
          </a:prstGeom>
          <a:solidFill>
            <a:schemeClr val="bg1">
              <a:lumMod val="75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1280096" y="2814586"/>
            <a:ext cx="365760" cy="365760"/>
          </a:xfrm>
          <a:prstGeom prst="ellipse">
            <a:avLst/>
          </a:prstGeom>
          <a:solidFill>
            <a:srgbClr val="A25100"/>
          </a:solidFill>
          <a:ln>
            <a:solidFill>
              <a:srgbClr val="A251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a:spLocks noChangeAspect="1"/>
          </p:cNvSpPr>
          <p:nvPr/>
        </p:nvSpPr>
        <p:spPr>
          <a:xfrm>
            <a:off x="-1371535" y="2331732"/>
            <a:ext cx="548640" cy="548640"/>
          </a:xfrm>
          <a:prstGeom prst="ellipse">
            <a:avLst/>
          </a:prstGeom>
          <a:solidFill>
            <a:srgbClr val="CC6600"/>
          </a:solidFill>
          <a:ln>
            <a:solidFill>
              <a:srgbClr val="CC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a:spLocks noChangeAspect="1"/>
          </p:cNvSpPr>
          <p:nvPr/>
        </p:nvSpPr>
        <p:spPr>
          <a:xfrm>
            <a:off x="-1371535" y="3886195"/>
            <a:ext cx="548640" cy="548640"/>
          </a:xfrm>
          <a:prstGeom prst="ellipse">
            <a:avLst/>
          </a:prstGeom>
          <a:solidFill>
            <a:srgbClr val="A25100"/>
          </a:solidFill>
          <a:ln>
            <a:solidFill>
              <a:srgbClr val="A251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a:spLocks noChangeAspect="1"/>
          </p:cNvSpPr>
          <p:nvPr/>
        </p:nvSpPr>
        <p:spPr>
          <a:xfrm>
            <a:off x="-1280096" y="4800585"/>
            <a:ext cx="365760" cy="365760"/>
          </a:xfrm>
          <a:prstGeom prst="ellipse">
            <a:avLst/>
          </a:prstGeom>
          <a:solidFill>
            <a:srgbClr val="FF8521"/>
          </a:solidFill>
          <a:ln>
            <a:solidFill>
              <a:srgbClr val="FF852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a:spLocks noChangeAspect="1"/>
          </p:cNvSpPr>
          <p:nvPr/>
        </p:nvSpPr>
        <p:spPr>
          <a:xfrm>
            <a:off x="-1280096" y="5852130"/>
            <a:ext cx="365760" cy="365760"/>
          </a:xfrm>
          <a:prstGeom prst="ellipse">
            <a:avLst/>
          </a:prstGeom>
          <a:solidFill>
            <a:srgbClr val="FF8521"/>
          </a:solidFill>
          <a:ln>
            <a:solidFill>
              <a:srgbClr val="FF852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a:spLocks noChangeAspect="1"/>
          </p:cNvSpPr>
          <p:nvPr/>
        </p:nvSpPr>
        <p:spPr>
          <a:xfrm flipH="1">
            <a:off x="-1371535" y="3059947"/>
            <a:ext cx="548640" cy="548640"/>
          </a:xfrm>
          <a:prstGeom prst="ellipse">
            <a:avLst/>
          </a:prstGeom>
          <a:solidFill>
            <a:schemeClr val="bg1">
              <a:lumMod val="75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a:spLocks noChangeAspect="1"/>
          </p:cNvSpPr>
          <p:nvPr/>
        </p:nvSpPr>
        <p:spPr>
          <a:xfrm flipH="1">
            <a:off x="-1371535" y="3605222"/>
            <a:ext cx="548640" cy="548640"/>
          </a:xfrm>
          <a:prstGeom prst="ellipse">
            <a:avLst/>
          </a:prstGeom>
          <a:solidFill>
            <a:srgbClr val="CC6600"/>
          </a:solidFill>
          <a:ln>
            <a:solidFill>
              <a:srgbClr val="CC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fld id="{A9320731-3B2C-4107-8664-CAD7BE973DC8}" type="slidenum">
              <a:rPr lang="en-US" smtClean="0"/>
              <a:pPr/>
              <a:t>34</a:t>
            </a:fld>
            <a:endParaRPr lang="en-US"/>
          </a:p>
        </p:txBody>
      </p:sp>
    </p:spTree>
    <p:extLst>
      <p:ext uri="{BB962C8B-B14F-4D97-AF65-F5344CB8AC3E}">
        <p14:creationId xmlns:p14="http://schemas.microsoft.com/office/powerpoint/2010/main" val="428934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4.72222E-6 -4.44444E-6 C -4.72222E-6 0.00024 0.05296 -0.03518 0.09566 -0.06111 C 0.13837 -0.08703 0.1882 -0.11157 0.23195 -0.10347 C 0.27587 -0.09537 0.28803 -0.05185 0.31372 0.0051 C 0.33941 0.06204 0.41754 0.09676 0.47744 0.07848 C 0.53733 0.06019 0.60244 0.01667 0.66494 0.08172 C 0.72744 0.14676 0.70018 0.16227 0.7375 0.17686 C 0.77483 0.19144 0.85782 0.17107 0.88941 0.16968 " pathEditMode="relative" rAng="0" ptsTypes="asssssaa">
                                      <p:cBhvr>
                                        <p:cTn id="6" dur="1000" fill="hold"/>
                                        <p:tgtEl>
                                          <p:spTgt spid="51"/>
                                        </p:tgtEl>
                                        <p:attrNameLst>
                                          <p:attrName>ppt_x</p:attrName>
                                          <p:attrName>ppt_y</p:attrName>
                                        </p:attrNameLst>
                                      </p:cBhvr>
                                      <p:rCtr x="44462" y="3981"/>
                                    </p:animMotion>
                                  </p:childTnLst>
                                </p:cTn>
                              </p:par>
                            </p:childTnLst>
                          </p:cTn>
                        </p:par>
                        <p:par>
                          <p:cTn id="7" fill="hold">
                            <p:stCondLst>
                              <p:cond delay="1000"/>
                            </p:stCondLst>
                            <p:childTnLst>
                              <p:par>
                                <p:cTn id="8" presetID="0" presetClass="path" presetSubtype="0" decel="3000" fill="hold" grpId="0" nodeType="afterEffect">
                                  <p:stCondLst>
                                    <p:cond delay="0"/>
                                  </p:stCondLst>
                                  <p:childTnLst>
                                    <p:animMotion origin="layout" path="M -4.72222E-6 2.96296E-6 C -4.72222E-6 0.00023 0.06476 0.05671 0.11962 0.07639 C 0.11962 0.07662 0.27761 0.12731 0.32917 0.11805 C 0.38073 0.10879 0.41962 0.03264 0.4724 0.02893 C 0.525 0.02523 0.55157 0.08449 0.58577 0.10416 C 0.61997 0.12384 0.67952 0.1287 0.71389 0.0831 C 0.7481 0.0375 0.85191 0.05625 0.8882 0.04907 " pathEditMode="relative" rAng="0" ptsTypes="asssssa">
                                      <p:cBhvr>
                                        <p:cTn id="9" dur="1000" fill="hold"/>
                                        <p:tgtEl>
                                          <p:spTgt spid="63"/>
                                        </p:tgtEl>
                                        <p:attrNameLst>
                                          <p:attrName>ppt_x</p:attrName>
                                          <p:attrName>ppt_y</p:attrName>
                                        </p:attrNameLst>
                                      </p:cBhvr>
                                      <p:rCtr x="44410" y="6435"/>
                                    </p:animMotion>
                                  </p:childTnLst>
                                </p:cTn>
                              </p:par>
                            </p:childTnLst>
                          </p:cTn>
                        </p:par>
                        <p:par>
                          <p:cTn id="10" fill="hold">
                            <p:stCondLst>
                              <p:cond delay="2000"/>
                            </p:stCondLst>
                            <p:childTnLst>
                              <p:par>
                                <p:cTn id="11" presetID="0" presetClass="path" presetSubtype="0" accel="50000" decel="50000" fill="hold" grpId="0" nodeType="afterEffect">
                                  <p:stCondLst>
                                    <p:cond delay="0"/>
                                  </p:stCondLst>
                                  <p:childTnLst>
                                    <p:animMotion origin="layout" path="M -4.72222E-6 -3.7037E-7 C 0.02448 0.00579 0.10678 0.04931 0.14671 0.03426 C 0.18941 0.00833 0.19688 -0.06806 0.23941 -0.09074 C 0.28195 -0.11343 0.35278 -0.09537 0.38941 -0.06319 C 0.42587 -0.03102 0.41754 0.09676 0.47744 0.07847 C 0.53716 0.06019 0.51494 -0.03079 0.59306 -0.02917 C 0.67119 -0.02755 0.69132 0.04792 0.74306 0.06204 C 0.7948 0.07616 0.86476 0.06574 0.90296 0.05556 C 0.94115 0.04537 0.95782 0.01181 0.97223 0.00023 " pathEditMode="relative" rAng="0" ptsTypes="asssssaaa">
                                      <p:cBhvr>
                                        <p:cTn id="12" dur="1000" fill="hold"/>
                                        <p:tgtEl>
                                          <p:spTgt spid="64"/>
                                        </p:tgtEl>
                                        <p:attrNameLst>
                                          <p:attrName>ppt_x</p:attrName>
                                          <p:attrName>ppt_y</p:attrName>
                                        </p:attrNameLst>
                                      </p:cBhvr>
                                      <p:rCtr x="48611" y="-833"/>
                                    </p:animMotion>
                                  </p:childTnLst>
                                </p:cTn>
                              </p:par>
                            </p:childTnLst>
                          </p:cTn>
                        </p:par>
                        <p:par>
                          <p:cTn id="13" fill="hold">
                            <p:stCondLst>
                              <p:cond delay="3000"/>
                            </p:stCondLst>
                            <p:childTnLst>
                              <p:par>
                                <p:cTn id="14" presetID="0" presetClass="path" presetSubtype="0" decel="3000" fill="hold" grpId="0" nodeType="afterEffect">
                                  <p:stCondLst>
                                    <p:cond delay="0"/>
                                  </p:stCondLst>
                                  <p:childTnLst>
                                    <p:animMotion origin="layout" path="M -4.72222E-6 -2.96296E-6 C 0.03316 -0.01111 0.14844 -0.03889 0.19931 -0.0669 C 0.19931 -0.06666 0.25365 -0.15833 0.30521 -0.16759 C 0.35695 -0.17685 0.41858 -0.14838 0.47119 -0.11088 C 0.52362 -0.07338 0.52605 -0.00509 0.61025 -0.00185 C 0.6941 0.00139 0.67223 -0.04282 0.71997 -0.04097 C 0.76754 -0.03912 0.78768 -0.06782 0.80539 -0.075 " pathEditMode="relative" rAng="0" ptsTypes="asssssa">
                                      <p:cBhvr>
                                        <p:cTn id="15" dur="1000" fill="hold"/>
                                        <p:tgtEl>
                                          <p:spTgt spid="65"/>
                                        </p:tgtEl>
                                        <p:attrNameLst>
                                          <p:attrName>ppt_x</p:attrName>
                                          <p:attrName>ppt_y</p:attrName>
                                        </p:attrNameLst>
                                      </p:cBhvr>
                                      <p:rCtr x="40260" y="-8773"/>
                                    </p:animMotion>
                                  </p:childTnLst>
                                </p:cTn>
                              </p:par>
                            </p:childTnLst>
                          </p:cTn>
                        </p:par>
                        <p:par>
                          <p:cTn id="16" fill="hold">
                            <p:stCondLst>
                              <p:cond delay="4000"/>
                            </p:stCondLst>
                            <p:childTnLst>
                              <p:par>
                                <p:cTn id="17" presetID="0" presetClass="path" presetSubtype="0" accel="50000" decel="50000" fill="hold" grpId="0" nodeType="afterEffect">
                                  <p:stCondLst>
                                    <p:cond delay="0"/>
                                  </p:stCondLst>
                                  <p:childTnLst>
                                    <p:animMotion origin="layout" path="M -4.72222E-6 7.40741E-7 C -4.72222E-6 0.00023 0.05313 -0.03519 0.09566 -0.06111 C 0.13837 -0.08704 0.18803 -0.11157 0.23178 -0.10347 C 0.27587 -0.09537 0.28803 -0.05185 0.31355 0.00509 C 0.33941 0.06204 0.41754 0.09676 0.47744 0.07847 C 0.53716 0.06018 0.60244 0.01667 0.66476 0.08171 C 0.72744 0.14676 0.76632 0.1787 0.81754 0.18843 C 0.86632 0.19861 0.92865 0.15231 0.95782 0.14282 " pathEditMode="relative" rAng="0" ptsTypes="asssssaa">
                                      <p:cBhvr>
                                        <p:cTn id="18" dur="1000" fill="hold"/>
                                        <p:tgtEl>
                                          <p:spTgt spid="66"/>
                                        </p:tgtEl>
                                        <p:attrNameLst>
                                          <p:attrName>ppt_x</p:attrName>
                                          <p:attrName>ppt_y</p:attrName>
                                        </p:attrNameLst>
                                      </p:cBhvr>
                                      <p:rCtr x="47882" y="4352"/>
                                    </p:animMotion>
                                  </p:childTnLst>
                                </p:cTn>
                              </p:par>
                            </p:childTnLst>
                          </p:cTn>
                        </p:par>
                        <p:par>
                          <p:cTn id="19" fill="hold">
                            <p:stCondLst>
                              <p:cond delay="5000"/>
                            </p:stCondLst>
                            <p:childTnLst>
                              <p:par>
                                <p:cTn id="20" presetID="0" presetClass="path" presetSubtype="0" accel="50000" decel="50000" fill="hold" grpId="0" nodeType="afterEffect">
                                  <p:stCondLst>
                                    <p:cond delay="0"/>
                                  </p:stCondLst>
                                  <p:childTnLst>
                                    <p:animMotion origin="layout" path="M -4.72222E-6 4.10553E-6 C -4.72222E-6 0.00023 0.05296 -0.03518 0.09566 -0.0611 C 0.1382 -0.08702 0.1882 -0.11155 0.2316 -0.10345 C 0.27535 -0.09535 0.2875 -0.05184 0.31337 0.00509 C 0.33941 0.06202 0.41702 0.09673 0.47691 0.07845 C 0.53681 0.06017 0.59636 0.06642 0.66441 0.08169 C 0.73351 0.09696 0.77691 0.18699 0.8066 0.21453 " pathEditMode="relative" rAng="0" ptsTypes="asssssa">
                                      <p:cBhvr>
                                        <p:cTn id="21" dur="1000" fill="hold"/>
                                        <p:tgtEl>
                                          <p:spTgt spid="67"/>
                                        </p:tgtEl>
                                        <p:attrNameLst>
                                          <p:attrName>ppt_x</p:attrName>
                                          <p:attrName>ppt_y</p:attrName>
                                        </p:attrNameLst>
                                      </p:cBhvr>
                                      <p:rCtr x="40330" y="5138"/>
                                    </p:animMotion>
                                  </p:childTnLst>
                                </p:cTn>
                              </p:par>
                            </p:childTnLst>
                          </p:cTn>
                        </p:par>
                        <p:par>
                          <p:cTn id="22" fill="hold">
                            <p:stCondLst>
                              <p:cond delay="6000"/>
                            </p:stCondLst>
                            <p:childTnLst>
                              <p:par>
                                <p:cTn id="23" presetID="0" presetClass="path" presetSubtype="0" decel="3000" fill="hold" grpId="0" nodeType="afterEffect">
                                  <p:stCondLst>
                                    <p:cond delay="0"/>
                                  </p:stCondLst>
                                  <p:childTnLst>
                                    <p:animMotion origin="layout" path="M -4.72222E-6 -1.11111E-6 C -4.72222E-6 0.00023 0.06476 0.05671 0.11945 0.07639 C 0.11945 0.07662 0.27761 0.12732 0.32917 0.11806 C 0.38091 0.1088 0.41962 0.03264 0.4724 0.02894 C 0.525 0.02523 0.55313 0.06227 0.58716 0.06019 C 0.62153 0.0581 0.64514 0.06898 0.67952 0.02338 C 0.71389 -0.02222 0.77518 -0.03842 0.80053 -0.05463 " pathEditMode="relative" rAng="0" ptsTypes="asssssa">
                                      <p:cBhvr>
                                        <p:cTn id="24" dur="1000" fill="hold"/>
                                        <p:tgtEl>
                                          <p:spTgt spid="68"/>
                                        </p:tgtEl>
                                        <p:attrNameLst>
                                          <p:attrName>ppt_x</p:attrName>
                                          <p:attrName>ppt_y</p:attrName>
                                        </p:attrNameLst>
                                      </p:cBhvr>
                                      <p:rCtr x="40017" y="3634"/>
                                    </p:animMotion>
                                  </p:childTnLst>
                                </p:cTn>
                              </p:par>
                            </p:childTnLst>
                          </p:cTn>
                        </p:par>
                        <p:par>
                          <p:cTn id="25" fill="hold">
                            <p:stCondLst>
                              <p:cond delay="7000"/>
                            </p:stCondLst>
                            <p:childTnLst>
                              <p:par>
                                <p:cTn id="26" presetID="0" presetClass="path" presetSubtype="0" decel="3000" fill="hold" grpId="0" nodeType="afterEffect">
                                  <p:stCondLst>
                                    <p:cond delay="0"/>
                                  </p:stCondLst>
                                  <p:childTnLst>
                                    <p:animMotion origin="layout" path="M -4.72222E-6 -2.96296E-6 C -4.72222E-6 0.00023 0.06476 0.05672 0.11945 0.07639 C 0.11945 0.07662 0.27761 0.12732 0.32935 0.11806 C 0.38091 0.1088 0.41962 0.03264 0.4724 0.02894 C 0.52518 0.02523 0.55313 0.06227 0.58733 0.06019 C 0.62171 0.0581 0.62952 0.07639 0.66389 0.03079 C 0.6981 -0.01481 0.75747 0.06922 0.78212 0.0794 " pathEditMode="relative" rAng="0" ptsTypes="asssssa">
                                      <p:cBhvr>
                                        <p:cTn id="27" dur="1000" fill="hold"/>
                                        <p:tgtEl>
                                          <p:spTgt spid="69"/>
                                        </p:tgtEl>
                                        <p:attrNameLst>
                                          <p:attrName>ppt_x</p:attrName>
                                          <p:attrName>ppt_y</p:attrName>
                                        </p:attrNameLst>
                                      </p:cBhvr>
                                      <p:rCtr x="39097" y="5625"/>
                                    </p:animMotion>
                                  </p:childTnLst>
                                </p:cTn>
                              </p:par>
                            </p:childTnLst>
                          </p:cTn>
                        </p:par>
                        <p:par>
                          <p:cTn id="28" fill="hold">
                            <p:stCondLst>
                              <p:cond delay="8000"/>
                            </p:stCondLst>
                            <p:childTnLst>
                              <p:par>
                                <p:cTn id="29" presetID="0" presetClass="path" presetSubtype="0" accel="50000" decel="50000" fill="hold" grpId="0" nodeType="afterEffect">
                                  <p:stCondLst>
                                    <p:cond delay="0"/>
                                  </p:stCondLst>
                                  <p:childTnLst>
                                    <p:animMotion origin="layout" path="M -4.72222E-6 -3.7037E-7 C 0.02448 0.00579 0.10678 0.04931 0.14671 0.03426 C 0.18941 0.00833 0.19688 -0.06806 0.23941 -0.09074 C 0.28195 -0.11343 0.35244 -0.09537 0.38941 -0.06319 C 0.42587 -0.03102 0.41754 0.09676 0.47744 0.07847 C 0.53716 0.06019 0.51476 -0.03079 0.59306 -0.02917 C 0.67101 -0.02755 0.69619 0.12107 0.7481 0.13519 C 0.78976 0.1625 0.81928 0.15764 0.84306 0.13519 C 0.86685 0.11273 0.88073 0.02847 0.89063 0.00023 " pathEditMode="relative" rAng="0" ptsTypes="asssssaaa">
                                      <p:cBhvr>
                                        <p:cTn id="30" dur="1000" fill="hold"/>
                                        <p:tgtEl>
                                          <p:spTgt spid="70"/>
                                        </p:tgtEl>
                                        <p:attrNameLst>
                                          <p:attrName>ppt_x</p:attrName>
                                          <p:attrName>ppt_y</p:attrName>
                                        </p:attrNameLst>
                                      </p:cBhvr>
                                      <p:rCtr x="44531" y="2454"/>
                                    </p:animMotion>
                                  </p:childTnLst>
                                </p:cTn>
                              </p:par>
                            </p:childTnLst>
                          </p:cTn>
                        </p:par>
                        <p:par>
                          <p:cTn id="31" fill="hold">
                            <p:stCondLst>
                              <p:cond delay="9000"/>
                            </p:stCondLst>
                            <p:childTnLst>
                              <p:par>
                                <p:cTn id="32" presetID="0" presetClass="path" presetSubtype="0" accel="50000" decel="50000" fill="hold" grpId="0" nodeType="afterEffect">
                                  <p:stCondLst>
                                    <p:cond delay="0"/>
                                  </p:stCondLst>
                                  <p:childTnLst>
                                    <p:animMotion origin="layout" path="M -0.00225 -1.11111E-6 C 0.02223 0.00579 0.10452 0.04931 0.1441 0.03426 C 0.18716 0.00833 0.19462 -0.06805 0.23664 -0.09074 C 0.27969 -0.11342 0.35053 -0.09537 0.38698 -0.06319 C 0.42362 -0.03102 0.42813 0.0132 0.4882 -0.00509 C 0.54792 -0.02338 0.52223 -0.09606 0.60035 -0.09444 C 0.6783 -0.09282 0.65851 -0.00949 0.68698 -0.00509 C 0.7224 -0.00278 0.78646 -0.06435 0.81268 -0.07986 " pathEditMode="relative" rAng="0" ptsTypes="asssssaa">
                                      <p:cBhvr>
                                        <p:cTn id="33" dur="1000" fill="hold"/>
                                        <p:tgtEl>
                                          <p:spTgt spid="71"/>
                                        </p:tgtEl>
                                        <p:attrNameLst>
                                          <p:attrName>ppt_x</p:attrName>
                                          <p:attrName>ppt_y</p:attrName>
                                        </p:attrNameLst>
                                      </p:cBhvr>
                                      <p:rCtr x="40747" y="-3218"/>
                                    </p:animMotion>
                                  </p:childTnLst>
                                </p:cTn>
                              </p:par>
                            </p:childTnLst>
                          </p:cTn>
                        </p:par>
                        <p:par>
                          <p:cTn id="34" fill="hold">
                            <p:stCondLst>
                              <p:cond delay="10000"/>
                            </p:stCondLst>
                            <p:childTnLst>
                              <p:par>
                                <p:cTn id="35" presetID="0" presetClass="path" presetSubtype="0" decel="3000" fill="hold" grpId="0" nodeType="afterEffect">
                                  <p:stCondLst>
                                    <p:cond delay="0"/>
                                  </p:stCondLst>
                                  <p:childTnLst>
                                    <p:animMotion origin="layout" path="M -4.72222E-6 -2.96296E-6 C 0.03316 -0.01111 0.14844 -0.03889 0.19931 -0.0669 C 0.19931 -0.06666 0.25365 -0.15833 0.30521 -0.16759 C 0.35695 -0.17685 0.41858 -0.14838 0.47119 -0.11088 C 0.52362 -0.07338 0.52605 -0.00509 0.61025 -0.00185 C 0.6941 0.00139 0.67223 -0.04282 0.71997 -0.04097 C 0.76754 -0.03912 0.78768 -0.06782 0.80539 -0.075 " pathEditMode="relative" rAng="0" ptsTypes="asssssa">
                                      <p:cBhvr>
                                        <p:cTn id="36" dur="1000" fill="hold"/>
                                        <p:tgtEl>
                                          <p:spTgt spid="72"/>
                                        </p:tgtEl>
                                        <p:attrNameLst>
                                          <p:attrName>ppt_x</p:attrName>
                                          <p:attrName>ppt_y</p:attrName>
                                        </p:attrNameLst>
                                      </p:cBhvr>
                                      <p:rCtr x="40260" y="-8773"/>
                                    </p:animMotion>
                                  </p:childTnLst>
                                </p:cTn>
                              </p:par>
                            </p:childTnLst>
                          </p:cTn>
                        </p:par>
                        <p:par>
                          <p:cTn id="37" fill="hold">
                            <p:stCondLst>
                              <p:cond delay="11000"/>
                            </p:stCondLst>
                            <p:childTnLst>
                              <p:par>
                                <p:cTn id="38" presetID="0" presetClass="path" presetSubtype="0" decel="3000" fill="hold" grpId="0" nodeType="afterEffect">
                                  <p:stCondLst>
                                    <p:cond delay="0"/>
                                  </p:stCondLst>
                                  <p:childTnLst>
                                    <p:animMotion origin="layout" path="M -4.72222E-6 -2.96296E-6 C 0.03316 -0.01111 0.14844 -0.03889 0.19931 -0.0669 C 0.19931 -0.06666 0.25365 -0.15833 0.30521 -0.16759 C 0.35695 -0.17685 0.41858 -0.14838 0.47119 -0.11088 C 0.52362 -0.07338 0.52605 -0.00509 0.61025 -0.00185 C 0.6941 0.00139 0.67223 -0.04282 0.71997 -0.04097 C 0.76754 -0.03912 0.78768 -0.06782 0.80539 -0.075 " pathEditMode="relative" rAng="0" ptsTypes="asssssa">
                                      <p:cBhvr>
                                        <p:cTn id="39" dur="1000" fill="hold"/>
                                        <p:tgtEl>
                                          <p:spTgt spid="73"/>
                                        </p:tgtEl>
                                        <p:attrNameLst>
                                          <p:attrName>ppt_x</p:attrName>
                                          <p:attrName>ppt_y</p:attrName>
                                        </p:attrNameLst>
                                      </p:cBhvr>
                                      <p:rCtr x="40260" y="-8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R98.JPG"/>
          <p:cNvPicPr>
            <a:picLocks noChangeAspect="1"/>
          </p:cNvPicPr>
          <p:nvPr/>
        </p:nvPicPr>
        <p:blipFill>
          <a:blip r:embed="rId3" cstate="print"/>
          <a:stretch>
            <a:fillRect/>
          </a:stretch>
        </p:blipFill>
        <p:spPr>
          <a:xfrm>
            <a:off x="92567" y="0"/>
            <a:ext cx="8958866" cy="6858000"/>
          </a:xfrm>
          <a:prstGeom prst="rect">
            <a:avLst/>
          </a:prstGeom>
        </p:spPr>
      </p:pic>
      <p:sp>
        <p:nvSpPr>
          <p:cNvPr id="8" name="Rectangle 2"/>
          <p:cNvSpPr txBox="1">
            <a:spLocks noChangeArrowheads="1"/>
          </p:cNvSpPr>
          <p:nvPr/>
        </p:nvSpPr>
        <p:spPr>
          <a:xfrm>
            <a:off x="239712" y="5410200"/>
            <a:ext cx="8599487"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200" b="1" i="1" dirty="0">
                <a:solidFill>
                  <a:schemeClr val="bg1"/>
                </a:solidFill>
                <a:latin typeface="+mj-lt"/>
                <a:ea typeface="+mj-ea"/>
                <a:cs typeface="+mj-cs"/>
              </a:rPr>
              <a:t>Conventional Thinking  = Change Based on Time in Service</a:t>
            </a:r>
          </a:p>
        </p:txBody>
      </p:sp>
      <p:sp>
        <p:nvSpPr>
          <p:cNvPr id="3" name="Slide Number Placeholder 2"/>
          <p:cNvSpPr>
            <a:spLocks noGrp="1"/>
          </p:cNvSpPr>
          <p:nvPr>
            <p:ph type="sldNum" sz="quarter" idx="11"/>
          </p:nvPr>
        </p:nvSpPr>
        <p:spPr/>
        <p:txBody>
          <a:bodyPr/>
          <a:lstStyle/>
          <a:p>
            <a:fld id="{A9320731-3B2C-4107-8664-CAD7BE973DC8}" type="slidenum">
              <a:rPr lang="en-US" smtClean="0"/>
              <a:pPr/>
              <a:t>35</a:t>
            </a:fld>
            <a:endParaRPr lang="en-US"/>
          </a:p>
        </p:txBody>
      </p:sp>
    </p:spTree>
    <p:extLst>
      <p:ext uri="{BB962C8B-B14F-4D97-AF65-F5344CB8AC3E}">
        <p14:creationId xmlns:p14="http://schemas.microsoft.com/office/powerpoint/2010/main" val="21958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Filter Banks Load at Different Rates</a:t>
            </a:r>
          </a:p>
        </p:txBody>
      </p:sp>
      <p:pic>
        <p:nvPicPr>
          <p:cNvPr id="1093634" name="Picture 2"/>
          <p:cNvPicPr>
            <a:picLocks noChangeAspect="1" noChangeArrowheads="1"/>
          </p:cNvPicPr>
          <p:nvPr/>
        </p:nvPicPr>
        <p:blipFill>
          <a:blip r:embed="rId4" cstate="print"/>
          <a:srcRect l="19167" t="29333" r="20833" b="25333"/>
          <a:stretch>
            <a:fillRect/>
          </a:stretch>
        </p:blipFill>
        <p:spPr bwMode="auto">
          <a:xfrm>
            <a:off x="0" y="1981200"/>
            <a:ext cx="9144000" cy="4318000"/>
          </a:xfrm>
          <a:prstGeom prst="rect">
            <a:avLst/>
          </a:prstGeom>
          <a:noFill/>
          <a:ln w="9525" cap="flat" cmpd="sng">
            <a:noFill/>
            <a:prstDash val="solid"/>
            <a:miter lim="800000"/>
            <a:headEnd/>
            <a:tailEnd/>
          </a:ln>
          <a:effectLst>
            <a:softEdge rad="127000"/>
          </a:effectLst>
        </p:spPr>
      </p:pic>
      <p:sp>
        <p:nvSpPr>
          <p:cNvPr id="7" name="Rectangle 6"/>
          <p:cNvSpPr/>
          <p:nvPr/>
        </p:nvSpPr>
        <p:spPr bwMode="auto">
          <a:xfrm>
            <a:off x="457200" y="3200400"/>
            <a:ext cx="1143000" cy="5334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8" name="TextBox 7"/>
          <p:cNvSpPr txBox="1"/>
          <p:nvPr/>
        </p:nvSpPr>
        <p:spPr>
          <a:xfrm>
            <a:off x="457200" y="1381035"/>
            <a:ext cx="8250219" cy="646331"/>
          </a:xfrm>
          <a:prstGeom prst="rect">
            <a:avLst/>
          </a:prstGeom>
          <a:noFill/>
        </p:spPr>
        <p:txBody>
          <a:bodyPr wrap="square" rtlCol="0">
            <a:spAutoFit/>
          </a:bodyPr>
          <a:lstStyle/>
          <a:p>
            <a:r>
              <a:rPr lang="en-US" sz="1800" dirty="0">
                <a:solidFill>
                  <a:schemeClr val="bg1"/>
                </a:solidFill>
                <a:latin typeface="+mn-lt"/>
              </a:rPr>
              <a:t>Clean room make up systems loaded more quickly than other systems and loading rate varied with season</a:t>
            </a:r>
          </a:p>
        </p:txBody>
      </p:sp>
      <p:sp>
        <p:nvSpPr>
          <p:cNvPr id="9" name="Slide Number Placeholder 8"/>
          <p:cNvSpPr>
            <a:spLocks noGrp="1"/>
          </p:cNvSpPr>
          <p:nvPr>
            <p:ph type="sldNum" sz="quarter" idx="11"/>
          </p:nvPr>
        </p:nvSpPr>
        <p:spPr/>
        <p:txBody>
          <a:bodyPr/>
          <a:lstStyle/>
          <a:p>
            <a:fld id="{A9320731-3B2C-4107-8664-CAD7BE973DC8}" type="slidenum">
              <a:rPr lang="en-US" smtClean="0"/>
              <a:pPr/>
              <a:t>36</a:t>
            </a:fld>
            <a:endParaRPr lang="en-US"/>
          </a:p>
        </p:txBody>
      </p:sp>
    </p:spTree>
    <p:extLst>
      <p:ext uri="{BB962C8B-B14F-4D97-AF65-F5344CB8AC3E}">
        <p14:creationId xmlns:p14="http://schemas.microsoft.com/office/powerpoint/2010/main" val="930522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Filter Banks Load at Different Rates</a:t>
            </a:r>
          </a:p>
        </p:txBody>
      </p:sp>
      <p:pic>
        <p:nvPicPr>
          <p:cNvPr id="1093634" name="Picture 2"/>
          <p:cNvPicPr>
            <a:picLocks noChangeAspect="1" noChangeArrowheads="1"/>
          </p:cNvPicPr>
          <p:nvPr/>
        </p:nvPicPr>
        <p:blipFill>
          <a:blip r:embed="rId3" cstate="print"/>
          <a:srcRect l="19167" t="29333" r="20833" b="25333"/>
          <a:stretch>
            <a:fillRect/>
          </a:stretch>
        </p:blipFill>
        <p:spPr bwMode="auto">
          <a:xfrm>
            <a:off x="0" y="1981200"/>
            <a:ext cx="9144000" cy="4318000"/>
          </a:xfrm>
          <a:prstGeom prst="rect">
            <a:avLst/>
          </a:prstGeom>
          <a:noFill/>
          <a:ln w="9525" cap="flat" cmpd="sng">
            <a:noFill/>
            <a:prstDash val="solid"/>
            <a:miter lim="800000"/>
            <a:headEnd/>
            <a:tailEnd/>
          </a:ln>
          <a:effectLst>
            <a:softEdge rad="127000"/>
          </a:effectLst>
        </p:spPr>
      </p:pic>
      <p:sp>
        <p:nvSpPr>
          <p:cNvPr id="7" name="Rectangle 6"/>
          <p:cNvSpPr/>
          <p:nvPr/>
        </p:nvSpPr>
        <p:spPr bwMode="auto">
          <a:xfrm>
            <a:off x="533400" y="5562600"/>
            <a:ext cx="685800" cy="3810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9" name="Rectangle 8"/>
          <p:cNvSpPr/>
          <p:nvPr/>
        </p:nvSpPr>
        <p:spPr bwMode="auto">
          <a:xfrm>
            <a:off x="7086600" y="5181600"/>
            <a:ext cx="838200" cy="3048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1" name="TextBox 10"/>
          <p:cNvSpPr txBox="1"/>
          <p:nvPr/>
        </p:nvSpPr>
        <p:spPr>
          <a:xfrm>
            <a:off x="457200" y="1381035"/>
            <a:ext cx="8250219" cy="646331"/>
          </a:xfrm>
          <a:prstGeom prst="rect">
            <a:avLst/>
          </a:prstGeom>
          <a:noFill/>
        </p:spPr>
        <p:txBody>
          <a:bodyPr wrap="square" rtlCol="0">
            <a:spAutoFit/>
          </a:bodyPr>
          <a:lstStyle/>
          <a:p>
            <a:r>
              <a:rPr lang="en-US" dirty="0">
                <a:solidFill>
                  <a:schemeClr val="bg1"/>
                </a:solidFill>
              </a:rPr>
              <a:t>Clean room recirculation systems handled extremely clean air and loaded very, very slowly</a:t>
            </a:r>
          </a:p>
        </p:txBody>
      </p:sp>
      <p:sp>
        <p:nvSpPr>
          <p:cNvPr id="10" name="Slide Number Placeholder 9"/>
          <p:cNvSpPr>
            <a:spLocks noGrp="1"/>
          </p:cNvSpPr>
          <p:nvPr>
            <p:ph type="sldNum" sz="quarter" idx="11"/>
          </p:nvPr>
        </p:nvSpPr>
        <p:spPr/>
        <p:txBody>
          <a:bodyPr/>
          <a:lstStyle/>
          <a:p>
            <a:fld id="{A9320731-3B2C-4107-8664-CAD7BE973DC8}" type="slidenum">
              <a:rPr lang="en-US" smtClean="0"/>
              <a:pPr/>
              <a:t>37</a:t>
            </a:fld>
            <a:endParaRPr lang="en-US"/>
          </a:p>
        </p:txBody>
      </p:sp>
    </p:spTree>
    <p:extLst>
      <p:ext uri="{BB962C8B-B14F-4D97-AF65-F5344CB8AC3E}">
        <p14:creationId xmlns:p14="http://schemas.microsoft.com/office/powerpoint/2010/main" val="319560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Filter Banks Load at Different Rates</a:t>
            </a:r>
          </a:p>
        </p:txBody>
      </p:sp>
      <p:pic>
        <p:nvPicPr>
          <p:cNvPr id="1093634" name="Picture 2"/>
          <p:cNvPicPr>
            <a:picLocks noChangeAspect="1" noChangeArrowheads="1"/>
          </p:cNvPicPr>
          <p:nvPr/>
        </p:nvPicPr>
        <p:blipFill>
          <a:blip r:embed="rId3" cstate="print"/>
          <a:srcRect l="19167" t="29333" r="20833" b="25333"/>
          <a:stretch>
            <a:fillRect/>
          </a:stretch>
        </p:blipFill>
        <p:spPr bwMode="auto">
          <a:xfrm>
            <a:off x="0" y="1981200"/>
            <a:ext cx="9144000" cy="4318000"/>
          </a:xfrm>
          <a:prstGeom prst="rect">
            <a:avLst/>
          </a:prstGeom>
          <a:noFill/>
          <a:ln w="9525" cap="flat" cmpd="sng">
            <a:noFill/>
            <a:prstDash val="solid"/>
            <a:miter lim="800000"/>
            <a:headEnd/>
            <a:tailEnd/>
          </a:ln>
          <a:effectLst>
            <a:softEdge rad="127000"/>
          </a:effectLst>
        </p:spPr>
      </p:pic>
      <p:sp>
        <p:nvSpPr>
          <p:cNvPr id="7" name="Rectangle 6"/>
          <p:cNvSpPr/>
          <p:nvPr/>
        </p:nvSpPr>
        <p:spPr bwMode="auto">
          <a:xfrm>
            <a:off x="1371600" y="4419600"/>
            <a:ext cx="685800" cy="12192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1" name="TextBox 10"/>
          <p:cNvSpPr txBox="1"/>
          <p:nvPr/>
        </p:nvSpPr>
        <p:spPr>
          <a:xfrm>
            <a:off x="457200" y="1381035"/>
            <a:ext cx="8250219" cy="646331"/>
          </a:xfrm>
          <a:prstGeom prst="rect">
            <a:avLst/>
          </a:prstGeom>
          <a:noFill/>
        </p:spPr>
        <p:txBody>
          <a:bodyPr wrap="square" rtlCol="0">
            <a:spAutoFit/>
          </a:bodyPr>
          <a:lstStyle/>
          <a:p>
            <a:r>
              <a:rPr lang="en-US" dirty="0">
                <a:solidFill>
                  <a:schemeClr val="bg1"/>
                </a:solidFill>
              </a:rPr>
              <a:t>Scheduled economizer equipped systems serving non-process areas were somewhere in-between in terms of loading rate</a:t>
            </a:r>
          </a:p>
        </p:txBody>
      </p:sp>
      <p:sp>
        <p:nvSpPr>
          <p:cNvPr id="8" name="Rectangle 7"/>
          <p:cNvSpPr/>
          <p:nvPr/>
        </p:nvSpPr>
        <p:spPr bwMode="auto">
          <a:xfrm>
            <a:off x="6248400" y="4419600"/>
            <a:ext cx="685800" cy="12192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2" name="Slide Number Placeholder 1"/>
          <p:cNvSpPr>
            <a:spLocks noGrp="1"/>
          </p:cNvSpPr>
          <p:nvPr>
            <p:ph type="sldNum" sz="quarter" idx="11"/>
          </p:nvPr>
        </p:nvSpPr>
        <p:spPr/>
        <p:txBody>
          <a:bodyPr/>
          <a:lstStyle/>
          <a:p>
            <a:fld id="{A9320731-3B2C-4107-8664-CAD7BE973DC8}" type="slidenum">
              <a:rPr lang="en-US" smtClean="0"/>
              <a:pPr/>
              <a:t>38</a:t>
            </a:fld>
            <a:endParaRPr lang="en-US"/>
          </a:p>
        </p:txBody>
      </p:sp>
    </p:spTree>
    <p:extLst>
      <p:ext uri="{BB962C8B-B14F-4D97-AF65-F5344CB8AC3E}">
        <p14:creationId xmlns:p14="http://schemas.microsoft.com/office/powerpoint/2010/main" val="366895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609600"/>
            <a:ext cx="4333875" cy="1687513"/>
          </a:xfrm>
        </p:spPr>
        <p:txBody>
          <a:bodyPr/>
          <a:lstStyle/>
          <a:p>
            <a:pPr eaLnBrk="1" hangingPunct="1"/>
            <a:r>
              <a:rPr lang="en-US" dirty="0"/>
              <a:t>Filter Life Cycle Costs</a:t>
            </a:r>
          </a:p>
        </p:txBody>
      </p:sp>
      <p:sp>
        <p:nvSpPr>
          <p:cNvPr id="1062915" name="Rectangle 3"/>
          <p:cNvSpPr>
            <a:spLocks noGrp="1" noChangeArrowheads="1"/>
          </p:cNvSpPr>
          <p:nvPr>
            <p:ph idx="1"/>
          </p:nvPr>
        </p:nvSpPr>
        <p:spPr>
          <a:xfrm>
            <a:off x="685800" y="1981200"/>
            <a:ext cx="7772400" cy="4486275"/>
          </a:xfrm>
        </p:spPr>
        <p:txBody>
          <a:bodyPr/>
          <a:lstStyle/>
          <a:p>
            <a:pPr eaLnBrk="1" hangingPunct="1"/>
            <a:r>
              <a:rPr lang="en-US" dirty="0">
                <a:solidFill>
                  <a:srgbClr val="00B0F0"/>
                </a:solidFill>
              </a:rPr>
              <a:t>First cost component</a:t>
            </a:r>
          </a:p>
          <a:p>
            <a:pPr lvl="1" eaLnBrk="1" hangingPunct="1"/>
            <a:r>
              <a:rPr lang="en-US" sz="2000" dirty="0">
                <a:solidFill>
                  <a:srgbClr val="00B0F0"/>
                </a:solidFill>
              </a:rPr>
              <a:t>Decreases over time</a:t>
            </a:r>
          </a:p>
          <a:p>
            <a:pPr lvl="1" eaLnBrk="1" hangingPunct="1"/>
            <a:r>
              <a:rPr lang="en-US" sz="2000" dirty="0">
                <a:solidFill>
                  <a:srgbClr val="00B0F0"/>
                </a:solidFill>
              </a:rPr>
              <a:t>Non-linear</a:t>
            </a:r>
          </a:p>
          <a:p>
            <a:pPr lvl="2" eaLnBrk="1" hangingPunct="1"/>
            <a:r>
              <a:rPr lang="en-US" sz="2000" dirty="0">
                <a:solidFill>
                  <a:srgbClr val="00B0F0"/>
                </a:solidFill>
              </a:rPr>
              <a:t>Day 1 – Cost per day = Cost of filter set</a:t>
            </a:r>
          </a:p>
          <a:p>
            <a:pPr lvl="2" eaLnBrk="1" hangingPunct="1"/>
            <a:r>
              <a:rPr lang="en-US" sz="2000" dirty="0">
                <a:solidFill>
                  <a:srgbClr val="00B0F0"/>
                </a:solidFill>
              </a:rPr>
              <a:t>Day X – Cost per day = (Cost of filter set)/X Days</a:t>
            </a:r>
          </a:p>
          <a:p>
            <a:pPr eaLnBrk="1" hangingPunct="1"/>
            <a:r>
              <a:rPr lang="en-US" dirty="0">
                <a:solidFill>
                  <a:srgbClr val="FF0000"/>
                </a:solidFill>
              </a:rPr>
              <a:t>Energy cost component</a:t>
            </a:r>
          </a:p>
          <a:p>
            <a:pPr lvl="1" eaLnBrk="1" hangingPunct="1"/>
            <a:r>
              <a:rPr lang="en-US" sz="2000" dirty="0">
                <a:solidFill>
                  <a:srgbClr val="FF0000"/>
                </a:solidFill>
              </a:rPr>
              <a:t>Increases over time</a:t>
            </a:r>
          </a:p>
          <a:p>
            <a:pPr lvl="1" eaLnBrk="1" hangingPunct="1"/>
            <a:r>
              <a:rPr lang="en-US" dirty="0">
                <a:solidFill>
                  <a:srgbClr val="FF0000"/>
                </a:solidFill>
              </a:rPr>
              <a:t>Non-linear</a:t>
            </a:r>
            <a:endParaRPr lang="en-US" dirty="0">
              <a:solidFill>
                <a:schemeClr val="accent6">
                  <a:lumMod val="60000"/>
                  <a:lumOff val="40000"/>
                </a:schemeClr>
              </a:solidFill>
            </a:endParaRPr>
          </a:p>
          <a:p>
            <a:pPr eaLnBrk="1" hangingPunct="1"/>
            <a:r>
              <a:rPr lang="en-US" dirty="0">
                <a:solidFill>
                  <a:schemeClr val="tx1"/>
                </a:solidFill>
              </a:rPr>
              <a:t>Total cost component</a:t>
            </a:r>
          </a:p>
          <a:p>
            <a:pPr lvl="1" eaLnBrk="1" hangingPunct="1"/>
            <a:r>
              <a:rPr lang="en-US" sz="2000" dirty="0">
                <a:solidFill>
                  <a:schemeClr val="tx1"/>
                </a:solidFill>
              </a:rPr>
              <a:t>Decreases then increases over time</a:t>
            </a:r>
          </a:p>
          <a:p>
            <a:pPr lvl="1" eaLnBrk="1" hangingPunct="1"/>
            <a:r>
              <a:rPr lang="en-US" sz="2000" dirty="0">
                <a:solidFill>
                  <a:schemeClr val="tx1"/>
                </a:solidFill>
              </a:rPr>
              <a:t>Change filters at inflection point for best life cycle cost</a:t>
            </a:r>
          </a:p>
        </p:txBody>
      </p:sp>
      <p:sp>
        <p:nvSpPr>
          <p:cNvPr id="1062916" name="Freeform 4"/>
          <p:cNvSpPr>
            <a:spLocks/>
          </p:cNvSpPr>
          <p:nvPr/>
        </p:nvSpPr>
        <p:spPr bwMode="auto">
          <a:xfrm>
            <a:off x="6205539" y="975531"/>
            <a:ext cx="2584450" cy="2036763"/>
          </a:xfrm>
          <a:custGeom>
            <a:avLst/>
            <a:gdLst>
              <a:gd name="T0" fmla="*/ 0 w 1628"/>
              <a:gd name="T1" fmla="*/ 0 h 1283"/>
              <a:gd name="T2" fmla="*/ 2147483647 w 1628"/>
              <a:gd name="T3" fmla="*/ 2147483647 h 1283"/>
              <a:gd name="T4" fmla="*/ 2147483647 w 1628"/>
              <a:gd name="T5" fmla="*/ 2147483647 h 1283"/>
              <a:gd name="T6" fmla="*/ 2147483647 w 1628"/>
              <a:gd name="T7" fmla="*/ 2147483647 h 1283"/>
              <a:gd name="T8" fmla="*/ 2147483647 w 1628"/>
              <a:gd name="T9" fmla="*/ 2147483647 h 1283"/>
              <a:gd name="T10" fmla="*/ 2147483647 w 1628"/>
              <a:gd name="T11" fmla="*/ 2147483647 h 1283"/>
              <a:gd name="T12" fmla="*/ 0 60000 65536"/>
              <a:gd name="T13" fmla="*/ 0 60000 65536"/>
              <a:gd name="T14" fmla="*/ 0 60000 65536"/>
              <a:gd name="T15" fmla="*/ 0 60000 65536"/>
              <a:gd name="T16" fmla="*/ 0 60000 65536"/>
              <a:gd name="T17" fmla="*/ 0 60000 65536"/>
              <a:gd name="T18" fmla="*/ 0 w 1628"/>
              <a:gd name="T19" fmla="*/ 0 h 1283"/>
              <a:gd name="T20" fmla="*/ 1628 w 1628"/>
              <a:gd name="T21" fmla="*/ 1283 h 1283"/>
            </a:gdLst>
            <a:ahLst/>
            <a:cxnLst>
              <a:cxn ang="T12">
                <a:pos x="T0" y="T1"/>
              </a:cxn>
              <a:cxn ang="T13">
                <a:pos x="T2" y="T3"/>
              </a:cxn>
              <a:cxn ang="T14">
                <a:pos x="T4" y="T5"/>
              </a:cxn>
              <a:cxn ang="T15">
                <a:pos x="T6" y="T7"/>
              </a:cxn>
              <a:cxn ang="T16">
                <a:pos x="T8" y="T9"/>
              </a:cxn>
              <a:cxn ang="T17">
                <a:pos x="T10" y="T11"/>
              </a:cxn>
            </a:cxnLst>
            <a:rect l="T18" t="T19" r="T20" b="T21"/>
            <a:pathLst>
              <a:path w="1628" h="1283">
                <a:moveTo>
                  <a:pt x="0" y="0"/>
                </a:moveTo>
                <a:cubicBezTo>
                  <a:pt x="7" y="174"/>
                  <a:pt x="15" y="348"/>
                  <a:pt x="48" y="500"/>
                </a:cubicBezTo>
                <a:cubicBezTo>
                  <a:pt x="81" y="652"/>
                  <a:pt x="106" y="801"/>
                  <a:pt x="200" y="912"/>
                </a:cubicBezTo>
                <a:cubicBezTo>
                  <a:pt x="294" y="1023"/>
                  <a:pt x="437" y="1105"/>
                  <a:pt x="612" y="1164"/>
                </a:cubicBezTo>
                <a:cubicBezTo>
                  <a:pt x="787" y="1223"/>
                  <a:pt x="1083" y="1245"/>
                  <a:pt x="1252" y="1264"/>
                </a:cubicBezTo>
                <a:cubicBezTo>
                  <a:pt x="1421" y="1283"/>
                  <a:pt x="1550" y="1274"/>
                  <a:pt x="1628" y="1276"/>
                </a:cubicBezTo>
              </a:path>
            </a:pathLst>
          </a:custGeom>
          <a:noFill/>
          <a:ln w="19050" cap="flat" cmpd="sng">
            <a:solidFill>
              <a:srgbClr val="00B0F0"/>
            </a:solidFill>
            <a:prstDash val="solid"/>
            <a:round/>
            <a:headEnd type="none" w="med" len="med"/>
            <a:tailEnd type="arrow" w="lg" len="med"/>
          </a:ln>
        </p:spPr>
        <p:txBody>
          <a:bodyPr anchor="ctr"/>
          <a:lstStyle/>
          <a:p>
            <a:endParaRPr lang="en-US"/>
          </a:p>
        </p:txBody>
      </p:sp>
      <p:sp>
        <p:nvSpPr>
          <p:cNvPr id="1062917" name="Freeform 5"/>
          <p:cNvSpPr>
            <a:spLocks/>
          </p:cNvSpPr>
          <p:nvPr/>
        </p:nvSpPr>
        <p:spPr bwMode="auto">
          <a:xfrm>
            <a:off x="6224589" y="1987550"/>
            <a:ext cx="2584450" cy="952500"/>
          </a:xfrm>
          <a:custGeom>
            <a:avLst/>
            <a:gdLst>
              <a:gd name="T0" fmla="*/ 0 w 1628"/>
              <a:gd name="T1" fmla="*/ 2147483647 h 600"/>
              <a:gd name="T2" fmla="*/ 2147483647 w 1628"/>
              <a:gd name="T3" fmla="*/ 2147483647 h 600"/>
              <a:gd name="T4" fmla="*/ 2147483647 w 1628"/>
              <a:gd name="T5" fmla="*/ 2147483647 h 600"/>
              <a:gd name="T6" fmla="*/ 2147483647 w 1628"/>
              <a:gd name="T7" fmla="*/ 2147483647 h 600"/>
              <a:gd name="T8" fmla="*/ 2147483647 w 1628"/>
              <a:gd name="T9" fmla="*/ 2147483647 h 600"/>
              <a:gd name="T10" fmla="*/ 2147483647 w 1628"/>
              <a:gd name="T11" fmla="*/ 0 h 600"/>
              <a:gd name="T12" fmla="*/ 0 60000 65536"/>
              <a:gd name="T13" fmla="*/ 0 60000 65536"/>
              <a:gd name="T14" fmla="*/ 0 60000 65536"/>
              <a:gd name="T15" fmla="*/ 0 60000 65536"/>
              <a:gd name="T16" fmla="*/ 0 60000 65536"/>
              <a:gd name="T17" fmla="*/ 0 60000 65536"/>
              <a:gd name="T18" fmla="*/ 0 w 1628"/>
              <a:gd name="T19" fmla="*/ 0 h 600"/>
              <a:gd name="T20" fmla="*/ 1628 w 1628"/>
              <a:gd name="T21" fmla="*/ 600 h 600"/>
            </a:gdLst>
            <a:ahLst/>
            <a:cxnLst>
              <a:cxn ang="T12">
                <a:pos x="T0" y="T1"/>
              </a:cxn>
              <a:cxn ang="T13">
                <a:pos x="T2" y="T3"/>
              </a:cxn>
              <a:cxn ang="T14">
                <a:pos x="T4" y="T5"/>
              </a:cxn>
              <a:cxn ang="T15">
                <a:pos x="T6" y="T7"/>
              </a:cxn>
              <a:cxn ang="T16">
                <a:pos x="T8" y="T9"/>
              </a:cxn>
              <a:cxn ang="T17">
                <a:pos x="T10" y="T11"/>
              </a:cxn>
            </a:cxnLst>
            <a:rect l="T18" t="T19" r="T20" b="T21"/>
            <a:pathLst>
              <a:path w="1628" h="600">
                <a:moveTo>
                  <a:pt x="0" y="600"/>
                </a:moveTo>
                <a:cubicBezTo>
                  <a:pt x="72" y="598"/>
                  <a:pt x="145" y="596"/>
                  <a:pt x="284" y="584"/>
                </a:cubicBezTo>
                <a:cubicBezTo>
                  <a:pt x="423" y="572"/>
                  <a:pt x="699" y="552"/>
                  <a:pt x="832" y="528"/>
                </a:cubicBezTo>
                <a:cubicBezTo>
                  <a:pt x="965" y="504"/>
                  <a:pt x="994" y="488"/>
                  <a:pt x="1084" y="440"/>
                </a:cubicBezTo>
                <a:cubicBezTo>
                  <a:pt x="1174" y="392"/>
                  <a:pt x="1281" y="313"/>
                  <a:pt x="1372" y="240"/>
                </a:cubicBezTo>
                <a:cubicBezTo>
                  <a:pt x="1463" y="167"/>
                  <a:pt x="1586" y="35"/>
                  <a:pt x="1628" y="0"/>
                </a:cubicBezTo>
              </a:path>
            </a:pathLst>
          </a:custGeom>
          <a:noFill/>
          <a:ln w="19050" cap="flat" cmpd="sng">
            <a:solidFill>
              <a:srgbClr val="FF0000"/>
            </a:solidFill>
            <a:prstDash val="solid"/>
            <a:round/>
            <a:headEnd type="none" w="med" len="med"/>
            <a:tailEnd type="arrow" w="lg" len="med"/>
          </a:ln>
        </p:spPr>
        <p:txBody>
          <a:bodyPr anchor="ctr"/>
          <a:lstStyle/>
          <a:p>
            <a:endParaRPr lang="en-US"/>
          </a:p>
        </p:txBody>
      </p:sp>
      <p:grpSp>
        <p:nvGrpSpPr>
          <p:cNvPr id="2" name="Group 8"/>
          <p:cNvGrpSpPr>
            <a:grpSpLocks/>
          </p:cNvGrpSpPr>
          <p:nvPr/>
        </p:nvGrpSpPr>
        <p:grpSpPr bwMode="auto">
          <a:xfrm>
            <a:off x="5692776" y="449263"/>
            <a:ext cx="3375024" cy="2979737"/>
            <a:chOff x="3202" y="274"/>
            <a:chExt cx="2126" cy="1877"/>
          </a:xfrm>
        </p:grpSpPr>
        <p:grpSp>
          <p:nvGrpSpPr>
            <p:cNvPr id="66571" name="Group 9"/>
            <p:cNvGrpSpPr>
              <a:grpSpLocks/>
            </p:cNvGrpSpPr>
            <p:nvPr/>
          </p:nvGrpSpPr>
          <p:grpSpPr bwMode="auto">
            <a:xfrm>
              <a:off x="3202" y="499"/>
              <a:ext cx="2099" cy="1652"/>
              <a:chOff x="3325" y="204"/>
              <a:chExt cx="2099" cy="1652"/>
            </a:xfrm>
          </p:grpSpPr>
          <p:sp>
            <p:nvSpPr>
              <p:cNvPr id="66573" name="Line 10"/>
              <p:cNvSpPr>
                <a:spLocks noChangeShapeType="1"/>
              </p:cNvSpPr>
              <p:nvPr/>
            </p:nvSpPr>
            <p:spPr bwMode="auto">
              <a:xfrm>
                <a:off x="3600" y="204"/>
                <a:ext cx="0" cy="1620"/>
              </a:xfrm>
              <a:prstGeom prst="line">
                <a:avLst/>
              </a:prstGeom>
              <a:noFill/>
              <a:ln w="19050">
                <a:solidFill>
                  <a:schemeClr val="bg1"/>
                </a:solidFill>
                <a:round/>
                <a:headEnd/>
                <a:tailEnd/>
              </a:ln>
            </p:spPr>
            <p:txBody>
              <a:bodyPr anchor="ctr"/>
              <a:lstStyle/>
              <a:p>
                <a:endParaRPr lang="en-US"/>
              </a:p>
            </p:txBody>
          </p:sp>
          <p:sp>
            <p:nvSpPr>
              <p:cNvPr id="66574" name="Line 11"/>
              <p:cNvSpPr>
                <a:spLocks noChangeShapeType="1"/>
              </p:cNvSpPr>
              <p:nvPr/>
            </p:nvSpPr>
            <p:spPr bwMode="auto">
              <a:xfrm>
                <a:off x="3476" y="1680"/>
                <a:ext cx="1948" cy="0"/>
              </a:xfrm>
              <a:prstGeom prst="line">
                <a:avLst/>
              </a:prstGeom>
              <a:noFill/>
              <a:ln w="19050">
                <a:solidFill>
                  <a:schemeClr val="bg1"/>
                </a:solidFill>
                <a:round/>
                <a:headEnd/>
                <a:tailEnd/>
              </a:ln>
            </p:spPr>
            <p:txBody>
              <a:bodyPr anchor="ctr"/>
              <a:lstStyle/>
              <a:p>
                <a:endParaRPr lang="en-US"/>
              </a:p>
            </p:txBody>
          </p:sp>
          <p:sp>
            <p:nvSpPr>
              <p:cNvPr id="66575" name="Text Box 12"/>
              <p:cNvSpPr txBox="1">
                <a:spLocks noChangeArrowheads="1"/>
              </p:cNvSpPr>
              <p:nvPr/>
            </p:nvSpPr>
            <p:spPr bwMode="auto">
              <a:xfrm>
                <a:off x="3720" y="1644"/>
                <a:ext cx="1396" cy="212"/>
              </a:xfrm>
              <a:prstGeom prst="rect">
                <a:avLst/>
              </a:prstGeom>
              <a:noFill/>
              <a:ln w="9525" algn="ctr">
                <a:noFill/>
                <a:miter lim="800000"/>
                <a:headEnd/>
                <a:tailEnd/>
              </a:ln>
            </p:spPr>
            <p:txBody>
              <a:bodyPr>
                <a:spAutoFit/>
              </a:bodyPr>
              <a:lstStyle/>
              <a:p>
                <a:pPr>
                  <a:spcBef>
                    <a:spcPct val="50000"/>
                  </a:spcBef>
                </a:pPr>
                <a:r>
                  <a:rPr lang="en-US" sz="1600" dirty="0">
                    <a:solidFill>
                      <a:schemeClr val="bg1"/>
                    </a:solidFill>
                    <a:latin typeface="Arial" charset="0"/>
                  </a:rPr>
                  <a:t>Increasing Time</a:t>
                </a:r>
              </a:p>
            </p:txBody>
          </p:sp>
          <p:sp>
            <p:nvSpPr>
              <p:cNvPr id="66576" name="Text Box 13"/>
              <p:cNvSpPr txBox="1">
                <a:spLocks noChangeArrowheads="1"/>
              </p:cNvSpPr>
              <p:nvPr/>
            </p:nvSpPr>
            <p:spPr bwMode="auto">
              <a:xfrm flipV="1">
                <a:off x="3325" y="564"/>
                <a:ext cx="271" cy="1060"/>
              </a:xfrm>
              <a:prstGeom prst="rect">
                <a:avLst/>
              </a:prstGeom>
              <a:noFill/>
              <a:ln w="9525" algn="ctr">
                <a:noFill/>
                <a:miter lim="800000"/>
                <a:headEnd/>
                <a:tailEnd/>
              </a:ln>
            </p:spPr>
            <p:txBody>
              <a:bodyPr vert="eaVert">
                <a:spAutoFit/>
              </a:bodyPr>
              <a:lstStyle/>
              <a:p>
                <a:pPr algn="ctr">
                  <a:spcBef>
                    <a:spcPct val="50000"/>
                  </a:spcBef>
                </a:pPr>
                <a:r>
                  <a:rPr lang="en-US" sz="1600">
                    <a:solidFill>
                      <a:schemeClr val="bg1"/>
                    </a:solidFill>
                    <a:latin typeface="Arial" charset="0"/>
                  </a:rPr>
                  <a:t>Cost per Day</a:t>
                </a:r>
              </a:p>
            </p:txBody>
          </p:sp>
          <p:sp>
            <p:nvSpPr>
              <p:cNvPr id="66577" name="Line 14"/>
              <p:cNvSpPr>
                <a:spLocks noChangeShapeType="1"/>
              </p:cNvSpPr>
              <p:nvPr/>
            </p:nvSpPr>
            <p:spPr bwMode="auto">
              <a:xfrm>
                <a:off x="4760" y="1768"/>
                <a:ext cx="328" cy="0"/>
              </a:xfrm>
              <a:prstGeom prst="line">
                <a:avLst/>
              </a:prstGeom>
              <a:noFill/>
              <a:ln w="19050">
                <a:solidFill>
                  <a:srgbClr val="FF0000"/>
                </a:solidFill>
                <a:round/>
                <a:headEnd/>
                <a:tailEnd type="arrow" w="lg" len="med"/>
              </a:ln>
            </p:spPr>
            <p:txBody>
              <a:bodyPr anchor="ctr"/>
              <a:lstStyle/>
              <a:p>
                <a:endParaRPr lang="en-US"/>
              </a:p>
            </p:txBody>
          </p:sp>
          <p:sp>
            <p:nvSpPr>
              <p:cNvPr id="66578" name="Line 15"/>
              <p:cNvSpPr>
                <a:spLocks noChangeShapeType="1"/>
              </p:cNvSpPr>
              <p:nvPr/>
            </p:nvSpPr>
            <p:spPr bwMode="auto">
              <a:xfrm rot="-5400000">
                <a:off x="3316" y="468"/>
                <a:ext cx="328" cy="0"/>
              </a:xfrm>
              <a:prstGeom prst="line">
                <a:avLst/>
              </a:prstGeom>
              <a:noFill/>
              <a:ln w="19050">
                <a:solidFill>
                  <a:srgbClr val="FF0000"/>
                </a:solidFill>
                <a:round/>
                <a:headEnd/>
                <a:tailEnd type="arrow" w="lg" len="med"/>
              </a:ln>
            </p:spPr>
            <p:txBody>
              <a:bodyPr anchor="ctr"/>
              <a:lstStyle/>
              <a:p>
                <a:endParaRPr lang="en-US"/>
              </a:p>
            </p:txBody>
          </p:sp>
        </p:grpSp>
        <p:sp>
          <p:nvSpPr>
            <p:cNvPr id="66572" name="Text Box 16"/>
            <p:cNvSpPr txBox="1">
              <a:spLocks noChangeArrowheads="1"/>
            </p:cNvSpPr>
            <p:nvPr/>
          </p:nvSpPr>
          <p:spPr bwMode="auto">
            <a:xfrm>
              <a:off x="3469" y="274"/>
              <a:ext cx="1859" cy="212"/>
            </a:xfrm>
            <a:prstGeom prst="rect">
              <a:avLst/>
            </a:prstGeom>
            <a:noFill/>
            <a:ln w="9525" algn="ctr">
              <a:noFill/>
              <a:miter lim="800000"/>
              <a:headEnd/>
              <a:tailEnd/>
            </a:ln>
          </p:spPr>
          <p:txBody>
            <a:bodyPr>
              <a:spAutoFit/>
            </a:bodyPr>
            <a:lstStyle/>
            <a:p>
              <a:pPr algn="ctr">
                <a:spcBef>
                  <a:spcPct val="50000"/>
                </a:spcBef>
              </a:pPr>
              <a:r>
                <a:rPr lang="en-US" sz="1600" dirty="0">
                  <a:solidFill>
                    <a:schemeClr val="bg1"/>
                  </a:solidFill>
                  <a:latin typeface="Arial" charset="0"/>
                </a:rPr>
                <a:t>Filter Operating Cost</a:t>
              </a:r>
            </a:p>
          </p:txBody>
        </p:sp>
      </p:grpSp>
      <p:sp>
        <p:nvSpPr>
          <p:cNvPr id="4" name="Slide Number Placeholder 3"/>
          <p:cNvSpPr>
            <a:spLocks noGrp="1"/>
          </p:cNvSpPr>
          <p:nvPr>
            <p:ph type="sldNum" sz="quarter" idx="11"/>
          </p:nvPr>
        </p:nvSpPr>
        <p:spPr/>
        <p:txBody>
          <a:bodyPr/>
          <a:lstStyle/>
          <a:p>
            <a:fld id="{A9320731-3B2C-4107-8664-CAD7BE973DC8}" type="slidenum">
              <a:rPr lang="en-US" smtClean="0"/>
              <a:pPr/>
              <a:t>39</a:t>
            </a:fld>
            <a:endParaRPr lang="en-US"/>
          </a:p>
        </p:txBody>
      </p:sp>
      <p:grpSp>
        <p:nvGrpSpPr>
          <p:cNvPr id="18" name="Group 17"/>
          <p:cNvGrpSpPr>
            <a:grpSpLocks/>
          </p:cNvGrpSpPr>
          <p:nvPr/>
        </p:nvGrpSpPr>
        <p:grpSpPr bwMode="auto">
          <a:xfrm>
            <a:off x="5009849" y="1227615"/>
            <a:ext cx="3076575" cy="1456310"/>
            <a:chOff x="-124751" y="5412483"/>
            <a:chExt cx="3076321" cy="1456358"/>
          </a:xfrm>
        </p:grpSpPr>
        <p:sp>
          <p:nvSpPr>
            <p:cNvPr id="19" name="TextBox 18"/>
            <p:cNvSpPr txBox="1"/>
            <p:nvPr/>
          </p:nvSpPr>
          <p:spPr>
            <a:xfrm>
              <a:off x="-124751" y="5412483"/>
              <a:ext cx="3076321" cy="923361"/>
            </a:xfrm>
            <a:prstGeom prst="rect">
              <a:avLst/>
            </a:prstGeom>
            <a:solidFill>
              <a:srgbClr val="D9D9D9">
                <a:alpha val="90000"/>
              </a:srgbClr>
            </a:solidFill>
            <a:ln w="25400">
              <a:solidFill>
                <a:schemeClr val="bg1"/>
              </a:solidFill>
            </a:ln>
          </p:spPr>
          <p:txBody>
            <a:bodyPr>
              <a:spAutoFit/>
            </a:bodyPr>
            <a:lstStyle/>
            <a:p>
              <a:pPr>
                <a:defRPr/>
              </a:pPr>
              <a:r>
                <a:rPr lang="en-US" dirty="0"/>
                <a:t>The slope of this curve is </a:t>
              </a:r>
              <a:r>
                <a:rPr lang="en-US" i="1" u="sng" dirty="0"/>
                <a:t>very</a:t>
              </a:r>
              <a:r>
                <a:rPr lang="en-US" dirty="0"/>
                <a:t> dependent on the filter loading characteristic</a:t>
              </a:r>
              <a:endParaRPr lang="en-US" sz="1800" dirty="0">
                <a:latin typeface="+mn-lt"/>
              </a:endParaRPr>
            </a:p>
          </p:txBody>
        </p:sp>
        <p:sp>
          <p:nvSpPr>
            <p:cNvPr id="20" name="Right Arrow 19"/>
            <p:cNvSpPr>
              <a:spLocks noChangeAspect="1"/>
            </p:cNvSpPr>
            <p:nvPr/>
          </p:nvSpPr>
          <p:spPr bwMode="auto">
            <a:xfrm rot="3975655">
              <a:off x="2190690" y="6484666"/>
              <a:ext cx="382633" cy="385718"/>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grpSp>
    </p:spTree>
    <p:extLst>
      <p:ext uri="{BB962C8B-B14F-4D97-AF65-F5344CB8AC3E}">
        <p14:creationId xmlns:p14="http://schemas.microsoft.com/office/powerpoint/2010/main" val="61488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62915">
                                            <p:txEl>
                                              <p:pRg st="0" end="0"/>
                                            </p:txEl>
                                          </p:spTgt>
                                        </p:tgtEl>
                                        <p:attrNameLst>
                                          <p:attrName>style.visibility</p:attrName>
                                        </p:attrNameLst>
                                      </p:cBhvr>
                                      <p:to>
                                        <p:strVal val="visible"/>
                                      </p:to>
                                    </p:set>
                                    <p:animEffect transition="in" filter="dissolve">
                                      <p:cBhvr>
                                        <p:cTn id="10" dur="500"/>
                                        <p:tgtEl>
                                          <p:spTgt spid="106291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62915">
                                            <p:txEl>
                                              <p:pRg st="1" end="1"/>
                                            </p:txEl>
                                          </p:spTgt>
                                        </p:tgtEl>
                                        <p:attrNameLst>
                                          <p:attrName>style.visibility</p:attrName>
                                        </p:attrNameLst>
                                      </p:cBhvr>
                                      <p:to>
                                        <p:strVal val="visible"/>
                                      </p:to>
                                    </p:set>
                                    <p:animEffect transition="in" filter="dissolve">
                                      <p:cBhvr>
                                        <p:cTn id="13" dur="500"/>
                                        <p:tgtEl>
                                          <p:spTgt spid="1062915">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62915">
                                            <p:txEl>
                                              <p:pRg st="2" end="2"/>
                                            </p:txEl>
                                          </p:spTgt>
                                        </p:tgtEl>
                                        <p:attrNameLst>
                                          <p:attrName>style.visibility</p:attrName>
                                        </p:attrNameLst>
                                      </p:cBhvr>
                                      <p:to>
                                        <p:strVal val="visible"/>
                                      </p:to>
                                    </p:set>
                                    <p:animEffect transition="in" filter="dissolve">
                                      <p:cBhvr>
                                        <p:cTn id="16" dur="500"/>
                                        <p:tgtEl>
                                          <p:spTgt spid="1062915">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62915">
                                            <p:txEl>
                                              <p:pRg st="3" end="3"/>
                                            </p:txEl>
                                          </p:spTgt>
                                        </p:tgtEl>
                                        <p:attrNameLst>
                                          <p:attrName>style.visibility</p:attrName>
                                        </p:attrNameLst>
                                      </p:cBhvr>
                                      <p:to>
                                        <p:strVal val="visible"/>
                                      </p:to>
                                    </p:set>
                                    <p:animEffect transition="in" filter="dissolve">
                                      <p:cBhvr>
                                        <p:cTn id="19" dur="500"/>
                                        <p:tgtEl>
                                          <p:spTgt spid="1062915">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62915">
                                            <p:txEl>
                                              <p:pRg st="4" end="4"/>
                                            </p:txEl>
                                          </p:spTgt>
                                        </p:tgtEl>
                                        <p:attrNameLst>
                                          <p:attrName>style.visibility</p:attrName>
                                        </p:attrNameLst>
                                      </p:cBhvr>
                                      <p:to>
                                        <p:strVal val="visible"/>
                                      </p:to>
                                    </p:set>
                                    <p:animEffect transition="in" filter="dissolve">
                                      <p:cBhvr>
                                        <p:cTn id="22" dur="500"/>
                                        <p:tgtEl>
                                          <p:spTgt spid="1062915">
                                            <p:txEl>
                                              <p:pRg st="4" end="4"/>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062916"/>
                                        </p:tgtEl>
                                        <p:attrNameLst>
                                          <p:attrName>style.visibility</p:attrName>
                                        </p:attrNameLst>
                                      </p:cBhvr>
                                      <p:to>
                                        <p:strVal val="visible"/>
                                      </p:to>
                                    </p:set>
                                    <p:animEffect transition="in" filter="wipe(left)">
                                      <p:cBhvr>
                                        <p:cTn id="26" dur="500"/>
                                        <p:tgtEl>
                                          <p:spTgt spid="106291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62915">
                                            <p:txEl>
                                              <p:pRg st="5" end="5"/>
                                            </p:txEl>
                                          </p:spTgt>
                                        </p:tgtEl>
                                        <p:attrNameLst>
                                          <p:attrName>style.visibility</p:attrName>
                                        </p:attrNameLst>
                                      </p:cBhvr>
                                      <p:to>
                                        <p:strVal val="visible"/>
                                      </p:to>
                                    </p:set>
                                    <p:animEffect transition="in" filter="dissolve">
                                      <p:cBhvr>
                                        <p:cTn id="31" dur="500"/>
                                        <p:tgtEl>
                                          <p:spTgt spid="1062915">
                                            <p:txEl>
                                              <p:pRg st="5" end="5"/>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062915">
                                            <p:txEl>
                                              <p:pRg st="6" end="6"/>
                                            </p:txEl>
                                          </p:spTgt>
                                        </p:tgtEl>
                                        <p:attrNameLst>
                                          <p:attrName>style.visibility</p:attrName>
                                        </p:attrNameLst>
                                      </p:cBhvr>
                                      <p:to>
                                        <p:strVal val="visible"/>
                                      </p:to>
                                    </p:set>
                                    <p:animEffect transition="in" filter="dissolve">
                                      <p:cBhvr>
                                        <p:cTn id="34" dur="500"/>
                                        <p:tgtEl>
                                          <p:spTgt spid="1062915">
                                            <p:txEl>
                                              <p:pRg st="6" end="6"/>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62915">
                                            <p:txEl>
                                              <p:pRg st="7" end="7"/>
                                            </p:txEl>
                                          </p:spTgt>
                                        </p:tgtEl>
                                        <p:attrNameLst>
                                          <p:attrName>style.visibility</p:attrName>
                                        </p:attrNameLst>
                                      </p:cBhvr>
                                      <p:to>
                                        <p:strVal val="visible"/>
                                      </p:to>
                                    </p:set>
                                    <p:animEffect transition="in" filter="dissolve">
                                      <p:cBhvr>
                                        <p:cTn id="37" dur="500"/>
                                        <p:tgtEl>
                                          <p:spTgt spid="1062915">
                                            <p:txEl>
                                              <p:pRg st="7" end="7"/>
                                            </p:tx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062917"/>
                                        </p:tgtEl>
                                        <p:attrNameLst>
                                          <p:attrName>style.visibility</p:attrName>
                                        </p:attrNameLst>
                                      </p:cBhvr>
                                      <p:to>
                                        <p:strVal val="visible"/>
                                      </p:to>
                                    </p:set>
                                    <p:animEffect transition="in" filter="wipe(left)">
                                      <p:cBhvr>
                                        <p:cTn id="41" dur="500"/>
                                        <p:tgtEl>
                                          <p:spTgt spid="10629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915" grpId="0" uiExpand="1" build="p"/>
      <p:bldP spid="1062916" grpId="0" uiExpand="1" animBg="1"/>
      <p:bldP spid="1062917" grpId="0" uiExpan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1010009.JPG"/>
          <p:cNvPicPr>
            <a:picLocks noChangeAspect="1"/>
          </p:cNvPicPr>
          <p:nvPr/>
        </p:nvPicPr>
        <p:blipFill>
          <a:blip r:embed="rId3" cstate="print"/>
          <a:stretch>
            <a:fillRect/>
          </a:stretch>
        </p:blipFill>
        <p:spPr>
          <a:xfrm>
            <a:off x="0" y="0"/>
            <a:ext cx="9144000" cy="6858000"/>
          </a:xfrm>
          <a:prstGeom prst="rect">
            <a:avLst/>
          </a:prstGeom>
        </p:spPr>
      </p:pic>
      <p:sp>
        <p:nvSpPr>
          <p:cNvPr id="13" name="Rectangle 12"/>
          <p:cNvSpPr/>
          <p:nvPr/>
        </p:nvSpPr>
        <p:spPr bwMode="auto">
          <a:xfrm>
            <a:off x="0" y="1524000"/>
            <a:ext cx="9144000" cy="5334000"/>
          </a:xfrm>
          <a:prstGeom prst="rect">
            <a:avLst/>
          </a:prstGeom>
          <a:gradFill flip="none" rotWithShape="1">
            <a:gsLst>
              <a:gs pos="80000">
                <a:schemeClr val="bg1">
                  <a:alpha val="89000"/>
                </a:schemeClr>
              </a:gs>
              <a:gs pos="100000">
                <a:schemeClr val="bg1">
                  <a:alpha val="0"/>
                </a:schemeClr>
              </a:gs>
            </a:gsLst>
            <a:path path="rect">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1" name="Title 10"/>
          <p:cNvSpPr>
            <a:spLocks noGrp="1"/>
          </p:cNvSpPr>
          <p:nvPr>
            <p:ph type="title"/>
          </p:nvPr>
        </p:nvSpPr>
        <p:spPr/>
        <p:txBody>
          <a:bodyPr/>
          <a:lstStyle/>
          <a:p>
            <a:r>
              <a:rPr lang="en-US" dirty="0">
                <a:solidFill>
                  <a:schemeClr val="bg1"/>
                </a:solidFill>
              </a:rPr>
              <a:t>Filtration and HVAC Go Hand in Hand</a:t>
            </a:r>
          </a:p>
        </p:txBody>
      </p:sp>
      <p:sp>
        <p:nvSpPr>
          <p:cNvPr id="7" name="Content Placeholder 6"/>
          <p:cNvSpPr>
            <a:spLocks noGrp="1"/>
          </p:cNvSpPr>
          <p:nvPr>
            <p:ph idx="1"/>
          </p:nvPr>
        </p:nvSpPr>
        <p:spPr/>
        <p:txBody>
          <a:bodyPr/>
          <a:lstStyle/>
          <a:p>
            <a:pPr marL="0" indent="0">
              <a:buNone/>
            </a:pPr>
            <a:endParaRPr lang="en-US" sz="2800" b="0" dirty="0">
              <a:solidFill>
                <a:schemeClr val="tx1"/>
              </a:solidFill>
            </a:endParaRPr>
          </a:p>
          <a:p>
            <a:pPr marL="0" indent="0">
              <a:buNone/>
            </a:pPr>
            <a:r>
              <a:rPr lang="en-US" sz="2800" b="0" dirty="0">
                <a:solidFill>
                  <a:schemeClr val="tx1"/>
                </a:solidFill>
              </a:rPr>
              <a:t>Air conditioning is the control of the humidity of the air by either increasing or decreasing its moisture content. Added to the control of the humidity are the control of temperature either by heating or cooling the air</a:t>
            </a:r>
            <a:r>
              <a:rPr lang="en-US" sz="2800" b="0" dirty="0"/>
              <a:t>, </a:t>
            </a:r>
            <a:r>
              <a:rPr lang="en-US" sz="2800" b="0" i="1" dirty="0">
                <a:solidFill>
                  <a:srgbClr val="FF0000"/>
                </a:solidFill>
              </a:rPr>
              <a:t>the purification of the air by washing or filtering the air</a:t>
            </a:r>
            <a:r>
              <a:rPr lang="en-US" sz="2800" b="0" dirty="0"/>
              <a:t>, </a:t>
            </a:r>
            <a:r>
              <a:rPr lang="en-US" sz="2800" b="0" dirty="0">
                <a:solidFill>
                  <a:schemeClr val="tx1"/>
                </a:solidFill>
              </a:rPr>
              <a:t>and the control of air motion and ventilation</a:t>
            </a:r>
          </a:p>
          <a:p>
            <a:pPr algn="r">
              <a:buNone/>
            </a:pPr>
            <a:r>
              <a:rPr lang="en-US" sz="1800" b="0" dirty="0">
                <a:solidFill>
                  <a:schemeClr val="tx1"/>
                </a:solidFill>
              </a:rPr>
              <a:t>Dr. Willis Carrier</a:t>
            </a:r>
          </a:p>
          <a:p>
            <a:endParaRPr lang="en-US" sz="3200" b="0" dirty="0">
              <a:solidFill>
                <a:schemeClr val="tx1"/>
              </a:solidFill>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4</a:t>
            </a:fld>
            <a:endParaRPr lang="en-US"/>
          </a:p>
        </p:txBody>
      </p:sp>
    </p:spTree>
    <p:extLst>
      <p:ext uri="{BB962C8B-B14F-4D97-AF65-F5344CB8AC3E}">
        <p14:creationId xmlns:p14="http://schemas.microsoft.com/office/powerpoint/2010/main" val="378972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lstStyle/>
          <a:p>
            <a:r>
              <a:rPr lang="en-US" dirty="0"/>
              <a:t>Calculating Power Into the Fan Motor as kW</a:t>
            </a:r>
          </a:p>
        </p:txBody>
      </p:sp>
      <p:graphicFrame>
        <p:nvGraphicFramePr>
          <p:cNvPr id="2050" name="Object 3"/>
          <p:cNvGraphicFramePr>
            <a:graphicFrameLocks noGrp="1" noChangeAspect="1"/>
          </p:cNvGraphicFramePr>
          <p:nvPr>
            <p:ph idx="1"/>
          </p:nvPr>
        </p:nvGraphicFramePr>
        <p:xfrm>
          <a:off x="1284288" y="1827213"/>
          <a:ext cx="4438650" cy="4668837"/>
        </p:xfrm>
        <a:graphic>
          <a:graphicData uri="http://schemas.openxmlformats.org/presentationml/2006/ole">
            <mc:AlternateContent xmlns:mc="http://schemas.openxmlformats.org/markup-compatibility/2006">
              <mc:Choice xmlns:v="urn:schemas-microsoft-com:vml" Requires="v">
                <p:oleObj spid="_x0000_s1027" name="Equation" r:id="rId4" imgW="3670200" imgH="3860640" progId="Equation.3">
                  <p:embed/>
                </p:oleObj>
              </mc:Choice>
              <mc:Fallback>
                <p:oleObj name="Equation" r:id="rId4" imgW="3670200" imgH="3860640" progId="Equation.3">
                  <p:embed/>
                  <p:pic>
                    <p:nvPicPr>
                      <p:cNvPr id="2050" name="Object 3"/>
                      <p:cNvPicPr>
                        <a:picLocks noChangeAspect="1" noChangeArrowheads="1"/>
                      </p:cNvPicPr>
                      <p:nvPr/>
                    </p:nvPicPr>
                    <p:blipFill>
                      <a:blip r:embed="rId5">
                        <a:lum bright="100000"/>
                      </a:blip>
                      <a:srcRect/>
                      <a:stretch>
                        <a:fillRect/>
                      </a:stretch>
                    </p:blipFill>
                    <p:spPr bwMode="auto">
                      <a:xfrm>
                        <a:off x="1284288" y="1827213"/>
                        <a:ext cx="4438650" cy="4668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Footer Placeholder 2"/>
          <p:cNvSpPr>
            <a:spLocks noGrp="1"/>
          </p:cNvSpPr>
          <p:nvPr>
            <p:ph type="ftr" sz="quarter" idx="4294967295"/>
          </p:nvPr>
        </p:nvSpPr>
        <p:spPr>
          <a:xfrm>
            <a:off x="1524000" y="6629400"/>
            <a:ext cx="6096000" cy="228600"/>
          </a:xfrm>
          <a:prstGeom prst="rect">
            <a:avLst/>
          </a:prstGeom>
        </p:spPr>
        <p:txBody>
          <a:bodyPr/>
          <a:lstStyle/>
          <a:p>
            <a:r>
              <a:rPr lang="en-US"/>
              <a:t>Definitions and Useful Equations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40</a:t>
            </a:fld>
            <a:endParaRPr lang="en-US"/>
          </a:p>
        </p:txBody>
      </p:sp>
    </p:spTree>
    <p:extLst>
      <p:ext uri="{BB962C8B-B14F-4D97-AF65-F5344CB8AC3E}">
        <p14:creationId xmlns:p14="http://schemas.microsoft.com/office/powerpoint/2010/main" val="7652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609600"/>
            <a:ext cx="4333875" cy="1687513"/>
          </a:xfrm>
        </p:spPr>
        <p:txBody>
          <a:bodyPr/>
          <a:lstStyle/>
          <a:p>
            <a:pPr eaLnBrk="1" hangingPunct="1"/>
            <a:r>
              <a:rPr lang="en-US" dirty="0"/>
              <a:t>Filter Life Cycle Costs</a:t>
            </a:r>
          </a:p>
        </p:txBody>
      </p:sp>
      <p:sp>
        <p:nvSpPr>
          <p:cNvPr id="1062915" name="Rectangle 3"/>
          <p:cNvSpPr>
            <a:spLocks noGrp="1" noChangeArrowheads="1"/>
          </p:cNvSpPr>
          <p:nvPr>
            <p:ph idx="1"/>
          </p:nvPr>
        </p:nvSpPr>
        <p:spPr>
          <a:xfrm>
            <a:off x="685800" y="1981200"/>
            <a:ext cx="7772400" cy="4486275"/>
          </a:xfrm>
        </p:spPr>
        <p:txBody>
          <a:bodyPr/>
          <a:lstStyle/>
          <a:p>
            <a:pPr eaLnBrk="1" hangingPunct="1"/>
            <a:r>
              <a:rPr lang="en-US" dirty="0">
                <a:solidFill>
                  <a:srgbClr val="00B0F0"/>
                </a:solidFill>
              </a:rPr>
              <a:t>First cost component</a:t>
            </a:r>
          </a:p>
          <a:p>
            <a:pPr lvl="1" eaLnBrk="1" hangingPunct="1"/>
            <a:r>
              <a:rPr lang="en-US" sz="2000" dirty="0">
                <a:solidFill>
                  <a:srgbClr val="00B0F0"/>
                </a:solidFill>
              </a:rPr>
              <a:t>Decreases over time</a:t>
            </a:r>
          </a:p>
          <a:p>
            <a:pPr lvl="1" eaLnBrk="1" hangingPunct="1"/>
            <a:r>
              <a:rPr lang="en-US" sz="2000" dirty="0">
                <a:solidFill>
                  <a:srgbClr val="00B0F0"/>
                </a:solidFill>
              </a:rPr>
              <a:t>Non-linear</a:t>
            </a:r>
          </a:p>
          <a:p>
            <a:pPr lvl="2" eaLnBrk="1" hangingPunct="1"/>
            <a:r>
              <a:rPr lang="en-US" sz="2000" dirty="0">
                <a:solidFill>
                  <a:srgbClr val="00B0F0"/>
                </a:solidFill>
              </a:rPr>
              <a:t>Day 1 – Cost per day = Cost of filter set</a:t>
            </a:r>
          </a:p>
          <a:p>
            <a:pPr lvl="2" eaLnBrk="1" hangingPunct="1"/>
            <a:r>
              <a:rPr lang="en-US" sz="2000" dirty="0">
                <a:solidFill>
                  <a:srgbClr val="00B0F0"/>
                </a:solidFill>
              </a:rPr>
              <a:t>Day X – Cost per day = (Cost of filter set)/X Days</a:t>
            </a:r>
          </a:p>
          <a:p>
            <a:pPr eaLnBrk="1" hangingPunct="1"/>
            <a:r>
              <a:rPr lang="en-US" dirty="0">
                <a:solidFill>
                  <a:srgbClr val="FF0000"/>
                </a:solidFill>
              </a:rPr>
              <a:t>Energy cost component</a:t>
            </a:r>
          </a:p>
          <a:p>
            <a:pPr lvl="1" eaLnBrk="1" hangingPunct="1"/>
            <a:r>
              <a:rPr lang="en-US" sz="2000" dirty="0">
                <a:solidFill>
                  <a:srgbClr val="FF0000"/>
                </a:solidFill>
              </a:rPr>
              <a:t>Increases over time</a:t>
            </a:r>
          </a:p>
          <a:p>
            <a:pPr lvl="1" eaLnBrk="1" hangingPunct="1"/>
            <a:r>
              <a:rPr lang="en-US" dirty="0">
                <a:solidFill>
                  <a:srgbClr val="FF0000"/>
                </a:solidFill>
              </a:rPr>
              <a:t>Non-linear</a:t>
            </a:r>
          </a:p>
          <a:p>
            <a:pPr eaLnBrk="1" hangingPunct="1"/>
            <a:r>
              <a:rPr lang="en-US" dirty="0">
                <a:solidFill>
                  <a:schemeClr val="accent6">
                    <a:lumMod val="60000"/>
                    <a:lumOff val="40000"/>
                  </a:schemeClr>
                </a:solidFill>
              </a:rPr>
              <a:t>Total cost component</a:t>
            </a:r>
          </a:p>
          <a:p>
            <a:pPr lvl="1" eaLnBrk="1" hangingPunct="1"/>
            <a:r>
              <a:rPr lang="en-US" sz="2000" dirty="0">
                <a:solidFill>
                  <a:schemeClr val="accent6">
                    <a:lumMod val="60000"/>
                    <a:lumOff val="40000"/>
                  </a:schemeClr>
                </a:solidFill>
              </a:rPr>
              <a:t>Decreases then increases over time</a:t>
            </a:r>
          </a:p>
          <a:p>
            <a:pPr lvl="1" eaLnBrk="1" hangingPunct="1"/>
            <a:r>
              <a:rPr lang="en-US" sz="2000" dirty="0">
                <a:solidFill>
                  <a:schemeClr val="accent6">
                    <a:lumMod val="60000"/>
                    <a:lumOff val="40000"/>
                  </a:schemeClr>
                </a:solidFill>
              </a:rPr>
              <a:t>Change filters at inflection point for best life cycle cost</a:t>
            </a:r>
          </a:p>
        </p:txBody>
      </p:sp>
      <p:sp>
        <p:nvSpPr>
          <p:cNvPr id="1062916" name="Freeform 4"/>
          <p:cNvSpPr>
            <a:spLocks/>
          </p:cNvSpPr>
          <p:nvPr/>
        </p:nvSpPr>
        <p:spPr bwMode="auto">
          <a:xfrm>
            <a:off x="6205539" y="939800"/>
            <a:ext cx="2584450" cy="2036763"/>
          </a:xfrm>
          <a:custGeom>
            <a:avLst/>
            <a:gdLst>
              <a:gd name="T0" fmla="*/ 0 w 1628"/>
              <a:gd name="T1" fmla="*/ 0 h 1283"/>
              <a:gd name="T2" fmla="*/ 2147483647 w 1628"/>
              <a:gd name="T3" fmla="*/ 2147483647 h 1283"/>
              <a:gd name="T4" fmla="*/ 2147483647 w 1628"/>
              <a:gd name="T5" fmla="*/ 2147483647 h 1283"/>
              <a:gd name="T6" fmla="*/ 2147483647 w 1628"/>
              <a:gd name="T7" fmla="*/ 2147483647 h 1283"/>
              <a:gd name="T8" fmla="*/ 2147483647 w 1628"/>
              <a:gd name="T9" fmla="*/ 2147483647 h 1283"/>
              <a:gd name="T10" fmla="*/ 2147483647 w 1628"/>
              <a:gd name="T11" fmla="*/ 2147483647 h 1283"/>
              <a:gd name="T12" fmla="*/ 0 60000 65536"/>
              <a:gd name="T13" fmla="*/ 0 60000 65536"/>
              <a:gd name="T14" fmla="*/ 0 60000 65536"/>
              <a:gd name="T15" fmla="*/ 0 60000 65536"/>
              <a:gd name="T16" fmla="*/ 0 60000 65536"/>
              <a:gd name="T17" fmla="*/ 0 60000 65536"/>
              <a:gd name="T18" fmla="*/ 0 w 1628"/>
              <a:gd name="T19" fmla="*/ 0 h 1283"/>
              <a:gd name="T20" fmla="*/ 1628 w 1628"/>
              <a:gd name="T21" fmla="*/ 1283 h 1283"/>
            </a:gdLst>
            <a:ahLst/>
            <a:cxnLst>
              <a:cxn ang="T12">
                <a:pos x="T0" y="T1"/>
              </a:cxn>
              <a:cxn ang="T13">
                <a:pos x="T2" y="T3"/>
              </a:cxn>
              <a:cxn ang="T14">
                <a:pos x="T4" y="T5"/>
              </a:cxn>
              <a:cxn ang="T15">
                <a:pos x="T6" y="T7"/>
              </a:cxn>
              <a:cxn ang="T16">
                <a:pos x="T8" y="T9"/>
              </a:cxn>
              <a:cxn ang="T17">
                <a:pos x="T10" y="T11"/>
              </a:cxn>
            </a:cxnLst>
            <a:rect l="T18" t="T19" r="T20" b="T21"/>
            <a:pathLst>
              <a:path w="1628" h="1283">
                <a:moveTo>
                  <a:pt x="0" y="0"/>
                </a:moveTo>
                <a:cubicBezTo>
                  <a:pt x="7" y="174"/>
                  <a:pt x="15" y="348"/>
                  <a:pt x="48" y="500"/>
                </a:cubicBezTo>
                <a:cubicBezTo>
                  <a:pt x="81" y="652"/>
                  <a:pt x="106" y="801"/>
                  <a:pt x="200" y="912"/>
                </a:cubicBezTo>
                <a:cubicBezTo>
                  <a:pt x="294" y="1023"/>
                  <a:pt x="437" y="1105"/>
                  <a:pt x="612" y="1164"/>
                </a:cubicBezTo>
                <a:cubicBezTo>
                  <a:pt x="787" y="1223"/>
                  <a:pt x="1083" y="1245"/>
                  <a:pt x="1252" y="1264"/>
                </a:cubicBezTo>
                <a:cubicBezTo>
                  <a:pt x="1421" y="1283"/>
                  <a:pt x="1550" y="1274"/>
                  <a:pt x="1628" y="1276"/>
                </a:cubicBezTo>
              </a:path>
            </a:pathLst>
          </a:custGeom>
          <a:noFill/>
          <a:ln w="19050" cap="flat" cmpd="sng">
            <a:solidFill>
              <a:srgbClr val="00B0F0"/>
            </a:solidFill>
            <a:prstDash val="solid"/>
            <a:round/>
            <a:headEnd type="none" w="med" len="med"/>
            <a:tailEnd type="arrow" w="lg" len="med"/>
          </a:ln>
        </p:spPr>
        <p:txBody>
          <a:bodyPr anchor="ctr"/>
          <a:lstStyle/>
          <a:p>
            <a:endParaRPr lang="en-US"/>
          </a:p>
        </p:txBody>
      </p:sp>
      <p:sp>
        <p:nvSpPr>
          <p:cNvPr id="1062917" name="Freeform 5"/>
          <p:cNvSpPr>
            <a:spLocks/>
          </p:cNvSpPr>
          <p:nvPr/>
        </p:nvSpPr>
        <p:spPr bwMode="auto">
          <a:xfrm>
            <a:off x="6224589" y="1987550"/>
            <a:ext cx="2584450" cy="952500"/>
          </a:xfrm>
          <a:custGeom>
            <a:avLst/>
            <a:gdLst>
              <a:gd name="T0" fmla="*/ 0 w 1628"/>
              <a:gd name="T1" fmla="*/ 2147483647 h 600"/>
              <a:gd name="T2" fmla="*/ 2147483647 w 1628"/>
              <a:gd name="T3" fmla="*/ 2147483647 h 600"/>
              <a:gd name="T4" fmla="*/ 2147483647 w 1628"/>
              <a:gd name="T5" fmla="*/ 2147483647 h 600"/>
              <a:gd name="T6" fmla="*/ 2147483647 w 1628"/>
              <a:gd name="T7" fmla="*/ 2147483647 h 600"/>
              <a:gd name="T8" fmla="*/ 2147483647 w 1628"/>
              <a:gd name="T9" fmla="*/ 2147483647 h 600"/>
              <a:gd name="T10" fmla="*/ 2147483647 w 1628"/>
              <a:gd name="T11" fmla="*/ 0 h 600"/>
              <a:gd name="T12" fmla="*/ 0 60000 65536"/>
              <a:gd name="T13" fmla="*/ 0 60000 65536"/>
              <a:gd name="T14" fmla="*/ 0 60000 65536"/>
              <a:gd name="T15" fmla="*/ 0 60000 65536"/>
              <a:gd name="T16" fmla="*/ 0 60000 65536"/>
              <a:gd name="T17" fmla="*/ 0 60000 65536"/>
              <a:gd name="T18" fmla="*/ 0 w 1628"/>
              <a:gd name="T19" fmla="*/ 0 h 600"/>
              <a:gd name="T20" fmla="*/ 1628 w 1628"/>
              <a:gd name="T21" fmla="*/ 600 h 600"/>
            </a:gdLst>
            <a:ahLst/>
            <a:cxnLst>
              <a:cxn ang="T12">
                <a:pos x="T0" y="T1"/>
              </a:cxn>
              <a:cxn ang="T13">
                <a:pos x="T2" y="T3"/>
              </a:cxn>
              <a:cxn ang="T14">
                <a:pos x="T4" y="T5"/>
              </a:cxn>
              <a:cxn ang="T15">
                <a:pos x="T6" y="T7"/>
              </a:cxn>
              <a:cxn ang="T16">
                <a:pos x="T8" y="T9"/>
              </a:cxn>
              <a:cxn ang="T17">
                <a:pos x="T10" y="T11"/>
              </a:cxn>
            </a:cxnLst>
            <a:rect l="T18" t="T19" r="T20" b="T21"/>
            <a:pathLst>
              <a:path w="1628" h="600">
                <a:moveTo>
                  <a:pt x="0" y="600"/>
                </a:moveTo>
                <a:cubicBezTo>
                  <a:pt x="72" y="598"/>
                  <a:pt x="145" y="596"/>
                  <a:pt x="284" y="584"/>
                </a:cubicBezTo>
                <a:cubicBezTo>
                  <a:pt x="423" y="572"/>
                  <a:pt x="699" y="552"/>
                  <a:pt x="832" y="528"/>
                </a:cubicBezTo>
                <a:cubicBezTo>
                  <a:pt x="965" y="504"/>
                  <a:pt x="994" y="488"/>
                  <a:pt x="1084" y="440"/>
                </a:cubicBezTo>
                <a:cubicBezTo>
                  <a:pt x="1174" y="392"/>
                  <a:pt x="1281" y="313"/>
                  <a:pt x="1372" y="240"/>
                </a:cubicBezTo>
                <a:cubicBezTo>
                  <a:pt x="1463" y="167"/>
                  <a:pt x="1586" y="35"/>
                  <a:pt x="1628" y="0"/>
                </a:cubicBezTo>
              </a:path>
            </a:pathLst>
          </a:custGeom>
          <a:noFill/>
          <a:ln w="19050" cap="flat" cmpd="sng">
            <a:solidFill>
              <a:srgbClr val="FF0000"/>
            </a:solidFill>
            <a:prstDash val="solid"/>
            <a:round/>
            <a:headEnd type="none" w="med" len="med"/>
            <a:tailEnd type="arrow" w="lg" len="med"/>
          </a:ln>
        </p:spPr>
        <p:txBody>
          <a:bodyPr anchor="ctr"/>
          <a:lstStyle/>
          <a:p>
            <a:endParaRPr lang="en-US"/>
          </a:p>
        </p:txBody>
      </p:sp>
      <p:sp>
        <p:nvSpPr>
          <p:cNvPr id="1062918" name="Freeform 6"/>
          <p:cNvSpPr>
            <a:spLocks/>
          </p:cNvSpPr>
          <p:nvPr/>
        </p:nvSpPr>
        <p:spPr bwMode="auto">
          <a:xfrm>
            <a:off x="6199189" y="844550"/>
            <a:ext cx="2603500" cy="1700213"/>
          </a:xfrm>
          <a:custGeom>
            <a:avLst/>
            <a:gdLst>
              <a:gd name="T0" fmla="*/ 0 w 1640"/>
              <a:gd name="T1" fmla="*/ 0 h 1071"/>
              <a:gd name="T2" fmla="*/ 2147483647 w 1640"/>
              <a:gd name="T3" fmla="*/ 2147483647 h 1071"/>
              <a:gd name="T4" fmla="*/ 2147483647 w 1640"/>
              <a:gd name="T5" fmla="*/ 2147483647 h 1071"/>
              <a:gd name="T6" fmla="*/ 2147483647 w 1640"/>
              <a:gd name="T7" fmla="*/ 2147483647 h 1071"/>
              <a:gd name="T8" fmla="*/ 2147483647 w 1640"/>
              <a:gd name="T9" fmla="*/ 2147483647 h 1071"/>
              <a:gd name="T10" fmla="*/ 2147483647 w 1640"/>
              <a:gd name="T11" fmla="*/ 2147483647 h 1071"/>
              <a:gd name="T12" fmla="*/ 2147483647 w 1640"/>
              <a:gd name="T13" fmla="*/ 2147483647 h 1071"/>
              <a:gd name="T14" fmla="*/ 2147483647 w 1640"/>
              <a:gd name="T15" fmla="*/ 2147483647 h 1071"/>
              <a:gd name="T16" fmla="*/ 0 60000 65536"/>
              <a:gd name="T17" fmla="*/ 0 60000 65536"/>
              <a:gd name="T18" fmla="*/ 0 60000 65536"/>
              <a:gd name="T19" fmla="*/ 0 60000 65536"/>
              <a:gd name="T20" fmla="*/ 0 60000 65536"/>
              <a:gd name="T21" fmla="*/ 0 60000 65536"/>
              <a:gd name="T22" fmla="*/ 0 60000 65536"/>
              <a:gd name="T23" fmla="*/ 0 60000 65536"/>
              <a:gd name="T24" fmla="*/ 0 w 1640"/>
              <a:gd name="T25" fmla="*/ 0 h 1071"/>
              <a:gd name="T26" fmla="*/ 1640 w 1640"/>
              <a:gd name="T27" fmla="*/ 1071 h 10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0" h="1071">
                <a:moveTo>
                  <a:pt x="0" y="0"/>
                </a:moveTo>
                <a:cubicBezTo>
                  <a:pt x="10" y="101"/>
                  <a:pt x="20" y="202"/>
                  <a:pt x="56" y="328"/>
                </a:cubicBezTo>
                <a:cubicBezTo>
                  <a:pt x="92" y="454"/>
                  <a:pt x="147" y="646"/>
                  <a:pt x="216" y="756"/>
                </a:cubicBezTo>
                <a:cubicBezTo>
                  <a:pt x="285" y="866"/>
                  <a:pt x="365" y="936"/>
                  <a:pt x="472" y="988"/>
                </a:cubicBezTo>
                <a:cubicBezTo>
                  <a:pt x="579" y="1040"/>
                  <a:pt x="745" y="1071"/>
                  <a:pt x="860" y="1068"/>
                </a:cubicBezTo>
                <a:cubicBezTo>
                  <a:pt x="975" y="1065"/>
                  <a:pt x="1060" y="1018"/>
                  <a:pt x="1160" y="968"/>
                </a:cubicBezTo>
                <a:cubicBezTo>
                  <a:pt x="1260" y="918"/>
                  <a:pt x="1380" y="825"/>
                  <a:pt x="1460" y="768"/>
                </a:cubicBezTo>
                <a:cubicBezTo>
                  <a:pt x="1540" y="711"/>
                  <a:pt x="1603" y="657"/>
                  <a:pt x="1640" y="628"/>
                </a:cubicBezTo>
              </a:path>
            </a:pathLst>
          </a:custGeom>
          <a:noFill/>
          <a:ln w="19050" cap="flat" cmpd="sng">
            <a:solidFill>
              <a:schemeClr val="accent6">
                <a:lumMod val="60000"/>
                <a:lumOff val="40000"/>
              </a:schemeClr>
            </a:solidFill>
            <a:prstDash val="solid"/>
            <a:round/>
            <a:headEnd type="none" w="med" len="med"/>
            <a:tailEnd type="arrow" w="lg" len="med"/>
          </a:ln>
        </p:spPr>
        <p:txBody>
          <a:bodyPr anchor="ctr"/>
          <a:lstStyle/>
          <a:p>
            <a:endParaRPr lang="en-US"/>
          </a:p>
        </p:txBody>
      </p:sp>
      <p:sp>
        <p:nvSpPr>
          <p:cNvPr id="1062919" name="Rectangle 7"/>
          <p:cNvSpPr>
            <a:spLocks noChangeArrowheads="1"/>
          </p:cNvSpPr>
          <p:nvPr/>
        </p:nvSpPr>
        <p:spPr bwMode="auto">
          <a:xfrm>
            <a:off x="7205664" y="776288"/>
            <a:ext cx="676275" cy="2362200"/>
          </a:xfrm>
          <a:prstGeom prst="rect">
            <a:avLst/>
          </a:prstGeom>
          <a:solidFill>
            <a:srgbClr val="FFFF00">
              <a:alpha val="50195"/>
            </a:srgbClr>
          </a:solidFill>
          <a:ln w="9525" algn="ctr">
            <a:noFill/>
            <a:miter lim="800000"/>
            <a:headEnd/>
            <a:tailEnd/>
          </a:ln>
        </p:spPr>
        <p:txBody>
          <a:bodyPr wrap="none" anchor="ctr"/>
          <a:lstStyle/>
          <a:p>
            <a:endParaRPr lang="en-US"/>
          </a:p>
        </p:txBody>
      </p:sp>
      <p:grpSp>
        <p:nvGrpSpPr>
          <p:cNvPr id="2" name="Group 8"/>
          <p:cNvGrpSpPr>
            <a:grpSpLocks/>
          </p:cNvGrpSpPr>
          <p:nvPr/>
        </p:nvGrpSpPr>
        <p:grpSpPr bwMode="auto">
          <a:xfrm>
            <a:off x="5692776" y="449263"/>
            <a:ext cx="3375024" cy="2979737"/>
            <a:chOff x="3202" y="274"/>
            <a:chExt cx="2126" cy="1877"/>
          </a:xfrm>
        </p:grpSpPr>
        <p:grpSp>
          <p:nvGrpSpPr>
            <p:cNvPr id="66571" name="Group 9"/>
            <p:cNvGrpSpPr>
              <a:grpSpLocks/>
            </p:cNvGrpSpPr>
            <p:nvPr/>
          </p:nvGrpSpPr>
          <p:grpSpPr bwMode="auto">
            <a:xfrm>
              <a:off x="3202" y="499"/>
              <a:ext cx="2099" cy="1652"/>
              <a:chOff x="3325" y="204"/>
              <a:chExt cx="2099" cy="1652"/>
            </a:xfrm>
          </p:grpSpPr>
          <p:sp>
            <p:nvSpPr>
              <p:cNvPr id="66573" name="Line 10"/>
              <p:cNvSpPr>
                <a:spLocks noChangeShapeType="1"/>
              </p:cNvSpPr>
              <p:nvPr/>
            </p:nvSpPr>
            <p:spPr bwMode="auto">
              <a:xfrm>
                <a:off x="3600" y="204"/>
                <a:ext cx="0" cy="1620"/>
              </a:xfrm>
              <a:prstGeom prst="line">
                <a:avLst/>
              </a:prstGeom>
              <a:noFill/>
              <a:ln w="19050">
                <a:solidFill>
                  <a:schemeClr val="bg1"/>
                </a:solidFill>
                <a:round/>
                <a:headEnd/>
                <a:tailEnd/>
              </a:ln>
            </p:spPr>
            <p:txBody>
              <a:bodyPr anchor="ctr"/>
              <a:lstStyle/>
              <a:p>
                <a:endParaRPr lang="en-US"/>
              </a:p>
            </p:txBody>
          </p:sp>
          <p:sp>
            <p:nvSpPr>
              <p:cNvPr id="66574" name="Line 11"/>
              <p:cNvSpPr>
                <a:spLocks noChangeShapeType="1"/>
              </p:cNvSpPr>
              <p:nvPr/>
            </p:nvSpPr>
            <p:spPr bwMode="auto">
              <a:xfrm>
                <a:off x="3476" y="1680"/>
                <a:ext cx="1948" cy="0"/>
              </a:xfrm>
              <a:prstGeom prst="line">
                <a:avLst/>
              </a:prstGeom>
              <a:noFill/>
              <a:ln w="19050">
                <a:solidFill>
                  <a:schemeClr val="bg1"/>
                </a:solidFill>
                <a:round/>
                <a:headEnd/>
                <a:tailEnd/>
              </a:ln>
            </p:spPr>
            <p:txBody>
              <a:bodyPr anchor="ctr"/>
              <a:lstStyle/>
              <a:p>
                <a:endParaRPr lang="en-US"/>
              </a:p>
            </p:txBody>
          </p:sp>
          <p:sp>
            <p:nvSpPr>
              <p:cNvPr id="66575" name="Text Box 12"/>
              <p:cNvSpPr txBox="1">
                <a:spLocks noChangeArrowheads="1"/>
              </p:cNvSpPr>
              <p:nvPr/>
            </p:nvSpPr>
            <p:spPr bwMode="auto">
              <a:xfrm>
                <a:off x="3720" y="1644"/>
                <a:ext cx="1396" cy="212"/>
              </a:xfrm>
              <a:prstGeom prst="rect">
                <a:avLst/>
              </a:prstGeom>
              <a:noFill/>
              <a:ln w="9525" algn="ctr">
                <a:noFill/>
                <a:miter lim="800000"/>
                <a:headEnd/>
                <a:tailEnd/>
              </a:ln>
            </p:spPr>
            <p:txBody>
              <a:bodyPr>
                <a:spAutoFit/>
              </a:bodyPr>
              <a:lstStyle/>
              <a:p>
                <a:pPr>
                  <a:spcBef>
                    <a:spcPct val="50000"/>
                  </a:spcBef>
                </a:pPr>
                <a:r>
                  <a:rPr lang="en-US" sz="1600" dirty="0">
                    <a:solidFill>
                      <a:schemeClr val="bg1"/>
                    </a:solidFill>
                    <a:latin typeface="Arial" charset="0"/>
                  </a:rPr>
                  <a:t>Increasing Time</a:t>
                </a:r>
              </a:p>
            </p:txBody>
          </p:sp>
          <p:sp>
            <p:nvSpPr>
              <p:cNvPr id="66576" name="Text Box 13"/>
              <p:cNvSpPr txBox="1">
                <a:spLocks noChangeArrowheads="1"/>
              </p:cNvSpPr>
              <p:nvPr/>
            </p:nvSpPr>
            <p:spPr bwMode="auto">
              <a:xfrm flipV="1">
                <a:off x="3325" y="564"/>
                <a:ext cx="271" cy="1060"/>
              </a:xfrm>
              <a:prstGeom prst="rect">
                <a:avLst/>
              </a:prstGeom>
              <a:noFill/>
              <a:ln w="9525" algn="ctr">
                <a:noFill/>
                <a:miter lim="800000"/>
                <a:headEnd/>
                <a:tailEnd/>
              </a:ln>
            </p:spPr>
            <p:txBody>
              <a:bodyPr vert="eaVert">
                <a:spAutoFit/>
              </a:bodyPr>
              <a:lstStyle/>
              <a:p>
                <a:pPr algn="ctr">
                  <a:spcBef>
                    <a:spcPct val="50000"/>
                  </a:spcBef>
                </a:pPr>
                <a:r>
                  <a:rPr lang="en-US" sz="1600">
                    <a:solidFill>
                      <a:schemeClr val="bg1"/>
                    </a:solidFill>
                    <a:latin typeface="Arial" charset="0"/>
                  </a:rPr>
                  <a:t>Cost per Day</a:t>
                </a:r>
              </a:p>
            </p:txBody>
          </p:sp>
          <p:sp>
            <p:nvSpPr>
              <p:cNvPr id="66577" name="Line 14"/>
              <p:cNvSpPr>
                <a:spLocks noChangeShapeType="1"/>
              </p:cNvSpPr>
              <p:nvPr/>
            </p:nvSpPr>
            <p:spPr bwMode="auto">
              <a:xfrm>
                <a:off x="4760" y="1768"/>
                <a:ext cx="328" cy="0"/>
              </a:xfrm>
              <a:prstGeom prst="line">
                <a:avLst/>
              </a:prstGeom>
              <a:noFill/>
              <a:ln w="19050">
                <a:solidFill>
                  <a:srgbClr val="FF0000"/>
                </a:solidFill>
                <a:round/>
                <a:headEnd/>
                <a:tailEnd type="arrow" w="lg" len="med"/>
              </a:ln>
            </p:spPr>
            <p:txBody>
              <a:bodyPr anchor="ctr"/>
              <a:lstStyle/>
              <a:p>
                <a:endParaRPr lang="en-US"/>
              </a:p>
            </p:txBody>
          </p:sp>
          <p:sp>
            <p:nvSpPr>
              <p:cNvPr id="66578" name="Line 15"/>
              <p:cNvSpPr>
                <a:spLocks noChangeShapeType="1"/>
              </p:cNvSpPr>
              <p:nvPr/>
            </p:nvSpPr>
            <p:spPr bwMode="auto">
              <a:xfrm rot="-5400000">
                <a:off x="3316" y="468"/>
                <a:ext cx="328" cy="0"/>
              </a:xfrm>
              <a:prstGeom prst="line">
                <a:avLst/>
              </a:prstGeom>
              <a:noFill/>
              <a:ln w="19050">
                <a:solidFill>
                  <a:srgbClr val="FF0000"/>
                </a:solidFill>
                <a:round/>
                <a:headEnd/>
                <a:tailEnd type="arrow" w="lg" len="med"/>
              </a:ln>
            </p:spPr>
            <p:txBody>
              <a:bodyPr anchor="ctr"/>
              <a:lstStyle/>
              <a:p>
                <a:endParaRPr lang="en-US"/>
              </a:p>
            </p:txBody>
          </p:sp>
        </p:grpSp>
        <p:sp>
          <p:nvSpPr>
            <p:cNvPr id="66572" name="Text Box 16"/>
            <p:cNvSpPr txBox="1">
              <a:spLocks noChangeArrowheads="1"/>
            </p:cNvSpPr>
            <p:nvPr/>
          </p:nvSpPr>
          <p:spPr bwMode="auto">
            <a:xfrm>
              <a:off x="3469" y="274"/>
              <a:ext cx="1859" cy="212"/>
            </a:xfrm>
            <a:prstGeom prst="rect">
              <a:avLst/>
            </a:prstGeom>
            <a:noFill/>
            <a:ln w="9525" algn="ctr">
              <a:noFill/>
              <a:miter lim="800000"/>
              <a:headEnd/>
              <a:tailEnd/>
            </a:ln>
          </p:spPr>
          <p:txBody>
            <a:bodyPr>
              <a:spAutoFit/>
            </a:bodyPr>
            <a:lstStyle/>
            <a:p>
              <a:pPr algn="ctr">
                <a:spcBef>
                  <a:spcPct val="50000"/>
                </a:spcBef>
              </a:pPr>
              <a:r>
                <a:rPr lang="en-US" sz="1600" dirty="0">
                  <a:solidFill>
                    <a:schemeClr val="bg1"/>
                  </a:solidFill>
                  <a:latin typeface="Arial" charset="0"/>
                </a:rPr>
                <a:t>Filter Operating Cost</a:t>
              </a:r>
            </a:p>
          </p:txBody>
        </p:sp>
      </p:grpSp>
      <p:sp>
        <p:nvSpPr>
          <p:cNvPr id="4" name="Slide Number Placeholder 3"/>
          <p:cNvSpPr>
            <a:spLocks noGrp="1"/>
          </p:cNvSpPr>
          <p:nvPr>
            <p:ph type="sldNum" sz="quarter" idx="11"/>
          </p:nvPr>
        </p:nvSpPr>
        <p:spPr/>
        <p:txBody>
          <a:bodyPr/>
          <a:lstStyle/>
          <a:p>
            <a:fld id="{A9320731-3B2C-4107-8664-CAD7BE973DC8}" type="slidenum">
              <a:rPr lang="en-US" smtClean="0"/>
              <a:pPr/>
              <a:t>41</a:t>
            </a:fld>
            <a:endParaRPr lang="en-US"/>
          </a:p>
        </p:txBody>
      </p:sp>
    </p:spTree>
    <p:extLst>
      <p:ext uri="{BB962C8B-B14F-4D97-AF65-F5344CB8AC3E}">
        <p14:creationId xmlns:p14="http://schemas.microsoft.com/office/powerpoint/2010/main" val="385341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62915">
                                            <p:txEl>
                                              <p:pRg st="8" end="8"/>
                                            </p:txEl>
                                          </p:spTgt>
                                        </p:tgtEl>
                                        <p:attrNameLst>
                                          <p:attrName>style.visibility</p:attrName>
                                        </p:attrNameLst>
                                      </p:cBhvr>
                                      <p:to>
                                        <p:strVal val="visible"/>
                                      </p:to>
                                    </p:set>
                                    <p:animEffect transition="in" filter="dissolve">
                                      <p:cBhvr>
                                        <p:cTn id="7" dur="500"/>
                                        <p:tgtEl>
                                          <p:spTgt spid="1062915">
                                            <p:txEl>
                                              <p:pRg st="8" end="8"/>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62915">
                                            <p:txEl>
                                              <p:pRg st="9" end="9"/>
                                            </p:txEl>
                                          </p:spTgt>
                                        </p:tgtEl>
                                        <p:attrNameLst>
                                          <p:attrName>style.visibility</p:attrName>
                                        </p:attrNameLst>
                                      </p:cBhvr>
                                      <p:to>
                                        <p:strVal val="visible"/>
                                      </p:to>
                                    </p:set>
                                    <p:animEffect transition="in" filter="dissolve">
                                      <p:cBhvr>
                                        <p:cTn id="10" dur="500"/>
                                        <p:tgtEl>
                                          <p:spTgt spid="1062915">
                                            <p:txEl>
                                              <p:pRg st="9" end="9"/>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62915">
                                            <p:txEl>
                                              <p:pRg st="10" end="10"/>
                                            </p:txEl>
                                          </p:spTgt>
                                        </p:tgtEl>
                                        <p:attrNameLst>
                                          <p:attrName>style.visibility</p:attrName>
                                        </p:attrNameLst>
                                      </p:cBhvr>
                                      <p:to>
                                        <p:strVal val="visible"/>
                                      </p:to>
                                    </p:set>
                                    <p:animEffect transition="in" filter="dissolve">
                                      <p:cBhvr>
                                        <p:cTn id="13" dur="500"/>
                                        <p:tgtEl>
                                          <p:spTgt spid="1062915">
                                            <p:txEl>
                                              <p:pRg st="10" end="10"/>
                                            </p:txEl>
                                          </p:spTgt>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062918"/>
                                        </p:tgtEl>
                                        <p:attrNameLst>
                                          <p:attrName>style.visibility</p:attrName>
                                        </p:attrNameLst>
                                      </p:cBhvr>
                                      <p:to>
                                        <p:strVal val="visible"/>
                                      </p:to>
                                    </p:set>
                                    <p:animEffect transition="in" filter="wipe(left)">
                                      <p:cBhvr>
                                        <p:cTn id="17" dur="500"/>
                                        <p:tgtEl>
                                          <p:spTgt spid="1062918"/>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062919"/>
                                        </p:tgtEl>
                                        <p:attrNameLst>
                                          <p:attrName>style.visibility</p:attrName>
                                        </p:attrNameLst>
                                      </p:cBhvr>
                                      <p:to>
                                        <p:strVal val="visible"/>
                                      </p:to>
                                    </p:set>
                                    <p:animEffect transition="in" filter="dissolve">
                                      <p:cBhvr>
                                        <p:cTn id="21" dur="500"/>
                                        <p:tgtEl>
                                          <p:spTgt spid="1062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915" grpId="0" uiExpand="1" build="p"/>
      <p:bldP spid="1062918" grpId="0" animBg="1"/>
      <p:bldP spid="10629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F2D58C-95DD-4CE5-BABC-E2180C99E78F}"/>
              </a:ext>
            </a:extLst>
          </p:cNvPr>
          <p:cNvSpPr>
            <a:spLocks noGrp="1"/>
          </p:cNvSpPr>
          <p:nvPr>
            <p:ph type="title"/>
          </p:nvPr>
        </p:nvSpPr>
        <p:spPr/>
        <p:txBody>
          <a:bodyPr/>
          <a:lstStyle/>
          <a:p>
            <a:r>
              <a:rPr lang="en-US" dirty="0"/>
              <a:t>Key Points</a:t>
            </a:r>
          </a:p>
        </p:txBody>
      </p:sp>
      <p:sp>
        <p:nvSpPr>
          <p:cNvPr id="6" name="Content Placeholder 5">
            <a:extLst>
              <a:ext uri="{FF2B5EF4-FFF2-40B4-BE49-F238E27FC236}">
                <a16:creationId xmlns:a16="http://schemas.microsoft.com/office/drawing/2014/main" id="{C4D9868F-B71C-471E-8563-3C41009EBDB0}"/>
              </a:ext>
            </a:extLst>
          </p:cNvPr>
          <p:cNvSpPr>
            <a:spLocks noGrp="1"/>
          </p:cNvSpPr>
          <p:nvPr>
            <p:ph sz="half" idx="1"/>
          </p:nvPr>
        </p:nvSpPr>
        <p:spPr/>
        <p:txBody>
          <a:bodyPr/>
          <a:lstStyle/>
          <a:p>
            <a:pPr marL="457200" indent="-457200">
              <a:buFont typeface="+mj-lt"/>
              <a:buAutoNum type="arabicPeriod"/>
            </a:pPr>
            <a:r>
              <a:rPr lang="en-US" dirty="0"/>
              <a:t>Not a new concept</a:t>
            </a:r>
          </a:p>
          <a:p>
            <a:pPr marL="808038" lvl="1" indent="-457200"/>
            <a:r>
              <a:rPr lang="en-US" dirty="0"/>
              <a:t>NAFA Guide to Air Filtration</a:t>
            </a:r>
          </a:p>
          <a:p>
            <a:pPr marL="808038" lvl="1" indent="-457200"/>
            <a:r>
              <a:rPr lang="en-US" dirty="0"/>
              <a:t>1993</a:t>
            </a:r>
          </a:p>
          <a:p>
            <a:pPr marL="808038" lvl="1" indent="-457200"/>
            <a:r>
              <a:rPr lang="en-US" dirty="0"/>
              <a:t>Chapter 13 – Owning and Operating Cost</a:t>
            </a:r>
          </a:p>
        </p:txBody>
      </p:sp>
      <p:pic>
        <p:nvPicPr>
          <p:cNvPr id="8" name="Content Placeholder 7">
            <a:extLst>
              <a:ext uri="{FF2B5EF4-FFF2-40B4-BE49-F238E27FC236}">
                <a16:creationId xmlns:a16="http://schemas.microsoft.com/office/drawing/2014/main" id="{0E749015-D292-4D87-9C58-7E662B427EA6}"/>
              </a:ext>
            </a:extLst>
          </p:cNvPr>
          <p:cNvPicPr>
            <a:picLocks noGrp="1" noChangeAspect="1"/>
          </p:cNvPicPr>
          <p:nvPr>
            <p:ph sz="half" idx="2"/>
          </p:nvPr>
        </p:nvPicPr>
        <p:blipFill>
          <a:blip r:embed="rId2"/>
          <a:stretch>
            <a:fillRect/>
          </a:stretch>
        </p:blipFill>
        <p:spPr>
          <a:xfrm>
            <a:off x="4948972" y="1600200"/>
            <a:ext cx="3437055" cy="4525963"/>
          </a:xfrm>
          <a:prstGeom prst="rect">
            <a:avLst/>
          </a:prstGeom>
        </p:spPr>
      </p:pic>
      <p:sp>
        <p:nvSpPr>
          <p:cNvPr id="4" name="Slide Number Placeholder 3">
            <a:extLst>
              <a:ext uri="{FF2B5EF4-FFF2-40B4-BE49-F238E27FC236}">
                <a16:creationId xmlns:a16="http://schemas.microsoft.com/office/drawing/2014/main" id="{05D19700-F9C9-4227-8EE6-E1C8690166C6}"/>
              </a:ext>
            </a:extLst>
          </p:cNvPr>
          <p:cNvSpPr>
            <a:spLocks noGrp="1"/>
          </p:cNvSpPr>
          <p:nvPr>
            <p:ph type="sldNum" sz="quarter" idx="11"/>
          </p:nvPr>
        </p:nvSpPr>
        <p:spPr/>
        <p:txBody>
          <a:bodyPr/>
          <a:lstStyle/>
          <a:p>
            <a:fld id="{A9320731-3B2C-4107-8664-CAD7BE973DC8}" type="slidenum">
              <a:rPr lang="en-US" smtClean="0"/>
              <a:pPr/>
              <a:t>42</a:t>
            </a:fld>
            <a:endParaRPr lang="en-US"/>
          </a:p>
        </p:txBody>
      </p:sp>
    </p:spTree>
    <p:extLst>
      <p:ext uri="{BB962C8B-B14F-4D97-AF65-F5344CB8AC3E}">
        <p14:creationId xmlns:p14="http://schemas.microsoft.com/office/powerpoint/2010/main" val="216314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F2D58C-95DD-4CE5-BABC-E2180C99E78F}"/>
              </a:ext>
            </a:extLst>
          </p:cNvPr>
          <p:cNvSpPr>
            <a:spLocks noGrp="1"/>
          </p:cNvSpPr>
          <p:nvPr>
            <p:ph type="title"/>
          </p:nvPr>
        </p:nvSpPr>
        <p:spPr/>
        <p:txBody>
          <a:bodyPr/>
          <a:lstStyle/>
          <a:p>
            <a:r>
              <a:rPr lang="en-US" dirty="0"/>
              <a:t>Key Points</a:t>
            </a:r>
          </a:p>
        </p:txBody>
      </p:sp>
      <p:sp>
        <p:nvSpPr>
          <p:cNvPr id="6" name="Content Placeholder 5">
            <a:extLst>
              <a:ext uri="{FF2B5EF4-FFF2-40B4-BE49-F238E27FC236}">
                <a16:creationId xmlns:a16="http://schemas.microsoft.com/office/drawing/2014/main" id="{C4D9868F-B71C-471E-8563-3C41009EBDB0}"/>
              </a:ext>
            </a:extLst>
          </p:cNvPr>
          <p:cNvSpPr>
            <a:spLocks noGrp="1"/>
          </p:cNvSpPr>
          <p:nvPr>
            <p:ph sz="half" idx="1"/>
          </p:nvPr>
        </p:nvSpPr>
        <p:spPr>
          <a:xfrm>
            <a:off x="457200" y="1600201"/>
            <a:ext cx="4038600" cy="2209800"/>
          </a:xfrm>
        </p:spPr>
        <p:txBody>
          <a:bodyPr>
            <a:normAutofit/>
          </a:bodyPr>
          <a:lstStyle/>
          <a:p>
            <a:pPr marL="457200" indent="-457200">
              <a:buFont typeface="+mj-lt"/>
              <a:buAutoNum type="arabicPeriod"/>
            </a:pPr>
            <a:r>
              <a:rPr lang="en-US" dirty="0"/>
              <a:t>Not a new concept</a:t>
            </a:r>
          </a:p>
          <a:p>
            <a:pPr marL="808038" lvl="1" indent="-457200"/>
            <a:r>
              <a:rPr lang="en-US" dirty="0"/>
              <a:t>NAFA Guide to Air Filtration</a:t>
            </a:r>
          </a:p>
          <a:p>
            <a:pPr marL="808038" lvl="1" indent="-457200"/>
            <a:r>
              <a:rPr lang="en-US" dirty="0"/>
              <a:t>1993</a:t>
            </a:r>
          </a:p>
          <a:p>
            <a:pPr marL="808038" lvl="1" indent="-457200"/>
            <a:r>
              <a:rPr lang="en-US" dirty="0"/>
              <a:t>Chapter 13 – Owning and Operating Cost</a:t>
            </a:r>
          </a:p>
        </p:txBody>
      </p:sp>
      <p:sp>
        <p:nvSpPr>
          <p:cNvPr id="4" name="Slide Number Placeholder 3">
            <a:extLst>
              <a:ext uri="{FF2B5EF4-FFF2-40B4-BE49-F238E27FC236}">
                <a16:creationId xmlns:a16="http://schemas.microsoft.com/office/drawing/2014/main" id="{05D19700-F9C9-4227-8EE6-E1C8690166C6}"/>
              </a:ext>
            </a:extLst>
          </p:cNvPr>
          <p:cNvSpPr>
            <a:spLocks noGrp="1"/>
          </p:cNvSpPr>
          <p:nvPr>
            <p:ph type="sldNum" sz="quarter" idx="11"/>
          </p:nvPr>
        </p:nvSpPr>
        <p:spPr/>
        <p:txBody>
          <a:bodyPr/>
          <a:lstStyle/>
          <a:p>
            <a:fld id="{A9320731-3B2C-4107-8664-CAD7BE973DC8}" type="slidenum">
              <a:rPr lang="en-US" smtClean="0"/>
              <a:pPr/>
              <a:t>43</a:t>
            </a:fld>
            <a:endParaRPr lang="en-US"/>
          </a:p>
        </p:txBody>
      </p:sp>
      <p:sp>
        <p:nvSpPr>
          <p:cNvPr id="3" name="Content Placeholder 2">
            <a:extLst>
              <a:ext uri="{FF2B5EF4-FFF2-40B4-BE49-F238E27FC236}">
                <a16:creationId xmlns:a16="http://schemas.microsoft.com/office/drawing/2014/main" id="{D3C27E35-FF5F-4D49-9FAF-6A352970014D}"/>
              </a:ext>
            </a:extLst>
          </p:cNvPr>
          <p:cNvSpPr>
            <a:spLocks noGrp="1"/>
          </p:cNvSpPr>
          <p:nvPr>
            <p:ph sz="half" idx="2"/>
          </p:nvPr>
        </p:nvSpPr>
        <p:spPr>
          <a:xfrm>
            <a:off x="838200" y="3852401"/>
            <a:ext cx="7848600" cy="2697163"/>
          </a:xfrm>
        </p:spPr>
        <p:txBody>
          <a:bodyPr>
            <a:normAutofit/>
          </a:bodyPr>
          <a:lstStyle/>
          <a:p>
            <a:pPr>
              <a:spcBef>
                <a:spcPts val="0"/>
              </a:spcBef>
              <a:spcAft>
                <a:spcPts val="1200"/>
              </a:spcAft>
            </a:pPr>
            <a:r>
              <a:rPr lang="en-US" i="1" u="sng" dirty="0"/>
              <a:t>Life Estimating</a:t>
            </a:r>
          </a:p>
          <a:p>
            <a:pPr>
              <a:spcBef>
                <a:spcPts val="0"/>
              </a:spcBef>
              <a:spcAft>
                <a:spcPts val="1200"/>
              </a:spcAft>
            </a:pPr>
            <a:r>
              <a:rPr lang="en-US" i="1" dirty="0"/>
              <a:t>A very important consideration is filter life …</a:t>
            </a:r>
          </a:p>
          <a:p>
            <a:pPr>
              <a:spcBef>
                <a:spcPts val="0"/>
              </a:spcBef>
              <a:spcAft>
                <a:spcPts val="1200"/>
              </a:spcAft>
            </a:pPr>
            <a:r>
              <a:rPr lang="en-US" i="1" dirty="0"/>
              <a:t>… Because of the many variables in the environment, the development of a method for precisely estimating filter life has eluded filter experts over the years.</a:t>
            </a:r>
          </a:p>
          <a:p>
            <a:pPr>
              <a:spcBef>
                <a:spcPts val="0"/>
              </a:spcBef>
              <a:spcAft>
                <a:spcPts val="1200"/>
              </a:spcAft>
            </a:pPr>
            <a:r>
              <a:rPr lang="en-US" i="1" dirty="0"/>
              <a:t>Most data is based on user experience or manufacturer’s life tests.</a:t>
            </a:r>
          </a:p>
        </p:txBody>
      </p:sp>
    </p:spTree>
    <p:extLst>
      <p:ext uri="{BB962C8B-B14F-4D97-AF65-F5344CB8AC3E}">
        <p14:creationId xmlns:p14="http://schemas.microsoft.com/office/powerpoint/2010/main" val="43684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The Life Cycle Cost Game</a:t>
            </a:r>
          </a:p>
        </p:txBody>
      </p:sp>
      <p:sp>
        <p:nvSpPr>
          <p:cNvPr id="3" name="Content Placeholder 2"/>
          <p:cNvSpPr>
            <a:spLocks noGrp="1"/>
          </p:cNvSpPr>
          <p:nvPr>
            <p:ph sz="half" idx="1"/>
          </p:nvPr>
        </p:nvSpPr>
        <p:spPr/>
        <p:txBody>
          <a:bodyPr/>
          <a:lstStyle/>
          <a:p>
            <a:r>
              <a:rPr lang="en-US" sz="2400" dirty="0">
                <a:solidFill>
                  <a:schemeClr val="bg1"/>
                </a:solidFill>
              </a:rPr>
              <a:t>Benefits of more expensive media</a:t>
            </a:r>
          </a:p>
          <a:p>
            <a:pPr lvl="1"/>
            <a:r>
              <a:rPr lang="en-US" sz="2000" dirty="0">
                <a:solidFill>
                  <a:srgbClr val="00B0F0"/>
                </a:solidFill>
              </a:rPr>
              <a:t>More surface area</a:t>
            </a:r>
          </a:p>
          <a:p>
            <a:pPr lvl="1"/>
            <a:r>
              <a:rPr lang="en-US" sz="2000" dirty="0">
                <a:solidFill>
                  <a:srgbClr val="00B0F0"/>
                </a:solidFill>
              </a:rPr>
              <a:t>Engineered loading characteristics</a:t>
            </a:r>
          </a:p>
          <a:p>
            <a:pPr lvl="1"/>
            <a:r>
              <a:rPr lang="en-US" sz="2000" dirty="0">
                <a:solidFill>
                  <a:srgbClr val="00B0F0"/>
                </a:solidFill>
              </a:rPr>
              <a:t>Lower pressure drops (less fan energy)</a:t>
            </a:r>
          </a:p>
          <a:p>
            <a:pPr lvl="1"/>
            <a:r>
              <a:rPr lang="en-US" sz="2000" dirty="0">
                <a:solidFill>
                  <a:srgbClr val="00B0F0"/>
                </a:solidFill>
              </a:rPr>
              <a:t>More dust holding capability</a:t>
            </a:r>
          </a:p>
          <a:p>
            <a:pPr lvl="1"/>
            <a:endParaRPr lang="en-US" sz="2000" dirty="0">
              <a:solidFill>
                <a:srgbClr val="00B0F0"/>
              </a:solidFill>
            </a:endParaRPr>
          </a:p>
          <a:p>
            <a:pPr lvl="1"/>
            <a:endParaRPr lang="en-US" sz="2000" dirty="0">
              <a:solidFill>
                <a:srgbClr val="00B0F0"/>
              </a:solidFill>
            </a:endParaRPr>
          </a:p>
        </p:txBody>
      </p:sp>
      <p:sp>
        <p:nvSpPr>
          <p:cNvPr id="10" name="Content Placeholder 9"/>
          <p:cNvSpPr>
            <a:spLocks noGrp="1"/>
          </p:cNvSpPr>
          <p:nvPr>
            <p:ph sz="half" idx="2"/>
          </p:nvPr>
        </p:nvSpPr>
        <p:spPr/>
        <p:txBody>
          <a:bodyPr/>
          <a:lstStyle/>
          <a:p>
            <a:r>
              <a:rPr sz="2400" dirty="0">
                <a:solidFill>
                  <a:schemeClr val="bg1"/>
                </a:solidFill>
              </a:rPr>
              <a:t>Leveraging the benefits</a:t>
            </a:r>
          </a:p>
          <a:p>
            <a:pPr lvl="1"/>
            <a:r>
              <a:rPr sz="2000" dirty="0">
                <a:solidFill>
                  <a:srgbClr val="00B0F0"/>
                </a:solidFill>
              </a:rPr>
              <a:t>Lower fan energy</a:t>
            </a:r>
          </a:p>
          <a:p>
            <a:pPr lvl="1"/>
            <a:r>
              <a:rPr sz="2000" dirty="0">
                <a:solidFill>
                  <a:srgbClr val="00B0F0"/>
                </a:solidFill>
              </a:rPr>
              <a:t>Longer life</a:t>
            </a:r>
          </a:p>
          <a:p>
            <a:pPr lvl="1"/>
            <a:r>
              <a:rPr sz="2000" dirty="0">
                <a:solidFill>
                  <a:srgbClr val="00B0F0"/>
                </a:solidFill>
              </a:rPr>
              <a:t>Eliminate </a:t>
            </a:r>
            <a:r>
              <a:rPr sz="2000" dirty="0" err="1">
                <a:solidFill>
                  <a:srgbClr val="00B0F0"/>
                </a:solidFill>
              </a:rPr>
              <a:t>prefilters</a:t>
            </a:r>
            <a:endParaRPr sz="2000" dirty="0">
              <a:solidFill>
                <a:srgbClr val="00B0F0"/>
              </a:solidFill>
            </a:endParaRPr>
          </a:p>
          <a:p>
            <a:pPr marL="969963" lvl="2" indent="-223838"/>
            <a:r>
              <a:rPr dirty="0">
                <a:solidFill>
                  <a:srgbClr val="00B0F0"/>
                </a:solidFill>
              </a:rPr>
              <a:t>Eliminates related fan energy</a:t>
            </a:r>
          </a:p>
          <a:p>
            <a:pPr marL="969963" lvl="2" indent="-223838"/>
            <a:r>
              <a:rPr dirty="0">
                <a:solidFill>
                  <a:srgbClr val="00B0F0"/>
                </a:solidFill>
              </a:rPr>
              <a:t>Eliminates related labor</a:t>
            </a:r>
          </a:p>
          <a:p>
            <a:pPr marL="969963" lvl="2" indent="-223838"/>
            <a:r>
              <a:rPr dirty="0">
                <a:solidFill>
                  <a:srgbClr val="00B0F0"/>
                </a:solidFill>
              </a:rPr>
              <a:t>Eliminates related disposal</a:t>
            </a:r>
          </a:p>
          <a:p>
            <a:pPr marL="969963" lvl="2" indent="-223838"/>
            <a:r>
              <a:rPr dirty="0">
                <a:solidFill>
                  <a:srgbClr val="00B0F0"/>
                </a:solidFill>
              </a:rPr>
              <a:t>Allows final filters to run to a higher ∆</a:t>
            </a:r>
            <a:r>
              <a:rPr dirty="0" err="1">
                <a:solidFill>
                  <a:srgbClr val="00B0F0"/>
                </a:solidFill>
              </a:rPr>
              <a:t>P</a:t>
            </a:r>
            <a:r>
              <a:rPr baseline="-25000" dirty="0" err="1">
                <a:solidFill>
                  <a:srgbClr val="00B0F0"/>
                </a:solidFill>
              </a:rPr>
              <a:t>Dirty</a:t>
            </a:r>
            <a:endParaRPr baseline="-25000" dirty="0">
              <a:solidFill>
                <a:srgbClr val="00B0F0"/>
              </a:solidFill>
            </a:endParaRPr>
          </a:p>
        </p:txBody>
      </p:sp>
      <p:sp>
        <p:nvSpPr>
          <p:cNvPr id="4" name="Slide Number Placeholder 3"/>
          <p:cNvSpPr>
            <a:spLocks noGrp="1"/>
          </p:cNvSpPr>
          <p:nvPr>
            <p:ph type="sldNum" sz="quarter" idx="11"/>
          </p:nvPr>
        </p:nvSpPr>
        <p:spPr/>
        <p:txBody>
          <a:bodyPr/>
          <a:lstStyle/>
          <a:p>
            <a:fld id="{E347D01F-1A12-4043-9E52-C5C412E1DD77}" type="slidenum">
              <a:rPr lang="en-US" smtClean="0"/>
              <a:pPr/>
              <a:t>44</a:t>
            </a:fld>
            <a:endParaRPr lang="en-US"/>
          </a:p>
        </p:txBody>
      </p:sp>
    </p:spTree>
    <p:extLst>
      <p:ext uri="{BB962C8B-B14F-4D97-AF65-F5344CB8AC3E}">
        <p14:creationId xmlns:p14="http://schemas.microsoft.com/office/powerpoint/2010/main" val="410127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fade">
                                      <p:cBhvr>
                                        <p:cTn id="33" dur="500"/>
                                        <p:tgtEl>
                                          <p:spTgt spid="10">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fade">
                                      <p:cBhvr>
                                        <p:cTn id="39" dur="500"/>
                                        <p:tgtEl>
                                          <p:spTgt spid="10">
                                            <p:txEl>
                                              <p:pRg st="5" end="5"/>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animEffect transition="in" filter="fade">
                                      <p:cBhvr>
                                        <p:cTn id="45"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Word about Eliminating </a:t>
            </a:r>
            <a:r>
              <a:rPr lang="en-US" dirty="0" err="1"/>
              <a:t>Prefilters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45</a:t>
            </a:fld>
            <a:endParaRPr lang="en-US"/>
          </a:p>
        </p:txBody>
      </p:sp>
      <p:sp>
        <p:nvSpPr>
          <p:cNvPr id="8" name="Content Placeholder 7"/>
          <p:cNvSpPr>
            <a:spLocks noGrp="1"/>
          </p:cNvSpPr>
          <p:nvPr>
            <p:ph sz="half" idx="1"/>
          </p:nvPr>
        </p:nvSpPr>
        <p:spPr>
          <a:xfrm>
            <a:off x="457200" y="1600200"/>
            <a:ext cx="4038600" cy="4876800"/>
          </a:xfrm>
        </p:spPr>
        <p:txBody>
          <a:bodyPr>
            <a:normAutofit/>
          </a:bodyPr>
          <a:lstStyle/>
          <a:p>
            <a:pPr marL="342900" indent="-342900">
              <a:buFont typeface="Arial" panose="020B0604020202020204" pitchFamily="34" charset="0"/>
              <a:buChar char="•"/>
            </a:pPr>
            <a:r>
              <a:rPr lang="en-US" dirty="0" err="1"/>
              <a:t>Prefilters</a:t>
            </a:r>
            <a:r>
              <a:rPr lang="en-US" dirty="0"/>
              <a:t> </a:t>
            </a:r>
            <a:r>
              <a:rPr lang="en-US" i="1" u="sng" dirty="0">
                <a:solidFill>
                  <a:srgbClr val="FFA100"/>
                </a:solidFill>
              </a:rPr>
              <a:t>do not</a:t>
            </a:r>
            <a:r>
              <a:rPr lang="en-US" dirty="0">
                <a:solidFill>
                  <a:srgbClr val="FFA100"/>
                </a:solidFill>
              </a:rPr>
              <a:t> </a:t>
            </a:r>
            <a:r>
              <a:rPr lang="en-US" dirty="0"/>
              <a:t>make the air leaving the system any cleaner</a:t>
            </a:r>
          </a:p>
          <a:p>
            <a:pPr marL="342900" indent="-342900">
              <a:buFont typeface="Arial" panose="020B0604020202020204" pitchFamily="34" charset="0"/>
              <a:buChar char="•"/>
            </a:pPr>
            <a:r>
              <a:rPr lang="en-US" dirty="0" err="1"/>
              <a:t>Prefilters</a:t>
            </a:r>
            <a:r>
              <a:rPr lang="en-US" dirty="0"/>
              <a:t> </a:t>
            </a:r>
            <a:r>
              <a:rPr lang="en-US" i="1" u="sng" dirty="0">
                <a:solidFill>
                  <a:srgbClr val="FFA100"/>
                </a:solidFill>
              </a:rPr>
              <a:t>do</a:t>
            </a:r>
            <a:r>
              <a:rPr lang="en-US" dirty="0">
                <a:solidFill>
                  <a:srgbClr val="FFA100"/>
                </a:solidFill>
              </a:rPr>
              <a:t> </a:t>
            </a:r>
            <a:r>
              <a:rPr lang="en-US" dirty="0"/>
              <a:t>protect the final filter; maybe;</a:t>
            </a:r>
          </a:p>
          <a:p>
            <a:pPr marL="693738" lvl="1"/>
            <a:r>
              <a:rPr lang="en-US" dirty="0"/>
              <a:t>To protect the final filter, the </a:t>
            </a:r>
            <a:r>
              <a:rPr lang="en-US" dirty="0" err="1"/>
              <a:t>prefilter</a:t>
            </a:r>
            <a:r>
              <a:rPr lang="en-US" dirty="0"/>
              <a:t> has to be able to intercept a significant amount of the entering contaminate</a:t>
            </a:r>
          </a:p>
          <a:p>
            <a:pPr marL="693738" lvl="1"/>
            <a:r>
              <a:rPr lang="en-US" dirty="0"/>
              <a:t>If the entering contaminant particle size is smaller than what the </a:t>
            </a:r>
            <a:r>
              <a:rPr lang="en-US" dirty="0" err="1"/>
              <a:t>prefilter</a:t>
            </a:r>
            <a:r>
              <a:rPr lang="en-US" dirty="0"/>
              <a:t> can handle, then their benefit is minimized</a:t>
            </a:r>
          </a:p>
        </p:txBody>
      </p:sp>
      <p:pic>
        <p:nvPicPr>
          <p:cNvPr id="9"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73782" y="1604198"/>
            <a:ext cx="3387436" cy="4517967"/>
          </a:xfrm>
        </p:spPr>
      </p:pic>
      <p:sp>
        <p:nvSpPr>
          <p:cNvPr id="10" name="TextBox 9"/>
          <p:cNvSpPr txBox="1"/>
          <p:nvPr/>
        </p:nvSpPr>
        <p:spPr>
          <a:xfrm>
            <a:off x="4973782" y="1604198"/>
            <a:ext cx="3387436" cy="369332"/>
          </a:xfrm>
          <a:prstGeom prst="rect">
            <a:avLst/>
          </a:prstGeom>
          <a:noFill/>
        </p:spPr>
        <p:txBody>
          <a:bodyPr wrap="square" rtlCol="0">
            <a:spAutoFit/>
          </a:bodyPr>
          <a:lstStyle/>
          <a:p>
            <a:pPr algn="ctr"/>
            <a:r>
              <a:rPr lang="en-US" dirty="0">
                <a:solidFill>
                  <a:schemeClr val="bg1"/>
                </a:solidFill>
              </a:rPr>
              <a:t>Roll Media Style </a:t>
            </a:r>
            <a:r>
              <a:rPr lang="en-US" dirty="0" err="1">
                <a:solidFill>
                  <a:schemeClr val="bg1"/>
                </a:solidFill>
              </a:rPr>
              <a:t>Prefilter</a:t>
            </a:r>
            <a:endParaRPr lang="en-US" dirty="0">
              <a:solidFill>
                <a:schemeClr val="bg1"/>
              </a:solidFill>
            </a:endParaRPr>
          </a:p>
        </p:txBody>
      </p:sp>
    </p:spTree>
    <p:extLst>
      <p:ext uri="{BB962C8B-B14F-4D97-AF65-F5344CB8AC3E}">
        <p14:creationId xmlns:p14="http://schemas.microsoft.com/office/powerpoint/2010/main" val="366834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Word about Eliminating </a:t>
            </a:r>
            <a:r>
              <a:rPr lang="en-US" dirty="0" err="1"/>
              <a:t>Prefilters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46</a:t>
            </a:fld>
            <a:endParaRPr lang="en-US"/>
          </a:p>
        </p:txBody>
      </p:sp>
      <p:sp>
        <p:nvSpPr>
          <p:cNvPr id="7" name="Content Placeholder 6"/>
          <p:cNvSpPr>
            <a:spLocks noGrp="1"/>
          </p:cNvSpPr>
          <p:nvPr>
            <p:ph sz="half" idx="1"/>
          </p:nvPr>
        </p:nvSpPr>
        <p:spPr/>
        <p:txBody>
          <a:bodyPr/>
          <a:lstStyle/>
          <a:p>
            <a:pPr marL="342900" indent="-342900">
              <a:buFont typeface="Arial" panose="020B0604020202020204" pitchFamily="34" charset="0"/>
              <a:buChar char="•"/>
            </a:pPr>
            <a:r>
              <a:rPr lang="en-US" dirty="0"/>
              <a:t>An Example</a:t>
            </a:r>
          </a:p>
          <a:p>
            <a:pPr marL="693738" lvl="1"/>
            <a:r>
              <a:rPr lang="en-US" dirty="0"/>
              <a:t>Crown Plaza, Portland, OR</a:t>
            </a:r>
          </a:p>
          <a:p>
            <a:pPr marL="693738" lvl="1"/>
            <a:r>
              <a:rPr lang="en-US" dirty="0"/>
              <a:t>Two identical AHUs</a:t>
            </a:r>
          </a:p>
          <a:p>
            <a:pPr marL="693738" lvl="1"/>
            <a:r>
              <a:rPr lang="en-US" dirty="0"/>
              <a:t>Operating team wanted to switch to life cycle based filter operation with high performance filters</a:t>
            </a:r>
          </a:p>
          <a:p>
            <a:pPr marL="693738" lvl="1"/>
            <a:r>
              <a:rPr lang="en-US" dirty="0"/>
              <a:t>Not sure what to do about eliminating </a:t>
            </a:r>
            <a:r>
              <a:rPr lang="en-US" dirty="0" err="1"/>
              <a:t>prefilters</a:t>
            </a:r>
            <a:endParaRPr lang="en-US" dirty="0"/>
          </a:p>
          <a:p>
            <a:pPr marL="693738" lvl="1"/>
            <a:r>
              <a:rPr lang="en-US" dirty="0"/>
              <a:t>Decided to </a:t>
            </a:r>
            <a:r>
              <a:rPr lang="en-US" dirty="0" err="1"/>
              <a:t>experiement</a:t>
            </a:r>
            <a:r>
              <a:rPr lang="en-US" dirty="0"/>
              <a:t> by running one system with and one system with out </a:t>
            </a:r>
            <a:r>
              <a:rPr lang="en-US" dirty="0" err="1"/>
              <a:t>prefilters</a:t>
            </a:r>
            <a:endParaRPr lang="en-US" dirty="0"/>
          </a:p>
        </p:txBody>
      </p:sp>
      <p:pic>
        <p:nvPicPr>
          <p:cNvPr id="8"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58091" y="1600200"/>
            <a:ext cx="3018817" cy="4525963"/>
          </a:xfrm>
        </p:spPr>
      </p:pic>
      <p:sp>
        <p:nvSpPr>
          <p:cNvPr id="9" name="TextBox 8"/>
          <p:cNvSpPr txBox="1"/>
          <p:nvPr/>
        </p:nvSpPr>
        <p:spPr>
          <a:xfrm>
            <a:off x="4973782" y="6200001"/>
            <a:ext cx="3387436" cy="276999"/>
          </a:xfrm>
          <a:prstGeom prst="rect">
            <a:avLst/>
          </a:prstGeom>
          <a:noFill/>
        </p:spPr>
        <p:txBody>
          <a:bodyPr wrap="square" rtlCol="0">
            <a:spAutoFit/>
          </a:bodyPr>
          <a:lstStyle/>
          <a:p>
            <a:pPr algn="ctr"/>
            <a:r>
              <a:rPr lang="en-US" sz="1200" i="1" dirty="0">
                <a:solidFill>
                  <a:schemeClr val="bg1"/>
                </a:solidFill>
              </a:rPr>
              <a:t>Image courtesy http://www.ddgportland.com/</a:t>
            </a:r>
          </a:p>
        </p:txBody>
      </p:sp>
    </p:spTree>
    <p:extLst>
      <p:ext uri="{BB962C8B-B14F-4D97-AF65-F5344CB8AC3E}">
        <p14:creationId xmlns:p14="http://schemas.microsoft.com/office/powerpoint/2010/main" val="197479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Word about Eliminating </a:t>
            </a:r>
            <a:r>
              <a:rPr lang="en-US" dirty="0" err="1"/>
              <a:t>Prefilters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47</a:t>
            </a:fld>
            <a:endParaRPr lang="en-US"/>
          </a:p>
        </p:txBody>
      </p:sp>
      <p:sp>
        <p:nvSpPr>
          <p:cNvPr id="7" name="Content Placeholder 6"/>
          <p:cNvSpPr>
            <a:spLocks noGrp="1"/>
          </p:cNvSpPr>
          <p:nvPr>
            <p:ph sz="half" idx="1"/>
          </p:nvPr>
        </p:nvSpPr>
        <p:spPr/>
        <p:txBody>
          <a:bodyPr/>
          <a:lstStyle/>
          <a:p>
            <a:pPr marL="342900" indent="-342900">
              <a:buFont typeface="Arial" panose="020B0604020202020204" pitchFamily="34" charset="0"/>
              <a:buChar char="•"/>
            </a:pPr>
            <a:r>
              <a:rPr lang="en-US" dirty="0"/>
              <a:t>The Result</a:t>
            </a:r>
          </a:p>
          <a:p>
            <a:pPr marL="693738" lvl="1"/>
            <a:r>
              <a:rPr lang="en-US" dirty="0" err="1"/>
              <a:t>Prefilters</a:t>
            </a:r>
            <a:r>
              <a:rPr lang="en-US" dirty="0"/>
              <a:t> did not load that much</a:t>
            </a:r>
          </a:p>
          <a:p>
            <a:pPr marL="693738" lvl="1"/>
            <a:r>
              <a:rPr lang="en-US" dirty="0"/>
              <a:t>Final filters in both systems tended to load at about the same rate</a:t>
            </a:r>
          </a:p>
          <a:p>
            <a:pPr marL="693738" lvl="1"/>
            <a:endParaRPr lang="en-US" dirty="0"/>
          </a:p>
        </p:txBody>
      </p:sp>
      <p:pic>
        <p:nvPicPr>
          <p:cNvPr id="8"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58091" y="1600200"/>
            <a:ext cx="3018817" cy="4525963"/>
          </a:xfrm>
        </p:spPr>
      </p:pic>
      <p:sp>
        <p:nvSpPr>
          <p:cNvPr id="9" name="TextBox 8"/>
          <p:cNvSpPr txBox="1"/>
          <p:nvPr/>
        </p:nvSpPr>
        <p:spPr>
          <a:xfrm>
            <a:off x="4973782" y="6200001"/>
            <a:ext cx="3387436" cy="276999"/>
          </a:xfrm>
          <a:prstGeom prst="rect">
            <a:avLst/>
          </a:prstGeom>
          <a:noFill/>
        </p:spPr>
        <p:txBody>
          <a:bodyPr wrap="square" rtlCol="0">
            <a:spAutoFit/>
          </a:bodyPr>
          <a:lstStyle/>
          <a:p>
            <a:pPr algn="ctr"/>
            <a:r>
              <a:rPr lang="en-US" sz="1200" i="1" dirty="0">
                <a:solidFill>
                  <a:schemeClr val="bg1"/>
                </a:solidFill>
              </a:rPr>
              <a:t>Image courtesy http://www.ddgportland.com/</a:t>
            </a:r>
          </a:p>
        </p:txBody>
      </p:sp>
    </p:spTree>
    <p:extLst>
      <p:ext uri="{BB962C8B-B14F-4D97-AF65-F5344CB8AC3E}">
        <p14:creationId xmlns:p14="http://schemas.microsoft.com/office/powerpoint/2010/main" val="19788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Word about Eliminating </a:t>
            </a:r>
            <a:r>
              <a:rPr lang="en-US" dirty="0" err="1"/>
              <a:t>Prefilters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48</a:t>
            </a:fld>
            <a:endParaRPr lang="en-US"/>
          </a:p>
        </p:txBody>
      </p:sp>
      <p:sp>
        <p:nvSpPr>
          <p:cNvPr id="7" name="Content Placeholder 6"/>
          <p:cNvSpPr>
            <a:spLocks noGrp="1"/>
          </p:cNvSpPr>
          <p:nvPr>
            <p:ph sz="half" idx="1"/>
          </p:nvPr>
        </p:nvSpPr>
        <p:spPr>
          <a:xfrm>
            <a:off x="457200" y="1600200"/>
            <a:ext cx="4516582" cy="4525963"/>
          </a:xfrm>
        </p:spPr>
        <p:txBody>
          <a:bodyPr/>
          <a:lstStyle/>
          <a:p>
            <a:pPr marL="342900" indent="-342900">
              <a:buFont typeface="Arial" panose="020B0604020202020204" pitchFamily="34" charset="0"/>
              <a:buChar char="•"/>
            </a:pPr>
            <a:r>
              <a:rPr lang="en-US" dirty="0"/>
              <a:t>The Reason</a:t>
            </a:r>
          </a:p>
          <a:p>
            <a:pPr marL="693738" lvl="1"/>
            <a:r>
              <a:rPr lang="en-US" dirty="0"/>
              <a:t>Intakes at street level next to the Naito Parkway</a:t>
            </a:r>
          </a:p>
          <a:p>
            <a:pPr marL="693738" lvl="1"/>
            <a:r>
              <a:rPr lang="en-US" dirty="0"/>
              <a:t>Primary contaminant was rubber duct </a:t>
            </a:r>
          </a:p>
          <a:p>
            <a:pPr lvl="2" indent="0" algn="r">
              <a:buNone/>
            </a:pPr>
            <a:r>
              <a:rPr lang="en-US" i="1" dirty="0"/>
              <a:t>There is a reason we have to buy new tires occasionally</a:t>
            </a:r>
          </a:p>
          <a:p>
            <a:pPr marL="693738" lvl="1"/>
            <a:r>
              <a:rPr lang="en-US" dirty="0" err="1"/>
              <a:t>Prefilters</a:t>
            </a:r>
            <a:r>
              <a:rPr lang="en-US" dirty="0"/>
              <a:t> were not very effective against the rubber dust particles </a:t>
            </a:r>
          </a:p>
          <a:p>
            <a:pPr marL="693738" lvl="1"/>
            <a:endParaRPr lang="en-US" dirty="0"/>
          </a:p>
        </p:txBody>
      </p:sp>
      <p:pic>
        <p:nvPicPr>
          <p:cNvPr id="8"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58091" y="1600200"/>
            <a:ext cx="3018817" cy="4525963"/>
          </a:xfrm>
        </p:spPr>
      </p:pic>
      <p:sp>
        <p:nvSpPr>
          <p:cNvPr id="9" name="TextBox 8"/>
          <p:cNvSpPr txBox="1"/>
          <p:nvPr/>
        </p:nvSpPr>
        <p:spPr>
          <a:xfrm>
            <a:off x="4973782" y="6200001"/>
            <a:ext cx="3387436" cy="276999"/>
          </a:xfrm>
          <a:prstGeom prst="rect">
            <a:avLst/>
          </a:prstGeom>
          <a:noFill/>
        </p:spPr>
        <p:txBody>
          <a:bodyPr wrap="square" rtlCol="0">
            <a:spAutoFit/>
          </a:bodyPr>
          <a:lstStyle/>
          <a:p>
            <a:pPr algn="ctr"/>
            <a:r>
              <a:rPr lang="en-US" sz="1200" i="1" dirty="0">
                <a:solidFill>
                  <a:schemeClr val="bg1"/>
                </a:solidFill>
              </a:rPr>
              <a:t>Image courtesy http://www.ddgportland.com/</a:t>
            </a:r>
          </a:p>
        </p:txBody>
      </p:sp>
    </p:spTree>
    <p:extLst>
      <p:ext uri="{BB962C8B-B14F-4D97-AF65-F5344CB8AC3E}">
        <p14:creationId xmlns:p14="http://schemas.microsoft.com/office/powerpoint/2010/main" val="24841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Word about Eliminating </a:t>
            </a:r>
            <a:r>
              <a:rPr lang="en-US" dirty="0" err="1"/>
              <a:t>Prefilters</a:t>
            </a:r>
            <a:endParaRPr lang="en-US" dirty="0"/>
          </a:p>
        </p:txBody>
      </p:sp>
      <p:sp>
        <p:nvSpPr>
          <p:cNvPr id="5" name="Slide Number Placeholder 4"/>
          <p:cNvSpPr>
            <a:spLocks noGrp="1"/>
          </p:cNvSpPr>
          <p:nvPr>
            <p:ph type="sldNum" sz="quarter" idx="11"/>
          </p:nvPr>
        </p:nvSpPr>
        <p:spPr/>
        <p:txBody>
          <a:bodyPr/>
          <a:lstStyle/>
          <a:p>
            <a:fld id="{E347D01F-1A12-4043-9E52-C5C412E1DD77}" type="slidenum">
              <a:rPr lang="en-US" smtClean="0"/>
              <a:pPr/>
              <a:t>49</a:t>
            </a:fld>
            <a:endParaRPr lang="en-US"/>
          </a:p>
        </p:txBody>
      </p:sp>
      <p:sp>
        <p:nvSpPr>
          <p:cNvPr id="7" name="Content Placeholder 6"/>
          <p:cNvSpPr>
            <a:spLocks noGrp="1"/>
          </p:cNvSpPr>
          <p:nvPr>
            <p:ph sz="half" idx="1"/>
          </p:nvPr>
        </p:nvSpPr>
        <p:spPr>
          <a:xfrm>
            <a:off x="457200" y="1600200"/>
            <a:ext cx="4516582" cy="4525963"/>
          </a:xfrm>
        </p:spPr>
        <p:txBody>
          <a:bodyPr/>
          <a:lstStyle/>
          <a:p>
            <a:pPr marL="342900" indent="-342900">
              <a:buFont typeface="Arial" panose="020B0604020202020204" pitchFamily="34" charset="0"/>
              <a:buChar char="•"/>
            </a:pPr>
            <a:r>
              <a:rPr lang="en-US" dirty="0"/>
              <a:t>The Caveat</a:t>
            </a:r>
          </a:p>
          <a:p>
            <a:pPr marL="693738" lvl="1"/>
            <a:r>
              <a:rPr lang="en-US" dirty="0"/>
              <a:t>Had the building been near a grove of cotton wood trees, </a:t>
            </a:r>
            <a:r>
              <a:rPr lang="en-US" dirty="0" err="1"/>
              <a:t>prefilters</a:t>
            </a:r>
            <a:r>
              <a:rPr lang="en-US" dirty="0"/>
              <a:t> may have been desirable for at least part of the year to protect the final filters from cotton wood seeds</a:t>
            </a:r>
          </a:p>
          <a:p>
            <a:pPr marL="693738" lvl="1"/>
            <a:endParaRPr lang="en-US" dirty="0"/>
          </a:p>
        </p:txBody>
      </p:sp>
      <p:pic>
        <p:nvPicPr>
          <p:cNvPr id="8"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58091" y="1600200"/>
            <a:ext cx="3018817" cy="4525963"/>
          </a:xfrm>
        </p:spPr>
      </p:pic>
      <p:sp>
        <p:nvSpPr>
          <p:cNvPr id="9" name="TextBox 8"/>
          <p:cNvSpPr txBox="1"/>
          <p:nvPr/>
        </p:nvSpPr>
        <p:spPr>
          <a:xfrm>
            <a:off x="4973782" y="6200001"/>
            <a:ext cx="3387436" cy="276999"/>
          </a:xfrm>
          <a:prstGeom prst="rect">
            <a:avLst/>
          </a:prstGeom>
          <a:noFill/>
        </p:spPr>
        <p:txBody>
          <a:bodyPr wrap="square" rtlCol="0">
            <a:spAutoFit/>
          </a:bodyPr>
          <a:lstStyle/>
          <a:p>
            <a:pPr algn="ctr"/>
            <a:r>
              <a:rPr lang="en-US" sz="1200" i="1" dirty="0">
                <a:solidFill>
                  <a:schemeClr val="bg1"/>
                </a:solidFill>
              </a:rPr>
              <a:t>Image courtesy http://www.ddgportland.com/</a:t>
            </a:r>
          </a:p>
        </p:txBody>
      </p:sp>
    </p:spTree>
    <p:extLst>
      <p:ext uri="{BB962C8B-B14F-4D97-AF65-F5344CB8AC3E}">
        <p14:creationId xmlns:p14="http://schemas.microsoft.com/office/powerpoint/2010/main" val="11384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LEED</a:t>
            </a:r>
            <a:r>
              <a:rPr lang="en-US" baseline="30000" dirty="0"/>
              <a:t>®</a:t>
            </a:r>
            <a:r>
              <a:rPr lang="en-US" dirty="0"/>
              <a:t> Requirements Push Towards Higher Filtration Levels</a:t>
            </a:r>
          </a:p>
        </p:txBody>
      </p:sp>
      <p:sp>
        <p:nvSpPr>
          <p:cNvPr id="7" name="Content Placeholder 6"/>
          <p:cNvSpPr>
            <a:spLocks noGrp="1"/>
          </p:cNvSpPr>
          <p:nvPr>
            <p:ph idx="1"/>
          </p:nvPr>
        </p:nvSpPr>
        <p:spPr/>
        <p:txBody>
          <a:bodyPr/>
          <a:lstStyle/>
          <a:p>
            <a:r>
              <a:rPr lang="en-US" dirty="0"/>
              <a:t>IE Q Credit 5: Indoor Chemical and Pollutant Source Control</a:t>
            </a:r>
          </a:p>
          <a:p>
            <a:pPr lvl="1"/>
            <a:r>
              <a:rPr lang="en-US" dirty="0"/>
              <a:t>Particle filters or air cleaning devices shall be provided to clean the outdoor air at any location prior to its introduction to occupied spaces.</a:t>
            </a:r>
          </a:p>
          <a:p>
            <a:pPr lvl="1"/>
            <a:r>
              <a:rPr lang="en-US" dirty="0"/>
              <a:t>These filters or devices shall be rated a minimum efficiency reporting value (MERV) of 13 or higher in accordance with ASHRAE Standard 52.2.</a:t>
            </a:r>
          </a:p>
        </p:txBody>
      </p:sp>
      <p:sp>
        <p:nvSpPr>
          <p:cNvPr id="3" name="Slide Number Placeholder 2"/>
          <p:cNvSpPr>
            <a:spLocks noGrp="1"/>
          </p:cNvSpPr>
          <p:nvPr>
            <p:ph type="sldNum" sz="quarter" idx="11"/>
          </p:nvPr>
        </p:nvSpPr>
        <p:spPr/>
        <p:txBody>
          <a:bodyPr/>
          <a:lstStyle/>
          <a:p>
            <a:fld id="{A9320731-3B2C-4107-8664-CAD7BE973DC8}" type="slidenum">
              <a:rPr lang="en-US" smtClean="0"/>
              <a:pPr/>
              <a:t>5</a:t>
            </a:fld>
            <a:endParaRPr lang="en-US"/>
          </a:p>
        </p:txBody>
      </p:sp>
    </p:spTree>
    <p:extLst>
      <p:ext uri="{BB962C8B-B14F-4D97-AF65-F5344CB8AC3E}">
        <p14:creationId xmlns:p14="http://schemas.microsoft.com/office/powerpoint/2010/main" val="164050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noGrp="1"/>
          </p:cNvGraphicFramePr>
          <p:nvPr>
            <p:extLst>
              <p:ext uri="{D42A27DB-BD31-4B8C-83A1-F6EECF244321}">
                <p14:modId xmlns:p14="http://schemas.microsoft.com/office/powerpoint/2010/main" val="568379009"/>
              </p:ext>
            </p:extLst>
          </p:nvPr>
        </p:nvGraphicFramePr>
        <p:xfrm>
          <a:off x="0" y="0"/>
          <a:ext cx="9143999" cy="6400799"/>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1"/>
          </p:nvPr>
        </p:nvSpPr>
        <p:spPr/>
        <p:txBody>
          <a:bodyPr/>
          <a:lstStyle/>
          <a:p>
            <a:fld id="{A9320731-3B2C-4107-8664-CAD7BE973DC8}" type="slidenum">
              <a:rPr lang="en-US" smtClean="0"/>
              <a:pPr/>
              <a:t>50</a:t>
            </a:fld>
            <a:endParaRPr lang="en-US"/>
          </a:p>
        </p:txBody>
      </p:sp>
    </p:spTree>
    <p:extLst>
      <p:ext uri="{BB962C8B-B14F-4D97-AF65-F5344CB8AC3E}">
        <p14:creationId xmlns:p14="http://schemas.microsoft.com/office/powerpoint/2010/main" val="397327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7" dur="1000"/>
                                        <p:tgtEl>
                                          <p:spTgt spid="8">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left)">
                                      <p:cBhvr>
                                        <p:cTn id="12" dur="1000"/>
                                        <p:tgtEl>
                                          <p:spTgt spid="8">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left)">
                                      <p:cBhvr>
                                        <p:cTn id="17" dur="1000"/>
                                        <p:tgtEl>
                                          <p:spTgt spid="8">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animBg="0"/>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cstate="print"/>
          <a:srcRect/>
          <a:stretch>
            <a:fillRect/>
          </a:stretch>
        </p:blipFill>
        <p:spPr bwMode="auto">
          <a:xfrm>
            <a:off x="76200" y="1066800"/>
            <a:ext cx="8977313" cy="4579938"/>
          </a:xfrm>
          <a:prstGeom prst="rect">
            <a:avLst/>
          </a:prstGeom>
          <a:noFill/>
          <a:ln w="9525">
            <a:noFill/>
            <a:miter lim="800000"/>
            <a:headEnd/>
            <a:tailEnd/>
          </a:ln>
        </p:spPr>
      </p:pic>
      <p:grpSp>
        <p:nvGrpSpPr>
          <p:cNvPr id="2" name="Group 8"/>
          <p:cNvGrpSpPr>
            <a:grpSpLocks/>
          </p:cNvGrpSpPr>
          <p:nvPr/>
        </p:nvGrpSpPr>
        <p:grpSpPr bwMode="auto">
          <a:xfrm>
            <a:off x="4724400" y="5335588"/>
            <a:ext cx="3509963" cy="749300"/>
            <a:chOff x="-948119" y="3911721"/>
            <a:chExt cx="3510336" cy="748665"/>
          </a:xfrm>
          <a:effectLst>
            <a:outerShdw blurRad="50800" dist="38100" dir="2700000" algn="tl" rotWithShape="0">
              <a:prstClr val="black">
                <a:alpha val="40000"/>
              </a:prstClr>
            </a:outerShdw>
          </a:effectLst>
        </p:grpSpPr>
        <p:sp>
          <p:nvSpPr>
            <p:cNvPr id="10" name="TextBox 9"/>
            <p:cNvSpPr txBox="1"/>
            <p:nvPr/>
          </p:nvSpPr>
          <p:spPr>
            <a:xfrm>
              <a:off x="-948119" y="4290811"/>
              <a:ext cx="3076902" cy="369575"/>
            </a:xfrm>
            <a:prstGeom prst="rect">
              <a:avLst/>
            </a:prstGeom>
            <a:solidFill>
              <a:srgbClr val="D9D9D9">
                <a:alpha val="90000"/>
              </a:srgbClr>
            </a:solidFill>
            <a:ln w="25400">
              <a:solidFill>
                <a:schemeClr val="bg1"/>
              </a:solidFill>
            </a:ln>
          </p:spPr>
          <p:txBody>
            <a:bodyPr>
              <a:spAutoFit/>
            </a:bodyPr>
            <a:lstStyle/>
            <a:p>
              <a:pPr>
                <a:defRPr/>
              </a:pPr>
              <a:r>
                <a:rPr lang="en-US" sz="1800" dirty="0">
                  <a:latin typeface="+mn-lt"/>
                </a:rPr>
                <a:t>An important “ripple effect”</a:t>
              </a:r>
            </a:p>
          </p:txBody>
        </p:sp>
        <p:sp>
          <p:nvSpPr>
            <p:cNvPr id="69643" name="Right Arrow 10"/>
            <p:cNvSpPr>
              <a:spLocks noChangeAspect="1"/>
            </p:cNvSpPr>
            <p:nvPr/>
          </p:nvSpPr>
          <p:spPr bwMode="auto">
            <a:xfrm rot="-3152022">
              <a:off x="2178042" y="3910133"/>
              <a:ext cx="382588" cy="385763"/>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grpSp>
      <p:grpSp>
        <p:nvGrpSpPr>
          <p:cNvPr id="3" name="Group 12"/>
          <p:cNvGrpSpPr>
            <a:grpSpLocks/>
          </p:cNvGrpSpPr>
          <p:nvPr/>
        </p:nvGrpSpPr>
        <p:grpSpPr bwMode="auto">
          <a:xfrm>
            <a:off x="3352800" y="3238500"/>
            <a:ext cx="3359150" cy="1793875"/>
            <a:chOff x="3581400" y="3237707"/>
            <a:chExt cx="3358498" cy="1795348"/>
          </a:xfrm>
          <a:effectLst>
            <a:outerShdw blurRad="50800" dist="38100" dir="2700000" algn="tl" rotWithShape="0">
              <a:prstClr val="black">
                <a:alpha val="40000"/>
              </a:prstClr>
            </a:outerShdw>
          </a:effectLst>
        </p:grpSpPr>
        <p:sp>
          <p:nvSpPr>
            <p:cNvPr id="7" name="TextBox 6"/>
            <p:cNvSpPr txBox="1"/>
            <p:nvPr/>
          </p:nvSpPr>
          <p:spPr>
            <a:xfrm>
              <a:off x="3581400" y="3733414"/>
              <a:ext cx="2739493" cy="646644"/>
            </a:xfrm>
            <a:prstGeom prst="rect">
              <a:avLst/>
            </a:prstGeom>
            <a:solidFill>
              <a:srgbClr val="D9D9D9">
                <a:alpha val="90000"/>
              </a:srgbClr>
            </a:solidFill>
            <a:ln w="25400">
              <a:solidFill>
                <a:schemeClr val="bg1"/>
              </a:solidFill>
            </a:ln>
          </p:spPr>
          <p:txBody>
            <a:bodyPr>
              <a:spAutoFit/>
            </a:bodyPr>
            <a:lstStyle/>
            <a:p>
              <a:pPr>
                <a:defRPr/>
              </a:pPr>
              <a:r>
                <a:rPr lang="en-US" sz="1800" dirty="0">
                  <a:latin typeface="+mn-lt"/>
                </a:rPr>
                <a:t>Taking a life cycle perspective is important</a:t>
              </a:r>
            </a:p>
          </p:txBody>
        </p:sp>
        <p:sp>
          <p:nvSpPr>
            <p:cNvPr id="69640" name="Right Arrow 7"/>
            <p:cNvSpPr>
              <a:spLocks noChangeAspect="1"/>
            </p:cNvSpPr>
            <p:nvPr/>
          </p:nvSpPr>
          <p:spPr bwMode="auto">
            <a:xfrm rot="3092067">
              <a:off x="6555722" y="4648879"/>
              <a:ext cx="382588" cy="385763"/>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sp>
          <p:nvSpPr>
            <p:cNvPr id="69641" name="Right Arrow 11"/>
            <p:cNvSpPr>
              <a:spLocks noChangeAspect="1"/>
            </p:cNvSpPr>
            <p:nvPr/>
          </p:nvSpPr>
          <p:spPr bwMode="auto">
            <a:xfrm rot="18507933" flipV="1">
              <a:off x="6555723" y="3236119"/>
              <a:ext cx="382588" cy="385763"/>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grpSp>
      <p:sp>
        <p:nvSpPr>
          <p:cNvPr id="5" name="Slide Number Placeholder 4"/>
          <p:cNvSpPr>
            <a:spLocks noGrp="1"/>
          </p:cNvSpPr>
          <p:nvPr>
            <p:ph type="sldNum" sz="quarter" idx="11"/>
          </p:nvPr>
        </p:nvSpPr>
        <p:spPr/>
        <p:txBody>
          <a:bodyPr/>
          <a:lstStyle/>
          <a:p>
            <a:fld id="{A9320731-3B2C-4107-8664-CAD7BE973DC8}" type="slidenum">
              <a:rPr lang="en-US" smtClean="0"/>
              <a:pPr/>
              <a:t>51</a:t>
            </a:fld>
            <a:endParaRPr lang="en-US"/>
          </a:p>
        </p:txBody>
      </p:sp>
    </p:spTree>
    <p:extLst>
      <p:ext uri="{BB962C8B-B14F-4D97-AF65-F5344CB8AC3E}">
        <p14:creationId xmlns:p14="http://schemas.microsoft.com/office/powerpoint/2010/main" val="198239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cstate="print"/>
          <a:srcRect/>
          <a:stretch>
            <a:fillRect/>
          </a:stretch>
        </p:blipFill>
        <p:spPr bwMode="auto">
          <a:xfrm>
            <a:off x="76200" y="1066800"/>
            <a:ext cx="8977313" cy="4579938"/>
          </a:xfrm>
          <a:prstGeom prst="rect">
            <a:avLst/>
          </a:prstGeom>
          <a:noFill/>
          <a:ln w="9525">
            <a:noFill/>
            <a:miter lim="800000"/>
            <a:headEnd/>
            <a:tailEnd/>
          </a:ln>
        </p:spPr>
      </p:pic>
      <p:grpSp>
        <p:nvGrpSpPr>
          <p:cNvPr id="2" name="Group 12"/>
          <p:cNvGrpSpPr>
            <a:grpSpLocks/>
          </p:cNvGrpSpPr>
          <p:nvPr/>
        </p:nvGrpSpPr>
        <p:grpSpPr bwMode="auto">
          <a:xfrm>
            <a:off x="609601" y="5198589"/>
            <a:ext cx="5407600" cy="1114897"/>
            <a:chOff x="2111369" y="3730941"/>
            <a:chExt cx="5408115" cy="958740"/>
          </a:xfrm>
        </p:grpSpPr>
        <p:sp>
          <p:nvSpPr>
            <p:cNvPr id="7" name="TextBox 6"/>
            <p:cNvSpPr txBox="1"/>
            <p:nvPr/>
          </p:nvSpPr>
          <p:spPr>
            <a:xfrm>
              <a:off x="2111369" y="4043966"/>
              <a:ext cx="3657949" cy="645715"/>
            </a:xfrm>
            <a:prstGeom prst="rect">
              <a:avLst/>
            </a:prstGeom>
            <a:solidFill>
              <a:srgbClr val="D9D9D9">
                <a:alpha val="90000"/>
              </a:srgbClr>
            </a:solidFill>
            <a:ln w="25400">
              <a:solidFill>
                <a:schemeClr val="bg1"/>
              </a:solidFill>
            </a:ln>
            <a:effectLst>
              <a:outerShdw blurRad="50800" dist="38100" dir="2700000" algn="tl" rotWithShape="0">
                <a:prstClr val="black">
                  <a:alpha val="40000"/>
                </a:prstClr>
              </a:outerShdw>
            </a:effectLst>
          </p:spPr>
          <p:txBody>
            <a:bodyPr>
              <a:spAutoFit/>
            </a:bodyPr>
            <a:lstStyle/>
            <a:p>
              <a:pPr>
                <a:defRPr/>
              </a:pPr>
              <a:r>
                <a:rPr lang="en-US" sz="1800" dirty="0">
                  <a:latin typeface="+mn-lt"/>
                </a:rPr>
                <a:t>Cost and benefit may not occur in the same purchasing group</a:t>
              </a:r>
            </a:p>
          </p:txBody>
        </p:sp>
        <p:sp>
          <p:nvSpPr>
            <p:cNvPr id="70663" name="Right Arrow 7"/>
            <p:cNvSpPr>
              <a:spLocks noChangeAspect="1"/>
            </p:cNvSpPr>
            <p:nvPr/>
          </p:nvSpPr>
          <p:spPr bwMode="auto">
            <a:xfrm rot="18405591">
              <a:off x="7135309" y="3771851"/>
              <a:ext cx="382588" cy="385763"/>
            </a:xfrm>
            <a:prstGeom prst="rightArrow">
              <a:avLst>
                <a:gd name="adj1" fmla="val 50000"/>
                <a:gd name="adj2" fmla="val 50000"/>
              </a:avLst>
            </a:prstGeom>
            <a:solidFill>
              <a:srgbClr val="FF0000"/>
            </a:solidFill>
            <a:ln w="28575" algn="ctr">
              <a:solidFill>
                <a:srgbClr val="000000"/>
              </a:solidFill>
              <a:round/>
              <a:headEnd/>
              <a:tailEnd/>
            </a:ln>
            <a:effectLst>
              <a:outerShdw blurRad="50800" dist="38100" dir="2700000" algn="tl" rotWithShape="0">
                <a:prstClr val="black">
                  <a:alpha val="40000"/>
                </a:prstClr>
              </a:outerShdw>
            </a:effectLst>
          </p:spPr>
          <p:txBody>
            <a:bodyPr anchor="ctr"/>
            <a:lstStyle/>
            <a:p>
              <a:endParaRPr lang="en-US"/>
            </a:p>
          </p:txBody>
        </p:sp>
        <p:sp>
          <p:nvSpPr>
            <p:cNvPr id="70664" name="Right Arrow 11"/>
            <p:cNvSpPr>
              <a:spLocks noChangeAspect="1"/>
            </p:cNvSpPr>
            <p:nvPr/>
          </p:nvSpPr>
          <p:spPr bwMode="auto">
            <a:xfrm rot="18117284" flipV="1">
              <a:off x="6057726" y="3729353"/>
              <a:ext cx="382588" cy="385763"/>
            </a:xfrm>
            <a:prstGeom prst="rightArrow">
              <a:avLst>
                <a:gd name="adj1" fmla="val 50000"/>
                <a:gd name="adj2" fmla="val 50000"/>
              </a:avLst>
            </a:prstGeom>
            <a:solidFill>
              <a:srgbClr val="FF0000"/>
            </a:solidFill>
            <a:ln w="28575" algn="ctr">
              <a:solidFill>
                <a:srgbClr val="000000"/>
              </a:solidFill>
              <a:round/>
              <a:headEnd/>
              <a:tailEnd/>
            </a:ln>
            <a:effectLst>
              <a:outerShdw blurRad="50800" dist="38100" dir="2700000" algn="tl" rotWithShape="0">
                <a:prstClr val="black">
                  <a:alpha val="40000"/>
                </a:prstClr>
              </a:outerShdw>
            </a:effectLst>
          </p:spPr>
          <p:txBody>
            <a:bodyPr anchor="ctr"/>
            <a:lstStyle/>
            <a:p>
              <a:endParaRPr lang="en-US"/>
            </a:p>
          </p:txBody>
        </p:sp>
      </p:grpSp>
      <p:sp>
        <p:nvSpPr>
          <p:cNvPr id="4" name="Slide Number Placeholder 3"/>
          <p:cNvSpPr>
            <a:spLocks noGrp="1"/>
          </p:cNvSpPr>
          <p:nvPr>
            <p:ph type="sldNum" sz="quarter" idx="11"/>
          </p:nvPr>
        </p:nvSpPr>
        <p:spPr/>
        <p:txBody>
          <a:bodyPr/>
          <a:lstStyle/>
          <a:p>
            <a:fld id="{A9320731-3B2C-4107-8664-CAD7BE973DC8}" type="slidenum">
              <a:rPr lang="en-US" smtClean="0"/>
              <a:pPr/>
              <a:t>52</a:t>
            </a:fld>
            <a:endParaRPr lang="en-US"/>
          </a:p>
        </p:txBody>
      </p:sp>
    </p:spTree>
    <p:extLst>
      <p:ext uri="{BB962C8B-B14F-4D97-AF65-F5344CB8AC3E}">
        <p14:creationId xmlns:p14="http://schemas.microsoft.com/office/powerpoint/2010/main" val="13127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
        <p:nvSpPr>
          <p:cNvPr id="4" name="Content Placeholder 3"/>
          <p:cNvSpPr>
            <a:spLocks noGrp="1"/>
          </p:cNvSpPr>
          <p:nvPr>
            <p:ph idx="1"/>
          </p:nvPr>
        </p:nvSpPr>
        <p:spPr>
          <a:xfrm>
            <a:off x="228600" y="990600"/>
            <a:ext cx="4114800" cy="5181600"/>
          </a:xfrm>
        </p:spPr>
        <p:txBody>
          <a:bodyPr>
            <a:normAutofit/>
          </a:bodyPr>
          <a:lstStyle/>
          <a:p>
            <a:r>
              <a:rPr lang="en-US" sz="2000" dirty="0"/>
              <a:t>In a highway service station</a:t>
            </a:r>
          </a:p>
          <a:p>
            <a:r>
              <a:rPr lang="en-US" sz="2000" dirty="0"/>
              <a:t>Over the month of June</a:t>
            </a:r>
          </a:p>
          <a:p>
            <a:r>
              <a:rPr lang="en-US" sz="2000" dirty="0"/>
              <a:t>Was a photograph of the earth</a:t>
            </a:r>
          </a:p>
          <a:p>
            <a:r>
              <a:rPr lang="en-US" sz="2000" dirty="0"/>
              <a:t>Taken coming back from the moon</a:t>
            </a:r>
          </a:p>
          <a:p>
            <a:r>
              <a:rPr lang="en-US" sz="2000" dirty="0"/>
              <a:t>And you couldn't see a city</a:t>
            </a:r>
          </a:p>
          <a:p>
            <a:r>
              <a:rPr lang="en-US" sz="2000" dirty="0"/>
              <a:t>On that marbled bowling ball</a:t>
            </a:r>
          </a:p>
          <a:p>
            <a:r>
              <a:rPr lang="en-US" sz="2000" dirty="0"/>
              <a:t>Or a forest or a highway</a:t>
            </a:r>
          </a:p>
          <a:p>
            <a:r>
              <a:rPr lang="en-US" sz="2000" dirty="0"/>
              <a:t>Or me here least of all</a:t>
            </a:r>
          </a:p>
          <a:p>
            <a:pPr algn="r"/>
            <a:endParaRPr lang="en-US" sz="1600" i="1" dirty="0"/>
          </a:p>
          <a:p>
            <a:pPr algn="r"/>
            <a:r>
              <a:rPr lang="en-US" sz="1600" i="1" dirty="0"/>
              <a:t>Joni Mitchell</a:t>
            </a:r>
          </a:p>
          <a:p>
            <a:pPr algn="r"/>
            <a:r>
              <a:rPr lang="en-US" sz="1600" i="1" dirty="0"/>
              <a:t>Refuge of the Roads</a:t>
            </a:r>
          </a:p>
        </p:txBody>
      </p:sp>
      <p:sp>
        <p:nvSpPr>
          <p:cNvPr id="7" name="TextBox 6"/>
          <p:cNvSpPr txBox="1"/>
          <p:nvPr/>
        </p:nvSpPr>
        <p:spPr>
          <a:xfrm>
            <a:off x="4114800" y="6387201"/>
            <a:ext cx="4743450" cy="307777"/>
          </a:xfrm>
          <a:prstGeom prst="rect">
            <a:avLst/>
          </a:prstGeom>
          <a:noFill/>
        </p:spPr>
        <p:txBody>
          <a:bodyPr wrap="square" rtlCol="0">
            <a:spAutoFit/>
          </a:bodyPr>
          <a:lstStyle/>
          <a:p>
            <a:pPr algn="r"/>
            <a:r>
              <a:rPr lang="en-US" sz="1400" i="1" dirty="0"/>
              <a:t>Image Courtesy William Anders, Apollo 8, 1968 NASA</a:t>
            </a:r>
          </a:p>
        </p:txBody>
      </p:sp>
    </p:spTree>
    <p:extLst>
      <p:ext uri="{BB962C8B-B14F-4D97-AF65-F5344CB8AC3E}">
        <p14:creationId xmlns:p14="http://schemas.microsoft.com/office/powerpoint/2010/main" val="300539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
        <p:nvSpPr>
          <p:cNvPr id="4" name="Content Placeholder 3"/>
          <p:cNvSpPr>
            <a:spLocks noGrp="1"/>
          </p:cNvSpPr>
          <p:nvPr>
            <p:ph idx="1"/>
          </p:nvPr>
        </p:nvSpPr>
        <p:spPr>
          <a:xfrm>
            <a:off x="228600" y="457200"/>
            <a:ext cx="4343400" cy="5486400"/>
          </a:xfrm>
        </p:spPr>
        <p:txBody>
          <a:bodyPr>
            <a:normAutofit/>
          </a:bodyPr>
          <a:lstStyle/>
          <a:p>
            <a:r>
              <a:rPr lang="en-US" dirty="0">
                <a:solidFill>
                  <a:srgbClr val="FFA100"/>
                </a:solidFill>
              </a:rPr>
              <a:t>My Observations:</a:t>
            </a:r>
          </a:p>
          <a:p>
            <a:pPr marL="342900" indent="-342900">
              <a:buFont typeface="+mj-lt"/>
              <a:buAutoNum type="arabicPeriod"/>
            </a:pPr>
            <a:r>
              <a:rPr lang="en-US" sz="2000" dirty="0"/>
              <a:t>Only one “marbled bowling ball” in the near vicinity</a:t>
            </a:r>
          </a:p>
          <a:p>
            <a:pPr marL="342900" indent="-342900">
              <a:buFont typeface="+mj-lt"/>
              <a:buAutoNum type="arabicPeriod"/>
            </a:pPr>
            <a:r>
              <a:rPr lang="en-US" sz="2000" dirty="0"/>
              <a:t>Unable to see the Division of Design and Construction </a:t>
            </a:r>
          </a:p>
          <a:p>
            <a:pPr marL="342900" indent="-342900">
              <a:buFont typeface="+mj-lt"/>
              <a:buAutoNum type="arabicPeriod"/>
            </a:pPr>
            <a:r>
              <a:rPr lang="en-US" sz="2000" dirty="0"/>
              <a:t>Unable to see the Division of Physical  Plant and Campus Services</a:t>
            </a:r>
          </a:p>
          <a:p>
            <a:pPr marL="342900" indent="-342900">
              <a:buFont typeface="+mj-lt"/>
              <a:buAutoNum type="arabicPeriod"/>
            </a:pPr>
            <a:r>
              <a:rPr lang="en-US" sz="2000" dirty="0"/>
              <a:t>I suspect they are all in this together, and us with them</a:t>
            </a:r>
          </a:p>
          <a:p>
            <a:pPr marL="342900" indent="-342900">
              <a:buFont typeface="+mj-lt"/>
              <a:buAutoNum type="arabicPeriod"/>
            </a:pPr>
            <a:r>
              <a:rPr lang="en-US" sz="2000" dirty="0"/>
              <a:t>We need to start acting and thinking as if that is the case</a:t>
            </a:r>
          </a:p>
          <a:p>
            <a:pPr algn="r"/>
            <a:endParaRPr lang="en-US" sz="1600" i="1"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54</a:t>
            </a:fld>
            <a:endParaRPr lang="en-US" dirty="0"/>
          </a:p>
        </p:txBody>
      </p:sp>
      <p:sp>
        <p:nvSpPr>
          <p:cNvPr id="8" name="TextBox 7"/>
          <p:cNvSpPr txBox="1"/>
          <p:nvPr/>
        </p:nvSpPr>
        <p:spPr>
          <a:xfrm>
            <a:off x="4114800" y="6387201"/>
            <a:ext cx="4743450" cy="307777"/>
          </a:xfrm>
          <a:prstGeom prst="rect">
            <a:avLst/>
          </a:prstGeom>
          <a:noFill/>
        </p:spPr>
        <p:txBody>
          <a:bodyPr wrap="square" rtlCol="0">
            <a:spAutoFit/>
          </a:bodyPr>
          <a:lstStyle/>
          <a:p>
            <a:pPr algn="r"/>
            <a:r>
              <a:rPr lang="en-US" sz="1400" i="1" dirty="0"/>
              <a:t>Image Courtesy William Anders, Apollo 8, 1968 NASA</a:t>
            </a:r>
          </a:p>
        </p:txBody>
      </p:sp>
    </p:spTree>
    <p:extLst>
      <p:ext uri="{BB962C8B-B14F-4D97-AF65-F5344CB8AC3E}">
        <p14:creationId xmlns:p14="http://schemas.microsoft.com/office/powerpoint/2010/main" val="38855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07" y="0"/>
            <a:ext cx="85151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2"/>
          <p:cNvGrpSpPr>
            <a:grpSpLocks/>
          </p:cNvGrpSpPr>
          <p:nvPr/>
        </p:nvGrpSpPr>
        <p:grpSpPr bwMode="auto">
          <a:xfrm>
            <a:off x="3581400" y="1524000"/>
            <a:ext cx="3624047" cy="2200252"/>
            <a:chOff x="-2057566" y="949355"/>
            <a:chExt cx="3624047" cy="2200425"/>
          </a:xfrm>
          <a:effectLst>
            <a:outerShdw blurRad="50800" dist="38100" dir="2700000" algn="tl" rotWithShape="0">
              <a:prstClr val="black">
                <a:alpha val="40000"/>
              </a:prstClr>
            </a:outerShdw>
          </a:effectLst>
        </p:grpSpPr>
        <p:sp>
          <p:nvSpPr>
            <p:cNvPr id="6" name="TextBox 5"/>
            <p:cNvSpPr txBox="1"/>
            <p:nvPr/>
          </p:nvSpPr>
          <p:spPr>
            <a:xfrm>
              <a:off x="-1710119" y="1395454"/>
              <a:ext cx="3276600" cy="1754326"/>
            </a:xfrm>
            <a:prstGeom prst="rect">
              <a:avLst/>
            </a:prstGeom>
            <a:solidFill>
              <a:srgbClr val="D9D9D9">
                <a:alpha val="90000"/>
              </a:srgbClr>
            </a:solidFill>
            <a:ln w="25400">
              <a:solidFill>
                <a:schemeClr val="bg1"/>
              </a:solidFill>
            </a:ln>
          </p:spPr>
          <p:txBody>
            <a:bodyPr>
              <a:spAutoFit/>
            </a:bodyPr>
            <a:lstStyle/>
            <a:p>
              <a:pPr>
                <a:defRPr/>
              </a:pPr>
              <a:r>
                <a:rPr lang="en-US" sz="1800" dirty="0">
                  <a:latin typeface="+mn-lt"/>
                </a:rPr>
                <a:t>“State of the art” technology allows real time monitoring for the “inflection point” in the filter life cycle cost curve (a.k.a. the point in time when you should change the filters)</a:t>
              </a:r>
            </a:p>
          </p:txBody>
        </p:sp>
        <p:sp>
          <p:nvSpPr>
            <p:cNvPr id="7" name="Right Arrow 4"/>
            <p:cNvSpPr>
              <a:spLocks noChangeAspect="1"/>
            </p:cNvSpPr>
            <p:nvPr/>
          </p:nvSpPr>
          <p:spPr bwMode="auto">
            <a:xfrm rot="14346149">
              <a:off x="-2056008" y="947797"/>
              <a:ext cx="382618" cy="385733"/>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grpSp>
      <p:sp>
        <p:nvSpPr>
          <p:cNvPr id="3" name="Slide Number Placeholder 2"/>
          <p:cNvSpPr>
            <a:spLocks noGrp="1"/>
          </p:cNvSpPr>
          <p:nvPr>
            <p:ph type="sldNum" sz="quarter" idx="11"/>
          </p:nvPr>
        </p:nvSpPr>
        <p:spPr/>
        <p:txBody>
          <a:bodyPr/>
          <a:lstStyle/>
          <a:p>
            <a:fld id="{A9320731-3B2C-4107-8664-CAD7BE973DC8}" type="slidenum">
              <a:rPr lang="en-US" smtClean="0"/>
              <a:pPr/>
              <a:t>55</a:t>
            </a:fld>
            <a:endParaRPr lang="en-US"/>
          </a:p>
        </p:txBody>
      </p:sp>
    </p:spTree>
    <p:extLst>
      <p:ext uri="{BB962C8B-B14F-4D97-AF65-F5344CB8AC3E}">
        <p14:creationId xmlns:p14="http://schemas.microsoft.com/office/powerpoint/2010/main" val="97538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07" y="0"/>
            <a:ext cx="85151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fld id="{A9320731-3B2C-4107-8664-CAD7BE973DC8}" type="slidenum">
              <a:rPr lang="en-US" smtClean="0"/>
              <a:pPr/>
              <a:t>56</a:t>
            </a:fld>
            <a:endParaRPr lang="en-US"/>
          </a:p>
        </p:txBody>
      </p:sp>
    </p:spTree>
    <p:extLst>
      <p:ext uri="{BB962C8B-B14F-4D97-AF65-F5344CB8AC3E}">
        <p14:creationId xmlns:p14="http://schemas.microsoft.com/office/powerpoint/2010/main" val="223089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07" y="0"/>
            <a:ext cx="85151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fld id="{A9320731-3B2C-4107-8664-CAD7BE973DC8}" type="slidenum">
              <a:rPr lang="en-US" smtClean="0"/>
              <a:pPr/>
              <a:t>57</a:t>
            </a:fld>
            <a:endParaRPr lang="en-US"/>
          </a:p>
        </p:txBody>
      </p:sp>
    </p:spTree>
    <p:extLst>
      <p:ext uri="{BB962C8B-B14F-4D97-AF65-F5344CB8AC3E}">
        <p14:creationId xmlns:p14="http://schemas.microsoft.com/office/powerpoint/2010/main" val="173171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07" y="0"/>
            <a:ext cx="85151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a:xfrm>
            <a:off x="457200" y="152400"/>
            <a:ext cx="8229600" cy="2819400"/>
          </a:xfrm>
          <a:solidFill>
            <a:schemeClr val="bg1">
              <a:alpha val="75000"/>
            </a:schemeClr>
          </a:solidFill>
          <a:effectLst>
            <a:softEdge rad="127000"/>
          </a:effectLst>
        </p:spPr>
        <p:txBody>
          <a:bodyPr>
            <a:normAutofit/>
          </a:bodyPr>
          <a:lstStyle/>
          <a:p>
            <a:r>
              <a:rPr lang="en-US" dirty="0">
                <a:solidFill>
                  <a:schemeClr val="tx1"/>
                </a:solidFill>
              </a:rPr>
              <a:t>Note that the cost curve is still dropping</a:t>
            </a:r>
          </a:p>
          <a:p>
            <a:pPr marL="342900" indent="-342900">
              <a:buFont typeface="Arial" panose="020B0604020202020204" pitchFamily="34" charset="0"/>
              <a:buChar char="•"/>
            </a:pPr>
            <a:r>
              <a:rPr lang="en-US" dirty="0">
                <a:solidFill>
                  <a:schemeClr val="tx1"/>
                </a:solidFill>
              </a:rPr>
              <a:t>The model projected an inflection point at about 48 month's</a:t>
            </a:r>
          </a:p>
          <a:p>
            <a:pPr marL="342900" indent="-342900">
              <a:buFont typeface="Arial" panose="020B0604020202020204" pitchFamily="34" charset="0"/>
              <a:buChar char="•"/>
            </a:pPr>
            <a:r>
              <a:rPr lang="en-US" dirty="0">
                <a:solidFill>
                  <a:schemeClr val="tx1"/>
                </a:solidFill>
              </a:rPr>
              <a:t>We are currently at about 64 months</a:t>
            </a:r>
          </a:p>
          <a:p>
            <a:pPr marL="693738" lvl="1"/>
            <a:r>
              <a:rPr lang="en-US" dirty="0">
                <a:solidFill>
                  <a:schemeClr val="tx1"/>
                </a:solidFill>
              </a:rPr>
              <a:t>Schedules tightened</a:t>
            </a:r>
          </a:p>
          <a:p>
            <a:pPr marL="693738" lvl="1"/>
            <a:r>
              <a:rPr lang="en-US" dirty="0">
                <a:solidFill>
                  <a:schemeClr val="tx1"/>
                </a:solidFill>
              </a:rPr>
              <a:t>VAV operating mode initiated at about 36 months</a:t>
            </a:r>
          </a:p>
        </p:txBody>
      </p:sp>
      <p:sp>
        <p:nvSpPr>
          <p:cNvPr id="6" name="Right Arrow 4"/>
          <p:cNvSpPr>
            <a:spLocks noChangeAspect="1"/>
          </p:cNvSpPr>
          <p:nvPr/>
        </p:nvSpPr>
        <p:spPr bwMode="auto">
          <a:xfrm rot="18106660">
            <a:off x="7428706" y="4413718"/>
            <a:ext cx="382588" cy="385733"/>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sp>
        <p:nvSpPr>
          <p:cNvPr id="5" name="Slide Number Placeholder 4"/>
          <p:cNvSpPr>
            <a:spLocks noGrp="1"/>
          </p:cNvSpPr>
          <p:nvPr>
            <p:ph type="sldNum" sz="quarter" idx="11"/>
          </p:nvPr>
        </p:nvSpPr>
        <p:spPr/>
        <p:txBody>
          <a:bodyPr/>
          <a:lstStyle/>
          <a:p>
            <a:fld id="{A9320731-3B2C-4107-8664-CAD7BE973DC8}" type="slidenum">
              <a:rPr lang="en-US" smtClean="0"/>
              <a:pPr/>
              <a:t>58</a:t>
            </a:fld>
            <a:endParaRPr lang="en-US"/>
          </a:p>
        </p:txBody>
      </p:sp>
    </p:spTree>
    <p:extLst>
      <p:ext uri="{BB962C8B-B14F-4D97-AF65-F5344CB8AC3E}">
        <p14:creationId xmlns:p14="http://schemas.microsoft.com/office/powerpoint/2010/main" val="361335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3634" name="Picture 2"/>
          <p:cNvPicPr>
            <a:picLocks noChangeAspect="1" noChangeArrowheads="1"/>
          </p:cNvPicPr>
          <p:nvPr/>
        </p:nvPicPr>
        <p:blipFill>
          <a:blip r:embed="rId3" cstate="print"/>
          <a:srcRect l="19167" t="29333" r="20833" b="25333"/>
          <a:stretch>
            <a:fillRect/>
          </a:stretch>
        </p:blipFill>
        <p:spPr bwMode="auto">
          <a:xfrm>
            <a:off x="0" y="2209800"/>
            <a:ext cx="9144000" cy="4318000"/>
          </a:xfrm>
          <a:prstGeom prst="rect">
            <a:avLst/>
          </a:prstGeom>
          <a:noFill/>
          <a:ln w="9525" cap="flat" cmpd="sng">
            <a:noFill/>
            <a:prstDash val="solid"/>
            <a:miter lim="800000"/>
            <a:headEnd/>
            <a:tailEnd/>
          </a:ln>
          <a:effectLst>
            <a:softEdge rad="127000"/>
          </a:effectLst>
        </p:spPr>
      </p:pic>
      <p:sp>
        <p:nvSpPr>
          <p:cNvPr id="7" name="Rectangle 6"/>
          <p:cNvSpPr/>
          <p:nvPr/>
        </p:nvSpPr>
        <p:spPr bwMode="auto">
          <a:xfrm>
            <a:off x="1981200" y="4724400"/>
            <a:ext cx="4343400" cy="106680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927" b="11959"/>
          <a:stretch/>
        </p:blipFill>
        <p:spPr bwMode="auto">
          <a:xfrm>
            <a:off x="4763" y="0"/>
            <a:ext cx="9132887" cy="162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TextBox 85"/>
          <p:cNvSpPr txBox="1"/>
          <p:nvPr/>
        </p:nvSpPr>
        <p:spPr>
          <a:xfrm>
            <a:off x="457200" y="1381035"/>
            <a:ext cx="8250219" cy="646331"/>
          </a:xfrm>
          <a:prstGeom prst="rect">
            <a:avLst/>
          </a:prstGeom>
          <a:noFill/>
        </p:spPr>
        <p:txBody>
          <a:bodyPr wrap="square" rtlCol="0">
            <a:spAutoFit/>
          </a:bodyPr>
          <a:lstStyle/>
          <a:p>
            <a:r>
              <a:rPr lang="en-US" dirty="0">
                <a:solidFill>
                  <a:schemeClr val="bg1"/>
                </a:solidFill>
              </a:rPr>
              <a:t>Changing filter types or replacement approaches for process areas may involve changing a quality control standard</a:t>
            </a:r>
          </a:p>
        </p:txBody>
      </p:sp>
      <p:sp>
        <p:nvSpPr>
          <p:cNvPr id="5" name="Slide Number Placeholder 4"/>
          <p:cNvSpPr>
            <a:spLocks noGrp="1"/>
          </p:cNvSpPr>
          <p:nvPr>
            <p:ph type="sldNum" sz="quarter" idx="11"/>
          </p:nvPr>
        </p:nvSpPr>
        <p:spPr/>
        <p:txBody>
          <a:bodyPr/>
          <a:lstStyle/>
          <a:p>
            <a:fld id="{A9320731-3B2C-4107-8664-CAD7BE973DC8}" type="slidenum">
              <a:rPr lang="en-US" smtClean="0"/>
              <a:pPr/>
              <a:t>59</a:t>
            </a:fld>
            <a:endParaRPr lang="en-US"/>
          </a:p>
        </p:txBody>
      </p:sp>
    </p:spTree>
    <p:extLst>
      <p:ext uri="{BB962C8B-B14F-4D97-AF65-F5344CB8AC3E}">
        <p14:creationId xmlns:p14="http://schemas.microsoft.com/office/powerpoint/2010/main" val="51672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COVID Mitigation Pushes Towards Higher Filtration Levels</a:t>
            </a:r>
          </a:p>
        </p:txBody>
      </p:sp>
      <p:sp>
        <p:nvSpPr>
          <p:cNvPr id="7" name="Content Placeholder 6"/>
          <p:cNvSpPr>
            <a:spLocks noGrp="1"/>
          </p:cNvSpPr>
          <p:nvPr>
            <p:ph idx="1"/>
          </p:nvPr>
        </p:nvSpPr>
        <p:spPr/>
        <p:txBody>
          <a:bodyPr/>
          <a:lstStyle/>
          <a:p>
            <a:r>
              <a:rPr lang="en-US" dirty="0"/>
              <a:t>ASHRAE EPIDEMIC TASK FORCE</a:t>
            </a:r>
          </a:p>
          <a:p>
            <a:r>
              <a:rPr lang="en-US" dirty="0"/>
              <a:t>Core Recommendations for Reducing Airborne Infectious </a:t>
            </a:r>
          </a:p>
          <a:p>
            <a:r>
              <a:rPr lang="en-US" dirty="0"/>
              <a:t>Aerosol Exposure </a:t>
            </a:r>
          </a:p>
          <a:p>
            <a:pPr lvl="1"/>
            <a:r>
              <a:rPr lang="en-US" dirty="0"/>
              <a:t>Use combinations of filters and air cleaners that achieve MERV 13 or better levels of performance for air recirculated by HVAC systems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6</a:t>
            </a:fld>
            <a:endParaRPr lang="en-US"/>
          </a:p>
        </p:txBody>
      </p:sp>
    </p:spTree>
    <p:extLst>
      <p:ext uri="{BB962C8B-B14F-4D97-AF65-F5344CB8AC3E}">
        <p14:creationId xmlns:p14="http://schemas.microsoft.com/office/powerpoint/2010/main" val="405851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pPr marL="342900" indent="-342900">
              <a:buFont typeface="Arial" panose="020B0604020202020204" pitchFamily="34" charset="0"/>
              <a:buChar char="•"/>
            </a:pPr>
            <a:r>
              <a:rPr lang="en-US" dirty="0"/>
              <a:t>Non-VSD Equipped System Caution</a:t>
            </a:r>
          </a:p>
          <a:p>
            <a:pPr marL="569913" lvl="1"/>
            <a:r>
              <a:rPr lang="en-US" dirty="0"/>
              <a:t>Lower pressure = fan moving out its fan curve</a:t>
            </a:r>
          </a:p>
          <a:p>
            <a:pPr marL="569913" lvl="1"/>
            <a:r>
              <a:rPr lang="en-US" dirty="0"/>
              <a:t>Fan moving out its fan curve = more fan energy</a:t>
            </a:r>
          </a:p>
          <a:p>
            <a:pPr marL="569913" lvl="1"/>
            <a:r>
              <a:rPr lang="en-US" dirty="0"/>
              <a:t>Fan moving out its fan curve = more reheat energy in a constant volume reheat system</a:t>
            </a:r>
          </a:p>
          <a:p>
            <a:pPr marL="342900" indent="-342900">
              <a:buFont typeface="Arial" panose="020B0604020202020204" pitchFamily="34" charset="0"/>
              <a:buChar char="•"/>
            </a:pPr>
            <a:r>
              <a:rPr lang="en-US" dirty="0"/>
              <a:t>Include a sheave change or VFD in the cost to upgrade to lower pressure drop filters</a:t>
            </a:r>
          </a:p>
          <a:p>
            <a:pPr marL="342900" indent="-342900">
              <a:buFont typeface="Arial" panose="020B0604020202020204" pitchFamily="34" charset="0"/>
              <a:buChar char="•"/>
            </a:pPr>
            <a:r>
              <a:rPr lang="en-US" dirty="0"/>
              <a:t>Leveraging the VSD if you add it</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927" b="11959"/>
          <a:stretch/>
        </p:blipFill>
        <p:spPr bwMode="auto">
          <a:xfrm>
            <a:off x="4763" y="0"/>
            <a:ext cx="9132887" cy="162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8"/>
          <p:cNvSpPr>
            <a:spLocks noGrp="1"/>
          </p:cNvSpPr>
          <p:nvPr>
            <p:ph type="sldNum" sz="quarter" idx="11"/>
          </p:nvPr>
        </p:nvSpPr>
        <p:spPr/>
        <p:txBody>
          <a:bodyPr/>
          <a:lstStyle/>
          <a:p>
            <a:fld id="{A9320731-3B2C-4107-8664-CAD7BE973DC8}" type="slidenum">
              <a:rPr lang="en-US" smtClean="0"/>
              <a:pPr/>
              <a:t>60</a:t>
            </a:fld>
            <a:endParaRPr lang="en-US"/>
          </a:p>
        </p:txBody>
      </p:sp>
    </p:spTree>
    <p:extLst>
      <p:ext uri="{BB962C8B-B14F-4D97-AF65-F5344CB8AC3E}">
        <p14:creationId xmlns:p14="http://schemas.microsoft.com/office/powerpoint/2010/main" val="263552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5746" name="Rectangle 2"/>
          <p:cNvSpPr>
            <a:spLocks noGrp="1" noChangeArrowheads="1"/>
          </p:cNvSpPr>
          <p:nvPr>
            <p:ph type="title"/>
          </p:nvPr>
        </p:nvSpPr>
        <p:spPr/>
        <p:txBody>
          <a:bodyPr/>
          <a:lstStyle/>
          <a:p>
            <a:r>
              <a:rPr lang="en-US"/>
              <a:t>Filter Location Impacts Fan Energy</a:t>
            </a:r>
          </a:p>
        </p:txBody>
      </p:sp>
      <p:sp>
        <p:nvSpPr>
          <p:cNvPr id="1055747" name="Rectangle 3"/>
          <p:cNvSpPr>
            <a:spLocks noGrp="1" noChangeArrowheads="1"/>
          </p:cNvSpPr>
          <p:nvPr>
            <p:ph type="body" idx="4294967295"/>
          </p:nvPr>
        </p:nvSpPr>
        <p:spPr>
          <a:xfrm>
            <a:off x="381000" y="4352925"/>
            <a:ext cx="4687887" cy="1804988"/>
          </a:xfrm>
        </p:spPr>
        <p:txBody>
          <a:bodyPr/>
          <a:lstStyle/>
          <a:p>
            <a:pPr marL="461963" indent="-461963"/>
            <a:r>
              <a:rPr lang="en-US" dirty="0"/>
              <a:t>Different configurations</a:t>
            </a:r>
          </a:p>
          <a:p>
            <a:pPr marL="461963" indent="-461963"/>
            <a:r>
              <a:rPr lang="en-US" dirty="0"/>
              <a:t>Different dimensions</a:t>
            </a:r>
          </a:p>
          <a:p>
            <a:pPr marL="461963" indent="-461963"/>
            <a:r>
              <a:rPr lang="en-US" dirty="0"/>
              <a:t>Different fan static requirements</a:t>
            </a:r>
          </a:p>
        </p:txBody>
      </p:sp>
      <p:grpSp>
        <p:nvGrpSpPr>
          <p:cNvPr id="2" name="Group 4"/>
          <p:cNvGrpSpPr>
            <a:grpSpLocks/>
          </p:cNvGrpSpPr>
          <p:nvPr/>
        </p:nvGrpSpPr>
        <p:grpSpPr bwMode="auto">
          <a:xfrm>
            <a:off x="776288" y="1871663"/>
            <a:ext cx="3819525" cy="2022475"/>
            <a:chOff x="489" y="1179"/>
            <a:chExt cx="2406" cy="1274"/>
          </a:xfrm>
        </p:grpSpPr>
        <p:graphicFrame>
          <p:nvGraphicFramePr>
            <p:cNvPr id="1055749" name="Object 5"/>
            <p:cNvGraphicFramePr>
              <a:graphicFrameLocks noChangeAspect="1"/>
            </p:cNvGraphicFramePr>
            <p:nvPr/>
          </p:nvGraphicFramePr>
          <p:xfrm>
            <a:off x="489" y="1348"/>
            <a:ext cx="1900" cy="787"/>
          </p:xfrm>
          <a:graphic>
            <a:graphicData uri="http://schemas.openxmlformats.org/presentationml/2006/ole">
              <mc:AlternateContent xmlns:mc="http://schemas.openxmlformats.org/markup-compatibility/2006">
                <mc:Choice xmlns:v="urn:schemas-microsoft-com:vml" Requires="v">
                  <p:oleObj spid="_x0000_s2053" name="Drawing" r:id="rId4" imgW="4886280" imgH="3705120" progId="">
                    <p:embed/>
                  </p:oleObj>
                </mc:Choice>
                <mc:Fallback>
                  <p:oleObj name="Drawing" r:id="rId4" imgW="4886280" imgH="3705120" progId="">
                    <p:embed/>
                    <p:pic>
                      <p:nvPicPr>
                        <p:cNvPr id="1055749" name="Object 5"/>
                        <p:cNvPicPr>
                          <a:picLocks noChangeAspect="1" noChangeArrowheads="1"/>
                        </p:cNvPicPr>
                        <p:nvPr/>
                      </p:nvPicPr>
                      <p:blipFill>
                        <a:blip r:embed="rId5">
                          <a:extLst>
                            <a:ext uri="{28A0092B-C50C-407E-A947-70E740481C1C}">
                              <a14:useLocalDpi xmlns:a14="http://schemas.microsoft.com/office/drawing/2010/main" val="0"/>
                            </a:ext>
                          </a:extLst>
                        </a:blip>
                        <a:srcRect t="22415" b="22971"/>
                        <a:stretch>
                          <a:fillRect/>
                        </a:stretch>
                      </p:blipFill>
                      <p:spPr bwMode="auto">
                        <a:xfrm>
                          <a:off x="489" y="1348"/>
                          <a:ext cx="1900" cy="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6"/>
            <p:cNvGrpSpPr>
              <a:grpSpLocks/>
            </p:cNvGrpSpPr>
            <p:nvPr/>
          </p:nvGrpSpPr>
          <p:grpSpPr bwMode="auto">
            <a:xfrm>
              <a:off x="927" y="1191"/>
              <a:ext cx="870" cy="192"/>
              <a:chOff x="927" y="1191"/>
              <a:chExt cx="870" cy="192"/>
            </a:xfrm>
          </p:grpSpPr>
          <p:sp>
            <p:nvSpPr>
              <p:cNvPr id="1055751" name="Line 7"/>
              <p:cNvSpPr>
                <a:spLocks noChangeShapeType="1"/>
              </p:cNvSpPr>
              <p:nvPr/>
            </p:nvSpPr>
            <p:spPr bwMode="auto">
              <a:xfrm flipV="1">
                <a:off x="927" y="1203"/>
                <a:ext cx="0" cy="180"/>
              </a:xfrm>
              <a:prstGeom prst="line">
                <a:avLst/>
              </a:prstGeom>
              <a:noFill/>
              <a:ln w="9525">
                <a:solidFill>
                  <a:srgbClr val="009900"/>
                </a:solidFill>
                <a:round/>
                <a:headEnd/>
                <a:tailEnd/>
              </a:ln>
              <a:effectLst/>
            </p:spPr>
            <p:txBody>
              <a:bodyPr/>
              <a:lstStyle/>
              <a:p>
                <a:endParaRPr lang="en-US"/>
              </a:p>
            </p:txBody>
          </p:sp>
          <p:sp>
            <p:nvSpPr>
              <p:cNvPr id="1055752" name="Line 8"/>
              <p:cNvSpPr>
                <a:spLocks noChangeShapeType="1"/>
              </p:cNvSpPr>
              <p:nvPr/>
            </p:nvSpPr>
            <p:spPr bwMode="auto">
              <a:xfrm flipV="1">
                <a:off x="1797" y="1203"/>
                <a:ext cx="0" cy="180"/>
              </a:xfrm>
              <a:prstGeom prst="line">
                <a:avLst/>
              </a:prstGeom>
              <a:noFill/>
              <a:ln w="9525">
                <a:solidFill>
                  <a:srgbClr val="009900"/>
                </a:solidFill>
                <a:round/>
                <a:headEnd/>
                <a:tailEnd/>
              </a:ln>
              <a:effectLst/>
            </p:spPr>
            <p:txBody>
              <a:bodyPr/>
              <a:lstStyle/>
              <a:p>
                <a:endParaRPr lang="en-US"/>
              </a:p>
            </p:txBody>
          </p:sp>
          <p:sp>
            <p:nvSpPr>
              <p:cNvPr id="1055753" name="Line 9"/>
              <p:cNvSpPr>
                <a:spLocks noChangeShapeType="1"/>
              </p:cNvSpPr>
              <p:nvPr/>
            </p:nvSpPr>
            <p:spPr bwMode="auto">
              <a:xfrm>
                <a:off x="927" y="1287"/>
                <a:ext cx="156" cy="0"/>
              </a:xfrm>
              <a:prstGeom prst="line">
                <a:avLst/>
              </a:prstGeom>
              <a:noFill/>
              <a:ln w="9525">
                <a:solidFill>
                  <a:srgbClr val="009900"/>
                </a:solidFill>
                <a:round/>
                <a:headEnd type="triangle" w="med" len="med"/>
                <a:tailEnd/>
              </a:ln>
              <a:effectLst/>
            </p:spPr>
            <p:txBody>
              <a:bodyPr/>
              <a:lstStyle/>
              <a:p>
                <a:endParaRPr lang="en-US"/>
              </a:p>
            </p:txBody>
          </p:sp>
          <p:sp>
            <p:nvSpPr>
              <p:cNvPr id="1055754" name="Text Box 10"/>
              <p:cNvSpPr txBox="1">
                <a:spLocks noChangeArrowheads="1"/>
              </p:cNvSpPr>
              <p:nvPr/>
            </p:nvSpPr>
            <p:spPr bwMode="auto">
              <a:xfrm>
                <a:off x="1113" y="1191"/>
                <a:ext cx="492" cy="192"/>
              </a:xfrm>
              <a:prstGeom prst="rect">
                <a:avLst/>
              </a:prstGeom>
              <a:noFill/>
              <a:ln w="9525">
                <a:noFill/>
                <a:miter lim="800000"/>
                <a:headEnd/>
                <a:tailEnd/>
              </a:ln>
              <a:effectLst/>
            </p:spPr>
            <p:txBody>
              <a:bodyPr>
                <a:spAutoFit/>
              </a:bodyPr>
              <a:lstStyle/>
              <a:p>
                <a:pPr>
                  <a:spcBef>
                    <a:spcPct val="50000"/>
                  </a:spcBef>
                </a:pPr>
                <a:r>
                  <a:rPr lang="en-US" sz="1400">
                    <a:solidFill>
                      <a:srgbClr val="009900"/>
                    </a:solidFill>
                    <a:latin typeface="Arial" charset="0"/>
                  </a:rPr>
                  <a:t>Shorter</a:t>
                </a:r>
              </a:p>
            </p:txBody>
          </p:sp>
          <p:sp>
            <p:nvSpPr>
              <p:cNvPr id="1055755" name="Line 11"/>
              <p:cNvSpPr>
                <a:spLocks noChangeShapeType="1"/>
              </p:cNvSpPr>
              <p:nvPr/>
            </p:nvSpPr>
            <p:spPr bwMode="auto">
              <a:xfrm>
                <a:off x="1641" y="1293"/>
                <a:ext cx="156" cy="0"/>
              </a:xfrm>
              <a:prstGeom prst="line">
                <a:avLst/>
              </a:prstGeom>
              <a:noFill/>
              <a:ln w="9525">
                <a:solidFill>
                  <a:srgbClr val="009900"/>
                </a:solidFill>
                <a:round/>
                <a:headEnd/>
                <a:tailEnd type="triangle" w="med" len="med"/>
              </a:ln>
              <a:effectLst/>
            </p:spPr>
            <p:txBody>
              <a:bodyPr/>
              <a:lstStyle/>
              <a:p>
                <a:endParaRPr lang="en-US"/>
              </a:p>
            </p:txBody>
          </p:sp>
        </p:grpSp>
        <p:grpSp>
          <p:nvGrpSpPr>
            <p:cNvPr id="4" name="Group 12"/>
            <p:cNvGrpSpPr>
              <a:grpSpLocks/>
            </p:cNvGrpSpPr>
            <p:nvPr/>
          </p:nvGrpSpPr>
          <p:grpSpPr bwMode="auto">
            <a:xfrm>
              <a:off x="1641" y="1179"/>
              <a:ext cx="1254" cy="609"/>
              <a:chOff x="1641" y="1179"/>
              <a:chExt cx="1254" cy="609"/>
            </a:xfrm>
          </p:grpSpPr>
          <p:sp>
            <p:nvSpPr>
              <p:cNvPr id="1055757" name="Oval 13"/>
              <p:cNvSpPr>
                <a:spLocks noChangeAspect="1" noChangeArrowheads="1"/>
              </p:cNvSpPr>
              <p:nvPr/>
            </p:nvSpPr>
            <p:spPr bwMode="auto">
              <a:xfrm>
                <a:off x="1641" y="1467"/>
                <a:ext cx="321" cy="321"/>
              </a:xfrm>
              <a:prstGeom prst="ellipse">
                <a:avLst/>
              </a:prstGeom>
              <a:noFill/>
              <a:ln w="9525">
                <a:solidFill>
                  <a:srgbClr val="009900"/>
                </a:solidFill>
                <a:round/>
                <a:headEnd/>
                <a:tailEnd/>
              </a:ln>
              <a:effectLst/>
            </p:spPr>
            <p:txBody>
              <a:bodyPr wrap="none" anchor="ctr"/>
              <a:lstStyle/>
              <a:p>
                <a:endParaRPr lang="en-US"/>
              </a:p>
            </p:txBody>
          </p:sp>
          <p:sp>
            <p:nvSpPr>
              <p:cNvPr id="1055758" name="Text Box 14"/>
              <p:cNvSpPr txBox="1">
                <a:spLocks noChangeArrowheads="1"/>
              </p:cNvSpPr>
              <p:nvPr/>
            </p:nvSpPr>
            <p:spPr bwMode="auto">
              <a:xfrm>
                <a:off x="2085" y="1179"/>
                <a:ext cx="810" cy="326"/>
              </a:xfrm>
              <a:prstGeom prst="rect">
                <a:avLst/>
              </a:prstGeom>
              <a:noFill/>
              <a:ln w="9525">
                <a:noFill/>
                <a:miter lim="800000"/>
                <a:headEnd/>
                <a:tailEnd/>
              </a:ln>
              <a:effectLst/>
            </p:spPr>
            <p:txBody>
              <a:bodyPr>
                <a:spAutoFit/>
              </a:bodyPr>
              <a:lstStyle/>
              <a:p>
                <a:pPr>
                  <a:spcBef>
                    <a:spcPct val="50000"/>
                  </a:spcBef>
                </a:pPr>
                <a:r>
                  <a:rPr lang="en-US" sz="1400">
                    <a:solidFill>
                      <a:srgbClr val="009900"/>
                    </a:solidFill>
                    <a:latin typeface="Arial" charset="0"/>
                  </a:rPr>
                  <a:t>Minimum loss potential</a:t>
                </a:r>
              </a:p>
            </p:txBody>
          </p:sp>
          <p:sp>
            <p:nvSpPr>
              <p:cNvPr id="1055759" name="Line 15"/>
              <p:cNvSpPr>
                <a:spLocks noChangeShapeType="1"/>
              </p:cNvSpPr>
              <p:nvPr/>
            </p:nvSpPr>
            <p:spPr bwMode="auto">
              <a:xfrm flipV="1">
                <a:off x="1896" y="1344"/>
                <a:ext cx="174" cy="159"/>
              </a:xfrm>
              <a:prstGeom prst="line">
                <a:avLst/>
              </a:prstGeom>
              <a:noFill/>
              <a:ln w="9525">
                <a:solidFill>
                  <a:srgbClr val="009900"/>
                </a:solidFill>
                <a:round/>
                <a:headEnd/>
                <a:tailEnd/>
              </a:ln>
              <a:effectLst/>
            </p:spPr>
            <p:txBody>
              <a:bodyPr/>
              <a:lstStyle/>
              <a:p>
                <a:endParaRPr lang="en-US"/>
              </a:p>
            </p:txBody>
          </p:sp>
          <p:sp>
            <p:nvSpPr>
              <p:cNvPr id="1055760" name="Line 16"/>
              <p:cNvSpPr>
                <a:spLocks noChangeShapeType="1"/>
              </p:cNvSpPr>
              <p:nvPr/>
            </p:nvSpPr>
            <p:spPr bwMode="auto">
              <a:xfrm>
                <a:off x="2070" y="1344"/>
                <a:ext cx="45" cy="0"/>
              </a:xfrm>
              <a:prstGeom prst="line">
                <a:avLst/>
              </a:prstGeom>
              <a:noFill/>
              <a:ln w="9525">
                <a:solidFill>
                  <a:srgbClr val="009900"/>
                </a:solidFill>
                <a:round/>
                <a:headEnd/>
                <a:tailEnd/>
              </a:ln>
              <a:effectLst/>
            </p:spPr>
            <p:txBody>
              <a:bodyPr/>
              <a:lstStyle/>
              <a:p>
                <a:endParaRPr lang="en-US"/>
              </a:p>
            </p:txBody>
          </p:sp>
        </p:grpSp>
        <p:grpSp>
          <p:nvGrpSpPr>
            <p:cNvPr id="5" name="Group 17"/>
            <p:cNvGrpSpPr>
              <a:grpSpLocks/>
            </p:cNvGrpSpPr>
            <p:nvPr/>
          </p:nvGrpSpPr>
          <p:grpSpPr bwMode="auto">
            <a:xfrm>
              <a:off x="1299" y="1929"/>
              <a:ext cx="1284" cy="524"/>
              <a:chOff x="1299" y="1929"/>
              <a:chExt cx="1284" cy="524"/>
            </a:xfrm>
          </p:grpSpPr>
          <p:sp>
            <p:nvSpPr>
              <p:cNvPr id="1055762" name="Text Box 18"/>
              <p:cNvSpPr txBox="1">
                <a:spLocks noChangeArrowheads="1"/>
              </p:cNvSpPr>
              <p:nvPr/>
            </p:nvSpPr>
            <p:spPr bwMode="auto">
              <a:xfrm>
                <a:off x="1458" y="2127"/>
                <a:ext cx="1125" cy="326"/>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Arial" charset="0"/>
                  </a:rPr>
                  <a:t>Negative pressure after filters</a:t>
                </a:r>
              </a:p>
            </p:txBody>
          </p:sp>
          <p:sp>
            <p:nvSpPr>
              <p:cNvPr id="1055763" name="Line 19"/>
              <p:cNvSpPr>
                <a:spLocks noChangeShapeType="1"/>
              </p:cNvSpPr>
              <p:nvPr/>
            </p:nvSpPr>
            <p:spPr bwMode="auto">
              <a:xfrm>
                <a:off x="1299" y="1929"/>
                <a:ext cx="144" cy="357"/>
              </a:xfrm>
              <a:prstGeom prst="line">
                <a:avLst/>
              </a:prstGeom>
              <a:noFill/>
              <a:ln w="9525">
                <a:solidFill>
                  <a:srgbClr val="FF0000"/>
                </a:solidFill>
                <a:round/>
                <a:headEnd type="triangle" w="med" len="med"/>
                <a:tailEnd/>
              </a:ln>
              <a:effectLst/>
            </p:spPr>
            <p:txBody>
              <a:bodyPr/>
              <a:lstStyle/>
              <a:p>
                <a:endParaRPr lang="en-US"/>
              </a:p>
            </p:txBody>
          </p:sp>
          <p:sp>
            <p:nvSpPr>
              <p:cNvPr id="1055764" name="Line 20"/>
              <p:cNvSpPr>
                <a:spLocks noChangeShapeType="1"/>
              </p:cNvSpPr>
              <p:nvPr/>
            </p:nvSpPr>
            <p:spPr bwMode="auto">
              <a:xfrm>
                <a:off x="1443" y="2286"/>
                <a:ext cx="45" cy="0"/>
              </a:xfrm>
              <a:prstGeom prst="line">
                <a:avLst/>
              </a:prstGeom>
              <a:noFill/>
              <a:ln w="9525">
                <a:solidFill>
                  <a:srgbClr val="FF0000"/>
                </a:solidFill>
                <a:round/>
                <a:headEnd/>
                <a:tailEnd/>
              </a:ln>
              <a:effectLst/>
            </p:spPr>
            <p:txBody>
              <a:bodyPr/>
              <a:lstStyle/>
              <a:p>
                <a:endParaRPr lang="en-US"/>
              </a:p>
            </p:txBody>
          </p:sp>
        </p:grpSp>
      </p:grpSp>
      <p:grpSp>
        <p:nvGrpSpPr>
          <p:cNvPr id="6" name="Group 21"/>
          <p:cNvGrpSpPr>
            <a:grpSpLocks/>
          </p:cNvGrpSpPr>
          <p:nvPr/>
        </p:nvGrpSpPr>
        <p:grpSpPr bwMode="auto">
          <a:xfrm>
            <a:off x="4919663" y="1905000"/>
            <a:ext cx="4052887" cy="4017963"/>
            <a:chOff x="3099" y="1200"/>
            <a:chExt cx="2553" cy="2531"/>
          </a:xfrm>
        </p:grpSpPr>
        <p:graphicFrame>
          <p:nvGraphicFramePr>
            <p:cNvPr id="1055766" name="Object 22"/>
            <p:cNvGraphicFramePr>
              <a:graphicFrameLocks noChangeAspect="1"/>
            </p:cNvGraphicFramePr>
            <p:nvPr/>
          </p:nvGraphicFramePr>
          <p:xfrm>
            <a:off x="3193" y="1359"/>
            <a:ext cx="2048" cy="847"/>
          </p:xfrm>
          <a:graphic>
            <a:graphicData uri="http://schemas.openxmlformats.org/presentationml/2006/ole">
              <mc:AlternateContent xmlns:mc="http://schemas.openxmlformats.org/markup-compatibility/2006">
                <mc:Choice xmlns:v="urn:schemas-microsoft-com:vml" Requires="v">
                  <p:oleObj spid="_x0000_s2054" name="Drawing" r:id="rId6" imgW="6448320" imgH="4933800" progId="">
                    <p:embed/>
                  </p:oleObj>
                </mc:Choice>
                <mc:Fallback>
                  <p:oleObj name="Drawing" r:id="rId6" imgW="6448320" imgH="4933800" progId="">
                    <p:embed/>
                    <p:pic>
                      <p:nvPicPr>
                        <p:cNvPr id="1055766" name="Object 22"/>
                        <p:cNvPicPr>
                          <a:picLocks noChangeAspect="1" noChangeArrowheads="1"/>
                        </p:cNvPicPr>
                        <p:nvPr/>
                      </p:nvPicPr>
                      <p:blipFill>
                        <a:blip r:embed="rId7">
                          <a:extLst>
                            <a:ext uri="{28A0092B-C50C-407E-A947-70E740481C1C}">
                              <a14:useLocalDpi xmlns:a14="http://schemas.microsoft.com/office/drawing/2010/main" val="0"/>
                            </a:ext>
                          </a:extLst>
                        </a:blip>
                        <a:srcRect t="25122" b="20819"/>
                        <a:stretch>
                          <a:fillRect/>
                        </a:stretch>
                      </p:blipFill>
                      <p:spPr bwMode="auto">
                        <a:xfrm>
                          <a:off x="3193" y="1359"/>
                          <a:ext cx="2048" cy="8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5767" name="Object 23"/>
            <p:cNvGraphicFramePr>
              <a:graphicFrameLocks noChangeAspect="1"/>
            </p:cNvGraphicFramePr>
            <p:nvPr/>
          </p:nvGraphicFramePr>
          <p:xfrm>
            <a:off x="3283" y="2883"/>
            <a:ext cx="1900" cy="723"/>
          </p:xfrm>
          <a:graphic>
            <a:graphicData uri="http://schemas.openxmlformats.org/presentationml/2006/ole">
              <mc:AlternateContent xmlns:mc="http://schemas.openxmlformats.org/markup-compatibility/2006">
                <mc:Choice xmlns:v="urn:schemas-microsoft-com:vml" Requires="v">
                  <p:oleObj spid="_x0000_s2055" name="Drawing" r:id="rId8" imgW="4886280" imgH="3705120" progId="">
                    <p:embed/>
                  </p:oleObj>
                </mc:Choice>
                <mc:Fallback>
                  <p:oleObj name="Drawing" r:id="rId8" imgW="4886280" imgH="3705120" progId="">
                    <p:embed/>
                    <p:pic>
                      <p:nvPicPr>
                        <p:cNvPr id="1055767" name="Object 23"/>
                        <p:cNvPicPr>
                          <a:picLocks noChangeAspect="1" noChangeArrowheads="1"/>
                        </p:cNvPicPr>
                        <p:nvPr/>
                      </p:nvPicPr>
                      <p:blipFill>
                        <a:blip r:embed="rId9">
                          <a:extLst>
                            <a:ext uri="{28A0092B-C50C-407E-A947-70E740481C1C}">
                              <a14:useLocalDpi xmlns:a14="http://schemas.microsoft.com/office/drawing/2010/main" val="0"/>
                            </a:ext>
                          </a:extLst>
                        </a:blip>
                        <a:srcRect t="24635" b="25191"/>
                        <a:stretch>
                          <a:fillRect/>
                        </a:stretch>
                      </p:blipFill>
                      <p:spPr bwMode="auto">
                        <a:xfrm>
                          <a:off x="3283" y="2883"/>
                          <a:ext cx="1900" cy="7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 name="Group 24"/>
            <p:cNvGrpSpPr>
              <a:grpSpLocks/>
            </p:cNvGrpSpPr>
            <p:nvPr/>
          </p:nvGrpSpPr>
          <p:grpSpPr bwMode="auto">
            <a:xfrm>
              <a:off x="3469" y="1200"/>
              <a:ext cx="1647" cy="291"/>
              <a:chOff x="3469" y="1200"/>
              <a:chExt cx="1647" cy="291"/>
            </a:xfrm>
          </p:grpSpPr>
          <p:sp>
            <p:nvSpPr>
              <p:cNvPr id="1055769" name="Line 25"/>
              <p:cNvSpPr>
                <a:spLocks noChangeShapeType="1"/>
              </p:cNvSpPr>
              <p:nvPr/>
            </p:nvSpPr>
            <p:spPr bwMode="auto">
              <a:xfrm flipV="1">
                <a:off x="3469" y="1212"/>
                <a:ext cx="0" cy="180"/>
              </a:xfrm>
              <a:prstGeom prst="line">
                <a:avLst/>
              </a:prstGeom>
              <a:noFill/>
              <a:ln w="9525">
                <a:solidFill>
                  <a:srgbClr val="FF0000"/>
                </a:solidFill>
                <a:round/>
                <a:headEnd/>
                <a:tailEnd/>
              </a:ln>
              <a:effectLst/>
            </p:spPr>
            <p:txBody>
              <a:bodyPr/>
              <a:lstStyle/>
              <a:p>
                <a:endParaRPr lang="en-US"/>
              </a:p>
            </p:txBody>
          </p:sp>
          <p:sp>
            <p:nvSpPr>
              <p:cNvPr id="1055770" name="Line 26"/>
              <p:cNvSpPr>
                <a:spLocks noChangeShapeType="1"/>
              </p:cNvSpPr>
              <p:nvPr/>
            </p:nvSpPr>
            <p:spPr bwMode="auto">
              <a:xfrm flipV="1">
                <a:off x="5116" y="1212"/>
                <a:ext cx="0" cy="279"/>
              </a:xfrm>
              <a:prstGeom prst="line">
                <a:avLst/>
              </a:prstGeom>
              <a:noFill/>
              <a:ln w="9525">
                <a:solidFill>
                  <a:srgbClr val="FF0000"/>
                </a:solidFill>
                <a:round/>
                <a:headEnd/>
                <a:tailEnd/>
              </a:ln>
              <a:effectLst/>
            </p:spPr>
            <p:txBody>
              <a:bodyPr/>
              <a:lstStyle/>
              <a:p>
                <a:endParaRPr lang="en-US"/>
              </a:p>
            </p:txBody>
          </p:sp>
          <p:sp>
            <p:nvSpPr>
              <p:cNvPr id="1055771" name="Line 27"/>
              <p:cNvSpPr>
                <a:spLocks noChangeShapeType="1"/>
              </p:cNvSpPr>
              <p:nvPr/>
            </p:nvSpPr>
            <p:spPr bwMode="auto">
              <a:xfrm>
                <a:off x="3469" y="1296"/>
                <a:ext cx="564" cy="0"/>
              </a:xfrm>
              <a:prstGeom prst="line">
                <a:avLst/>
              </a:prstGeom>
              <a:noFill/>
              <a:ln w="9525">
                <a:solidFill>
                  <a:srgbClr val="FF0000"/>
                </a:solidFill>
                <a:round/>
                <a:headEnd type="triangle" w="med" len="med"/>
                <a:tailEnd/>
              </a:ln>
              <a:effectLst/>
            </p:spPr>
            <p:txBody>
              <a:bodyPr/>
              <a:lstStyle/>
              <a:p>
                <a:endParaRPr lang="en-US"/>
              </a:p>
            </p:txBody>
          </p:sp>
          <p:sp>
            <p:nvSpPr>
              <p:cNvPr id="1055772" name="Text Box 28"/>
              <p:cNvSpPr txBox="1">
                <a:spLocks noChangeArrowheads="1"/>
              </p:cNvSpPr>
              <p:nvPr/>
            </p:nvSpPr>
            <p:spPr bwMode="auto">
              <a:xfrm>
                <a:off x="4036" y="1200"/>
                <a:ext cx="49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Arial" charset="0"/>
                  </a:rPr>
                  <a:t>Longer</a:t>
                </a:r>
              </a:p>
            </p:txBody>
          </p:sp>
          <p:sp>
            <p:nvSpPr>
              <p:cNvPr id="1055773" name="Line 29"/>
              <p:cNvSpPr>
                <a:spLocks noChangeShapeType="1"/>
              </p:cNvSpPr>
              <p:nvPr/>
            </p:nvSpPr>
            <p:spPr bwMode="auto">
              <a:xfrm>
                <a:off x="4525" y="1302"/>
                <a:ext cx="591" cy="0"/>
              </a:xfrm>
              <a:prstGeom prst="line">
                <a:avLst/>
              </a:prstGeom>
              <a:noFill/>
              <a:ln w="9525">
                <a:solidFill>
                  <a:srgbClr val="FF0000"/>
                </a:solidFill>
                <a:round/>
                <a:headEnd/>
                <a:tailEnd type="triangle" w="med" len="med"/>
              </a:ln>
              <a:effectLst/>
            </p:spPr>
            <p:txBody>
              <a:bodyPr/>
              <a:lstStyle/>
              <a:p>
                <a:endParaRPr lang="en-US"/>
              </a:p>
            </p:txBody>
          </p:sp>
        </p:grpSp>
        <p:grpSp>
          <p:nvGrpSpPr>
            <p:cNvPr id="8" name="Group 30"/>
            <p:cNvGrpSpPr>
              <a:grpSpLocks/>
            </p:cNvGrpSpPr>
            <p:nvPr/>
          </p:nvGrpSpPr>
          <p:grpSpPr bwMode="auto">
            <a:xfrm>
              <a:off x="4559" y="2002"/>
              <a:ext cx="1093" cy="1060"/>
              <a:chOff x="4559" y="2002"/>
              <a:chExt cx="1093" cy="1060"/>
            </a:xfrm>
          </p:grpSpPr>
          <p:sp>
            <p:nvSpPr>
              <p:cNvPr id="1055775" name="Text Box 31"/>
              <p:cNvSpPr txBox="1">
                <a:spLocks noChangeArrowheads="1"/>
              </p:cNvSpPr>
              <p:nvPr/>
            </p:nvSpPr>
            <p:spPr bwMode="auto">
              <a:xfrm>
                <a:off x="4835" y="2272"/>
                <a:ext cx="817" cy="460"/>
              </a:xfrm>
              <a:prstGeom prst="rect">
                <a:avLst/>
              </a:prstGeom>
              <a:noFill/>
              <a:ln w="9525">
                <a:noFill/>
                <a:miter lim="800000"/>
                <a:headEnd/>
                <a:tailEnd/>
              </a:ln>
              <a:effectLst/>
            </p:spPr>
            <p:txBody>
              <a:bodyPr>
                <a:spAutoFit/>
              </a:bodyPr>
              <a:lstStyle/>
              <a:p>
                <a:pPr>
                  <a:spcBef>
                    <a:spcPct val="50000"/>
                  </a:spcBef>
                </a:pPr>
                <a:r>
                  <a:rPr lang="en-US" sz="1400">
                    <a:solidFill>
                      <a:srgbClr val="009900"/>
                    </a:solidFill>
                    <a:latin typeface="Arial" charset="0"/>
                  </a:rPr>
                  <a:t>No negative pressure after filters</a:t>
                </a:r>
              </a:p>
            </p:txBody>
          </p:sp>
          <p:sp>
            <p:nvSpPr>
              <p:cNvPr id="1055776" name="Line 32"/>
              <p:cNvSpPr>
                <a:spLocks noChangeShapeType="1"/>
              </p:cNvSpPr>
              <p:nvPr/>
            </p:nvSpPr>
            <p:spPr bwMode="auto">
              <a:xfrm>
                <a:off x="4559" y="2002"/>
                <a:ext cx="205" cy="509"/>
              </a:xfrm>
              <a:prstGeom prst="line">
                <a:avLst/>
              </a:prstGeom>
              <a:noFill/>
              <a:ln w="9525">
                <a:solidFill>
                  <a:srgbClr val="009900"/>
                </a:solidFill>
                <a:round/>
                <a:headEnd type="triangle" w="med" len="med"/>
                <a:tailEnd/>
              </a:ln>
              <a:effectLst/>
            </p:spPr>
            <p:txBody>
              <a:bodyPr/>
              <a:lstStyle/>
              <a:p>
                <a:endParaRPr lang="en-US"/>
              </a:p>
            </p:txBody>
          </p:sp>
          <p:sp>
            <p:nvSpPr>
              <p:cNvPr id="1055777" name="Line 33"/>
              <p:cNvSpPr>
                <a:spLocks noChangeShapeType="1"/>
              </p:cNvSpPr>
              <p:nvPr/>
            </p:nvSpPr>
            <p:spPr bwMode="auto">
              <a:xfrm>
                <a:off x="4764" y="2511"/>
                <a:ext cx="45" cy="0"/>
              </a:xfrm>
              <a:prstGeom prst="line">
                <a:avLst/>
              </a:prstGeom>
              <a:noFill/>
              <a:ln w="9525">
                <a:solidFill>
                  <a:srgbClr val="009900"/>
                </a:solidFill>
                <a:round/>
                <a:headEnd/>
                <a:tailEnd/>
              </a:ln>
              <a:effectLst/>
            </p:spPr>
            <p:txBody>
              <a:bodyPr/>
              <a:lstStyle/>
              <a:p>
                <a:endParaRPr lang="en-US"/>
              </a:p>
            </p:txBody>
          </p:sp>
          <p:sp>
            <p:nvSpPr>
              <p:cNvPr id="1055778" name="Line 34"/>
              <p:cNvSpPr>
                <a:spLocks noChangeShapeType="1"/>
              </p:cNvSpPr>
              <p:nvPr/>
            </p:nvSpPr>
            <p:spPr bwMode="auto">
              <a:xfrm flipV="1">
                <a:off x="4611" y="2511"/>
                <a:ext cx="153" cy="551"/>
              </a:xfrm>
              <a:prstGeom prst="line">
                <a:avLst/>
              </a:prstGeom>
              <a:noFill/>
              <a:ln w="9525">
                <a:solidFill>
                  <a:srgbClr val="009900"/>
                </a:solidFill>
                <a:round/>
                <a:headEnd type="triangle" w="med" len="med"/>
                <a:tailEnd/>
              </a:ln>
              <a:effectLst/>
            </p:spPr>
            <p:txBody>
              <a:bodyPr/>
              <a:lstStyle/>
              <a:p>
                <a:endParaRPr lang="en-US"/>
              </a:p>
            </p:txBody>
          </p:sp>
        </p:grpSp>
        <p:grpSp>
          <p:nvGrpSpPr>
            <p:cNvPr id="9" name="Group 35"/>
            <p:cNvGrpSpPr>
              <a:grpSpLocks/>
            </p:cNvGrpSpPr>
            <p:nvPr/>
          </p:nvGrpSpPr>
          <p:grpSpPr bwMode="auto">
            <a:xfrm>
              <a:off x="3099" y="1490"/>
              <a:ext cx="1713" cy="1837"/>
              <a:chOff x="3099" y="1490"/>
              <a:chExt cx="1713" cy="1837"/>
            </a:xfrm>
          </p:grpSpPr>
          <p:sp>
            <p:nvSpPr>
              <p:cNvPr id="1055780" name="Oval 36"/>
              <p:cNvSpPr>
                <a:spLocks noChangeAspect="1" noChangeArrowheads="1"/>
              </p:cNvSpPr>
              <p:nvPr/>
            </p:nvSpPr>
            <p:spPr bwMode="auto">
              <a:xfrm>
                <a:off x="3743" y="1490"/>
                <a:ext cx="321" cy="321"/>
              </a:xfrm>
              <a:prstGeom prst="ellipse">
                <a:avLst/>
              </a:prstGeom>
              <a:noFill/>
              <a:ln w="9525">
                <a:solidFill>
                  <a:srgbClr val="FF0000"/>
                </a:solidFill>
                <a:round/>
                <a:headEnd/>
                <a:tailEnd/>
              </a:ln>
              <a:effectLst/>
            </p:spPr>
            <p:txBody>
              <a:bodyPr wrap="none" anchor="ctr"/>
              <a:lstStyle/>
              <a:p>
                <a:endParaRPr lang="en-US"/>
              </a:p>
            </p:txBody>
          </p:sp>
          <p:sp>
            <p:nvSpPr>
              <p:cNvPr id="1055781" name="Text Box 37"/>
              <p:cNvSpPr txBox="1">
                <a:spLocks noChangeArrowheads="1"/>
              </p:cNvSpPr>
              <p:nvPr/>
            </p:nvSpPr>
            <p:spPr bwMode="auto">
              <a:xfrm>
                <a:off x="3099" y="2318"/>
                <a:ext cx="810" cy="326"/>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Arial" charset="0"/>
                  </a:rPr>
                  <a:t>Higher loss potential</a:t>
                </a:r>
              </a:p>
            </p:txBody>
          </p:sp>
          <p:sp>
            <p:nvSpPr>
              <p:cNvPr id="1055782" name="Line 38"/>
              <p:cNvSpPr>
                <a:spLocks noChangeShapeType="1"/>
              </p:cNvSpPr>
              <p:nvPr/>
            </p:nvSpPr>
            <p:spPr bwMode="auto">
              <a:xfrm flipV="1">
                <a:off x="3790" y="1808"/>
                <a:ext cx="83" cy="682"/>
              </a:xfrm>
              <a:prstGeom prst="line">
                <a:avLst/>
              </a:prstGeom>
              <a:noFill/>
              <a:ln w="9525">
                <a:solidFill>
                  <a:srgbClr val="FF0000"/>
                </a:solidFill>
                <a:round/>
                <a:headEnd/>
                <a:tailEnd/>
              </a:ln>
              <a:effectLst/>
            </p:spPr>
            <p:txBody>
              <a:bodyPr/>
              <a:lstStyle/>
              <a:p>
                <a:endParaRPr lang="en-US"/>
              </a:p>
            </p:txBody>
          </p:sp>
          <p:sp>
            <p:nvSpPr>
              <p:cNvPr id="1055783" name="Line 39"/>
              <p:cNvSpPr>
                <a:spLocks noChangeShapeType="1"/>
              </p:cNvSpPr>
              <p:nvPr/>
            </p:nvSpPr>
            <p:spPr bwMode="auto">
              <a:xfrm>
                <a:off x="3744" y="2487"/>
                <a:ext cx="45" cy="0"/>
              </a:xfrm>
              <a:prstGeom prst="line">
                <a:avLst/>
              </a:prstGeom>
              <a:noFill/>
              <a:ln w="9525">
                <a:solidFill>
                  <a:srgbClr val="FF0000"/>
                </a:solidFill>
                <a:round/>
                <a:headEnd/>
                <a:tailEnd/>
              </a:ln>
              <a:effectLst/>
            </p:spPr>
            <p:txBody>
              <a:bodyPr/>
              <a:lstStyle/>
              <a:p>
                <a:endParaRPr lang="en-US"/>
              </a:p>
            </p:txBody>
          </p:sp>
          <p:sp>
            <p:nvSpPr>
              <p:cNvPr id="1055784" name="Oval 40"/>
              <p:cNvSpPr>
                <a:spLocks noChangeAspect="1" noChangeArrowheads="1"/>
              </p:cNvSpPr>
              <p:nvPr/>
            </p:nvSpPr>
            <p:spPr bwMode="auto">
              <a:xfrm>
                <a:off x="4119" y="3006"/>
                <a:ext cx="321" cy="321"/>
              </a:xfrm>
              <a:prstGeom prst="ellipse">
                <a:avLst/>
              </a:prstGeom>
              <a:noFill/>
              <a:ln w="9525">
                <a:solidFill>
                  <a:srgbClr val="FF0000"/>
                </a:solidFill>
                <a:round/>
                <a:headEnd/>
                <a:tailEnd/>
              </a:ln>
              <a:effectLst/>
            </p:spPr>
            <p:txBody>
              <a:bodyPr wrap="none" anchor="ctr"/>
              <a:lstStyle/>
              <a:p>
                <a:endParaRPr lang="en-US"/>
              </a:p>
            </p:txBody>
          </p:sp>
          <p:sp>
            <p:nvSpPr>
              <p:cNvPr id="1055785" name="Oval 41"/>
              <p:cNvSpPr>
                <a:spLocks noChangeAspect="1" noChangeArrowheads="1"/>
              </p:cNvSpPr>
              <p:nvPr/>
            </p:nvSpPr>
            <p:spPr bwMode="auto">
              <a:xfrm>
                <a:off x="4491" y="1490"/>
                <a:ext cx="321" cy="321"/>
              </a:xfrm>
              <a:prstGeom prst="ellipse">
                <a:avLst/>
              </a:prstGeom>
              <a:noFill/>
              <a:ln w="9525">
                <a:solidFill>
                  <a:srgbClr val="FF0000"/>
                </a:solidFill>
                <a:round/>
                <a:headEnd/>
                <a:tailEnd/>
              </a:ln>
              <a:effectLst/>
            </p:spPr>
            <p:txBody>
              <a:bodyPr wrap="none" anchor="ctr"/>
              <a:lstStyle/>
              <a:p>
                <a:endParaRPr lang="en-US"/>
              </a:p>
            </p:txBody>
          </p:sp>
          <p:sp>
            <p:nvSpPr>
              <p:cNvPr id="1055786" name="Line 42"/>
              <p:cNvSpPr>
                <a:spLocks noChangeShapeType="1"/>
              </p:cNvSpPr>
              <p:nvPr/>
            </p:nvSpPr>
            <p:spPr bwMode="auto">
              <a:xfrm flipV="1">
                <a:off x="3786" y="1782"/>
                <a:ext cx="766" cy="708"/>
              </a:xfrm>
              <a:prstGeom prst="line">
                <a:avLst/>
              </a:prstGeom>
              <a:noFill/>
              <a:ln w="9525">
                <a:solidFill>
                  <a:srgbClr val="FF0000"/>
                </a:solidFill>
                <a:round/>
                <a:headEnd/>
                <a:tailEnd/>
              </a:ln>
              <a:effectLst/>
            </p:spPr>
            <p:txBody>
              <a:bodyPr/>
              <a:lstStyle/>
              <a:p>
                <a:endParaRPr lang="en-US"/>
              </a:p>
            </p:txBody>
          </p:sp>
          <p:sp>
            <p:nvSpPr>
              <p:cNvPr id="1055787" name="Line 43"/>
              <p:cNvSpPr>
                <a:spLocks noChangeShapeType="1"/>
              </p:cNvSpPr>
              <p:nvPr/>
            </p:nvSpPr>
            <p:spPr bwMode="auto">
              <a:xfrm>
                <a:off x="3789" y="2485"/>
                <a:ext cx="419" cy="529"/>
              </a:xfrm>
              <a:prstGeom prst="line">
                <a:avLst/>
              </a:prstGeom>
              <a:noFill/>
              <a:ln w="9525">
                <a:solidFill>
                  <a:srgbClr val="FF0000"/>
                </a:solidFill>
                <a:round/>
                <a:headEnd/>
                <a:tailEnd/>
              </a:ln>
              <a:effectLst/>
            </p:spPr>
            <p:txBody>
              <a:bodyPr/>
              <a:lstStyle/>
              <a:p>
                <a:endParaRPr lang="en-US"/>
              </a:p>
            </p:txBody>
          </p:sp>
        </p:grpSp>
        <p:grpSp>
          <p:nvGrpSpPr>
            <p:cNvPr id="10" name="Group 44"/>
            <p:cNvGrpSpPr>
              <a:grpSpLocks/>
            </p:cNvGrpSpPr>
            <p:nvPr/>
          </p:nvGrpSpPr>
          <p:grpSpPr bwMode="auto">
            <a:xfrm>
              <a:off x="3367" y="3245"/>
              <a:ext cx="1785" cy="486"/>
              <a:chOff x="3367" y="3245"/>
              <a:chExt cx="1785" cy="486"/>
            </a:xfrm>
          </p:grpSpPr>
          <p:sp>
            <p:nvSpPr>
              <p:cNvPr id="1055789" name="Line 45"/>
              <p:cNvSpPr>
                <a:spLocks noChangeShapeType="1"/>
              </p:cNvSpPr>
              <p:nvPr/>
            </p:nvSpPr>
            <p:spPr bwMode="auto">
              <a:xfrm flipV="1">
                <a:off x="3367" y="3551"/>
                <a:ext cx="0" cy="180"/>
              </a:xfrm>
              <a:prstGeom prst="line">
                <a:avLst/>
              </a:prstGeom>
              <a:noFill/>
              <a:ln w="9525">
                <a:solidFill>
                  <a:srgbClr val="FF0000"/>
                </a:solidFill>
                <a:round/>
                <a:headEnd/>
                <a:tailEnd/>
              </a:ln>
              <a:effectLst/>
            </p:spPr>
            <p:txBody>
              <a:bodyPr/>
              <a:lstStyle/>
              <a:p>
                <a:endParaRPr lang="en-US"/>
              </a:p>
            </p:txBody>
          </p:sp>
          <p:sp>
            <p:nvSpPr>
              <p:cNvPr id="1055790" name="Line 46"/>
              <p:cNvSpPr>
                <a:spLocks noChangeShapeType="1"/>
              </p:cNvSpPr>
              <p:nvPr/>
            </p:nvSpPr>
            <p:spPr bwMode="auto">
              <a:xfrm flipV="1">
                <a:off x="5149" y="3245"/>
                <a:ext cx="0" cy="486"/>
              </a:xfrm>
              <a:prstGeom prst="line">
                <a:avLst/>
              </a:prstGeom>
              <a:noFill/>
              <a:ln w="9525">
                <a:solidFill>
                  <a:srgbClr val="FF0000"/>
                </a:solidFill>
                <a:round/>
                <a:headEnd/>
                <a:tailEnd/>
              </a:ln>
              <a:effectLst/>
            </p:spPr>
            <p:txBody>
              <a:bodyPr/>
              <a:lstStyle/>
              <a:p>
                <a:endParaRPr lang="en-US"/>
              </a:p>
            </p:txBody>
          </p:sp>
          <p:sp>
            <p:nvSpPr>
              <p:cNvPr id="1055791" name="Line 47"/>
              <p:cNvSpPr>
                <a:spLocks noChangeShapeType="1"/>
              </p:cNvSpPr>
              <p:nvPr/>
            </p:nvSpPr>
            <p:spPr bwMode="auto">
              <a:xfrm>
                <a:off x="3367" y="3629"/>
                <a:ext cx="693" cy="0"/>
              </a:xfrm>
              <a:prstGeom prst="line">
                <a:avLst/>
              </a:prstGeom>
              <a:noFill/>
              <a:ln w="9525">
                <a:solidFill>
                  <a:srgbClr val="FF0000"/>
                </a:solidFill>
                <a:round/>
                <a:headEnd type="triangle" w="med" len="med"/>
                <a:tailEnd/>
              </a:ln>
              <a:effectLst/>
            </p:spPr>
            <p:txBody>
              <a:bodyPr/>
              <a:lstStyle/>
              <a:p>
                <a:endParaRPr lang="en-US"/>
              </a:p>
            </p:txBody>
          </p:sp>
          <p:sp>
            <p:nvSpPr>
              <p:cNvPr id="1055792" name="Text Box 48"/>
              <p:cNvSpPr txBox="1">
                <a:spLocks noChangeArrowheads="1"/>
              </p:cNvSpPr>
              <p:nvPr/>
            </p:nvSpPr>
            <p:spPr bwMode="auto">
              <a:xfrm>
                <a:off x="4051" y="3533"/>
                <a:ext cx="492" cy="192"/>
              </a:xfrm>
              <a:prstGeom prst="rect">
                <a:avLst/>
              </a:prstGeom>
              <a:noFill/>
              <a:ln w="9525">
                <a:noFill/>
                <a:miter lim="800000"/>
                <a:headEnd/>
                <a:tailEnd/>
              </a:ln>
              <a:effectLst/>
            </p:spPr>
            <p:txBody>
              <a:bodyPr>
                <a:spAutoFit/>
              </a:bodyPr>
              <a:lstStyle/>
              <a:p>
                <a:pPr>
                  <a:spcBef>
                    <a:spcPct val="50000"/>
                  </a:spcBef>
                </a:pPr>
                <a:r>
                  <a:rPr lang="en-US" sz="1400">
                    <a:solidFill>
                      <a:srgbClr val="FF0000"/>
                    </a:solidFill>
                    <a:latin typeface="Arial" charset="0"/>
                  </a:rPr>
                  <a:t>Longer</a:t>
                </a:r>
              </a:p>
            </p:txBody>
          </p:sp>
          <p:sp>
            <p:nvSpPr>
              <p:cNvPr id="1055793" name="Line 49"/>
              <p:cNvSpPr>
                <a:spLocks noChangeShapeType="1"/>
              </p:cNvSpPr>
              <p:nvPr/>
            </p:nvSpPr>
            <p:spPr bwMode="auto">
              <a:xfrm>
                <a:off x="4489" y="3638"/>
                <a:ext cx="663" cy="0"/>
              </a:xfrm>
              <a:prstGeom prst="line">
                <a:avLst/>
              </a:prstGeom>
              <a:noFill/>
              <a:ln w="9525">
                <a:solidFill>
                  <a:srgbClr val="FF0000"/>
                </a:solidFill>
                <a:round/>
                <a:headEnd/>
                <a:tailEnd type="triangle" w="med" len="med"/>
              </a:ln>
              <a:effectLst/>
            </p:spPr>
            <p:txBody>
              <a:bodyPr/>
              <a:lstStyle/>
              <a:p>
                <a:endParaRPr lang="en-US"/>
              </a:p>
            </p:txBody>
          </p:sp>
        </p:grpSp>
      </p:grpSp>
      <p:sp>
        <p:nvSpPr>
          <p:cNvPr id="11" name="Slide Number Placeholder 10"/>
          <p:cNvSpPr>
            <a:spLocks noGrp="1"/>
          </p:cNvSpPr>
          <p:nvPr>
            <p:ph type="sldNum" sz="quarter" idx="11"/>
          </p:nvPr>
        </p:nvSpPr>
        <p:spPr/>
        <p:txBody>
          <a:bodyPr/>
          <a:lstStyle/>
          <a:p>
            <a:fld id="{A9320731-3B2C-4107-8664-CAD7BE973DC8}" type="slidenum">
              <a:rPr lang="en-US" smtClean="0"/>
              <a:pPr/>
              <a:t>61</a:t>
            </a:fld>
            <a:endParaRPr lang="en-US"/>
          </a:p>
        </p:txBody>
      </p:sp>
    </p:spTree>
    <p:extLst>
      <p:ext uri="{BB962C8B-B14F-4D97-AF65-F5344CB8AC3E}">
        <p14:creationId xmlns:p14="http://schemas.microsoft.com/office/powerpoint/2010/main" val="305739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55747">
                                            <p:txEl>
                                              <p:pRg st="0" end="0"/>
                                            </p:txEl>
                                          </p:spTgt>
                                        </p:tgtEl>
                                        <p:attrNameLst>
                                          <p:attrName>style.visibility</p:attrName>
                                        </p:attrNameLst>
                                      </p:cBhvr>
                                      <p:to>
                                        <p:strVal val="visible"/>
                                      </p:to>
                                    </p:set>
                                    <p:animEffect transition="in" filter="dissolve">
                                      <p:cBhvr>
                                        <p:cTn id="15" dur="500"/>
                                        <p:tgtEl>
                                          <p:spTgt spid="1055747">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55747">
                                            <p:txEl>
                                              <p:pRg st="1" end="1"/>
                                            </p:txEl>
                                          </p:spTgt>
                                        </p:tgtEl>
                                        <p:attrNameLst>
                                          <p:attrName>style.visibility</p:attrName>
                                        </p:attrNameLst>
                                      </p:cBhvr>
                                      <p:to>
                                        <p:strVal val="visible"/>
                                      </p:to>
                                    </p:set>
                                    <p:animEffect transition="in" filter="dissolve">
                                      <p:cBhvr>
                                        <p:cTn id="19" dur="500"/>
                                        <p:tgtEl>
                                          <p:spTgt spid="1055747">
                                            <p:txEl>
                                              <p:pRg st="1" end="1"/>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055747">
                                            <p:txEl>
                                              <p:pRg st="2" end="2"/>
                                            </p:txEl>
                                          </p:spTgt>
                                        </p:tgtEl>
                                        <p:attrNameLst>
                                          <p:attrName>style.visibility</p:attrName>
                                        </p:attrNameLst>
                                      </p:cBhvr>
                                      <p:to>
                                        <p:strVal val="visible"/>
                                      </p:to>
                                    </p:set>
                                    <p:animEffect transition="in" filter="dissolve">
                                      <p:cBhvr>
                                        <p:cTn id="23" dur="500"/>
                                        <p:tgtEl>
                                          <p:spTgt spid="1055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47" grpId="0" build="p" autoUpdateAnimBg="0"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dirty="0"/>
              <a:t>Details Matter, Even with Filters</a:t>
            </a:r>
          </a:p>
        </p:txBody>
      </p:sp>
      <p:pic>
        <p:nvPicPr>
          <p:cNvPr id="28675" name="Picture 3" descr="C:\ComIT\Project Data\UCB_Hearst\Filter Test\AHU-1 Filters_Page_3.jpg"/>
          <p:cNvPicPr>
            <a:picLocks noChangeAspect="1" noChangeArrowheads="1"/>
          </p:cNvPicPr>
          <p:nvPr/>
        </p:nvPicPr>
        <p:blipFill>
          <a:blip r:embed="rId3" cstate="print"/>
          <a:srcRect/>
          <a:stretch>
            <a:fillRect/>
          </a:stretch>
        </p:blipFill>
        <p:spPr bwMode="auto">
          <a:xfrm>
            <a:off x="685800" y="4198612"/>
            <a:ext cx="2743200" cy="2057539"/>
          </a:xfrm>
          <a:prstGeom prst="rect">
            <a:avLst/>
          </a:prstGeom>
          <a:noFill/>
        </p:spPr>
      </p:pic>
      <p:pic>
        <p:nvPicPr>
          <p:cNvPr id="28676" name="Picture 4" descr="C:\ComIT\Project Data\UCB_Hearst\Filter Test\AHU-1 Filters_Page_1.jpg"/>
          <p:cNvPicPr>
            <a:picLocks noChangeAspect="1" noChangeArrowheads="1"/>
          </p:cNvPicPr>
          <p:nvPr/>
        </p:nvPicPr>
        <p:blipFill>
          <a:blip r:embed="rId4" cstate="print"/>
          <a:srcRect/>
          <a:stretch>
            <a:fillRect/>
          </a:stretch>
        </p:blipFill>
        <p:spPr bwMode="auto">
          <a:xfrm>
            <a:off x="685800" y="1951172"/>
            <a:ext cx="2743200" cy="2057539"/>
          </a:xfrm>
          <a:prstGeom prst="rect">
            <a:avLst/>
          </a:prstGeom>
          <a:noFill/>
        </p:spPr>
      </p:pic>
      <p:pic>
        <p:nvPicPr>
          <p:cNvPr id="28677" name="Picture 5" descr="C:\ComIT\Project Data\UCB_Hearst\Filter Test\AHU-1 Filters_Page_2.jpg"/>
          <p:cNvPicPr>
            <a:picLocks noChangeAspect="1" noChangeArrowheads="1"/>
          </p:cNvPicPr>
          <p:nvPr/>
        </p:nvPicPr>
        <p:blipFill>
          <a:blip r:embed="rId5" cstate="print"/>
          <a:srcRect/>
          <a:stretch>
            <a:fillRect/>
          </a:stretch>
        </p:blipFill>
        <p:spPr bwMode="auto">
          <a:xfrm>
            <a:off x="4327008" y="1951172"/>
            <a:ext cx="2743200" cy="2057539"/>
          </a:xfrm>
          <a:prstGeom prst="rect">
            <a:avLst/>
          </a:prstGeom>
          <a:noFill/>
        </p:spPr>
      </p:pic>
      <p:sp>
        <p:nvSpPr>
          <p:cNvPr id="9" name="TextBox 8"/>
          <p:cNvSpPr txBox="1"/>
          <p:nvPr/>
        </p:nvSpPr>
        <p:spPr>
          <a:xfrm>
            <a:off x="3810000" y="4038600"/>
            <a:ext cx="5334000" cy="2693045"/>
          </a:xfrm>
          <a:prstGeom prst="rect">
            <a:avLst/>
          </a:prstGeom>
          <a:noFill/>
        </p:spPr>
        <p:txBody>
          <a:bodyPr wrap="square" rtlCol="0">
            <a:spAutoFit/>
          </a:bodyPr>
          <a:lstStyle/>
          <a:p>
            <a:pPr>
              <a:spcBef>
                <a:spcPts val="600"/>
              </a:spcBef>
            </a:pPr>
            <a:r>
              <a:rPr lang="en-US" sz="1800" dirty="0">
                <a:solidFill>
                  <a:schemeClr val="bg1"/>
                </a:solidFill>
                <a:latin typeface="+mn-lt"/>
              </a:rPr>
              <a:t>First cost increase = $220</a:t>
            </a:r>
          </a:p>
          <a:p>
            <a:pPr>
              <a:spcBef>
                <a:spcPts val="600"/>
              </a:spcBef>
            </a:pPr>
            <a:r>
              <a:rPr lang="en-US" sz="1800" dirty="0">
                <a:solidFill>
                  <a:schemeClr val="bg1"/>
                </a:solidFill>
                <a:latin typeface="+mn-lt"/>
              </a:rPr>
              <a:t>Pressure drop reduction improvement = 0.08 </a:t>
            </a:r>
            <a:r>
              <a:rPr lang="en-US" sz="1800" dirty="0" err="1">
                <a:solidFill>
                  <a:schemeClr val="bg1"/>
                </a:solidFill>
                <a:latin typeface="+mn-lt"/>
              </a:rPr>
              <a:t>in.w.c</a:t>
            </a:r>
            <a:r>
              <a:rPr lang="en-US" sz="1800" dirty="0">
                <a:solidFill>
                  <a:schemeClr val="bg1"/>
                </a:solidFill>
                <a:latin typeface="+mn-lt"/>
              </a:rPr>
              <a:t>.</a:t>
            </a:r>
          </a:p>
          <a:p>
            <a:pPr>
              <a:spcBef>
                <a:spcPts val="600"/>
              </a:spcBef>
            </a:pPr>
            <a:r>
              <a:rPr lang="en-US" sz="1800" dirty="0">
                <a:solidFill>
                  <a:schemeClr val="bg1"/>
                </a:solidFill>
                <a:latin typeface="+mn-lt"/>
              </a:rPr>
              <a:t>Annual energy savings improvement = $841</a:t>
            </a:r>
          </a:p>
          <a:p>
            <a:pPr lvl="1" indent="-225425">
              <a:spcBef>
                <a:spcPts val="600"/>
              </a:spcBef>
              <a:buFont typeface="Arial" pitchFamily="34" charset="0"/>
              <a:buChar char="•"/>
            </a:pPr>
            <a:r>
              <a:rPr lang="en-US" sz="1800" dirty="0">
                <a:solidFill>
                  <a:schemeClr val="bg1"/>
                </a:solidFill>
                <a:latin typeface="+mn-lt"/>
              </a:rPr>
              <a:t>24/7 operation</a:t>
            </a:r>
          </a:p>
          <a:p>
            <a:pPr lvl="1" indent="-225425">
              <a:spcBef>
                <a:spcPts val="600"/>
              </a:spcBef>
              <a:buFont typeface="Arial" pitchFamily="34" charset="0"/>
              <a:buChar char="•"/>
            </a:pPr>
            <a:r>
              <a:rPr lang="en-US" sz="1800" dirty="0">
                <a:solidFill>
                  <a:schemeClr val="bg1"/>
                </a:solidFill>
                <a:latin typeface="+mn-lt"/>
              </a:rPr>
              <a:t>Nominal 67,000 </a:t>
            </a:r>
            <a:r>
              <a:rPr lang="en-US" sz="1800" dirty="0" err="1">
                <a:solidFill>
                  <a:schemeClr val="bg1"/>
                </a:solidFill>
                <a:latin typeface="+mn-lt"/>
              </a:rPr>
              <a:t>cfm</a:t>
            </a:r>
            <a:r>
              <a:rPr lang="en-US" sz="1800" dirty="0">
                <a:solidFill>
                  <a:schemeClr val="bg1"/>
                </a:solidFill>
                <a:latin typeface="+mn-lt"/>
              </a:rPr>
              <a:t> constant volume system</a:t>
            </a:r>
          </a:p>
          <a:p>
            <a:pPr lvl="1" indent="-225425">
              <a:spcBef>
                <a:spcPts val="600"/>
              </a:spcBef>
              <a:buFont typeface="Arial" pitchFamily="34" charset="0"/>
              <a:buChar char="•"/>
            </a:pPr>
            <a:r>
              <a:rPr lang="en-US" sz="1800" dirty="0">
                <a:solidFill>
                  <a:schemeClr val="bg1"/>
                </a:solidFill>
                <a:latin typeface="+mn-lt"/>
              </a:rPr>
              <a:t>$0.10 per kWh electricity</a:t>
            </a:r>
          </a:p>
          <a:p>
            <a:endParaRPr lang="en-US" sz="1800" dirty="0">
              <a:solidFill>
                <a:schemeClr val="bg1"/>
              </a:solidFill>
              <a:latin typeface="+mn-lt"/>
            </a:endParaRPr>
          </a:p>
        </p:txBody>
      </p:sp>
      <p:sp>
        <p:nvSpPr>
          <p:cNvPr id="10" name="TextBox 9"/>
          <p:cNvSpPr txBox="1"/>
          <p:nvPr/>
        </p:nvSpPr>
        <p:spPr>
          <a:xfrm>
            <a:off x="685800" y="2795275"/>
            <a:ext cx="2743200" cy="646331"/>
          </a:xfrm>
          <a:prstGeom prst="rect">
            <a:avLst/>
          </a:prstGeom>
          <a:solidFill>
            <a:schemeClr val="bg1">
              <a:alpha val="75000"/>
            </a:schemeClr>
          </a:solidFill>
          <a:ln>
            <a:noFill/>
          </a:ln>
        </p:spPr>
        <p:txBody>
          <a:bodyPr wrap="square" rtlCol="0">
            <a:spAutoFit/>
          </a:bodyPr>
          <a:lstStyle/>
          <a:p>
            <a:pPr algn="ctr"/>
            <a:r>
              <a:rPr lang="en-US" sz="1800" b="1" dirty="0">
                <a:solidFill>
                  <a:srgbClr val="FF0000"/>
                </a:solidFill>
                <a:latin typeface="+mn-lt"/>
              </a:rPr>
              <a:t>∆P = 0.1987 </a:t>
            </a:r>
            <a:r>
              <a:rPr lang="en-US" sz="1800" b="1" dirty="0" err="1">
                <a:solidFill>
                  <a:srgbClr val="FF0000"/>
                </a:solidFill>
                <a:latin typeface="+mn-lt"/>
              </a:rPr>
              <a:t>in.w.c</a:t>
            </a:r>
            <a:r>
              <a:rPr lang="en-US" sz="1800" b="1" dirty="0">
                <a:solidFill>
                  <a:srgbClr val="FF0000"/>
                </a:solidFill>
                <a:latin typeface="+mn-lt"/>
              </a:rPr>
              <a:t>. at 68,259 </a:t>
            </a:r>
            <a:r>
              <a:rPr lang="en-US" sz="1800" b="1" dirty="0" err="1">
                <a:solidFill>
                  <a:srgbClr val="FF0000"/>
                </a:solidFill>
                <a:latin typeface="+mn-lt"/>
              </a:rPr>
              <a:t>cfm</a:t>
            </a:r>
            <a:r>
              <a:rPr lang="en-US" sz="1800" b="1" dirty="0">
                <a:solidFill>
                  <a:srgbClr val="FF0000"/>
                </a:solidFill>
                <a:latin typeface="+mn-lt"/>
              </a:rPr>
              <a:t> </a:t>
            </a:r>
          </a:p>
        </p:txBody>
      </p:sp>
      <p:sp>
        <p:nvSpPr>
          <p:cNvPr id="11" name="TextBox 10"/>
          <p:cNvSpPr txBox="1"/>
          <p:nvPr/>
        </p:nvSpPr>
        <p:spPr>
          <a:xfrm>
            <a:off x="4327008" y="2795275"/>
            <a:ext cx="2743200" cy="369332"/>
          </a:xfrm>
          <a:prstGeom prst="rect">
            <a:avLst/>
          </a:prstGeom>
          <a:solidFill>
            <a:schemeClr val="bg1">
              <a:alpha val="75000"/>
            </a:schemeClr>
          </a:solidFill>
          <a:ln>
            <a:noFill/>
          </a:ln>
        </p:spPr>
        <p:txBody>
          <a:bodyPr wrap="square" rtlCol="0">
            <a:spAutoFit/>
          </a:bodyPr>
          <a:lstStyle/>
          <a:p>
            <a:pPr algn="ctr"/>
            <a:r>
              <a:rPr lang="en-US" sz="1800" b="1" dirty="0">
                <a:solidFill>
                  <a:srgbClr val="FF0000"/>
                </a:solidFill>
                <a:latin typeface="+mn-lt"/>
              </a:rPr>
              <a:t>∆$ &lt; $5 per filter</a:t>
            </a:r>
          </a:p>
        </p:txBody>
      </p:sp>
      <p:sp>
        <p:nvSpPr>
          <p:cNvPr id="12" name="TextBox 11"/>
          <p:cNvSpPr txBox="1"/>
          <p:nvPr/>
        </p:nvSpPr>
        <p:spPr>
          <a:xfrm>
            <a:off x="685800" y="5042715"/>
            <a:ext cx="2743200" cy="646331"/>
          </a:xfrm>
          <a:prstGeom prst="rect">
            <a:avLst/>
          </a:prstGeom>
          <a:solidFill>
            <a:schemeClr val="bg1">
              <a:alpha val="75000"/>
            </a:schemeClr>
          </a:solidFill>
          <a:ln>
            <a:noFill/>
          </a:ln>
        </p:spPr>
        <p:txBody>
          <a:bodyPr wrap="square" rtlCol="0">
            <a:spAutoFit/>
          </a:bodyPr>
          <a:lstStyle/>
          <a:p>
            <a:pPr algn="ctr"/>
            <a:r>
              <a:rPr lang="en-US" sz="1800" b="1" dirty="0">
                <a:solidFill>
                  <a:srgbClr val="FF0000"/>
                </a:solidFill>
                <a:latin typeface="+mn-lt"/>
              </a:rPr>
              <a:t>∆P = 0.1143 </a:t>
            </a:r>
            <a:r>
              <a:rPr lang="en-US" sz="1800" b="1" dirty="0" err="1">
                <a:solidFill>
                  <a:srgbClr val="FF0000"/>
                </a:solidFill>
                <a:latin typeface="+mn-lt"/>
              </a:rPr>
              <a:t>in.w.c</a:t>
            </a:r>
            <a:r>
              <a:rPr lang="en-US" sz="1800" b="1" dirty="0">
                <a:solidFill>
                  <a:srgbClr val="FF0000"/>
                </a:solidFill>
                <a:latin typeface="+mn-lt"/>
              </a:rPr>
              <a:t>. at 67,344 </a:t>
            </a:r>
            <a:r>
              <a:rPr lang="en-US" sz="1800" b="1" dirty="0" err="1">
                <a:solidFill>
                  <a:srgbClr val="FF0000"/>
                </a:solidFill>
                <a:latin typeface="+mn-lt"/>
              </a:rPr>
              <a:t>cfm</a:t>
            </a:r>
            <a:r>
              <a:rPr lang="en-US" sz="1800" b="1" dirty="0">
                <a:solidFill>
                  <a:srgbClr val="FF0000"/>
                </a:solidFill>
                <a:latin typeface="+mn-lt"/>
              </a:rPr>
              <a:t>  </a:t>
            </a:r>
          </a:p>
        </p:txBody>
      </p:sp>
      <p:sp>
        <p:nvSpPr>
          <p:cNvPr id="6" name="Slide Number Placeholder 5"/>
          <p:cNvSpPr>
            <a:spLocks noGrp="1"/>
          </p:cNvSpPr>
          <p:nvPr>
            <p:ph type="sldNum" sz="quarter" idx="11"/>
          </p:nvPr>
        </p:nvSpPr>
        <p:spPr/>
        <p:txBody>
          <a:bodyPr/>
          <a:lstStyle/>
          <a:p>
            <a:fld id="{A9320731-3B2C-4107-8664-CAD7BE973DC8}" type="slidenum">
              <a:rPr lang="en-US" smtClean="0"/>
              <a:pPr/>
              <a:t>62</a:t>
            </a:fld>
            <a:endParaRPr lang="en-US"/>
          </a:p>
        </p:txBody>
      </p:sp>
    </p:spTree>
    <p:extLst>
      <p:ext uri="{BB962C8B-B14F-4D97-AF65-F5344CB8AC3E}">
        <p14:creationId xmlns:p14="http://schemas.microsoft.com/office/powerpoint/2010/main" val="344083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5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77"/>
                                        </p:tgtEl>
                                        <p:attrNameLst>
                                          <p:attrName>style.visibility</p:attrName>
                                        </p:attrNameLst>
                                      </p:cBhvr>
                                      <p:to>
                                        <p:strVal val="visible"/>
                                      </p:to>
                                    </p:set>
                                    <p:animEffect transition="in" filter="fade">
                                      <p:cBhvr>
                                        <p:cTn id="17" dur="500"/>
                                        <p:tgtEl>
                                          <p:spTgt spid="2867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675"/>
                                        </p:tgtEl>
                                        <p:attrNameLst>
                                          <p:attrName>style.visibility</p:attrName>
                                        </p:attrNameLst>
                                      </p:cBhvr>
                                      <p:to>
                                        <p:strVal val="visible"/>
                                      </p:to>
                                    </p:set>
                                    <p:animEffect transition="in" filter="fade">
                                      <p:cBhvr>
                                        <p:cTn id="26" dur="500"/>
                                        <p:tgtEl>
                                          <p:spTgt spid="2867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500"/>
                                        <p:tgtEl>
                                          <p:spTgt spid="9">
                                            <p:txEl>
                                              <p:pRg st="0" end="0"/>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fade">
                                      <p:cBhvr>
                                        <p:cTn id="39" dur="500"/>
                                        <p:tgtEl>
                                          <p:spTgt spid="9">
                                            <p:txEl>
                                              <p:pRg st="1" end="1"/>
                                            </p:txEl>
                                          </p:spTgt>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Effect transition="in" filter="fade">
                                      <p:cBhvr>
                                        <p:cTn id="43" dur="500"/>
                                        <p:tgtEl>
                                          <p:spTgt spid="9">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xEl>
                                              <p:pRg st="3" end="3"/>
                                            </p:txEl>
                                          </p:spTgt>
                                        </p:tgtEl>
                                        <p:attrNameLst>
                                          <p:attrName>style.visibility</p:attrName>
                                        </p:attrNameLst>
                                      </p:cBhvr>
                                      <p:to>
                                        <p:strVal val="visible"/>
                                      </p:to>
                                    </p:set>
                                    <p:animEffect transition="in" filter="fade">
                                      <p:cBhvr>
                                        <p:cTn id="46" dur="500"/>
                                        <p:tgtEl>
                                          <p:spTgt spid="9">
                                            <p:txEl>
                                              <p:pRg st="3" end="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xEl>
                                              <p:pRg st="4" end="4"/>
                                            </p:txEl>
                                          </p:spTgt>
                                        </p:tgtEl>
                                        <p:attrNameLst>
                                          <p:attrName>style.visibility</p:attrName>
                                        </p:attrNameLst>
                                      </p:cBhvr>
                                      <p:to>
                                        <p:strVal val="visible"/>
                                      </p:to>
                                    </p:set>
                                    <p:animEffect transition="in" filter="fade">
                                      <p:cBhvr>
                                        <p:cTn id="49" dur="500"/>
                                        <p:tgtEl>
                                          <p:spTgt spid="9">
                                            <p:txEl>
                                              <p:pRg st="4" end="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xEl>
                                              <p:pRg st="5" end="5"/>
                                            </p:txEl>
                                          </p:spTgt>
                                        </p:tgtEl>
                                        <p:attrNameLst>
                                          <p:attrName>style.visibility</p:attrName>
                                        </p:attrNameLst>
                                      </p:cBhvr>
                                      <p:to>
                                        <p:strVal val="visible"/>
                                      </p:to>
                                    </p:set>
                                    <p:animEffect transition="in" filter="fade">
                                      <p:cBhvr>
                                        <p:cTn id="5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lter Test Example_Page_4.jpg"/>
          <p:cNvPicPr>
            <a:picLocks noChangeAspect="1"/>
          </p:cNvPicPr>
          <p:nvPr/>
        </p:nvPicPr>
        <p:blipFill>
          <a:blip r:embed="rId3" cstate="print"/>
          <a:stretch>
            <a:fillRect/>
          </a:stretch>
        </p:blipFill>
        <p:spPr>
          <a:xfrm>
            <a:off x="4724400" y="1295400"/>
            <a:ext cx="4114800" cy="5325035"/>
          </a:xfrm>
          <a:prstGeom prst="rect">
            <a:avLst/>
          </a:prstGeom>
          <a:ln>
            <a:solidFill>
              <a:schemeClr val="tx1"/>
            </a:solidFill>
          </a:ln>
        </p:spPr>
      </p:pic>
      <p:pic>
        <p:nvPicPr>
          <p:cNvPr id="7" name="Picture 6" descr="Filter Test Example_Page_3.jpg"/>
          <p:cNvPicPr>
            <a:picLocks noChangeAspect="1"/>
          </p:cNvPicPr>
          <p:nvPr/>
        </p:nvPicPr>
        <p:blipFill>
          <a:blip r:embed="rId4" cstate="print"/>
          <a:stretch>
            <a:fillRect/>
          </a:stretch>
        </p:blipFill>
        <p:spPr>
          <a:xfrm>
            <a:off x="304800" y="1295400"/>
            <a:ext cx="4114800" cy="5325035"/>
          </a:xfrm>
          <a:prstGeom prst="rect">
            <a:avLst/>
          </a:prstGeom>
          <a:ln>
            <a:solidFill>
              <a:schemeClr val="tx1"/>
            </a:solidFill>
          </a:ln>
        </p:spPr>
      </p:pic>
      <p:sp>
        <p:nvSpPr>
          <p:cNvPr id="5" name="Title 4"/>
          <p:cNvSpPr>
            <a:spLocks noGrp="1"/>
          </p:cNvSpPr>
          <p:nvPr>
            <p:ph type="title"/>
          </p:nvPr>
        </p:nvSpPr>
        <p:spPr>
          <a:xfrm>
            <a:off x="457200" y="228600"/>
            <a:ext cx="7772400" cy="1143000"/>
          </a:xfrm>
        </p:spPr>
        <p:txBody>
          <a:bodyPr/>
          <a:lstStyle/>
          <a:p>
            <a:r>
              <a:rPr lang="en-US" dirty="0"/>
              <a:t>Independent Laboratory Testing</a:t>
            </a:r>
            <a:r>
              <a:rPr lang="en-US" sz="2400" dirty="0"/>
              <a:t> </a:t>
            </a:r>
            <a:br>
              <a:rPr lang="en-US" sz="2400" dirty="0"/>
            </a:br>
            <a:r>
              <a:rPr lang="en-US" sz="2400" dirty="0"/>
              <a:t>Verifying Manufacturer’s Claims</a:t>
            </a:r>
            <a:endParaRPr lang="en-US" dirty="0"/>
          </a:p>
        </p:txBody>
      </p:sp>
      <p:sp>
        <p:nvSpPr>
          <p:cNvPr id="8" name="Slide Number Placeholder 7"/>
          <p:cNvSpPr>
            <a:spLocks noGrp="1"/>
          </p:cNvSpPr>
          <p:nvPr>
            <p:ph type="sldNum" sz="quarter" idx="11"/>
          </p:nvPr>
        </p:nvSpPr>
        <p:spPr/>
        <p:txBody>
          <a:bodyPr/>
          <a:lstStyle/>
          <a:p>
            <a:fld id="{A9320731-3B2C-4107-8664-CAD7BE973DC8}" type="slidenum">
              <a:rPr lang="en-US" smtClean="0"/>
              <a:pPr/>
              <a:t>63</a:t>
            </a:fld>
            <a:endParaRPr lang="en-US"/>
          </a:p>
        </p:txBody>
      </p:sp>
    </p:spTree>
    <p:extLst>
      <p:ext uri="{BB962C8B-B14F-4D97-AF65-F5344CB8AC3E}">
        <p14:creationId xmlns:p14="http://schemas.microsoft.com/office/powerpoint/2010/main" val="326729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ASHRAE Standard 52</a:t>
            </a:r>
            <a:br>
              <a:rPr lang="en-US" sz="2400" dirty="0"/>
            </a:br>
            <a:r>
              <a:rPr lang="en-US" sz="2700" dirty="0"/>
              <a:t>The Basis for the Manufacturer’s claims</a:t>
            </a:r>
            <a:endParaRPr lang="en-US" dirty="0"/>
          </a:p>
        </p:txBody>
      </p:sp>
      <p:sp>
        <p:nvSpPr>
          <p:cNvPr id="4" name="Content Placeholder 3"/>
          <p:cNvSpPr>
            <a:spLocks noGrp="1"/>
          </p:cNvSpPr>
          <p:nvPr>
            <p:ph sz="half" idx="1"/>
          </p:nvPr>
        </p:nvSpPr>
        <p:spPr/>
        <p:txBody>
          <a:bodyPr/>
          <a:lstStyle/>
          <a:p>
            <a:pPr marL="342900" indent="-342900">
              <a:buFont typeface="Arial" panose="020B0604020202020204" pitchFamily="34" charset="0"/>
              <a:buChar char="•"/>
            </a:pPr>
            <a:r>
              <a:rPr lang="en-US" dirty="0"/>
              <a:t>Test dust ≠ Real dust</a:t>
            </a:r>
          </a:p>
          <a:p>
            <a:pPr marL="342900" indent="-342900">
              <a:buFont typeface="Arial" panose="020B0604020202020204" pitchFamily="34" charset="0"/>
              <a:buChar char="•"/>
            </a:pPr>
            <a:r>
              <a:rPr lang="en-US" dirty="0"/>
              <a:t>Tested efficiency ≠ Installed efficiency</a:t>
            </a:r>
          </a:p>
          <a:p>
            <a:pPr marL="342900" indent="-342900">
              <a:buFont typeface="Arial" panose="020B0604020202020204" pitchFamily="34" charset="0"/>
              <a:buChar char="•"/>
            </a:pPr>
            <a:r>
              <a:rPr lang="en-US" dirty="0"/>
              <a:t>Tested efficiency ≠ </a:t>
            </a:r>
            <a:r>
              <a:rPr lang="en-US" i="1" u="sng" dirty="0"/>
              <a:t>Persistent</a:t>
            </a:r>
            <a:r>
              <a:rPr lang="en-US" dirty="0"/>
              <a:t> installed efficiency</a:t>
            </a:r>
          </a:p>
          <a:p>
            <a:pPr marL="693738" lvl="1"/>
            <a:r>
              <a:rPr lang="en-US" dirty="0"/>
              <a:t>See Appendix J</a:t>
            </a:r>
          </a:p>
          <a:p>
            <a:pPr marL="342900" indent="-342900">
              <a:buFont typeface="Arial" panose="020B0604020202020204" pitchFamily="34" charset="0"/>
              <a:buChar char="•"/>
            </a:pPr>
            <a:endParaRPr lang="en-US" dirty="0"/>
          </a:p>
        </p:txBody>
      </p:sp>
      <p:pic>
        <p:nvPicPr>
          <p:cNvPr id="6" name="Content Placeholder 5"/>
          <p:cNvPicPr>
            <a:picLocks noGrp="1" noChangeAspect="1"/>
          </p:cNvPicPr>
          <p:nvPr>
            <p:ph sz="half" idx="2"/>
          </p:nvPr>
        </p:nvPicPr>
        <p:blipFill>
          <a:blip r:embed="rId2"/>
          <a:stretch>
            <a:fillRect/>
          </a:stretch>
        </p:blipFill>
        <p:spPr>
          <a:xfrm>
            <a:off x="4931557" y="1600200"/>
            <a:ext cx="3471885" cy="4525963"/>
          </a:xfrm>
          <a:prstGeom prst="rect">
            <a:avLst/>
          </a:prstGeom>
        </p:spPr>
      </p:pic>
      <p:sp>
        <p:nvSpPr>
          <p:cNvPr id="3" name="Slide Number Placeholder 2"/>
          <p:cNvSpPr>
            <a:spLocks noGrp="1"/>
          </p:cNvSpPr>
          <p:nvPr>
            <p:ph type="sldNum" sz="quarter" idx="11"/>
          </p:nvPr>
        </p:nvSpPr>
        <p:spPr/>
        <p:txBody>
          <a:bodyPr/>
          <a:lstStyle/>
          <a:p>
            <a:fld id="{A9320731-3B2C-4107-8664-CAD7BE973DC8}" type="slidenum">
              <a:rPr lang="en-US" smtClean="0"/>
              <a:pPr/>
              <a:t>64</a:t>
            </a:fld>
            <a:endParaRPr lang="en-US"/>
          </a:p>
        </p:txBody>
      </p:sp>
    </p:spTree>
    <p:extLst>
      <p:ext uri="{BB962C8B-B14F-4D97-AF65-F5344CB8AC3E}">
        <p14:creationId xmlns:p14="http://schemas.microsoft.com/office/powerpoint/2010/main" val="1860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5"/>
          <p:cNvSpPr>
            <a:spLocks noGrp="1"/>
          </p:cNvSpPr>
          <p:nvPr>
            <p:ph type="title"/>
          </p:nvPr>
        </p:nvSpPr>
        <p:spPr/>
        <p:txBody>
          <a:bodyPr/>
          <a:lstStyle/>
          <a:p>
            <a:r>
              <a:rPr lang="en-US"/>
              <a:t>Assessing Reality</a:t>
            </a:r>
          </a:p>
        </p:txBody>
      </p:sp>
      <p:sp>
        <p:nvSpPr>
          <p:cNvPr id="79875" name="Content Placeholder 6"/>
          <p:cNvSpPr>
            <a:spLocks noGrp="1"/>
          </p:cNvSpPr>
          <p:nvPr>
            <p:ph sz="half" idx="1"/>
          </p:nvPr>
        </p:nvSpPr>
        <p:spPr/>
        <p:txBody>
          <a:bodyPr/>
          <a:lstStyle/>
          <a:p>
            <a:pPr marL="342900" indent="-342900">
              <a:buFont typeface="Arial" panose="020B0604020202020204" pitchFamily="34" charset="0"/>
              <a:buChar char="•"/>
            </a:pPr>
            <a:r>
              <a:rPr lang="en-US" dirty="0"/>
              <a:t>Tests for installed efficiency and pressure drop</a:t>
            </a:r>
          </a:p>
          <a:p>
            <a:pPr marL="342900" indent="-342900">
              <a:buFont typeface="Arial" panose="020B0604020202020204" pitchFamily="34" charset="0"/>
              <a:buChar char="•"/>
            </a:pPr>
            <a:r>
              <a:rPr lang="en-US" dirty="0"/>
              <a:t>Captures the impact of field realities</a:t>
            </a:r>
          </a:p>
          <a:p>
            <a:pPr marL="682625" lvl="1"/>
            <a:r>
              <a:rPr lang="en-US" dirty="0"/>
              <a:t>Real world dust</a:t>
            </a:r>
          </a:p>
          <a:p>
            <a:pPr marL="682625" lvl="1"/>
            <a:r>
              <a:rPr lang="en-US" dirty="0"/>
              <a:t>Frame impacts</a:t>
            </a:r>
          </a:p>
          <a:p>
            <a:pPr marL="682625" lvl="1"/>
            <a:r>
              <a:rPr lang="en-US" dirty="0"/>
              <a:t>System impacts</a:t>
            </a:r>
          </a:p>
          <a:p>
            <a:pPr marL="342900" indent="-342900">
              <a:buFont typeface="Arial" panose="020B0604020202020204" pitchFamily="34" charset="0"/>
              <a:buChar char="•"/>
            </a:pPr>
            <a:r>
              <a:rPr lang="en-US" dirty="0"/>
              <a:t>Provides for correlation with lab test</a:t>
            </a:r>
          </a:p>
        </p:txBody>
      </p:sp>
      <p:pic>
        <p:nvPicPr>
          <p:cNvPr id="7" name="Picture 2"/>
          <p:cNvPicPr>
            <a:picLocks noGrp="1" noChangeAspect="1" noChangeArrowheads="1"/>
          </p:cNvPicPr>
          <p:nvPr>
            <p:ph sz="half" idx="2"/>
          </p:nvPr>
        </p:nvPicPr>
        <p:blipFill>
          <a:blip r:embed="rId3" cstate="print"/>
          <a:srcRect l="13461" t="15279" r="9129" b="1389"/>
          <a:stretch>
            <a:fillRect/>
          </a:stretch>
        </p:blipFill>
        <p:spPr>
          <a:xfrm>
            <a:off x="4932466" y="1600200"/>
            <a:ext cx="3470068" cy="4525963"/>
          </a:xfrm>
        </p:spPr>
      </p:pic>
      <p:sp>
        <p:nvSpPr>
          <p:cNvPr id="3" name="Slide Number Placeholder 2"/>
          <p:cNvSpPr>
            <a:spLocks noGrp="1"/>
          </p:cNvSpPr>
          <p:nvPr>
            <p:ph type="sldNum" sz="quarter" idx="11"/>
          </p:nvPr>
        </p:nvSpPr>
        <p:spPr/>
        <p:txBody>
          <a:bodyPr/>
          <a:lstStyle/>
          <a:p>
            <a:fld id="{E347D01F-1A12-4043-9E52-C5C412E1DD77}" type="slidenum">
              <a:rPr lang="en-US" smtClean="0"/>
              <a:pPr/>
              <a:t>65</a:t>
            </a:fld>
            <a:endParaRPr lang="en-US"/>
          </a:p>
        </p:txBody>
      </p:sp>
    </p:spTree>
    <p:extLst>
      <p:ext uri="{BB962C8B-B14F-4D97-AF65-F5344CB8AC3E}">
        <p14:creationId xmlns:p14="http://schemas.microsoft.com/office/powerpoint/2010/main" val="6243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nal Filters 03.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dirty="0">
                <a:solidFill>
                  <a:schemeClr val="bg1"/>
                </a:solidFill>
              </a:rPr>
              <a:t>Good Filter + Mediocre Frame = Mediocre Filtration</a:t>
            </a:r>
          </a:p>
        </p:txBody>
      </p:sp>
      <p:sp>
        <p:nvSpPr>
          <p:cNvPr id="13" name="Content Placeholder 12"/>
          <p:cNvSpPr>
            <a:spLocks noGrp="1"/>
          </p:cNvSpPr>
          <p:nvPr>
            <p:ph idx="1"/>
          </p:nvPr>
        </p:nvSpPr>
        <p:spPr>
          <a:xfrm>
            <a:off x="2209800" y="1981200"/>
            <a:ext cx="6248400" cy="4038600"/>
          </a:xfrm>
          <a:solidFill>
            <a:schemeClr val="tx1">
              <a:alpha val="35000"/>
            </a:schemeClr>
          </a:solidFill>
          <a:effectLst>
            <a:softEdge rad="127000"/>
          </a:effectLst>
        </p:spPr>
        <p:txBody>
          <a:bodyPr>
            <a:normAutofit lnSpcReduction="10000"/>
          </a:bodyPr>
          <a:lstStyle/>
          <a:p>
            <a:pPr marL="342900" indent="-342900">
              <a:buFont typeface="Arial" panose="020B0604020202020204" pitchFamily="34" charset="0"/>
              <a:buChar char="•"/>
            </a:pPr>
            <a:r>
              <a:rPr lang="en-US" sz="2000" dirty="0">
                <a:solidFill>
                  <a:schemeClr val="bg1"/>
                </a:solidFill>
              </a:rPr>
              <a:t>95% (MERV14) filters</a:t>
            </a:r>
          </a:p>
          <a:p>
            <a:pPr marL="342900" indent="-342900">
              <a:buFont typeface="Arial" panose="020B0604020202020204" pitchFamily="34" charset="0"/>
              <a:buChar char="•"/>
            </a:pPr>
            <a:r>
              <a:rPr lang="en-US" sz="2000" dirty="0">
                <a:solidFill>
                  <a:schemeClr val="bg1"/>
                </a:solidFill>
              </a:rPr>
              <a:t>Frame Construction</a:t>
            </a:r>
          </a:p>
          <a:p>
            <a:pPr lvl="2"/>
            <a:r>
              <a:rPr lang="en-US" sz="2000" dirty="0">
                <a:solidFill>
                  <a:schemeClr val="accent3"/>
                </a:solidFill>
              </a:rPr>
              <a:t>16 gauge riveted</a:t>
            </a:r>
          </a:p>
          <a:p>
            <a:pPr lvl="2"/>
            <a:r>
              <a:rPr lang="en-US" sz="2000" dirty="0">
                <a:solidFill>
                  <a:schemeClr val="accent3"/>
                </a:solidFill>
              </a:rPr>
              <a:t>No stiffeners between sections</a:t>
            </a:r>
          </a:p>
          <a:p>
            <a:pPr lvl="2"/>
            <a:r>
              <a:rPr lang="en-US" sz="2000" dirty="0">
                <a:solidFill>
                  <a:schemeClr val="accent3"/>
                </a:solidFill>
              </a:rPr>
              <a:t>No caulk</a:t>
            </a:r>
          </a:p>
          <a:p>
            <a:pPr lvl="2"/>
            <a:r>
              <a:rPr lang="en-US" sz="2000" dirty="0">
                <a:solidFill>
                  <a:schemeClr val="accent3"/>
                </a:solidFill>
              </a:rPr>
              <a:t>Foam gaskets</a:t>
            </a:r>
          </a:p>
          <a:p>
            <a:pPr lvl="2"/>
            <a:r>
              <a:rPr lang="en-US" sz="2000" dirty="0">
                <a:solidFill>
                  <a:schemeClr val="accent3"/>
                </a:solidFill>
              </a:rPr>
              <a:t>No knife edge seals</a:t>
            </a:r>
          </a:p>
          <a:p>
            <a:pPr lvl="2"/>
            <a:r>
              <a:rPr lang="en-US" sz="2000" dirty="0">
                <a:solidFill>
                  <a:schemeClr val="accent3"/>
                </a:solidFill>
              </a:rPr>
              <a:t>Spring clip retainers</a:t>
            </a:r>
          </a:p>
          <a:p>
            <a:pPr marL="342900" indent="-342900">
              <a:buFont typeface="Arial" panose="020B0604020202020204" pitchFamily="34" charset="0"/>
              <a:buChar char="•"/>
            </a:pPr>
            <a:r>
              <a:rPr lang="en-US" sz="2000" dirty="0">
                <a:solidFill>
                  <a:schemeClr val="bg1"/>
                </a:solidFill>
              </a:rPr>
              <a:t>Net filtration efficiency likely less than MERV 14</a:t>
            </a:r>
          </a:p>
          <a:p>
            <a:pPr marL="342900" indent="-342900">
              <a:buFont typeface="Arial" panose="020B0604020202020204" pitchFamily="34" charset="0"/>
              <a:buChar char="•"/>
            </a:pPr>
            <a:r>
              <a:rPr lang="en-US" sz="2000" dirty="0">
                <a:solidFill>
                  <a:schemeClr val="bg1"/>
                </a:solidFill>
              </a:rPr>
              <a:t>Structural loads can become significant</a:t>
            </a:r>
          </a:p>
          <a:p>
            <a:pPr lvl="2"/>
            <a:r>
              <a:rPr lang="en-US" sz="2000" dirty="0">
                <a:solidFill>
                  <a:schemeClr val="accent3"/>
                </a:solidFill>
              </a:rPr>
              <a:t>At the design dirty pressure drop, each filter has 30 pounds of force acting on it</a:t>
            </a:r>
          </a:p>
        </p:txBody>
      </p:sp>
      <p:sp>
        <p:nvSpPr>
          <p:cNvPr id="6" name="Slide Number Placeholder 5"/>
          <p:cNvSpPr>
            <a:spLocks noGrp="1"/>
          </p:cNvSpPr>
          <p:nvPr>
            <p:ph type="sldNum" sz="quarter" idx="11"/>
          </p:nvPr>
        </p:nvSpPr>
        <p:spPr/>
        <p:txBody>
          <a:bodyPr/>
          <a:lstStyle/>
          <a:p>
            <a:fld id="{A9320731-3B2C-4107-8664-CAD7BE973DC8}" type="slidenum">
              <a:rPr lang="en-US" smtClean="0"/>
              <a:pPr/>
              <a:t>66</a:t>
            </a:fld>
            <a:endParaRPr lang="en-US"/>
          </a:p>
        </p:txBody>
      </p:sp>
    </p:spTree>
    <p:extLst>
      <p:ext uri="{BB962C8B-B14F-4D97-AF65-F5344CB8AC3E}">
        <p14:creationId xmlns:p14="http://schemas.microsoft.com/office/powerpoint/2010/main" val="373184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010012"/>
          <p:cNvPicPr>
            <a:picLocks noChangeAspect="1" noChangeArrowheads="1"/>
          </p:cNvPicPr>
          <p:nvPr/>
        </p:nvPicPr>
        <p:blipFill>
          <a:blip r:embed="rId3" cstate="print"/>
          <a:srcRect/>
          <a:stretch>
            <a:fillRect/>
          </a:stretch>
        </p:blipFill>
        <p:spPr bwMode="auto">
          <a:xfrm>
            <a:off x="0" y="0"/>
            <a:ext cx="9144000" cy="6858952"/>
          </a:xfrm>
          <a:prstGeom prst="rect">
            <a:avLst/>
          </a:prstGeom>
          <a:noFill/>
        </p:spPr>
      </p:pic>
      <p:sp>
        <p:nvSpPr>
          <p:cNvPr id="9" name="Content Placeholder 8"/>
          <p:cNvSpPr>
            <a:spLocks noGrp="1"/>
          </p:cNvSpPr>
          <p:nvPr>
            <p:ph idx="1"/>
          </p:nvPr>
        </p:nvSpPr>
        <p:spPr>
          <a:xfrm>
            <a:off x="228600" y="4191000"/>
            <a:ext cx="6400800" cy="2667951"/>
          </a:xfrm>
          <a:solidFill>
            <a:schemeClr val="bg1">
              <a:alpha val="75000"/>
            </a:schemeClr>
          </a:solidFill>
          <a:effectLst>
            <a:outerShdw blurRad="50800" dist="38100" dir="2700000" algn="tl" rotWithShape="0">
              <a:prstClr val="black">
                <a:alpha val="40000"/>
              </a:prstClr>
            </a:outerShdw>
            <a:softEdge rad="127000"/>
          </a:effectLst>
        </p:spPr>
        <p:txBody>
          <a:bodyPr>
            <a:normAutofit/>
          </a:bodyPr>
          <a:lstStyle/>
          <a:p>
            <a:pPr marL="119063">
              <a:buNone/>
            </a:pPr>
            <a:endParaRPr lang="en-US" dirty="0">
              <a:solidFill>
                <a:schemeClr val="tx1"/>
              </a:solidFill>
            </a:endParaRPr>
          </a:p>
          <a:p>
            <a:pPr marL="119063">
              <a:buNone/>
            </a:pPr>
            <a:r>
              <a:rPr lang="en-US" dirty="0">
                <a:solidFill>
                  <a:schemeClr val="tx1"/>
                </a:solidFill>
              </a:rPr>
              <a:t>Intermittent turbulence associated with the position of the economizer dampers in this system cause the filter bank to vibrate under some air flow conditions, knocking particles loose on the downstream side</a:t>
            </a:r>
          </a:p>
        </p:txBody>
      </p:sp>
      <p:sp>
        <p:nvSpPr>
          <p:cNvPr id="2" name="Slide Number Placeholder 1"/>
          <p:cNvSpPr>
            <a:spLocks noGrp="1"/>
          </p:cNvSpPr>
          <p:nvPr>
            <p:ph type="sldNum" sz="quarter" idx="11"/>
          </p:nvPr>
        </p:nvSpPr>
        <p:spPr/>
        <p:txBody>
          <a:bodyPr/>
          <a:lstStyle/>
          <a:p>
            <a:fld id="{A9320731-3B2C-4107-8664-CAD7BE973DC8}" type="slidenum">
              <a:rPr lang="en-US" smtClean="0"/>
              <a:pPr/>
              <a:t>67</a:t>
            </a:fld>
            <a:endParaRPr lang="en-US"/>
          </a:p>
        </p:txBody>
      </p:sp>
    </p:spTree>
    <p:extLst>
      <p:ext uri="{BB962C8B-B14F-4D97-AF65-F5344CB8AC3E}">
        <p14:creationId xmlns:p14="http://schemas.microsoft.com/office/powerpoint/2010/main" val="28918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descr="DSCN1463.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TextBox 7"/>
          <p:cNvSpPr txBox="1"/>
          <p:nvPr/>
        </p:nvSpPr>
        <p:spPr>
          <a:xfrm>
            <a:off x="4343400" y="1295400"/>
            <a:ext cx="4800600" cy="4953000"/>
          </a:xfrm>
          <a:prstGeom prst="rect">
            <a:avLst/>
          </a:prstGeom>
          <a:solidFill>
            <a:schemeClr val="bg1">
              <a:alpha val="75000"/>
            </a:schemeClr>
          </a:solidFill>
        </p:spPr>
        <p:txBody>
          <a:bodyPr anchor="ctr" anchorCtr="1"/>
          <a:lstStyle/>
          <a:p>
            <a:pPr>
              <a:defRPr/>
            </a:pPr>
            <a:r>
              <a:rPr lang="en-US" sz="2400" dirty="0" err="1">
                <a:latin typeface="+mn-lt"/>
              </a:rPr>
              <a:t>Camfil</a:t>
            </a:r>
            <a:r>
              <a:rPr lang="en-US" sz="2400" dirty="0">
                <a:latin typeface="+mn-lt"/>
              </a:rPr>
              <a:t> Farr Type 8 </a:t>
            </a:r>
          </a:p>
          <a:p>
            <a:pPr marL="233363" indent="-233363">
              <a:spcBef>
                <a:spcPts val="600"/>
              </a:spcBef>
              <a:buFont typeface="Arial" pitchFamily="34" charset="0"/>
              <a:buChar char="•"/>
              <a:defRPr/>
            </a:pPr>
            <a:r>
              <a:rPr lang="en-US" sz="2000" dirty="0">
                <a:latin typeface="+mn-lt"/>
              </a:rPr>
              <a:t>16 gauge galvanized steel</a:t>
            </a:r>
          </a:p>
          <a:p>
            <a:pPr marL="233363" indent="-233363">
              <a:spcBef>
                <a:spcPts val="600"/>
              </a:spcBef>
              <a:buFont typeface="Arial" pitchFamily="34" charset="0"/>
              <a:buChar char="•"/>
              <a:defRPr/>
            </a:pPr>
            <a:r>
              <a:rPr lang="en-US" sz="2000" dirty="0">
                <a:latin typeface="+mn-lt"/>
              </a:rPr>
              <a:t>Foam gaskets (optional)</a:t>
            </a:r>
          </a:p>
          <a:p>
            <a:pPr marL="233363" indent="-233363">
              <a:spcBef>
                <a:spcPts val="600"/>
              </a:spcBef>
              <a:buFont typeface="Arial" pitchFamily="34" charset="0"/>
              <a:buChar char="•"/>
              <a:defRPr/>
            </a:pPr>
            <a:r>
              <a:rPr lang="en-US" sz="2000" dirty="0">
                <a:latin typeface="+mn-lt"/>
              </a:rPr>
              <a:t>Spring clip retainers (not included)</a:t>
            </a:r>
          </a:p>
          <a:p>
            <a:pPr marL="233363" indent="-233363">
              <a:spcBef>
                <a:spcPts val="600"/>
              </a:spcBef>
              <a:buFont typeface="Arial" pitchFamily="34" charset="0"/>
              <a:buChar char="•"/>
              <a:defRPr/>
            </a:pPr>
            <a:r>
              <a:rPr lang="en-US" sz="2000" dirty="0">
                <a:latin typeface="+mn-lt"/>
              </a:rPr>
              <a:t>Riveted or bolted up assembly (not included)</a:t>
            </a:r>
          </a:p>
          <a:p>
            <a:pPr marL="233363" indent="-233363">
              <a:spcBef>
                <a:spcPts val="600"/>
              </a:spcBef>
              <a:buFont typeface="Arial" pitchFamily="34" charset="0"/>
              <a:buChar char="•"/>
              <a:defRPr/>
            </a:pPr>
            <a:r>
              <a:rPr lang="en-US" sz="2000" dirty="0">
                <a:latin typeface="+mn-lt"/>
              </a:rPr>
              <a:t>Structural steel supports required between every-other vertical row (not included and frequently omitted)</a:t>
            </a:r>
          </a:p>
          <a:p>
            <a:pPr marL="233363" indent="-233363">
              <a:spcBef>
                <a:spcPts val="600"/>
              </a:spcBef>
              <a:buFont typeface="Arial" pitchFamily="34" charset="0"/>
              <a:buChar char="•"/>
              <a:defRPr/>
            </a:pPr>
            <a:r>
              <a:rPr lang="en-US" sz="2000" dirty="0">
                <a:latin typeface="+mn-lt"/>
              </a:rPr>
              <a:t>$66.97 per “hole” (materials only)</a:t>
            </a:r>
          </a:p>
        </p:txBody>
      </p:sp>
      <p:sp>
        <p:nvSpPr>
          <p:cNvPr id="3" name="Title 2"/>
          <p:cNvSpPr>
            <a:spLocks noGrp="1"/>
          </p:cNvSpPr>
          <p:nvPr>
            <p:ph type="title"/>
          </p:nvPr>
        </p:nvSpPr>
        <p:spPr/>
        <p:txBody>
          <a:bodyPr/>
          <a:lstStyle/>
          <a:p>
            <a:r>
              <a:rPr lang="en-US" dirty="0"/>
              <a:t>A Filter is Only as Good as its Frame</a:t>
            </a:r>
          </a:p>
        </p:txBody>
      </p:sp>
      <p:sp>
        <p:nvSpPr>
          <p:cNvPr id="5" name="Slide Number Placeholder 4"/>
          <p:cNvSpPr>
            <a:spLocks noGrp="1"/>
          </p:cNvSpPr>
          <p:nvPr>
            <p:ph type="sldNum" sz="quarter" idx="11"/>
          </p:nvPr>
        </p:nvSpPr>
        <p:spPr/>
        <p:txBody>
          <a:bodyPr/>
          <a:lstStyle/>
          <a:p>
            <a:fld id="{A9320731-3B2C-4107-8664-CAD7BE973DC8}" type="slidenum">
              <a:rPr lang="en-US" smtClean="0"/>
              <a:pPr/>
              <a:t>68</a:t>
            </a:fld>
            <a:endParaRPr lang="en-US"/>
          </a:p>
        </p:txBody>
      </p:sp>
    </p:spTree>
    <p:extLst>
      <p:ext uri="{BB962C8B-B14F-4D97-AF65-F5344CB8AC3E}">
        <p14:creationId xmlns:p14="http://schemas.microsoft.com/office/powerpoint/2010/main" val="153020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6" descr="DSCN1463.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TextBox 7"/>
          <p:cNvSpPr txBox="1"/>
          <p:nvPr/>
        </p:nvSpPr>
        <p:spPr>
          <a:xfrm>
            <a:off x="0" y="1295400"/>
            <a:ext cx="4114800" cy="5562600"/>
          </a:xfrm>
          <a:prstGeom prst="rect">
            <a:avLst/>
          </a:prstGeom>
          <a:solidFill>
            <a:schemeClr val="bg1">
              <a:alpha val="75000"/>
            </a:schemeClr>
          </a:solidFill>
        </p:spPr>
        <p:txBody>
          <a:bodyPr anchor="ctr" anchorCtr="1"/>
          <a:lstStyle/>
          <a:p>
            <a:pPr>
              <a:defRPr/>
            </a:pPr>
            <a:r>
              <a:rPr lang="en-US" sz="2400" dirty="0">
                <a:latin typeface="+mn-lt"/>
              </a:rPr>
              <a:t>Total Filtration Manufacturing </a:t>
            </a:r>
            <a:r>
              <a:rPr lang="en-US" sz="2400" dirty="0" err="1">
                <a:latin typeface="+mn-lt"/>
              </a:rPr>
              <a:t>Optiframe</a:t>
            </a:r>
            <a:r>
              <a:rPr lang="en-US" sz="2400" dirty="0">
                <a:latin typeface="+mn-lt"/>
              </a:rPr>
              <a:t>/H </a:t>
            </a:r>
          </a:p>
          <a:p>
            <a:pPr marL="233363" indent="-233363">
              <a:spcBef>
                <a:spcPts val="600"/>
              </a:spcBef>
              <a:buFont typeface="Arial" pitchFamily="34" charset="0"/>
              <a:buChar char="•"/>
              <a:defRPr/>
            </a:pPr>
            <a:r>
              <a:rPr lang="en-US" sz="2000" dirty="0">
                <a:latin typeface="+mn-lt"/>
              </a:rPr>
              <a:t>Extruded, epoxy powder coated framing material</a:t>
            </a:r>
          </a:p>
          <a:p>
            <a:pPr marL="233363" indent="-233363">
              <a:spcBef>
                <a:spcPts val="600"/>
              </a:spcBef>
              <a:buFont typeface="Arial" pitchFamily="34" charset="0"/>
              <a:buChar char="•"/>
              <a:defRPr/>
            </a:pPr>
            <a:r>
              <a:rPr lang="en-US" sz="2000" dirty="0">
                <a:latin typeface="+mn-lt"/>
              </a:rPr>
              <a:t>Tongue and groove joints between modules</a:t>
            </a:r>
          </a:p>
          <a:p>
            <a:pPr marL="233363" indent="-233363">
              <a:spcBef>
                <a:spcPts val="600"/>
              </a:spcBef>
              <a:buFont typeface="Arial" pitchFamily="34" charset="0"/>
              <a:buChar char="•"/>
              <a:defRPr/>
            </a:pPr>
            <a:r>
              <a:rPr lang="en-US" sz="2000" dirty="0">
                <a:latin typeface="+mn-lt"/>
              </a:rPr>
              <a:t>Quadruple closed cell foam gaskets between modules</a:t>
            </a:r>
          </a:p>
          <a:p>
            <a:pPr marL="233363" indent="-233363">
              <a:spcBef>
                <a:spcPts val="600"/>
              </a:spcBef>
              <a:buFont typeface="Arial" pitchFamily="34" charset="0"/>
              <a:buChar char="•"/>
              <a:defRPr/>
            </a:pPr>
            <a:r>
              <a:rPr lang="en-US" sz="2000" dirty="0">
                <a:latin typeface="+mn-lt"/>
              </a:rPr>
              <a:t>Knife edge filter seals</a:t>
            </a:r>
          </a:p>
          <a:p>
            <a:pPr marL="233363" indent="-233363">
              <a:spcBef>
                <a:spcPts val="600"/>
              </a:spcBef>
              <a:buFont typeface="Arial" pitchFamily="34" charset="0"/>
              <a:buChar char="•"/>
              <a:defRPr/>
            </a:pPr>
            <a:r>
              <a:rPr lang="en-US" sz="2000" dirty="0">
                <a:latin typeface="+mn-lt"/>
              </a:rPr>
              <a:t>1.5” I beam structural support between rows</a:t>
            </a:r>
          </a:p>
          <a:p>
            <a:pPr marL="233363" indent="-233363">
              <a:spcBef>
                <a:spcPts val="600"/>
              </a:spcBef>
              <a:buFont typeface="Arial" pitchFamily="34" charset="0"/>
              <a:buChar char="•"/>
              <a:defRPr/>
            </a:pPr>
            <a:r>
              <a:rPr lang="en-US" sz="2000" dirty="0">
                <a:latin typeface="+mn-lt"/>
              </a:rPr>
              <a:t>Over-center and swing bolt retainers</a:t>
            </a:r>
          </a:p>
          <a:p>
            <a:pPr marL="233363" indent="-233363">
              <a:spcBef>
                <a:spcPts val="600"/>
              </a:spcBef>
              <a:buFont typeface="Arial" pitchFamily="34" charset="0"/>
              <a:buChar char="•"/>
              <a:defRPr/>
            </a:pPr>
            <a:r>
              <a:rPr lang="en-US" sz="2000" dirty="0">
                <a:latin typeface="+mn-lt"/>
              </a:rPr>
              <a:t>$125 per “hole” (installed)</a:t>
            </a:r>
          </a:p>
        </p:txBody>
      </p:sp>
      <p:grpSp>
        <p:nvGrpSpPr>
          <p:cNvPr id="2" name="Group 8"/>
          <p:cNvGrpSpPr>
            <a:grpSpLocks/>
          </p:cNvGrpSpPr>
          <p:nvPr/>
        </p:nvGrpSpPr>
        <p:grpSpPr bwMode="auto">
          <a:xfrm>
            <a:off x="5029200" y="1752600"/>
            <a:ext cx="3606800" cy="1855788"/>
            <a:chOff x="-715524" y="3837997"/>
            <a:chExt cx="3606502" cy="1855852"/>
          </a:xfrm>
        </p:grpSpPr>
        <p:sp>
          <p:nvSpPr>
            <p:cNvPr id="10" name="TextBox 9"/>
            <p:cNvSpPr txBox="1"/>
            <p:nvPr/>
          </p:nvSpPr>
          <p:spPr>
            <a:xfrm>
              <a:off x="-185343" y="4215835"/>
              <a:ext cx="3076321" cy="1478014"/>
            </a:xfrm>
            <a:prstGeom prst="rect">
              <a:avLst/>
            </a:prstGeom>
            <a:solidFill>
              <a:srgbClr val="D9D9D9">
                <a:alpha val="90000"/>
              </a:srgbClr>
            </a:solidFill>
            <a:ln w="25400">
              <a:solidFill>
                <a:schemeClr val="bg1"/>
              </a:solidFill>
            </a:ln>
          </p:spPr>
          <p:txBody>
            <a:bodyPr>
              <a:spAutoFit/>
            </a:bodyPr>
            <a:lstStyle/>
            <a:p>
              <a:pPr>
                <a:defRPr/>
              </a:pPr>
              <a:r>
                <a:rPr lang="en-US" sz="1800" dirty="0">
                  <a:latin typeface="+mn-lt"/>
                </a:rPr>
                <a:t>“Encounter” with forklift when sample shipped recently buckles the frame locally but leaves the rest of the sample solid and intact</a:t>
              </a:r>
            </a:p>
          </p:txBody>
        </p:sp>
        <p:sp>
          <p:nvSpPr>
            <p:cNvPr id="78857" name="Right Arrow 10"/>
            <p:cNvSpPr>
              <a:spLocks noChangeAspect="1"/>
            </p:cNvSpPr>
            <p:nvPr/>
          </p:nvSpPr>
          <p:spPr bwMode="auto">
            <a:xfrm rot="-8205956">
              <a:off x="-715524" y="3837997"/>
              <a:ext cx="382588" cy="385763"/>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grpSp>
      <p:sp>
        <p:nvSpPr>
          <p:cNvPr id="4" name="Title 3"/>
          <p:cNvSpPr>
            <a:spLocks noGrp="1"/>
          </p:cNvSpPr>
          <p:nvPr>
            <p:ph type="title"/>
          </p:nvPr>
        </p:nvSpPr>
        <p:spPr/>
        <p:txBody>
          <a:bodyPr/>
          <a:lstStyle/>
          <a:p>
            <a:r>
              <a:rPr lang="en-US" dirty="0"/>
              <a:t>A Filter is Only as Good as its Frame</a:t>
            </a:r>
          </a:p>
        </p:txBody>
      </p:sp>
      <p:sp>
        <p:nvSpPr>
          <p:cNvPr id="6" name="Slide Number Placeholder 5"/>
          <p:cNvSpPr>
            <a:spLocks noGrp="1"/>
          </p:cNvSpPr>
          <p:nvPr>
            <p:ph type="sldNum" sz="quarter" idx="11"/>
          </p:nvPr>
        </p:nvSpPr>
        <p:spPr/>
        <p:txBody>
          <a:bodyPr/>
          <a:lstStyle/>
          <a:p>
            <a:fld id="{A9320731-3B2C-4107-8664-CAD7BE973DC8}" type="slidenum">
              <a:rPr lang="en-US" smtClean="0"/>
              <a:pPr/>
              <a:t>69</a:t>
            </a:fld>
            <a:endParaRPr lang="en-US"/>
          </a:p>
        </p:txBody>
      </p:sp>
    </p:spTree>
    <p:extLst>
      <p:ext uri="{BB962C8B-B14F-4D97-AF65-F5344CB8AC3E}">
        <p14:creationId xmlns:p14="http://schemas.microsoft.com/office/powerpoint/2010/main" val="72611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4525963"/>
          </a:xfrm>
        </p:spPr>
        <p:txBody>
          <a:bodyPr/>
          <a:lstStyle/>
          <a:p>
            <a:r>
              <a:rPr lang="en-US" dirty="0"/>
              <a:t>1972</a:t>
            </a:r>
          </a:p>
          <a:p>
            <a:pPr lvl="1"/>
            <a:r>
              <a:rPr lang="en-US" dirty="0"/>
              <a:t>Set out to be an airplane mechanic and aircraft maintenance engineer</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00200"/>
            <a:ext cx="4038600" cy="2864890"/>
          </a:xfrm>
        </p:spPr>
      </p:pic>
      <p:sp>
        <p:nvSpPr>
          <p:cNvPr id="9" name="Slide Number Placeholder 8"/>
          <p:cNvSpPr>
            <a:spLocks noGrp="1"/>
          </p:cNvSpPr>
          <p:nvPr>
            <p:ph type="sldNum" sz="quarter" idx="11"/>
          </p:nvPr>
        </p:nvSpPr>
        <p:spPr/>
        <p:txBody>
          <a:bodyPr/>
          <a:lstStyle/>
          <a:p>
            <a:fld id="{E347D01F-1A12-4043-9E52-C5C412E1DD77}" type="slidenum">
              <a:rPr lang="en-US" smtClean="0"/>
              <a:pPr/>
              <a:t>7</a:t>
            </a:fld>
            <a:endParaRPr lang="en-US"/>
          </a:p>
        </p:txBody>
      </p:sp>
    </p:spTree>
    <p:extLst>
      <p:ext uri="{BB962C8B-B14F-4D97-AF65-F5344CB8AC3E}">
        <p14:creationId xmlns:p14="http://schemas.microsoft.com/office/powerpoint/2010/main" val="419768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dirty="0"/>
              <a:t>Kaiser Permanente Building</a:t>
            </a:r>
            <a:br>
              <a:rPr lang="en-US" sz="2400" dirty="0"/>
            </a:br>
            <a:r>
              <a:rPr lang="en-US" sz="2400" dirty="0"/>
              <a:t>Portland, Oregon</a:t>
            </a:r>
          </a:p>
        </p:txBody>
      </p:sp>
      <p:sp>
        <p:nvSpPr>
          <p:cNvPr id="13317" name="Rectangle 3"/>
          <p:cNvSpPr>
            <a:spLocks noGrp="1" noChangeArrowheads="1"/>
          </p:cNvSpPr>
          <p:nvPr>
            <p:ph type="body" sz="half" idx="1"/>
          </p:nvPr>
        </p:nvSpPr>
        <p:spPr>
          <a:xfrm>
            <a:off x="758825" y="1873250"/>
            <a:ext cx="4117975" cy="4679950"/>
          </a:xfrm>
          <a:noFill/>
        </p:spPr>
        <p:txBody>
          <a:bodyPr>
            <a:normAutofit/>
          </a:bodyPr>
          <a:lstStyle/>
          <a:p>
            <a:pPr marL="342900" indent="-342900" eaLnBrk="1" hangingPunct="1">
              <a:buFont typeface="Arial" panose="020B0604020202020204" pitchFamily="34" charset="0"/>
              <a:buChar char="•"/>
            </a:pPr>
            <a:r>
              <a:rPr lang="en-US" sz="2000" dirty="0"/>
              <a:t>Lead facilities engineer interested in life cycle cost based operation</a:t>
            </a:r>
          </a:p>
          <a:p>
            <a:pPr marL="342900" indent="-342900" eaLnBrk="1" hangingPunct="1">
              <a:buFont typeface="Arial" panose="020B0604020202020204" pitchFamily="34" charset="0"/>
              <a:buChar char="•"/>
            </a:pPr>
            <a:r>
              <a:rPr lang="en-US" sz="2000" dirty="0"/>
              <a:t>Had concerns regarding flexible bag filters in VAV systems</a:t>
            </a:r>
          </a:p>
          <a:p>
            <a:pPr marL="342900" indent="-342900" eaLnBrk="1" hangingPunct="1">
              <a:buFont typeface="Arial" panose="020B0604020202020204" pitchFamily="34" charset="0"/>
              <a:buChar char="•"/>
            </a:pPr>
            <a:r>
              <a:rPr lang="en-US" sz="2000" dirty="0"/>
              <a:t>Challenges</a:t>
            </a:r>
          </a:p>
          <a:p>
            <a:pPr marL="693738" lvl="1"/>
            <a:r>
              <a:rPr lang="en-US" sz="1800" dirty="0"/>
              <a:t>Mandatory operating policy to change filters every 2 years</a:t>
            </a:r>
          </a:p>
          <a:p>
            <a:pPr marL="693738" lvl="1"/>
            <a:r>
              <a:rPr lang="en-US" sz="1800" dirty="0"/>
              <a:t>Relatively low electric rates ($.037/kWh vs $.08/kWh)</a:t>
            </a:r>
          </a:p>
          <a:p>
            <a:pPr marL="288925" indent="-285750">
              <a:buFont typeface="Arial" panose="020B0604020202020204" pitchFamily="34" charset="0"/>
              <a:buChar char="•"/>
            </a:pPr>
            <a:r>
              <a:rPr lang="en-US" sz="1800" dirty="0"/>
              <a:t>Authorized to perform a side by side comparison</a:t>
            </a:r>
          </a:p>
          <a:p>
            <a:pPr marL="639763" lvl="1" indent="-285750"/>
            <a:r>
              <a:rPr lang="en-US" sz="1800" dirty="0"/>
              <a:t>FDE contributes engineering support</a:t>
            </a:r>
          </a:p>
        </p:txBody>
      </p:sp>
      <p:sp>
        <p:nvSpPr>
          <p:cNvPr id="13318" name="Rectangle 4"/>
          <p:cNvSpPr>
            <a:spLocks noChangeArrowheads="1"/>
          </p:cNvSpPr>
          <p:nvPr/>
        </p:nvSpPr>
        <p:spPr bwMode="auto">
          <a:xfrm>
            <a:off x="0" y="0"/>
            <a:ext cx="9144000" cy="0"/>
          </a:xfrm>
          <a:prstGeom prst="rect">
            <a:avLst/>
          </a:prstGeom>
          <a:noFill/>
          <a:ln w="12700">
            <a:noFill/>
            <a:miter lim="800000"/>
            <a:headEnd type="none" w="sm" len="sm"/>
            <a:tailEnd type="none" w="sm" len="sm"/>
          </a:ln>
        </p:spPr>
        <p:txBody>
          <a:bodyPr wrap="none" anchor="ctr">
            <a:spAutoFit/>
          </a:bodyPr>
          <a:lstStyle/>
          <a:p>
            <a:endParaRPr lang="en-US"/>
          </a:p>
        </p:txBody>
      </p:sp>
      <p:pic>
        <p:nvPicPr>
          <p:cNvPr id="13319" name="Picture 5" descr="DSCF4957 - End 08-12-08"/>
          <p:cNvPicPr>
            <a:picLocks noChangeAspect="1" noChangeArrowheads="1"/>
          </p:cNvPicPr>
          <p:nvPr/>
        </p:nvPicPr>
        <p:blipFill>
          <a:blip r:embed="rId3" cstate="print"/>
          <a:srcRect/>
          <a:stretch>
            <a:fillRect/>
          </a:stretch>
        </p:blipFill>
        <p:spPr bwMode="auto">
          <a:xfrm>
            <a:off x="5003800" y="1752600"/>
            <a:ext cx="3484563" cy="4646612"/>
          </a:xfrm>
          <a:prstGeom prst="rect">
            <a:avLst/>
          </a:prstGeom>
          <a:noFill/>
          <a:ln w="9525">
            <a:noFill/>
            <a:miter lim="800000"/>
            <a:headEnd/>
            <a:tailEnd/>
          </a:ln>
        </p:spPr>
      </p:pic>
      <p:sp>
        <p:nvSpPr>
          <p:cNvPr id="2" name="Slide Number Placeholder 1"/>
          <p:cNvSpPr>
            <a:spLocks noGrp="1"/>
          </p:cNvSpPr>
          <p:nvPr>
            <p:ph type="sldNum" sz="quarter" idx="11"/>
          </p:nvPr>
        </p:nvSpPr>
        <p:spPr/>
        <p:txBody>
          <a:bodyPr/>
          <a:lstStyle/>
          <a:p>
            <a:pPr>
              <a:defRPr/>
            </a:pPr>
            <a:fld id="{EE7EC135-290A-4B65-BA7B-FD1755B9D148}" type="slidenum">
              <a:rPr lang="en-US" smtClean="0"/>
              <a:pPr>
                <a:defRPr/>
              </a:pPr>
              <a:t>70</a:t>
            </a:fld>
            <a:endParaRPr lang="en-US"/>
          </a:p>
        </p:txBody>
      </p:sp>
    </p:spTree>
    <p:extLst>
      <p:ext uri="{BB962C8B-B14F-4D97-AF65-F5344CB8AC3E}">
        <p14:creationId xmlns:p14="http://schemas.microsoft.com/office/powerpoint/2010/main" val="3386364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animEffect transition="in" filter="fade">
                                      <p:cBhvr>
                                        <p:cTn id="7" dur="500"/>
                                        <p:tgtEl>
                                          <p:spTgt spid="1331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317">
                                            <p:txEl>
                                              <p:pRg st="1" end="1"/>
                                            </p:txEl>
                                          </p:spTgt>
                                        </p:tgtEl>
                                        <p:attrNameLst>
                                          <p:attrName>style.visibility</p:attrName>
                                        </p:attrNameLst>
                                      </p:cBhvr>
                                      <p:to>
                                        <p:strVal val="visible"/>
                                      </p:to>
                                    </p:set>
                                    <p:animEffect transition="in" filter="fade">
                                      <p:cBhvr>
                                        <p:cTn id="11" dur="500"/>
                                        <p:tgtEl>
                                          <p:spTgt spid="1331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317">
                                            <p:txEl>
                                              <p:pRg st="2" end="2"/>
                                            </p:txEl>
                                          </p:spTgt>
                                        </p:tgtEl>
                                        <p:attrNameLst>
                                          <p:attrName>style.visibility</p:attrName>
                                        </p:attrNameLst>
                                      </p:cBhvr>
                                      <p:to>
                                        <p:strVal val="visible"/>
                                      </p:to>
                                    </p:set>
                                    <p:animEffect transition="in" filter="fade">
                                      <p:cBhvr>
                                        <p:cTn id="16" dur="500"/>
                                        <p:tgtEl>
                                          <p:spTgt spid="1331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317">
                                            <p:txEl>
                                              <p:pRg st="3" end="3"/>
                                            </p:txEl>
                                          </p:spTgt>
                                        </p:tgtEl>
                                        <p:attrNameLst>
                                          <p:attrName>style.visibility</p:attrName>
                                        </p:attrNameLst>
                                      </p:cBhvr>
                                      <p:to>
                                        <p:strVal val="visible"/>
                                      </p:to>
                                    </p:set>
                                    <p:animEffect transition="in" filter="fade">
                                      <p:cBhvr>
                                        <p:cTn id="19" dur="500"/>
                                        <p:tgtEl>
                                          <p:spTgt spid="1331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317">
                                            <p:txEl>
                                              <p:pRg st="4" end="4"/>
                                            </p:txEl>
                                          </p:spTgt>
                                        </p:tgtEl>
                                        <p:attrNameLst>
                                          <p:attrName>style.visibility</p:attrName>
                                        </p:attrNameLst>
                                      </p:cBhvr>
                                      <p:to>
                                        <p:strVal val="visible"/>
                                      </p:to>
                                    </p:set>
                                    <p:animEffect transition="in" filter="fade">
                                      <p:cBhvr>
                                        <p:cTn id="22" dur="500"/>
                                        <p:tgtEl>
                                          <p:spTgt spid="133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17">
                                            <p:txEl>
                                              <p:pRg st="5" end="5"/>
                                            </p:txEl>
                                          </p:spTgt>
                                        </p:tgtEl>
                                        <p:attrNameLst>
                                          <p:attrName>style.visibility</p:attrName>
                                        </p:attrNameLst>
                                      </p:cBhvr>
                                      <p:to>
                                        <p:strVal val="visible"/>
                                      </p:to>
                                    </p:set>
                                    <p:animEffect transition="in" filter="fade">
                                      <p:cBhvr>
                                        <p:cTn id="27" dur="500"/>
                                        <p:tgtEl>
                                          <p:spTgt spid="13317">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317">
                                            <p:txEl>
                                              <p:pRg st="6" end="6"/>
                                            </p:txEl>
                                          </p:spTgt>
                                        </p:tgtEl>
                                        <p:attrNameLst>
                                          <p:attrName>style.visibility</p:attrName>
                                        </p:attrNameLst>
                                      </p:cBhvr>
                                      <p:to>
                                        <p:strVal val="visible"/>
                                      </p:to>
                                    </p:set>
                                    <p:animEffect transition="in" filter="fade">
                                      <p:cBhvr>
                                        <p:cTn id="30" dur="500"/>
                                        <p:tgtEl>
                                          <p:spTgt spid="133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Proposed Comparison</a:t>
            </a:r>
          </a:p>
        </p:txBody>
      </p:sp>
      <p:sp>
        <p:nvSpPr>
          <p:cNvPr id="2" name="Slide Number Placeholder 1"/>
          <p:cNvSpPr>
            <a:spLocks noGrp="1"/>
          </p:cNvSpPr>
          <p:nvPr>
            <p:ph type="sldNum" sz="quarter" idx="11"/>
          </p:nvPr>
        </p:nvSpPr>
        <p:spPr/>
        <p:txBody>
          <a:bodyPr/>
          <a:lstStyle/>
          <a:p>
            <a:fld id="{A9320731-3B2C-4107-8664-CAD7BE973DC8}" type="slidenum">
              <a:rPr lang="en-US" smtClean="0"/>
              <a:pPr/>
              <a:t>71</a:t>
            </a:fld>
            <a:endParaRPr lang="en-US"/>
          </a:p>
        </p:txBody>
      </p:sp>
      <p:pic>
        <p:nvPicPr>
          <p:cNvPr id="4" name="Picture 3"/>
          <p:cNvPicPr>
            <a:picLocks noChangeAspect="1"/>
          </p:cNvPicPr>
          <p:nvPr/>
        </p:nvPicPr>
        <p:blipFill>
          <a:blip r:embed="rId2"/>
          <a:stretch>
            <a:fillRect/>
          </a:stretch>
        </p:blipFill>
        <p:spPr>
          <a:xfrm>
            <a:off x="91440" y="1576600"/>
            <a:ext cx="8961120" cy="2410562"/>
          </a:xfrm>
          <a:prstGeom prst="rect">
            <a:avLst/>
          </a:prstGeom>
          <a:solidFill>
            <a:schemeClr val="bg1"/>
          </a:solidFill>
        </p:spPr>
      </p:pic>
      <p:pic>
        <p:nvPicPr>
          <p:cNvPr id="5" name="Picture 4"/>
          <p:cNvPicPr>
            <a:picLocks noChangeAspect="1"/>
          </p:cNvPicPr>
          <p:nvPr/>
        </p:nvPicPr>
        <p:blipFill>
          <a:blip r:embed="rId3"/>
          <a:stretch>
            <a:fillRect/>
          </a:stretch>
        </p:blipFill>
        <p:spPr>
          <a:xfrm>
            <a:off x="1349626" y="4243600"/>
            <a:ext cx="6444748" cy="1776200"/>
          </a:xfrm>
          <a:prstGeom prst="rect">
            <a:avLst/>
          </a:prstGeom>
          <a:solidFill>
            <a:schemeClr val="bg1"/>
          </a:solidFill>
        </p:spPr>
      </p:pic>
    </p:spTree>
    <p:extLst>
      <p:ext uri="{BB962C8B-B14F-4D97-AF65-F5344CB8AC3E}">
        <p14:creationId xmlns:p14="http://schemas.microsoft.com/office/powerpoint/2010/main" val="114321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Proposed Comparison – </a:t>
            </a:r>
            <a:r>
              <a:rPr lang="en-US" dirty="0" err="1"/>
              <a:t>Prefilter</a:t>
            </a:r>
            <a:endParaRPr lang="en-US" dirty="0"/>
          </a:p>
        </p:txBody>
      </p:sp>
      <p:sp>
        <p:nvSpPr>
          <p:cNvPr id="10" name="Text Placeholder 9"/>
          <p:cNvSpPr>
            <a:spLocks noGrp="1"/>
          </p:cNvSpPr>
          <p:nvPr>
            <p:ph type="body" idx="1"/>
          </p:nvPr>
        </p:nvSpPr>
        <p:spPr/>
        <p:txBody>
          <a:bodyPr anchor="t" anchorCtr="0"/>
          <a:lstStyle/>
          <a:p>
            <a:r>
              <a:rPr lang="en-US" dirty="0"/>
              <a:t>Current Practice</a:t>
            </a:r>
          </a:p>
        </p:txBody>
      </p:sp>
      <p:sp>
        <p:nvSpPr>
          <p:cNvPr id="12" name="Text Placeholder 11"/>
          <p:cNvSpPr>
            <a:spLocks noGrp="1"/>
          </p:cNvSpPr>
          <p:nvPr>
            <p:ph type="body" sz="quarter" idx="3"/>
          </p:nvPr>
        </p:nvSpPr>
        <p:spPr/>
        <p:txBody>
          <a:bodyPr anchor="t" anchorCtr="0"/>
          <a:lstStyle/>
          <a:p>
            <a:r>
              <a:rPr lang="en-US" dirty="0"/>
              <a:t>Proposed Practice</a:t>
            </a:r>
          </a:p>
        </p:txBody>
      </p:sp>
      <p:sp>
        <p:nvSpPr>
          <p:cNvPr id="2" name="Slide Number Placeholder 1"/>
          <p:cNvSpPr>
            <a:spLocks noGrp="1"/>
          </p:cNvSpPr>
          <p:nvPr>
            <p:ph type="sldNum" sz="quarter" idx="11"/>
          </p:nvPr>
        </p:nvSpPr>
        <p:spPr/>
        <p:txBody>
          <a:bodyPr/>
          <a:lstStyle/>
          <a:p>
            <a:fld id="{A9320731-3B2C-4107-8664-CAD7BE973DC8}" type="slidenum">
              <a:rPr lang="en-US" smtClean="0"/>
              <a:pPr/>
              <a:t>72</a:t>
            </a:fld>
            <a:endParaRPr lang="en-US"/>
          </a:p>
        </p:txBody>
      </p:sp>
      <p:pic>
        <p:nvPicPr>
          <p:cNvPr id="20" name="Content Placeholder 19"/>
          <p:cNvPicPr>
            <a:picLocks noGrp="1" noChangeAspect="1"/>
          </p:cNvPicPr>
          <p:nvPr>
            <p:ph sz="half" idx="2"/>
          </p:nvPr>
        </p:nvPicPr>
        <p:blipFill>
          <a:blip r:embed="rId2"/>
          <a:stretch>
            <a:fillRect/>
          </a:stretch>
        </p:blipFill>
        <p:spPr>
          <a:xfrm>
            <a:off x="937443" y="2174875"/>
            <a:ext cx="3079702" cy="3951288"/>
          </a:xfrm>
          <a:prstGeom prst="rect">
            <a:avLst/>
          </a:prstGeom>
        </p:spPr>
      </p:pic>
    </p:spTree>
    <p:extLst>
      <p:ext uri="{BB962C8B-B14F-4D97-AF65-F5344CB8AC3E}">
        <p14:creationId xmlns:p14="http://schemas.microsoft.com/office/powerpoint/2010/main" val="127536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Proposed Comparison – Final Filter</a:t>
            </a:r>
          </a:p>
        </p:txBody>
      </p:sp>
      <p:sp>
        <p:nvSpPr>
          <p:cNvPr id="10" name="Text Placeholder 9"/>
          <p:cNvSpPr>
            <a:spLocks noGrp="1"/>
          </p:cNvSpPr>
          <p:nvPr>
            <p:ph type="body" idx="1"/>
          </p:nvPr>
        </p:nvSpPr>
        <p:spPr/>
        <p:txBody>
          <a:bodyPr anchor="t" anchorCtr="0"/>
          <a:lstStyle/>
          <a:p>
            <a:r>
              <a:rPr lang="en-US" dirty="0"/>
              <a:t>Current Practice</a:t>
            </a:r>
          </a:p>
        </p:txBody>
      </p:sp>
      <p:pic>
        <p:nvPicPr>
          <p:cNvPr id="14" name="Content Placeholder 13"/>
          <p:cNvPicPr>
            <a:picLocks noGrp="1" noChangeAspect="1"/>
          </p:cNvPicPr>
          <p:nvPr>
            <p:ph sz="half" idx="2"/>
          </p:nvPr>
        </p:nvPicPr>
        <p:blipFill>
          <a:blip r:embed="rId2"/>
          <a:stretch>
            <a:fillRect/>
          </a:stretch>
        </p:blipFill>
        <p:spPr>
          <a:xfrm>
            <a:off x="939415" y="2174875"/>
            <a:ext cx="3075758" cy="3951288"/>
          </a:xfrm>
          <a:prstGeom prst="rect">
            <a:avLst/>
          </a:prstGeom>
        </p:spPr>
      </p:pic>
      <p:sp>
        <p:nvSpPr>
          <p:cNvPr id="12" name="Text Placeholder 11"/>
          <p:cNvSpPr>
            <a:spLocks noGrp="1"/>
          </p:cNvSpPr>
          <p:nvPr>
            <p:ph type="body" sz="quarter" idx="3"/>
          </p:nvPr>
        </p:nvSpPr>
        <p:spPr/>
        <p:txBody>
          <a:bodyPr anchor="t" anchorCtr="0"/>
          <a:lstStyle/>
          <a:p>
            <a:r>
              <a:rPr lang="en-US" dirty="0"/>
              <a:t>Proposed Practice</a:t>
            </a:r>
          </a:p>
        </p:txBody>
      </p:sp>
      <p:pic>
        <p:nvPicPr>
          <p:cNvPr id="17" name="Content Placeholder 16"/>
          <p:cNvPicPr>
            <a:picLocks noGrp="1" noChangeAspect="1"/>
          </p:cNvPicPr>
          <p:nvPr>
            <p:ph sz="quarter" idx="4"/>
          </p:nvPr>
        </p:nvPicPr>
        <p:blipFill>
          <a:blip r:embed="rId3"/>
          <a:stretch>
            <a:fillRect/>
          </a:stretch>
        </p:blipFill>
        <p:spPr>
          <a:xfrm>
            <a:off x="5129746" y="2174875"/>
            <a:ext cx="3072333" cy="3951288"/>
          </a:xfrm>
          <a:prstGeom prst="rect">
            <a:avLst/>
          </a:prstGeom>
        </p:spPr>
      </p:pic>
      <p:sp>
        <p:nvSpPr>
          <p:cNvPr id="2" name="Slide Number Placeholder 1"/>
          <p:cNvSpPr>
            <a:spLocks noGrp="1"/>
          </p:cNvSpPr>
          <p:nvPr>
            <p:ph type="sldNum" sz="quarter" idx="11"/>
          </p:nvPr>
        </p:nvSpPr>
        <p:spPr/>
        <p:txBody>
          <a:bodyPr/>
          <a:lstStyle/>
          <a:p>
            <a:fld id="{A9320731-3B2C-4107-8664-CAD7BE973DC8}" type="slidenum">
              <a:rPr lang="en-US" smtClean="0"/>
              <a:pPr/>
              <a:t>73</a:t>
            </a:fld>
            <a:endParaRPr lang="en-US"/>
          </a:p>
        </p:txBody>
      </p:sp>
    </p:spTree>
    <p:extLst>
      <p:ext uri="{BB962C8B-B14F-4D97-AF65-F5344CB8AC3E}">
        <p14:creationId xmlns:p14="http://schemas.microsoft.com/office/powerpoint/2010/main" val="409971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A9320731-3B2C-4107-8664-CAD7BE973DC8}" type="slidenum">
              <a:rPr lang="en-US" smtClean="0"/>
              <a:pPr/>
              <a:t>74</a:t>
            </a:fld>
            <a:endParaRPr lang="en-US"/>
          </a:p>
        </p:txBody>
      </p:sp>
      <p:pic>
        <p:nvPicPr>
          <p:cNvPr id="8" name="Picture 7"/>
          <p:cNvPicPr>
            <a:picLocks noChangeAspect="1"/>
          </p:cNvPicPr>
          <p:nvPr/>
        </p:nvPicPr>
        <p:blipFill>
          <a:blip r:embed="rId2"/>
          <a:stretch>
            <a:fillRect/>
          </a:stretch>
        </p:blipFill>
        <p:spPr>
          <a:xfrm>
            <a:off x="0" y="0"/>
            <a:ext cx="9144000" cy="6223904"/>
          </a:xfrm>
          <a:prstGeom prst="rect">
            <a:avLst/>
          </a:prstGeom>
          <a:solidFill>
            <a:schemeClr val="bg1"/>
          </a:solidFill>
        </p:spPr>
      </p:pic>
    </p:spTree>
    <p:extLst>
      <p:ext uri="{BB962C8B-B14F-4D97-AF65-F5344CB8AC3E}">
        <p14:creationId xmlns:p14="http://schemas.microsoft.com/office/powerpoint/2010/main" val="253360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A9320731-3B2C-4107-8664-CAD7BE973DC8}" type="slidenum">
              <a:rPr lang="en-US" smtClean="0"/>
              <a:pPr/>
              <a:t>75</a:t>
            </a:fld>
            <a:endParaRPr lang="en-US"/>
          </a:p>
        </p:txBody>
      </p:sp>
      <p:pic>
        <p:nvPicPr>
          <p:cNvPr id="3" name="Picture 2"/>
          <p:cNvPicPr>
            <a:picLocks noChangeAspect="1"/>
          </p:cNvPicPr>
          <p:nvPr/>
        </p:nvPicPr>
        <p:blipFill>
          <a:blip r:embed="rId2"/>
          <a:stretch>
            <a:fillRect/>
          </a:stretch>
        </p:blipFill>
        <p:spPr>
          <a:xfrm>
            <a:off x="0" y="0"/>
            <a:ext cx="9144000" cy="6223904"/>
          </a:xfrm>
          <a:prstGeom prst="rect">
            <a:avLst/>
          </a:prstGeom>
          <a:solidFill>
            <a:schemeClr val="bg1"/>
          </a:solidFill>
        </p:spPr>
      </p:pic>
    </p:spTree>
    <p:extLst>
      <p:ext uri="{BB962C8B-B14F-4D97-AF65-F5344CB8AC3E}">
        <p14:creationId xmlns:p14="http://schemas.microsoft.com/office/powerpoint/2010/main" val="191079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A9320731-3B2C-4107-8664-CAD7BE973DC8}" type="slidenum">
              <a:rPr lang="en-US" smtClean="0"/>
              <a:pPr/>
              <a:t>76</a:t>
            </a:fld>
            <a:endParaRPr lang="en-US"/>
          </a:p>
        </p:txBody>
      </p:sp>
      <p:pic>
        <p:nvPicPr>
          <p:cNvPr id="3" name="Picture 2"/>
          <p:cNvPicPr>
            <a:picLocks noChangeAspect="1"/>
          </p:cNvPicPr>
          <p:nvPr/>
        </p:nvPicPr>
        <p:blipFill>
          <a:blip r:embed="rId2"/>
          <a:stretch>
            <a:fillRect/>
          </a:stretch>
        </p:blipFill>
        <p:spPr>
          <a:xfrm>
            <a:off x="0" y="0"/>
            <a:ext cx="9144000" cy="6223904"/>
          </a:xfrm>
          <a:prstGeom prst="rect">
            <a:avLst/>
          </a:prstGeom>
          <a:solidFill>
            <a:schemeClr val="bg1"/>
          </a:solidFill>
        </p:spPr>
      </p:pic>
    </p:spTree>
    <p:extLst>
      <p:ext uri="{BB962C8B-B14F-4D97-AF65-F5344CB8AC3E}">
        <p14:creationId xmlns:p14="http://schemas.microsoft.com/office/powerpoint/2010/main" val="262712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dirty="0"/>
              <a:t>Kaiser Permanente Building</a:t>
            </a:r>
            <a:br>
              <a:rPr lang="en-US" sz="2400" dirty="0"/>
            </a:br>
            <a:r>
              <a:rPr lang="en-US" sz="2400" dirty="0"/>
              <a:t>Portland, Oregon</a:t>
            </a:r>
          </a:p>
        </p:txBody>
      </p:sp>
      <p:sp>
        <p:nvSpPr>
          <p:cNvPr id="13317" name="Rectangle 3"/>
          <p:cNvSpPr>
            <a:spLocks noGrp="1" noChangeArrowheads="1"/>
          </p:cNvSpPr>
          <p:nvPr>
            <p:ph type="body" sz="half" idx="1"/>
          </p:nvPr>
        </p:nvSpPr>
        <p:spPr>
          <a:xfrm>
            <a:off x="758825" y="1873250"/>
            <a:ext cx="3813175" cy="4038600"/>
          </a:xfrm>
          <a:noFill/>
        </p:spPr>
        <p:txBody>
          <a:bodyPr/>
          <a:lstStyle/>
          <a:p>
            <a:pPr marL="0" indent="0" eaLnBrk="1" hangingPunct="1">
              <a:buFontTx/>
              <a:buNone/>
            </a:pPr>
            <a:r>
              <a:rPr lang="en-US" sz="2000" dirty="0"/>
              <a:t>Field Test of Conventional vs. Extended Surface Area Filters</a:t>
            </a:r>
          </a:p>
          <a:p>
            <a:pPr marL="515938" lvl="1" eaLnBrk="1" hangingPunct="1"/>
            <a:r>
              <a:rPr lang="en-US" sz="1800" dirty="0"/>
              <a:t>Near Identical Systems</a:t>
            </a:r>
          </a:p>
          <a:p>
            <a:pPr marL="515938" lvl="1" eaLnBrk="1" hangingPunct="1"/>
            <a:r>
              <a:rPr lang="en-US" sz="1800" dirty="0"/>
              <a:t>Near Identical Load Profiles</a:t>
            </a:r>
          </a:p>
          <a:p>
            <a:pPr marL="515938" lvl="1" eaLnBrk="1" hangingPunct="1"/>
            <a:r>
              <a:rPr lang="en-US" sz="1800" dirty="0"/>
              <a:t>5 Minute Logged Data</a:t>
            </a:r>
          </a:p>
        </p:txBody>
      </p:sp>
      <p:sp>
        <p:nvSpPr>
          <p:cNvPr id="13318" name="Rectangle 4"/>
          <p:cNvSpPr>
            <a:spLocks noChangeArrowheads="1"/>
          </p:cNvSpPr>
          <p:nvPr/>
        </p:nvSpPr>
        <p:spPr bwMode="auto">
          <a:xfrm>
            <a:off x="0" y="0"/>
            <a:ext cx="9144000" cy="0"/>
          </a:xfrm>
          <a:prstGeom prst="rect">
            <a:avLst/>
          </a:prstGeom>
          <a:noFill/>
          <a:ln w="12700">
            <a:noFill/>
            <a:miter lim="800000"/>
            <a:headEnd type="none" w="sm" len="sm"/>
            <a:tailEnd type="none" w="sm" len="sm"/>
          </a:ln>
        </p:spPr>
        <p:txBody>
          <a:bodyPr wrap="none" anchor="ctr">
            <a:spAutoFit/>
          </a:bodyPr>
          <a:lstStyle/>
          <a:p>
            <a:endParaRPr lang="en-US"/>
          </a:p>
        </p:txBody>
      </p:sp>
      <p:pic>
        <p:nvPicPr>
          <p:cNvPr id="13319" name="Picture 5" descr="DSCF4957 - End 08-12-08"/>
          <p:cNvPicPr>
            <a:picLocks noChangeAspect="1" noChangeArrowheads="1"/>
          </p:cNvPicPr>
          <p:nvPr/>
        </p:nvPicPr>
        <p:blipFill>
          <a:blip r:embed="rId3" cstate="print"/>
          <a:srcRect/>
          <a:stretch>
            <a:fillRect/>
          </a:stretch>
        </p:blipFill>
        <p:spPr bwMode="auto">
          <a:xfrm>
            <a:off x="5003800" y="1752600"/>
            <a:ext cx="3484563" cy="4646612"/>
          </a:xfrm>
          <a:prstGeom prst="rect">
            <a:avLst/>
          </a:prstGeom>
          <a:noFill/>
          <a:ln w="9525">
            <a:noFill/>
            <a:miter lim="800000"/>
            <a:headEnd/>
            <a:tailEnd/>
          </a:ln>
        </p:spPr>
      </p:pic>
      <p:pic>
        <p:nvPicPr>
          <p:cNvPr id="13320" name="Picture 6" descr="DSCN0325"/>
          <p:cNvPicPr>
            <a:picLocks noChangeAspect="1" noChangeArrowheads="1"/>
          </p:cNvPicPr>
          <p:nvPr/>
        </p:nvPicPr>
        <p:blipFill>
          <a:blip r:embed="rId4" cstate="print"/>
          <a:srcRect/>
          <a:stretch>
            <a:fillRect/>
          </a:stretch>
        </p:blipFill>
        <p:spPr bwMode="auto">
          <a:xfrm>
            <a:off x="822325" y="3962400"/>
            <a:ext cx="1828800" cy="2438400"/>
          </a:xfrm>
          <a:prstGeom prst="rect">
            <a:avLst/>
          </a:prstGeom>
          <a:noFill/>
          <a:ln w="9525">
            <a:noFill/>
            <a:miter lim="800000"/>
            <a:headEnd/>
            <a:tailEnd/>
          </a:ln>
        </p:spPr>
      </p:pic>
      <p:pic>
        <p:nvPicPr>
          <p:cNvPr id="13321" name="Picture 7" descr="DSCN0320"/>
          <p:cNvPicPr>
            <a:picLocks noChangeAspect="1" noChangeArrowheads="1"/>
          </p:cNvPicPr>
          <p:nvPr/>
        </p:nvPicPr>
        <p:blipFill>
          <a:blip r:embed="rId5" cstate="print"/>
          <a:srcRect/>
          <a:stretch>
            <a:fillRect/>
          </a:stretch>
        </p:blipFill>
        <p:spPr bwMode="auto">
          <a:xfrm>
            <a:off x="2971800" y="3962400"/>
            <a:ext cx="1828800" cy="2438400"/>
          </a:xfrm>
          <a:prstGeom prst="rect">
            <a:avLst/>
          </a:prstGeom>
          <a:noFill/>
          <a:ln w="9525">
            <a:noFill/>
            <a:miter lim="800000"/>
            <a:headEnd/>
            <a:tailEnd/>
          </a:ln>
        </p:spPr>
      </p:pic>
      <p:sp>
        <p:nvSpPr>
          <p:cNvPr id="10" name="TextBox 9"/>
          <p:cNvSpPr txBox="1"/>
          <p:nvPr/>
        </p:nvSpPr>
        <p:spPr>
          <a:xfrm>
            <a:off x="838200" y="3962400"/>
            <a:ext cx="1752600" cy="2362200"/>
          </a:xfrm>
          <a:prstGeom prst="rect">
            <a:avLst/>
          </a:prstGeom>
          <a:noFill/>
        </p:spPr>
        <p:txBody>
          <a:bodyPr wrap="square" rtlCol="0">
            <a:noAutofit/>
          </a:bodyPr>
          <a:lstStyle/>
          <a:p>
            <a:r>
              <a:rPr lang="en-US" sz="1800" dirty="0">
                <a:solidFill>
                  <a:schemeClr val="bg1"/>
                </a:solidFill>
                <a:latin typeface="+mn-lt"/>
              </a:rPr>
              <a:t>EFS MERV 11 soft pocket bag filter with MERV 7 roll type </a:t>
            </a:r>
            <a:r>
              <a:rPr lang="en-US" sz="1800" dirty="0" err="1">
                <a:solidFill>
                  <a:schemeClr val="bg1"/>
                </a:solidFill>
                <a:latin typeface="+mn-lt"/>
              </a:rPr>
              <a:t>prefilter</a:t>
            </a:r>
            <a:endParaRPr lang="en-US" sz="1800" dirty="0">
              <a:solidFill>
                <a:schemeClr val="bg1"/>
              </a:solidFill>
              <a:latin typeface="+mn-lt"/>
            </a:endParaRPr>
          </a:p>
          <a:p>
            <a:endParaRPr lang="en-US" sz="1800" dirty="0">
              <a:solidFill>
                <a:schemeClr val="bg1"/>
              </a:solidFill>
              <a:latin typeface="+mn-lt"/>
            </a:endParaRPr>
          </a:p>
        </p:txBody>
      </p:sp>
      <p:sp>
        <p:nvSpPr>
          <p:cNvPr id="11" name="TextBox 10"/>
          <p:cNvSpPr txBox="1"/>
          <p:nvPr/>
        </p:nvSpPr>
        <p:spPr>
          <a:xfrm>
            <a:off x="2971800" y="3962400"/>
            <a:ext cx="1752600" cy="2362200"/>
          </a:xfrm>
          <a:prstGeom prst="rect">
            <a:avLst/>
          </a:prstGeom>
          <a:noFill/>
        </p:spPr>
        <p:txBody>
          <a:bodyPr wrap="square" rtlCol="0">
            <a:noAutofit/>
          </a:bodyPr>
          <a:lstStyle/>
          <a:p>
            <a:r>
              <a:rPr lang="en-US" sz="1800" dirty="0">
                <a:solidFill>
                  <a:schemeClr val="bg1"/>
                </a:solidFill>
                <a:latin typeface="+mn-lt"/>
              </a:rPr>
              <a:t>EFS MERV 11 rigid pocket bag filter with no </a:t>
            </a:r>
            <a:r>
              <a:rPr lang="en-US" sz="1800" dirty="0" err="1">
                <a:solidFill>
                  <a:schemeClr val="bg1"/>
                </a:solidFill>
                <a:latin typeface="+mn-lt"/>
              </a:rPr>
              <a:t>prefilter</a:t>
            </a:r>
            <a:endParaRPr lang="en-US" sz="1800" dirty="0">
              <a:solidFill>
                <a:schemeClr val="bg1"/>
              </a:solidFill>
              <a:latin typeface="+mn-lt"/>
            </a:endParaRPr>
          </a:p>
        </p:txBody>
      </p:sp>
      <p:sp>
        <p:nvSpPr>
          <p:cNvPr id="2" name="Slide Number Placeholder 1"/>
          <p:cNvSpPr>
            <a:spLocks noGrp="1"/>
          </p:cNvSpPr>
          <p:nvPr>
            <p:ph type="sldNum" sz="quarter" idx="11"/>
          </p:nvPr>
        </p:nvSpPr>
        <p:spPr/>
        <p:txBody>
          <a:bodyPr/>
          <a:lstStyle/>
          <a:p>
            <a:pPr>
              <a:defRPr/>
            </a:pPr>
            <a:fld id="{EE7EC135-290A-4B65-BA7B-FD1755B9D148}" type="slidenum">
              <a:rPr lang="en-US" smtClean="0"/>
              <a:pPr>
                <a:defRPr/>
              </a:pPr>
              <a:t>77</a:t>
            </a:fld>
            <a:endParaRPr lang="en-US"/>
          </a:p>
        </p:txBody>
      </p:sp>
    </p:spTree>
    <p:extLst>
      <p:ext uri="{BB962C8B-B14F-4D97-AF65-F5344CB8AC3E}">
        <p14:creationId xmlns:p14="http://schemas.microsoft.com/office/powerpoint/2010/main" val="1042198161"/>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pPr>
              <a:defRPr/>
            </a:pPr>
            <a:fld id="{EE7EC135-290A-4B65-BA7B-FD1755B9D148}" type="slidenum">
              <a:rPr lang="en-US" smtClean="0"/>
              <a:pPr>
                <a:defRPr/>
              </a:pPr>
              <a:t>78</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9" name="Group 8"/>
          <p:cNvGrpSpPr>
            <a:grpSpLocks/>
          </p:cNvGrpSpPr>
          <p:nvPr/>
        </p:nvGrpSpPr>
        <p:grpSpPr bwMode="auto">
          <a:xfrm>
            <a:off x="5257800" y="1202530"/>
            <a:ext cx="3606800" cy="747157"/>
            <a:chOff x="-715524" y="3837997"/>
            <a:chExt cx="3606502" cy="747183"/>
          </a:xfrm>
        </p:grpSpPr>
        <p:sp>
          <p:nvSpPr>
            <p:cNvPr id="10" name="TextBox 9"/>
            <p:cNvSpPr txBox="1"/>
            <p:nvPr/>
          </p:nvSpPr>
          <p:spPr>
            <a:xfrm>
              <a:off x="-185343" y="4215835"/>
              <a:ext cx="3076321" cy="369345"/>
            </a:xfrm>
            <a:prstGeom prst="rect">
              <a:avLst/>
            </a:prstGeom>
            <a:solidFill>
              <a:srgbClr val="D9D9D9">
                <a:alpha val="90000"/>
              </a:srgbClr>
            </a:solidFill>
            <a:ln w="25400">
              <a:solidFill>
                <a:schemeClr val="bg1"/>
              </a:solidFill>
            </a:ln>
          </p:spPr>
          <p:txBody>
            <a:bodyPr>
              <a:spAutoFit/>
            </a:bodyPr>
            <a:lstStyle/>
            <a:p>
              <a:pPr>
                <a:defRPr/>
              </a:pPr>
              <a:r>
                <a:rPr lang="en-US" sz="1800" dirty="0">
                  <a:latin typeface="+mn-lt"/>
                </a:rPr>
                <a:t>Velocity pressure transmitter</a:t>
              </a:r>
            </a:p>
          </p:txBody>
        </p:sp>
        <p:sp>
          <p:nvSpPr>
            <p:cNvPr id="11" name="Right Arrow 10"/>
            <p:cNvSpPr>
              <a:spLocks noChangeAspect="1"/>
            </p:cNvSpPr>
            <p:nvPr/>
          </p:nvSpPr>
          <p:spPr bwMode="auto">
            <a:xfrm rot="-8205956">
              <a:off x="-715524" y="3837997"/>
              <a:ext cx="382588" cy="385763"/>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grpSp>
      <p:grpSp>
        <p:nvGrpSpPr>
          <p:cNvPr id="12" name="Group 11"/>
          <p:cNvGrpSpPr>
            <a:grpSpLocks/>
          </p:cNvGrpSpPr>
          <p:nvPr/>
        </p:nvGrpSpPr>
        <p:grpSpPr bwMode="auto">
          <a:xfrm>
            <a:off x="556485" y="1186260"/>
            <a:ext cx="3557622" cy="1038792"/>
            <a:chOff x="-185343" y="4215835"/>
            <a:chExt cx="3557328" cy="1038828"/>
          </a:xfrm>
        </p:grpSpPr>
        <p:sp>
          <p:nvSpPr>
            <p:cNvPr id="13" name="TextBox 12"/>
            <p:cNvSpPr txBox="1"/>
            <p:nvPr/>
          </p:nvSpPr>
          <p:spPr>
            <a:xfrm>
              <a:off x="-185343" y="4215835"/>
              <a:ext cx="3076321" cy="646353"/>
            </a:xfrm>
            <a:prstGeom prst="rect">
              <a:avLst/>
            </a:prstGeom>
            <a:solidFill>
              <a:srgbClr val="D9D9D9">
                <a:alpha val="90000"/>
              </a:srgbClr>
            </a:solidFill>
            <a:ln w="25400">
              <a:solidFill>
                <a:schemeClr val="bg1"/>
              </a:solidFill>
            </a:ln>
          </p:spPr>
          <p:txBody>
            <a:bodyPr>
              <a:spAutoFit/>
            </a:bodyPr>
            <a:lstStyle/>
            <a:p>
              <a:pPr>
                <a:defRPr/>
              </a:pPr>
              <a:r>
                <a:rPr lang="en-US" dirty="0" err="1"/>
                <a:t>Prefilter</a:t>
              </a:r>
              <a:r>
                <a:rPr lang="en-US" dirty="0"/>
                <a:t> </a:t>
              </a:r>
              <a:r>
                <a:rPr lang="en-US" sz="1800" dirty="0">
                  <a:latin typeface="+mn-lt"/>
                </a:rPr>
                <a:t>pressure drop transmitter</a:t>
              </a:r>
            </a:p>
          </p:txBody>
        </p:sp>
        <p:sp>
          <p:nvSpPr>
            <p:cNvPr id="14" name="Right Arrow 13"/>
            <p:cNvSpPr>
              <a:spLocks noChangeAspect="1"/>
            </p:cNvSpPr>
            <p:nvPr/>
          </p:nvSpPr>
          <p:spPr bwMode="auto">
            <a:xfrm rot="2059207">
              <a:off x="2989397" y="4868900"/>
              <a:ext cx="382588" cy="385763"/>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grpSp>
      <p:grpSp>
        <p:nvGrpSpPr>
          <p:cNvPr id="15" name="Group 14"/>
          <p:cNvGrpSpPr>
            <a:grpSpLocks/>
          </p:cNvGrpSpPr>
          <p:nvPr/>
        </p:nvGrpSpPr>
        <p:grpSpPr bwMode="auto">
          <a:xfrm>
            <a:off x="634331" y="3018851"/>
            <a:ext cx="3580883" cy="1016181"/>
            <a:chOff x="-208602" y="4868900"/>
            <a:chExt cx="3580587" cy="1016216"/>
          </a:xfrm>
        </p:grpSpPr>
        <p:sp>
          <p:nvSpPr>
            <p:cNvPr id="16" name="TextBox 15"/>
            <p:cNvSpPr txBox="1"/>
            <p:nvPr/>
          </p:nvSpPr>
          <p:spPr>
            <a:xfrm>
              <a:off x="-208602" y="5238763"/>
              <a:ext cx="3076321" cy="646353"/>
            </a:xfrm>
            <a:prstGeom prst="rect">
              <a:avLst/>
            </a:prstGeom>
            <a:solidFill>
              <a:srgbClr val="D9D9D9">
                <a:alpha val="90000"/>
              </a:srgbClr>
            </a:solidFill>
            <a:ln w="25400">
              <a:solidFill>
                <a:schemeClr val="bg1"/>
              </a:solidFill>
            </a:ln>
          </p:spPr>
          <p:txBody>
            <a:bodyPr>
              <a:spAutoFit/>
            </a:bodyPr>
            <a:lstStyle/>
            <a:p>
              <a:pPr>
                <a:defRPr/>
              </a:pPr>
              <a:r>
                <a:rPr lang="en-US" dirty="0"/>
                <a:t>Final filter </a:t>
              </a:r>
              <a:r>
                <a:rPr lang="en-US" sz="1800" dirty="0">
                  <a:latin typeface="+mn-lt"/>
                </a:rPr>
                <a:t>pressure drop transmitter</a:t>
              </a:r>
            </a:p>
          </p:txBody>
        </p:sp>
        <p:sp>
          <p:nvSpPr>
            <p:cNvPr id="17" name="Right Arrow 16"/>
            <p:cNvSpPr>
              <a:spLocks noChangeAspect="1"/>
            </p:cNvSpPr>
            <p:nvPr/>
          </p:nvSpPr>
          <p:spPr bwMode="auto">
            <a:xfrm rot="19706235">
              <a:off x="2989397" y="4868900"/>
              <a:ext cx="382588" cy="385763"/>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grpSp>
      <p:grpSp>
        <p:nvGrpSpPr>
          <p:cNvPr id="18" name="Group 17"/>
          <p:cNvGrpSpPr>
            <a:grpSpLocks/>
          </p:cNvGrpSpPr>
          <p:nvPr/>
        </p:nvGrpSpPr>
        <p:grpSpPr bwMode="auto">
          <a:xfrm>
            <a:off x="1631221" y="5511068"/>
            <a:ext cx="3750046" cy="474701"/>
            <a:chOff x="-208602" y="5133391"/>
            <a:chExt cx="3749736" cy="474717"/>
          </a:xfrm>
        </p:grpSpPr>
        <p:sp>
          <p:nvSpPr>
            <p:cNvPr id="19" name="TextBox 18"/>
            <p:cNvSpPr txBox="1"/>
            <p:nvPr/>
          </p:nvSpPr>
          <p:spPr>
            <a:xfrm>
              <a:off x="-208602" y="5238763"/>
              <a:ext cx="3076321" cy="369345"/>
            </a:xfrm>
            <a:prstGeom prst="rect">
              <a:avLst/>
            </a:prstGeom>
            <a:solidFill>
              <a:srgbClr val="D9D9D9">
                <a:alpha val="90000"/>
              </a:srgbClr>
            </a:solidFill>
            <a:ln w="25400">
              <a:solidFill>
                <a:schemeClr val="bg1"/>
              </a:solidFill>
            </a:ln>
          </p:spPr>
          <p:txBody>
            <a:bodyPr>
              <a:spAutoFit/>
            </a:bodyPr>
            <a:lstStyle/>
            <a:p>
              <a:pPr>
                <a:defRPr/>
              </a:pPr>
              <a:r>
                <a:rPr lang="en-US" dirty="0"/>
                <a:t>DC power supply panel</a:t>
              </a:r>
              <a:endParaRPr lang="en-US" sz="1800" dirty="0">
                <a:latin typeface="+mn-lt"/>
              </a:endParaRPr>
            </a:p>
          </p:txBody>
        </p:sp>
        <p:sp>
          <p:nvSpPr>
            <p:cNvPr id="20" name="Right Arrow 19"/>
            <p:cNvSpPr>
              <a:spLocks noChangeAspect="1"/>
            </p:cNvSpPr>
            <p:nvPr/>
          </p:nvSpPr>
          <p:spPr bwMode="auto">
            <a:xfrm rot="19706235">
              <a:off x="3158546" y="5133391"/>
              <a:ext cx="382588" cy="385763"/>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grpSp>
    </p:spTree>
    <p:extLst>
      <p:ext uri="{BB962C8B-B14F-4D97-AF65-F5344CB8AC3E}">
        <p14:creationId xmlns:p14="http://schemas.microsoft.com/office/powerpoint/2010/main" val="309542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457200" y="152400"/>
            <a:ext cx="3352800" cy="1265237"/>
          </a:xfrm>
        </p:spPr>
        <p:txBody>
          <a:bodyPr>
            <a:normAutofit/>
          </a:bodyPr>
          <a:lstStyle/>
          <a:p>
            <a:r>
              <a:rPr lang="en-US" dirty="0"/>
              <a:t>Visit My Blog for Details</a:t>
            </a:r>
          </a:p>
        </p:txBody>
      </p:sp>
      <p:sp>
        <p:nvSpPr>
          <p:cNvPr id="6" name="Slide Number Placeholder 5"/>
          <p:cNvSpPr>
            <a:spLocks noGrp="1"/>
          </p:cNvSpPr>
          <p:nvPr>
            <p:ph type="sldNum" sz="quarter" idx="11"/>
          </p:nvPr>
        </p:nvSpPr>
        <p:spPr/>
        <p:txBody>
          <a:bodyPr/>
          <a:lstStyle/>
          <a:p>
            <a:pPr>
              <a:defRPr/>
            </a:pPr>
            <a:fld id="{EE7EC135-290A-4B65-BA7B-FD1755B9D148}" type="slidenum">
              <a:rPr lang="en-US" smtClean="0"/>
              <a:pPr>
                <a:defRPr/>
              </a:pPr>
              <a:t>79</a:t>
            </a:fld>
            <a:endParaRPr lang="en-US"/>
          </a:p>
        </p:txBody>
      </p:sp>
    </p:spTree>
    <p:extLst>
      <p:ext uri="{BB962C8B-B14F-4D97-AF65-F5344CB8AC3E}">
        <p14:creationId xmlns:p14="http://schemas.microsoft.com/office/powerpoint/2010/main" val="412765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4525963"/>
          </a:xfrm>
        </p:spPr>
        <p:txBody>
          <a:bodyPr/>
          <a:lstStyle/>
          <a:p>
            <a:r>
              <a:rPr lang="en-US" dirty="0"/>
              <a:t>1976</a:t>
            </a:r>
          </a:p>
          <a:p>
            <a:pPr lvl="1"/>
            <a:r>
              <a:rPr lang="en-US" dirty="0"/>
              <a:t>Reality intervenes</a:t>
            </a:r>
          </a:p>
        </p:txBody>
      </p:sp>
      <p:pic>
        <p:nvPicPr>
          <p:cNvPr id="9" name="Picture 2" descr="C:\Users\DSellers\Documents\Technical Pictures\Cities\Seattle\Last One Leaving.pn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53779"/>
          <a:stretch/>
        </p:blipFill>
        <p:spPr bwMode="auto">
          <a:xfrm>
            <a:off x="5243275" y="1600200"/>
            <a:ext cx="341814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43275" y="6126163"/>
            <a:ext cx="3418140" cy="523220"/>
          </a:xfrm>
          <a:prstGeom prst="rect">
            <a:avLst/>
          </a:prstGeom>
          <a:noFill/>
        </p:spPr>
        <p:txBody>
          <a:bodyPr wrap="square" rtlCol="0">
            <a:spAutoFit/>
          </a:bodyPr>
          <a:lstStyle/>
          <a:p>
            <a:pPr algn="ctr"/>
            <a:r>
              <a:rPr lang="en-US" sz="1400" i="1" dirty="0">
                <a:solidFill>
                  <a:schemeClr val="bg1"/>
                </a:solidFill>
              </a:rPr>
              <a:t>Image Courtesy </a:t>
            </a:r>
            <a:r>
              <a:rPr lang="en-US" sz="1400" dirty="0">
                <a:solidFill>
                  <a:schemeClr val="bg1"/>
                </a:solidFill>
              </a:rPr>
              <a:t>www.kpluwonders.org/</a:t>
            </a:r>
          </a:p>
          <a:p>
            <a:pPr algn="ctr"/>
            <a:endParaRPr lang="en-US" sz="1400" i="1" dirty="0">
              <a:solidFill>
                <a:schemeClr val="bg1"/>
              </a:solidFill>
            </a:endParaRPr>
          </a:p>
        </p:txBody>
      </p:sp>
      <p:sp>
        <p:nvSpPr>
          <p:cNvPr id="10" name="Slide Number Placeholder 9"/>
          <p:cNvSpPr>
            <a:spLocks noGrp="1"/>
          </p:cNvSpPr>
          <p:nvPr>
            <p:ph type="sldNum" sz="quarter" idx="11"/>
          </p:nvPr>
        </p:nvSpPr>
        <p:spPr/>
        <p:txBody>
          <a:bodyPr/>
          <a:lstStyle/>
          <a:p>
            <a:fld id="{E347D01F-1A12-4043-9E52-C5C412E1DD77}" type="slidenum">
              <a:rPr lang="en-US" smtClean="0"/>
              <a:pPr/>
              <a:t>8</a:t>
            </a:fld>
            <a:endParaRPr lang="en-US"/>
          </a:p>
        </p:txBody>
      </p:sp>
    </p:spTree>
    <p:extLst>
      <p:ext uri="{BB962C8B-B14F-4D97-AF65-F5344CB8AC3E}">
        <p14:creationId xmlns:p14="http://schemas.microsoft.com/office/powerpoint/2010/main" val="32745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A9320731-3B2C-4107-8664-CAD7BE973DC8}" type="slidenum">
              <a:rPr lang="en-US" smtClean="0"/>
              <a:pPr/>
              <a:t>80</a:t>
            </a:fld>
            <a:endParaRPr lang="en-US"/>
          </a:p>
        </p:txBody>
      </p:sp>
      <p:pic>
        <p:nvPicPr>
          <p:cNvPr id="2" name="Picture 1"/>
          <p:cNvPicPr>
            <a:picLocks noChangeAspect="1"/>
          </p:cNvPicPr>
          <p:nvPr/>
        </p:nvPicPr>
        <p:blipFill>
          <a:blip r:embed="rId3"/>
          <a:stretch>
            <a:fillRect/>
          </a:stretch>
        </p:blipFill>
        <p:spPr>
          <a:xfrm>
            <a:off x="0" y="0"/>
            <a:ext cx="9144000" cy="6223904"/>
          </a:xfrm>
          <a:prstGeom prst="rect">
            <a:avLst/>
          </a:prstGeom>
        </p:spPr>
      </p:pic>
    </p:spTree>
    <p:extLst>
      <p:ext uri="{BB962C8B-B14F-4D97-AF65-F5344CB8AC3E}">
        <p14:creationId xmlns:p14="http://schemas.microsoft.com/office/powerpoint/2010/main" val="30641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6223904"/>
          </a:xfrm>
          <a:prstGeom prst="rect">
            <a:avLst/>
          </a:prstGeom>
        </p:spPr>
      </p:pic>
      <p:sp>
        <p:nvSpPr>
          <p:cNvPr id="15365" name="Rectangle 3"/>
          <p:cNvSpPr>
            <a:spLocks noChangeArrowheads="1"/>
          </p:cNvSpPr>
          <p:nvPr/>
        </p:nvSpPr>
        <p:spPr bwMode="auto">
          <a:xfrm>
            <a:off x="0" y="0"/>
            <a:ext cx="9144000" cy="0"/>
          </a:xfrm>
          <a:prstGeom prst="rect">
            <a:avLst/>
          </a:prstGeom>
          <a:noFill/>
          <a:ln w="12700">
            <a:noFill/>
            <a:miter lim="800000"/>
            <a:headEnd type="none" w="sm" len="sm"/>
            <a:tailEnd type="none" w="sm" len="sm"/>
          </a:ln>
        </p:spPr>
        <p:txBody>
          <a:bodyPr wrap="none" anchor="ctr">
            <a:spAutoFit/>
          </a:bodyPr>
          <a:lstStyle/>
          <a:p>
            <a:endParaRPr lang="en-US"/>
          </a:p>
        </p:txBody>
      </p:sp>
      <p:sp>
        <p:nvSpPr>
          <p:cNvPr id="1071109" name="Line 5"/>
          <p:cNvSpPr>
            <a:spLocks noChangeShapeType="1"/>
          </p:cNvSpPr>
          <p:nvPr/>
        </p:nvSpPr>
        <p:spPr bwMode="auto">
          <a:xfrm flipH="1" flipV="1">
            <a:off x="1920875" y="4819650"/>
            <a:ext cx="2651125" cy="6350"/>
          </a:xfrm>
          <a:prstGeom prst="line">
            <a:avLst/>
          </a:prstGeom>
          <a:noFill/>
          <a:ln w="28575">
            <a:solidFill>
              <a:srgbClr val="0033CC"/>
            </a:solidFill>
            <a:round/>
            <a:headEnd/>
            <a:tailEnd type="arrow" w="lg" len="med"/>
          </a:ln>
        </p:spPr>
        <p:txBody>
          <a:bodyPr anchor="ctr"/>
          <a:lstStyle/>
          <a:p>
            <a:endParaRPr lang="en-US"/>
          </a:p>
        </p:txBody>
      </p:sp>
      <p:sp>
        <p:nvSpPr>
          <p:cNvPr id="1071110" name="Text Box 6"/>
          <p:cNvSpPr txBox="1">
            <a:spLocks noChangeArrowheads="1"/>
          </p:cNvSpPr>
          <p:nvPr/>
        </p:nvSpPr>
        <p:spPr bwMode="auto">
          <a:xfrm>
            <a:off x="990600" y="685800"/>
            <a:ext cx="3409950" cy="2308324"/>
          </a:xfrm>
          <a:prstGeom prst="rect">
            <a:avLst/>
          </a:prstGeom>
          <a:solidFill>
            <a:srgbClr val="0033CC">
              <a:alpha val="74901"/>
            </a:srgbClr>
          </a:solidFill>
          <a:ln w="38100">
            <a:solidFill>
              <a:schemeClr val="bg1"/>
            </a:solidFill>
            <a:miter lim="800000"/>
            <a:headEnd/>
            <a:tailEnd/>
          </a:ln>
        </p:spPr>
        <p:txBody>
          <a:bodyPr wrap="square">
            <a:spAutoFit/>
          </a:bodyPr>
          <a:lstStyle/>
          <a:p>
            <a:pPr>
              <a:spcBef>
                <a:spcPct val="50000"/>
              </a:spcBef>
            </a:pPr>
            <a:r>
              <a:rPr lang="en-US" dirty="0">
                <a:solidFill>
                  <a:schemeClr val="bg1"/>
                </a:solidFill>
                <a:latin typeface="Arial" charset="0"/>
              </a:rPr>
              <a:t>Extended surface area filters are projected to approach conventional filter clean pressure drop near the end of the current time based conventional filter life cycle based on logged data at the 25% of timeline point.</a:t>
            </a:r>
          </a:p>
        </p:txBody>
      </p:sp>
      <p:sp>
        <p:nvSpPr>
          <p:cNvPr id="2" name="Slide Number Placeholder 1"/>
          <p:cNvSpPr>
            <a:spLocks noGrp="1"/>
          </p:cNvSpPr>
          <p:nvPr>
            <p:ph type="sldNum" sz="quarter" idx="11"/>
          </p:nvPr>
        </p:nvSpPr>
        <p:spPr/>
        <p:txBody>
          <a:bodyPr/>
          <a:lstStyle/>
          <a:p>
            <a:fld id="{A9320731-3B2C-4107-8664-CAD7BE973DC8}" type="slidenum">
              <a:rPr lang="en-US" smtClean="0"/>
              <a:pPr/>
              <a:t>81</a:t>
            </a:fld>
            <a:endParaRPr lang="en-US"/>
          </a:p>
        </p:txBody>
      </p:sp>
    </p:spTree>
    <p:extLst>
      <p:ext uri="{BB962C8B-B14F-4D97-AF65-F5344CB8AC3E}">
        <p14:creationId xmlns:p14="http://schemas.microsoft.com/office/powerpoint/2010/main" val="270387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1110"/>
                                        </p:tgtEl>
                                        <p:attrNameLst>
                                          <p:attrName>style.visibility</p:attrName>
                                        </p:attrNameLst>
                                      </p:cBhvr>
                                      <p:to>
                                        <p:strVal val="visible"/>
                                      </p:to>
                                    </p:set>
                                    <p:animEffect transition="in" filter="fade">
                                      <p:cBhvr>
                                        <p:cTn id="7" dur="1000"/>
                                        <p:tgtEl>
                                          <p:spTgt spid="10711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71109"/>
                                        </p:tgtEl>
                                        <p:attrNameLst>
                                          <p:attrName>style.visibility</p:attrName>
                                        </p:attrNameLst>
                                      </p:cBhvr>
                                      <p:to>
                                        <p:strVal val="visible"/>
                                      </p:to>
                                    </p:set>
                                    <p:animEffect transition="in" filter="wipe(right)">
                                      <p:cBhvr>
                                        <p:cTn id="10" dur="1000"/>
                                        <p:tgtEl>
                                          <p:spTgt spid="1071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109" grpId="0" animBg="1"/>
      <p:bldP spid="10711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Bottom Line</a:t>
            </a:r>
          </a:p>
        </p:txBody>
      </p:sp>
      <p:sp>
        <p:nvSpPr>
          <p:cNvPr id="8" name="Content Placeholder 7"/>
          <p:cNvSpPr>
            <a:spLocks noGrp="1"/>
          </p:cNvSpPr>
          <p:nvPr>
            <p:ph sz="half" idx="1"/>
          </p:nvPr>
        </p:nvSpPr>
        <p:spPr>
          <a:xfrm>
            <a:off x="685800" y="4038600"/>
            <a:ext cx="3810000" cy="1524000"/>
          </a:xfrm>
        </p:spPr>
        <p:txBody>
          <a:bodyPr>
            <a:normAutofit lnSpcReduction="10000"/>
          </a:bodyPr>
          <a:lstStyle/>
          <a:p>
            <a:pPr marL="285750" indent="-285750">
              <a:buFont typeface="Arial" panose="020B0604020202020204" pitchFamily="34" charset="0"/>
              <a:buChar char="•"/>
            </a:pPr>
            <a:r>
              <a:rPr lang="en-US" sz="1800" dirty="0"/>
              <a:t>New approach matching projections</a:t>
            </a:r>
          </a:p>
          <a:p>
            <a:pPr marL="285750" indent="-285750">
              <a:buFont typeface="Arial" panose="020B0604020202020204" pitchFamily="34" charset="0"/>
              <a:buChar char="•"/>
            </a:pPr>
            <a:r>
              <a:rPr lang="en-US" sz="1800" dirty="0"/>
              <a:t>277 grams of dust accumulated</a:t>
            </a:r>
          </a:p>
          <a:p>
            <a:pPr marL="285750" indent="-285750">
              <a:buFont typeface="Arial" panose="020B0604020202020204" pitchFamily="34" charset="0"/>
              <a:buChar char="•"/>
            </a:pPr>
            <a:r>
              <a:rPr lang="en-US" sz="1800" dirty="0"/>
              <a:t>No signs of microbiological problems</a:t>
            </a:r>
          </a:p>
        </p:txBody>
      </p:sp>
      <p:sp>
        <p:nvSpPr>
          <p:cNvPr id="9" name="Content Placeholder 8"/>
          <p:cNvSpPr>
            <a:spLocks noGrp="1"/>
          </p:cNvSpPr>
          <p:nvPr>
            <p:ph sz="half" idx="2"/>
          </p:nvPr>
        </p:nvSpPr>
        <p:spPr>
          <a:xfrm>
            <a:off x="4648199" y="4038599"/>
            <a:ext cx="4343401" cy="2379125"/>
          </a:xfrm>
        </p:spPr>
        <p:txBody>
          <a:bodyPr>
            <a:noAutofit/>
          </a:bodyPr>
          <a:lstStyle/>
          <a:p>
            <a:pPr marL="285750" indent="-285750">
              <a:buFont typeface="Arial" panose="020B0604020202020204" pitchFamily="34" charset="0"/>
              <a:buChar char="•"/>
            </a:pPr>
            <a:r>
              <a:rPr lang="en-US" sz="1800" dirty="0"/>
              <a:t>Conventional approach below projection but about twice the new approach</a:t>
            </a:r>
          </a:p>
          <a:p>
            <a:pPr marL="285750" indent="-285750">
              <a:buFont typeface="Arial" panose="020B0604020202020204" pitchFamily="34" charset="0"/>
              <a:buChar char="•"/>
            </a:pPr>
            <a:r>
              <a:rPr lang="en-US" sz="1800" dirty="0"/>
              <a:t>Dust accumulated to be determined, but  the dust accumulated by the new approach exceeds the rated capacity of this filter</a:t>
            </a:r>
          </a:p>
        </p:txBody>
      </p:sp>
      <p:pic>
        <p:nvPicPr>
          <p:cNvPr id="5" name="Picture 4" descr="DSCN1370.JPG"/>
          <p:cNvPicPr>
            <a:picLocks noChangeAspect="1"/>
          </p:cNvPicPr>
          <p:nvPr/>
        </p:nvPicPr>
        <p:blipFill rotWithShape="1">
          <a:blip r:embed="rId3" cstate="print"/>
          <a:srcRect b="20064"/>
          <a:stretch/>
        </p:blipFill>
        <p:spPr>
          <a:xfrm>
            <a:off x="4648200" y="1600200"/>
            <a:ext cx="3813048" cy="2286000"/>
          </a:xfrm>
          <a:prstGeom prst="rect">
            <a:avLst/>
          </a:prstGeom>
        </p:spPr>
      </p:pic>
      <p:pic>
        <p:nvPicPr>
          <p:cNvPr id="6" name="Picture 5" descr="DSCN1374.JPG"/>
          <p:cNvPicPr>
            <a:picLocks noChangeAspect="1"/>
          </p:cNvPicPr>
          <p:nvPr/>
        </p:nvPicPr>
        <p:blipFill rotWithShape="1">
          <a:blip r:embed="rId4" cstate="print"/>
          <a:srcRect b="20064"/>
          <a:stretch/>
        </p:blipFill>
        <p:spPr>
          <a:xfrm>
            <a:off x="682752" y="1600200"/>
            <a:ext cx="3813048" cy="2286000"/>
          </a:xfrm>
          <a:prstGeom prst="rect">
            <a:avLst/>
          </a:prstGeom>
        </p:spPr>
      </p:pic>
      <p:sp>
        <p:nvSpPr>
          <p:cNvPr id="11" name="Slide Number Placeholder 10"/>
          <p:cNvSpPr>
            <a:spLocks noGrp="1"/>
          </p:cNvSpPr>
          <p:nvPr>
            <p:ph type="sldNum" sz="quarter" idx="11"/>
          </p:nvPr>
        </p:nvSpPr>
        <p:spPr/>
        <p:txBody>
          <a:bodyPr/>
          <a:lstStyle/>
          <a:p>
            <a:fld id="{E347D01F-1A12-4043-9E52-C5C412E1DD77}" type="slidenum">
              <a:rPr lang="en-US" smtClean="0"/>
              <a:pPr/>
              <a:t>82</a:t>
            </a:fld>
            <a:endParaRPr lang="en-US"/>
          </a:p>
        </p:txBody>
      </p:sp>
      <p:sp>
        <p:nvSpPr>
          <p:cNvPr id="2" name="TextBox 1"/>
          <p:cNvSpPr txBox="1"/>
          <p:nvPr/>
        </p:nvSpPr>
        <p:spPr>
          <a:xfrm>
            <a:off x="682752" y="3516868"/>
            <a:ext cx="1853649" cy="400110"/>
          </a:xfrm>
          <a:prstGeom prst="rect">
            <a:avLst/>
          </a:prstGeom>
          <a:noFill/>
        </p:spPr>
        <p:txBody>
          <a:bodyPr wrap="none" rtlCol="0">
            <a:spAutoFit/>
          </a:bodyPr>
          <a:lstStyle/>
          <a:p>
            <a:r>
              <a:rPr lang="en-US" sz="2000" dirty="0">
                <a:solidFill>
                  <a:schemeClr val="accent3"/>
                </a:solidFill>
              </a:rPr>
              <a:t>New Approach</a:t>
            </a:r>
          </a:p>
        </p:txBody>
      </p:sp>
      <p:sp>
        <p:nvSpPr>
          <p:cNvPr id="13" name="TextBox 12"/>
          <p:cNvSpPr txBox="1"/>
          <p:nvPr/>
        </p:nvSpPr>
        <p:spPr>
          <a:xfrm>
            <a:off x="4648200" y="3486090"/>
            <a:ext cx="2223942" cy="400110"/>
          </a:xfrm>
          <a:prstGeom prst="rect">
            <a:avLst/>
          </a:prstGeom>
          <a:noFill/>
        </p:spPr>
        <p:txBody>
          <a:bodyPr wrap="none" rtlCol="0">
            <a:spAutoFit/>
          </a:bodyPr>
          <a:lstStyle/>
          <a:p>
            <a:r>
              <a:rPr lang="en-US" sz="2000" dirty="0">
                <a:solidFill>
                  <a:schemeClr val="accent3"/>
                </a:solidFill>
              </a:rPr>
              <a:t>Original Approach</a:t>
            </a:r>
          </a:p>
        </p:txBody>
      </p:sp>
    </p:spTree>
    <p:extLst>
      <p:ext uri="{BB962C8B-B14F-4D97-AF65-F5344CB8AC3E}">
        <p14:creationId xmlns:p14="http://schemas.microsoft.com/office/powerpoint/2010/main" val="390366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4"/>
          <p:cNvPicPr>
            <a:picLocks noChangeAspect="1" noChangeArrowheads="1"/>
          </p:cNvPicPr>
          <p:nvPr/>
        </p:nvPicPr>
        <p:blipFill>
          <a:blip r:embed="rId3" cstate="print"/>
          <a:srcRect/>
          <a:stretch>
            <a:fillRect/>
          </a:stretch>
        </p:blipFill>
        <p:spPr bwMode="auto">
          <a:xfrm>
            <a:off x="0" y="152400"/>
            <a:ext cx="9144000" cy="6252420"/>
          </a:xfrm>
          <a:prstGeom prst="rect">
            <a:avLst/>
          </a:prstGeom>
          <a:noFill/>
          <a:ln w="12700" algn="ctr">
            <a:noFill/>
            <a:miter lim="800000"/>
            <a:headEnd/>
            <a:tailEnd/>
          </a:ln>
        </p:spPr>
      </p:pic>
      <p:sp>
        <p:nvSpPr>
          <p:cNvPr id="16389" name="Rectangle 3"/>
          <p:cNvSpPr>
            <a:spLocks noChangeArrowheads="1"/>
          </p:cNvSpPr>
          <p:nvPr/>
        </p:nvSpPr>
        <p:spPr bwMode="auto">
          <a:xfrm>
            <a:off x="0" y="0"/>
            <a:ext cx="9144000" cy="0"/>
          </a:xfrm>
          <a:prstGeom prst="rect">
            <a:avLst/>
          </a:prstGeom>
          <a:noFill/>
          <a:ln w="12700">
            <a:noFill/>
            <a:miter lim="800000"/>
            <a:headEnd type="none" w="sm" len="sm"/>
            <a:tailEnd type="none" w="sm" len="sm"/>
          </a:ln>
        </p:spPr>
        <p:txBody>
          <a:bodyPr wrap="none" anchor="ctr">
            <a:spAutoFit/>
          </a:bodyPr>
          <a:lstStyle/>
          <a:p>
            <a:endParaRPr lang="en-US"/>
          </a:p>
        </p:txBody>
      </p:sp>
      <p:sp>
        <p:nvSpPr>
          <p:cNvPr id="1073157" name="Text Box 5"/>
          <p:cNvSpPr txBox="1">
            <a:spLocks noChangeArrowheads="1"/>
          </p:cNvSpPr>
          <p:nvPr/>
        </p:nvSpPr>
        <p:spPr bwMode="auto">
          <a:xfrm>
            <a:off x="2076450" y="2143125"/>
            <a:ext cx="2255838" cy="863600"/>
          </a:xfrm>
          <a:prstGeom prst="rect">
            <a:avLst/>
          </a:prstGeom>
          <a:solidFill>
            <a:srgbClr val="0033CC">
              <a:alpha val="74901"/>
            </a:srgbClr>
          </a:solidFill>
          <a:ln w="38100">
            <a:solidFill>
              <a:schemeClr val="bg1"/>
            </a:solidFill>
            <a:miter lim="800000"/>
            <a:headEnd/>
            <a:tailEnd/>
          </a:ln>
        </p:spPr>
        <p:txBody>
          <a:bodyPr>
            <a:spAutoFit/>
          </a:bodyPr>
          <a:lstStyle/>
          <a:p>
            <a:pPr>
              <a:spcBef>
                <a:spcPct val="50000"/>
              </a:spcBef>
            </a:pPr>
            <a:r>
              <a:rPr lang="en-US" sz="1600">
                <a:solidFill>
                  <a:schemeClr val="bg1"/>
                </a:solidFill>
                <a:latin typeface="Arial" charset="0"/>
              </a:rPr>
              <a:t>Conventional bag filter pressure drop increases at low flow?</a:t>
            </a:r>
          </a:p>
        </p:txBody>
      </p:sp>
      <p:sp>
        <p:nvSpPr>
          <p:cNvPr id="1073158" name="Line 6"/>
          <p:cNvSpPr>
            <a:spLocks noChangeShapeType="1"/>
          </p:cNvSpPr>
          <p:nvPr/>
        </p:nvSpPr>
        <p:spPr bwMode="auto">
          <a:xfrm flipV="1">
            <a:off x="3679825" y="3179763"/>
            <a:ext cx="1577975" cy="804862"/>
          </a:xfrm>
          <a:prstGeom prst="line">
            <a:avLst/>
          </a:prstGeom>
          <a:noFill/>
          <a:ln w="38100">
            <a:pattFill prst="pct50">
              <a:fgClr>
                <a:srgbClr val="990099"/>
              </a:fgClr>
              <a:bgClr>
                <a:srgbClr val="FFFFFF"/>
              </a:bgClr>
            </a:pattFill>
            <a:round/>
            <a:headEnd/>
            <a:tailEnd type="arrow" w="lg" len="med"/>
          </a:ln>
        </p:spPr>
        <p:txBody>
          <a:bodyPr anchor="ctr"/>
          <a:lstStyle/>
          <a:p>
            <a:endParaRPr lang="en-US"/>
          </a:p>
        </p:txBody>
      </p:sp>
      <p:sp>
        <p:nvSpPr>
          <p:cNvPr id="1073159" name="Line 7"/>
          <p:cNvSpPr>
            <a:spLocks noChangeShapeType="1"/>
          </p:cNvSpPr>
          <p:nvPr/>
        </p:nvSpPr>
        <p:spPr bwMode="auto">
          <a:xfrm flipH="1">
            <a:off x="5340350" y="2574925"/>
            <a:ext cx="1670050" cy="0"/>
          </a:xfrm>
          <a:prstGeom prst="line">
            <a:avLst/>
          </a:prstGeom>
          <a:noFill/>
          <a:ln w="19050">
            <a:solidFill>
              <a:schemeClr val="hlink"/>
            </a:solidFill>
            <a:round/>
            <a:headEnd/>
            <a:tailEnd/>
          </a:ln>
        </p:spPr>
        <p:txBody>
          <a:bodyPr anchor="ctr"/>
          <a:lstStyle/>
          <a:p>
            <a:endParaRPr lang="en-US"/>
          </a:p>
        </p:txBody>
      </p:sp>
      <p:sp>
        <p:nvSpPr>
          <p:cNvPr id="1073160" name="Line 8"/>
          <p:cNvSpPr>
            <a:spLocks noChangeShapeType="1"/>
          </p:cNvSpPr>
          <p:nvPr/>
        </p:nvSpPr>
        <p:spPr bwMode="auto">
          <a:xfrm flipH="1">
            <a:off x="5333999" y="990600"/>
            <a:ext cx="914400" cy="0"/>
          </a:xfrm>
          <a:prstGeom prst="line">
            <a:avLst/>
          </a:prstGeom>
          <a:noFill/>
          <a:ln w="19050">
            <a:solidFill>
              <a:schemeClr val="hlink"/>
            </a:solidFill>
            <a:round/>
            <a:headEnd/>
            <a:tailEnd/>
          </a:ln>
        </p:spPr>
        <p:txBody>
          <a:bodyPr anchor="ctr"/>
          <a:lstStyle/>
          <a:p>
            <a:endParaRPr lang="en-US"/>
          </a:p>
        </p:txBody>
      </p:sp>
      <p:sp>
        <p:nvSpPr>
          <p:cNvPr id="1073161" name="Line 9"/>
          <p:cNvSpPr>
            <a:spLocks noChangeShapeType="1"/>
          </p:cNvSpPr>
          <p:nvPr/>
        </p:nvSpPr>
        <p:spPr bwMode="auto">
          <a:xfrm>
            <a:off x="5476875" y="990600"/>
            <a:ext cx="0" cy="1587500"/>
          </a:xfrm>
          <a:prstGeom prst="line">
            <a:avLst/>
          </a:prstGeom>
          <a:noFill/>
          <a:ln w="19050">
            <a:solidFill>
              <a:schemeClr val="hlink"/>
            </a:solidFill>
            <a:round/>
            <a:headEnd/>
            <a:tailEnd type="arrow" w="lg" len="med"/>
          </a:ln>
        </p:spPr>
        <p:txBody>
          <a:bodyPr anchor="ctr"/>
          <a:lstStyle/>
          <a:p>
            <a:endParaRPr lang="en-US"/>
          </a:p>
        </p:txBody>
      </p:sp>
      <p:sp>
        <p:nvSpPr>
          <p:cNvPr id="1073162" name="Line 10"/>
          <p:cNvSpPr>
            <a:spLocks noChangeShapeType="1"/>
          </p:cNvSpPr>
          <p:nvPr/>
        </p:nvSpPr>
        <p:spPr bwMode="auto">
          <a:xfrm flipH="1">
            <a:off x="6755607" y="2108724"/>
            <a:ext cx="1428750" cy="0"/>
          </a:xfrm>
          <a:prstGeom prst="line">
            <a:avLst/>
          </a:prstGeom>
          <a:noFill/>
          <a:ln w="19050">
            <a:solidFill>
              <a:srgbClr val="FF0000"/>
            </a:solidFill>
            <a:round/>
            <a:headEnd/>
            <a:tailEnd/>
          </a:ln>
        </p:spPr>
        <p:txBody>
          <a:bodyPr anchor="ctr"/>
          <a:lstStyle/>
          <a:p>
            <a:endParaRPr lang="en-US"/>
          </a:p>
        </p:txBody>
      </p:sp>
      <p:sp>
        <p:nvSpPr>
          <p:cNvPr id="1073163" name="Line 11"/>
          <p:cNvSpPr>
            <a:spLocks noChangeShapeType="1"/>
          </p:cNvSpPr>
          <p:nvPr/>
        </p:nvSpPr>
        <p:spPr bwMode="auto">
          <a:xfrm flipV="1">
            <a:off x="7882733" y="1371600"/>
            <a:ext cx="0" cy="740299"/>
          </a:xfrm>
          <a:prstGeom prst="line">
            <a:avLst/>
          </a:prstGeom>
          <a:noFill/>
          <a:ln w="19050">
            <a:solidFill>
              <a:srgbClr val="FF0000"/>
            </a:solidFill>
            <a:round/>
            <a:headEnd/>
            <a:tailEnd type="arrow" w="lg" len="med"/>
          </a:ln>
        </p:spPr>
        <p:txBody>
          <a:bodyPr anchor="ctr"/>
          <a:lstStyle/>
          <a:p>
            <a:endParaRPr lang="en-US"/>
          </a:p>
        </p:txBody>
      </p:sp>
      <p:sp>
        <p:nvSpPr>
          <p:cNvPr id="1073164" name="Line 12"/>
          <p:cNvSpPr>
            <a:spLocks noChangeShapeType="1"/>
          </p:cNvSpPr>
          <p:nvPr/>
        </p:nvSpPr>
        <p:spPr bwMode="auto">
          <a:xfrm flipH="1">
            <a:off x="7231857" y="1371600"/>
            <a:ext cx="952500" cy="0"/>
          </a:xfrm>
          <a:prstGeom prst="line">
            <a:avLst/>
          </a:prstGeom>
          <a:noFill/>
          <a:ln w="19050">
            <a:solidFill>
              <a:srgbClr val="FF0000"/>
            </a:solidFill>
            <a:round/>
            <a:headEnd/>
            <a:tailEnd/>
          </a:ln>
        </p:spPr>
        <p:txBody>
          <a:bodyPr anchor="ctr"/>
          <a:lstStyle/>
          <a:p>
            <a:endParaRPr lang="en-US"/>
          </a:p>
        </p:txBody>
      </p:sp>
      <p:sp>
        <p:nvSpPr>
          <p:cNvPr id="1073165" name="Text Box 13"/>
          <p:cNvSpPr txBox="1">
            <a:spLocks noChangeArrowheads="1"/>
          </p:cNvSpPr>
          <p:nvPr/>
        </p:nvSpPr>
        <p:spPr bwMode="auto">
          <a:xfrm>
            <a:off x="4828381" y="1295400"/>
            <a:ext cx="858837" cy="374650"/>
          </a:xfrm>
          <a:prstGeom prst="rect">
            <a:avLst/>
          </a:prstGeom>
          <a:solidFill>
            <a:srgbClr val="0033CC">
              <a:alpha val="74901"/>
            </a:srgbClr>
          </a:solidFill>
          <a:ln w="38100">
            <a:solidFill>
              <a:schemeClr val="bg1"/>
            </a:solidFill>
            <a:miter lim="800000"/>
            <a:headEnd/>
            <a:tailEnd/>
          </a:ln>
        </p:spPr>
        <p:txBody>
          <a:bodyPr>
            <a:spAutoFit/>
          </a:bodyPr>
          <a:lstStyle/>
          <a:p>
            <a:pPr algn="ctr">
              <a:spcBef>
                <a:spcPct val="50000"/>
              </a:spcBef>
            </a:pPr>
            <a:r>
              <a:rPr lang="en-US" sz="1600">
                <a:solidFill>
                  <a:schemeClr val="bg1"/>
                </a:solidFill>
                <a:latin typeface="Arial" charset="0"/>
              </a:rPr>
              <a:t>FLOW</a:t>
            </a:r>
          </a:p>
        </p:txBody>
      </p:sp>
      <p:sp>
        <p:nvSpPr>
          <p:cNvPr id="1073166" name="Text Box 14"/>
          <p:cNvSpPr txBox="1">
            <a:spLocks noChangeArrowheads="1"/>
          </p:cNvSpPr>
          <p:nvPr/>
        </p:nvSpPr>
        <p:spPr bwMode="auto">
          <a:xfrm>
            <a:off x="7433469" y="2262711"/>
            <a:ext cx="858838" cy="374650"/>
          </a:xfrm>
          <a:prstGeom prst="rect">
            <a:avLst/>
          </a:prstGeom>
          <a:solidFill>
            <a:srgbClr val="FF0000">
              <a:alpha val="74901"/>
            </a:srgbClr>
          </a:solidFill>
          <a:ln w="38100">
            <a:solidFill>
              <a:schemeClr val="bg1"/>
            </a:solidFill>
            <a:miter lim="800000"/>
            <a:headEnd/>
            <a:tailEnd/>
          </a:ln>
        </p:spPr>
        <p:txBody>
          <a:bodyPr>
            <a:spAutoFit/>
          </a:bodyPr>
          <a:lstStyle/>
          <a:p>
            <a:pPr algn="ctr">
              <a:spcBef>
                <a:spcPct val="50000"/>
              </a:spcBef>
            </a:pPr>
            <a:r>
              <a:rPr lang="en-US" sz="1600">
                <a:solidFill>
                  <a:schemeClr val="bg1"/>
                </a:solidFill>
                <a:latin typeface="Arial" charset="0"/>
                <a:cs typeface="Arial" charset="0"/>
              </a:rPr>
              <a:t>∆P</a:t>
            </a:r>
          </a:p>
        </p:txBody>
      </p:sp>
      <p:sp>
        <p:nvSpPr>
          <p:cNvPr id="2" name="Slide Number Placeholder 1"/>
          <p:cNvSpPr>
            <a:spLocks noGrp="1"/>
          </p:cNvSpPr>
          <p:nvPr>
            <p:ph type="sldNum" sz="quarter" idx="11"/>
          </p:nvPr>
        </p:nvSpPr>
        <p:spPr/>
        <p:txBody>
          <a:bodyPr/>
          <a:lstStyle/>
          <a:p>
            <a:fld id="{A9320731-3B2C-4107-8664-CAD7BE973DC8}" type="slidenum">
              <a:rPr lang="en-US" smtClean="0"/>
              <a:pPr/>
              <a:t>83</a:t>
            </a:fld>
            <a:endParaRPr lang="en-US"/>
          </a:p>
        </p:txBody>
      </p:sp>
    </p:spTree>
    <p:extLst>
      <p:ext uri="{BB962C8B-B14F-4D97-AF65-F5344CB8AC3E}">
        <p14:creationId xmlns:p14="http://schemas.microsoft.com/office/powerpoint/2010/main" val="159573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3158"/>
                                        </p:tgtEl>
                                        <p:attrNameLst>
                                          <p:attrName>style.visibility</p:attrName>
                                        </p:attrNameLst>
                                      </p:cBhvr>
                                      <p:to>
                                        <p:strVal val="visible"/>
                                      </p:to>
                                    </p:set>
                                    <p:animEffect transition="in" filter="wipe(left)">
                                      <p:cBhvr>
                                        <p:cTn id="7" dur="1000"/>
                                        <p:tgtEl>
                                          <p:spTgt spid="10731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3157"/>
                                        </p:tgtEl>
                                        <p:attrNameLst>
                                          <p:attrName>style.visibility</p:attrName>
                                        </p:attrNameLst>
                                      </p:cBhvr>
                                      <p:to>
                                        <p:strVal val="visible"/>
                                      </p:to>
                                    </p:set>
                                    <p:animEffect transition="in" filter="fade">
                                      <p:cBhvr>
                                        <p:cTn id="10" dur="1000"/>
                                        <p:tgtEl>
                                          <p:spTgt spid="107315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73165"/>
                                        </p:tgtEl>
                                        <p:attrNameLst>
                                          <p:attrName>style.visibility</p:attrName>
                                        </p:attrNameLst>
                                      </p:cBhvr>
                                      <p:to>
                                        <p:strVal val="visible"/>
                                      </p:to>
                                    </p:set>
                                    <p:animEffect transition="in" filter="fade">
                                      <p:cBhvr>
                                        <p:cTn id="14" dur="1000"/>
                                        <p:tgtEl>
                                          <p:spTgt spid="1073165"/>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073160"/>
                                        </p:tgtEl>
                                        <p:attrNameLst>
                                          <p:attrName>style.visibility</p:attrName>
                                        </p:attrNameLst>
                                      </p:cBhvr>
                                      <p:to>
                                        <p:strVal val="visible"/>
                                      </p:to>
                                    </p:set>
                                    <p:animEffect transition="in" filter="wipe(right)">
                                      <p:cBhvr>
                                        <p:cTn id="17" dur="500"/>
                                        <p:tgtEl>
                                          <p:spTgt spid="1073160"/>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073159"/>
                                        </p:tgtEl>
                                        <p:attrNameLst>
                                          <p:attrName>style.visibility</p:attrName>
                                        </p:attrNameLst>
                                      </p:cBhvr>
                                      <p:to>
                                        <p:strVal val="visible"/>
                                      </p:to>
                                    </p:set>
                                    <p:animEffect transition="in" filter="wipe(right)">
                                      <p:cBhvr>
                                        <p:cTn id="20" dur="500"/>
                                        <p:tgtEl>
                                          <p:spTgt spid="107315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73161"/>
                                        </p:tgtEl>
                                        <p:attrNameLst>
                                          <p:attrName>style.visibility</p:attrName>
                                        </p:attrNameLst>
                                      </p:cBhvr>
                                      <p:to>
                                        <p:strVal val="visible"/>
                                      </p:to>
                                    </p:set>
                                    <p:animEffect transition="in" filter="wipe(up)">
                                      <p:cBhvr>
                                        <p:cTn id="23" dur="500"/>
                                        <p:tgtEl>
                                          <p:spTgt spid="1073161"/>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073166"/>
                                        </p:tgtEl>
                                        <p:attrNameLst>
                                          <p:attrName>style.visibility</p:attrName>
                                        </p:attrNameLst>
                                      </p:cBhvr>
                                      <p:to>
                                        <p:strVal val="visible"/>
                                      </p:to>
                                    </p:set>
                                    <p:animEffect transition="in" filter="fade">
                                      <p:cBhvr>
                                        <p:cTn id="27" dur="1000"/>
                                        <p:tgtEl>
                                          <p:spTgt spid="107316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73164"/>
                                        </p:tgtEl>
                                        <p:attrNameLst>
                                          <p:attrName>style.visibility</p:attrName>
                                        </p:attrNameLst>
                                      </p:cBhvr>
                                      <p:to>
                                        <p:strVal val="visible"/>
                                      </p:to>
                                    </p:set>
                                    <p:animEffect transition="in" filter="wipe(left)">
                                      <p:cBhvr>
                                        <p:cTn id="30" dur="500"/>
                                        <p:tgtEl>
                                          <p:spTgt spid="107316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73162"/>
                                        </p:tgtEl>
                                        <p:attrNameLst>
                                          <p:attrName>style.visibility</p:attrName>
                                        </p:attrNameLst>
                                      </p:cBhvr>
                                      <p:to>
                                        <p:strVal val="visible"/>
                                      </p:to>
                                    </p:set>
                                    <p:animEffect transition="in" filter="wipe(left)">
                                      <p:cBhvr>
                                        <p:cTn id="33" dur="500"/>
                                        <p:tgtEl>
                                          <p:spTgt spid="1073162"/>
                                        </p:tgtEl>
                                      </p:cBhvr>
                                    </p:animEffect>
                                  </p:childTnLst>
                                </p:cTn>
                              </p:par>
                            </p:childTnLst>
                          </p:cTn>
                        </p:par>
                        <p:par>
                          <p:cTn id="34" fill="hold">
                            <p:stCondLst>
                              <p:cond delay="3000"/>
                            </p:stCondLst>
                            <p:childTnLst>
                              <p:par>
                                <p:cTn id="35" presetID="22" presetClass="entr" presetSubtype="4" fill="hold" grpId="0" nodeType="afterEffect">
                                  <p:stCondLst>
                                    <p:cond delay="0"/>
                                  </p:stCondLst>
                                  <p:childTnLst>
                                    <p:set>
                                      <p:cBhvr>
                                        <p:cTn id="36" dur="1" fill="hold">
                                          <p:stCondLst>
                                            <p:cond delay="0"/>
                                          </p:stCondLst>
                                        </p:cTn>
                                        <p:tgtEl>
                                          <p:spTgt spid="1073163"/>
                                        </p:tgtEl>
                                        <p:attrNameLst>
                                          <p:attrName>style.visibility</p:attrName>
                                        </p:attrNameLst>
                                      </p:cBhvr>
                                      <p:to>
                                        <p:strVal val="visible"/>
                                      </p:to>
                                    </p:set>
                                    <p:animEffect transition="in" filter="wipe(down)">
                                      <p:cBhvr>
                                        <p:cTn id="37" dur="500"/>
                                        <p:tgtEl>
                                          <p:spTgt spid="1073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157" grpId="0" animBg="1"/>
      <p:bldP spid="1073158" grpId="0" animBg="1"/>
      <p:bldP spid="1073159" grpId="0" animBg="1"/>
      <p:bldP spid="1073160" grpId="0" animBg="1"/>
      <p:bldP spid="1073161" grpId="0" animBg="1"/>
      <p:bldP spid="1073162" grpId="0" animBg="1"/>
      <p:bldP spid="1073163" grpId="0" animBg="1"/>
      <p:bldP spid="1073164" grpId="0" animBg="1"/>
      <p:bldP spid="1073165" grpId="0" animBg="1"/>
      <p:bldP spid="107316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3"/>
          <p:cNvSpPr>
            <a:spLocks noGrp="1" noChangeArrowheads="1"/>
          </p:cNvSpPr>
          <p:nvPr>
            <p:ph type="title" idx="4294967295"/>
          </p:nvPr>
        </p:nvSpPr>
        <p:spPr>
          <a:xfrm>
            <a:off x="0" y="609600"/>
            <a:ext cx="7772400" cy="1143000"/>
          </a:xfrm>
        </p:spPr>
        <p:txBody>
          <a:bodyPr/>
          <a:lstStyle/>
          <a:p>
            <a:pPr eaLnBrk="1" hangingPunct="1"/>
            <a:r>
              <a:rPr lang="en-US" dirty="0">
                <a:solidFill>
                  <a:schemeClr val="tx1"/>
                </a:solidFill>
              </a:rPr>
              <a:t>Another Interesting Observation</a:t>
            </a:r>
            <a:endParaRPr lang="en-US" sz="2400" dirty="0">
              <a:solidFill>
                <a:schemeClr val="tx1"/>
              </a:solidFill>
            </a:endParaRPr>
          </a:p>
        </p:txBody>
      </p:sp>
      <p:pic>
        <p:nvPicPr>
          <p:cNvPr id="17412" name="Picture 2" descr="DSCN0318"/>
          <p:cNvPicPr>
            <a:picLocks noChangeAspect="1" noChangeArrowheads="1"/>
          </p:cNvPicPr>
          <p:nvPr/>
        </p:nvPicPr>
        <p:blipFill>
          <a:blip r:embed="rId3" cstate="print"/>
          <a:srcRect/>
          <a:stretch>
            <a:fillRect/>
          </a:stretch>
        </p:blipFill>
        <p:spPr bwMode="auto">
          <a:xfrm>
            <a:off x="4602480" y="46616"/>
            <a:ext cx="4389120" cy="5850712"/>
          </a:xfrm>
          <a:prstGeom prst="rect">
            <a:avLst/>
          </a:prstGeom>
          <a:noFill/>
          <a:ln w="9525">
            <a:noFill/>
            <a:miter lim="800000"/>
            <a:headEnd/>
            <a:tailEnd/>
          </a:ln>
        </p:spPr>
      </p:pic>
      <p:sp>
        <p:nvSpPr>
          <p:cNvPr id="17414" name="Rectangle 4"/>
          <p:cNvSpPr>
            <a:spLocks noChangeArrowheads="1"/>
          </p:cNvSpPr>
          <p:nvPr/>
        </p:nvSpPr>
        <p:spPr bwMode="auto">
          <a:xfrm>
            <a:off x="0" y="0"/>
            <a:ext cx="9144000" cy="0"/>
          </a:xfrm>
          <a:prstGeom prst="rect">
            <a:avLst/>
          </a:prstGeom>
          <a:noFill/>
          <a:ln w="12700">
            <a:noFill/>
            <a:miter lim="800000"/>
            <a:headEnd type="none" w="sm" len="sm"/>
            <a:tailEnd type="none" w="sm" len="sm"/>
          </a:ln>
        </p:spPr>
        <p:txBody>
          <a:bodyPr wrap="none" anchor="ctr">
            <a:spAutoFit/>
          </a:bodyPr>
          <a:lstStyle/>
          <a:p>
            <a:endParaRPr lang="en-US"/>
          </a:p>
        </p:txBody>
      </p:sp>
      <p:pic>
        <p:nvPicPr>
          <p:cNvPr id="17424" name="Picture 14" descr="DSCN0323"/>
          <p:cNvPicPr>
            <a:picLocks noChangeAspect="1" noChangeArrowheads="1"/>
          </p:cNvPicPr>
          <p:nvPr/>
        </p:nvPicPr>
        <p:blipFill>
          <a:blip r:embed="rId4" cstate="print"/>
          <a:srcRect/>
          <a:stretch>
            <a:fillRect/>
          </a:stretch>
        </p:blipFill>
        <p:spPr bwMode="auto">
          <a:xfrm>
            <a:off x="106680" y="76200"/>
            <a:ext cx="4389120" cy="5850712"/>
          </a:xfrm>
          <a:prstGeom prst="rect">
            <a:avLst/>
          </a:prstGeom>
          <a:noFill/>
          <a:ln w="9525">
            <a:noFill/>
            <a:miter lim="800000"/>
            <a:headEnd/>
            <a:tailEnd/>
          </a:ln>
        </p:spPr>
      </p:pic>
      <p:sp>
        <p:nvSpPr>
          <p:cNvPr id="17425" name="Text Box 15"/>
          <p:cNvSpPr txBox="1">
            <a:spLocks noChangeArrowheads="1"/>
          </p:cNvSpPr>
          <p:nvPr/>
        </p:nvSpPr>
        <p:spPr bwMode="auto">
          <a:xfrm>
            <a:off x="106680" y="5867400"/>
            <a:ext cx="4389120" cy="374650"/>
          </a:xfrm>
          <a:prstGeom prst="rect">
            <a:avLst/>
          </a:prstGeom>
          <a:solidFill>
            <a:srgbClr val="0033CC">
              <a:alpha val="74901"/>
            </a:srgbClr>
          </a:solidFill>
          <a:ln w="38100">
            <a:solidFill>
              <a:schemeClr val="bg1"/>
            </a:solidFill>
            <a:miter lim="800000"/>
            <a:headEnd/>
            <a:tailEnd/>
          </a:ln>
        </p:spPr>
        <p:txBody>
          <a:bodyPr>
            <a:spAutoFit/>
          </a:bodyPr>
          <a:lstStyle/>
          <a:p>
            <a:pPr algn="ctr">
              <a:spcBef>
                <a:spcPct val="50000"/>
              </a:spcBef>
            </a:pPr>
            <a:r>
              <a:rPr lang="en-US" sz="1600">
                <a:solidFill>
                  <a:schemeClr val="bg1"/>
                </a:solidFill>
                <a:latin typeface="Arial" charset="0"/>
              </a:rPr>
              <a:t>Conventional</a:t>
            </a:r>
          </a:p>
        </p:txBody>
      </p:sp>
      <p:sp>
        <p:nvSpPr>
          <p:cNvPr id="17426" name="Text Box 16"/>
          <p:cNvSpPr txBox="1">
            <a:spLocks noChangeArrowheads="1"/>
          </p:cNvSpPr>
          <p:nvPr/>
        </p:nvSpPr>
        <p:spPr bwMode="auto">
          <a:xfrm>
            <a:off x="4602480" y="5867400"/>
            <a:ext cx="4389120" cy="374650"/>
          </a:xfrm>
          <a:prstGeom prst="rect">
            <a:avLst/>
          </a:prstGeom>
          <a:solidFill>
            <a:srgbClr val="0033CC">
              <a:alpha val="74901"/>
            </a:srgbClr>
          </a:solidFill>
          <a:ln w="38100">
            <a:solidFill>
              <a:schemeClr val="bg1"/>
            </a:solidFill>
            <a:miter lim="800000"/>
            <a:headEnd/>
            <a:tailEnd/>
          </a:ln>
        </p:spPr>
        <p:txBody>
          <a:bodyPr>
            <a:spAutoFit/>
          </a:bodyPr>
          <a:lstStyle/>
          <a:p>
            <a:pPr algn="ctr">
              <a:spcBef>
                <a:spcPct val="50000"/>
              </a:spcBef>
            </a:pPr>
            <a:r>
              <a:rPr lang="en-US" sz="1600" dirty="0">
                <a:solidFill>
                  <a:schemeClr val="bg1"/>
                </a:solidFill>
                <a:latin typeface="Arial" charset="0"/>
              </a:rPr>
              <a:t>Extended Surface Area</a:t>
            </a:r>
          </a:p>
        </p:txBody>
      </p:sp>
      <p:pic>
        <p:nvPicPr>
          <p:cNvPr id="19" name="Picture 4"/>
          <p:cNvPicPr>
            <a:picLocks noChangeAspect="1" noChangeArrowheads="1"/>
          </p:cNvPicPr>
          <p:nvPr/>
        </p:nvPicPr>
        <p:blipFill rotWithShape="1">
          <a:blip r:embed="rId5" cstate="print"/>
          <a:srcRect l="59896" t="9606" r="8235" b="54348"/>
          <a:stretch/>
        </p:blipFill>
        <p:spPr bwMode="auto">
          <a:xfrm>
            <a:off x="5476874" y="753035"/>
            <a:ext cx="2914091" cy="2253690"/>
          </a:xfrm>
          <a:prstGeom prst="rect">
            <a:avLst/>
          </a:prstGeom>
          <a:noFill/>
          <a:ln w="12700" algn="ctr">
            <a:noFill/>
            <a:miter lim="800000"/>
            <a:headEnd/>
            <a:tailEnd/>
          </a:ln>
        </p:spPr>
      </p:pic>
      <p:sp>
        <p:nvSpPr>
          <p:cNvPr id="20" name="Rectangle 3"/>
          <p:cNvSpPr>
            <a:spLocks noChangeArrowheads="1"/>
          </p:cNvSpPr>
          <p:nvPr/>
        </p:nvSpPr>
        <p:spPr bwMode="auto">
          <a:xfrm>
            <a:off x="0" y="0"/>
            <a:ext cx="9144000" cy="0"/>
          </a:xfrm>
          <a:prstGeom prst="rect">
            <a:avLst/>
          </a:prstGeom>
          <a:noFill/>
          <a:ln w="12700">
            <a:noFill/>
            <a:miter lim="800000"/>
            <a:headEnd type="none" w="sm" len="sm"/>
            <a:tailEnd type="none" w="sm" len="sm"/>
          </a:ln>
        </p:spPr>
        <p:txBody>
          <a:bodyPr wrap="none" anchor="ctr">
            <a:spAutoFit/>
          </a:bodyPr>
          <a:lstStyle/>
          <a:p>
            <a:endParaRPr lang="en-US"/>
          </a:p>
        </p:txBody>
      </p:sp>
      <p:sp>
        <p:nvSpPr>
          <p:cNvPr id="23" name="Line 7"/>
          <p:cNvSpPr>
            <a:spLocks noChangeShapeType="1"/>
          </p:cNvSpPr>
          <p:nvPr/>
        </p:nvSpPr>
        <p:spPr bwMode="auto">
          <a:xfrm flipH="1">
            <a:off x="5340350" y="2574925"/>
            <a:ext cx="1670050" cy="0"/>
          </a:xfrm>
          <a:prstGeom prst="line">
            <a:avLst/>
          </a:prstGeom>
          <a:noFill/>
          <a:ln w="19050">
            <a:solidFill>
              <a:schemeClr val="hlink"/>
            </a:solidFill>
            <a:round/>
            <a:headEnd/>
            <a:tailEnd/>
          </a:ln>
        </p:spPr>
        <p:txBody>
          <a:bodyPr anchor="ctr"/>
          <a:lstStyle/>
          <a:p>
            <a:endParaRPr lang="en-US"/>
          </a:p>
        </p:txBody>
      </p:sp>
      <p:sp>
        <p:nvSpPr>
          <p:cNvPr id="24" name="Line 8"/>
          <p:cNvSpPr>
            <a:spLocks noChangeShapeType="1"/>
          </p:cNvSpPr>
          <p:nvPr/>
        </p:nvSpPr>
        <p:spPr bwMode="auto">
          <a:xfrm flipH="1">
            <a:off x="5333999" y="990600"/>
            <a:ext cx="914400" cy="0"/>
          </a:xfrm>
          <a:prstGeom prst="line">
            <a:avLst/>
          </a:prstGeom>
          <a:noFill/>
          <a:ln w="19050">
            <a:solidFill>
              <a:schemeClr val="hlink"/>
            </a:solidFill>
            <a:round/>
            <a:headEnd/>
            <a:tailEnd/>
          </a:ln>
        </p:spPr>
        <p:txBody>
          <a:bodyPr anchor="ctr"/>
          <a:lstStyle/>
          <a:p>
            <a:endParaRPr lang="en-US"/>
          </a:p>
        </p:txBody>
      </p:sp>
      <p:sp>
        <p:nvSpPr>
          <p:cNvPr id="25" name="Line 9"/>
          <p:cNvSpPr>
            <a:spLocks noChangeShapeType="1"/>
          </p:cNvSpPr>
          <p:nvPr/>
        </p:nvSpPr>
        <p:spPr bwMode="auto">
          <a:xfrm>
            <a:off x="5476875" y="990600"/>
            <a:ext cx="0" cy="1587500"/>
          </a:xfrm>
          <a:prstGeom prst="line">
            <a:avLst/>
          </a:prstGeom>
          <a:noFill/>
          <a:ln w="19050">
            <a:solidFill>
              <a:schemeClr val="hlink"/>
            </a:solidFill>
            <a:round/>
            <a:headEnd/>
            <a:tailEnd type="arrow" w="lg" len="med"/>
          </a:ln>
        </p:spPr>
        <p:txBody>
          <a:bodyPr anchor="ctr"/>
          <a:lstStyle/>
          <a:p>
            <a:endParaRPr lang="en-US"/>
          </a:p>
        </p:txBody>
      </p:sp>
      <p:sp>
        <p:nvSpPr>
          <p:cNvPr id="26" name="Line 10"/>
          <p:cNvSpPr>
            <a:spLocks noChangeShapeType="1"/>
          </p:cNvSpPr>
          <p:nvPr/>
        </p:nvSpPr>
        <p:spPr bwMode="auto">
          <a:xfrm flipH="1">
            <a:off x="6755607" y="2108724"/>
            <a:ext cx="1428750" cy="0"/>
          </a:xfrm>
          <a:prstGeom prst="line">
            <a:avLst/>
          </a:prstGeom>
          <a:noFill/>
          <a:ln w="19050">
            <a:solidFill>
              <a:srgbClr val="FF0000"/>
            </a:solidFill>
            <a:round/>
            <a:headEnd/>
            <a:tailEnd/>
          </a:ln>
        </p:spPr>
        <p:txBody>
          <a:bodyPr anchor="ctr"/>
          <a:lstStyle/>
          <a:p>
            <a:endParaRPr lang="en-US"/>
          </a:p>
        </p:txBody>
      </p:sp>
      <p:sp>
        <p:nvSpPr>
          <p:cNvPr id="27" name="Line 11"/>
          <p:cNvSpPr>
            <a:spLocks noChangeShapeType="1"/>
          </p:cNvSpPr>
          <p:nvPr/>
        </p:nvSpPr>
        <p:spPr bwMode="auto">
          <a:xfrm flipV="1">
            <a:off x="7882733" y="1371600"/>
            <a:ext cx="0" cy="740299"/>
          </a:xfrm>
          <a:prstGeom prst="line">
            <a:avLst/>
          </a:prstGeom>
          <a:noFill/>
          <a:ln w="19050">
            <a:solidFill>
              <a:srgbClr val="FF0000"/>
            </a:solidFill>
            <a:round/>
            <a:headEnd/>
            <a:tailEnd type="arrow" w="lg" len="med"/>
          </a:ln>
        </p:spPr>
        <p:txBody>
          <a:bodyPr anchor="ctr"/>
          <a:lstStyle/>
          <a:p>
            <a:endParaRPr lang="en-US"/>
          </a:p>
        </p:txBody>
      </p:sp>
      <p:sp>
        <p:nvSpPr>
          <p:cNvPr id="28" name="Line 12"/>
          <p:cNvSpPr>
            <a:spLocks noChangeShapeType="1"/>
          </p:cNvSpPr>
          <p:nvPr/>
        </p:nvSpPr>
        <p:spPr bwMode="auto">
          <a:xfrm flipH="1">
            <a:off x="7231857" y="1371600"/>
            <a:ext cx="952500" cy="0"/>
          </a:xfrm>
          <a:prstGeom prst="line">
            <a:avLst/>
          </a:prstGeom>
          <a:noFill/>
          <a:ln w="19050">
            <a:solidFill>
              <a:srgbClr val="FF0000"/>
            </a:solidFill>
            <a:round/>
            <a:headEnd/>
            <a:tailEnd/>
          </a:ln>
        </p:spPr>
        <p:txBody>
          <a:bodyPr anchor="ctr"/>
          <a:lstStyle/>
          <a:p>
            <a:endParaRPr lang="en-US"/>
          </a:p>
        </p:txBody>
      </p:sp>
      <p:sp>
        <p:nvSpPr>
          <p:cNvPr id="29" name="Text Box 13"/>
          <p:cNvSpPr txBox="1">
            <a:spLocks noChangeArrowheads="1"/>
          </p:cNvSpPr>
          <p:nvPr/>
        </p:nvSpPr>
        <p:spPr bwMode="auto">
          <a:xfrm>
            <a:off x="4828381" y="1295400"/>
            <a:ext cx="858837" cy="374650"/>
          </a:xfrm>
          <a:prstGeom prst="rect">
            <a:avLst/>
          </a:prstGeom>
          <a:solidFill>
            <a:srgbClr val="0033CC">
              <a:alpha val="74901"/>
            </a:srgbClr>
          </a:solidFill>
          <a:ln w="38100">
            <a:solidFill>
              <a:schemeClr val="bg1"/>
            </a:solidFill>
            <a:miter lim="800000"/>
            <a:headEnd/>
            <a:tailEnd/>
          </a:ln>
        </p:spPr>
        <p:txBody>
          <a:bodyPr>
            <a:spAutoFit/>
          </a:bodyPr>
          <a:lstStyle/>
          <a:p>
            <a:pPr algn="ctr">
              <a:spcBef>
                <a:spcPct val="50000"/>
              </a:spcBef>
            </a:pPr>
            <a:r>
              <a:rPr lang="en-US" sz="1600">
                <a:solidFill>
                  <a:schemeClr val="bg1"/>
                </a:solidFill>
                <a:latin typeface="Arial" charset="0"/>
              </a:rPr>
              <a:t>FLOW</a:t>
            </a:r>
          </a:p>
        </p:txBody>
      </p:sp>
      <p:sp>
        <p:nvSpPr>
          <p:cNvPr id="30" name="Text Box 14"/>
          <p:cNvSpPr txBox="1">
            <a:spLocks noChangeArrowheads="1"/>
          </p:cNvSpPr>
          <p:nvPr/>
        </p:nvSpPr>
        <p:spPr bwMode="auto">
          <a:xfrm>
            <a:off x="7433469" y="2262711"/>
            <a:ext cx="858838" cy="374650"/>
          </a:xfrm>
          <a:prstGeom prst="rect">
            <a:avLst/>
          </a:prstGeom>
          <a:solidFill>
            <a:srgbClr val="FF0000">
              <a:alpha val="74901"/>
            </a:srgbClr>
          </a:solidFill>
          <a:ln w="38100">
            <a:solidFill>
              <a:schemeClr val="bg1"/>
            </a:solidFill>
            <a:miter lim="800000"/>
            <a:headEnd/>
            <a:tailEnd/>
          </a:ln>
        </p:spPr>
        <p:txBody>
          <a:bodyPr>
            <a:spAutoFit/>
          </a:bodyPr>
          <a:lstStyle/>
          <a:p>
            <a:pPr algn="ctr">
              <a:spcBef>
                <a:spcPct val="50000"/>
              </a:spcBef>
            </a:pPr>
            <a:r>
              <a:rPr lang="en-US" sz="1600">
                <a:solidFill>
                  <a:schemeClr val="bg1"/>
                </a:solidFill>
                <a:latin typeface="Arial" charset="0"/>
                <a:cs typeface="Arial" charset="0"/>
              </a:rPr>
              <a:t>∆P</a:t>
            </a:r>
          </a:p>
        </p:txBody>
      </p:sp>
      <p:sp>
        <p:nvSpPr>
          <p:cNvPr id="2" name="Slide Number Placeholder 1"/>
          <p:cNvSpPr>
            <a:spLocks noGrp="1"/>
          </p:cNvSpPr>
          <p:nvPr>
            <p:ph type="sldNum" sz="quarter" idx="11"/>
          </p:nvPr>
        </p:nvSpPr>
        <p:spPr/>
        <p:txBody>
          <a:bodyPr/>
          <a:lstStyle/>
          <a:p>
            <a:fld id="{A9320731-3B2C-4107-8664-CAD7BE973DC8}" type="slidenum">
              <a:rPr lang="en-US" smtClean="0"/>
              <a:pPr/>
              <a:t>84</a:t>
            </a:fld>
            <a:endParaRPr lang="en-US"/>
          </a:p>
        </p:txBody>
      </p:sp>
    </p:spTree>
    <p:extLst>
      <p:ext uri="{BB962C8B-B14F-4D97-AF65-F5344CB8AC3E}">
        <p14:creationId xmlns:p14="http://schemas.microsoft.com/office/powerpoint/2010/main" val="347975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right)">
                                      <p:cBhvr>
                                        <p:cTn id="13" dur="500"/>
                                        <p:tgtEl>
                                          <p:spTgt spid="2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600" dirty="0"/>
              <a:t>Electrostatic Filters </a:t>
            </a:r>
            <a:br>
              <a:rPr lang="en-US" sz="2400" dirty="0"/>
            </a:br>
            <a:r>
              <a:rPr lang="en-US" sz="3100" dirty="0"/>
              <a:t>(Re)Emerging Technology</a:t>
            </a:r>
            <a:endParaRPr lang="en-US" dirty="0"/>
          </a:p>
        </p:txBody>
      </p:sp>
      <p:sp>
        <p:nvSpPr>
          <p:cNvPr id="5" name="Text Placeholder 4"/>
          <p:cNvSpPr>
            <a:spLocks noGrp="1"/>
          </p:cNvSpPr>
          <p:nvPr>
            <p:ph type="body" idx="1"/>
          </p:nvPr>
        </p:nvSpPr>
        <p:spPr/>
        <p:txBody>
          <a:bodyPr/>
          <a:lstStyle/>
          <a:p>
            <a:r>
              <a:rPr lang="en-US" dirty="0">
                <a:solidFill>
                  <a:schemeClr val="accent4"/>
                </a:solidFill>
              </a:rPr>
              <a:t>Good News</a:t>
            </a:r>
          </a:p>
        </p:txBody>
      </p:sp>
      <p:sp>
        <p:nvSpPr>
          <p:cNvPr id="2" name="Content Placeholder 1"/>
          <p:cNvSpPr>
            <a:spLocks noGrp="1"/>
          </p:cNvSpPr>
          <p:nvPr>
            <p:ph sz="half" idx="2"/>
          </p:nvPr>
        </p:nvSpPr>
        <p:spPr/>
        <p:txBody>
          <a:bodyPr/>
          <a:lstStyle/>
          <a:p>
            <a:pPr marL="342900" indent="-342900">
              <a:buFont typeface="Arial" panose="020B0604020202020204" pitchFamily="34" charset="0"/>
              <a:buChar char="•"/>
            </a:pPr>
            <a:r>
              <a:rPr lang="en-US" dirty="0"/>
              <a:t>Approaches MERV 13 efficiency</a:t>
            </a:r>
          </a:p>
          <a:p>
            <a:pPr marL="342900" indent="-342900">
              <a:buFont typeface="Arial" panose="020B0604020202020204" pitchFamily="34" charset="0"/>
              <a:buChar char="•"/>
            </a:pPr>
            <a:r>
              <a:rPr lang="en-US" dirty="0"/>
              <a:t>MERV 8 depth</a:t>
            </a:r>
          </a:p>
          <a:p>
            <a:pPr marL="342900" indent="-342900">
              <a:buFont typeface="Arial" panose="020B0604020202020204" pitchFamily="34" charset="0"/>
              <a:buChar char="•"/>
            </a:pPr>
            <a:r>
              <a:rPr lang="en-US" dirty="0"/>
              <a:t>MERV 8 pressure drop</a:t>
            </a:r>
          </a:p>
          <a:p>
            <a:pPr marL="693738" lvl="1"/>
            <a:r>
              <a:rPr lang="en-US" dirty="0"/>
              <a:t>Allows LEED requirements to be achieved with out an excessive fan energy penalty</a:t>
            </a:r>
          </a:p>
          <a:p>
            <a:pPr marL="693738" lvl="1"/>
            <a:r>
              <a:rPr lang="en-US" dirty="0"/>
              <a:t>Allows LEED requirements to be achieved in less space</a:t>
            </a:r>
          </a:p>
          <a:p>
            <a:pPr marL="342900" indent="-342900">
              <a:buFont typeface="Arial" panose="020B0604020202020204" pitchFamily="34" charset="0"/>
              <a:buChar char="•"/>
            </a:pPr>
            <a:endParaRPr lang="en-US" dirty="0"/>
          </a:p>
        </p:txBody>
      </p:sp>
      <p:sp>
        <p:nvSpPr>
          <p:cNvPr id="6" name="Text Placeholder 5"/>
          <p:cNvSpPr>
            <a:spLocks noGrp="1"/>
          </p:cNvSpPr>
          <p:nvPr>
            <p:ph type="body" sz="quarter" idx="3"/>
          </p:nvPr>
        </p:nvSpPr>
        <p:spPr/>
        <p:txBody>
          <a:bodyPr/>
          <a:lstStyle/>
          <a:p>
            <a:r>
              <a:rPr lang="en-US" dirty="0">
                <a:solidFill>
                  <a:schemeClr val="accent1"/>
                </a:solidFill>
              </a:rPr>
              <a:t>Bad News</a:t>
            </a:r>
          </a:p>
        </p:txBody>
      </p:sp>
      <p:sp>
        <p:nvSpPr>
          <p:cNvPr id="7" name="Content Placeholder 6"/>
          <p:cNvSpPr>
            <a:spLocks noGrp="1"/>
          </p:cNvSpPr>
          <p:nvPr>
            <p:ph sz="quarter" idx="4"/>
          </p:nvPr>
        </p:nvSpPr>
        <p:spPr/>
        <p:txBody>
          <a:bodyPr/>
          <a:lstStyle/>
          <a:p>
            <a:pPr marL="342900" indent="-342900">
              <a:buFont typeface="Arial" panose="020B0604020202020204" pitchFamily="34" charset="0"/>
              <a:buChar char="•"/>
            </a:pPr>
            <a:r>
              <a:rPr lang="en-US" dirty="0"/>
              <a:t>Power supplies required to power up electrostatics</a:t>
            </a:r>
          </a:p>
          <a:p>
            <a:pPr marL="693738" lvl="1"/>
            <a:r>
              <a:rPr lang="en-US" dirty="0"/>
              <a:t>Small number per filter</a:t>
            </a:r>
          </a:p>
          <a:p>
            <a:pPr marL="693738" lvl="1"/>
            <a:r>
              <a:rPr lang="en-US" dirty="0"/>
              <a:t>Each filter requires the small number</a:t>
            </a:r>
          </a:p>
          <a:p>
            <a:pPr marL="693738" lvl="1"/>
            <a:r>
              <a:rPr lang="en-US" dirty="0" err="1"/>
              <a:t>Eat’s</a:t>
            </a:r>
            <a:r>
              <a:rPr lang="en-US" dirty="0"/>
              <a:t> away at the fan energy savings</a:t>
            </a:r>
          </a:p>
          <a:p>
            <a:pPr marL="693738" lvl="1"/>
            <a:r>
              <a:rPr lang="en-US" dirty="0"/>
              <a:t>Adds some complexity</a:t>
            </a:r>
          </a:p>
        </p:txBody>
      </p:sp>
      <p:sp>
        <p:nvSpPr>
          <p:cNvPr id="4" name="Slide Number Placeholder 3"/>
          <p:cNvSpPr>
            <a:spLocks noGrp="1"/>
          </p:cNvSpPr>
          <p:nvPr>
            <p:ph type="sldNum" sz="quarter" idx="11"/>
          </p:nvPr>
        </p:nvSpPr>
        <p:spPr/>
        <p:txBody>
          <a:bodyPr/>
          <a:lstStyle/>
          <a:p>
            <a:fld id="{A9320731-3B2C-4107-8664-CAD7BE973DC8}" type="slidenum">
              <a:rPr lang="en-US" smtClean="0"/>
              <a:pPr/>
              <a:t>85</a:t>
            </a:fld>
            <a:endParaRPr lang="en-US"/>
          </a:p>
        </p:txBody>
      </p:sp>
    </p:spTree>
    <p:extLst>
      <p:ext uri="{BB962C8B-B14F-4D97-AF65-F5344CB8AC3E}">
        <p14:creationId xmlns:p14="http://schemas.microsoft.com/office/powerpoint/2010/main" val="195700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7">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7">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7">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85800" y="609600"/>
            <a:ext cx="3886200" cy="1143000"/>
          </a:xfrm>
        </p:spPr>
        <p:txBody>
          <a:bodyPr/>
          <a:lstStyle/>
          <a:p>
            <a:r>
              <a:rPr lang="en-US" dirty="0"/>
              <a:t>Practice Due Diligence </a:t>
            </a:r>
          </a:p>
        </p:txBody>
      </p:sp>
      <p:sp>
        <p:nvSpPr>
          <p:cNvPr id="9" name="Content Placeholder 8"/>
          <p:cNvSpPr>
            <a:spLocks noGrp="1"/>
          </p:cNvSpPr>
          <p:nvPr>
            <p:ph sz="half" idx="1"/>
          </p:nvPr>
        </p:nvSpPr>
        <p:spPr>
          <a:xfrm>
            <a:off x="685800" y="1981200"/>
            <a:ext cx="3810000" cy="4343400"/>
          </a:xfrm>
        </p:spPr>
        <p:txBody>
          <a:bodyPr/>
          <a:lstStyle/>
          <a:p>
            <a:pPr marL="342900" indent="-342900">
              <a:buFont typeface="Arial" panose="020B0604020202020204" pitchFamily="34" charset="0"/>
              <a:buChar char="•"/>
            </a:pPr>
            <a:r>
              <a:rPr lang="en-US" sz="2000" b="0" dirty="0">
                <a:solidFill>
                  <a:schemeClr val="bg1"/>
                </a:solidFill>
              </a:rPr>
              <a:t>ASHRAE Journal article based on research in Denmark found a correlation between perceived air quality and filter life for flexible bag filters</a:t>
            </a:r>
          </a:p>
          <a:p>
            <a:pPr marL="342900" indent="-342900">
              <a:buFont typeface="Arial" panose="020B0604020202020204" pitchFamily="34" charset="0"/>
              <a:buChar char="•"/>
            </a:pPr>
            <a:r>
              <a:rPr lang="en-US" sz="2000" b="0" dirty="0">
                <a:solidFill>
                  <a:schemeClr val="bg1"/>
                </a:solidFill>
              </a:rPr>
              <a:t>Scheduled operation seemed to make things worse</a:t>
            </a:r>
          </a:p>
          <a:p>
            <a:pPr marL="342900" indent="-342900">
              <a:buFont typeface="Arial" panose="020B0604020202020204" pitchFamily="34" charset="0"/>
              <a:buChar char="•"/>
            </a:pPr>
            <a:r>
              <a:rPr lang="en-US" sz="2000" b="0" dirty="0">
                <a:solidFill>
                  <a:schemeClr val="bg1"/>
                </a:solidFill>
              </a:rPr>
              <a:t>Active carbon seemed to mitigate the problem</a:t>
            </a:r>
          </a:p>
          <a:p>
            <a:pPr marL="342900" indent="-342900">
              <a:buFont typeface="Arial" panose="020B0604020202020204" pitchFamily="34" charset="0"/>
              <a:buChar char="•"/>
            </a:pPr>
            <a:r>
              <a:rPr lang="en-US" sz="2000" b="0" dirty="0">
                <a:solidFill>
                  <a:schemeClr val="bg1"/>
                </a:solidFill>
              </a:rPr>
              <a:t>For our field trails to date this has not been an issue</a:t>
            </a:r>
          </a:p>
        </p:txBody>
      </p:sp>
      <p:pic>
        <p:nvPicPr>
          <p:cNvPr id="1096706" name="Picture 2"/>
          <p:cNvPicPr>
            <a:picLocks noChangeAspect="1" noChangeArrowheads="1"/>
          </p:cNvPicPr>
          <p:nvPr/>
        </p:nvPicPr>
        <p:blipFill>
          <a:blip r:embed="rId3" cstate="print"/>
          <a:srcRect l="30000" t="10667" r="28333" b="1333"/>
          <a:stretch>
            <a:fillRect/>
          </a:stretch>
        </p:blipFill>
        <p:spPr bwMode="auto">
          <a:xfrm>
            <a:off x="4572000" y="495300"/>
            <a:ext cx="4445000" cy="5867400"/>
          </a:xfrm>
          <a:prstGeom prst="rect">
            <a:avLst/>
          </a:prstGeom>
          <a:noFill/>
          <a:ln w="9525" cap="flat" cmpd="sng">
            <a:solidFill>
              <a:schemeClr val="tx1"/>
            </a:solidFill>
            <a:prstDash val="solid"/>
            <a:miter lim="800000"/>
            <a:headEnd/>
            <a:tailEnd/>
          </a:ln>
        </p:spPr>
      </p:pic>
      <p:sp>
        <p:nvSpPr>
          <p:cNvPr id="3" name="Slide Number Placeholder 2"/>
          <p:cNvSpPr>
            <a:spLocks noGrp="1"/>
          </p:cNvSpPr>
          <p:nvPr>
            <p:ph type="sldNum" sz="quarter" idx="11"/>
          </p:nvPr>
        </p:nvSpPr>
        <p:spPr/>
        <p:txBody>
          <a:bodyPr/>
          <a:lstStyle/>
          <a:p>
            <a:fld id="{E347D01F-1A12-4043-9E52-C5C412E1DD77}" type="slidenum">
              <a:rPr lang="en-US" smtClean="0"/>
              <a:pPr/>
              <a:t>86</a:t>
            </a:fld>
            <a:endParaRPr lang="en-US"/>
          </a:p>
        </p:txBody>
      </p:sp>
    </p:spTree>
    <p:extLst>
      <p:ext uri="{BB962C8B-B14F-4D97-AF65-F5344CB8AC3E}">
        <p14:creationId xmlns:p14="http://schemas.microsoft.com/office/powerpoint/2010/main" val="11944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clrChange>
              <a:clrFrom>
                <a:srgbClr val="EDEDED"/>
              </a:clrFrom>
              <a:clrTo>
                <a:srgbClr val="EDEDED">
                  <a:alpha val="0"/>
                </a:srgbClr>
              </a:clrTo>
            </a:clrChange>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rcRect l="13314" t="15885" r="19387" b="13930"/>
          <a:stretch/>
        </p:blipFill>
        <p:spPr bwMode="auto">
          <a:xfrm flipH="1">
            <a:off x="6024403" y="3543375"/>
            <a:ext cx="2509997" cy="203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058" name="Straight Connector 178"/>
          <p:cNvCxnSpPr>
            <a:cxnSpLocks noChangeShapeType="1"/>
          </p:cNvCxnSpPr>
          <p:nvPr/>
        </p:nvCxnSpPr>
        <p:spPr bwMode="auto">
          <a:xfrm rot="5400000" flipH="1" flipV="1">
            <a:off x="1694656" y="5369720"/>
            <a:ext cx="149225" cy="42862"/>
          </a:xfrm>
          <a:prstGeom prst="line">
            <a:avLst/>
          </a:prstGeom>
          <a:noFill/>
          <a:ln w="9525" cap="rnd" algn="ctr">
            <a:solidFill>
              <a:srgbClr val="008000"/>
            </a:solidFill>
            <a:round/>
            <a:headEnd/>
            <a:tailEnd/>
          </a:ln>
        </p:spPr>
      </p:cxnSp>
      <p:cxnSp>
        <p:nvCxnSpPr>
          <p:cNvPr id="45059" name="Straight Connector 179"/>
          <p:cNvCxnSpPr>
            <a:cxnSpLocks noChangeShapeType="1"/>
          </p:cNvCxnSpPr>
          <p:nvPr/>
        </p:nvCxnSpPr>
        <p:spPr bwMode="auto">
          <a:xfrm rot="16200000" flipV="1">
            <a:off x="1772444" y="5388769"/>
            <a:ext cx="117475" cy="23813"/>
          </a:xfrm>
          <a:prstGeom prst="line">
            <a:avLst/>
          </a:prstGeom>
          <a:noFill/>
          <a:ln w="9525" cap="rnd" algn="ctr">
            <a:solidFill>
              <a:srgbClr val="008000"/>
            </a:solidFill>
            <a:round/>
            <a:headEnd/>
            <a:tailEnd/>
          </a:ln>
        </p:spPr>
      </p:cxnSp>
      <p:cxnSp>
        <p:nvCxnSpPr>
          <p:cNvPr id="45060" name="Straight Connector 180"/>
          <p:cNvCxnSpPr>
            <a:cxnSpLocks noChangeShapeType="1"/>
          </p:cNvCxnSpPr>
          <p:nvPr/>
        </p:nvCxnSpPr>
        <p:spPr bwMode="auto">
          <a:xfrm rot="5400000" flipH="1" flipV="1">
            <a:off x="1812131" y="5372894"/>
            <a:ext cx="138113" cy="9525"/>
          </a:xfrm>
          <a:prstGeom prst="line">
            <a:avLst/>
          </a:prstGeom>
          <a:noFill/>
          <a:ln w="9525" cap="rnd" algn="ctr">
            <a:solidFill>
              <a:srgbClr val="008000"/>
            </a:solidFill>
            <a:round/>
            <a:headEnd/>
            <a:tailEnd/>
          </a:ln>
        </p:spPr>
      </p:cxnSp>
      <p:cxnSp>
        <p:nvCxnSpPr>
          <p:cNvPr id="45061" name="Straight Connector 199"/>
          <p:cNvCxnSpPr>
            <a:cxnSpLocks noChangeShapeType="1"/>
          </p:cNvCxnSpPr>
          <p:nvPr/>
        </p:nvCxnSpPr>
        <p:spPr bwMode="auto">
          <a:xfrm rot="16200000" flipV="1">
            <a:off x="1395413" y="5381625"/>
            <a:ext cx="114300" cy="9525"/>
          </a:xfrm>
          <a:prstGeom prst="line">
            <a:avLst/>
          </a:prstGeom>
          <a:noFill/>
          <a:ln w="9525" cap="rnd" algn="ctr">
            <a:solidFill>
              <a:srgbClr val="008000"/>
            </a:solidFill>
            <a:round/>
            <a:headEnd/>
            <a:tailEnd/>
          </a:ln>
        </p:spPr>
      </p:cxnSp>
      <p:cxnSp>
        <p:nvCxnSpPr>
          <p:cNvPr id="45062" name="Straight Connector 200"/>
          <p:cNvCxnSpPr>
            <a:cxnSpLocks noChangeShapeType="1"/>
          </p:cNvCxnSpPr>
          <p:nvPr/>
        </p:nvCxnSpPr>
        <p:spPr bwMode="auto">
          <a:xfrm rot="5400000" flipH="1" flipV="1">
            <a:off x="1452563" y="5372100"/>
            <a:ext cx="147637" cy="42863"/>
          </a:xfrm>
          <a:prstGeom prst="line">
            <a:avLst/>
          </a:prstGeom>
          <a:noFill/>
          <a:ln w="9525" cap="rnd" algn="ctr">
            <a:solidFill>
              <a:srgbClr val="008000"/>
            </a:solidFill>
            <a:round/>
            <a:headEnd/>
            <a:tailEnd/>
          </a:ln>
        </p:spPr>
      </p:cxnSp>
      <p:cxnSp>
        <p:nvCxnSpPr>
          <p:cNvPr id="45063" name="Straight Connector 201"/>
          <p:cNvCxnSpPr>
            <a:cxnSpLocks noChangeShapeType="1"/>
          </p:cNvCxnSpPr>
          <p:nvPr/>
        </p:nvCxnSpPr>
        <p:spPr bwMode="auto">
          <a:xfrm rot="16200000" flipV="1">
            <a:off x="1528762" y="5391151"/>
            <a:ext cx="119063" cy="23812"/>
          </a:xfrm>
          <a:prstGeom prst="line">
            <a:avLst/>
          </a:prstGeom>
          <a:noFill/>
          <a:ln w="9525" cap="rnd" algn="ctr">
            <a:solidFill>
              <a:srgbClr val="008000"/>
            </a:solidFill>
            <a:round/>
            <a:headEnd/>
            <a:tailEnd/>
          </a:ln>
        </p:spPr>
      </p:cxnSp>
      <p:cxnSp>
        <p:nvCxnSpPr>
          <p:cNvPr id="45064" name="Straight Connector 202"/>
          <p:cNvCxnSpPr>
            <a:cxnSpLocks noChangeShapeType="1"/>
          </p:cNvCxnSpPr>
          <p:nvPr/>
        </p:nvCxnSpPr>
        <p:spPr bwMode="auto">
          <a:xfrm rot="5400000" flipH="1" flipV="1">
            <a:off x="1569245" y="5374481"/>
            <a:ext cx="138112" cy="9525"/>
          </a:xfrm>
          <a:prstGeom prst="line">
            <a:avLst/>
          </a:prstGeom>
          <a:noFill/>
          <a:ln w="9525" cap="rnd" algn="ctr">
            <a:solidFill>
              <a:srgbClr val="008000"/>
            </a:solidFill>
            <a:round/>
            <a:headEnd/>
            <a:tailEnd/>
          </a:ln>
        </p:spPr>
      </p:cxnSp>
      <p:cxnSp>
        <p:nvCxnSpPr>
          <p:cNvPr id="45065" name="Straight Connector 203"/>
          <p:cNvCxnSpPr>
            <a:cxnSpLocks noChangeShapeType="1"/>
          </p:cNvCxnSpPr>
          <p:nvPr/>
        </p:nvCxnSpPr>
        <p:spPr bwMode="auto">
          <a:xfrm rot="16200000" flipV="1">
            <a:off x="1141413" y="5387975"/>
            <a:ext cx="114300" cy="9525"/>
          </a:xfrm>
          <a:prstGeom prst="line">
            <a:avLst/>
          </a:prstGeom>
          <a:noFill/>
          <a:ln w="9525" cap="rnd" algn="ctr">
            <a:solidFill>
              <a:srgbClr val="008000"/>
            </a:solidFill>
            <a:round/>
            <a:headEnd/>
            <a:tailEnd/>
          </a:ln>
        </p:spPr>
      </p:cxnSp>
      <p:cxnSp>
        <p:nvCxnSpPr>
          <p:cNvPr id="45066" name="Straight Connector 204"/>
          <p:cNvCxnSpPr>
            <a:cxnSpLocks noChangeShapeType="1"/>
          </p:cNvCxnSpPr>
          <p:nvPr/>
        </p:nvCxnSpPr>
        <p:spPr bwMode="auto">
          <a:xfrm rot="5400000" flipH="1" flipV="1">
            <a:off x="1197769" y="5379244"/>
            <a:ext cx="149225" cy="42863"/>
          </a:xfrm>
          <a:prstGeom prst="line">
            <a:avLst/>
          </a:prstGeom>
          <a:noFill/>
          <a:ln w="9525" cap="rnd" algn="ctr">
            <a:solidFill>
              <a:srgbClr val="008000"/>
            </a:solidFill>
            <a:round/>
            <a:headEnd/>
            <a:tailEnd/>
          </a:ln>
        </p:spPr>
      </p:cxnSp>
      <p:cxnSp>
        <p:nvCxnSpPr>
          <p:cNvPr id="45067" name="Straight Connector 205"/>
          <p:cNvCxnSpPr>
            <a:cxnSpLocks noChangeShapeType="1"/>
          </p:cNvCxnSpPr>
          <p:nvPr/>
        </p:nvCxnSpPr>
        <p:spPr bwMode="auto">
          <a:xfrm rot="16200000" flipV="1">
            <a:off x="1275556" y="5398295"/>
            <a:ext cx="117475" cy="23812"/>
          </a:xfrm>
          <a:prstGeom prst="line">
            <a:avLst/>
          </a:prstGeom>
          <a:noFill/>
          <a:ln w="9525" cap="rnd" algn="ctr">
            <a:solidFill>
              <a:srgbClr val="008000"/>
            </a:solidFill>
            <a:round/>
            <a:headEnd/>
            <a:tailEnd/>
          </a:ln>
        </p:spPr>
      </p:cxnSp>
      <p:cxnSp>
        <p:nvCxnSpPr>
          <p:cNvPr id="45068" name="Straight Connector 206"/>
          <p:cNvCxnSpPr>
            <a:cxnSpLocks noChangeShapeType="1"/>
          </p:cNvCxnSpPr>
          <p:nvPr/>
        </p:nvCxnSpPr>
        <p:spPr bwMode="auto">
          <a:xfrm rot="5400000" flipH="1" flipV="1">
            <a:off x="1315244" y="5382419"/>
            <a:ext cx="138113" cy="9525"/>
          </a:xfrm>
          <a:prstGeom prst="line">
            <a:avLst/>
          </a:prstGeom>
          <a:noFill/>
          <a:ln w="9525" cap="rnd" algn="ctr">
            <a:solidFill>
              <a:srgbClr val="008000"/>
            </a:solidFill>
            <a:round/>
            <a:headEnd/>
            <a:tailEnd/>
          </a:ln>
        </p:spPr>
      </p:cxnSp>
      <p:cxnSp>
        <p:nvCxnSpPr>
          <p:cNvPr id="45069" name="Straight Connector 207"/>
          <p:cNvCxnSpPr>
            <a:cxnSpLocks noChangeShapeType="1"/>
          </p:cNvCxnSpPr>
          <p:nvPr/>
        </p:nvCxnSpPr>
        <p:spPr bwMode="auto">
          <a:xfrm rot="16200000" flipV="1">
            <a:off x="896938" y="5391150"/>
            <a:ext cx="114300" cy="9525"/>
          </a:xfrm>
          <a:prstGeom prst="line">
            <a:avLst/>
          </a:prstGeom>
          <a:noFill/>
          <a:ln w="9525" cap="rnd" algn="ctr">
            <a:solidFill>
              <a:srgbClr val="008000"/>
            </a:solidFill>
            <a:round/>
            <a:headEnd/>
            <a:tailEnd/>
          </a:ln>
        </p:spPr>
      </p:cxnSp>
      <p:cxnSp>
        <p:nvCxnSpPr>
          <p:cNvPr id="45070" name="Straight Connector 208"/>
          <p:cNvCxnSpPr>
            <a:cxnSpLocks noChangeShapeType="1"/>
          </p:cNvCxnSpPr>
          <p:nvPr/>
        </p:nvCxnSpPr>
        <p:spPr bwMode="auto">
          <a:xfrm rot="5400000" flipH="1" flipV="1">
            <a:off x="954088" y="5381625"/>
            <a:ext cx="147637" cy="42863"/>
          </a:xfrm>
          <a:prstGeom prst="line">
            <a:avLst/>
          </a:prstGeom>
          <a:noFill/>
          <a:ln w="9525" cap="rnd" algn="ctr">
            <a:solidFill>
              <a:srgbClr val="008000"/>
            </a:solidFill>
            <a:round/>
            <a:headEnd/>
            <a:tailEnd/>
          </a:ln>
        </p:spPr>
      </p:cxnSp>
      <p:cxnSp>
        <p:nvCxnSpPr>
          <p:cNvPr id="45071" name="Straight Connector 209"/>
          <p:cNvCxnSpPr>
            <a:cxnSpLocks noChangeShapeType="1"/>
          </p:cNvCxnSpPr>
          <p:nvPr/>
        </p:nvCxnSpPr>
        <p:spPr bwMode="auto">
          <a:xfrm rot="16200000" flipV="1">
            <a:off x="1030287" y="5400676"/>
            <a:ext cx="119063" cy="23812"/>
          </a:xfrm>
          <a:prstGeom prst="line">
            <a:avLst/>
          </a:prstGeom>
          <a:noFill/>
          <a:ln w="9525" cap="rnd" algn="ctr">
            <a:solidFill>
              <a:srgbClr val="008000"/>
            </a:solidFill>
            <a:round/>
            <a:headEnd/>
            <a:tailEnd/>
          </a:ln>
        </p:spPr>
      </p:cxnSp>
      <p:cxnSp>
        <p:nvCxnSpPr>
          <p:cNvPr id="45072" name="Straight Connector 210"/>
          <p:cNvCxnSpPr>
            <a:cxnSpLocks noChangeShapeType="1"/>
          </p:cNvCxnSpPr>
          <p:nvPr/>
        </p:nvCxnSpPr>
        <p:spPr bwMode="auto">
          <a:xfrm rot="5400000" flipH="1" flipV="1">
            <a:off x="1070770" y="5384006"/>
            <a:ext cx="138112" cy="9525"/>
          </a:xfrm>
          <a:prstGeom prst="line">
            <a:avLst/>
          </a:prstGeom>
          <a:noFill/>
          <a:ln w="9525" cap="rnd" algn="ctr">
            <a:solidFill>
              <a:srgbClr val="008000"/>
            </a:solidFill>
            <a:round/>
            <a:headEnd/>
            <a:tailEnd/>
          </a:ln>
        </p:spPr>
      </p:cxnSp>
      <p:cxnSp>
        <p:nvCxnSpPr>
          <p:cNvPr id="45073" name="Straight Connector 211"/>
          <p:cNvCxnSpPr>
            <a:cxnSpLocks noChangeShapeType="1"/>
          </p:cNvCxnSpPr>
          <p:nvPr/>
        </p:nvCxnSpPr>
        <p:spPr bwMode="auto">
          <a:xfrm rot="16200000" flipV="1">
            <a:off x="647701" y="5391150"/>
            <a:ext cx="114300" cy="9525"/>
          </a:xfrm>
          <a:prstGeom prst="line">
            <a:avLst/>
          </a:prstGeom>
          <a:noFill/>
          <a:ln w="9525" cap="rnd" algn="ctr">
            <a:solidFill>
              <a:srgbClr val="008000"/>
            </a:solidFill>
            <a:round/>
            <a:headEnd/>
            <a:tailEnd/>
          </a:ln>
        </p:spPr>
      </p:cxnSp>
      <p:cxnSp>
        <p:nvCxnSpPr>
          <p:cNvPr id="45074" name="Straight Connector 212"/>
          <p:cNvCxnSpPr>
            <a:cxnSpLocks noChangeShapeType="1"/>
          </p:cNvCxnSpPr>
          <p:nvPr/>
        </p:nvCxnSpPr>
        <p:spPr bwMode="auto">
          <a:xfrm rot="5400000" flipH="1" flipV="1">
            <a:off x="704850" y="5381626"/>
            <a:ext cx="147637" cy="42862"/>
          </a:xfrm>
          <a:prstGeom prst="line">
            <a:avLst/>
          </a:prstGeom>
          <a:noFill/>
          <a:ln w="9525" cap="rnd" algn="ctr">
            <a:solidFill>
              <a:srgbClr val="008000"/>
            </a:solidFill>
            <a:round/>
            <a:headEnd/>
            <a:tailEnd/>
          </a:ln>
        </p:spPr>
      </p:cxnSp>
      <p:cxnSp>
        <p:nvCxnSpPr>
          <p:cNvPr id="45075" name="Straight Connector 213"/>
          <p:cNvCxnSpPr>
            <a:cxnSpLocks noChangeShapeType="1"/>
          </p:cNvCxnSpPr>
          <p:nvPr/>
        </p:nvCxnSpPr>
        <p:spPr bwMode="auto">
          <a:xfrm rot="16200000" flipV="1">
            <a:off x="781050" y="5400675"/>
            <a:ext cx="119063" cy="23813"/>
          </a:xfrm>
          <a:prstGeom prst="line">
            <a:avLst/>
          </a:prstGeom>
          <a:noFill/>
          <a:ln w="9525" cap="rnd" algn="ctr">
            <a:solidFill>
              <a:srgbClr val="008000"/>
            </a:solidFill>
            <a:round/>
            <a:headEnd/>
            <a:tailEnd/>
          </a:ln>
        </p:spPr>
      </p:cxnSp>
      <p:cxnSp>
        <p:nvCxnSpPr>
          <p:cNvPr id="45076" name="Straight Connector 214"/>
          <p:cNvCxnSpPr>
            <a:cxnSpLocks noChangeShapeType="1"/>
          </p:cNvCxnSpPr>
          <p:nvPr/>
        </p:nvCxnSpPr>
        <p:spPr bwMode="auto">
          <a:xfrm rot="5400000" flipH="1" flipV="1">
            <a:off x="821532" y="5384006"/>
            <a:ext cx="138112" cy="9525"/>
          </a:xfrm>
          <a:prstGeom prst="line">
            <a:avLst/>
          </a:prstGeom>
          <a:noFill/>
          <a:ln w="9525" cap="rnd" algn="ctr">
            <a:solidFill>
              <a:srgbClr val="008000"/>
            </a:solidFill>
            <a:round/>
            <a:headEnd/>
            <a:tailEnd/>
          </a:ln>
        </p:spPr>
      </p:cxnSp>
      <p:cxnSp>
        <p:nvCxnSpPr>
          <p:cNvPr id="45077" name="Straight Connector 215"/>
          <p:cNvCxnSpPr>
            <a:cxnSpLocks noChangeShapeType="1"/>
          </p:cNvCxnSpPr>
          <p:nvPr/>
        </p:nvCxnSpPr>
        <p:spPr bwMode="auto">
          <a:xfrm rot="16200000" flipV="1">
            <a:off x="404813" y="5394325"/>
            <a:ext cx="114300" cy="9525"/>
          </a:xfrm>
          <a:prstGeom prst="line">
            <a:avLst/>
          </a:prstGeom>
          <a:noFill/>
          <a:ln w="9525" cap="rnd" algn="ctr">
            <a:solidFill>
              <a:srgbClr val="008000"/>
            </a:solidFill>
            <a:round/>
            <a:headEnd/>
            <a:tailEnd/>
          </a:ln>
        </p:spPr>
      </p:cxnSp>
      <p:cxnSp>
        <p:nvCxnSpPr>
          <p:cNvPr id="45078" name="Straight Connector 216"/>
          <p:cNvCxnSpPr>
            <a:cxnSpLocks noChangeShapeType="1"/>
          </p:cNvCxnSpPr>
          <p:nvPr/>
        </p:nvCxnSpPr>
        <p:spPr bwMode="auto">
          <a:xfrm rot="5400000" flipH="1" flipV="1">
            <a:off x="461963" y="5384800"/>
            <a:ext cx="147637" cy="42863"/>
          </a:xfrm>
          <a:prstGeom prst="line">
            <a:avLst/>
          </a:prstGeom>
          <a:noFill/>
          <a:ln w="9525" cap="rnd" algn="ctr">
            <a:solidFill>
              <a:srgbClr val="008000"/>
            </a:solidFill>
            <a:round/>
            <a:headEnd/>
            <a:tailEnd/>
          </a:ln>
        </p:spPr>
      </p:cxnSp>
      <p:cxnSp>
        <p:nvCxnSpPr>
          <p:cNvPr id="45079" name="Straight Connector 217"/>
          <p:cNvCxnSpPr>
            <a:cxnSpLocks noChangeShapeType="1"/>
          </p:cNvCxnSpPr>
          <p:nvPr/>
        </p:nvCxnSpPr>
        <p:spPr bwMode="auto">
          <a:xfrm rot="16200000" flipV="1">
            <a:off x="538162" y="5403851"/>
            <a:ext cx="119063" cy="23812"/>
          </a:xfrm>
          <a:prstGeom prst="line">
            <a:avLst/>
          </a:prstGeom>
          <a:noFill/>
          <a:ln w="9525" cap="rnd" algn="ctr">
            <a:solidFill>
              <a:srgbClr val="008000"/>
            </a:solidFill>
            <a:round/>
            <a:headEnd/>
            <a:tailEnd/>
          </a:ln>
        </p:spPr>
      </p:cxnSp>
      <p:cxnSp>
        <p:nvCxnSpPr>
          <p:cNvPr id="45080" name="Straight Connector 218"/>
          <p:cNvCxnSpPr>
            <a:cxnSpLocks noChangeShapeType="1"/>
          </p:cNvCxnSpPr>
          <p:nvPr/>
        </p:nvCxnSpPr>
        <p:spPr bwMode="auto">
          <a:xfrm rot="5400000" flipH="1" flipV="1">
            <a:off x="578645" y="5387181"/>
            <a:ext cx="138112" cy="9525"/>
          </a:xfrm>
          <a:prstGeom prst="line">
            <a:avLst/>
          </a:prstGeom>
          <a:noFill/>
          <a:ln w="9525" cap="rnd" algn="ctr">
            <a:solidFill>
              <a:srgbClr val="008000"/>
            </a:solidFill>
            <a:round/>
            <a:headEnd/>
            <a:tailEnd/>
          </a:ln>
        </p:spPr>
      </p:cxnSp>
      <p:grpSp>
        <p:nvGrpSpPr>
          <p:cNvPr id="2" name="Group 160"/>
          <p:cNvGrpSpPr>
            <a:grpSpLocks/>
          </p:cNvGrpSpPr>
          <p:nvPr/>
        </p:nvGrpSpPr>
        <p:grpSpPr bwMode="auto">
          <a:xfrm>
            <a:off x="4343400" y="5029200"/>
            <a:ext cx="762000" cy="685800"/>
            <a:chOff x="4343400" y="5029200"/>
            <a:chExt cx="762001" cy="685800"/>
          </a:xfrm>
        </p:grpSpPr>
        <p:cxnSp>
          <p:nvCxnSpPr>
            <p:cNvPr id="45204" name="Straight Connector 100"/>
            <p:cNvCxnSpPr>
              <a:cxnSpLocks noChangeShapeType="1"/>
            </p:cNvCxnSpPr>
            <p:nvPr/>
          </p:nvCxnSpPr>
          <p:spPr bwMode="auto">
            <a:xfrm rot="16200000" flipH="1">
              <a:off x="4267200" y="5486400"/>
              <a:ext cx="152400" cy="0"/>
            </a:xfrm>
            <a:prstGeom prst="line">
              <a:avLst/>
            </a:prstGeom>
            <a:noFill/>
            <a:ln w="38100" cap="rnd" algn="ctr">
              <a:solidFill>
                <a:schemeClr val="bg1">
                  <a:lumMod val="75000"/>
                </a:schemeClr>
              </a:solidFill>
              <a:round/>
              <a:headEnd/>
              <a:tailEnd/>
            </a:ln>
          </p:spPr>
        </p:cxnSp>
        <p:grpSp>
          <p:nvGrpSpPr>
            <p:cNvPr id="3" name="Group 159"/>
            <p:cNvGrpSpPr>
              <a:grpSpLocks/>
            </p:cNvGrpSpPr>
            <p:nvPr/>
          </p:nvGrpSpPr>
          <p:grpSpPr bwMode="auto">
            <a:xfrm>
              <a:off x="4343400" y="5029200"/>
              <a:ext cx="762001" cy="685800"/>
              <a:chOff x="4343400" y="5029200"/>
              <a:chExt cx="762001" cy="685800"/>
            </a:xfrm>
          </p:grpSpPr>
          <p:sp>
            <p:nvSpPr>
              <p:cNvPr id="102" name="Arc 101"/>
              <p:cNvSpPr>
                <a:spLocks noChangeAspect="1"/>
              </p:cNvSpPr>
              <p:nvPr/>
            </p:nvSpPr>
            <p:spPr bwMode="auto">
              <a:xfrm rot="16200000" flipH="1">
                <a:off x="4343400" y="5410200"/>
                <a:ext cx="304800" cy="304800"/>
              </a:xfrm>
              <a:prstGeom prst="arc">
                <a:avLst/>
              </a:prstGeom>
              <a:noFill/>
              <a:ln w="38100" cap="rnd" cmpd="sng" algn="ctr">
                <a:solidFill>
                  <a:schemeClr val="bg1">
                    <a:lumMod val="75000"/>
                  </a:schemeClr>
                </a:solidFill>
                <a:prstDash val="solid"/>
                <a:round/>
                <a:headEnd type="none" w="med" len="med"/>
                <a:tailEnd type="none" w="med" len="med"/>
              </a:ln>
              <a:effectLst/>
            </p:spPr>
            <p:txBody>
              <a:bodyPr anchor="ctr"/>
              <a:lstStyle/>
              <a:p>
                <a:pPr algn="ctr">
                  <a:defRPr/>
                </a:pPr>
                <a:endParaRPr lang="en-US"/>
              </a:p>
            </p:txBody>
          </p:sp>
          <p:grpSp>
            <p:nvGrpSpPr>
              <p:cNvPr id="4" name="Group 83"/>
              <p:cNvGrpSpPr>
                <a:grpSpLocks/>
              </p:cNvGrpSpPr>
              <p:nvPr/>
            </p:nvGrpSpPr>
            <p:grpSpPr bwMode="auto">
              <a:xfrm flipH="1">
                <a:off x="4495801" y="5029200"/>
                <a:ext cx="609600" cy="685799"/>
                <a:chOff x="8000999" y="4724400"/>
                <a:chExt cx="609600" cy="685799"/>
              </a:xfrm>
            </p:grpSpPr>
            <p:cxnSp>
              <p:nvCxnSpPr>
                <p:cNvPr id="45208" name="Straight Connector 84"/>
                <p:cNvCxnSpPr>
                  <a:cxnSpLocks noChangeShapeType="1"/>
                </p:cNvCxnSpPr>
                <p:nvPr/>
              </p:nvCxnSpPr>
              <p:spPr bwMode="auto">
                <a:xfrm rot="5400000">
                  <a:off x="7734299" y="4991100"/>
                  <a:ext cx="533400" cy="0"/>
                </a:xfrm>
                <a:prstGeom prst="line">
                  <a:avLst/>
                </a:prstGeom>
                <a:noFill/>
                <a:ln w="38100" cap="rnd" algn="ctr">
                  <a:solidFill>
                    <a:schemeClr val="bg1">
                      <a:lumMod val="75000"/>
                    </a:schemeClr>
                  </a:solidFill>
                  <a:round/>
                  <a:headEnd/>
                  <a:tailEnd/>
                </a:ln>
              </p:spPr>
            </p:cxnSp>
            <p:sp>
              <p:nvSpPr>
                <p:cNvPr id="86" name="Arc 85"/>
                <p:cNvSpPr>
                  <a:spLocks noChangeAspect="1"/>
                </p:cNvSpPr>
                <p:nvPr/>
              </p:nvSpPr>
              <p:spPr bwMode="auto">
                <a:xfrm rot="10800000">
                  <a:off x="8000999" y="5105400"/>
                  <a:ext cx="304801" cy="304800"/>
                </a:xfrm>
                <a:prstGeom prst="arc">
                  <a:avLst/>
                </a:prstGeom>
                <a:noFill/>
                <a:ln w="38100" cap="rnd" cmpd="sng" algn="ctr">
                  <a:solidFill>
                    <a:schemeClr val="bg1">
                      <a:lumMod val="75000"/>
                    </a:schemeClr>
                  </a:solidFill>
                  <a:prstDash val="solid"/>
                  <a:round/>
                  <a:headEnd type="none" w="med" len="med"/>
                  <a:tailEnd type="none" w="med" len="med"/>
                </a:ln>
                <a:effectLst/>
              </p:spPr>
              <p:txBody>
                <a:bodyPr anchor="ctr"/>
                <a:lstStyle/>
                <a:p>
                  <a:pPr algn="ctr">
                    <a:defRPr/>
                  </a:pPr>
                  <a:endParaRPr lang="en-US"/>
                </a:p>
              </p:txBody>
            </p:sp>
            <p:cxnSp>
              <p:nvCxnSpPr>
                <p:cNvPr id="45210" name="Straight Connector 86"/>
                <p:cNvCxnSpPr>
                  <a:cxnSpLocks noChangeShapeType="1"/>
                  <a:stCxn id="86" idx="0"/>
                  <a:endCxn id="102" idx="2"/>
                </p:cNvCxnSpPr>
                <p:nvPr/>
              </p:nvCxnSpPr>
              <p:spPr bwMode="auto">
                <a:xfrm rot="10800000" flipH="1" flipV="1">
                  <a:off x="8153398" y="5410198"/>
                  <a:ext cx="457201" cy="1"/>
                </a:xfrm>
                <a:prstGeom prst="line">
                  <a:avLst/>
                </a:prstGeom>
                <a:noFill/>
                <a:ln w="38100" cap="rnd" algn="ctr">
                  <a:solidFill>
                    <a:schemeClr val="bg1">
                      <a:lumMod val="75000"/>
                    </a:schemeClr>
                  </a:solidFill>
                  <a:round/>
                  <a:headEnd/>
                  <a:tailEnd/>
                </a:ln>
              </p:spPr>
            </p:cxnSp>
          </p:grpSp>
        </p:grpSp>
      </p:grpSp>
      <p:sp>
        <p:nvSpPr>
          <p:cNvPr id="45083" name="Title 6"/>
          <p:cNvSpPr>
            <a:spLocks noGrp="1"/>
          </p:cNvSpPr>
          <p:nvPr>
            <p:ph type="title"/>
          </p:nvPr>
        </p:nvSpPr>
        <p:spPr>
          <a:xfrm>
            <a:off x="685800" y="411513"/>
            <a:ext cx="7772400" cy="1143000"/>
          </a:xfrm>
        </p:spPr>
        <p:txBody>
          <a:bodyPr/>
          <a:lstStyle/>
          <a:p>
            <a:r>
              <a:rPr lang="en-US" dirty="0"/>
              <a:t>The Savings Ripple Out Beyond the AHU</a:t>
            </a:r>
          </a:p>
        </p:txBody>
      </p:sp>
      <p:grpSp>
        <p:nvGrpSpPr>
          <p:cNvPr id="5" name="Group 111"/>
          <p:cNvGrpSpPr>
            <a:grpSpLocks/>
          </p:cNvGrpSpPr>
          <p:nvPr/>
        </p:nvGrpSpPr>
        <p:grpSpPr bwMode="auto">
          <a:xfrm>
            <a:off x="1371600" y="3276600"/>
            <a:ext cx="1981200" cy="2895600"/>
            <a:chOff x="1371600" y="3276600"/>
            <a:chExt cx="1981200" cy="2895600"/>
          </a:xfrm>
        </p:grpSpPr>
        <p:grpSp>
          <p:nvGrpSpPr>
            <p:cNvPr id="6" name="Group 61"/>
            <p:cNvGrpSpPr>
              <a:grpSpLocks/>
            </p:cNvGrpSpPr>
            <p:nvPr/>
          </p:nvGrpSpPr>
          <p:grpSpPr bwMode="auto">
            <a:xfrm flipH="1">
              <a:off x="1371600" y="5486400"/>
              <a:ext cx="1371600" cy="685800"/>
              <a:chOff x="5943600" y="4724400"/>
              <a:chExt cx="1371600" cy="685800"/>
            </a:xfrm>
          </p:grpSpPr>
          <p:grpSp>
            <p:nvGrpSpPr>
              <p:cNvPr id="7" name="Group 38"/>
              <p:cNvGrpSpPr>
                <a:grpSpLocks/>
              </p:cNvGrpSpPr>
              <p:nvPr/>
            </p:nvGrpSpPr>
            <p:grpSpPr bwMode="auto">
              <a:xfrm flipH="1">
                <a:off x="6629400" y="4724400"/>
                <a:ext cx="685800" cy="685800"/>
                <a:chOff x="7924800" y="4724400"/>
                <a:chExt cx="685800" cy="685800"/>
              </a:xfrm>
            </p:grpSpPr>
            <p:cxnSp>
              <p:nvCxnSpPr>
                <p:cNvPr id="45201" name="Straight Connector 39"/>
                <p:cNvCxnSpPr>
                  <a:cxnSpLocks noChangeShapeType="1"/>
                </p:cNvCxnSpPr>
                <p:nvPr/>
              </p:nvCxnSpPr>
              <p:spPr bwMode="auto">
                <a:xfrm rot="5400000">
                  <a:off x="7658100" y="4991100"/>
                  <a:ext cx="533400" cy="0"/>
                </a:xfrm>
                <a:prstGeom prst="line">
                  <a:avLst/>
                </a:prstGeom>
                <a:noFill/>
                <a:ln w="38100" cap="rnd" algn="ctr">
                  <a:solidFill>
                    <a:schemeClr val="bg1">
                      <a:lumMod val="75000"/>
                    </a:schemeClr>
                  </a:solidFill>
                  <a:round/>
                  <a:headEnd/>
                  <a:tailEnd/>
                </a:ln>
              </p:spPr>
            </p:cxnSp>
            <p:sp>
              <p:nvSpPr>
                <p:cNvPr id="41" name="Arc 40"/>
                <p:cNvSpPr>
                  <a:spLocks noChangeAspect="1"/>
                </p:cNvSpPr>
                <p:nvPr/>
              </p:nvSpPr>
              <p:spPr bwMode="auto">
                <a:xfrm rot="10800000">
                  <a:off x="7924800" y="5105400"/>
                  <a:ext cx="304800" cy="304800"/>
                </a:xfrm>
                <a:prstGeom prst="arc">
                  <a:avLst/>
                </a:prstGeom>
                <a:noFill/>
                <a:ln w="38100" cap="rnd" cmpd="sng" algn="ctr">
                  <a:solidFill>
                    <a:schemeClr val="bg1">
                      <a:lumMod val="75000"/>
                    </a:schemeClr>
                  </a:solidFill>
                  <a:prstDash val="solid"/>
                  <a:round/>
                  <a:headEnd type="none" w="med" len="med"/>
                  <a:tailEnd type="none" w="med" len="med"/>
                </a:ln>
                <a:effectLst/>
              </p:spPr>
              <p:txBody>
                <a:bodyPr anchor="ctr"/>
                <a:lstStyle/>
                <a:p>
                  <a:pPr algn="ctr">
                    <a:defRPr/>
                  </a:pPr>
                  <a:endParaRPr lang="en-US" b="0"/>
                </a:p>
              </p:txBody>
            </p:sp>
            <p:cxnSp>
              <p:nvCxnSpPr>
                <p:cNvPr id="45203" name="Straight Connector 41"/>
                <p:cNvCxnSpPr>
                  <a:cxnSpLocks noChangeShapeType="1"/>
                  <a:stCxn id="41" idx="0"/>
                </p:cNvCxnSpPr>
                <p:nvPr/>
              </p:nvCxnSpPr>
              <p:spPr bwMode="auto">
                <a:xfrm>
                  <a:off x="8077200" y="5410199"/>
                  <a:ext cx="533400" cy="1"/>
                </a:xfrm>
                <a:prstGeom prst="line">
                  <a:avLst/>
                </a:prstGeom>
                <a:noFill/>
                <a:ln w="38100" cap="rnd" algn="ctr">
                  <a:solidFill>
                    <a:schemeClr val="bg1">
                      <a:lumMod val="75000"/>
                    </a:schemeClr>
                  </a:solidFill>
                  <a:round/>
                  <a:headEnd/>
                  <a:tailEnd/>
                </a:ln>
              </p:spPr>
            </p:cxnSp>
          </p:grpSp>
          <p:grpSp>
            <p:nvGrpSpPr>
              <p:cNvPr id="8" name="Group 42"/>
              <p:cNvGrpSpPr>
                <a:grpSpLocks/>
              </p:cNvGrpSpPr>
              <p:nvPr/>
            </p:nvGrpSpPr>
            <p:grpSpPr bwMode="auto">
              <a:xfrm>
                <a:off x="5943600" y="4724400"/>
                <a:ext cx="685800" cy="685800"/>
                <a:chOff x="7924800" y="4724400"/>
                <a:chExt cx="685800" cy="685800"/>
              </a:xfrm>
            </p:grpSpPr>
            <p:cxnSp>
              <p:nvCxnSpPr>
                <p:cNvPr id="45198" name="Straight Connector 43"/>
                <p:cNvCxnSpPr>
                  <a:cxnSpLocks noChangeShapeType="1"/>
                </p:cNvCxnSpPr>
                <p:nvPr/>
              </p:nvCxnSpPr>
              <p:spPr bwMode="auto">
                <a:xfrm rot="5400000">
                  <a:off x="7658100" y="4991100"/>
                  <a:ext cx="533400" cy="0"/>
                </a:xfrm>
                <a:prstGeom prst="line">
                  <a:avLst/>
                </a:prstGeom>
                <a:noFill/>
                <a:ln w="38100" cap="rnd" algn="ctr">
                  <a:solidFill>
                    <a:schemeClr val="bg1">
                      <a:lumMod val="75000"/>
                    </a:schemeClr>
                  </a:solidFill>
                  <a:round/>
                  <a:headEnd/>
                  <a:tailEnd/>
                </a:ln>
              </p:spPr>
            </p:cxnSp>
            <p:sp>
              <p:nvSpPr>
                <p:cNvPr id="45" name="Arc 44"/>
                <p:cNvSpPr>
                  <a:spLocks noChangeAspect="1"/>
                </p:cNvSpPr>
                <p:nvPr/>
              </p:nvSpPr>
              <p:spPr bwMode="auto">
                <a:xfrm rot="10800000">
                  <a:off x="7924800" y="5105400"/>
                  <a:ext cx="304800" cy="304800"/>
                </a:xfrm>
                <a:prstGeom prst="arc">
                  <a:avLst/>
                </a:prstGeom>
                <a:noFill/>
                <a:ln w="38100" cap="rnd" cmpd="sng" algn="ctr">
                  <a:solidFill>
                    <a:schemeClr val="bg1">
                      <a:lumMod val="75000"/>
                    </a:schemeClr>
                  </a:solidFill>
                  <a:prstDash val="solid"/>
                  <a:round/>
                  <a:headEnd type="none" w="med" len="med"/>
                  <a:tailEnd type="none" w="med" len="med"/>
                </a:ln>
                <a:effectLst/>
              </p:spPr>
              <p:txBody>
                <a:bodyPr anchor="ctr"/>
                <a:lstStyle/>
                <a:p>
                  <a:pPr algn="ctr">
                    <a:defRPr/>
                  </a:pPr>
                  <a:endParaRPr lang="en-US" b="0"/>
                </a:p>
              </p:txBody>
            </p:sp>
            <p:cxnSp>
              <p:nvCxnSpPr>
                <p:cNvPr id="45200" name="Straight Connector 45"/>
                <p:cNvCxnSpPr>
                  <a:cxnSpLocks noChangeShapeType="1"/>
                  <a:stCxn id="45" idx="0"/>
                </p:cNvCxnSpPr>
                <p:nvPr/>
              </p:nvCxnSpPr>
              <p:spPr bwMode="auto">
                <a:xfrm>
                  <a:off x="8077200" y="5410199"/>
                  <a:ext cx="533400" cy="1"/>
                </a:xfrm>
                <a:prstGeom prst="line">
                  <a:avLst/>
                </a:prstGeom>
                <a:noFill/>
                <a:ln w="38100" cap="rnd" algn="ctr">
                  <a:solidFill>
                    <a:schemeClr val="bg1">
                      <a:lumMod val="75000"/>
                    </a:schemeClr>
                  </a:solidFill>
                  <a:round/>
                  <a:headEnd/>
                  <a:tailEnd/>
                </a:ln>
              </p:spPr>
            </p:cxnSp>
          </p:grpSp>
        </p:grpSp>
        <p:grpSp>
          <p:nvGrpSpPr>
            <p:cNvPr id="12" name="Group 24"/>
            <p:cNvGrpSpPr>
              <a:grpSpLocks/>
            </p:cNvGrpSpPr>
            <p:nvPr/>
          </p:nvGrpSpPr>
          <p:grpSpPr bwMode="auto">
            <a:xfrm flipH="1">
              <a:off x="2133600" y="3276600"/>
              <a:ext cx="1219200" cy="2209800"/>
              <a:chOff x="6324600" y="1981200"/>
              <a:chExt cx="1219200" cy="2209800"/>
            </a:xfrm>
          </p:grpSpPr>
          <p:sp>
            <p:nvSpPr>
              <p:cNvPr id="19" name="Rectangle 18"/>
              <p:cNvSpPr/>
              <p:nvPr/>
            </p:nvSpPr>
            <p:spPr bwMode="auto">
              <a:xfrm>
                <a:off x="6324600" y="4114800"/>
                <a:ext cx="1219200" cy="76200"/>
              </a:xfrm>
              <a:prstGeom prst="rect">
                <a:avLst/>
              </a:prstGeom>
              <a:solidFill>
                <a:schemeClr val="bg1"/>
              </a:solidFill>
              <a:ln w="19050" cap="flat" cmpd="sng" algn="ctr">
                <a:solidFill>
                  <a:schemeClr val="bg1">
                    <a:lumMod val="75000"/>
                  </a:schemeClr>
                </a:solidFill>
                <a:prstDash val="solid"/>
                <a:round/>
                <a:headEnd type="none" w="med" len="med"/>
                <a:tailEnd type="none" w="med" len="med"/>
              </a:ln>
              <a:effectLst/>
            </p:spPr>
            <p:txBody>
              <a:bodyPr anchor="ctr"/>
              <a:lstStyle/>
              <a:p>
                <a:pPr>
                  <a:defRPr/>
                </a:pPr>
                <a:endParaRPr lang="en-US" sz="1800" b="0">
                  <a:latin typeface="+mn-lt"/>
                </a:endParaRPr>
              </a:p>
            </p:txBody>
          </p:sp>
          <p:grpSp>
            <p:nvGrpSpPr>
              <p:cNvPr id="13" name="Group 15"/>
              <p:cNvGrpSpPr>
                <a:grpSpLocks/>
              </p:cNvGrpSpPr>
              <p:nvPr/>
            </p:nvGrpSpPr>
            <p:grpSpPr bwMode="auto">
              <a:xfrm>
                <a:off x="6400800" y="1981200"/>
                <a:ext cx="1066800" cy="2133600"/>
                <a:chOff x="5105400" y="2514600"/>
                <a:chExt cx="609600" cy="2133600"/>
              </a:xfrm>
            </p:grpSpPr>
            <p:sp>
              <p:nvSpPr>
                <p:cNvPr id="21" name="Rectangle 20"/>
                <p:cNvSpPr/>
                <p:nvPr/>
              </p:nvSpPr>
              <p:spPr bwMode="auto">
                <a:xfrm>
                  <a:off x="5105400" y="2514600"/>
                  <a:ext cx="609600" cy="2133600"/>
                </a:xfrm>
                <a:prstGeom prst="rect">
                  <a:avLst/>
                </a:prstGeom>
                <a:solidFill>
                  <a:schemeClr val="bg1">
                    <a:lumMod val="95000"/>
                  </a:schemeClr>
                </a:solidFill>
                <a:ln w="19050" cap="flat" cmpd="sng" algn="ctr">
                  <a:solidFill>
                    <a:schemeClr val="bg1">
                      <a:lumMod val="75000"/>
                    </a:schemeClr>
                  </a:solidFill>
                  <a:prstDash val="solid"/>
                  <a:round/>
                  <a:headEnd type="none" w="med" len="med"/>
                  <a:tailEnd type="none" w="med" len="med"/>
                </a:ln>
                <a:effectLst/>
              </p:spPr>
              <p:txBody>
                <a:bodyPr lIns="0" tIns="0" rIns="0" bIns="0"/>
                <a:lstStyle/>
                <a:p>
                  <a:pPr algn="ctr">
                    <a:defRPr/>
                  </a:pPr>
                  <a:endParaRPr lang="en-US" sz="1400" b="0" dirty="0">
                    <a:latin typeface="+mn-lt"/>
                  </a:endParaRPr>
                </a:p>
                <a:p>
                  <a:pPr algn="ctr">
                    <a:defRPr/>
                  </a:pPr>
                  <a:r>
                    <a:rPr lang="en-US" sz="1400" b="0" dirty="0">
                      <a:latin typeface="+mn-lt"/>
                    </a:rPr>
                    <a:t>Switch Gear</a:t>
                  </a:r>
                </a:p>
              </p:txBody>
            </p:sp>
            <p:cxnSp>
              <p:nvCxnSpPr>
                <p:cNvPr id="45195" name="Straight Connector 21"/>
                <p:cNvCxnSpPr>
                  <a:cxnSpLocks noChangeShapeType="1"/>
                </p:cNvCxnSpPr>
                <p:nvPr/>
              </p:nvCxnSpPr>
              <p:spPr bwMode="auto">
                <a:xfrm>
                  <a:off x="5105400" y="3581400"/>
                  <a:ext cx="609600" cy="0"/>
                </a:xfrm>
                <a:prstGeom prst="line">
                  <a:avLst/>
                </a:prstGeom>
                <a:noFill/>
                <a:ln w="19050" algn="ctr">
                  <a:solidFill>
                    <a:schemeClr val="bg1">
                      <a:lumMod val="75000"/>
                    </a:schemeClr>
                  </a:solidFill>
                  <a:round/>
                  <a:headEnd/>
                  <a:tailEnd/>
                </a:ln>
              </p:spPr>
            </p:cxnSp>
          </p:grpSp>
        </p:grpSp>
      </p:grpSp>
      <p:grpSp>
        <p:nvGrpSpPr>
          <p:cNvPr id="14" name="Group 112"/>
          <p:cNvGrpSpPr>
            <a:grpSpLocks/>
          </p:cNvGrpSpPr>
          <p:nvPr/>
        </p:nvGrpSpPr>
        <p:grpSpPr bwMode="auto">
          <a:xfrm>
            <a:off x="3048000" y="2819400"/>
            <a:ext cx="1447800" cy="2667000"/>
            <a:chOff x="3047998" y="2819400"/>
            <a:chExt cx="1447802" cy="2667000"/>
          </a:xfrm>
        </p:grpSpPr>
        <p:grpSp>
          <p:nvGrpSpPr>
            <p:cNvPr id="15" name="Group 16"/>
            <p:cNvGrpSpPr>
              <a:grpSpLocks/>
            </p:cNvGrpSpPr>
            <p:nvPr/>
          </p:nvGrpSpPr>
          <p:grpSpPr bwMode="auto">
            <a:xfrm flipH="1">
              <a:off x="3733800" y="3276600"/>
              <a:ext cx="762000" cy="2209800"/>
              <a:chOff x="5029200" y="2514600"/>
              <a:chExt cx="762000" cy="2209800"/>
            </a:xfrm>
          </p:grpSpPr>
          <p:sp>
            <p:nvSpPr>
              <p:cNvPr id="11" name="Rectangle 10"/>
              <p:cNvSpPr/>
              <p:nvPr/>
            </p:nvSpPr>
            <p:spPr bwMode="auto">
              <a:xfrm>
                <a:off x="5029200" y="4648200"/>
                <a:ext cx="762001" cy="76200"/>
              </a:xfrm>
              <a:prstGeom prst="rect">
                <a:avLst/>
              </a:prstGeom>
              <a:solidFill>
                <a:schemeClr val="bg1"/>
              </a:solidFill>
              <a:ln w="19050" cap="flat" cmpd="sng" algn="ctr">
                <a:solidFill>
                  <a:schemeClr val="bg1">
                    <a:lumMod val="75000"/>
                  </a:schemeClr>
                </a:solidFill>
                <a:prstDash val="solid"/>
                <a:round/>
                <a:headEnd type="none" w="med" len="med"/>
                <a:tailEnd type="none" w="med" len="med"/>
              </a:ln>
              <a:effectLst/>
            </p:spPr>
            <p:txBody>
              <a:bodyPr anchor="ctr"/>
              <a:lstStyle/>
              <a:p>
                <a:pPr>
                  <a:defRPr/>
                </a:pPr>
                <a:endParaRPr lang="en-US" sz="1800" b="0">
                  <a:latin typeface="+mn-lt"/>
                </a:endParaRPr>
              </a:p>
            </p:txBody>
          </p:sp>
          <p:grpSp>
            <p:nvGrpSpPr>
              <p:cNvPr id="16" name="Group 15"/>
              <p:cNvGrpSpPr>
                <a:grpSpLocks/>
              </p:cNvGrpSpPr>
              <p:nvPr/>
            </p:nvGrpSpPr>
            <p:grpSpPr bwMode="auto">
              <a:xfrm>
                <a:off x="5105400" y="2514600"/>
                <a:ext cx="609600" cy="2133600"/>
                <a:chOff x="5105400" y="2514600"/>
                <a:chExt cx="609600" cy="2133600"/>
              </a:xfrm>
            </p:grpSpPr>
            <p:sp>
              <p:nvSpPr>
                <p:cNvPr id="10" name="Rectangle 9"/>
                <p:cNvSpPr/>
                <p:nvPr/>
              </p:nvSpPr>
              <p:spPr bwMode="auto">
                <a:xfrm>
                  <a:off x="5105400" y="2514600"/>
                  <a:ext cx="609601" cy="2133600"/>
                </a:xfrm>
                <a:prstGeom prst="rect">
                  <a:avLst/>
                </a:prstGeom>
                <a:solidFill>
                  <a:schemeClr val="bg1">
                    <a:lumMod val="95000"/>
                  </a:schemeClr>
                </a:solidFill>
                <a:ln w="19050" cap="flat" cmpd="sng" algn="ctr">
                  <a:solidFill>
                    <a:schemeClr val="bg1">
                      <a:lumMod val="75000"/>
                    </a:schemeClr>
                  </a:solidFill>
                  <a:prstDash val="solid"/>
                  <a:round/>
                  <a:headEnd type="none" w="med" len="med"/>
                  <a:tailEnd type="none" w="med" len="med"/>
                </a:ln>
                <a:effectLst/>
              </p:spPr>
              <p:txBody>
                <a:bodyPr lIns="0" tIns="0" rIns="0" bIns="0"/>
                <a:lstStyle/>
                <a:p>
                  <a:pPr algn="ctr">
                    <a:defRPr/>
                  </a:pPr>
                  <a:endParaRPr lang="en-US" sz="1400" b="0" dirty="0">
                    <a:latin typeface="+mn-lt"/>
                  </a:endParaRPr>
                </a:p>
                <a:p>
                  <a:pPr algn="ctr">
                    <a:defRPr/>
                  </a:pPr>
                  <a:endParaRPr lang="en-US" sz="1400" b="0" dirty="0">
                    <a:latin typeface="+mn-lt"/>
                  </a:endParaRPr>
                </a:p>
                <a:p>
                  <a:pPr algn="ctr">
                    <a:defRPr/>
                  </a:pPr>
                  <a:endParaRPr lang="en-US" sz="1400" b="0" dirty="0">
                    <a:latin typeface="+mn-lt"/>
                  </a:endParaRPr>
                </a:p>
                <a:p>
                  <a:pPr algn="ctr">
                    <a:defRPr/>
                  </a:pPr>
                  <a:r>
                    <a:rPr lang="en-US" sz="1400" b="0" dirty="0">
                      <a:latin typeface="+mn-lt"/>
                    </a:rPr>
                    <a:t>MCC</a:t>
                  </a:r>
                </a:p>
              </p:txBody>
            </p:sp>
            <p:cxnSp>
              <p:nvCxnSpPr>
                <p:cNvPr id="45187" name="Straight Connector 12"/>
                <p:cNvCxnSpPr>
                  <a:cxnSpLocks noChangeShapeType="1"/>
                </p:cNvCxnSpPr>
                <p:nvPr/>
              </p:nvCxnSpPr>
              <p:spPr bwMode="auto">
                <a:xfrm>
                  <a:off x="5105400" y="3581400"/>
                  <a:ext cx="609600" cy="0"/>
                </a:xfrm>
                <a:prstGeom prst="line">
                  <a:avLst/>
                </a:prstGeom>
                <a:noFill/>
                <a:ln w="19050" algn="ctr">
                  <a:solidFill>
                    <a:schemeClr val="bg1">
                      <a:lumMod val="75000"/>
                    </a:schemeClr>
                  </a:solidFill>
                  <a:round/>
                  <a:headEnd/>
                  <a:tailEnd/>
                </a:ln>
              </p:spPr>
            </p:cxnSp>
            <p:cxnSp>
              <p:nvCxnSpPr>
                <p:cNvPr id="45188" name="Straight Connector 13"/>
                <p:cNvCxnSpPr>
                  <a:cxnSpLocks noChangeShapeType="1"/>
                </p:cNvCxnSpPr>
                <p:nvPr/>
              </p:nvCxnSpPr>
              <p:spPr bwMode="auto">
                <a:xfrm>
                  <a:off x="5105400" y="3048000"/>
                  <a:ext cx="609600" cy="0"/>
                </a:xfrm>
                <a:prstGeom prst="line">
                  <a:avLst/>
                </a:prstGeom>
                <a:noFill/>
                <a:ln w="19050" algn="ctr">
                  <a:solidFill>
                    <a:schemeClr val="bg1">
                      <a:lumMod val="75000"/>
                    </a:schemeClr>
                  </a:solidFill>
                  <a:round/>
                  <a:headEnd/>
                  <a:tailEnd/>
                </a:ln>
              </p:spPr>
            </p:cxnSp>
            <p:cxnSp>
              <p:nvCxnSpPr>
                <p:cNvPr id="45189" name="Straight Connector 14"/>
                <p:cNvCxnSpPr>
                  <a:cxnSpLocks noChangeShapeType="1"/>
                </p:cNvCxnSpPr>
                <p:nvPr/>
              </p:nvCxnSpPr>
              <p:spPr bwMode="auto">
                <a:xfrm>
                  <a:off x="5105400" y="4114800"/>
                  <a:ext cx="609600" cy="0"/>
                </a:xfrm>
                <a:prstGeom prst="line">
                  <a:avLst/>
                </a:prstGeom>
                <a:noFill/>
                <a:ln w="19050" algn="ctr">
                  <a:solidFill>
                    <a:schemeClr val="bg1">
                      <a:lumMod val="75000"/>
                    </a:schemeClr>
                  </a:solidFill>
                  <a:round/>
                  <a:headEnd/>
                  <a:tailEnd/>
                </a:ln>
              </p:spPr>
            </p:cxnSp>
          </p:grpSp>
        </p:grpSp>
        <p:grpSp>
          <p:nvGrpSpPr>
            <p:cNvPr id="17" name="Group 60"/>
            <p:cNvGrpSpPr>
              <a:grpSpLocks/>
            </p:cNvGrpSpPr>
            <p:nvPr/>
          </p:nvGrpSpPr>
          <p:grpSpPr bwMode="auto">
            <a:xfrm flipH="1">
              <a:off x="3047998" y="2819400"/>
              <a:ext cx="914402" cy="457202"/>
              <a:chOff x="4724400" y="1828800"/>
              <a:chExt cx="914402" cy="457202"/>
            </a:xfrm>
          </p:grpSpPr>
          <p:grpSp>
            <p:nvGrpSpPr>
              <p:cNvPr id="18" name="Group 46"/>
              <p:cNvGrpSpPr>
                <a:grpSpLocks/>
              </p:cNvGrpSpPr>
              <p:nvPr/>
            </p:nvGrpSpPr>
            <p:grpSpPr bwMode="auto">
              <a:xfrm rot="5400000">
                <a:off x="4724399" y="1828801"/>
                <a:ext cx="457202" cy="457200"/>
                <a:chOff x="7924799" y="4953001"/>
                <a:chExt cx="457202" cy="457200"/>
              </a:xfrm>
            </p:grpSpPr>
            <p:cxnSp>
              <p:nvCxnSpPr>
                <p:cNvPr id="45181" name="Straight Connector 47"/>
                <p:cNvCxnSpPr>
                  <a:cxnSpLocks noChangeShapeType="1"/>
                </p:cNvCxnSpPr>
                <p:nvPr/>
              </p:nvCxnSpPr>
              <p:spPr bwMode="auto">
                <a:xfrm rot="5400000">
                  <a:off x="7772399" y="5105401"/>
                  <a:ext cx="304800" cy="0"/>
                </a:xfrm>
                <a:prstGeom prst="line">
                  <a:avLst/>
                </a:prstGeom>
                <a:noFill/>
                <a:ln w="38100" cap="rnd" algn="ctr">
                  <a:solidFill>
                    <a:schemeClr val="bg1">
                      <a:lumMod val="75000"/>
                    </a:schemeClr>
                  </a:solidFill>
                  <a:round/>
                  <a:headEnd/>
                  <a:tailEnd/>
                </a:ln>
              </p:spPr>
            </p:cxnSp>
            <p:sp>
              <p:nvSpPr>
                <p:cNvPr id="49" name="Arc 48"/>
                <p:cNvSpPr>
                  <a:spLocks noChangeAspect="1"/>
                </p:cNvSpPr>
                <p:nvPr/>
              </p:nvSpPr>
              <p:spPr bwMode="auto">
                <a:xfrm rot="10800000">
                  <a:off x="7924799" y="5105400"/>
                  <a:ext cx="304800" cy="304800"/>
                </a:xfrm>
                <a:prstGeom prst="arc">
                  <a:avLst/>
                </a:prstGeom>
                <a:noFill/>
                <a:ln w="38100" cap="rnd" cmpd="sng" algn="ctr">
                  <a:solidFill>
                    <a:schemeClr val="bg1">
                      <a:lumMod val="75000"/>
                    </a:schemeClr>
                  </a:solidFill>
                  <a:prstDash val="solid"/>
                  <a:round/>
                  <a:headEnd type="none" w="med" len="med"/>
                  <a:tailEnd type="none" w="med" len="med"/>
                </a:ln>
                <a:effectLst/>
              </p:spPr>
              <p:txBody>
                <a:bodyPr anchor="ctr"/>
                <a:lstStyle/>
                <a:p>
                  <a:pPr algn="ctr">
                    <a:defRPr/>
                  </a:pPr>
                  <a:endParaRPr lang="en-US" b="0"/>
                </a:p>
              </p:txBody>
            </p:sp>
            <p:cxnSp>
              <p:nvCxnSpPr>
                <p:cNvPr id="45183" name="Straight Connector 49"/>
                <p:cNvCxnSpPr>
                  <a:cxnSpLocks noChangeShapeType="1"/>
                  <a:stCxn id="49" idx="0"/>
                </p:cNvCxnSpPr>
                <p:nvPr/>
              </p:nvCxnSpPr>
              <p:spPr bwMode="auto">
                <a:xfrm>
                  <a:off x="8077200" y="5410199"/>
                  <a:ext cx="304801" cy="2"/>
                </a:xfrm>
                <a:prstGeom prst="line">
                  <a:avLst/>
                </a:prstGeom>
                <a:noFill/>
                <a:ln w="38100" cap="rnd" algn="ctr">
                  <a:solidFill>
                    <a:schemeClr val="bg1">
                      <a:lumMod val="75000"/>
                    </a:schemeClr>
                  </a:solidFill>
                  <a:round/>
                  <a:headEnd/>
                  <a:tailEnd/>
                </a:ln>
              </p:spPr>
            </p:cxnSp>
          </p:grpSp>
          <p:grpSp>
            <p:nvGrpSpPr>
              <p:cNvPr id="20" name="Group 54"/>
              <p:cNvGrpSpPr>
                <a:grpSpLocks/>
              </p:cNvGrpSpPr>
              <p:nvPr/>
            </p:nvGrpSpPr>
            <p:grpSpPr bwMode="auto">
              <a:xfrm rot="16200000" flipH="1">
                <a:off x="5181601" y="1828801"/>
                <a:ext cx="457201" cy="457201"/>
                <a:chOff x="7924799" y="4952999"/>
                <a:chExt cx="457201" cy="457201"/>
              </a:xfrm>
            </p:grpSpPr>
            <p:cxnSp>
              <p:nvCxnSpPr>
                <p:cNvPr id="45178" name="Straight Connector 55"/>
                <p:cNvCxnSpPr>
                  <a:cxnSpLocks noChangeShapeType="1"/>
                </p:cNvCxnSpPr>
                <p:nvPr/>
              </p:nvCxnSpPr>
              <p:spPr bwMode="auto">
                <a:xfrm rot="16200000" flipH="1">
                  <a:off x="7772399" y="5105399"/>
                  <a:ext cx="304802" cy="2"/>
                </a:xfrm>
                <a:prstGeom prst="line">
                  <a:avLst/>
                </a:prstGeom>
                <a:noFill/>
                <a:ln w="38100" cap="rnd" algn="ctr">
                  <a:solidFill>
                    <a:schemeClr val="bg1">
                      <a:lumMod val="75000"/>
                    </a:schemeClr>
                  </a:solidFill>
                  <a:round/>
                  <a:headEnd/>
                  <a:tailEnd/>
                </a:ln>
              </p:spPr>
            </p:cxnSp>
            <p:sp>
              <p:nvSpPr>
                <p:cNvPr id="57" name="Arc 56"/>
                <p:cNvSpPr>
                  <a:spLocks noChangeAspect="1"/>
                </p:cNvSpPr>
                <p:nvPr/>
              </p:nvSpPr>
              <p:spPr bwMode="auto">
                <a:xfrm rot="10800000">
                  <a:off x="7924798" y="5105400"/>
                  <a:ext cx="304800" cy="304800"/>
                </a:xfrm>
                <a:prstGeom prst="arc">
                  <a:avLst/>
                </a:prstGeom>
                <a:noFill/>
                <a:ln w="38100" cap="rnd" cmpd="sng" algn="ctr">
                  <a:solidFill>
                    <a:schemeClr val="bg1">
                      <a:lumMod val="75000"/>
                    </a:schemeClr>
                  </a:solidFill>
                  <a:prstDash val="solid"/>
                  <a:round/>
                  <a:headEnd type="none" w="med" len="med"/>
                  <a:tailEnd type="none" w="med" len="med"/>
                </a:ln>
                <a:effectLst/>
              </p:spPr>
              <p:txBody>
                <a:bodyPr anchor="ctr"/>
                <a:lstStyle/>
                <a:p>
                  <a:pPr algn="ctr">
                    <a:defRPr/>
                  </a:pPr>
                  <a:endParaRPr lang="en-US" b="0"/>
                </a:p>
              </p:txBody>
            </p:sp>
            <p:cxnSp>
              <p:nvCxnSpPr>
                <p:cNvPr id="45180" name="Straight Connector 57"/>
                <p:cNvCxnSpPr>
                  <a:cxnSpLocks noChangeShapeType="1"/>
                  <a:stCxn id="57" idx="0"/>
                </p:cNvCxnSpPr>
                <p:nvPr/>
              </p:nvCxnSpPr>
              <p:spPr bwMode="auto">
                <a:xfrm>
                  <a:off x="8077200" y="5410199"/>
                  <a:ext cx="304800" cy="1"/>
                </a:xfrm>
                <a:prstGeom prst="line">
                  <a:avLst/>
                </a:prstGeom>
                <a:noFill/>
                <a:ln w="38100" cap="rnd" algn="ctr">
                  <a:solidFill>
                    <a:schemeClr val="bg1">
                      <a:lumMod val="75000"/>
                    </a:schemeClr>
                  </a:solidFill>
                  <a:round/>
                  <a:headEnd/>
                  <a:tailEnd/>
                </a:ln>
              </p:spPr>
            </p:cxnSp>
          </p:grpSp>
        </p:grpSp>
      </p:grpSp>
      <p:cxnSp>
        <p:nvCxnSpPr>
          <p:cNvPr id="99" name="Straight Connector 98"/>
          <p:cNvCxnSpPr/>
          <p:nvPr/>
        </p:nvCxnSpPr>
        <p:spPr bwMode="auto">
          <a:xfrm rot="10800000" flipH="1">
            <a:off x="2057400" y="5486400"/>
            <a:ext cx="6477000" cy="0"/>
          </a:xfrm>
          <a:prstGeom prst="line">
            <a:avLst/>
          </a:prstGeom>
          <a:solidFill>
            <a:schemeClr val="accent1"/>
          </a:solidFill>
          <a:ln w="101600" cap="rnd" cmpd="sng" algn="ctr">
            <a:solidFill>
              <a:schemeClr val="bg1">
                <a:lumMod val="50000"/>
              </a:schemeClr>
            </a:solidFill>
            <a:prstDash val="solid"/>
            <a:round/>
            <a:headEnd type="none" w="med" len="med"/>
            <a:tailEnd type="none" w="med" len="med"/>
          </a:ln>
          <a:effectLst/>
        </p:spPr>
      </p:cxnSp>
      <p:cxnSp>
        <p:nvCxnSpPr>
          <p:cNvPr id="45089" name="Straight Connector 96"/>
          <p:cNvCxnSpPr>
            <a:cxnSpLocks noChangeShapeType="1"/>
          </p:cNvCxnSpPr>
          <p:nvPr/>
        </p:nvCxnSpPr>
        <p:spPr bwMode="auto">
          <a:xfrm rot="10800000" flipH="1">
            <a:off x="1981200" y="1828800"/>
            <a:ext cx="6553200" cy="0"/>
          </a:xfrm>
          <a:prstGeom prst="line">
            <a:avLst/>
          </a:prstGeom>
          <a:noFill/>
          <a:ln w="38100" cap="rnd" algn="ctr">
            <a:solidFill>
              <a:schemeClr val="bg1">
                <a:lumMod val="50000"/>
              </a:schemeClr>
            </a:solidFill>
            <a:round/>
            <a:headEnd/>
            <a:tailEnd/>
          </a:ln>
        </p:spPr>
      </p:cxnSp>
      <p:grpSp>
        <p:nvGrpSpPr>
          <p:cNvPr id="22" name="Group 198"/>
          <p:cNvGrpSpPr>
            <a:grpSpLocks/>
          </p:cNvGrpSpPr>
          <p:nvPr/>
        </p:nvGrpSpPr>
        <p:grpSpPr bwMode="auto">
          <a:xfrm>
            <a:off x="76200" y="4191000"/>
            <a:ext cx="1600200" cy="1981200"/>
            <a:chOff x="76200" y="4191000"/>
            <a:chExt cx="1600200" cy="1981200"/>
          </a:xfrm>
        </p:grpSpPr>
        <p:grpSp>
          <p:nvGrpSpPr>
            <p:cNvPr id="23" name="Group 110"/>
            <p:cNvGrpSpPr>
              <a:grpSpLocks/>
            </p:cNvGrpSpPr>
            <p:nvPr/>
          </p:nvGrpSpPr>
          <p:grpSpPr bwMode="auto">
            <a:xfrm>
              <a:off x="76200" y="4191000"/>
              <a:ext cx="1600200" cy="1981200"/>
              <a:chOff x="76200" y="4191000"/>
              <a:chExt cx="1600200" cy="1981200"/>
            </a:xfrm>
          </p:grpSpPr>
          <p:grpSp>
            <p:nvGrpSpPr>
              <p:cNvPr id="24" name="Group 37"/>
              <p:cNvGrpSpPr>
                <a:grpSpLocks/>
              </p:cNvGrpSpPr>
              <p:nvPr/>
            </p:nvGrpSpPr>
            <p:grpSpPr bwMode="auto">
              <a:xfrm flipH="1">
                <a:off x="76200" y="5486400"/>
                <a:ext cx="685800" cy="685800"/>
                <a:chOff x="7924800" y="4724400"/>
                <a:chExt cx="685800" cy="685800"/>
              </a:xfrm>
            </p:grpSpPr>
            <p:cxnSp>
              <p:nvCxnSpPr>
                <p:cNvPr id="45171" name="Straight Connector 33"/>
                <p:cNvCxnSpPr>
                  <a:cxnSpLocks noChangeShapeType="1"/>
                </p:cNvCxnSpPr>
                <p:nvPr/>
              </p:nvCxnSpPr>
              <p:spPr bwMode="auto">
                <a:xfrm rot="5400000">
                  <a:off x="7658100" y="4991100"/>
                  <a:ext cx="533400" cy="0"/>
                </a:xfrm>
                <a:prstGeom prst="line">
                  <a:avLst/>
                </a:prstGeom>
                <a:noFill/>
                <a:ln w="38100" cap="rnd" algn="ctr">
                  <a:solidFill>
                    <a:schemeClr val="bg1">
                      <a:lumMod val="75000"/>
                    </a:schemeClr>
                  </a:solidFill>
                  <a:round/>
                  <a:headEnd/>
                  <a:tailEnd/>
                </a:ln>
              </p:spPr>
            </p:cxnSp>
            <p:sp>
              <p:nvSpPr>
                <p:cNvPr id="35" name="Arc 34"/>
                <p:cNvSpPr>
                  <a:spLocks noChangeAspect="1"/>
                </p:cNvSpPr>
                <p:nvPr/>
              </p:nvSpPr>
              <p:spPr bwMode="auto">
                <a:xfrm rot="10800000">
                  <a:off x="7924800" y="5105400"/>
                  <a:ext cx="304800" cy="304800"/>
                </a:xfrm>
                <a:prstGeom prst="arc">
                  <a:avLst/>
                </a:prstGeom>
                <a:noFill/>
                <a:ln w="38100" cap="rnd" cmpd="sng" algn="ctr">
                  <a:solidFill>
                    <a:schemeClr val="bg1">
                      <a:lumMod val="75000"/>
                    </a:schemeClr>
                  </a:solidFill>
                  <a:prstDash val="solid"/>
                  <a:round/>
                  <a:headEnd type="none" w="med" len="med"/>
                  <a:tailEnd type="none" w="med" len="med"/>
                </a:ln>
                <a:effectLst/>
              </p:spPr>
              <p:txBody>
                <a:bodyPr anchor="ctr"/>
                <a:lstStyle/>
                <a:p>
                  <a:pPr algn="ctr">
                    <a:defRPr/>
                  </a:pPr>
                  <a:endParaRPr lang="en-US" b="0"/>
                </a:p>
              </p:txBody>
            </p:sp>
            <p:cxnSp>
              <p:nvCxnSpPr>
                <p:cNvPr id="45173" name="Straight Connector 36"/>
                <p:cNvCxnSpPr>
                  <a:cxnSpLocks noChangeShapeType="1"/>
                  <a:stCxn id="35" idx="0"/>
                </p:cNvCxnSpPr>
                <p:nvPr/>
              </p:nvCxnSpPr>
              <p:spPr bwMode="auto">
                <a:xfrm>
                  <a:off x="8077200" y="5410199"/>
                  <a:ext cx="533400" cy="1"/>
                </a:xfrm>
                <a:prstGeom prst="line">
                  <a:avLst/>
                </a:prstGeom>
                <a:noFill/>
                <a:ln w="38100" cap="rnd" algn="ctr">
                  <a:solidFill>
                    <a:schemeClr val="bg1">
                      <a:lumMod val="75000"/>
                    </a:schemeClr>
                  </a:solidFill>
                  <a:round/>
                  <a:headEnd/>
                  <a:tailEnd/>
                </a:ln>
              </p:spPr>
            </p:cxnSp>
          </p:grpSp>
          <p:grpSp>
            <p:nvGrpSpPr>
              <p:cNvPr id="25" name="Group 25"/>
              <p:cNvGrpSpPr>
                <a:grpSpLocks/>
              </p:cNvGrpSpPr>
              <p:nvPr/>
            </p:nvGrpSpPr>
            <p:grpSpPr bwMode="auto">
              <a:xfrm flipH="1">
                <a:off x="457200" y="4191000"/>
                <a:ext cx="1219200" cy="1295400"/>
                <a:chOff x="6324600" y="2895600"/>
                <a:chExt cx="1219200" cy="1295400"/>
              </a:xfrm>
            </p:grpSpPr>
            <p:sp>
              <p:nvSpPr>
                <p:cNvPr id="27" name="Rectangle 26"/>
                <p:cNvSpPr/>
                <p:nvPr/>
              </p:nvSpPr>
              <p:spPr bwMode="auto">
                <a:xfrm>
                  <a:off x="6324600" y="4114800"/>
                  <a:ext cx="1219200" cy="76200"/>
                </a:xfrm>
                <a:prstGeom prst="rect">
                  <a:avLst/>
                </a:prstGeom>
                <a:solidFill>
                  <a:schemeClr val="bg1">
                    <a:lumMod val="85000"/>
                  </a:schemeClr>
                </a:solidFill>
                <a:ln w="19050" cap="flat" cmpd="sng" algn="ctr">
                  <a:solidFill>
                    <a:schemeClr val="bg1">
                      <a:lumMod val="75000"/>
                    </a:schemeClr>
                  </a:solidFill>
                  <a:prstDash val="solid"/>
                  <a:round/>
                  <a:headEnd type="none" w="med" len="med"/>
                  <a:tailEnd type="none" w="med" len="med"/>
                </a:ln>
                <a:effectLst/>
              </p:spPr>
              <p:txBody>
                <a:bodyPr anchor="ctr"/>
                <a:lstStyle/>
                <a:p>
                  <a:pPr>
                    <a:defRPr/>
                  </a:pPr>
                  <a:endParaRPr lang="en-US" sz="1800" b="0">
                    <a:latin typeface="+mn-lt"/>
                  </a:endParaRPr>
                </a:p>
              </p:txBody>
            </p:sp>
            <p:sp>
              <p:nvSpPr>
                <p:cNvPr id="29" name="Rectangle 28"/>
                <p:cNvSpPr/>
                <p:nvPr/>
              </p:nvSpPr>
              <p:spPr bwMode="auto">
                <a:xfrm>
                  <a:off x="6400800" y="2895600"/>
                  <a:ext cx="1066800" cy="1219200"/>
                </a:xfrm>
                <a:prstGeom prst="rect">
                  <a:avLst/>
                </a:prstGeom>
                <a:solidFill>
                  <a:schemeClr val="bg1">
                    <a:lumMod val="95000"/>
                  </a:schemeClr>
                </a:solidFill>
                <a:ln w="19050" cap="flat" cmpd="sng" algn="ctr">
                  <a:solidFill>
                    <a:schemeClr val="bg1">
                      <a:lumMod val="75000"/>
                    </a:schemeClr>
                  </a:solidFill>
                  <a:prstDash val="solid"/>
                  <a:round/>
                  <a:headEnd type="none" w="med" len="med"/>
                  <a:tailEnd type="none" w="med" len="med"/>
                </a:ln>
                <a:effectLst/>
              </p:spPr>
              <p:txBody>
                <a:bodyPr lIns="0" tIns="0" rIns="0" bIns="0"/>
                <a:lstStyle/>
                <a:p>
                  <a:pPr algn="ctr">
                    <a:defRPr/>
                  </a:pPr>
                  <a:endParaRPr lang="en-US" sz="1400" b="0" dirty="0">
                    <a:latin typeface="+mn-lt"/>
                  </a:endParaRPr>
                </a:p>
                <a:p>
                  <a:pPr algn="ctr">
                    <a:defRPr/>
                  </a:pPr>
                  <a:endParaRPr lang="en-US" sz="1400" b="0" dirty="0">
                    <a:latin typeface="+mn-lt"/>
                  </a:endParaRPr>
                </a:p>
                <a:p>
                  <a:pPr algn="ctr">
                    <a:defRPr/>
                  </a:pPr>
                  <a:r>
                    <a:rPr lang="en-US" sz="1400" b="0" dirty="0">
                      <a:latin typeface="+mn-lt"/>
                    </a:rPr>
                    <a:t>Transformer</a:t>
                  </a:r>
                </a:p>
              </p:txBody>
            </p:sp>
          </p:grpSp>
          <p:sp>
            <p:nvSpPr>
              <p:cNvPr id="31" name="Rectangle 30"/>
              <p:cNvSpPr/>
              <p:nvPr/>
            </p:nvSpPr>
            <p:spPr bwMode="auto">
              <a:xfrm flipH="1">
                <a:off x="152400" y="4191000"/>
                <a:ext cx="381000" cy="533400"/>
              </a:xfrm>
              <a:prstGeom prst="rect">
                <a:avLst/>
              </a:prstGeom>
              <a:solidFill>
                <a:schemeClr val="bg1">
                  <a:lumMod val="95000"/>
                </a:schemeClr>
              </a:solidFill>
              <a:ln w="19050" cap="flat" cmpd="sng" algn="ctr">
                <a:solidFill>
                  <a:schemeClr val="bg1">
                    <a:lumMod val="75000"/>
                  </a:schemeClr>
                </a:solidFill>
                <a:prstDash val="solid"/>
                <a:round/>
                <a:headEnd type="none" w="med" len="med"/>
                <a:tailEnd type="none" w="med" len="med"/>
              </a:ln>
              <a:effectLst/>
            </p:spPr>
            <p:txBody>
              <a:bodyPr lIns="0" tIns="0" rIns="0" bIns="0"/>
              <a:lstStyle/>
              <a:p>
                <a:pPr algn="ctr">
                  <a:defRPr/>
                </a:pPr>
                <a:endParaRPr lang="en-US" sz="900" b="0" dirty="0">
                  <a:latin typeface="+mn-lt"/>
                </a:endParaRPr>
              </a:p>
              <a:p>
                <a:pPr algn="ctr">
                  <a:defRPr/>
                </a:pPr>
                <a:endParaRPr lang="en-US" sz="700" b="0" dirty="0">
                  <a:latin typeface="+mn-lt"/>
                </a:endParaRPr>
              </a:p>
              <a:p>
                <a:pPr algn="ctr">
                  <a:defRPr/>
                </a:pPr>
                <a:endParaRPr lang="en-US" sz="700" b="0" dirty="0">
                  <a:latin typeface="+mn-lt"/>
                </a:endParaRPr>
              </a:p>
              <a:p>
                <a:pPr algn="ctr">
                  <a:defRPr/>
                </a:pPr>
                <a:r>
                  <a:rPr lang="en-US" sz="1200" b="0" dirty="0">
                    <a:latin typeface="+mn-lt"/>
                  </a:rPr>
                  <a:t>kWh</a:t>
                </a:r>
              </a:p>
            </p:txBody>
          </p:sp>
        </p:grpSp>
        <p:sp>
          <p:nvSpPr>
            <p:cNvPr id="45165" name="Oval 31"/>
            <p:cNvSpPr>
              <a:spLocks noChangeArrowheads="1"/>
            </p:cNvSpPr>
            <p:nvPr/>
          </p:nvSpPr>
          <p:spPr bwMode="auto">
            <a:xfrm flipH="1">
              <a:off x="228600" y="4267200"/>
              <a:ext cx="228600" cy="228600"/>
            </a:xfrm>
            <a:prstGeom prst="ellipse">
              <a:avLst/>
            </a:prstGeom>
            <a:solidFill>
              <a:schemeClr val="bg1">
                <a:lumMod val="95000"/>
              </a:schemeClr>
            </a:solidFill>
            <a:ln w="9525" algn="ctr">
              <a:solidFill>
                <a:schemeClr val="bg1">
                  <a:lumMod val="75000"/>
                </a:schemeClr>
              </a:solidFill>
              <a:round/>
              <a:headEnd/>
              <a:tailEnd/>
            </a:ln>
          </p:spPr>
          <p:txBody>
            <a:bodyPr anchor="ctr"/>
            <a:lstStyle/>
            <a:p>
              <a:endParaRPr lang="en-US" b="0"/>
            </a:p>
          </p:txBody>
        </p:sp>
      </p:grpSp>
      <p:grpSp>
        <p:nvGrpSpPr>
          <p:cNvPr id="26" name="Group 94"/>
          <p:cNvGrpSpPr>
            <a:grpSpLocks/>
          </p:cNvGrpSpPr>
          <p:nvPr/>
        </p:nvGrpSpPr>
        <p:grpSpPr bwMode="auto">
          <a:xfrm flipH="1">
            <a:off x="1676400" y="1676400"/>
            <a:ext cx="609600" cy="4191000"/>
            <a:chOff x="6400800" y="1447800"/>
            <a:chExt cx="609600" cy="4191000"/>
          </a:xfrm>
        </p:grpSpPr>
        <p:cxnSp>
          <p:nvCxnSpPr>
            <p:cNvPr id="91" name="Straight Connector 90"/>
            <p:cNvCxnSpPr/>
            <p:nvPr/>
          </p:nvCxnSpPr>
          <p:spPr bwMode="auto">
            <a:xfrm rot="5400000" flipH="1" flipV="1">
              <a:off x="4610100" y="3543300"/>
              <a:ext cx="4191000" cy="0"/>
            </a:xfrm>
            <a:prstGeom prst="line">
              <a:avLst/>
            </a:prstGeom>
            <a:solidFill>
              <a:schemeClr val="accent1"/>
            </a:solidFill>
            <a:ln w="152400" cap="sq" cmpd="sng" algn="ctr">
              <a:solidFill>
                <a:schemeClr val="bg1">
                  <a:lumMod val="50000"/>
                </a:schemeClr>
              </a:solidFill>
              <a:prstDash val="solid"/>
              <a:round/>
              <a:headEnd type="none" w="med" len="med"/>
              <a:tailEnd type="none" w="med" len="med"/>
            </a:ln>
            <a:effectLst/>
          </p:spPr>
        </p:cxnSp>
        <p:cxnSp>
          <p:nvCxnSpPr>
            <p:cNvPr id="94" name="Straight Connector 93"/>
            <p:cNvCxnSpPr/>
            <p:nvPr/>
          </p:nvCxnSpPr>
          <p:spPr bwMode="auto">
            <a:xfrm>
              <a:off x="6400800" y="5638800"/>
              <a:ext cx="609600" cy="0"/>
            </a:xfrm>
            <a:prstGeom prst="line">
              <a:avLst/>
            </a:prstGeom>
            <a:solidFill>
              <a:schemeClr val="accent1"/>
            </a:solidFill>
            <a:ln w="304800" cap="sq" cmpd="sng" algn="ctr">
              <a:solidFill>
                <a:schemeClr val="bg1">
                  <a:lumMod val="50000"/>
                </a:schemeClr>
              </a:solidFill>
              <a:prstDash val="solid"/>
              <a:round/>
              <a:headEnd type="none" w="med" len="med"/>
              <a:tailEnd type="none" w="med" len="med"/>
            </a:ln>
            <a:effectLst/>
          </p:spPr>
        </p:cxnSp>
      </p:grpSp>
      <p:grpSp>
        <p:nvGrpSpPr>
          <p:cNvPr id="28" name="Group 114"/>
          <p:cNvGrpSpPr>
            <a:grpSpLocks/>
          </p:cNvGrpSpPr>
          <p:nvPr/>
        </p:nvGrpSpPr>
        <p:grpSpPr bwMode="auto">
          <a:xfrm>
            <a:off x="4953000" y="4114800"/>
            <a:ext cx="1223963" cy="1600200"/>
            <a:chOff x="4953000" y="4114800"/>
            <a:chExt cx="1224064" cy="1600201"/>
          </a:xfrm>
        </p:grpSpPr>
        <p:grpSp>
          <p:nvGrpSpPr>
            <p:cNvPr id="30" name="Group 38"/>
            <p:cNvGrpSpPr>
              <a:grpSpLocks/>
            </p:cNvGrpSpPr>
            <p:nvPr/>
          </p:nvGrpSpPr>
          <p:grpSpPr bwMode="auto">
            <a:xfrm>
              <a:off x="5410200" y="5029200"/>
              <a:ext cx="304800" cy="685800"/>
              <a:chOff x="7924800" y="4495800"/>
              <a:chExt cx="304800" cy="685800"/>
            </a:xfrm>
          </p:grpSpPr>
          <p:cxnSp>
            <p:nvCxnSpPr>
              <p:cNvPr id="45160" name="Straight Connector 73"/>
              <p:cNvCxnSpPr>
                <a:cxnSpLocks noChangeShapeType="1"/>
              </p:cNvCxnSpPr>
              <p:nvPr/>
            </p:nvCxnSpPr>
            <p:spPr bwMode="auto">
              <a:xfrm rot="16200000" flipH="1">
                <a:off x="7658100" y="4762500"/>
                <a:ext cx="533400" cy="0"/>
              </a:xfrm>
              <a:prstGeom prst="line">
                <a:avLst/>
              </a:prstGeom>
              <a:noFill/>
              <a:ln w="38100" cap="rnd" algn="ctr">
                <a:solidFill>
                  <a:schemeClr val="bg1">
                    <a:lumMod val="75000"/>
                  </a:schemeClr>
                </a:solidFill>
                <a:round/>
                <a:headEnd/>
                <a:tailEnd/>
              </a:ln>
            </p:spPr>
          </p:cxnSp>
          <p:sp>
            <p:nvSpPr>
              <p:cNvPr id="75" name="Arc 74"/>
              <p:cNvSpPr>
                <a:spLocks noChangeAspect="1"/>
              </p:cNvSpPr>
              <p:nvPr/>
            </p:nvSpPr>
            <p:spPr bwMode="auto">
              <a:xfrm rot="10800000">
                <a:off x="7924838" y="4876801"/>
                <a:ext cx="304825" cy="304800"/>
              </a:xfrm>
              <a:prstGeom prst="arc">
                <a:avLst/>
              </a:prstGeom>
              <a:noFill/>
              <a:ln w="38100" cap="rnd" cmpd="sng" algn="ctr">
                <a:solidFill>
                  <a:schemeClr val="bg1">
                    <a:lumMod val="75000"/>
                  </a:schemeClr>
                </a:solidFill>
                <a:prstDash val="solid"/>
                <a:round/>
                <a:headEnd type="none" w="med" len="med"/>
                <a:tailEnd type="none" w="med" len="med"/>
              </a:ln>
              <a:effectLst/>
            </p:spPr>
            <p:txBody>
              <a:bodyPr anchor="ctr"/>
              <a:lstStyle/>
              <a:p>
                <a:pPr algn="ctr">
                  <a:defRPr/>
                </a:pPr>
                <a:endParaRPr lang="en-US">
                  <a:latin typeface="Arial" pitchFamily="34" charset="0"/>
                  <a:cs typeface="Arial" pitchFamily="34" charset="0"/>
                </a:endParaRPr>
              </a:p>
            </p:txBody>
          </p:sp>
        </p:grpSp>
        <p:grpSp>
          <p:nvGrpSpPr>
            <p:cNvPr id="32" name="Group 42"/>
            <p:cNvGrpSpPr>
              <a:grpSpLocks/>
            </p:cNvGrpSpPr>
            <p:nvPr/>
          </p:nvGrpSpPr>
          <p:grpSpPr bwMode="auto">
            <a:xfrm flipH="1">
              <a:off x="5562600" y="5257800"/>
              <a:ext cx="304800" cy="457201"/>
              <a:chOff x="7924800" y="4724400"/>
              <a:chExt cx="304800" cy="457201"/>
            </a:xfrm>
          </p:grpSpPr>
          <p:cxnSp>
            <p:nvCxnSpPr>
              <p:cNvPr id="45157" name="Straight Connector 70"/>
              <p:cNvCxnSpPr>
                <a:cxnSpLocks noChangeShapeType="1"/>
              </p:cNvCxnSpPr>
              <p:nvPr/>
            </p:nvCxnSpPr>
            <p:spPr bwMode="auto">
              <a:xfrm rot="5400000">
                <a:off x="7772400" y="4876800"/>
                <a:ext cx="304800" cy="0"/>
              </a:xfrm>
              <a:prstGeom prst="line">
                <a:avLst/>
              </a:prstGeom>
              <a:noFill/>
              <a:ln w="38100" cap="rnd" algn="ctr">
                <a:solidFill>
                  <a:schemeClr val="bg1">
                    <a:lumMod val="75000"/>
                  </a:schemeClr>
                </a:solidFill>
                <a:round/>
                <a:headEnd/>
                <a:tailEnd/>
              </a:ln>
            </p:spPr>
          </p:cxnSp>
          <p:sp>
            <p:nvSpPr>
              <p:cNvPr id="72" name="Arc 71"/>
              <p:cNvSpPr>
                <a:spLocks noChangeAspect="1"/>
              </p:cNvSpPr>
              <p:nvPr/>
            </p:nvSpPr>
            <p:spPr bwMode="auto">
              <a:xfrm rot="10800000">
                <a:off x="7924725" y="4876801"/>
                <a:ext cx="304825" cy="304800"/>
              </a:xfrm>
              <a:prstGeom prst="arc">
                <a:avLst/>
              </a:prstGeom>
              <a:noFill/>
              <a:ln w="38100" cap="rnd" cmpd="sng" algn="ctr">
                <a:solidFill>
                  <a:schemeClr val="bg1">
                    <a:lumMod val="75000"/>
                  </a:schemeClr>
                </a:solidFill>
                <a:prstDash val="solid"/>
                <a:round/>
                <a:headEnd type="none" w="med" len="med"/>
                <a:tailEnd type="none" w="med" len="med"/>
              </a:ln>
              <a:effectLst/>
            </p:spPr>
            <p:txBody>
              <a:bodyPr anchor="ctr"/>
              <a:lstStyle/>
              <a:p>
                <a:pPr algn="ctr">
                  <a:defRPr/>
                </a:pPr>
                <a:endParaRPr lang="en-US">
                  <a:latin typeface="Arial" pitchFamily="34" charset="0"/>
                  <a:cs typeface="Arial" pitchFamily="34" charset="0"/>
                </a:endParaRPr>
              </a:p>
            </p:txBody>
          </p:sp>
          <p:cxnSp>
            <p:nvCxnSpPr>
              <p:cNvPr id="45159" name="Straight Connector 72"/>
              <p:cNvCxnSpPr>
                <a:cxnSpLocks noChangeShapeType="1"/>
                <a:stCxn id="72" idx="0"/>
              </p:cNvCxnSpPr>
              <p:nvPr/>
            </p:nvCxnSpPr>
            <p:spPr bwMode="auto">
              <a:xfrm>
                <a:off x="8077200" y="5181600"/>
                <a:ext cx="152400" cy="1"/>
              </a:xfrm>
              <a:prstGeom prst="line">
                <a:avLst/>
              </a:prstGeom>
              <a:noFill/>
              <a:ln w="38100" cap="rnd" algn="ctr">
                <a:solidFill>
                  <a:schemeClr val="bg1">
                    <a:lumMod val="75000"/>
                  </a:schemeClr>
                </a:solidFill>
                <a:round/>
                <a:headEnd/>
                <a:tailEnd/>
              </a:ln>
            </p:spPr>
          </p:cxnSp>
        </p:grpSp>
        <p:sp>
          <p:nvSpPr>
            <p:cNvPr id="45155" name="Freeform 82"/>
            <p:cNvSpPr>
              <a:spLocks/>
            </p:cNvSpPr>
            <p:nvPr/>
          </p:nvSpPr>
          <p:spPr bwMode="auto">
            <a:xfrm flipH="1">
              <a:off x="5706236" y="4593058"/>
              <a:ext cx="470828" cy="663121"/>
            </a:xfrm>
            <a:custGeom>
              <a:avLst/>
              <a:gdLst>
                <a:gd name="T0" fmla="*/ 311285 w 470828"/>
                <a:gd name="T1" fmla="*/ 663121 h 663121"/>
                <a:gd name="T2" fmla="*/ 321013 w 470828"/>
                <a:gd name="T3" fmla="*/ 488023 h 663121"/>
                <a:gd name="T4" fmla="*/ 437745 w 470828"/>
                <a:gd name="T5" fmla="*/ 283742 h 663121"/>
                <a:gd name="T6" fmla="*/ 157264 w 470828"/>
                <a:gd name="T7" fmla="*/ 131342 h 663121"/>
                <a:gd name="T8" fmla="*/ 0 w 470828"/>
                <a:gd name="T9" fmla="*/ 264287 h 663121"/>
                <a:gd name="T10" fmla="*/ 0 60000 65536"/>
                <a:gd name="T11" fmla="*/ 0 60000 65536"/>
                <a:gd name="T12" fmla="*/ 0 60000 65536"/>
                <a:gd name="T13" fmla="*/ 0 60000 65536"/>
                <a:gd name="T14" fmla="*/ 0 60000 65536"/>
                <a:gd name="T15" fmla="*/ 0 w 470828"/>
                <a:gd name="T16" fmla="*/ 0 h 663121"/>
                <a:gd name="T17" fmla="*/ 470828 w 470828"/>
                <a:gd name="T18" fmla="*/ 663121 h 663121"/>
              </a:gdLst>
              <a:ahLst/>
              <a:cxnLst>
                <a:cxn ang="T10">
                  <a:pos x="T0" y="T1"/>
                </a:cxn>
                <a:cxn ang="T11">
                  <a:pos x="T2" y="T3"/>
                </a:cxn>
                <a:cxn ang="T12">
                  <a:pos x="T4" y="T5"/>
                </a:cxn>
                <a:cxn ang="T13">
                  <a:pos x="T6" y="T7"/>
                </a:cxn>
                <a:cxn ang="T14">
                  <a:pos x="T8" y="T9"/>
                </a:cxn>
              </a:cxnLst>
              <a:rect l="T15" t="T16" r="T17" b="T18"/>
              <a:pathLst>
                <a:path w="470828" h="663121">
                  <a:moveTo>
                    <a:pt x="311285" y="663121"/>
                  </a:moveTo>
                  <a:cubicBezTo>
                    <a:pt x="305610" y="607187"/>
                    <a:pt x="299936" y="551253"/>
                    <a:pt x="321013" y="488023"/>
                  </a:cubicBezTo>
                  <a:cubicBezTo>
                    <a:pt x="342090" y="424793"/>
                    <a:pt x="449094" y="353457"/>
                    <a:pt x="437745" y="283742"/>
                  </a:cubicBezTo>
                  <a:cubicBezTo>
                    <a:pt x="470828" y="152423"/>
                    <a:pt x="179779" y="0"/>
                    <a:pt x="157264" y="131342"/>
                  </a:cubicBezTo>
                  <a:cubicBezTo>
                    <a:pt x="134749" y="262684"/>
                    <a:pt x="52692" y="223755"/>
                    <a:pt x="0" y="264287"/>
                  </a:cubicBezTo>
                </a:path>
              </a:pathLst>
            </a:custGeom>
            <a:noFill/>
            <a:ln w="38100" cap="rnd" cmpd="sng" algn="ctr">
              <a:solidFill>
                <a:schemeClr val="bg1">
                  <a:lumMod val="75000"/>
                </a:schemeClr>
              </a:solidFill>
              <a:prstDash val="solid"/>
              <a:round/>
              <a:headEnd type="none" w="med" len="med"/>
              <a:tailEnd type="none" w="med" len="med"/>
            </a:ln>
          </p:spPr>
          <p:txBody>
            <a:bodyPr anchor="ctr"/>
            <a:lstStyle/>
            <a:p>
              <a:endParaRPr lang="en-US">
                <a:latin typeface="Arial" pitchFamily="34" charset="0"/>
                <a:cs typeface="Arial" pitchFamily="34" charset="0"/>
              </a:endParaRPr>
            </a:p>
          </p:txBody>
        </p:sp>
        <p:sp>
          <p:nvSpPr>
            <p:cNvPr id="9" name="Rectangle 8"/>
            <p:cNvSpPr/>
            <p:nvPr/>
          </p:nvSpPr>
          <p:spPr bwMode="auto">
            <a:xfrm flipH="1">
              <a:off x="4953000" y="4114800"/>
              <a:ext cx="609650" cy="914401"/>
            </a:xfrm>
            <a:prstGeom prst="rect">
              <a:avLst/>
            </a:prstGeom>
            <a:solidFill>
              <a:schemeClr val="bg1">
                <a:lumMod val="95000"/>
              </a:schemeClr>
            </a:solidFill>
            <a:ln w="19050" cap="flat" cmpd="sng" algn="ctr">
              <a:solidFill>
                <a:schemeClr val="bg1">
                  <a:lumMod val="75000"/>
                </a:schemeClr>
              </a:solidFill>
              <a:prstDash val="solid"/>
              <a:round/>
              <a:headEnd type="none" w="med" len="med"/>
              <a:tailEnd type="none" w="med" len="med"/>
            </a:ln>
            <a:effectLst/>
          </p:spPr>
          <p:txBody>
            <a:bodyPr lIns="0" tIns="0" rIns="0" bIns="0" anchor="ctr"/>
            <a:lstStyle/>
            <a:p>
              <a:pPr algn="ctr">
                <a:defRPr/>
              </a:pPr>
              <a:r>
                <a:rPr lang="en-US" sz="1400" b="0" dirty="0">
                  <a:latin typeface="Arial" pitchFamily="34" charset="0"/>
                  <a:cs typeface="Arial" pitchFamily="34" charset="0"/>
                </a:rPr>
                <a:t>VFD</a:t>
              </a:r>
            </a:p>
          </p:txBody>
        </p:sp>
      </p:grpSp>
      <p:cxnSp>
        <p:nvCxnSpPr>
          <p:cNvPr id="117" name="Straight Connector 116"/>
          <p:cNvCxnSpPr/>
          <p:nvPr/>
        </p:nvCxnSpPr>
        <p:spPr bwMode="auto">
          <a:xfrm>
            <a:off x="8305800" y="3733800"/>
            <a:ext cx="609600"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cxnSp>
        <p:nvCxnSpPr>
          <p:cNvPr id="118" name="Straight Connector 117"/>
          <p:cNvCxnSpPr/>
          <p:nvPr/>
        </p:nvCxnSpPr>
        <p:spPr bwMode="auto">
          <a:xfrm>
            <a:off x="8305800" y="4648200"/>
            <a:ext cx="609600"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sp>
        <p:nvSpPr>
          <p:cNvPr id="121" name="Right Arrow 120"/>
          <p:cNvSpPr>
            <a:spLocks noChangeArrowheads="1"/>
          </p:cNvSpPr>
          <p:nvPr/>
        </p:nvSpPr>
        <p:spPr bwMode="auto">
          <a:xfrm>
            <a:off x="8458200" y="3962400"/>
            <a:ext cx="520700" cy="484188"/>
          </a:xfrm>
          <a:prstGeom prst="rightArrow">
            <a:avLst>
              <a:gd name="adj1" fmla="val 50000"/>
              <a:gd name="adj2" fmla="val 49997"/>
            </a:avLst>
          </a:prstGeom>
          <a:solidFill>
            <a:srgbClr val="C50A0C"/>
          </a:solidFill>
          <a:ln w="19050" algn="ctr">
            <a:solidFill>
              <a:schemeClr val="tx1"/>
            </a:solidFill>
            <a:round/>
            <a:headEnd/>
            <a:tailEnd/>
          </a:ln>
        </p:spPr>
        <p:txBody>
          <a:bodyPr anchor="ctr"/>
          <a:lstStyle/>
          <a:p>
            <a:endParaRPr lang="en-US" b="0"/>
          </a:p>
        </p:txBody>
      </p:sp>
      <p:grpSp>
        <p:nvGrpSpPr>
          <p:cNvPr id="33" name="Group 135"/>
          <p:cNvGrpSpPr>
            <a:grpSpLocks/>
          </p:cNvGrpSpPr>
          <p:nvPr/>
        </p:nvGrpSpPr>
        <p:grpSpPr bwMode="auto">
          <a:xfrm>
            <a:off x="5867899" y="3124200"/>
            <a:ext cx="2901451" cy="1835150"/>
            <a:chOff x="5791699" y="3124200"/>
            <a:chExt cx="2901121" cy="1834820"/>
          </a:xfrm>
        </p:grpSpPr>
        <p:sp>
          <p:nvSpPr>
            <p:cNvPr id="45148" name="Lightning Bolt 122"/>
            <p:cNvSpPr>
              <a:spLocks noChangeAspect="1"/>
            </p:cNvSpPr>
            <p:nvPr/>
          </p:nvSpPr>
          <p:spPr bwMode="auto">
            <a:xfrm rot="10649018" flipV="1">
              <a:off x="7548708" y="4653107"/>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45149" name="Lightning Bolt 123"/>
            <p:cNvSpPr>
              <a:spLocks noChangeAspect="1"/>
            </p:cNvSpPr>
            <p:nvPr/>
          </p:nvSpPr>
          <p:spPr bwMode="auto">
            <a:xfrm rot="15702985" flipV="1">
              <a:off x="7178075" y="4130075"/>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45150" name="Lightning Bolt 104"/>
            <p:cNvSpPr>
              <a:spLocks noChangeAspect="1"/>
            </p:cNvSpPr>
            <p:nvPr/>
          </p:nvSpPr>
          <p:spPr bwMode="auto">
            <a:xfrm flipV="1">
              <a:off x="8305800" y="3429000"/>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45151" name="Lightning Bolt 121"/>
            <p:cNvSpPr>
              <a:spLocks noChangeAspect="1"/>
            </p:cNvSpPr>
            <p:nvPr/>
          </p:nvSpPr>
          <p:spPr bwMode="auto">
            <a:xfrm rot="5586207" flipV="1">
              <a:off x="8464220" y="4730420"/>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125" name="TextBox 124"/>
            <p:cNvSpPr txBox="1"/>
            <p:nvPr/>
          </p:nvSpPr>
          <p:spPr>
            <a:xfrm>
              <a:off x="5791699" y="3124200"/>
              <a:ext cx="2424427" cy="369266"/>
            </a:xfrm>
            <a:prstGeom prst="rect">
              <a:avLst/>
            </a:prstGeom>
            <a:noFill/>
          </p:spPr>
          <p:txBody>
            <a:bodyPr wrap="none">
              <a:spAutoFit/>
            </a:bodyPr>
            <a:lstStyle/>
            <a:p>
              <a:pPr algn="ctr">
                <a:defRPr/>
              </a:pPr>
              <a:r>
                <a:rPr lang="en-US" sz="1800" b="0" dirty="0">
                  <a:solidFill>
                    <a:schemeClr val="bg1"/>
                  </a:solidFill>
                  <a:latin typeface="Arial" pitchFamily="34" charset="0"/>
                  <a:cs typeface="Arial" pitchFamily="34" charset="0"/>
                </a:rPr>
                <a:t>Fan Efficiency Losses</a:t>
              </a:r>
            </a:p>
          </p:txBody>
        </p:sp>
      </p:grpSp>
      <p:grpSp>
        <p:nvGrpSpPr>
          <p:cNvPr id="34" name="Group 136"/>
          <p:cNvGrpSpPr>
            <a:grpSpLocks/>
          </p:cNvGrpSpPr>
          <p:nvPr/>
        </p:nvGrpSpPr>
        <p:grpSpPr bwMode="auto">
          <a:xfrm>
            <a:off x="6813550" y="4375150"/>
            <a:ext cx="2011363" cy="1833563"/>
            <a:chOff x="6737884" y="4375683"/>
            <a:chExt cx="2011419" cy="1833248"/>
          </a:xfrm>
        </p:grpSpPr>
        <p:sp>
          <p:nvSpPr>
            <p:cNvPr id="45145" name="Lightning Bolt 125"/>
            <p:cNvSpPr>
              <a:spLocks noChangeAspect="1"/>
            </p:cNvSpPr>
            <p:nvPr/>
          </p:nvSpPr>
          <p:spPr bwMode="auto">
            <a:xfrm rot="8722410" flipV="1">
              <a:off x="6862908" y="5110308"/>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45146" name="Lightning Bolt 126"/>
            <p:cNvSpPr>
              <a:spLocks noChangeAspect="1"/>
            </p:cNvSpPr>
            <p:nvPr/>
          </p:nvSpPr>
          <p:spPr bwMode="auto">
            <a:xfrm rot="17404174" flipV="1">
              <a:off x="6737884" y="4375683"/>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128" name="TextBox 127"/>
            <p:cNvSpPr txBox="1"/>
            <p:nvPr/>
          </p:nvSpPr>
          <p:spPr>
            <a:xfrm>
              <a:off x="6934739" y="5562929"/>
              <a:ext cx="1814564" cy="646002"/>
            </a:xfrm>
            <a:prstGeom prst="rect">
              <a:avLst/>
            </a:prstGeom>
            <a:noFill/>
          </p:spPr>
          <p:txBody>
            <a:bodyPr>
              <a:spAutoFit/>
            </a:bodyPr>
            <a:lstStyle/>
            <a:p>
              <a:pPr algn="ctr">
                <a:defRPr/>
              </a:pPr>
              <a:r>
                <a:rPr lang="en-US" sz="1800" b="0" dirty="0">
                  <a:solidFill>
                    <a:schemeClr val="bg1"/>
                  </a:solidFill>
                  <a:latin typeface="Arial" pitchFamily="34" charset="0"/>
                  <a:cs typeface="Arial" pitchFamily="34" charset="0"/>
                </a:rPr>
                <a:t>Belt Efficiency Losses</a:t>
              </a:r>
            </a:p>
          </p:txBody>
        </p:sp>
      </p:grpSp>
      <p:grpSp>
        <p:nvGrpSpPr>
          <p:cNvPr id="36" name="Group 137"/>
          <p:cNvGrpSpPr>
            <a:grpSpLocks/>
          </p:cNvGrpSpPr>
          <p:nvPr/>
        </p:nvGrpSpPr>
        <p:grpSpPr bwMode="auto">
          <a:xfrm>
            <a:off x="4604283" y="3505200"/>
            <a:ext cx="2577379" cy="990600"/>
            <a:chOff x="4527786" y="3505200"/>
            <a:chExt cx="2576988" cy="990600"/>
          </a:xfrm>
        </p:grpSpPr>
        <p:sp>
          <p:nvSpPr>
            <p:cNvPr id="129" name="TextBox 128"/>
            <p:cNvSpPr txBox="1"/>
            <p:nvPr/>
          </p:nvSpPr>
          <p:spPr>
            <a:xfrm>
              <a:off x="4616328" y="3505200"/>
              <a:ext cx="2488446" cy="369332"/>
            </a:xfrm>
            <a:prstGeom prst="rect">
              <a:avLst/>
            </a:prstGeom>
            <a:noFill/>
          </p:spPr>
          <p:txBody>
            <a:bodyPr wrap="none">
              <a:spAutoFit/>
            </a:bodyPr>
            <a:lstStyle/>
            <a:p>
              <a:pPr algn="ctr">
                <a:defRPr/>
              </a:pPr>
              <a:r>
                <a:rPr lang="en-US" sz="1800" b="0" dirty="0">
                  <a:solidFill>
                    <a:schemeClr val="bg1"/>
                  </a:solidFill>
                  <a:latin typeface="Arial" pitchFamily="34" charset="0"/>
                  <a:cs typeface="Arial" pitchFamily="34" charset="0"/>
                </a:rPr>
                <a:t>VFD Efficiency Losses</a:t>
              </a:r>
            </a:p>
          </p:txBody>
        </p:sp>
        <p:sp>
          <p:nvSpPr>
            <p:cNvPr id="45143" name="Lightning Bolt 129"/>
            <p:cNvSpPr>
              <a:spLocks noChangeAspect="1"/>
            </p:cNvSpPr>
            <p:nvPr/>
          </p:nvSpPr>
          <p:spPr bwMode="auto">
            <a:xfrm flipV="1">
              <a:off x="5562146" y="4267200"/>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45144" name="Lightning Bolt 132"/>
            <p:cNvSpPr>
              <a:spLocks noChangeAspect="1"/>
            </p:cNvSpPr>
            <p:nvPr/>
          </p:nvSpPr>
          <p:spPr bwMode="auto">
            <a:xfrm rot="17404174" flipV="1">
              <a:off x="4527786" y="4147083"/>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grpSp>
      <p:sp>
        <p:nvSpPr>
          <p:cNvPr id="139" name="Rectangle 138"/>
          <p:cNvSpPr/>
          <p:nvPr/>
        </p:nvSpPr>
        <p:spPr>
          <a:xfrm>
            <a:off x="3596970" y="1905000"/>
            <a:ext cx="4995277" cy="584775"/>
          </a:xfrm>
          <a:prstGeom prst="rect">
            <a:avLst/>
          </a:prstGeom>
          <a:noFill/>
        </p:spPr>
        <p:txBody>
          <a:bodyPr wrap="none">
            <a:spAutoFit/>
          </a:bodyPr>
          <a:lstStyle/>
          <a:p>
            <a:pPr algn="ctr">
              <a:defRPr/>
            </a:pPr>
            <a:r>
              <a:rPr lang="en-US" sz="3200" i="1" dirty="0">
                <a:ln w="18000">
                  <a:solidFill>
                    <a:srgbClr val="FF0000"/>
                  </a:solidFill>
                  <a:prstDash val="solid"/>
                  <a:miter lim="800000"/>
                </a:ln>
                <a:solidFill>
                  <a:srgbClr val="FF0000"/>
                </a:solidFill>
                <a:effectLst>
                  <a:outerShdw blurRad="25500" dist="23000" dir="7020000" algn="tl">
                    <a:srgbClr val="000000">
                      <a:alpha val="50000"/>
                    </a:srgbClr>
                  </a:outerShdw>
                </a:effectLst>
              </a:rPr>
              <a:t>Flow = Mass in Motion = Energy</a:t>
            </a:r>
          </a:p>
        </p:txBody>
      </p:sp>
      <p:grpSp>
        <p:nvGrpSpPr>
          <p:cNvPr id="37" name="Group 147"/>
          <p:cNvGrpSpPr>
            <a:grpSpLocks/>
          </p:cNvGrpSpPr>
          <p:nvPr/>
        </p:nvGrpSpPr>
        <p:grpSpPr bwMode="auto">
          <a:xfrm>
            <a:off x="1077913" y="2362200"/>
            <a:ext cx="3860227" cy="3821113"/>
            <a:chOff x="1078478" y="2362200"/>
            <a:chExt cx="3858904" cy="3821680"/>
          </a:xfrm>
        </p:grpSpPr>
        <p:sp>
          <p:nvSpPr>
            <p:cNvPr id="140" name="TextBox 139"/>
            <p:cNvSpPr txBox="1"/>
            <p:nvPr/>
          </p:nvSpPr>
          <p:spPr>
            <a:xfrm>
              <a:off x="1970920" y="2362200"/>
              <a:ext cx="2966462" cy="369387"/>
            </a:xfrm>
            <a:prstGeom prst="rect">
              <a:avLst/>
            </a:prstGeom>
            <a:noFill/>
          </p:spPr>
          <p:txBody>
            <a:bodyPr wrap="none">
              <a:spAutoFit/>
            </a:bodyPr>
            <a:lstStyle/>
            <a:p>
              <a:pPr algn="ctr">
                <a:defRPr/>
              </a:pPr>
              <a:r>
                <a:rPr lang="en-US" sz="1800" b="0" dirty="0">
                  <a:solidFill>
                    <a:schemeClr val="bg1"/>
                  </a:solidFill>
                  <a:latin typeface="Arial" pitchFamily="34" charset="0"/>
                  <a:cs typeface="Arial" pitchFamily="34" charset="0"/>
                </a:rPr>
                <a:t>Distribution System Losses</a:t>
              </a:r>
            </a:p>
          </p:txBody>
        </p:sp>
        <p:sp>
          <p:nvSpPr>
            <p:cNvPr id="45135" name="Lightning Bolt 140"/>
            <p:cNvSpPr>
              <a:spLocks noChangeAspect="1"/>
            </p:cNvSpPr>
            <p:nvPr/>
          </p:nvSpPr>
          <p:spPr bwMode="auto">
            <a:xfrm rot="14412601" flipV="1">
              <a:off x="2754878" y="2907278"/>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45136" name="Lightning Bolt 141"/>
            <p:cNvSpPr>
              <a:spLocks noChangeAspect="1"/>
            </p:cNvSpPr>
            <p:nvPr/>
          </p:nvSpPr>
          <p:spPr bwMode="auto">
            <a:xfrm rot="224682" flipV="1">
              <a:off x="4122020" y="2750421"/>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45137" name="Lightning Bolt 142"/>
            <p:cNvSpPr>
              <a:spLocks noChangeAspect="1"/>
            </p:cNvSpPr>
            <p:nvPr/>
          </p:nvSpPr>
          <p:spPr bwMode="auto">
            <a:xfrm rot="1684118" flipV="1">
              <a:off x="3393138" y="3774139"/>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45138" name="Lightning Bolt 143"/>
            <p:cNvSpPr>
              <a:spLocks noChangeAspect="1"/>
            </p:cNvSpPr>
            <p:nvPr/>
          </p:nvSpPr>
          <p:spPr bwMode="auto">
            <a:xfrm rot="13117319" flipV="1">
              <a:off x="1078478" y="5955280"/>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45139" name="Lightning Bolt 144"/>
            <p:cNvSpPr>
              <a:spLocks noChangeAspect="1"/>
            </p:cNvSpPr>
            <p:nvPr/>
          </p:nvSpPr>
          <p:spPr bwMode="auto">
            <a:xfrm rot="11741197" flipV="1">
              <a:off x="3531847" y="4979648"/>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45140" name="Lightning Bolt 145"/>
            <p:cNvSpPr>
              <a:spLocks noChangeAspect="1"/>
            </p:cNvSpPr>
            <p:nvPr/>
          </p:nvSpPr>
          <p:spPr bwMode="auto">
            <a:xfrm rot="10427916" flipV="1">
              <a:off x="4583678" y="5802879"/>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45141" name="Lightning Bolt 146"/>
            <p:cNvSpPr>
              <a:spLocks noChangeAspect="1"/>
            </p:cNvSpPr>
            <p:nvPr/>
          </p:nvSpPr>
          <p:spPr bwMode="auto">
            <a:xfrm rot="13593530" flipV="1">
              <a:off x="1876085" y="4543085"/>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grpSp>
      <p:grpSp>
        <p:nvGrpSpPr>
          <p:cNvPr id="38" name="Group 154"/>
          <p:cNvGrpSpPr>
            <a:grpSpLocks/>
          </p:cNvGrpSpPr>
          <p:nvPr/>
        </p:nvGrpSpPr>
        <p:grpSpPr bwMode="auto">
          <a:xfrm>
            <a:off x="304800" y="3200400"/>
            <a:ext cx="1600200" cy="990600"/>
            <a:chOff x="228600" y="3200400"/>
            <a:chExt cx="1600200" cy="990600"/>
          </a:xfrm>
        </p:grpSpPr>
        <p:sp>
          <p:nvSpPr>
            <p:cNvPr id="149" name="TextBox 148"/>
            <p:cNvSpPr txBox="1"/>
            <p:nvPr/>
          </p:nvSpPr>
          <p:spPr>
            <a:xfrm>
              <a:off x="228600" y="3200400"/>
              <a:ext cx="1420813" cy="646331"/>
            </a:xfrm>
            <a:prstGeom prst="rect">
              <a:avLst/>
            </a:prstGeom>
            <a:noFill/>
          </p:spPr>
          <p:txBody>
            <a:bodyPr>
              <a:spAutoFit/>
            </a:bodyPr>
            <a:lstStyle/>
            <a:p>
              <a:pPr algn="ctr">
                <a:defRPr/>
              </a:pPr>
              <a:r>
                <a:rPr lang="en-US" sz="1800" b="0" dirty="0">
                  <a:latin typeface="+mn-lt"/>
                </a:rPr>
                <a:t>Transformer </a:t>
              </a:r>
            </a:p>
            <a:p>
              <a:pPr algn="ctr">
                <a:defRPr/>
              </a:pPr>
              <a:r>
                <a:rPr lang="en-US" sz="1800" b="0" dirty="0">
                  <a:latin typeface="+mn-lt"/>
                </a:rPr>
                <a:t>Losses</a:t>
              </a:r>
            </a:p>
          </p:txBody>
        </p:sp>
        <p:sp>
          <p:nvSpPr>
            <p:cNvPr id="45132" name="Lightning Bolt 149"/>
            <p:cNvSpPr>
              <a:spLocks noChangeAspect="1"/>
            </p:cNvSpPr>
            <p:nvPr/>
          </p:nvSpPr>
          <p:spPr bwMode="auto">
            <a:xfrm rot="16430717" flipV="1">
              <a:off x="270283" y="3927883"/>
              <a:ext cx="228600" cy="228600"/>
            </a:xfrm>
            <a:prstGeom prst="lightningBolt">
              <a:avLst/>
            </a:prstGeom>
            <a:solidFill>
              <a:srgbClr val="FF9900"/>
            </a:solidFill>
            <a:ln w="19050" algn="ctr">
              <a:solidFill>
                <a:schemeClr val="tx1"/>
              </a:solidFill>
              <a:round/>
              <a:headEnd/>
              <a:tailEnd/>
            </a:ln>
          </p:spPr>
          <p:txBody>
            <a:bodyPr anchor="ctr"/>
            <a:lstStyle/>
            <a:p>
              <a:endParaRPr lang="en-US" b="0"/>
            </a:p>
          </p:txBody>
        </p:sp>
        <p:sp>
          <p:nvSpPr>
            <p:cNvPr id="45133" name="Lightning Bolt 150"/>
            <p:cNvSpPr>
              <a:spLocks noChangeAspect="1"/>
            </p:cNvSpPr>
            <p:nvPr/>
          </p:nvSpPr>
          <p:spPr bwMode="auto">
            <a:xfrm flipV="1">
              <a:off x="1600200" y="3962400"/>
              <a:ext cx="228600" cy="228600"/>
            </a:xfrm>
            <a:prstGeom prst="lightningBolt">
              <a:avLst/>
            </a:prstGeom>
            <a:solidFill>
              <a:srgbClr val="FF9900"/>
            </a:solidFill>
            <a:ln w="19050" algn="ctr">
              <a:solidFill>
                <a:schemeClr val="tx1"/>
              </a:solidFill>
              <a:round/>
              <a:headEnd/>
              <a:tailEnd/>
            </a:ln>
          </p:spPr>
          <p:txBody>
            <a:bodyPr anchor="ctr"/>
            <a:lstStyle/>
            <a:p>
              <a:endParaRPr lang="en-US" b="0"/>
            </a:p>
          </p:txBody>
        </p:sp>
      </p:grpSp>
      <p:grpSp>
        <p:nvGrpSpPr>
          <p:cNvPr id="39" name="Group 153"/>
          <p:cNvGrpSpPr>
            <a:grpSpLocks/>
          </p:cNvGrpSpPr>
          <p:nvPr/>
        </p:nvGrpSpPr>
        <p:grpSpPr bwMode="auto">
          <a:xfrm>
            <a:off x="269875" y="5832470"/>
            <a:ext cx="4419147" cy="702146"/>
            <a:chOff x="194083" y="5832881"/>
            <a:chExt cx="4418439" cy="701363"/>
          </a:xfrm>
        </p:grpSpPr>
        <p:sp>
          <p:nvSpPr>
            <p:cNvPr id="152" name="TextBox 151"/>
            <p:cNvSpPr txBox="1"/>
            <p:nvPr/>
          </p:nvSpPr>
          <p:spPr>
            <a:xfrm>
              <a:off x="1055706" y="6165324"/>
              <a:ext cx="3556816" cy="368920"/>
            </a:xfrm>
            <a:prstGeom prst="rect">
              <a:avLst/>
            </a:prstGeom>
            <a:noFill/>
          </p:spPr>
          <p:txBody>
            <a:bodyPr wrap="none">
              <a:spAutoFit/>
            </a:bodyPr>
            <a:lstStyle/>
            <a:p>
              <a:pPr algn="ctr">
                <a:defRPr/>
              </a:pPr>
              <a:r>
                <a:rPr lang="en-US" sz="1800" b="0" dirty="0">
                  <a:solidFill>
                    <a:schemeClr val="bg1"/>
                  </a:solidFill>
                  <a:latin typeface="Arial" pitchFamily="34" charset="0"/>
                  <a:cs typeface="Arial" pitchFamily="34" charset="0"/>
                </a:rPr>
                <a:t>More Distribution System Losses</a:t>
              </a:r>
            </a:p>
          </p:txBody>
        </p:sp>
        <p:sp>
          <p:nvSpPr>
            <p:cNvPr id="45130" name="Lightning Bolt 152"/>
            <p:cNvSpPr>
              <a:spLocks noChangeAspect="1"/>
            </p:cNvSpPr>
            <p:nvPr/>
          </p:nvSpPr>
          <p:spPr bwMode="auto">
            <a:xfrm rot="17459574" flipV="1">
              <a:off x="194083" y="5832881"/>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grpSp>
      <p:grpSp>
        <p:nvGrpSpPr>
          <p:cNvPr id="40" name="Group 158"/>
          <p:cNvGrpSpPr>
            <a:grpSpLocks/>
          </p:cNvGrpSpPr>
          <p:nvPr/>
        </p:nvGrpSpPr>
        <p:grpSpPr bwMode="auto">
          <a:xfrm>
            <a:off x="5334000" y="4465638"/>
            <a:ext cx="1814513" cy="1971894"/>
            <a:chOff x="5257800" y="4466093"/>
            <a:chExt cx="1815103" cy="1971657"/>
          </a:xfrm>
        </p:grpSpPr>
        <p:sp>
          <p:nvSpPr>
            <p:cNvPr id="45126" name="Lightning Bolt 155"/>
            <p:cNvSpPr>
              <a:spLocks noChangeAspect="1"/>
            </p:cNvSpPr>
            <p:nvPr/>
          </p:nvSpPr>
          <p:spPr bwMode="auto">
            <a:xfrm rot="11548634" flipV="1">
              <a:off x="5988302" y="5302502"/>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sp>
          <p:nvSpPr>
            <p:cNvPr id="157" name="TextBox 156"/>
            <p:cNvSpPr txBox="1"/>
            <p:nvPr/>
          </p:nvSpPr>
          <p:spPr>
            <a:xfrm>
              <a:off x="5257800" y="5791497"/>
              <a:ext cx="1815103" cy="646253"/>
            </a:xfrm>
            <a:prstGeom prst="rect">
              <a:avLst/>
            </a:prstGeom>
            <a:noFill/>
          </p:spPr>
          <p:txBody>
            <a:bodyPr>
              <a:spAutoFit/>
            </a:bodyPr>
            <a:lstStyle/>
            <a:p>
              <a:pPr algn="ctr">
                <a:defRPr/>
              </a:pPr>
              <a:r>
                <a:rPr lang="en-US" sz="1800" b="0" dirty="0">
                  <a:solidFill>
                    <a:schemeClr val="bg1"/>
                  </a:solidFill>
                  <a:latin typeface="Arial" pitchFamily="34" charset="0"/>
                  <a:cs typeface="Arial" pitchFamily="34" charset="0"/>
                </a:rPr>
                <a:t>Motor Efficiency Losses</a:t>
              </a:r>
            </a:p>
          </p:txBody>
        </p:sp>
        <p:sp>
          <p:nvSpPr>
            <p:cNvPr id="45128" name="Lightning Bolt 157"/>
            <p:cNvSpPr>
              <a:spLocks noChangeAspect="1"/>
            </p:cNvSpPr>
            <p:nvPr/>
          </p:nvSpPr>
          <p:spPr bwMode="auto">
            <a:xfrm rot="18546963" flipV="1">
              <a:off x="6066294" y="4466093"/>
              <a:ext cx="228600" cy="228600"/>
            </a:xfrm>
            <a:prstGeom prst="lightningBolt">
              <a:avLst/>
            </a:prstGeom>
            <a:solidFill>
              <a:srgbClr val="FF9900"/>
            </a:solidFill>
            <a:ln w="19050" algn="ctr">
              <a:solidFill>
                <a:schemeClr val="tx1"/>
              </a:solidFill>
              <a:round/>
              <a:headEnd/>
              <a:tailEnd/>
            </a:ln>
          </p:spPr>
          <p:txBody>
            <a:bodyPr anchor="ctr"/>
            <a:lstStyle/>
            <a:p>
              <a:endParaRPr lang="en-US" b="0">
                <a:solidFill>
                  <a:schemeClr val="bg1"/>
                </a:solidFill>
                <a:latin typeface="Arial" pitchFamily="34" charset="0"/>
                <a:cs typeface="Arial" pitchFamily="34" charset="0"/>
              </a:endParaRPr>
            </a:p>
          </p:txBody>
        </p:sp>
      </p:grpSp>
      <p:cxnSp>
        <p:nvCxnSpPr>
          <p:cNvPr id="45104" name="Straight Connector 109"/>
          <p:cNvCxnSpPr>
            <a:cxnSpLocks noChangeShapeType="1"/>
          </p:cNvCxnSpPr>
          <p:nvPr/>
        </p:nvCxnSpPr>
        <p:spPr bwMode="auto">
          <a:xfrm rot="5400000">
            <a:off x="0" y="5410200"/>
            <a:ext cx="152400" cy="0"/>
          </a:xfrm>
          <a:prstGeom prst="line">
            <a:avLst/>
          </a:prstGeom>
          <a:noFill/>
          <a:ln w="9525" cap="rnd" algn="ctr">
            <a:solidFill>
              <a:srgbClr val="008000"/>
            </a:solidFill>
            <a:round/>
            <a:headEnd/>
            <a:tailEnd/>
          </a:ln>
        </p:spPr>
      </p:cxnSp>
      <p:cxnSp>
        <p:nvCxnSpPr>
          <p:cNvPr id="45105" name="Straight Connector 130"/>
          <p:cNvCxnSpPr>
            <a:cxnSpLocks noChangeShapeType="1"/>
          </p:cNvCxnSpPr>
          <p:nvPr/>
        </p:nvCxnSpPr>
        <p:spPr bwMode="auto">
          <a:xfrm rot="5400000" flipH="1" flipV="1">
            <a:off x="52388" y="5414963"/>
            <a:ext cx="123825" cy="28575"/>
          </a:xfrm>
          <a:prstGeom prst="line">
            <a:avLst/>
          </a:prstGeom>
          <a:noFill/>
          <a:ln w="9525" cap="rnd" algn="ctr">
            <a:solidFill>
              <a:srgbClr val="008000"/>
            </a:solidFill>
            <a:round/>
            <a:headEnd/>
            <a:tailEnd/>
          </a:ln>
        </p:spPr>
      </p:cxnSp>
      <p:cxnSp>
        <p:nvCxnSpPr>
          <p:cNvPr id="45106" name="Straight Connector 133"/>
          <p:cNvCxnSpPr>
            <a:cxnSpLocks noChangeShapeType="1"/>
          </p:cNvCxnSpPr>
          <p:nvPr/>
        </p:nvCxnSpPr>
        <p:spPr bwMode="auto">
          <a:xfrm rot="16200000" flipH="1">
            <a:off x="130968" y="5384007"/>
            <a:ext cx="138113" cy="57150"/>
          </a:xfrm>
          <a:prstGeom prst="line">
            <a:avLst/>
          </a:prstGeom>
          <a:noFill/>
          <a:ln w="9525" cap="rnd" algn="ctr">
            <a:solidFill>
              <a:srgbClr val="008000"/>
            </a:solidFill>
            <a:round/>
            <a:headEnd/>
            <a:tailEnd/>
          </a:ln>
        </p:spPr>
      </p:cxnSp>
      <p:cxnSp>
        <p:nvCxnSpPr>
          <p:cNvPr id="45107" name="Straight Connector 161"/>
          <p:cNvCxnSpPr>
            <a:cxnSpLocks noChangeShapeType="1"/>
          </p:cNvCxnSpPr>
          <p:nvPr/>
        </p:nvCxnSpPr>
        <p:spPr bwMode="auto">
          <a:xfrm rot="16200000" flipV="1">
            <a:off x="171451" y="5386387"/>
            <a:ext cx="114300" cy="9525"/>
          </a:xfrm>
          <a:prstGeom prst="line">
            <a:avLst/>
          </a:prstGeom>
          <a:noFill/>
          <a:ln w="9525" cap="rnd" algn="ctr">
            <a:solidFill>
              <a:srgbClr val="008000"/>
            </a:solidFill>
            <a:round/>
            <a:headEnd/>
            <a:tailEnd/>
          </a:ln>
        </p:spPr>
      </p:cxnSp>
      <p:cxnSp>
        <p:nvCxnSpPr>
          <p:cNvPr id="45108" name="Straight Connector 163"/>
          <p:cNvCxnSpPr>
            <a:cxnSpLocks noChangeShapeType="1"/>
          </p:cNvCxnSpPr>
          <p:nvPr/>
        </p:nvCxnSpPr>
        <p:spPr bwMode="auto">
          <a:xfrm rot="5400000" flipH="1" flipV="1">
            <a:off x="228600" y="5376863"/>
            <a:ext cx="147638" cy="42862"/>
          </a:xfrm>
          <a:prstGeom prst="line">
            <a:avLst/>
          </a:prstGeom>
          <a:noFill/>
          <a:ln w="9525" cap="rnd" algn="ctr">
            <a:solidFill>
              <a:srgbClr val="008000"/>
            </a:solidFill>
            <a:round/>
            <a:headEnd/>
            <a:tailEnd/>
          </a:ln>
        </p:spPr>
      </p:cxnSp>
      <p:cxnSp>
        <p:nvCxnSpPr>
          <p:cNvPr id="45109" name="Straight Connector 165"/>
          <p:cNvCxnSpPr>
            <a:cxnSpLocks noChangeShapeType="1"/>
          </p:cNvCxnSpPr>
          <p:nvPr/>
        </p:nvCxnSpPr>
        <p:spPr bwMode="auto">
          <a:xfrm rot="16200000" flipV="1">
            <a:off x="304801" y="5395912"/>
            <a:ext cx="119062" cy="23813"/>
          </a:xfrm>
          <a:prstGeom prst="line">
            <a:avLst/>
          </a:prstGeom>
          <a:noFill/>
          <a:ln w="9525" cap="rnd" algn="ctr">
            <a:solidFill>
              <a:srgbClr val="008000"/>
            </a:solidFill>
            <a:round/>
            <a:headEnd/>
            <a:tailEnd/>
          </a:ln>
        </p:spPr>
      </p:cxnSp>
      <p:cxnSp>
        <p:nvCxnSpPr>
          <p:cNvPr id="45110" name="Straight Connector 167"/>
          <p:cNvCxnSpPr>
            <a:cxnSpLocks noChangeShapeType="1"/>
          </p:cNvCxnSpPr>
          <p:nvPr/>
        </p:nvCxnSpPr>
        <p:spPr bwMode="auto">
          <a:xfrm rot="5400000" flipH="1" flipV="1">
            <a:off x="345281" y="5379244"/>
            <a:ext cx="138113" cy="9525"/>
          </a:xfrm>
          <a:prstGeom prst="line">
            <a:avLst/>
          </a:prstGeom>
          <a:noFill/>
          <a:ln w="9525" cap="rnd" algn="ctr">
            <a:solidFill>
              <a:srgbClr val="008000"/>
            </a:solidFill>
            <a:round/>
            <a:headEnd/>
            <a:tailEnd/>
          </a:ln>
        </p:spPr>
      </p:cxnSp>
      <p:cxnSp>
        <p:nvCxnSpPr>
          <p:cNvPr id="45111" name="Straight Connector 169"/>
          <p:cNvCxnSpPr>
            <a:cxnSpLocks noChangeShapeType="1"/>
          </p:cNvCxnSpPr>
          <p:nvPr/>
        </p:nvCxnSpPr>
        <p:spPr bwMode="auto">
          <a:xfrm rot="16200000" flipV="1">
            <a:off x="80963" y="5391150"/>
            <a:ext cx="133350" cy="19050"/>
          </a:xfrm>
          <a:prstGeom prst="line">
            <a:avLst/>
          </a:prstGeom>
          <a:noFill/>
          <a:ln w="9525" cap="rnd" algn="ctr">
            <a:solidFill>
              <a:srgbClr val="008000"/>
            </a:solidFill>
            <a:round/>
            <a:headEnd/>
            <a:tailEnd/>
          </a:ln>
        </p:spPr>
      </p:cxnSp>
      <p:cxnSp>
        <p:nvCxnSpPr>
          <p:cNvPr id="45112" name="Straight Connector 171"/>
          <p:cNvCxnSpPr>
            <a:cxnSpLocks noChangeShapeType="1"/>
          </p:cNvCxnSpPr>
          <p:nvPr/>
        </p:nvCxnSpPr>
        <p:spPr bwMode="auto">
          <a:xfrm rot="16200000" flipV="1">
            <a:off x="-9525" y="5386388"/>
            <a:ext cx="109537" cy="33338"/>
          </a:xfrm>
          <a:prstGeom prst="line">
            <a:avLst/>
          </a:prstGeom>
          <a:noFill/>
          <a:ln w="9525" cap="rnd" algn="ctr">
            <a:solidFill>
              <a:srgbClr val="008000"/>
            </a:solidFill>
            <a:round/>
            <a:headEnd/>
            <a:tailEnd/>
          </a:ln>
        </p:spPr>
      </p:cxnSp>
      <p:cxnSp>
        <p:nvCxnSpPr>
          <p:cNvPr id="45113" name="Straight Connector 177"/>
          <p:cNvCxnSpPr>
            <a:cxnSpLocks noChangeShapeType="1"/>
          </p:cNvCxnSpPr>
          <p:nvPr/>
        </p:nvCxnSpPr>
        <p:spPr bwMode="auto">
          <a:xfrm rot="16200000" flipV="1">
            <a:off x="1638301" y="5405437"/>
            <a:ext cx="114300" cy="9525"/>
          </a:xfrm>
          <a:prstGeom prst="line">
            <a:avLst/>
          </a:prstGeom>
          <a:noFill/>
          <a:ln w="9525" cap="rnd" algn="ctr">
            <a:solidFill>
              <a:srgbClr val="008000"/>
            </a:solidFill>
            <a:round/>
            <a:headEnd/>
            <a:tailEnd/>
          </a:ln>
        </p:spPr>
      </p:cxnSp>
      <p:grpSp>
        <p:nvGrpSpPr>
          <p:cNvPr id="42" name="Group 197"/>
          <p:cNvGrpSpPr>
            <a:grpSpLocks/>
          </p:cNvGrpSpPr>
          <p:nvPr/>
        </p:nvGrpSpPr>
        <p:grpSpPr bwMode="auto">
          <a:xfrm>
            <a:off x="176213" y="4916488"/>
            <a:ext cx="250825" cy="549275"/>
            <a:chOff x="176766" y="4916230"/>
            <a:chExt cx="250530" cy="549790"/>
          </a:xfrm>
        </p:grpSpPr>
        <p:sp>
          <p:nvSpPr>
            <p:cNvPr id="45115" name="Freeform 183"/>
            <p:cNvSpPr>
              <a:spLocks/>
            </p:cNvSpPr>
            <p:nvPr/>
          </p:nvSpPr>
          <p:spPr bwMode="auto">
            <a:xfrm>
              <a:off x="249865" y="5071730"/>
              <a:ext cx="49618" cy="394290"/>
            </a:xfrm>
            <a:custGeom>
              <a:avLst/>
              <a:gdLst>
                <a:gd name="T0" fmla="*/ 7975 w 49618"/>
                <a:gd name="T1" fmla="*/ 380114 h 394290"/>
                <a:gd name="T2" fmla="*/ 29240 w 49618"/>
                <a:gd name="T3" fmla="*/ 364165 h 394290"/>
                <a:gd name="T4" fmla="*/ 45188 w 49618"/>
                <a:gd name="T5" fmla="*/ 199361 h 394290"/>
                <a:gd name="T6" fmla="*/ 2658 w 49618"/>
                <a:gd name="T7" fmla="*/ 119617 h 394290"/>
                <a:gd name="T8" fmla="*/ 29240 w 49618"/>
                <a:gd name="T9" fmla="*/ 0 h 394290"/>
                <a:gd name="T10" fmla="*/ 0 60000 65536"/>
                <a:gd name="T11" fmla="*/ 0 60000 65536"/>
                <a:gd name="T12" fmla="*/ 0 60000 65536"/>
                <a:gd name="T13" fmla="*/ 0 60000 65536"/>
                <a:gd name="T14" fmla="*/ 0 60000 65536"/>
                <a:gd name="T15" fmla="*/ 0 w 49618"/>
                <a:gd name="T16" fmla="*/ 0 h 394290"/>
                <a:gd name="T17" fmla="*/ 49618 w 49618"/>
                <a:gd name="T18" fmla="*/ 394290 h 394290"/>
              </a:gdLst>
              <a:ahLst/>
              <a:cxnLst>
                <a:cxn ang="T10">
                  <a:pos x="T0" y="T1"/>
                </a:cxn>
                <a:cxn ang="T11">
                  <a:pos x="T2" y="T3"/>
                </a:cxn>
                <a:cxn ang="T12">
                  <a:pos x="T4" y="T5"/>
                </a:cxn>
                <a:cxn ang="T13">
                  <a:pos x="T6" y="T7"/>
                </a:cxn>
                <a:cxn ang="T14">
                  <a:pos x="T8" y="T9"/>
                </a:cxn>
              </a:cxnLst>
              <a:rect l="T15" t="T16" r="T17" b="T18"/>
              <a:pathLst>
                <a:path w="49618" h="394290">
                  <a:moveTo>
                    <a:pt x="7975" y="380114"/>
                  </a:moveTo>
                  <a:cubicBezTo>
                    <a:pt x="7975" y="379671"/>
                    <a:pt x="23038" y="394290"/>
                    <a:pt x="29240" y="364165"/>
                  </a:cubicBezTo>
                  <a:cubicBezTo>
                    <a:pt x="35442" y="334040"/>
                    <a:pt x="49618" y="240119"/>
                    <a:pt x="45188" y="199361"/>
                  </a:cubicBezTo>
                  <a:cubicBezTo>
                    <a:pt x="40758" y="158603"/>
                    <a:pt x="5316" y="152844"/>
                    <a:pt x="2658" y="119617"/>
                  </a:cubicBezTo>
                  <a:cubicBezTo>
                    <a:pt x="0" y="86390"/>
                    <a:pt x="14177" y="38765"/>
                    <a:pt x="29240" y="0"/>
                  </a:cubicBezTo>
                </a:path>
              </a:pathLst>
            </a:custGeom>
            <a:noFill/>
            <a:ln w="9525" cap="rnd" cmpd="sng" algn="ctr">
              <a:solidFill>
                <a:srgbClr val="008000"/>
              </a:solidFill>
              <a:prstDash val="solid"/>
              <a:round/>
              <a:headEnd type="none" w="med" len="med"/>
              <a:tailEnd type="none" w="med" len="med"/>
            </a:ln>
          </p:spPr>
          <p:txBody>
            <a:bodyPr anchor="ctr"/>
            <a:lstStyle/>
            <a:p>
              <a:endParaRPr lang="en-US"/>
            </a:p>
          </p:txBody>
        </p:sp>
        <p:sp>
          <p:nvSpPr>
            <p:cNvPr id="45116" name="Freeform 190"/>
            <p:cNvSpPr>
              <a:spLocks/>
            </p:cNvSpPr>
            <p:nvPr/>
          </p:nvSpPr>
          <p:spPr bwMode="auto">
            <a:xfrm>
              <a:off x="176766" y="4941925"/>
              <a:ext cx="93479" cy="108097"/>
            </a:xfrm>
            <a:custGeom>
              <a:avLst/>
              <a:gdLst>
                <a:gd name="T0" fmla="*/ 83732 w 93479"/>
                <a:gd name="T1" fmla="*/ 103224 h 108097"/>
                <a:gd name="T2" fmla="*/ 11962 w 93479"/>
                <a:gd name="T3" fmla="*/ 81959 h 108097"/>
                <a:gd name="T4" fmla="*/ 11962 w 93479"/>
                <a:gd name="T5" fmla="*/ 4873 h 108097"/>
                <a:gd name="T6" fmla="*/ 70441 w 93479"/>
                <a:gd name="T7" fmla="*/ 52719 h 108097"/>
                <a:gd name="T8" fmla="*/ 83732 w 93479"/>
                <a:gd name="T9" fmla="*/ 103224 h 108097"/>
                <a:gd name="T10" fmla="*/ 0 60000 65536"/>
                <a:gd name="T11" fmla="*/ 0 60000 65536"/>
                <a:gd name="T12" fmla="*/ 0 60000 65536"/>
                <a:gd name="T13" fmla="*/ 0 60000 65536"/>
                <a:gd name="T14" fmla="*/ 0 60000 65536"/>
                <a:gd name="T15" fmla="*/ 0 w 93479"/>
                <a:gd name="T16" fmla="*/ 0 h 108097"/>
                <a:gd name="T17" fmla="*/ 93479 w 93479"/>
                <a:gd name="T18" fmla="*/ 108097 h 108097"/>
              </a:gdLst>
              <a:ahLst/>
              <a:cxnLst>
                <a:cxn ang="T10">
                  <a:pos x="T0" y="T1"/>
                </a:cxn>
                <a:cxn ang="T11">
                  <a:pos x="T2" y="T3"/>
                </a:cxn>
                <a:cxn ang="T12">
                  <a:pos x="T4" y="T5"/>
                </a:cxn>
                <a:cxn ang="T13">
                  <a:pos x="T6" y="T7"/>
                </a:cxn>
                <a:cxn ang="T14">
                  <a:pos x="T8" y="T9"/>
                </a:cxn>
              </a:cxnLst>
              <a:rect l="T15" t="T16" r="T17" b="T18"/>
              <a:pathLst>
                <a:path w="93479" h="108097">
                  <a:moveTo>
                    <a:pt x="83732" y="103224"/>
                  </a:moveTo>
                  <a:cubicBezTo>
                    <a:pt x="73986" y="108097"/>
                    <a:pt x="23924" y="98351"/>
                    <a:pt x="11962" y="81959"/>
                  </a:cubicBezTo>
                  <a:cubicBezTo>
                    <a:pt x="0" y="65567"/>
                    <a:pt x="2216" y="9746"/>
                    <a:pt x="11962" y="4873"/>
                  </a:cubicBezTo>
                  <a:cubicBezTo>
                    <a:pt x="21709" y="0"/>
                    <a:pt x="57150" y="35884"/>
                    <a:pt x="70441" y="52719"/>
                  </a:cubicBezTo>
                  <a:cubicBezTo>
                    <a:pt x="83732" y="69554"/>
                    <a:pt x="93479" y="98351"/>
                    <a:pt x="83732" y="103224"/>
                  </a:cubicBezTo>
                  <a:close/>
                </a:path>
              </a:pathLst>
            </a:custGeom>
            <a:solidFill>
              <a:schemeClr val="bg1"/>
            </a:solidFill>
            <a:ln w="9525" cap="flat" cmpd="sng" algn="ctr">
              <a:solidFill>
                <a:schemeClr val="tx1"/>
              </a:solidFill>
              <a:prstDash val="solid"/>
              <a:round/>
              <a:headEnd type="none" w="med" len="med"/>
              <a:tailEnd type="none" w="med" len="med"/>
            </a:ln>
          </p:spPr>
          <p:txBody>
            <a:bodyPr anchor="ctr"/>
            <a:lstStyle/>
            <a:p>
              <a:endParaRPr lang="en-US"/>
            </a:p>
          </p:txBody>
        </p:sp>
        <p:sp>
          <p:nvSpPr>
            <p:cNvPr id="45117" name="Freeform 191"/>
            <p:cNvSpPr>
              <a:spLocks/>
            </p:cNvSpPr>
            <p:nvPr/>
          </p:nvSpPr>
          <p:spPr bwMode="auto">
            <a:xfrm rot="-7485675">
              <a:off x="283562" y="4936808"/>
              <a:ext cx="95003" cy="101835"/>
            </a:xfrm>
            <a:custGeom>
              <a:avLst/>
              <a:gdLst>
                <a:gd name="T0" fmla="*/ 87894 w 93479"/>
                <a:gd name="T1" fmla="*/ 86304 h 108097"/>
                <a:gd name="T2" fmla="*/ 12556 w 93479"/>
                <a:gd name="T3" fmla="*/ 68524 h 108097"/>
                <a:gd name="T4" fmla="*/ 12556 w 93479"/>
                <a:gd name="T5" fmla="*/ 4074 h 108097"/>
                <a:gd name="T6" fmla="*/ 73942 w 93479"/>
                <a:gd name="T7" fmla="*/ 44078 h 108097"/>
                <a:gd name="T8" fmla="*/ 87894 w 93479"/>
                <a:gd name="T9" fmla="*/ 86304 h 108097"/>
                <a:gd name="T10" fmla="*/ 0 60000 65536"/>
                <a:gd name="T11" fmla="*/ 0 60000 65536"/>
                <a:gd name="T12" fmla="*/ 0 60000 65536"/>
                <a:gd name="T13" fmla="*/ 0 60000 65536"/>
                <a:gd name="T14" fmla="*/ 0 60000 65536"/>
                <a:gd name="T15" fmla="*/ 0 w 93479"/>
                <a:gd name="T16" fmla="*/ 0 h 108097"/>
                <a:gd name="T17" fmla="*/ 93479 w 93479"/>
                <a:gd name="T18" fmla="*/ 108097 h 108097"/>
              </a:gdLst>
              <a:ahLst/>
              <a:cxnLst>
                <a:cxn ang="T10">
                  <a:pos x="T0" y="T1"/>
                </a:cxn>
                <a:cxn ang="T11">
                  <a:pos x="T2" y="T3"/>
                </a:cxn>
                <a:cxn ang="T12">
                  <a:pos x="T4" y="T5"/>
                </a:cxn>
                <a:cxn ang="T13">
                  <a:pos x="T6" y="T7"/>
                </a:cxn>
                <a:cxn ang="T14">
                  <a:pos x="T8" y="T9"/>
                </a:cxn>
              </a:cxnLst>
              <a:rect l="T15" t="T16" r="T17" b="T18"/>
              <a:pathLst>
                <a:path w="93479" h="108097">
                  <a:moveTo>
                    <a:pt x="83732" y="103224"/>
                  </a:moveTo>
                  <a:cubicBezTo>
                    <a:pt x="73986" y="108097"/>
                    <a:pt x="23924" y="98351"/>
                    <a:pt x="11962" y="81959"/>
                  </a:cubicBezTo>
                  <a:cubicBezTo>
                    <a:pt x="0" y="65567"/>
                    <a:pt x="2216" y="9746"/>
                    <a:pt x="11962" y="4873"/>
                  </a:cubicBezTo>
                  <a:cubicBezTo>
                    <a:pt x="21709" y="0"/>
                    <a:pt x="57150" y="35884"/>
                    <a:pt x="70441" y="52719"/>
                  </a:cubicBezTo>
                  <a:cubicBezTo>
                    <a:pt x="83732" y="69554"/>
                    <a:pt x="93479" y="98351"/>
                    <a:pt x="83732" y="103224"/>
                  </a:cubicBezTo>
                  <a:close/>
                </a:path>
              </a:pathLst>
            </a:custGeom>
            <a:solidFill>
              <a:schemeClr val="bg1"/>
            </a:solidFill>
            <a:ln w="9525" cap="flat" cmpd="sng" algn="ctr">
              <a:solidFill>
                <a:schemeClr val="tx1"/>
              </a:solidFill>
              <a:prstDash val="solid"/>
              <a:round/>
              <a:headEnd type="none" w="med" len="med"/>
              <a:tailEnd type="none" w="med" len="med"/>
            </a:ln>
          </p:spPr>
          <p:txBody>
            <a:bodyPr anchor="ctr"/>
            <a:lstStyle/>
            <a:p>
              <a:endParaRPr lang="en-US"/>
            </a:p>
          </p:txBody>
        </p:sp>
        <p:sp>
          <p:nvSpPr>
            <p:cNvPr id="45118" name="Freeform 192"/>
            <p:cNvSpPr>
              <a:spLocks/>
            </p:cNvSpPr>
            <p:nvPr/>
          </p:nvSpPr>
          <p:spPr bwMode="auto">
            <a:xfrm rot="1464063">
              <a:off x="230816" y="4916230"/>
              <a:ext cx="93479" cy="108097"/>
            </a:xfrm>
            <a:custGeom>
              <a:avLst/>
              <a:gdLst>
                <a:gd name="T0" fmla="*/ 83732 w 93479"/>
                <a:gd name="T1" fmla="*/ 103224 h 108097"/>
                <a:gd name="T2" fmla="*/ 11962 w 93479"/>
                <a:gd name="T3" fmla="*/ 81959 h 108097"/>
                <a:gd name="T4" fmla="*/ 11962 w 93479"/>
                <a:gd name="T5" fmla="*/ 4873 h 108097"/>
                <a:gd name="T6" fmla="*/ 70441 w 93479"/>
                <a:gd name="T7" fmla="*/ 52719 h 108097"/>
                <a:gd name="T8" fmla="*/ 83732 w 93479"/>
                <a:gd name="T9" fmla="*/ 103224 h 108097"/>
                <a:gd name="T10" fmla="*/ 0 60000 65536"/>
                <a:gd name="T11" fmla="*/ 0 60000 65536"/>
                <a:gd name="T12" fmla="*/ 0 60000 65536"/>
                <a:gd name="T13" fmla="*/ 0 60000 65536"/>
                <a:gd name="T14" fmla="*/ 0 60000 65536"/>
                <a:gd name="T15" fmla="*/ 0 w 93479"/>
                <a:gd name="T16" fmla="*/ 0 h 108097"/>
                <a:gd name="T17" fmla="*/ 93479 w 93479"/>
                <a:gd name="T18" fmla="*/ 108097 h 108097"/>
              </a:gdLst>
              <a:ahLst/>
              <a:cxnLst>
                <a:cxn ang="T10">
                  <a:pos x="T0" y="T1"/>
                </a:cxn>
                <a:cxn ang="T11">
                  <a:pos x="T2" y="T3"/>
                </a:cxn>
                <a:cxn ang="T12">
                  <a:pos x="T4" y="T5"/>
                </a:cxn>
                <a:cxn ang="T13">
                  <a:pos x="T6" y="T7"/>
                </a:cxn>
                <a:cxn ang="T14">
                  <a:pos x="T8" y="T9"/>
                </a:cxn>
              </a:cxnLst>
              <a:rect l="T15" t="T16" r="T17" b="T18"/>
              <a:pathLst>
                <a:path w="93479" h="108097">
                  <a:moveTo>
                    <a:pt x="83732" y="103224"/>
                  </a:moveTo>
                  <a:cubicBezTo>
                    <a:pt x="73986" y="108097"/>
                    <a:pt x="23924" y="98351"/>
                    <a:pt x="11962" y="81959"/>
                  </a:cubicBezTo>
                  <a:cubicBezTo>
                    <a:pt x="0" y="65567"/>
                    <a:pt x="2216" y="9746"/>
                    <a:pt x="11962" y="4873"/>
                  </a:cubicBezTo>
                  <a:cubicBezTo>
                    <a:pt x="21709" y="0"/>
                    <a:pt x="57150" y="35884"/>
                    <a:pt x="70441" y="52719"/>
                  </a:cubicBezTo>
                  <a:cubicBezTo>
                    <a:pt x="83732" y="69554"/>
                    <a:pt x="93479" y="98351"/>
                    <a:pt x="83732" y="103224"/>
                  </a:cubicBezTo>
                  <a:close/>
                </a:path>
              </a:pathLst>
            </a:custGeom>
            <a:solidFill>
              <a:schemeClr val="bg1"/>
            </a:solidFill>
            <a:ln w="9525" cap="flat" cmpd="sng" algn="ctr">
              <a:solidFill>
                <a:schemeClr val="tx1"/>
              </a:solidFill>
              <a:prstDash val="solid"/>
              <a:round/>
              <a:headEnd type="none" w="med" len="med"/>
              <a:tailEnd type="none" w="med" len="med"/>
            </a:ln>
          </p:spPr>
          <p:txBody>
            <a:bodyPr anchor="ctr"/>
            <a:lstStyle/>
            <a:p>
              <a:endParaRPr lang="en-US"/>
            </a:p>
          </p:txBody>
        </p:sp>
        <p:sp>
          <p:nvSpPr>
            <p:cNvPr id="45119" name="Freeform 193"/>
            <p:cNvSpPr>
              <a:spLocks/>
            </p:cNvSpPr>
            <p:nvPr/>
          </p:nvSpPr>
          <p:spPr bwMode="auto">
            <a:xfrm>
              <a:off x="302585" y="5059769"/>
              <a:ext cx="93479" cy="108097"/>
            </a:xfrm>
            <a:custGeom>
              <a:avLst/>
              <a:gdLst>
                <a:gd name="T0" fmla="*/ 83732 w 93479"/>
                <a:gd name="T1" fmla="*/ 103224 h 108097"/>
                <a:gd name="T2" fmla="*/ 11962 w 93479"/>
                <a:gd name="T3" fmla="*/ 81959 h 108097"/>
                <a:gd name="T4" fmla="*/ 11962 w 93479"/>
                <a:gd name="T5" fmla="*/ 4873 h 108097"/>
                <a:gd name="T6" fmla="*/ 70441 w 93479"/>
                <a:gd name="T7" fmla="*/ 52719 h 108097"/>
                <a:gd name="T8" fmla="*/ 83732 w 93479"/>
                <a:gd name="T9" fmla="*/ 103224 h 108097"/>
                <a:gd name="T10" fmla="*/ 0 60000 65536"/>
                <a:gd name="T11" fmla="*/ 0 60000 65536"/>
                <a:gd name="T12" fmla="*/ 0 60000 65536"/>
                <a:gd name="T13" fmla="*/ 0 60000 65536"/>
                <a:gd name="T14" fmla="*/ 0 60000 65536"/>
                <a:gd name="T15" fmla="*/ 0 w 93479"/>
                <a:gd name="T16" fmla="*/ 0 h 108097"/>
                <a:gd name="T17" fmla="*/ 93479 w 93479"/>
                <a:gd name="T18" fmla="*/ 108097 h 108097"/>
              </a:gdLst>
              <a:ahLst/>
              <a:cxnLst>
                <a:cxn ang="T10">
                  <a:pos x="T0" y="T1"/>
                </a:cxn>
                <a:cxn ang="T11">
                  <a:pos x="T2" y="T3"/>
                </a:cxn>
                <a:cxn ang="T12">
                  <a:pos x="T4" y="T5"/>
                </a:cxn>
                <a:cxn ang="T13">
                  <a:pos x="T6" y="T7"/>
                </a:cxn>
                <a:cxn ang="T14">
                  <a:pos x="T8" y="T9"/>
                </a:cxn>
              </a:cxnLst>
              <a:rect l="T15" t="T16" r="T17" b="T18"/>
              <a:pathLst>
                <a:path w="93479" h="108097">
                  <a:moveTo>
                    <a:pt x="83732" y="103224"/>
                  </a:moveTo>
                  <a:cubicBezTo>
                    <a:pt x="73986" y="108097"/>
                    <a:pt x="23924" y="98351"/>
                    <a:pt x="11962" y="81959"/>
                  </a:cubicBezTo>
                  <a:cubicBezTo>
                    <a:pt x="0" y="65567"/>
                    <a:pt x="2216" y="9746"/>
                    <a:pt x="11962" y="4873"/>
                  </a:cubicBezTo>
                  <a:cubicBezTo>
                    <a:pt x="21709" y="0"/>
                    <a:pt x="57150" y="35884"/>
                    <a:pt x="70441" y="52719"/>
                  </a:cubicBezTo>
                  <a:cubicBezTo>
                    <a:pt x="83732" y="69554"/>
                    <a:pt x="93479" y="98351"/>
                    <a:pt x="83732" y="103224"/>
                  </a:cubicBezTo>
                  <a:close/>
                </a:path>
              </a:pathLst>
            </a:custGeom>
            <a:solidFill>
              <a:schemeClr val="bg1"/>
            </a:solidFill>
            <a:ln w="9525" cap="flat" cmpd="sng" algn="ctr">
              <a:solidFill>
                <a:schemeClr val="tx1"/>
              </a:solidFill>
              <a:prstDash val="solid"/>
              <a:round/>
              <a:headEnd type="none" w="med" len="med"/>
              <a:tailEnd type="none" w="med" len="med"/>
            </a:ln>
          </p:spPr>
          <p:txBody>
            <a:bodyPr anchor="ctr"/>
            <a:lstStyle/>
            <a:p>
              <a:endParaRPr lang="en-US"/>
            </a:p>
          </p:txBody>
        </p:sp>
        <p:sp>
          <p:nvSpPr>
            <p:cNvPr id="45120" name="Freeform 194"/>
            <p:cNvSpPr>
              <a:spLocks/>
            </p:cNvSpPr>
            <p:nvPr/>
          </p:nvSpPr>
          <p:spPr bwMode="auto">
            <a:xfrm rot="-3056004">
              <a:off x="326508" y="4998632"/>
              <a:ext cx="93479" cy="108097"/>
            </a:xfrm>
            <a:custGeom>
              <a:avLst/>
              <a:gdLst>
                <a:gd name="T0" fmla="*/ 83732 w 93479"/>
                <a:gd name="T1" fmla="*/ 103224 h 108097"/>
                <a:gd name="T2" fmla="*/ 11962 w 93479"/>
                <a:gd name="T3" fmla="*/ 81959 h 108097"/>
                <a:gd name="T4" fmla="*/ 11962 w 93479"/>
                <a:gd name="T5" fmla="*/ 4873 h 108097"/>
                <a:gd name="T6" fmla="*/ 70441 w 93479"/>
                <a:gd name="T7" fmla="*/ 52719 h 108097"/>
                <a:gd name="T8" fmla="*/ 83732 w 93479"/>
                <a:gd name="T9" fmla="*/ 103224 h 108097"/>
                <a:gd name="T10" fmla="*/ 0 60000 65536"/>
                <a:gd name="T11" fmla="*/ 0 60000 65536"/>
                <a:gd name="T12" fmla="*/ 0 60000 65536"/>
                <a:gd name="T13" fmla="*/ 0 60000 65536"/>
                <a:gd name="T14" fmla="*/ 0 60000 65536"/>
                <a:gd name="T15" fmla="*/ 0 w 93479"/>
                <a:gd name="T16" fmla="*/ 0 h 108097"/>
                <a:gd name="T17" fmla="*/ 93479 w 93479"/>
                <a:gd name="T18" fmla="*/ 108097 h 108097"/>
              </a:gdLst>
              <a:ahLst/>
              <a:cxnLst>
                <a:cxn ang="T10">
                  <a:pos x="T0" y="T1"/>
                </a:cxn>
                <a:cxn ang="T11">
                  <a:pos x="T2" y="T3"/>
                </a:cxn>
                <a:cxn ang="T12">
                  <a:pos x="T4" y="T5"/>
                </a:cxn>
                <a:cxn ang="T13">
                  <a:pos x="T6" y="T7"/>
                </a:cxn>
                <a:cxn ang="T14">
                  <a:pos x="T8" y="T9"/>
                </a:cxn>
              </a:cxnLst>
              <a:rect l="T15" t="T16" r="T17" b="T18"/>
              <a:pathLst>
                <a:path w="93479" h="108097">
                  <a:moveTo>
                    <a:pt x="83732" y="103224"/>
                  </a:moveTo>
                  <a:cubicBezTo>
                    <a:pt x="73986" y="108097"/>
                    <a:pt x="23924" y="98351"/>
                    <a:pt x="11962" y="81959"/>
                  </a:cubicBezTo>
                  <a:cubicBezTo>
                    <a:pt x="0" y="65567"/>
                    <a:pt x="2216" y="9746"/>
                    <a:pt x="11962" y="4873"/>
                  </a:cubicBezTo>
                  <a:cubicBezTo>
                    <a:pt x="21709" y="0"/>
                    <a:pt x="57150" y="35884"/>
                    <a:pt x="70441" y="52719"/>
                  </a:cubicBezTo>
                  <a:cubicBezTo>
                    <a:pt x="83732" y="69554"/>
                    <a:pt x="93479" y="98351"/>
                    <a:pt x="83732" y="103224"/>
                  </a:cubicBezTo>
                  <a:close/>
                </a:path>
              </a:pathLst>
            </a:custGeom>
            <a:solidFill>
              <a:schemeClr val="bg1"/>
            </a:solidFill>
            <a:ln w="9525" cap="flat" cmpd="sng" algn="ctr">
              <a:solidFill>
                <a:schemeClr val="tx1"/>
              </a:solidFill>
              <a:prstDash val="solid"/>
              <a:round/>
              <a:headEnd type="none" w="med" len="med"/>
              <a:tailEnd type="none" w="med" len="med"/>
            </a:ln>
          </p:spPr>
          <p:txBody>
            <a:bodyPr anchor="ctr"/>
            <a:lstStyle/>
            <a:p>
              <a:endParaRPr lang="en-US"/>
            </a:p>
          </p:txBody>
        </p:sp>
        <p:sp>
          <p:nvSpPr>
            <p:cNvPr id="45121" name="Freeform 195"/>
            <p:cNvSpPr>
              <a:spLocks/>
            </p:cNvSpPr>
            <p:nvPr/>
          </p:nvSpPr>
          <p:spPr bwMode="auto">
            <a:xfrm flipV="1">
              <a:off x="185626" y="5043820"/>
              <a:ext cx="93479" cy="108097"/>
            </a:xfrm>
            <a:custGeom>
              <a:avLst/>
              <a:gdLst>
                <a:gd name="T0" fmla="*/ 83732 w 93479"/>
                <a:gd name="T1" fmla="*/ 103224 h 108097"/>
                <a:gd name="T2" fmla="*/ 11962 w 93479"/>
                <a:gd name="T3" fmla="*/ 81959 h 108097"/>
                <a:gd name="T4" fmla="*/ 11962 w 93479"/>
                <a:gd name="T5" fmla="*/ 4873 h 108097"/>
                <a:gd name="T6" fmla="*/ 70441 w 93479"/>
                <a:gd name="T7" fmla="*/ 52719 h 108097"/>
                <a:gd name="T8" fmla="*/ 83732 w 93479"/>
                <a:gd name="T9" fmla="*/ 103224 h 108097"/>
                <a:gd name="T10" fmla="*/ 0 60000 65536"/>
                <a:gd name="T11" fmla="*/ 0 60000 65536"/>
                <a:gd name="T12" fmla="*/ 0 60000 65536"/>
                <a:gd name="T13" fmla="*/ 0 60000 65536"/>
                <a:gd name="T14" fmla="*/ 0 60000 65536"/>
                <a:gd name="T15" fmla="*/ 0 w 93479"/>
                <a:gd name="T16" fmla="*/ 0 h 108097"/>
                <a:gd name="T17" fmla="*/ 93479 w 93479"/>
                <a:gd name="T18" fmla="*/ 108097 h 108097"/>
              </a:gdLst>
              <a:ahLst/>
              <a:cxnLst>
                <a:cxn ang="T10">
                  <a:pos x="T0" y="T1"/>
                </a:cxn>
                <a:cxn ang="T11">
                  <a:pos x="T2" y="T3"/>
                </a:cxn>
                <a:cxn ang="T12">
                  <a:pos x="T4" y="T5"/>
                </a:cxn>
                <a:cxn ang="T13">
                  <a:pos x="T6" y="T7"/>
                </a:cxn>
                <a:cxn ang="T14">
                  <a:pos x="T8" y="T9"/>
                </a:cxn>
              </a:cxnLst>
              <a:rect l="T15" t="T16" r="T17" b="T18"/>
              <a:pathLst>
                <a:path w="93479" h="108097">
                  <a:moveTo>
                    <a:pt x="83732" y="103224"/>
                  </a:moveTo>
                  <a:cubicBezTo>
                    <a:pt x="73986" y="108097"/>
                    <a:pt x="23924" y="98351"/>
                    <a:pt x="11962" y="81959"/>
                  </a:cubicBezTo>
                  <a:cubicBezTo>
                    <a:pt x="0" y="65567"/>
                    <a:pt x="2216" y="9746"/>
                    <a:pt x="11962" y="4873"/>
                  </a:cubicBezTo>
                  <a:cubicBezTo>
                    <a:pt x="21709" y="0"/>
                    <a:pt x="57150" y="35884"/>
                    <a:pt x="70441" y="52719"/>
                  </a:cubicBezTo>
                  <a:cubicBezTo>
                    <a:pt x="83732" y="69554"/>
                    <a:pt x="93479" y="98351"/>
                    <a:pt x="83732" y="103224"/>
                  </a:cubicBezTo>
                  <a:close/>
                </a:path>
              </a:pathLst>
            </a:custGeom>
            <a:solidFill>
              <a:schemeClr val="bg1"/>
            </a:solidFill>
            <a:ln w="9525" cap="flat" cmpd="sng" algn="ctr">
              <a:solidFill>
                <a:schemeClr val="tx1"/>
              </a:solidFill>
              <a:prstDash val="solid"/>
              <a:round/>
              <a:headEnd type="none" w="med" len="med"/>
              <a:tailEnd type="none" w="med" len="med"/>
            </a:ln>
          </p:spPr>
          <p:txBody>
            <a:bodyPr anchor="ctr"/>
            <a:lstStyle/>
            <a:p>
              <a:endParaRPr lang="en-US"/>
            </a:p>
          </p:txBody>
        </p:sp>
        <p:sp>
          <p:nvSpPr>
            <p:cNvPr id="45122" name="Freeform 196"/>
            <p:cNvSpPr>
              <a:spLocks/>
            </p:cNvSpPr>
            <p:nvPr/>
          </p:nvSpPr>
          <p:spPr bwMode="auto">
            <a:xfrm rot="-7111325">
              <a:off x="225499" y="5067745"/>
              <a:ext cx="93479" cy="108097"/>
            </a:xfrm>
            <a:custGeom>
              <a:avLst/>
              <a:gdLst>
                <a:gd name="T0" fmla="*/ 83732 w 93479"/>
                <a:gd name="T1" fmla="*/ 103224 h 108097"/>
                <a:gd name="T2" fmla="*/ 11962 w 93479"/>
                <a:gd name="T3" fmla="*/ 81959 h 108097"/>
                <a:gd name="T4" fmla="*/ 11962 w 93479"/>
                <a:gd name="T5" fmla="*/ 4873 h 108097"/>
                <a:gd name="T6" fmla="*/ 70441 w 93479"/>
                <a:gd name="T7" fmla="*/ 52719 h 108097"/>
                <a:gd name="T8" fmla="*/ 83732 w 93479"/>
                <a:gd name="T9" fmla="*/ 103224 h 108097"/>
                <a:gd name="T10" fmla="*/ 0 60000 65536"/>
                <a:gd name="T11" fmla="*/ 0 60000 65536"/>
                <a:gd name="T12" fmla="*/ 0 60000 65536"/>
                <a:gd name="T13" fmla="*/ 0 60000 65536"/>
                <a:gd name="T14" fmla="*/ 0 60000 65536"/>
                <a:gd name="T15" fmla="*/ 0 w 93479"/>
                <a:gd name="T16" fmla="*/ 0 h 108097"/>
                <a:gd name="T17" fmla="*/ 93479 w 93479"/>
                <a:gd name="T18" fmla="*/ 108097 h 108097"/>
              </a:gdLst>
              <a:ahLst/>
              <a:cxnLst>
                <a:cxn ang="T10">
                  <a:pos x="T0" y="T1"/>
                </a:cxn>
                <a:cxn ang="T11">
                  <a:pos x="T2" y="T3"/>
                </a:cxn>
                <a:cxn ang="T12">
                  <a:pos x="T4" y="T5"/>
                </a:cxn>
                <a:cxn ang="T13">
                  <a:pos x="T6" y="T7"/>
                </a:cxn>
                <a:cxn ang="T14">
                  <a:pos x="T8" y="T9"/>
                </a:cxn>
              </a:cxnLst>
              <a:rect l="T15" t="T16" r="T17" b="T18"/>
              <a:pathLst>
                <a:path w="93479" h="108097">
                  <a:moveTo>
                    <a:pt x="83732" y="103224"/>
                  </a:moveTo>
                  <a:cubicBezTo>
                    <a:pt x="73986" y="108097"/>
                    <a:pt x="23924" y="98351"/>
                    <a:pt x="11962" y="81959"/>
                  </a:cubicBezTo>
                  <a:cubicBezTo>
                    <a:pt x="0" y="65567"/>
                    <a:pt x="2216" y="9746"/>
                    <a:pt x="11962" y="4873"/>
                  </a:cubicBezTo>
                  <a:cubicBezTo>
                    <a:pt x="21709" y="0"/>
                    <a:pt x="57150" y="35884"/>
                    <a:pt x="70441" y="52719"/>
                  </a:cubicBezTo>
                  <a:cubicBezTo>
                    <a:pt x="83732" y="69554"/>
                    <a:pt x="93479" y="98351"/>
                    <a:pt x="83732" y="103224"/>
                  </a:cubicBezTo>
                  <a:close/>
                </a:path>
              </a:pathLst>
            </a:custGeom>
            <a:solidFill>
              <a:schemeClr val="bg1"/>
            </a:solidFill>
            <a:ln w="9525" cap="flat" cmpd="sng" algn="ctr">
              <a:solidFill>
                <a:schemeClr val="tx1"/>
              </a:solidFill>
              <a:prstDash val="solid"/>
              <a:round/>
              <a:headEnd type="none" w="med" len="med"/>
              <a:tailEnd type="none" w="med" len="med"/>
            </a:ln>
          </p:spPr>
          <p:txBody>
            <a:bodyPr anchor="ctr"/>
            <a:lstStyle/>
            <a:p>
              <a:endParaRPr lang="en-US"/>
            </a:p>
          </p:txBody>
        </p:sp>
        <p:sp>
          <p:nvSpPr>
            <p:cNvPr id="45123" name="Freeform 187"/>
            <p:cNvSpPr>
              <a:spLocks/>
            </p:cNvSpPr>
            <p:nvPr/>
          </p:nvSpPr>
          <p:spPr bwMode="auto">
            <a:xfrm>
              <a:off x="194044" y="5206410"/>
              <a:ext cx="86389" cy="241004"/>
            </a:xfrm>
            <a:custGeom>
              <a:avLst/>
              <a:gdLst>
                <a:gd name="T0" fmla="*/ 71769 w 86389"/>
                <a:gd name="T1" fmla="*/ 240118 h 241004"/>
                <a:gd name="T2" fmla="*/ 66453 w 86389"/>
                <a:gd name="T3" fmla="*/ 181639 h 241004"/>
                <a:gd name="T4" fmla="*/ 45188 w 86389"/>
                <a:gd name="T5" fmla="*/ 96578 h 241004"/>
                <a:gd name="T6" fmla="*/ 0 w 86389"/>
                <a:gd name="T7" fmla="*/ 38099 h 241004"/>
                <a:gd name="T8" fmla="*/ 45188 w 86389"/>
                <a:gd name="T9" fmla="*/ 24809 h 241004"/>
                <a:gd name="T10" fmla="*/ 82402 w 86389"/>
                <a:gd name="T11" fmla="*/ 186955 h 241004"/>
                <a:gd name="T12" fmla="*/ 71769 w 86389"/>
                <a:gd name="T13" fmla="*/ 240118 h 241004"/>
                <a:gd name="T14" fmla="*/ 0 60000 65536"/>
                <a:gd name="T15" fmla="*/ 0 60000 65536"/>
                <a:gd name="T16" fmla="*/ 0 60000 65536"/>
                <a:gd name="T17" fmla="*/ 0 60000 65536"/>
                <a:gd name="T18" fmla="*/ 0 60000 65536"/>
                <a:gd name="T19" fmla="*/ 0 60000 65536"/>
                <a:gd name="T20" fmla="*/ 0 60000 65536"/>
                <a:gd name="T21" fmla="*/ 0 w 86389"/>
                <a:gd name="T22" fmla="*/ 0 h 241004"/>
                <a:gd name="T23" fmla="*/ 86389 w 86389"/>
                <a:gd name="T24" fmla="*/ 241004 h 2410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389" h="241004">
                  <a:moveTo>
                    <a:pt x="71769" y="240118"/>
                  </a:moveTo>
                  <a:cubicBezTo>
                    <a:pt x="69111" y="239232"/>
                    <a:pt x="70883" y="205562"/>
                    <a:pt x="66453" y="181639"/>
                  </a:cubicBezTo>
                  <a:cubicBezTo>
                    <a:pt x="62023" y="157716"/>
                    <a:pt x="56263" y="120501"/>
                    <a:pt x="45188" y="96578"/>
                  </a:cubicBezTo>
                  <a:cubicBezTo>
                    <a:pt x="34113" y="72655"/>
                    <a:pt x="0" y="50060"/>
                    <a:pt x="0" y="38099"/>
                  </a:cubicBezTo>
                  <a:cubicBezTo>
                    <a:pt x="0" y="26138"/>
                    <a:pt x="31454" y="0"/>
                    <a:pt x="45188" y="24809"/>
                  </a:cubicBezTo>
                  <a:cubicBezTo>
                    <a:pt x="58922" y="49618"/>
                    <a:pt x="78415" y="150627"/>
                    <a:pt x="82402" y="186955"/>
                  </a:cubicBezTo>
                  <a:cubicBezTo>
                    <a:pt x="86389" y="223283"/>
                    <a:pt x="74427" y="241004"/>
                    <a:pt x="71769" y="240118"/>
                  </a:cubicBezTo>
                  <a:close/>
                </a:path>
              </a:pathLst>
            </a:custGeom>
            <a:solidFill>
              <a:srgbClr val="00B050"/>
            </a:solidFill>
            <a:ln w="9525" cap="flat" cmpd="sng" algn="ctr">
              <a:solidFill>
                <a:srgbClr val="008000"/>
              </a:solidFill>
              <a:prstDash val="solid"/>
              <a:round/>
              <a:headEnd type="none" w="med" len="med"/>
              <a:tailEnd type="none" w="med" len="med"/>
            </a:ln>
          </p:spPr>
          <p:txBody>
            <a:bodyPr anchor="ctr"/>
            <a:lstStyle/>
            <a:p>
              <a:endParaRPr lang="en-US"/>
            </a:p>
          </p:txBody>
        </p:sp>
        <p:sp>
          <p:nvSpPr>
            <p:cNvPr id="45124" name="Freeform 188"/>
            <p:cNvSpPr>
              <a:spLocks/>
            </p:cNvSpPr>
            <p:nvPr/>
          </p:nvSpPr>
          <p:spPr bwMode="auto">
            <a:xfrm flipH="1">
              <a:off x="272016" y="5220587"/>
              <a:ext cx="86389" cy="241004"/>
            </a:xfrm>
            <a:custGeom>
              <a:avLst/>
              <a:gdLst>
                <a:gd name="T0" fmla="*/ 71769 w 86389"/>
                <a:gd name="T1" fmla="*/ 240118 h 241004"/>
                <a:gd name="T2" fmla="*/ 66453 w 86389"/>
                <a:gd name="T3" fmla="*/ 181639 h 241004"/>
                <a:gd name="T4" fmla="*/ 45188 w 86389"/>
                <a:gd name="T5" fmla="*/ 96578 h 241004"/>
                <a:gd name="T6" fmla="*/ 0 w 86389"/>
                <a:gd name="T7" fmla="*/ 38099 h 241004"/>
                <a:gd name="T8" fmla="*/ 45188 w 86389"/>
                <a:gd name="T9" fmla="*/ 24809 h 241004"/>
                <a:gd name="T10" fmla="*/ 82402 w 86389"/>
                <a:gd name="T11" fmla="*/ 186955 h 241004"/>
                <a:gd name="T12" fmla="*/ 71769 w 86389"/>
                <a:gd name="T13" fmla="*/ 240118 h 241004"/>
                <a:gd name="T14" fmla="*/ 0 60000 65536"/>
                <a:gd name="T15" fmla="*/ 0 60000 65536"/>
                <a:gd name="T16" fmla="*/ 0 60000 65536"/>
                <a:gd name="T17" fmla="*/ 0 60000 65536"/>
                <a:gd name="T18" fmla="*/ 0 60000 65536"/>
                <a:gd name="T19" fmla="*/ 0 60000 65536"/>
                <a:gd name="T20" fmla="*/ 0 60000 65536"/>
                <a:gd name="T21" fmla="*/ 0 w 86389"/>
                <a:gd name="T22" fmla="*/ 0 h 241004"/>
                <a:gd name="T23" fmla="*/ 86389 w 86389"/>
                <a:gd name="T24" fmla="*/ 241004 h 2410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389" h="241004">
                  <a:moveTo>
                    <a:pt x="71769" y="240118"/>
                  </a:moveTo>
                  <a:cubicBezTo>
                    <a:pt x="69111" y="239232"/>
                    <a:pt x="70883" y="205562"/>
                    <a:pt x="66453" y="181639"/>
                  </a:cubicBezTo>
                  <a:cubicBezTo>
                    <a:pt x="62023" y="157716"/>
                    <a:pt x="56263" y="120501"/>
                    <a:pt x="45188" y="96578"/>
                  </a:cubicBezTo>
                  <a:cubicBezTo>
                    <a:pt x="34113" y="72655"/>
                    <a:pt x="0" y="50060"/>
                    <a:pt x="0" y="38099"/>
                  </a:cubicBezTo>
                  <a:cubicBezTo>
                    <a:pt x="0" y="26138"/>
                    <a:pt x="31454" y="0"/>
                    <a:pt x="45188" y="24809"/>
                  </a:cubicBezTo>
                  <a:cubicBezTo>
                    <a:pt x="58922" y="49618"/>
                    <a:pt x="78415" y="150627"/>
                    <a:pt x="82402" y="186955"/>
                  </a:cubicBezTo>
                  <a:cubicBezTo>
                    <a:pt x="86389" y="223283"/>
                    <a:pt x="74427" y="241004"/>
                    <a:pt x="71769" y="240118"/>
                  </a:cubicBezTo>
                  <a:close/>
                </a:path>
              </a:pathLst>
            </a:custGeom>
            <a:solidFill>
              <a:srgbClr val="00B050"/>
            </a:solidFill>
            <a:ln w="9525" cap="flat" cmpd="sng" algn="ctr">
              <a:solidFill>
                <a:srgbClr val="008000"/>
              </a:solidFill>
              <a:prstDash val="solid"/>
              <a:round/>
              <a:headEnd type="none" w="med" len="med"/>
              <a:tailEnd type="none" w="med" len="med"/>
            </a:ln>
          </p:spPr>
          <p:txBody>
            <a:bodyPr anchor="ctr"/>
            <a:lstStyle/>
            <a:p>
              <a:endParaRPr lang="en-US"/>
            </a:p>
          </p:txBody>
        </p:sp>
        <p:sp>
          <p:nvSpPr>
            <p:cNvPr id="45125" name="Oval 189"/>
            <p:cNvSpPr>
              <a:spLocks noChangeAspect="1"/>
            </p:cNvSpPr>
            <p:nvPr/>
          </p:nvSpPr>
          <p:spPr bwMode="auto">
            <a:xfrm>
              <a:off x="263156" y="5013253"/>
              <a:ext cx="71769" cy="71769"/>
            </a:xfrm>
            <a:prstGeom prst="ellipse">
              <a:avLst/>
            </a:prstGeom>
            <a:solidFill>
              <a:srgbClr val="FFFF00"/>
            </a:solidFill>
            <a:ln w="9525" algn="ctr">
              <a:solidFill>
                <a:schemeClr val="tx1"/>
              </a:solidFill>
              <a:round/>
              <a:headEnd/>
              <a:tailEnd/>
            </a:ln>
          </p:spPr>
          <p:txBody>
            <a:bodyPr anchor="ctr"/>
            <a:lstStyle/>
            <a:p>
              <a:endParaRPr lang="en-US" b="0"/>
            </a:p>
          </p:txBody>
        </p:sp>
      </p:grpSp>
      <p:sp>
        <p:nvSpPr>
          <p:cNvPr id="45056" name="Slide Number Placeholder 45055"/>
          <p:cNvSpPr>
            <a:spLocks noGrp="1"/>
          </p:cNvSpPr>
          <p:nvPr>
            <p:ph type="sldNum" sz="quarter" idx="11"/>
          </p:nvPr>
        </p:nvSpPr>
        <p:spPr/>
        <p:txBody>
          <a:bodyPr/>
          <a:lstStyle/>
          <a:p>
            <a:fld id="{A9320731-3B2C-4107-8664-CAD7BE973DC8}" type="slidenum">
              <a:rPr lang="en-US" smtClean="0"/>
              <a:pPr/>
              <a:t>87</a:t>
            </a:fld>
            <a:endParaRPr lang="en-US"/>
          </a:p>
        </p:txBody>
      </p:sp>
    </p:spTree>
    <p:extLst>
      <p:ext uri="{BB962C8B-B14F-4D97-AF65-F5344CB8AC3E}">
        <p14:creationId xmlns:p14="http://schemas.microsoft.com/office/powerpoint/2010/main" val="411010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000"/>
                                        <p:tgtEl>
                                          <p:spTgt spid="121"/>
                                        </p:tgtEl>
                                      </p:cBhvr>
                                    </p:animEffect>
                                  </p:childTnLst>
                                </p:cTn>
                              </p:par>
                              <p:par>
                                <p:cTn id="8" presetID="34" presetClass="entr" presetSubtype="0"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 from="(-#ppt_w/2)" to="(#ppt_x)" calcmode="lin" valueType="num">
                                      <p:cBhvr>
                                        <p:cTn id="10" dur="1200" fill="hold">
                                          <p:stCondLst>
                                            <p:cond delay="0"/>
                                          </p:stCondLst>
                                        </p:cTn>
                                        <p:tgtEl>
                                          <p:spTgt spid="139"/>
                                        </p:tgtEl>
                                        <p:attrNameLst>
                                          <p:attrName>ppt_x</p:attrName>
                                        </p:attrNameLst>
                                      </p:cBhvr>
                                    </p:anim>
                                    <p:anim from="0" to="-1.0" calcmode="lin" valueType="num">
                                      <p:cBhvr>
                                        <p:cTn id="11" dur="400" decel="50000" autoRev="1" fill="hold">
                                          <p:stCondLst>
                                            <p:cond delay="1200"/>
                                          </p:stCondLst>
                                        </p:cTn>
                                        <p:tgtEl>
                                          <p:spTgt spid="139"/>
                                        </p:tgtEl>
                                        <p:attrNameLst>
                                          <p:attrName>xshear</p:attrName>
                                        </p:attrNameLst>
                                      </p:cBhvr>
                                    </p:anim>
                                    <p:animScale>
                                      <p:cBhvr>
                                        <p:cTn id="12" dur="400" decel="100000" autoRev="1" fill="hold">
                                          <p:stCondLst>
                                            <p:cond delay="1200"/>
                                          </p:stCondLst>
                                        </p:cTn>
                                        <p:tgtEl>
                                          <p:spTgt spid="139"/>
                                        </p:tgtEl>
                                      </p:cBhvr>
                                      <p:from x="100000" y="100000"/>
                                      <p:to x="80000" y="100000"/>
                                    </p:animScale>
                                    <p:anim by="(#ppt_h/3+#ppt_w*0.1)" calcmode="lin" valueType="num">
                                      <p:cBhvr additive="sum">
                                        <p:cTn id="13" dur="400" decel="100000" autoRev="1" fill="hold">
                                          <p:stCondLst>
                                            <p:cond delay="1200"/>
                                          </p:stCondLst>
                                        </p:cTn>
                                        <p:tgtEl>
                                          <p:spTgt spid="139"/>
                                        </p:tgtEl>
                                        <p:attrNameLst>
                                          <p:attrName>ppt_x</p:attrName>
                                        </p:attrNameLst>
                                      </p:cBhvr>
                                    </p:anim>
                                  </p:childTnLst>
                                </p:cTn>
                              </p:par>
                            </p:childTnLst>
                          </p:cTn>
                        </p:par>
                        <p:par>
                          <p:cTn id="14" fill="hold">
                            <p:stCondLst>
                              <p:cond delay="2000"/>
                            </p:stCondLst>
                            <p:childTnLst>
                              <p:par>
                                <p:cTn id="15" presetID="34" presetClass="exit" presetSubtype="0" fill="hold" nodeType="afterEffect">
                                  <p:stCondLst>
                                    <p:cond delay="1000"/>
                                  </p:stCondLst>
                                  <p:childTnLst>
                                    <p:anim from="(ppt_x)" to="(ppt_x+1)" calcmode="lin" valueType="num">
                                      <p:cBhvr>
                                        <p:cTn id="16" dur="2000">
                                          <p:stCondLst>
                                            <p:cond delay="0"/>
                                          </p:stCondLst>
                                        </p:cTn>
                                        <p:tgtEl>
                                          <p:spTgt spid="139"/>
                                        </p:tgtEl>
                                        <p:attrNameLst>
                                          <p:attrName>ppt_x</p:attrName>
                                        </p:attrNameLst>
                                      </p:cBhvr>
                                    </p:anim>
                                    <p:anim from="0" to="-1.0" calcmode="lin" valueType="num">
                                      <p:cBhvr>
                                        <p:cTn id="17" dur="400" accel="50000">
                                          <p:stCondLst>
                                            <p:cond delay="0"/>
                                          </p:stCondLst>
                                        </p:cTn>
                                        <p:tgtEl>
                                          <p:spTgt spid="139"/>
                                        </p:tgtEl>
                                        <p:attrNameLst>
                                          <p:attrName>xshear</p:attrName>
                                        </p:attrNameLst>
                                      </p:cBhvr>
                                    </p:anim>
                                    <p:set>
                                      <p:cBhvr>
                                        <p:cTn id="18" dur="1600">
                                          <p:stCondLst>
                                            <p:cond delay="400"/>
                                          </p:stCondLst>
                                        </p:cTn>
                                        <p:tgtEl>
                                          <p:spTgt spid="139"/>
                                        </p:tgtEl>
                                        <p:attrNameLst>
                                          <p:attrName>xshear</p:attrName>
                                        </p:attrNameLst>
                                      </p:cBhvr>
                                      <p:to>
                                        <p:strVal val="-1.0"/>
                                      </p:to>
                                    </p:set>
                                    <p:set>
                                      <p:cBhvr>
                                        <p:cTn id="19" dur="1" fill="hold">
                                          <p:stCondLst>
                                            <p:cond delay="1999"/>
                                          </p:stCondLst>
                                        </p:cTn>
                                        <p:tgtEl>
                                          <p:spTgt spid="139"/>
                                        </p:tgtEl>
                                        <p:attrNameLst>
                                          <p:attrName>style.visibility</p:attrName>
                                        </p:attrNameLst>
                                      </p:cBhvr>
                                      <p:to>
                                        <p:strVal val="hidden"/>
                                      </p:to>
                                    </p:set>
                                  </p:childTnLst>
                                </p:cTn>
                              </p:par>
                              <p:par>
                                <p:cTn id="20" presetID="34" presetClass="exit" presetSubtype="0" fill="hold" grpId="1" nodeType="withEffect">
                                  <p:stCondLst>
                                    <p:cond delay="1000"/>
                                  </p:stCondLst>
                                  <p:childTnLst>
                                    <p:anim from="(ppt_x)" to="(ppt_x+1)" calcmode="lin" valueType="num">
                                      <p:cBhvr>
                                        <p:cTn id="21" dur="2000">
                                          <p:stCondLst>
                                            <p:cond delay="0"/>
                                          </p:stCondLst>
                                        </p:cTn>
                                        <p:tgtEl>
                                          <p:spTgt spid="121"/>
                                        </p:tgtEl>
                                        <p:attrNameLst>
                                          <p:attrName>ppt_x</p:attrName>
                                        </p:attrNameLst>
                                      </p:cBhvr>
                                    </p:anim>
                                    <p:anim from="0" to="-1.0" calcmode="lin" valueType="num">
                                      <p:cBhvr>
                                        <p:cTn id="22" dur="400" accel="50000">
                                          <p:stCondLst>
                                            <p:cond delay="0"/>
                                          </p:stCondLst>
                                        </p:cTn>
                                        <p:tgtEl>
                                          <p:spTgt spid="121"/>
                                        </p:tgtEl>
                                        <p:attrNameLst>
                                          <p:attrName>xshear</p:attrName>
                                        </p:attrNameLst>
                                      </p:cBhvr>
                                    </p:anim>
                                    <p:set>
                                      <p:cBhvr>
                                        <p:cTn id="23" dur="1600">
                                          <p:stCondLst>
                                            <p:cond delay="400"/>
                                          </p:stCondLst>
                                        </p:cTn>
                                        <p:tgtEl>
                                          <p:spTgt spid="121"/>
                                        </p:tgtEl>
                                        <p:attrNameLst>
                                          <p:attrName>xshear</p:attrName>
                                        </p:attrNameLst>
                                      </p:cBhvr>
                                      <p:to>
                                        <p:strVal val="-1.0"/>
                                      </p:to>
                                    </p:set>
                                    <p:set>
                                      <p:cBhvr>
                                        <p:cTn id="24" dur="1" fill="hold">
                                          <p:stCondLst>
                                            <p:cond delay="1999"/>
                                          </p:stCondLst>
                                        </p:cTn>
                                        <p:tgtEl>
                                          <p:spTgt spid="12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1"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411479"/>
            <a:ext cx="7772400" cy="1143000"/>
          </a:xfrm>
        </p:spPr>
        <p:txBody>
          <a:bodyPr/>
          <a:lstStyle/>
          <a:p>
            <a:r>
              <a:rPr lang="en-US" dirty="0"/>
              <a:t>The Savings Ripple Out Beyond the AHU</a:t>
            </a:r>
          </a:p>
        </p:txBody>
      </p:sp>
      <p:grpSp>
        <p:nvGrpSpPr>
          <p:cNvPr id="2" name="Group 739"/>
          <p:cNvGrpSpPr/>
          <p:nvPr/>
        </p:nvGrpSpPr>
        <p:grpSpPr>
          <a:xfrm>
            <a:off x="5032376" y="2686509"/>
            <a:ext cx="2762251" cy="2377418"/>
            <a:chOff x="5032376" y="2416811"/>
            <a:chExt cx="2762251" cy="2377418"/>
          </a:xfrm>
        </p:grpSpPr>
        <p:cxnSp>
          <p:nvCxnSpPr>
            <p:cNvPr id="404" name="Straight Connector 403"/>
            <p:cNvCxnSpPr/>
            <p:nvPr/>
          </p:nvCxnSpPr>
          <p:spPr bwMode="auto">
            <a:xfrm flipV="1">
              <a:off x="5032376" y="2416811"/>
              <a:ext cx="0" cy="367665"/>
            </a:xfrm>
            <a:prstGeom prst="line">
              <a:avLst/>
            </a:prstGeom>
            <a:solidFill>
              <a:schemeClr val="accent1"/>
            </a:solidFill>
            <a:ln w="25400" cap="rnd" cmpd="sng" algn="ctr">
              <a:solidFill>
                <a:srgbClr val="03D4A8"/>
              </a:solidFill>
              <a:prstDash val="solid"/>
              <a:round/>
              <a:headEnd type="none" w="med" len="med"/>
              <a:tailEnd type="none" w="med" len="med"/>
            </a:ln>
            <a:effectLst/>
          </p:spPr>
        </p:cxnSp>
        <p:cxnSp>
          <p:nvCxnSpPr>
            <p:cNvPr id="405" name="Straight Connector 404"/>
            <p:cNvCxnSpPr/>
            <p:nvPr/>
          </p:nvCxnSpPr>
          <p:spPr bwMode="auto">
            <a:xfrm>
              <a:off x="5032376" y="2416811"/>
              <a:ext cx="2762249" cy="0"/>
            </a:xfrm>
            <a:prstGeom prst="line">
              <a:avLst/>
            </a:prstGeom>
            <a:solidFill>
              <a:schemeClr val="accent1"/>
            </a:solidFill>
            <a:ln w="25400" cap="rnd" cmpd="sng" algn="ctr">
              <a:solidFill>
                <a:srgbClr val="03D4A8"/>
              </a:solidFill>
              <a:prstDash val="solid"/>
              <a:round/>
              <a:headEnd type="none" w="med" len="med"/>
              <a:tailEnd type="none" w="med" len="med"/>
            </a:ln>
            <a:effectLst/>
          </p:spPr>
        </p:cxnSp>
        <p:cxnSp>
          <p:nvCxnSpPr>
            <p:cNvPr id="406" name="Straight Connector 405"/>
            <p:cNvCxnSpPr/>
            <p:nvPr/>
          </p:nvCxnSpPr>
          <p:spPr bwMode="auto">
            <a:xfrm flipV="1">
              <a:off x="7144198" y="2416811"/>
              <a:ext cx="0" cy="729616"/>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407" name="Straight Connector 406"/>
            <p:cNvCxnSpPr/>
            <p:nvPr/>
          </p:nvCxnSpPr>
          <p:spPr bwMode="auto">
            <a:xfrm>
              <a:off x="7319742" y="3968779"/>
              <a:ext cx="0" cy="825445"/>
            </a:xfrm>
            <a:prstGeom prst="line">
              <a:avLst/>
            </a:prstGeom>
            <a:solidFill>
              <a:schemeClr val="accent1"/>
            </a:solidFill>
            <a:ln w="19050" cap="rnd" cmpd="sng" algn="ctr">
              <a:solidFill>
                <a:srgbClr val="006699"/>
              </a:solidFill>
              <a:prstDash val="solid"/>
              <a:round/>
              <a:headEnd type="none" w="med" len="med"/>
              <a:tailEnd type="none" w="med" len="med"/>
            </a:ln>
            <a:effectLst/>
          </p:spPr>
        </p:cxnSp>
        <p:cxnSp>
          <p:nvCxnSpPr>
            <p:cNvPr id="408" name="Straight Connector 407"/>
            <p:cNvCxnSpPr/>
            <p:nvPr/>
          </p:nvCxnSpPr>
          <p:spPr bwMode="auto">
            <a:xfrm>
              <a:off x="5032377" y="3403602"/>
              <a:ext cx="0" cy="1274306"/>
            </a:xfrm>
            <a:prstGeom prst="line">
              <a:avLst/>
            </a:prstGeom>
            <a:solidFill>
              <a:schemeClr val="accent1"/>
            </a:solidFill>
            <a:ln w="25400" cap="flat" cmpd="sng" algn="ctr">
              <a:solidFill>
                <a:srgbClr val="006699"/>
              </a:solidFill>
              <a:prstDash val="solid"/>
              <a:round/>
              <a:headEnd type="none" w="med" len="med"/>
              <a:tailEnd type="none" w="med" len="med"/>
            </a:ln>
            <a:effectLst/>
          </p:spPr>
        </p:cxnSp>
        <p:cxnSp>
          <p:nvCxnSpPr>
            <p:cNvPr id="409" name="Straight Connector 408"/>
            <p:cNvCxnSpPr/>
            <p:nvPr/>
          </p:nvCxnSpPr>
          <p:spPr bwMode="auto">
            <a:xfrm flipH="1" flipV="1">
              <a:off x="5100229" y="4794228"/>
              <a:ext cx="2694398" cy="1"/>
            </a:xfrm>
            <a:prstGeom prst="line">
              <a:avLst/>
            </a:prstGeom>
            <a:solidFill>
              <a:schemeClr val="accent1"/>
            </a:solidFill>
            <a:ln w="25400" cap="rnd" cmpd="sng" algn="ctr">
              <a:solidFill>
                <a:srgbClr val="006699"/>
              </a:solidFill>
              <a:prstDash val="solid"/>
              <a:round/>
              <a:headEnd type="none" w="med" len="med"/>
              <a:tailEnd type="none" w="med" len="med"/>
            </a:ln>
            <a:effectLst/>
          </p:spPr>
        </p:cxnSp>
        <p:sp>
          <p:nvSpPr>
            <p:cNvPr id="410" name="TextBox 409"/>
            <p:cNvSpPr txBox="1"/>
            <p:nvPr/>
          </p:nvSpPr>
          <p:spPr>
            <a:xfrm>
              <a:off x="5953125" y="2567476"/>
              <a:ext cx="965795" cy="430887"/>
            </a:xfrm>
            <a:prstGeom prst="rect">
              <a:avLst/>
            </a:prstGeom>
            <a:noFill/>
          </p:spPr>
          <p:txBody>
            <a:bodyPr wrap="square" rtlCol="0">
              <a:spAutoFit/>
            </a:bodyPr>
            <a:lstStyle/>
            <a:p>
              <a:r>
                <a:rPr lang="en-US" sz="1100" dirty="0">
                  <a:solidFill>
                    <a:schemeClr val="bg1"/>
                  </a:solidFill>
                  <a:latin typeface="+mn-lt"/>
                </a:rPr>
                <a:t>Piping Network</a:t>
              </a:r>
            </a:p>
          </p:txBody>
        </p:sp>
      </p:grpSp>
      <p:grpSp>
        <p:nvGrpSpPr>
          <p:cNvPr id="3" name="Group 411"/>
          <p:cNvGrpSpPr>
            <a:grpSpLocks noChangeAspect="1"/>
          </p:cNvGrpSpPr>
          <p:nvPr/>
        </p:nvGrpSpPr>
        <p:grpSpPr>
          <a:xfrm>
            <a:off x="6948096" y="3180569"/>
            <a:ext cx="1405623" cy="1057906"/>
            <a:chOff x="6949414" y="2828290"/>
            <a:chExt cx="1405623" cy="1057906"/>
          </a:xfrm>
        </p:grpSpPr>
        <p:grpSp>
          <p:nvGrpSpPr>
            <p:cNvPr id="4" name="Group 163"/>
            <p:cNvGrpSpPr>
              <a:grpSpLocks noChangeAspect="1"/>
            </p:cNvGrpSpPr>
            <p:nvPr/>
          </p:nvGrpSpPr>
          <p:grpSpPr>
            <a:xfrm>
              <a:off x="6949414" y="3066297"/>
              <a:ext cx="1405623" cy="819899"/>
              <a:chOff x="1385907" y="1751732"/>
              <a:chExt cx="6032519" cy="3518768"/>
            </a:xfrm>
          </p:grpSpPr>
          <p:cxnSp>
            <p:nvCxnSpPr>
              <p:cNvPr id="248" name="Straight Connector 247"/>
              <p:cNvCxnSpPr>
                <a:stCxn id="380" idx="3"/>
              </p:cNvCxnSpPr>
              <p:nvPr/>
            </p:nvCxnSpPr>
            <p:spPr bwMode="auto">
              <a:xfrm rot="16200000" flipH="1">
                <a:off x="2748053" y="5035580"/>
                <a:ext cx="460374" cy="9465"/>
              </a:xfrm>
              <a:prstGeom prst="line">
                <a:avLst/>
              </a:prstGeom>
              <a:solidFill>
                <a:schemeClr val="accent1"/>
              </a:solidFill>
              <a:ln w="19050" cap="rnd" cmpd="sng" algn="ctr">
                <a:solidFill>
                  <a:srgbClr val="005CBF"/>
                </a:solidFill>
                <a:prstDash val="solid"/>
                <a:round/>
                <a:headEnd type="none" w="med" len="med"/>
                <a:tailEnd type="none" w="med" len="med"/>
              </a:ln>
              <a:effectLst/>
            </p:spPr>
          </p:cxnSp>
          <p:cxnSp>
            <p:nvCxnSpPr>
              <p:cNvPr id="249" name="Straight Connector 248"/>
              <p:cNvCxnSpPr>
                <a:stCxn id="401" idx="0"/>
              </p:cNvCxnSpPr>
              <p:nvPr/>
            </p:nvCxnSpPr>
            <p:spPr bwMode="auto">
              <a:xfrm rot="16200000" flipV="1">
                <a:off x="3269803" y="620200"/>
                <a:ext cx="0" cy="3767791"/>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50" name="Straight Connector 249"/>
              <p:cNvCxnSpPr>
                <a:stCxn id="401" idx="2"/>
              </p:cNvCxnSpPr>
              <p:nvPr/>
            </p:nvCxnSpPr>
            <p:spPr bwMode="auto">
              <a:xfrm rot="5400000">
                <a:off x="4811938" y="3721607"/>
                <a:ext cx="683520" cy="0"/>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51" name="Straight Connector 250"/>
              <p:cNvCxnSpPr/>
              <p:nvPr/>
            </p:nvCxnSpPr>
            <p:spPr bwMode="auto">
              <a:xfrm rot="10800000">
                <a:off x="1385907" y="4073525"/>
                <a:ext cx="3767790" cy="0"/>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52" name="Straight Connector 251"/>
              <p:cNvCxnSpPr/>
              <p:nvPr/>
            </p:nvCxnSpPr>
            <p:spPr bwMode="auto">
              <a:xfrm rot="5400000">
                <a:off x="1389623" y="3034880"/>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53" name="Straight Connector 252"/>
              <p:cNvCxnSpPr/>
              <p:nvPr/>
            </p:nvCxnSpPr>
            <p:spPr bwMode="auto">
              <a:xfrm rot="16200000" flipH="1">
                <a:off x="2034147" y="4047706"/>
                <a:ext cx="368299"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54" name="Straight Connector 253"/>
              <p:cNvCxnSpPr/>
              <p:nvPr/>
            </p:nvCxnSpPr>
            <p:spPr bwMode="auto">
              <a:xfrm rot="16200000" flipH="1">
                <a:off x="2172259"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55" name="Straight Connector 254"/>
              <p:cNvCxnSpPr/>
              <p:nvPr/>
            </p:nvCxnSpPr>
            <p:spPr bwMode="auto">
              <a:xfrm rot="5400000">
                <a:off x="15446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56" name="Straight Connector 255"/>
              <p:cNvCxnSpPr/>
              <p:nvPr/>
            </p:nvCxnSpPr>
            <p:spPr bwMode="auto">
              <a:xfrm rot="16200000" flipH="1">
                <a:off x="21892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57" name="Straight Connector 256"/>
              <p:cNvCxnSpPr/>
              <p:nvPr/>
            </p:nvCxnSpPr>
            <p:spPr bwMode="auto">
              <a:xfrm rot="16200000" flipH="1">
                <a:off x="2327331"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58" name="Straight Connector 257"/>
              <p:cNvCxnSpPr/>
              <p:nvPr/>
            </p:nvCxnSpPr>
            <p:spPr bwMode="auto">
              <a:xfrm rot="5400000">
                <a:off x="16970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59" name="Straight Connector 258"/>
              <p:cNvCxnSpPr/>
              <p:nvPr/>
            </p:nvCxnSpPr>
            <p:spPr bwMode="auto">
              <a:xfrm rot="16200000" flipH="1">
                <a:off x="23416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0" name="Straight Connector 259"/>
              <p:cNvCxnSpPr/>
              <p:nvPr/>
            </p:nvCxnSpPr>
            <p:spPr bwMode="auto">
              <a:xfrm rot="16200000" flipH="1">
                <a:off x="2479734"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61" name="Straight Connector 260"/>
              <p:cNvCxnSpPr/>
              <p:nvPr/>
            </p:nvCxnSpPr>
            <p:spPr bwMode="auto">
              <a:xfrm rot="5400000">
                <a:off x="18494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62" name="Straight Connector 261"/>
              <p:cNvCxnSpPr/>
              <p:nvPr/>
            </p:nvCxnSpPr>
            <p:spPr bwMode="auto">
              <a:xfrm rot="16200000" flipH="1">
                <a:off x="24940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3" name="Straight Connector 262"/>
              <p:cNvCxnSpPr/>
              <p:nvPr/>
            </p:nvCxnSpPr>
            <p:spPr bwMode="auto">
              <a:xfrm rot="16200000" flipH="1">
                <a:off x="2632132" y="2160165"/>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64" name="Straight Connector 263"/>
              <p:cNvCxnSpPr/>
              <p:nvPr/>
            </p:nvCxnSpPr>
            <p:spPr bwMode="auto">
              <a:xfrm rot="5400000">
                <a:off x="2001895" y="3034876"/>
                <a:ext cx="1657351" cy="0"/>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65" name="Straight Connector 264"/>
              <p:cNvCxnSpPr/>
              <p:nvPr/>
            </p:nvCxnSpPr>
            <p:spPr bwMode="auto">
              <a:xfrm rot="16200000" flipH="1">
                <a:off x="26464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6" name="Straight Connector 265"/>
              <p:cNvCxnSpPr/>
              <p:nvPr/>
            </p:nvCxnSpPr>
            <p:spPr bwMode="auto">
              <a:xfrm rot="16200000" flipH="1">
                <a:off x="2784533" y="2160168"/>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67" name="Straight Connector 266"/>
              <p:cNvCxnSpPr/>
              <p:nvPr/>
            </p:nvCxnSpPr>
            <p:spPr bwMode="auto">
              <a:xfrm rot="5400000">
                <a:off x="2154297" y="3034879"/>
                <a:ext cx="1657349" cy="2"/>
              </a:xfrm>
              <a:prstGeom prst="line">
                <a:avLst/>
              </a:prstGeom>
              <a:solidFill>
                <a:schemeClr val="accent1"/>
              </a:solidFill>
              <a:ln w="9525"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268" name="Straight Connector 267"/>
              <p:cNvCxnSpPr/>
              <p:nvPr/>
            </p:nvCxnSpPr>
            <p:spPr bwMode="auto">
              <a:xfrm rot="16200000" flipH="1">
                <a:off x="2798820" y="4047706"/>
                <a:ext cx="368300" cy="0"/>
              </a:xfrm>
              <a:prstGeom prst="line">
                <a:avLst/>
              </a:prstGeom>
              <a:solidFill>
                <a:schemeClr val="accent1"/>
              </a:solidFill>
              <a:ln w="12700" cap="rnd" cmpd="sng" algn="ctr">
                <a:solidFill>
                  <a:srgbClr val="005CBF"/>
                </a:solidFill>
                <a:prstDash val="solid"/>
                <a:round/>
                <a:headEnd type="none" w="med" len="med"/>
                <a:tailEnd type="none" w="med" len="med"/>
              </a:ln>
              <a:effectLst/>
            </p:spPr>
          </p:cxnSp>
          <p:cxnSp>
            <p:nvCxnSpPr>
              <p:cNvPr id="269" name="Straight Connector 268"/>
              <p:cNvCxnSpPr/>
              <p:nvPr/>
            </p:nvCxnSpPr>
            <p:spPr bwMode="auto">
              <a:xfrm rot="16200000" flipH="1">
                <a:off x="2936933" y="2160168"/>
                <a:ext cx="92074" cy="0"/>
              </a:xfrm>
              <a:prstGeom prst="line">
                <a:avLst/>
              </a:prstGeom>
              <a:solidFill>
                <a:schemeClr val="accent1"/>
              </a:solidFill>
              <a:ln w="9525" cap="rnd" cmpd="sng" algn="ctr">
                <a:solidFill>
                  <a:srgbClr val="03D4A8"/>
                </a:solidFill>
                <a:prstDash val="solid"/>
                <a:round/>
                <a:headEnd type="none" w="med" len="med"/>
                <a:tailEnd type="none" w="med" len="med"/>
              </a:ln>
              <a:effectLst/>
            </p:spPr>
          </p:cxnSp>
          <p:cxnSp>
            <p:nvCxnSpPr>
              <p:cNvPr id="270" name="Straight Connector 269"/>
              <p:cNvCxnSpPr>
                <a:stCxn id="398" idx="9"/>
              </p:cNvCxnSpPr>
              <p:nvPr/>
            </p:nvCxnSpPr>
            <p:spPr bwMode="auto">
              <a:xfrm>
                <a:off x="5123784" y="2597944"/>
                <a:ext cx="2294642" cy="2382"/>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271" name="Straight Connector 270"/>
              <p:cNvCxnSpPr>
                <a:stCxn id="398" idx="10"/>
              </p:cNvCxnSpPr>
              <p:nvPr/>
            </p:nvCxnSpPr>
            <p:spPr bwMode="auto">
              <a:xfrm flipV="1">
                <a:off x="5127311" y="3318987"/>
                <a:ext cx="2291115" cy="8334"/>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5" name="Group 36"/>
              <p:cNvGrpSpPr/>
              <p:nvPr/>
            </p:nvGrpSpPr>
            <p:grpSpPr>
              <a:xfrm>
                <a:off x="3565563" y="2504096"/>
                <a:ext cx="1610994" cy="1559269"/>
                <a:chOff x="2730500" y="2504096"/>
                <a:chExt cx="1610994" cy="1559269"/>
              </a:xfrm>
            </p:grpSpPr>
            <p:sp>
              <p:nvSpPr>
                <p:cNvPr id="398" name="Freeform 397"/>
                <p:cNvSpPr/>
                <p:nvPr/>
              </p:nvSpPr>
              <p:spPr bwMode="auto">
                <a:xfrm>
                  <a:off x="3529012" y="2597944"/>
                  <a:ext cx="766763" cy="729377"/>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 name="connsiteX0" fmla="*/ 664529 w 860821"/>
                    <a:gd name="connsiteY0" fmla="*/ 733901 h 733901"/>
                    <a:gd name="connsiteX1" fmla="*/ 552450 w 860821"/>
                    <a:gd name="connsiteY1" fmla="*/ 347662 h 733901"/>
                    <a:gd name="connsiteX2" fmla="*/ 500062 w 860821"/>
                    <a:gd name="connsiteY2" fmla="*/ 269081 h 733901"/>
                    <a:gd name="connsiteX3" fmla="*/ 438150 w 860821"/>
                    <a:gd name="connsiteY3" fmla="*/ 200025 h 733901"/>
                    <a:gd name="connsiteX4" fmla="*/ 357187 w 860821"/>
                    <a:gd name="connsiteY4" fmla="*/ 142875 h 733901"/>
                    <a:gd name="connsiteX5" fmla="*/ 285750 w 860821"/>
                    <a:gd name="connsiteY5" fmla="*/ 88106 h 733901"/>
                    <a:gd name="connsiteX6" fmla="*/ 183356 w 860821"/>
                    <a:gd name="connsiteY6" fmla="*/ 47625 h 733901"/>
                    <a:gd name="connsiteX7" fmla="*/ 92868 w 860821"/>
                    <a:gd name="connsiteY7" fmla="*/ 19050 h 733901"/>
                    <a:gd name="connsiteX8" fmla="*/ 0 w 860821"/>
                    <a:gd name="connsiteY8" fmla="*/ 4762 h 733901"/>
                    <a:gd name="connsiteX9" fmla="*/ 854868 w 860821"/>
                    <a:gd name="connsiteY9" fmla="*/ 0 h 733901"/>
                    <a:gd name="connsiteX10" fmla="*/ 854868 w 860821"/>
                    <a:gd name="connsiteY10" fmla="*/ 369094 h 733901"/>
                    <a:gd name="connsiteX11" fmla="*/ 664529 w 860821"/>
                    <a:gd name="connsiteY11" fmla="*/ 733901 h 733901"/>
                    <a:gd name="connsiteX0" fmla="*/ 664529 w 862807"/>
                    <a:gd name="connsiteY0" fmla="*/ 733901 h 737315"/>
                    <a:gd name="connsiteX1" fmla="*/ 552450 w 862807"/>
                    <a:gd name="connsiteY1" fmla="*/ 347662 h 737315"/>
                    <a:gd name="connsiteX2" fmla="*/ 500062 w 862807"/>
                    <a:gd name="connsiteY2" fmla="*/ 269081 h 737315"/>
                    <a:gd name="connsiteX3" fmla="*/ 438150 w 862807"/>
                    <a:gd name="connsiteY3" fmla="*/ 200025 h 737315"/>
                    <a:gd name="connsiteX4" fmla="*/ 357187 w 862807"/>
                    <a:gd name="connsiteY4" fmla="*/ 142875 h 737315"/>
                    <a:gd name="connsiteX5" fmla="*/ 285750 w 862807"/>
                    <a:gd name="connsiteY5" fmla="*/ 88106 h 737315"/>
                    <a:gd name="connsiteX6" fmla="*/ 183356 w 862807"/>
                    <a:gd name="connsiteY6" fmla="*/ 47625 h 737315"/>
                    <a:gd name="connsiteX7" fmla="*/ 92868 w 862807"/>
                    <a:gd name="connsiteY7" fmla="*/ 19050 h 737315"/>
                    <a:gd name="connsiteX8" fmla="*/ 0 w 862807"/>
                    <a:gd name="connsiteY8" fmla="*/ 4762 h 737315"/>
                    <a:gd name="connsiteX9" fmla="*/ 854868 w 862807"/>
                    <a:gd name="connsiteY9" fmla="*/ 0 h 737315"/>
                    <a:gd name="connsiteX10" fmla="*/ 858838 w 862807"/>
                    <a:gd name="connsiteY10" fmla="*/ 721043 h 737315"/>
                    <a:gd name="connsiteX11" fmla="*/ 664529 w 862807"/>
                    <a:gd name="connsiteY11" fmla="*/ 733901 h 737315"/>
                    <a:gd name="connsiteX0" fmla="*/ 664529 w 862807"/>
                    <a:gd name="connsiteY0" fmla="*/ 733901 h 750173"/>
                    <a:gd name="connsiteX1" fmla="*/ 552450 w 862807"/>
                    <a:gd name="connsiteY1" fmla="*/ 347662 h 750173"/>
                    <a:gd name="connsiteX2" fmla="*/ 500062 w 862807"/>
                    <a:gd name="connsiteY2" fmla="*/ 269081 h 750173"/>
                    <a:gd name="connsiteX3" fmla="*/ 438150 w 862807"/>
                    <a:gd name="connsiteY3" fmla="*/ 200025 h 750173"/>
                    <a:gd name="connsiteX4" fmla="*/ 357187 w 862807"/>
                    <a:gd name="connsiteY4" fmla="*/ 142875 h 750173"/>
                    <a:gd name="connsiteX5" fmla="*/ 285750 w 862807"/>
                    <a:gd name="connsiteY5" fmla="*/ 88106 h 750173"/>
                    <a:gd name="connsiteX6" fmla="*/ 183356 w 862807"/>
                    <a:gd name="connsiteY6" fmla="*/ 47625 h 750173"/>
                    <a:gd name="connsiteX7" fmla="*/ 92868 w 862807"/>
                    <a:gd name="connsiteY7" fmla="*/ 19050 h 750173"/>
                    <a:gd name="connsiteX8" fmla="*/ 0 w 862807"/>
                    <a:gd name="connsiteY8" fmla="*/ 4762 h 750173"/>
                    <a:gd name="connsiteX9" fmla="*/ 854868 w 862807"/>
                    <a:gd name="connsiteY9" fmla="*/ 0 h 750173"/>
                    <a:gd name="connsiteX10" fmla="*/ 858838 w 862807"/>
                    <a:gd name="connsiteY10" fmla="*/ 733901 h 750173"/>
                    <a:gd name="connsiteX11" fmla="*/ 664529 w 862807"/>
                    <a:gd name="connsiteY11" fmla="*/ 733901 h 750173"/>
                    <a:gd name="connsiteX0" fmla="*/ 664529 w 862807"/>
                    <a:gd name="connsiteY0" fmla="*/ 733901 h 745331"/>
                    <a:gd name="connsiteX1" fmla="*/ 552450 w 862807"/>
                    <a:gd name="connsiteY1" fmla="*/ 347662 h 745331"/>
                    <a:gd name="connsiteX2" fmla="*/ 500062 w 862807"/>
                    <a:gd name="connsiteY2" fmla="*/ 269081 h 745331"/>
                    <a:gd name="connsiteX3" fmla="*/ 438150 w 862807"/>
                    <a:gd name="connsiteY3" fmla="*/ 200025 h 745331"/>
                    <a:gd name="connsiteX4" fmla="*/ 357187 w 862807"/>
                    <a:gd name="connsiteY4" fmla="*/ 142875 h 745331"/>
                    <a:gd name="connsiteX5" fmla="*/ 285750 w 862807"/>
                    <a:gd name="connsiteY5" fmla="*/ 88106 h 745331"/>
                    <a:gd name="connsiteX6" fmla="*/ 183356 w 862807"/>
                    <a:gd name="connsiteY6" fmla="*/ 47625 h 745331"/>
                    <a:gd name="connsiteX7" fmla="*/ 92868 w 862807"/>
                    <a:gd name="connsiteY7" fmla="*/ 19050 h 745331"/>
                    <a:gd name="connsiteX8" fmla="*/ 0 w 862807"/>
                    <a:gd name="connsiteY8" fmla="*/ 4762 h 745331"/>
                    <a:gd name="connsiteX9" fmla="*/ 854868 w 862807"/>
                    <a:gd name="connsiteY9" fmla="*/ 0 h 745331"/>
                    <a:gd name="connsiteX10" fmla="*/ 858838 w 862807"/>
                    <a:gd name="connsiteY10" fmla="*/ 733901 h 745331"/>
                    <a:gd name="connsiteX11" fmla="*/ 664529 w 862807"/>
                    <a:gd name="connsiteY11" fmla="*/ 733901 h 745331"/>
                    <a:gd name="connsiteX0" fmla="*/ 664529 w 862807"/>
                    <a:gd name="connsiteY0" fmla="*/ 733901 h 745331"/>
                    <a:gd name="connsiteX1" fmla="*/ 552450 w 862807"/>
                    <a:gd name="connsiteY1" fmla="*/ 347662 h 745331"/>
                    <a:gd name="connsiteX2" fmla="*/ 500062 w 862807"/>
                    <a:gd name="connsiteY2" fmla="*/ 269081 h 745331"/>
                    <a:gd name="connsiteX3" fmla="*/ 438150 w 862807"/>
                    <a:gd name="connsiteY3" fmla="*/ 200025 h 745331"/>
                    <a:gd name="connsiteX4" fmla="*/ 357187 w 862807"/>
                    <a:gd name="connsiteY4" fmla="*/ 142875 h 745331"/>
                    <a:gd name="connsiteX5" fmla="*/ 285750 w 862807"/>
                    <a:gd name="connsiteY5" fmla="*/ 88106 h 745331"/>
                    <a:gd name="connsiteX6" fmla="*/ 183356 w 862807"/>
                    <a:gd name="connsiteY6" fmla="*/ 47625 h 745331"/>
                    <a:gd name="connsiteX7" fmla="*/ 92868 w 862807"/>
                    <a:gd name="connsiteY7" fmla="*/ 19050 h 745331"/>
                    <a:gd name="connsiteX8" fmla="*/ 0 w 862807"/>
                    <a:gd name="connsiteY8" fmla="*/ 4762 h 745331"/>
                    <a:gd name="connsiteX9" fmla="*/ 854868 w 862807"/>
                    <a:gd name="connsiteY9" fmla="*/ 0 h 745331"/>
                    <a:gd name="connsiteX10" fmla="*/ 858838 w 862807"/>
                    <a:gd name="connsiteY10" fmla="*/ 733901 h 745331"/>
                    <a:gd name="connsiteX11" fmla="*/ 664529 w 862807"/>
                    <a:gd name="connsiteY11" fmla="*/ 733901 h 745331"/>
                    <a:gd name="connsiteX0" fmla="*/ 664529 w 862807"/>
                    <a:gd name="connsiteY0" fmla="*/ 733901 h 745331"/>
                    <a:gd name="connsiteX1" fmla="*/ 552450 w 862807"/>
                    <a:gd name="connsiteY1" fmla="*/ 347662 h 745331"/>
                    <a:gd name="connsiteX2" fmla="*/ 500062 w 862807"/>
                    <a:gd name="connsiteY2" fmla="*/ 269081 h 745331"/>
                    <a:gd name="connsiteX3" fmla="*/ 438150 w 862807"/>
                    <a:gd name="connsiteY3" fmla="*/ 200025 h 745331"/>
                    <a:gd name="connsiteX4" fmla="*/ 357187 w 862807"/>
                    <a:gd name="connsiteY4" fmla="*/ 142875 h 745331"/>
                    <a:gd name="connsiteX5" fmla="*/ 285750 w 862807"/>
                    <a:gd name="connsiteY5" fmla="*/ 88106 h 745331"/>
                    <a:gd name="connsiteX6" fmla="*/ 183356 w 862807"/>
                    <a:gd name="connsiteY6" fmla="*/ 47625 h 745331"/>
                    <a:gd name="connsiteX7" fmla="*/ 92868 w 862807"/>
                    <a:gd name="connsiteY7" fmla="*/ 19050 h 745331"/>
                    <a:gd name="connsiteX8" fmla="*/ 0 w 862807"/>
                    <a:gd name="connsiteY8" fmla="*/ 4762 h 745331"/>
                    <a:gd name="connsiteX9" fmla="*/ 854868 w 862807"/>
                    <a:gd name="connsiteY9" fmla="*/ 0 h 745331"/>
                    <a:gd name="connsiteX10" fmla="*/ 858838 w 862807"/>
                    <a:gd name="connsiteY10" fmla="*/ 733901 h 745331"/>
                    <a:gd name="connsiteX11" fmla="*/ 664529 w 862807"/>
                    <a:gd name="connsiteY11" fmla="*/ 733901 h 745331"/>
                    <a:gd name="connsiteX0" fmla="*/ 664529 w 862807"/>
                    <a:gd name="connsiteY0" fmla="*/ 733901 h 733901"/>
                    <a:gd name="connsiteX1" fmla="*/ 552450 w 862807"/>
                    <a:gd name="connsiteY1" fmla="*/ 347662 h 733901"/>
                    <a:gd name="connsiteX2" fmla="*/ 500062 w 862807"/>
                    <a:gd name="connsiteY2" fmla="*/ 269081 h 733901"/>
                    <a:gd name="connsiteX3" fmla="*/ 438150 w 862807"/>
                    <a:gd name="connsiteY3" fmla="*/ 200025 h 733901"/>
                    <a:gd name="connsiteX4" fmla="*/ 357187 w 862807"/>
                    <a:gd name="connsiteY4" fmla="*/ 142875 h 733901"/>
                    <a:gd name="connsiteX5" fmla="*/ 285750 w 862807"/>
                    <a:gd name="connsiteY5" fmla="*/ 88106 h 733901"/>
                    <a:gd name="connsiteX6" fmla="*/ 183356 w 862807"/>
                    <a:gd name="connsiteY6" fmla="*/ 47625 h 733901"/>
                    <a:gd name="connsiteX7" fmla="*/ 92868 w 862807"/>
                    <a:gd name="connsiteY7" fmla="*/ 19050 h 733901"/>
                    <a:gd name="connsiteX8" fmla="*/ 0 w 862807"/>
                    <a:gd name="connsiteY8" fmla="*/ 4762 h 733901"/>
                    <a:gd name="connsiteX9" fmla="*/ 854868 w 862807"/>
                    <a:gd name="connsiteY9" fmla="*/ 0 h 733901"/>
                    <a:gd name="connsiteX10" fmla="*/ 858838 w 862807"/>
                    <a:gd name="connsiteY10" fmla="*/ 733901 h 733901"/>
                    <a:gd name="connsiteX11" fmla="*/ 664529 w 862807"/>
                    <a:gd name="connsiteY11" fmla="*/ 733901 h 733901"/>
                    <a:gd name="connsiteX0" fmla="*/ 664529 w 862807"/>
                    <a:gd name="connsiteY0" fmla="*/ 733901 h 733901"/>
                    <a:gd name="connsiteX1" fmla="*/ 552450 w 862807"/>
                    <a:gd name="connsiteY1" fmla="*/ 347662 h 733901"/>
                    <a:gd name="connsiteX2" fmla="*/ 500062 w 862807"/>
                    <a:gd name="connsiteY2" fmla="*/ 269081 h 733901"/>
                    <a:gd name="connsiteX3" fmla="*/ 438150 w 862807"/>
                    <a:gd name="connsiteY3" fmla="*/ 200025 h 733901"/>
                    <a:gd name="connsiteX4" fmla="*/ 357187 w 862807"/>
                    <a:gd name="connsiteY4" fmla="*/ 142875 h 733901"/>
                    <a:gd name="connsiteX5" fmla="*/ 285750 w 862807"/>
                    <a:gd name="connsiteY5" fmla="*/ 88106 h 733901"/>
                    <a:gd name="connsiteX6" fmla="*/ 183356 w 862807"/>
                    <a:gd name="connsiteY6" fmla="*/ 47625 h 733901"/>
                    <a:gd name="connsiteX7" fmla="*/ 92868 w 862807"/>
                    <a:gd name="connsiteY7" fmla="*/ 19050 h 733901"/>
                    <a:gd name="connsiteX8" fmla="*/ 0 w 862807"/>
                    <a:gd name="connsiteY8" fmla="*/ 4762 h 733901"/>
                    <a:gd name="connsiteX9" fmla="*/ 854869 w 862807"/>
                    <a:gd name="connsiteY9" fmla="*/ 0 h 733901"/>
                    <a:gd name="connsiteX10" fmla="*/ 858838 w 862807"/>
                    <a:gd name="connsiteY10" fmla="*/ 733901 h 733901"/>
                    <a:gd name="connsiteX11" fmla="*/ 664529 w 862807"/>
                    <a:gd name="connsiteY11" fmla="*/ 733901 h 73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2807" h="733901">
                      <a:moveTo>
                        <a:pt x="664529" y="733901"/>
                      </a:moveTo>
                      <a:cubicBezTo>
                        <a:pt x="641114" y="693023"/>
                        <a:pt x="579861" y="425132"/>
                        <a:pt x="552450" y="347662"/>
                      </a:cubicBezTo>
                      <a:cubicBezTo>
                        <a:pt x="525039" y="270192"/>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4" y="2778"/>
                        <a:pt x="854869" y="0"/>
                      </a:cubicBezTo>
                      <a:cubicBezTo>
                        <a:pt x="860822" y="154385"/>
                        <a:pt x="862807" y="600154"/>
                        <a:pt x="858838" y="733901"/>
                      </a:cubicBezTo>
                      <a:cubicBezTo>
                        <a:pt x="708026" y="733425"/>
                        <a:pt x="818913" y="732868"/>
                        <a:pt x="664529" y="733901"/>
                      </a:cubicBezTo>
                      <a:close/>
                    </a:path>
                  </a:pathLst>
                </a:cu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b="1" dirty="0"/>
                </a:p>
              </p:txBody>
            </p:sp>
            <p:sp>
              <p:nvSpPr>
                <p:cNvPr id="399" name="Oval 398"/>
                <p:cNvSpPr>
                  <a:spLocks noChangeAspect="1"/>
                </p:cNvSpPr>
                <p:nvPr/>
              </p:nvSpPr>
              <p:spPr bwMode="auto">
                <a:xfrm>
                  <a:off x="2730500" y="2600325"/>
                  <a:ext cx="1463040" cy="1463040"/>
                </a:xfrm>
                <a:prstGeom prst="ellipse">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01" name="Rectangle 400"/>
                <p:cNvSpPr/>
                <p:nvPr/>
              </p:nvSpPr>
              <p:spPr bwMode="auto">
                <a:xfrm>
                  <a:off x="4295775" y="2504096"/>
                  <a:ext cx="45719" cy="875751"/>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02" name="Freeform 401"/>
                <p:cNvSpPr/>
                <p:nvPr/>
              </p:nvSpPr>
              <p:spPr bwMode="auto">
                <a:xfrm>
                  <a:off x="3525835" y="2619376"/>
                  <a:ext cx="667545" cy="685799"/>
                </a:xfrm>
                <a:custGeom>
                  <a:avLst/>
                  <a:gdLst>
                    <a:gd name="connsiteX0" fmla="*/ 504825 w 504825"/>
                    <a:gd name="connsiteY0" fmla="*/ 385762 h 385762"/>
                    <a:gd name="connsiteX1" fmla="*/ 471488 w 504825"/>
                    <a:gd name="connsiteY1" fmla="*/ 330993 h 385762"/>
                    <a:gd name="connsiteX2" fmla="*/ 423863 w 504825"/>
                    <a:gd name="connsiteY2" fmla="*/ 259556 h 385762"/>
                    <a:gd name="connsiteX3" fmla="*/ 361950 w 504825"/>
                    <a:gd name="connsiteY3" fmla="*/ 185737 h 385762"/>
                    <a:gd name="connsiteX4" fmla="*/ 259557 w 504825"/>
                    <a:gd name="connsiteY4" fmla="*/ 109537 h 385762"/>
                    <a:gd name="connsiteX5" fmla="*/ 154782 w 504825"/>
                    <a:gd name="connsiteY5" fmla="*/ 57150 h 385762"/>
                    <a:gd name="connsiteX6" fmla="*/ 52388 w 504825"/>
                    <a:gd name="connsiteY6" fmla="*/ 14287 h 385762"/>
                    <a:gd name="connsiteX7" fmla="*/ 0 w 504825"/>
                    <a:gd name="connsiteY7" fmla="*/ 0 h 385762"/>
                    <a:gd name="connsiteX0" fmla="*/ 572294 w 572294"/>
                    <a:gd name="connsiteY0" fmla="*/ 377825 h 377825"/>
                    <a:gd name="connsiteX1" fmla="*/ 538957 w 572294"/>
                    <a:gd name="connsiteY1" fmla="*/ 323056 h 377825"/>
                    <a:gd name="connsiteX2" fmla="*/ 491332 w 572294"/>
                    <a:gd name="connsiteY2" fmla="*/ 251619 h 377825"/>
                    <a:gd name="connsiteX3" fmla="*/ 429419 w 572294"/>
                    <a:gd name="connsiteY3" fmla="*/ 177800 h 377825"/>
                    <a:gd name="connsiteX4" fmla="*/ 327026 w 572294"/>
                    <a:gd name="connsiteY4" fmla="*/ 101600 h 377825"/>
                    <a:gd name="connsiteX5" fmla="*/ 222251 w 572294"/>
                    <a:gd name="connsiteY5" fmla="*/ 49213 h 377825"/>
                    <a:gd name="connsiteX6" fmla="*/ 119857 w 572294"/>
                    <a:gd name="connsiteY6" fmla="*/ 6350 h 377825"/>
                    <a:gd name="connsiteX7" fmla="*/ 0 w 572294"/>
                    <a:gd name="connsiteY7" fmla="*/ 11113 h 377825"/>
                    <a:gd name="connsiteX0" fmla="*/ 569913 w 569913"/>
                    <a:gd name="connsiteY0" fmla="*/ 380999 h 380999"/>
                    <a:gd name="connsiteX1" fmla="*/ 536576 w 569913"/>
                    <a:gd name="connsiteY1" fmla="*/ 326230 h 380999"/>
                    <a:gd name="connsiteX2" fmla="*/ 488951 w 569913"/>
                    <a:gd name="connsiteY2" fmla="*/ 254793 h 380999"/>
                    <a:gd name="connsiteX3" fmla="*/ 427038 w 569913"/>
                    <a:gd name="connsiteY3" fmla="*/ 180974 h 380999"/>
                    <a:gd name="connsiteX4" fmla="*/ 324645 w 569913"/>
                    <a:gd name="connsiteY4" fmla="*/ 104774 h 380999"/>
                    <a:gd name="connsiteX5" fmla="*/ 219870 w 569913"/>
                    <a:gd name="connsiteY5" fmla="*/ 52387 h 380999"/>
                    <a:gd name="connsiteX6" fmla="*/ 117476 w 569913"/>
                    <a:gd name="connsiteY6" fmla="*/ 9524 h 380999"/>
                    <a:gd name="connsiteX7" fmla="*/ 0 w 569913"/>
                    <a:gd name="connsiteY7" fmla="*/ 0 h 380999"/>
                    <a:gd name="connsiteX0" fmla="*/ 579438 w 579438"/>
                    <a:gd name="connsiteY0" fmla="*/ 388143 h 388143"/>
                    <a:gd name="connsiteX1" fmla="*/ 546101 w 579438"/>
                    <a:gd name="connsiteY1" fmla="*/ 333374 h 388143"/>
                    <a:gd name="connsiteX2" fmla="*/ 498476 w 579438"/>
                    <a:gd name="connsiteY2" fmla="*/ 261937 h 388143"/>
                    <a:gd name="connsiteX3" fmla="*/ 436563 w 579438"/>
                    <a:gd name="connsiteY3" fmla="*/ 188118 h 388143"/>
                    <a:gd name="connsiteX4" fmla="*/ 334170 w 579438"/>
                    <a:gd name="connsiteY4" fmla="*/ 111918 h 388143"/>
                    <a:gd name="connsiteX5" fmla="*/ 229395 w 579438"/>
                    <a:gd name="connsiteY5" fmla="*/ 59531 h 388143"/>
                    <a:gd name="connsiteX6" fmla="*/ 127001 w 579438"/>
                    <a:gd name="connsiteY6" fmla="*/ 16668 h 388143"/>
                    <a:gd name="connsiteX7" fmla="*/ 0 w 579438"/>
                    <a:gd name="connsiteY7" fmla="*/ 0 h 388143"/>
                    <a:gd name="connsiteX0" fmla="*/ 588963 w 588963"/>
                    <a:gd name="connsiteY0" fmla="*/ 379809 h 379809"/>
                    <a:gd name="connsiteX1" fmla="*/ 555626 w 588963"/>
                    <a:gd name="connsiteY1" fmla="*/ 325040 h 379809"/>
                    <a:gd name="connsiteX2" fmla="*/ 508001 w 588963"/>
                    <a:gd name="connsiteY2" fmla="*/ 253603 h 379809"/>
                    <a:gd name="connsiteX3" fmla="*/ 446088 w 588963"/>
                    <a:gd name="connsiteY3" fmla="*/ 179784 h 379809"/>
                    <a:gd name="connsiteX4" fmla="*/ 343695 w 588963"/>
                    <a:gd name="connsiteY4" fmla="*/ 103584 h 379809"/>
                    <a:gd name="connsiteX5" fmla="*/ 238920 w 588963"/>
                    <a:gd name="connsiteY5" fmla="*/ 51197 h 379809"/>
                    <a:gd name="connsiteX6" fmla="*/ 136526 w 588963"/>
                    <a:gd name="connsiteY6" fmla="*/ 8334 h 379809"/>
                    <a:gd name="connsiteX7" fmla="*/ 0 w 588963"/>
                    <a:gd name="connsiteY7" fmla="*/ 1191 h 379809"/>
                    <a:gd name="connsiteX0" fmla="*/ 581819 w 581819"/>
                    <a:gd name="connsiteY0" fmla="*/ 383380 h 383380"/>
                    <a:gd name="connsiteX1" fmla="*/ 548482 w 581819"/>
                    <a:gd name="connsiteY1" fmla="*/ 328611 h 383380"/>
                    <a:gd name="connsiteX2" fmla="*/ 500857 w 581819"/>
                    <a:gd name="connsiteY2" fmla="*/ 257174 h 383380"/>
                    <a:gd name="connsiteX3" fmla="*/ 438944 w 581819"/>
                    <a:gd name="connsiteY3" fmla="*/ 183355 h 383380"/>
                    <a:gd name="connsiteX4" fmla="*/ 336551 w 581819"/>
                    <a:gd name="connsiteY4" fmla="*/ 107155 h 383380"/>
                    <a:gd name="connsiteX5" fmla="*/ 231776 w 581819"/>
                    <a:gd name="connsiteY5" fmla="*/ 54768 h 383380"/>
                    <a:gd name="connsiteX6" fmla="*/ 129382 w 581819"/>
                    <a:gd name="connsiteY6" fmla="*/ 11905 h 383380"/>
                    <a:gd name="connsiteX7" fmla="*/ 0 w 581819"/>
                    <a:gd name="connsiteY7" fmla="*/ 0 h 383380"/>
                    <a:gd name="connsiteX0" fmla="*/ 591344 w 591344"/>
                    <a:gd name="connsiteY0" fmla="*/ 380999 h 380999"/>
                    <a:gd name="connsiteX1" fmla="*/ 558007 w 591344"/>
                    <a:gd name="connsiteY1" fmla="*/ 326230 h 380999"/>
                    <a:gd name="connsiteX2" fmla="*/ 510382 w 591344"/>
                    <a:gd name="connsiteY2" fmla="*/ 254793 h 380999"/>
                    <a:gd name="connsiteX3" fmla="*/ 448469 w 591344"/>
                    <a:gd name="connsiteY3" fmla="*/ 180974 h 380999"/>
                    <a:gd name="connsiteX4" fmla="*/ 346076 w 591344"/>
                    <a:gd name="connsiteY4" fmla="*/ 104774 h 380999"/>
                    <a:gd name="connsiteX5" fmla="*/ 241301 w 591344"/>
                    <a:gd name="connsiteY5" fmla="*/ 52387 h 380999"/>
                    <a:gd name="connsiteX6" fmla="*/ 138907 w 591344"/>
                    <a:gd name="connsiteY6" fmla="*/ 9524 h 380999"/>
                    <a:gd name="connsiteX7" fmla="*/ 0 w 591344"/>
                    <a:gd name="connsiteY7" fmla="*/ 0 h 380999"/>
                    <a:gd name="connsiteX0" fmla="*/ 577057 w 577057"/>
                    <a:gd name="connsiteY0" fmla="*/ 376236 h 376236"/>
                    <a:gd name="connsiteX1" fmla="*/ 558007 w 577057"/>
                    <a:gd name="connsiteY1" fmla="*/ 326230 h 376236"/>
                    <a:gd name="connsiteX2" fmla="*/ 510382 w 577057"/>
                    <a:gd name="connsiteY2" fmla="*/ 254793 h 376236"/>
                    <a:gd name="connsiteX3" fmla="*/ 448469 w 577057"/>
                    <a:gd name="connsiteY3" fmla="*/ 180974 h 376236"/>
                    <a:gd name="connsiteX4" fmla="*/ 346076 w 577057"/>
                    <a:gd name="connsiteY4" fmla="*/ 104774 h 376236"/>
                    <a:gd name="connsiteX5" fmla="*/ 241301 w 577057"/>
                    <a:gd name="connsiteY5" fmla="*/ 52387 h 376236"/>
                    <a:gd name="connsiteX6" fmla="*/ 138907 w 577057"/>
                    <a:gd name="connsiteY6" fmla="*/ 9524 h 376236"/>
                    <a:gd name="connsiteX7" fmla="*/ 0 w 577057"/>
                    <a:gd name="connsiteY7" fmla="*/ 0 h 376236"/>
                    <a:gd name="connsiteX0" fmla="*/ 577057 w 577057"/>
                    <a:gd name="connsiteY0" fmla="*/ 376236 h 376236"/>
                    <a:gd name="connsiteX1" fmla="*/ 558007 w 577057"/>
                    <a:gd name="connsiteY1" fmla="*/ 326230 h 376236"/>
                    <a:gd name="connsiteX2" fmla="*/ 510382 w 577057"/>
                    <a:gd name="connsiteY2" fmla="*/ 254793 h 376236"/>
                    <a:gd name="connsiteX3" fmla="*/ 448469 w 577057"/>
                    <a:gd name="connsiteY3" fmla="*/ 180974 h 376236"/>
                    <a:gd name="connsiteX4" fmla="*/ 346076 w 577057"/>
                    <a:gd name="connsiteY4" fmla="*/ 104774 h 376236"/>
                    <a:gd name="connsiteX5" fmla="*/ 241301 w 577057"/>
                    <a:gd name="connsiteY5" fmla="*/ 52387 h 376236"/>
                    <a:gd name="connsiteX6" fmla="*/ 138907 w 577057"/>
                    <a:gd name="connsiteY6" fmla="*/ 9524 h 376236"/>
                    <a:gd name="connsiteX7" fmla="*/ 0 w 577057"/>
                    <a:gd name="connsiteY7" fmla="*/ 0 h 376236"/>
                    <a:gd name="connsiteX0" fmla="*/ 577057 w 588566"/>
                    <a:gd name="connsiteY0" fmla="*/ 376236 h 376236"/>
                    <a:gd name="connsiteX1" fmla="*/ 558007 w 588566"/>
                    <a:gd name="connsiteY1" fmla="*/ 326230 h 376236"/>
                    <a:gd name="connsiteX2" fmla="*/ 510382 w 588566"/>
                    <a:gd name="connsiteY2" fmla="*/ 254793 h 376236"/>
                    <a:gd name="connsiteX3" fmla="*/ 448469 w 588566"/>
                    <a:gd name="connsiteY3" fmla="*/ 180974 h 376236"/>
                    <a:gd name="connsiteX4" fmla="*/ 346076 w 588566"/>
                    <a:gd name="connsiteY4" fmla="*/ 104774 h 376236"/>
                    <a:gd name="connsiteX5" fmla="*/ 241301 w 588566"/>
                    <a:gd name="connsiteY5" fmla="*/ 52387 h 376236"/>
                    <a:gd name="connsiteX6" fmla="*/ 138907 w 588566"/>
                    <a:gd name="connsiteY6" fmla="*/ 9524 h 376236"/>
                    <a:gd name="connsiteX7" fmla="*/ 0 w 588566"/>
                    <a:gd name="connsiteY7" fmla="*/ 0 h 376236"/>
                    <a:gd name="connsiteX0" fmla="*/ 577057 w 579041"/>
                    <a:gd name="connsiteY0" fmla="*/ 376236 h 376236"/>
                    <a:gd name="connsiteX1" fmla="*/ 558007 w 579041"/>
                    <a:gd name="connsiteY1" fmla="*/ 326230 h 376236"/>
                    <a:gd name="connsiteX2" fmla="*/ 510382 w 579041"/>
                    <a:gd name="connsiteY2" fmla="*/ 254793 h 376236"/>
                    <a:gd name="connsiteX3" fmla="*/ 448469 w 579041"/>
                    <a:gd name="connsiteY3" fmla="*/ 180974 h 376236"/>
                    <a:gd name="connsiteX4" fmla="*/ 346076 w 579041"/>
                    <a:gd name="connsiteY4" fmla="*/ 104774 h 376236"/>
                    <a:gd name="connsiteX5" fmla="*/ 241301 w 579041"/>
                    <a:gd name="connsiteY5" fmla="*/ 52387 h 376236"/>
                    <a:gd name="connsiteX6" fmla="*/ 138907 w 579041"/>
                    <a:gd name="connsiteY6" fmla="*/ 9524 h 376236"/>
                    <a:gd name="connsiteX7" fmla="*/ 0 w 579041"/>
                    <a:gd name="connsiteY7" fmla="*/ 0 h 376236"/>
                    <a:gd name="connsiteX0" fmla="*/ 577057 w 592140"/>
                    <a:gd name="connsiteY0" fmla="*/ 376236 h 389333"/>
                    <a:gd name="connsiteX1" fmla="*/ 588965 w 592140"/>
                    <a:gd name="connsiteY1" fmla="*/ 380999 h 389333"/>
                    <a:gd name="connsiteX2" fmla="*/ 558007 w 592140"/>
                    <a:gd name="connsiteY2" fmla="*/ 326230 h 389333"/>
                    <a:gd name="connsiteX3" fmla="*/ 510382 w 592140"/>
                    <a:gd name="connsiteY3" fmla="*/ 254793 h 389333"/>
                    <a:gd name="connsiteX4" fmla="*/ 448469 w 592140"/>
                    <a:gd name="connsiteY4" fmla="*/ 180974 h 389333"/>
                    <a:gd name="connsiteX5" fmla="*/ 346076 w 592140"/>
                    <a:gd name="connsiteY5" fmla="*/ 104774 h 389333"/>
                    <a:gd name="connsiteX6" fmla="*/ 241301 w 592140"/>
                    <a:gd name="connsiteY6" fmla="*/ 52387 h 389333"/>
                    <a:gd name="connsiteX7" fmla="*/ 138907 w 592140"/>
                    <a:gd name="connsiteY7" fmla="*/ 9524 h 389333"/>
                    <a:gd name="connsiteX8" fmla="*/ 0 w 592140"/>
                    <a:gd name="connsiteY8" fmla="*/ 0 h 389333"/>
                    <a:gd name="connsiteX0" fmla="*/ 577057 w 670879"/>
                    <a:gd name="connsiteY0" fmla="*/ 376236 h 707945"/>
                    <a:gd name="connsiteX1" fmla="*/ 667704 w 670879"/>
                    <a:gd name="connsiteY1" fmla="*/ 699611 h 707945"/>
                    <a:gd name="connsiteX2" fmla="*/ 558007 w 670879"/>
                    <a:gd name="connsiteY2" fmla="*/ 326230 h 707945"/>
                    <a:gd name="connsiteX3" fmla="*/ 510382 w 670879"/>
                    <a:gd name="connsiteY3" fmla="*/ 254793 h 707945"/>
                    <a:gd name="connsiteX4" fmla="*/ 448469 w 670879"/>
                    <a:gd name="connsiteY4" fmla="*/ 180974 h 707945"/>
                    <a:gd name="connsiteX5" fmla="*/ 346076 w 670879"/>
                    <a:gd name="connsiteY5" fmla="*/ 104774 h 707945"/>
                    <a:gd name="connsiteX6" fmla="*/ 241301 w 670879"/>
                    <a:gd name="connsiteY6" fmla="*/ 52387 h 707945"/>
                    <a:gd name="connsiteX7" fmla="*/ 138907 w 670879"/>
                    <a:gd name="connsiteY7" fmla="*/ 9524 h 707945"/>
                    <a:gd name="connsiteX8" fmla="*/ 0 w 670879"/>
                    <a:gd name="connsiteY8" fmla="*/ 0 h 707945"/>
                    <a:gd name="connsiteX0" fmla="*/ 577057 w 670879"/>
                    <a:gd name="connsiteY0" fmla="*/ 376236 h 707945"/>
                    <a:gd name="connsiteX1" fmla="*/ 667704 w 670879"/>
                    <a:gd name="connsiteY1" fmla="*/ 699611 h 707945"/>
                    <a:gd name="connsiteX2" fmla="*/ 639764 w 670879"/>
                    <a:gd name="connsiteY2" fmla="*/ 483377 h 707945"/>
                    <a:gd name="connsiteX3" fmla="*/ 558007 w 670879"/>
                    <a:gd name="connsiteY3" fmla="*/ 326230 h 707945"/>
                    <a:gd name="connsiteX4" fmla="*/ 510382 w 670879"/>
                    <a:gd name="connsiteY4" fmla="*/ 254793 h 707945"/>
                    <a:gd name="connsiteX5" fmla="*/ 448469 w 670879"/>
                    <a:gd name="connsiteY5" fmla="*/ 180974 h 707945"/>
                    <a:gd name="connsiteX6" fmla="*/ 346076 w 670879"/>
                    <a:gd name="connsiteY6" fmla="*/ 104774 h 707945"/>
                    <a:gd name="connsiteX7" fmla="*/ 241301 w 670879"/>
                    <a:gd name="connsiteY7" fmla="*/ 52387 h 707945"/>
                    <a:gd name="connsiteX8" fmla="*/ 138907 w 670879"/>
                    <a:gd name="connsiteY8" fmla="*/ 9524 h 707945"/>
                    <a:gd name="connsiteX9" fmla="*/ 0 w 670879"/>
                    <a:gd name="connsiteY9" fmla="*/ 0 h 707945"/>
                    <a:gd name="connsiteX0" fmla="*/ 667704 w 667704"/>
                    <a:gd name="connsiteY0" fmla="*/ 699611 h 699611"/>
                    <a:gd name="connsiteX1" fmla="*/ 639764 w 667704"/>
                    <a:gd name="connsiteY1" fmla="*/ 483377 h 699611"/>
                    <a:gd name="connsiteX2" fmla="*/ 558007 w 667704"/>
                    <a:gd name="connsiteY2" fmla="*/ 326230 h 699611"/>
                    <a:gd name="connsiteX3" fmla="*/ 510382 w 667704"/>
                    <a:gd name="connsiteY3" fmla="*/ 254793 h 699611"/>
                    <a:gd name="connsiteX4" fmla="*/ 448469 w 667704"/>
                    <a:gd name="connsiteY4" fmla="*/ 180974 h 699611"/>
                    <a:gd name="connsiteX5" fmla="*/ 346076 w 667704"/>
                    <a:gd name="connsiteY5" fmla="*/ 104774 h 699611"/>
                    <a:gd name="connsiteX6" fmla="*/ 241301 w 667704"/>
                    <a:gd name="connsiteY6" fmla="*/ 52387 h 699611"/>
                    <a:gd name="connsiteX7" fmla="*/ 138907 w 667704"/>
                    <a:gd name="connsiteY7" fmla="*/ 9524 h 699611"/>
                    <a:gd name="connsiteX8" fmla="*/ 0 w 667704"/>
                    <a:gd name="connsiteY8" fmla="*/ 0 h 699611"/>
                    <a:gd name="connsiteX0" fmla="*/ 667704 w 667704"/>
                    <a:gd name="connsiteY0" fmla="*/ 699611 h 699611"/>
                    <a:gd name="connsiteX1" fmla="*/ 639764 w 667704"/>
                    <a:gd name="connsiteY1" fmla="*/ 483377 h 699611"/>
                    <a:gd name="connsiteX2" fmla="*/ 558007 w 667704"/>
                    <a:gd name="connsiteY2" fmla="*/ 326230 h 699611"/>
                    <a:gd name="connsiteX3" fmla="*/ 510382 w 667704"/>
                    <a:gd name="connsiteY3" fmla="*/ 254793 h 699611"/>
                    <a:gd name="connsiteX4" fmla="*/ 448469 w 667704"/>
                    <a:gd name="connsiteY4" fmla="*/ 180974 h 699611"/>
                    <a:gd name="connsiteX5" fmla="*/ 346076 w 667704"/>
                    <a:gd name="connsiteY5" fmla="*/ 104774 h 699611"/>
                    <a:gd name="connsiteX6" fmla="*/ 241301 w 667704"/>
                    <a:gd name="connsiteY6" fmla="*/ 52387 h 699611"/>
                    <a:gd name="connsiteX7" fmla="*/ 138907 w 667704"/>
                    <a:gd name="connsiteY7" fmla="*/ 9524 h 699611"/>
                    <a:gd name="connsiteX8" fmla="*/ 0 w 667704"/>
                    <a:gd name="connsiteY8" fmla="*/ 0 h 699611"/>
                    <a:gd name="connsiteX0" fmla="*/ 667704 w 667704"/>
                    <a:gd name="connsiteY0" fmla="*/ 699611 h 699611"/>
                    <a:gd name="connsiteX1" fmla="*/ 639764 w 667704"/>
                    <a:gd name="connsiteY1" fmla="*/ 483377 h 699611"/>
                    <a:gd name="connsiteX2" fmla="*/ 558007 w 667704"/>
                    <a:gd name="connsiteY2" fmla="*/ 326230 h 699611"/>
                    <a:gd name="connsiteX3" fmla="*/ 510382 w 667704"/>
                    <a:gd name="connsiteY3" fmla="*/ 254793 h 699611"/>
                    <a:gd name="connsiteX4" fmla="*/ 448469 w 667704"/>
                    <a:gd name="connsiteY4" fmla="*/ 180974 h 699611"/>
                    <a:gd name="connsiteX5" fmla="*/ 346076 w 667704"/>
                    <a:gd name="connsiteY5" fmla="*/ 104774 h 699611"/>
                    <a:gd name="connsiteX6" fmla="*/ 241301 w 667704"/>
                    <a:gd name="connsiteY6" fmla="*/ 52387 h 699611"/>
                    <a:gd name="connsiteX7" fmla="*/ 138907 w 667704"/>
                    <a:gd name="connsiteY7" fmla="*/ 9524 h 699611"/>
                    <a:gd name="connsiteX8" fmla="*/ 0 w 667704"/>
                    <a:gd name="connsiteY8" fmla="*/ 0 h 699611"/>
                    <a:gd name="connsiteX0" fmla="*/ 667704 w 672202"/>
                    <a:gd name="connsiteY0" fmla="*/ 699611 h 721838"/>
                    <a:gd name="connsiteX1" fmla="*/ 667545 w 672202"/>
                    <a:gd name="connsiteY1" fmla="*/ 685799 h 721838"/>
                    <a:gd name="connsiteX2" fmla="*/ 639764 w 672202"/>
                    <a:gd name="connsiteY2" fmla="*/ 483377 h 721838"/>
                    <a:gd name="connsiteX3" fmla="*/ 558007 w 672202"/>
                    <a:gd name="connsiteY3" fmla="*/ 326230 h 721838"/>
                    <a:gd name="connsiteX4" fmla="*/ 510382 w 672202"/>
                    <a:gd name="connsiteY4" fmla="*/ 254793 h 721838"/>
                    <a:gd name="connsiteX5" fmla="*/ 448469 w 672202"/>
                    <a:gd name="connsiteY5" fmla="*/ 180974 h 721838"/>
                    <a:gd name="connsiteX6" fmla="*/ 346076 w 672202"/>
                    <a:gd name="connsiteY6" fmla="*/ 104774 h 721838"/>
                    <a:gd name="connsiteX7" fmla="*/ 241301 w 672202"/>
                    <a:gd name="connsiteY7" fmla="*/ 52387 h 721838"/>
                    <a:gd name="connsiteX8" fmla="*/ 138907 w 672202"/>
                    <a:gd name="connsiteY8" fmla="*/ 9524 h 721838"/>
                    <a:gd name="connsiteX9" fmla="*/ 0 w 672202"/>
                    <a:gd name="connsiteY9" fmla="*/ 0 h 721838"/>
                    <a:gd name="connsiteX0" fmla="*/ 667704 w 672202"/>
                    <a:gd name="connsiteY0" fmla="*/ 699610 h 721838"/>
                    <a:gd name="connsiteX1" fmla="*/ 667545 w 672202"/>
                    <a:gd name="connsiteY1" fmla="*/ 685799 h 721838"/>
                    <a:gd name="connsiteX2" fmla="*/ 639764 w 672202"/>
                    <a:gd name="connsiteY2" fmla="*/ 483377 h 721838"/>
                    <a:gd name="connsiteX3" fmla="*/ 558007 w 672202"/>
                    <a:gd name="connsiteY3" fmla="*/ 326230 h 721838"/>
                    <a:gd name="connsiteX4" fmla="*/ 510382 w 672202"/>
                    <a:gd name="connsiteY4" fmla="*/ 254793 h 721838"/>
                    <a:gd name="connsiteX5" fmla="*/ 448469 w 672202"/>
                    <a:gd name="connsiteY5" fmla="*/ 180974 h 721838"/>
                    <a:gd name="connsiteX6" fmla="*/ 346076 w 672202"/>
                    <a:gd name="connsiteY6" fmla="*/ 104774 h 721838"/>
                    <a:gd name="connsiteX7" fmla="*/ 241301 w 672202"/>
                    <a:gd name="connsiteY7" fmla="*/ 52387 h 721838"/>
                    <a:gd name="connsiteX8" fmla="*/ 138907 w 672202"/>
                    <a:gd name="connsiteY8" fmla="*/ 9524 h 721838"/>
                    <a:gd name="connsiteX9" fmla="*/ 0 w 672202"/>
                    <a:gd name="connsiteY9" fmla="*/ 0 h 721838"/>
                    <a:gd name="connsiteX0" fmla="*/ 667545 w 667545"/>
                    <a:gd name="connsiteY0" fmla="*/ 685799 h 685799"/>
                    <a:gd name="connsiteX1" fmla="*/ 639764 w 667545"/>
                    <a:gd name="connsiteY1" fmla="*/ 483377 h 685799"/>
                    <a:gd name="connsiteX2" fmla="*/ 558007 w 667545"/>
                    <a:gd name="connsiteY2" fmla="*/ 326230 h 685799"/>
                    <a:gd name="connsiteX3" fmla="*/ 510382 w 667545"/>
                    <a:gd name="connsiteY3" fmla="*/ 254793 h 685799"/>
                    <a:gd name="connsiteX4" fmla="*/ 448469 w 667545"/>
                    <a:gd name="connsiteY4" fmla="*/ 180974 h 685799"/>
                    <a:gd name="connsiteX5" fmla="*/ 346076 w 667545"/>
                    <a:gd name="connsiteY5" fmla="*/ 104774 h 685799"/>
                    <a:gd name="connsiteX6" fmla="*/ 241301 w 667545"/>
                    <a:gd name="connsiteY6" fmla="*/ 52387 h 685799"/>
                    <a:gd name="connsiteX7" fmla="*/ 138907 w 667545"/>
                    <a:gd name="connsiteY7" fmla="*/ 9524 h 685799"/>
                    <a:gd name="connsiteX8" fmla="*/ 0 w 667545"/>
                    <a:gd name="connsiteY8" fmla="*/ 0 h 68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545" h="685799">
                      <a:moveTo>
                        <a:pt x="667545" y="685799"/>
                      </a:moveTo>
                      <a:cubicBezTo>
                        <a:pt x="662888" y="649760"/>
                        <a:pt x="658020" y="543305"/>
                        <a:pt x="639764" y="483377"/>
                      </a:cubicBezTo>
                      <a:cubicBezTo>
                        <a:pt x="621508" y="423449"/>
                        <a:pt x="579571" y="364327"/>
                        <a:pt x="558007" y="326230"/>
                      </a:cubicBezTo>
                      <a:cubicBezTo>
                        <a:pt x="536443" y="288133"/>
                        <a:pt x="528638" y="279002"/>
                        <a:pt x="510382" y="254793"/>
                      </a:cubicBezTo>
                      <a:cubicBezTo>
                        <a:pt x="492126" y="230584"/>
                        <a:pt x="475853" y="205977"/>
                        <a:pt x="448469" y="180974"/>
                      </a:cubicBezTo>
                      <a:cubicBezTo>
                        <a:pt x="421085" y="155971"/>
                        <a:pt x="380604" y="126205"/>
                        <a:pt x="346076" y="104774"/>
                      </a:cubicBezTo>
                      <a:cubicBezTo>
                        <a:pt x="311548" y="83343"/>
                        <a:pt x="275829" y="68262"/>
                        <a:pt x="241301" y="52387"/>
                      </a:cubicBezTo>
                      <a:cubicBezTo>
                        <a:pt x="206773" y="36512"/>
                        <a:pt x="179124" y="18255"/>
                        <a:pt x="138907" y="9524"/>
                      </a:cubicBezTo>
                      <a:cubicBezTo>
                        <a:pt x="98690" y="793"/>
                        <a:pt x="13295" y="2381"/>
                        <a:pt x="0" y="0"/>
                      </a:cubicBezTo>
                    </a:path>
                  </a:pathLst>
                </a:custGeom>
                <a:solidFill>
                  <a:schemeClr val="bg1">
                    <a:lumMod val="75000"/>
                  </a:schemeClr>
                </a:solidFill>
                <a:ln w="28575"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400" name="Straight Connector 399"/>
                <p:cNvCxnSpPr>
                  <a:stCxn id="399" idx="0"/>
                  <a:endCxn id="398" idx="9"/>
                </p:cNvCxnSpPr>
                <p:nvPr/>
              </p:nvCxnSpPr>
              <p:spPr bwMode="auto">
                <a:xfrm rot="5400000" flipH="1" flipV="1">
                  <a:off x="3874180" y="2185785"/>
                  <a:ext cx="2381" cy="826701"/>
                </a:xfrm>
                <a:prstGeom prst="line">
                  <a:avLst/>
                </a:prstGeom>
                <a:solidFill>
                  <a:schemeClr val="accent1"/>
                </a:solidFill>
                <a:ln w="9525" cap="flat" cmpd="sng" algn="ctr">
                  <a:solidFill>
                    <a:schemeClr val="bg1"/>
                  </a:solidFill>
                  <a:prstDash val="solid"/>
                  <a:round/>
                  <a:headEnd type="none" w="med" len="med"/>
                  <a:tailEnd type="none" w="med" len="med"/>
                </a:ln>
                <a:effectLst/>
              </p:spPr>
            </p:cxnSp>
          </p:grpSp>
          <p:grpSp>
            <p:nvGrpSpPr>
              <p:cNvPr id="7" name="Group 74"/>
              <p:cNvGrpSpPr>
                <a:grpSpLocks noChangeAspect="1"/>
              </p:cNvGrpSpPr>
              <p:nvPr/>
            </p:nvGrpSpPr>
            <p:grpSpPr>
              <a:xfrm>
                <a:off x="3657637" y="2784475"/>
                <a:ext cx="1196975" cy="1196975"/>
                <a:chOff x="6413500" y="666750"/>
                <a:chExt cx="1828800" cy="1828800"/>
              </a:xfrm>
              <a:solidFill>
                <a:srgbClr val="CC9900"/>
              </a:solidFill>
            </p:grpSpPr>
            <p:sp>
              <p:nvSpPr>
                <p:cNvPr id="381" name="Oval 380"/>
                <p:cNvSpPr>
                  <a:spLocks noChangeAspect="1"/>
                </p:cNvSpPr>
                <p:nvPr/>
              </p:nvSpPr>
              <p:spPr bwMode="auto">
                <a:xfrm>
                  <a:off x="6413500" y="666750"/>
                  <a:ext cx="1828800" cy="1828800"/>
                </a:xfrm>
                <a:prstGeom prst="ellipse">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nvGrpSpPr>
                <p:cNvPr id="8" name="Group 52"/>
                <p:cNvGrpSpPr/>
                <p:nvPr/>
              </p:nvGrpSpPr>
              <p:grpSpPr>
                <a:xfrm>
                  <a:off x="6588124" y="776289"/>
                  <a:ext cx="1484312" cy="1606549"/>
                  <a:chOff x="6588124" y="776289"/>
                  <a:chExt cx="1484312" cy="1606549"/>
                </a:xfrm>
                <a:grpFill/>
              </p:grpSpPr>
              <p:grpSp>
                <p:nvGrpSpPr>
                  <p:cNvPr id="12" name="Group 47"/>
                  <p:cNvGrpSpPr/>
                  <p:nvPr/>
                </p:nvGrpSpPr>
                <p:grpSpPr>
                  <a:xfrm>
                    <a:off x="6588124" y="776289"/>
                    <a:ext cx="1112837" cy="806448"/>
                    <a:chOff x="6588124" y="776289"/>
                    <a:chExt cx="1112837" cy="806448"/>
                  </a:xfrm>
                  <a:grpFill/>
                </p:grpSpPr>
                <p:sp>
                  <p:nvSpPr>
                    <p:cNvPr id="395" name="Freeform 39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6" name="Freeform 39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7" name="Freeform 39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13" name="Group 48"/>
                  <p:cNvGrpSpPr/>
                  <p:nvPr/>
                </p:nvGrpSpPr>
                <p:grpSpPr>
                  <a:xfrm rot="10800000">
                    <a:off x="6959599" y="1576390"/>
                    <a:ext cx="1112837" cy="806448"/>
                    <a:chOff x="6588124" y="776289"/>
                    <a:chExt cx="1112837" cy="806448"/>
                  </a:xfrm>
                  <a:grpFill/>
                </p:grpSpPr>
                <p:sp>
                  <p:nvSpPr>
                    <p:cNvPr id="392" name="Freeform 39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3" name="Freeform 39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94" name="Freeform 39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grpSp>
              <p:nvGrpSpPr>
                <p:cNvPr id="16" name="Group 47"/>
                <p:cNvGrpSpPr/>
                <p:nvPr/>
              </p:nvGrpSpPr>
              <p:grpSpPr>
                <a:xfrm rot="4200000">
                  <a:off x="7354039" y="1057280"/>
                  <a:ext cx="875560" cy="593413"/>
                  <a:chOff x="6825401" y="776289"/>
                  <a:chExt cx="875560" cy="593413"/>
                </a:xfrm>
                <a:grpFill/>
              </p:grpSpPr>
              <p:sp>
                <p:nvSpPr>
                  <p:cNvPr id="388" name="Freeform 38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89" name="Freeform 38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17" name="Group 47"/>
                <p:cNvGrpSpPr/>
                <p:nvPr/>
              </p:nvGrpSpPr>
              <p:grpSpPr>
                <a:xfrm rot="15180000">
                  <a:off x="6420587" y="1495430"/>
                  <a:ext cx="875560" cy="593413"/>
                  <a:chOff x="6825401" y="776289"/>
                  <a:chExt cx="875560" cy="593413"/>
                </a:xfrm>
                <a:grpFill/>
              </p:grpSpPr>
              <p:sp>
                <p:nvSpPr>
                  <p:cNvPr id="386" name="Freeform 38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87" name="Freeform 38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sp>
              <p:nvSpPr>
                <p:cNvPr id="385" name="Oval 384"/>
                <p:cNvSpPr>
                  <a:spLocks noChangeAspect="1"/>
                </p:cNvSpPr>
                <p:nvPr/>
              </p:nvSpPr>
              <p:spPr bwMode="auto">
                <a:xfrm>
                  <a:off x="6722679" y="971171"/>
                  <a:ext cx="1215201" cy="1215201"/>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cxnSp>
            <p:nvCxnSpPr>
              <p:cNvPr id="274" name="Straight Connector 273"/>
              <p:cNvCxnSpPr/>
              <p:nvPr/>
            </p:nvCxnSpPr>
            <p:spPr bwMode="auto">
              <a:xfrm>
                <a:off x="2230201" y="2113266"/>
                <a:ext cx="762001"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275" name="Straight Connector 274"/>
              <p:cNvCxnSpPr/>
              <p:nvPr/>
            </p:nvCxnSpPr>
            <p:spPr bwMode="auto">
              <a:xfrm>
                <a:off x="2220970" y="4231857"/>
                <a:ext cx="762000" cy="0"/>
              </a:xfrm>
              <a:prstGeom prst="line">
                <a:avLst/>
              </a:prstGeom>
              <a:solidFill>
                <a:schemeClr val="accent1"/>
              </a:solidFill>
              <a:ln w="19050" cap="rnd" cmpd="sng" algn="ctr">
                <a:solidFill>
                  <a:srgbClr val="005CBF"/>
                </a:solidFill>
                <a:prstDash val="solid"/>
                <a:round/>
                <a:headEnd type="none" w="med" len="med"/>
                <a:tailEnd type="none" w="med" len="med"/>
              </a:ln>
              <a:effectLst/>
            </p:spPr>
          </p:cxnSp>
          <p:cxnSp>
            <p:nvCxnSpPr>
              <p:cNvPr id="276" name="Straight Connector 275"/>
              <p:cNvCxnSpPr/>
              <p:nvPr/>
            </p:nvCxnSpPr>
            <p:spPr bwMode="auto">
              <a:xfrm rot="5400000">
                <a:off x="2877986" y="4336841"/>
                <a:ext cx="209968" cy="0"/>
              </a:xfrm>
              <a:prstGeom prst="line">
                <a:avLst/>
              </a:prstGeom>
              <a:solidFill>
                <a:schemeClr val="accent1"/>
              </a:solidFill>
              <a:ln w="19050" cap="rnd" cmpd="sng" algn="ctr">
                <a:solidFill>
                  <a:srgbClr val="005CBF"/>
                </a:solidFill>
                <a:prstDash val="solid"/>
                <a:round/>
                <a:headEnd type="none" w="med" len="med"/>
                <a:tailEnd type="none" w="med" len="med"/>
              </a:ln>
              <a:effectLst/>
            </p:spPr>
          </p:cxnSp>
          <p:cxnSp>
            <p:nvCxnSpPr>
              <p:cNvPr id="277" name="Straight Connector 276"/>
              <p:cNvCxnSpPr/>
              <p:nvPr/>
            </p:nvCxnSpPr>
            <p:spPr bwMode="auto">
              <a:xfrm rot="5400000">
                <a:off x="2040207" y="1932499"/>
                <a:ext cx="361534"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grpSp>
            <p:nvGrpSpPr>
              <p:cNvPr id="18" name="Group 170"/>
              <p:cNvGrpSpPr/>
              <p:nvPr/>
            </p:nvGrpSpPr>
            <p:grpSpPr>
              <a:xfrm rot="5400000">
                <a:off x="2789358" y="4543362"/>
                <a:ext cx="368300" cy="165227"/>
                <a:chOff x="4387849" y="4257675"/>
                <a:chExt cx="368300" cy="165227"/>
              </a:xfrm>
            </p:grpSpPr>
            <p:sp>
              <p:nvSpPr>
                <p:cNvPr id="379" name="Isosceles Triangle 378"/>
                <p:cNvSpPr>
                  <a:spLocks noChangeAspect="1"/>
                </p:cNvSpPr>
                <p:nvPr/>
              </p:nvSpPr>
              <p:spPr bwMode="auto">
                <a:xfrm rot="5400000">
                  <a:off x="4397310" y="4248214"/>
                  <a:ext cx="165227" cy="184149"/>
                </a:xfrm>
                <a:prstGeom prst="triangle">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380" name="Isosceles Triangle 379"/>
                <p:cNvSpPr>
                  <a:spLocks noChangeAspect="1"/>
                </p:cNvSpPr>
                <p:nvPr/>
              </p:nvSpPr>
              <p:spPr bwMode="auto">
                <a:xfrm rot="16200000" flipH="1">
                  <a:off x="4581461" y="4248214"/>
                  <a:ext cx="165227" cy="184149"/>
                </a:xfrm>
                <a:prstGeom prst="triangle">
                  <a:avLst/>
                </a:prstGeom>
                <a:solidFill>
                  <a:schemeClr val="bg1">
                    <a:lumMod val="75000"/>
                  </a:schemeClr>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cxnSp>
            <p:nvCxnSpPr>
              <p:cNvPr id="279" name="Straight Connector 278"/>
              <p:cNvCxnSpPr>
                <a:stCxn id="380" idx="0"/>
              </p:cNvCxnSpPr>
              <p:nvPr/>
            </p:nvCxnSpPr>
            <p:spPr bwMode="auto">
              <a:xfrm rot="5400000" flipH="1" flipV="1">
                <a:off x="3039347" y="4560136"/>
                <a:ext cx="2" cy="131680"/>
              </a:xfrm>
              <a:prstGeom prst="line">
                <a:avLst/>
              </a:prstGeom>
              <a:solidFill>
                <a:schemeClr val="accent1"/>
              </a:solidFill>
              <a:ln w="12700" cap="rnd" cmpd="sng" algn="ctr">
                <a:solidFill>
                  <a:schemeClr val="bg1"/>
                </a:solidFill>
                <a:prstDash val="solid"/>
                <a:round/>
                <a:headEnd type="none" w="med" len="med"/>
                <a:tailEnd type="none" w="med" len="med"/>
              </a:ln>
              <a:effectLst/>
            </p:spPr>
          </p:cxnSp>
          <p:sp>
            <p:nvSpPr>
              <p:cNvPr id="280" name="Arc 279"/>
              <p:cNvSpPr/>
              <p:nvPr/>
            </p:nvSpPr>
            <p:spPr bwMode="auto">
              <a:xfrm>
                <a:off x="2921038" y="4441826"/>
                <a:ext cx="368300" cy="368300"/>
              </a:xfrm>
              <a:prstGeom prst="arc">
                <a:avLst/>
              </a:prstGeom>
              <a:solidFill>
                <a:schemeClr val="bg1">
                  <a:lumMod val="75000"/>
                </a:schemeClr>
              </a:solidFill>
              <a:ln w="9525" cap="rnd"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81" name="Arc 280"/>
              <p:cNvSpPr/>
              <p:nvPr/>
            </p:nvSpPr>
            <p:spPr bwMode="auto">
              <a:xfrm rot="5400000">
                <a:off x="2921038" y="4441825"/>
                <a:ext cx="368300" cy="368300"/>
              </a:xfrm>
              <a:prstGeom prst="arc">
                <a:avLst/>
              </a:prstGeom>
              <a:solidFill>
                <a:schemeClr val="bg1">
                  <a:lumMod val="75000"/>
                </a:schemeClr>
              </a:solidFill>
              <a:ln w="12700" cap="rnd" cmpd="sng" algn="ctr">
                <a:solidFill>
                  <a:schemeClr val="bg1"/>
                </a:solidFill>
                <a:prstDash val="solid"/>
                <a:round/>
                <a:headEnd type="none" w="med" len="med"/>
                <a:tailEnd type="none" w="med" len="med"/>
              </a:ln>
              <a:effectLst/>
            </p:spPr>
            <p:txBody>
              <a:bodyPr rtlCol="0" anchor="ctr"/>
              <a:lstStyle/>
              <a:p>
                <a:pPr algn="ctr"/>
                <a:endParaRPr lang="en-US"/>
              </a:p>
            </p:txBody>
          </p:sp>
          <p:cxnSp>
            <p:nvCxnSpPr>
              <p:cNvPr id="282" name="Straight Connector 281"/>
              <p:cNvCxnSpPr>
                <a:stCxn id="280" idx="0"/>
                <a:endCxn id="281" idx="2"/>
              </p:cNvCxnSpPr>
              <p:nvPr/>
            </p:nvCxnSpPr>
            <p:spPr bwMode="auto">
              <a:xfrm rot="10800000" flipV="1">
                <a:off x="3105188" y="4441825"/>
                <a:ext cx="0" cy="368299"/>
              </a:xfrm>
              <a:prstGeom prst="line">
                <a:avLst/>
              </a:prstGeom>
              <a:solidFill>
                <a:schemeClr val="accent1"/>
              </a:solidFill>
              <a:ln w="9525" cap="rnd" cmpd="sng" algn="ctr">
                <a:solidFill>
                  <a:schemeClr val="bg1"/>
                </a:solidFill>
                <a:prstDash val="solid"/>
                <a:round/>
                <a:headEnd type="none" w="med" len="med"/>
                <a:tailEnd type="none" w="med" len="med"/>
              </a:ln>
              <a:effectLst/>
            </p:spPr>
          </p:cxnSp>
          <p:cxnSp>
            <p:nvCxnSpPr>
              <p:cNvPr id="283" name="Straight Connector 282"/>
              <p:cNvCxnSpPr/>
              <p:nvPr/>
            </p:nvCxnSpPr>
            <p:spPr bwMode="auto">
              <a:xfrm flipV="1">
                <a:off x="1809751" y="4625113"/>
                <a:ext cx="989075"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sp>
            <p:nvSpPr>
              <p:cNvPr id="284" name="Isosceles Triangle 283"/>
              <p:cNvSpPr>
                <a:spLocks noChangeAspect="1"/>
              </p:cNvSpPr>
              <p:nvPr/>
            </p:nvSpPr>
            <p:spPr bwMode="auto">
              <a:xfrm rot="5400000" flipH="1">
                <a:off x="2808285" y="4533902"/>
                <a:ext cx="165227" cy="184149"/>
              </a:xfrm>
              <a:prstGeom prst="triangle">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285" name="Straight Connector 284"/>
              <p:cNvCxnSpPr/>
              <p:nvPr/>
            </p:nvCxnSpPr>
            <p:spPr bwMode="auto">
              <a:xfrm rot="10800000">
                <a:off x="1809751" y="1954932"/>
                <a:ext cx="411223"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286" name="Straight Connector 285"/>
              <p:cNvCxnSpPr/>
              <p:nvPr/>
            </p:nvCxnSpPr>
            <p:spPr bwMode="auto">
              <a:xfrm rot="5400000">
                <a:off x="1579561" y="2185122"/>
                <a:ext cx="460376"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cxnSp>
            <p:nvCxnSpPr>
              <p:cNvPr id="287" name="Straight Connector 286"/>
              <p:cNvCxnSpPr/>
              <p:nvPr/>
            </p:nvCxnSpPr>
            <p:spPr bwMode="auto">
              <a:xfrm rot="5400000">
                <a:off x="1566656" y="4382013"/>
                <a:ext cx="486195" cy="0"/>
              </a:xfrm>
              <a:prstGeom prst="line">
                <a:avLst/>
              </a:prstGeom>
              <a:solidFill>
                <a:schemeClr val="accent1"/>
              </a:solidFill>
              <a:ln w="19050" cap="rnd" cmpd="sng" algn="ctr">
                <a:solidFill>
                  <a:srgbClr val="03D4A8"/>
                </a:solidFill>
                <a:prstDash val="solid"/>
                <a:round/>
                <a:headEnd type="none" w="med" len="med"/>
                <a:tailEnd type="none" w="med" len="med"/>
              </a:ln>
              <a:effectLst/>
            </p:spPr>
          </p:cxnSp>
          <p:grpSp>
            <p:nvGrpSpPr>
              <p:cNvPr id="23" name="Group 162"/>
              <p:cNvGrpSpPr/>
              <p:nvPr/>
            </p:nvGrpSpPr>
            <p:grpSpPr>
              <a:xfrm>
                <a:off x="2128895" y="2600325"/>
                <a:ext cx="946150" cy="1289050"/>
                <a:chOff x="2128895" y="2600325"/>
                <a:chExt cx="946150" cy="1289050"/>
              </a:xfrm>
            </p:grpSpPr>
            <p:cxnSp>
              <p:nvCxnSpPr>
                <p:cNvPr id="289" name="Straight Connector 288"/>
                <p:cNvCxnSpPr/>
                <p:nvPr/>
              </p:nvCxnSpPr>
              <p:spPr bwMode="auto">
                <a:xfrm flipV="1">
                  <a:off x="21288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0" name="Straight Connector 32"/>
                <p:cNvCxnSpPr/>
                <p:nvPr/>
              </p:nvCxnSpPr>
              <p:spPr bwMode="auto">
                <a:xfrm flipV="1">
                  <a:off x="21288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1" name="Straight Connector 290"/>
                <p:cNvCxnSpPr/>
                <p:nvPr/>
              </p:nvCxnSpPr>
              <p:spPr bwMode="auto">
                <a:xfrm flipV="1">
                  <a:off x="21288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2" name="Straight Connector 291"/>
                <p:cNvCxnSpPr/>
                <p:nvPr/>
              </p:nvCxnSpPr>
              <p:spPr bwMode="auto">
                <a:xfrm flipV="1">
                  <a:off x="21288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3" name="Straight Connector 292"/>
                <p:cNvCxnSpPr/>
                <p:nvPr/>
              </p:nvCxnSpPr>
              <p:spPr bwMode="auto">
                <a:xfrm flipV="1">
                  <a:off x="21288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4" name="Straight Connector 293"/>
                <p:cNvCxnSpPr/>
                <p:nvPr/>
              </p:nvCxnSpPr>
              <p:spPr bwMode="auto">
                <a:xfrm flipV="1">
                  <a:off x="21288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5" name="Straight Connector 294"/>
                <p:cNvCxnSpPr/>
                <p:nvPr/>
              </p:nvCxnSpPr>
              <p:spPr bwMode="auto">
                <a:xfrm flipV="1">
                  <a:off x="21288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6" name="Straight Connector 295"/>
                <p:cNvCxnSpPr/>
                <p:nvPr/>
              </p:nvCxnSpPr>
              <p:spPr bwMode="auto">
                <a:xfrm flipV="1">
                  <a:off x="21288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7" name="Straight Connector 42"/>
                <p:cNvCxnSpPr/>
                <p:nvPr/>
              </p:nvCxnSpPr>
              <p:spPr bwMode="auto">
                <a:xfrm flipV="1">
                  <a:off x="21288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8" name="Straight Connector 297"/>
                <p:cNvCxnSpPr/>
                <p:nvPr/>
              </p:nvCxnSpPr>
              <p:spPr bwMode="auto">
                <a:xfrm flipV="1">
                  <a:off x="21288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99" name="Straight Connector 298"/>
                <p:cNvCxnSpPr/>
                <p:nvPr/>
              </p:nvCxnSpPr>
              <p:spPr bwMode="auto">
                <a:xfrm flipV="1">
                  <a:off x="21288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0" name="Straight Connector 299"/>
                <p:cNvCxnSpPr/>
                <p:nvPr/>
              </p:nvCxnSpPr>
              <p:spPr bwMode="auto">
                <a:xfrm flipV="1">
                  <a:off x="21288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1" name="Straight Connector 300"/>
                <p:cNvCxnSpPr/>
                <p:nvPr/>
              </p:nvCxnSpPr>
              <p:spPr bwMode="auto">
                <a:xfrm flipV="1">
                  <a:off x="21288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2" name="Straight Connector 301"/>
                <p:cNvCxnSpPr/>
                <p:nvPr/>
              </p:nvCxnSpPr>
              <p:spPr bwMode="auto">
                <a:xfrm flipV="1">
                  <a:off x="21288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3" name="Straight Connector 302"/>
                <p:cNvCxnSpPr/>
                <p:nvPr/>
              </p:nvCxnSpPr>
              <p:spPr bwMode="auto">
                <a:xfrm flipV="1">
                  <a:off x="21288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4" name="Straight Connector 303"/>
                <p:cNvCxnSpPr/>
                <p:nvPr/>
              </p:nvCxnSpPr>
              <p:spPr bwMode="auto">
                <a:xfrm flipV="1">
                  <a:off x="22812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5" name="Straight Connector 304"/>
                <p:cNvCxnSpPr/>
                <p:nvPr/>
              </p:nvCxnSpPr>
              <p:spPr bwMode="auto">
                <a:xfrm flipV="1">
                  <a:off x="22812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6" name="Straight Connector 305"/>
                <p:cNvCxnSpPr/>
                <p:nvPr/>
              </p:nvCxnSpPr>
              <p:spPr bwMode="auto">
                <a:xfrm flipV="1">
                  <a:off x="22812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7" name="Straight Connector 306"/>
                <p:cNvCxnSpPr/>
                <p:nvPr/>
              </p:nvCxnSpPr>
              <p:spPr bwMode="auto">
                <a:xfrm flipV="1">
                  <a:off x="22812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8" name="Straight Connector 307"/>
                <p:cNvCxnSpPr/>
                <p:nvPr/>
              </p:nvCxnSpPr>
              <p:spPr bwMode="auto">
                <a:xfrm flipV="1">
                  <a:off x="22812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09" name="Straight Connector 308"/>
                <p:cNvCxnSpPr/>
                <p:nvPr/>
              </p:nvCxnSpPr>
              <p:spPr bwMode="auto">
                <a:xfrm flipV="1">
                  <a:off x="22812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0" name="Straight Connector 309"/>
                <p:cNvCxnSpPr/>
                <p:nvPr/>
              </p:nvCxnSpPr>
              <p:spPr bwMode="auto">
                <a:xfrm flipV="1">
                  <a:off x="22812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1" name="Straight Connector 310"/>
                <p:cNvCxnSpPr/>
                <p:nvPr/>
              </p:nvCxnSpPr>
              <p:spPr bwMode="auto">
                <a:xfrm flipV="1">
                  <a:off x="22812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2" name="Straight Connector 311"/>
                <p:cNvCxnSpPr/>
                <p:nvPr/>
              </p:nvCxnSpPr>
              <p:spPr bwMode="auto">
                <a:xfrm flipV="1">
                  <a:off x="22812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3" name="Straight Connector 312"/>
                <p:cNvCxnSpPr/>
                <p:nvPr/>
              </p:nvCxnSpPr>
              <p:spPr bwMode="auto">
                <a:xfrm flipV="1">
                  <a:off x="22812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4" name="Straight Connector 313"/>
                <p:cNvCxnSpPr/>
                <p:nvPr/>
              </p:nvCxnSpPr>
              <p:spPr bwMode="auto">
                <a:xfrm flipV="1">
                  <a:off x="22812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5" name="Straight Connector 314"/>
                <p:cNvCxnSpPr/>
                <p:nvPr/>
              </p:nvCxnSpPr>
              <p:spPr bwMode="auto">
                <a:xfrm flipV="1">
                  <a:off x="22812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6" name="Straight Connector 315"/>
                <p:cNvCxnSpPr/>
                <p:nvPr/>
              </p:nvCxnSpPr>
              <p:spPr bwMode="auto">
                <a:xfrm flipV="1">
                  <a:off x="22812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7" name="Straight Connector 316"/>
                <p:cNvCxnSpPr/>
                <p:nvPr/>
              </p:nvCxnSpPr>
              <p:spPr bwMode="auto">
                <a:xfrm flipV="1">
                  <a:off x="22812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8" name="Straight Connector 317"/>
                <p:cNvCxnSpPr/>
                <p:nvPr/>
              </p:nvCxnSpPr>
              <p:spPr bwMode="auto">
                <a:xfrm flipV="1">
                  <a:off x="22812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19" name="Straight Connector 318"/>
                <p:cNvCxnSpPr/>
                <p:nvPr/>
              </p:nvCxnSpPr>
              <p:spPr bwMode="auto">
                <a:xfrm flipV="1">
                  <a:off x="24336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0" name="Straight Connector 319"/>
                <p:cNvCxnSpPr/>
                <p:nvPr/>
              </p:nvCxnSpPr>
              <p:spPr bwMode="auto">
                <a:xfrm flipV="1">
                  <a:off x="24336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1" name="Straight Connector 320"/>
                <p:cNvCxnSpPr/>
                <p:nvPr/>
              </p:nvCxnSpPr>
              <p:spPr bwMode="auto">
                <a:xfrm flipV="1">
                  <a:off x="24336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2" name="Straight Connector 321"/>
                <p:cNvCxnSpPr/>
                <p:nvPr/>
              </p:nvCxnSpPr>
              <p:spPr bwMode="auto">
                <a:xfrm flipV="1">
                  <a:off x="24336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3" name="Straight Connector 322"/>
                <p:cNvCxnSpPr/>
                <p:nvPr/>
              </p:nvCxnSpPr>
              <p:spPr bwMode="auto">
                <a:xfrm flipV="1">
                  <a:off x="24336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4" name="Straight Connector 323"/>
                <p:cNvCxnSpPr/>
                <p:nvPr/>
              </p:nvCxnSpPr>
              <p:spPr bwMode="auto">
                <a:xfrm flipV="1">
                  <a:off x="24336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5" name="Straight Connector 324"/>
                <p:cNvCxnSpPr/>
                <p:nvPr/>
              </p:nvCxnSpPr>
              <p:spPr bwMode="auto">
                <a:xfrm flipV="1">
                  <a:off x="24336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6" name="Straight Connector 325"/>
                <p:cNvCxnSpPr/>
                <p:nvPr/>
              </p:nvCxnSpPr>
              <p:spPr bwMode="auto">
                <a:xfrm flipV="1">
                  <a:off x="24336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7" name="Straight Connector 326"/>
                <p:cNvCxnSpPr/>
                <p:nvPr/>
              </p:nvCxnSpPr>
              <p:spPr bwMode="auto">
                <a:xfrm flipV="1">
                  <a:off x="24336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8" name="Straight Connector 327"/>
                <p:cNvCxnSpPr/>
                <p:nvPr/>
              </p:nvCxnSpPr>
              <p:spPr bwMode="auto">
                <a:xfrm flipV="1">
                  <a:off x="24336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29" name="Straight Connector 328"/>
                <p:cNvCxnSpPr/>
                <p:nvPr/>
              </p:nvCxnSpPr>
              <p:spPr bwMode="auto">
                <a:xfrm flipV="1">
                  <a:off x="24336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0" name="Straight Connector 329"/>
                <p:cNvCxnSpPr/>
                <p:nvPr/>
              </p:nvCxnSpPr>
              <p:spPr bwMode="auto">
                <a:xfrm flipV="1">
                  <a:off x="24336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1" name="Straight Connector 330"/>
                <p:cNvCxnSpPr/>
                <p:nvPr/>
              </p:nvCxnSpPr>
              <p:spPr bwMode="auto">
                <a:xfrm flipV="1">
                  <a:off x="24336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2" name="Straight Connector 331"/>
                <p:cNvCxnSpPr/>
                <p:nvPr/>
              </p:nvCxnSpPr>
              <p:spPr bwMode="auto">
                <a:xfrm flipV="1">
                  <a:off x="24336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3" name="Straight Connector 332"/>
                <p:cNvCxnSpPr/>
                <p:nvPr/>
              </p:nvCxnSpPr>
              <p:spPr bwMode="auto">
                <a:xfrm flipV="1">
                  <a:off x="24336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4" name="Straight Connector 333"/>
                <p:cNvCxnSpPr/>
                <p:nvPr/>
              </p:nvCxnSpPr>
              <p:spPr bwMode="auto">
                <a:xfrm flipV="1">
                  <a:off x="25860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5" name="Straight Connector 334"/>
                <p:cNvCxnSpPr/>
                <p:nvPr/>
              </p:nvCxnSpPr>
              <p:spPr bwMode="auto">
                <a:xfrm flipV="1">
                  <a:off x="25860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6" name="Straight Connector 335"/>
                <p:cNvCxnSpPr/>
                <p:nvPr/>
              </p:nvCxnSpPr>
              <p:spPr bwMode="auto">
                <a:xfrm flipV="1">
                  <a:off x="25860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7" name="Straight Connector 336"/>
                <p:cNvCxnSpPr/>
                <p:nvPr/>
              </p:nvCxnSpPr>
              <p:spPr bwMode="auto">
                <a:xfrm flipV="1">
                  <a:off x="25860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8" name="Straight Connector 337"/>
                <p:cNvCxnSpPr/>
                <p:nvPr/>
              </p:nvCxnSpPr>
              <p:spPr bwMode="auto">
                <a:xfrm flipV="1">
                  <a:off x="25860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39" name="Straight Connector 338"/>
                <p:cNvCxnSpPr/>
                <p:nvPr/>
              </p:nvCxnSpPr>
              <p:spPr bwMode="auto">
                <a:xfrm flipV="1">
                  <a:off x="25860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0" name="Straight Connector 339"/>
                <p:cNvCxnSpPr/>
                <p:nvPr/>
              </p:nvCxnSpPr>
              <p:spPr bwMode="auto">
                <a:xfrm flipV="1">
                  <a:off x="25860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1" name="Straight Connector 340"/>
                <p:cNvCxnSpPr/>
                <p:nvPr/>
              </p:nvCxnSpPr>
              <p:spPr bwMode="auto">
                <a:xfrm flipV="1">
                  <a:off x="25860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2" name="Straight Connector 341"/>
                <p:cNvCxnSpPr/>
                <p:nvPr/>
              </p:nvCxnSpPr>
              <p:spPr bwMode="auto">
                <a:xfrm flipV="1">
                  <a:off x="25860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3" name="Straight Connector 342"/>
                <p:cNvCxnSpPr/>
                <p:nvPr/>
              </p:nvCxnSpPr>
              <p:spPr bwMode="auto">
                <a:xfrm flipV="1">
                  <a:off x="25860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4" name="Straight Connector 343"/>
                <p:cNvCxnSpPr/>
                <p:nvPr/>
              </p:nvCxnSpPr>
              <p:spPr bwMode="auto">
                <a:xfrm flipV="1">
                  <a:off x="25860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5" name="Straight Connector 344"/>
                <p:cNvCxnSpPr/>
                <p:nvPr/>
              </p:nvCxnSpPr>
              <p:spPr bwMode="auto">
                <a:xfrm flipV="1">
                  <a:off x="25860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6" name="Straight Connector 345"/>
                <p:cNvCxnSpPr/>
                <p:nvPr/>
              </p:nvCxnSpPr>
              <p:spPr bwMode="auto">
                <a:xfrm flipV="1">
                  <a:off x="25860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7" name="Straight Connector 346"/>
                <p:cNvCxnSpPr/>
                <p:nvPr/>
              </p:nvCxnSpPr>
              <p:spPr bwMode="auto">
                <a:xfrm flipV="1">
                  <a:off x="25860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8" name="Straight Connector 347"/>
                <p:cNvCxnSpPr/>
                <p:nvPr/>
              </p:nvCxnSpPr>
              <p:spPr bwMode="auto">
                <a:xfrm flipV="1">
                  <a:off x="25860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49" name="Straight Connector 348"/>
                <p:cNvCxnSpPr/>
                <p:nvPr/>
              </p:nvCxnSpPr>
              <p:spPr bwMode="auto">
                <a:xfrm flipV="1">
                  <a:off x="27384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0" name="Straight Connector 349"/>
                <p:cNvCxnSpPr/>
                <p:nvPr/>
              </p:nvCxnSpPr>
              <p:spPr bwMode="auto">
                <a:xfrm flipV="1">
                  <a:off x="27384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1" name="Straight Connector 350"/>
                <p:cNvCxnSpPr/>
                <p:nvPr/>
              </p:nvCxnSpPr>
              <p:spPr bwMode="auto">
                <a:xfrm flipV="1">
                  <a:off x="27384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2" name="Straight Connector 351"/>
                <p:cNvCxnSpPr/>
                <p:nvPr/>
              </p:nvCxnSpPr>
              <p:spPr bwMode="auto">
                <a:xfrm flipV="1">
                  <a:off x="27384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3" name="Straight Connector 352"/>
                <p:cNvCxnSpPr/>
                <p:nvPr/>
              </p:nvCxnSpPr>
              <p:spPr bwMode="auto">
                <a:xfrm flipV="1">
                  <a:off x="27384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4" name="Straight Connector 353"/>
                <p:cNvCxnSpPr/>
                <p:nvPr/>
              </p:nvCxnSpPr>
              <p:spPr bwMode="auto">
                <a:xfrm flipV="1">
                  <a:off x="27384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5" name="Straight Connector 354"/>
                <p:cNvCxnSpPr/>
                <p:nvPr/>
              </p:nvCxnSpPr>
              <p:spPr bwMode="auto">
                <a:xfrm flipV="1">
                  <a:off x="27384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6" name="Straight Connector 355"/>
                <p:cNvCxnSpPr/>
                <p:nvPr/>
              </p:nvCxnSpPr>
              <p:spPr bwMode="auto">
                <a:xfrm flipV="1">
                  <a:off x="27384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7" name="Straight Connector 356"/>
                <p:cNvCxnSpPr/>
                <p:nvPr/>
              </p:nvCxnSpPr>
              <p:spPr bwMode="auto">
                <a:xfrm flipV="1">
                  <a:off x="27384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8" name="Straight Connector 357"/>
                <p:cNvCxnSpPr/>
                <p:nvPr/>
              </p:nvCxnSpPr>
              <p:spPr bwMode="auto">
                <a:xfrm flipV="1">
                  <a:off x="27384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9" name="Straight Connector 358"/>
                <p:cNvCxnSpPr/>
                <p:nvPr/>
              </p:nvCxnSpPr>
              <p:spPr bwMode="auto">
                <a:xfrm flipV="1">
                  <a:off x="27384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0" name="Straight Connector 359"/>
                <p:cNvCxnSpPr/>
                <p:nvPr/>
              </p:nvCxnSpPr>
              <p:spPr bwMode="auto">
                <a:xfrm flipV="1">
                  <a:off x="27384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1" name="Straight Connector 360"/>
                <p:cNvCxnSpPr/>
                <p:nvPr/>
              </p:nvCxnSpPr>
              <p:spPr bwMode="auto">
                <a:xfrm flipV="1">
                  <a:off x="27384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2" name="Straight Connector 361"/>
                <p:cNvCxnSpPr/>
                <p:nvPr/>
              </p:nvCxnSpPr>
              <p:spPr bwMode="auto">
                <a:xfrm flipV="1">
                  <a:off x="27384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3" name="Straight Connector 362"/>
                <p:cNvCxnSpPr/>
                <p:nvPr/>
              </p:nvCxnSpPr>
              <p:spPr bwMode="auto">
                <a:xfrm flipV="1">
                  <a:off x="27384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4" name="Straight Connector 363"/>
                <p:cNvCxnSpPr/>
                <p:nvPr/>
              </p:nvCxnSpPr>
              <p:spPr bwMode="auto">
                <a:xfrm flipV="1">
                  <a:off x="2890895" y="26003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5" name="Straight Connector 364"/>
                <p:cNvCxnSpPr/>
                <p:nvPr/>
              </p:nvCxnSpPr>
              <p:spPr bwMode="auto">
                <a:xfrm flipV="1">
                  <a:off x="2890895" y="26924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6" name="Straight Connector 365"/>
                <p:cNvCxnSpPr/>
                <p:nvPr/>
              </p:nvCxnSpPr>
              <p:spPr bwMode="auto">
                <a:xfrm flipV="1">
                  <a:off x="2890895" y="27844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7" name="Straight Connector 366"/>
                <p:cNvCxnSpPr/>
                <p:nvPr/>
              </p:nvCxnSpPr>
              <p:spPr bwMode="auto">
                <a:xfrm flipV="1">
                  <a:off x="2890895" y="28765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8" name="Straight Connector 367"/>
                <p:cNvCxnSpPr/>
                <p:nvPr/>
              </p:nvCxnSpPr>
              <p:spPr bwMode="auto">
                <a:xfrm flipV="1">
                  <a:off x="2890895" y="29686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69" name="Straight Connector 368"/>
                <p:cNvCxnSpPr/>
                <p:nvPr/>
              </p:nvCxnSpPr>
              <p:spPr bwMode="auto">
                <a:xfrm flipV="1">
                  <a:off x="2890895" y="30607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0" name="Straight Connector 369"/>
                <p:cNvCxnSpPr/>
                <p:nvPr/>
              </p:nvCxnSpPr>
              <p:spPr bwMode="auto">
                <a:xfrm flipV="1">
                  <a:off x="2890895" y="31527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1" name="Straight Connector 370"/>
                <p:cNvCxnSpPr/>
                <p:nvPr/>
              </p:nvCxnSpPr>
              <p:spPr bwMode="auto">
                <a:xfrm flipV="1">
                  <a:off x="2890895" y="32448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2" name="Straight Connector 371"/>
                <p:cNvCxnSpPr/>
                <p:nvPr/>
              </p:nvCxnSpPr>
              <p:spPr bwMode="auto">
                <a:xfrm flipV="1">
                  <a:off x="2890895" y="33369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3" name="Straight Connector 372"/>
                <p:cNvCxnSpPr/>
                <p:nvPr/>
              </p:nvCxnSpPr>
              <p:spPr bwMode="auto">
                <a:xfrm flipV="1">
                  <a:off x="2890895" y="34290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4" name="Straight Connector 373"/>
                <p:cNvCxnSpPr/>
                <p:nvPr/>
              </p:nvCxnSpPr>
              <p:spPr bwMode="auto">
                <a:xfrm flipV="1">
                  <a:off x="2890895" y="35210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5" name="Straight Connector 374"/>
                <p:cNvCxnSpPr/>
                <p:nvPr/>
              </p:nvCxnSpPr>
              <p:spPr bwMode="auto">
                <a:xfrm flipV="1">
                  <a:off x="2890895" y="361315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6" name="Straight Connector 375"/>
                <p:cNvCxnSpPr/>
                <p:nvPr/>
              </p:nvCxnSpPr>
              <p:spPr bwMode="auto">
                <a:xfrm flipV="1">
                  <a:off x="2890895" y="370522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7" name="Straight Connector 376"/>
                <p:cNvCxnSpPr/>
                <p:nvPr/>
              </p:nvCxnSpPr>
              <p:spPr bwMode="auto">
                <a:xfrm flipV="1">
                  <a:off x="2890895" y="3797300"/>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78" name="Straight Connector 377"/>
                <p:cNvCxnSpPr/>
                <p:nvPr/>
              </p:nvCxnSpPr>
              <p:spPr bwMode="auto">
                <a:xfrm flipV="1">
                  <a:off x="2890895" y="3889375"/>
                  <a:ext cx="184150"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grpSp>
        </p:grpSp>
        <p:sp>
          <p:nvSpPr>
            <p:cNvPr id="411" name="TextBox 410"/>
            <p:cNvSpPr txBox="1"/>
            <p:nvPr/>
          </p:nvSpPr>
          <p:spPr>
            <a:xfrm>
              <a:off x="7324724" y="2828290"/>
              <a:ext cx="561975" cy="261610"/>
            </a:xfrm>
            <a:prstGeom prst="rect">
              <a:avLst/>
            </a:prstGeom>
            <a:noFill/>
          </p:spPr>
          <p:txBody>
            <a:bodyPr wrap="square" rtlCol="0">
              <a:spAutoFit/>
            </a:bodyPr>
            <a:lstStyle/>
            <a:p>
              <a:r>
                <a:rPr lang="en-US" sz="1100" dirty="0">
                  <a:solidFill>
                    <a:schemeClr val="bg1"/>
                  </a:solidFill>
                  <a:latin typeface="+mn-lt"/>
                </a:rPr>
                <a:t>Load</a:t>
              </a:r>
            </a:p>
          </p:txBody>
        </p:sp>
      </p:grpSp>
      <p:grpSp>
        <p:nvGrpSpPr>
          <p:cNvPr id="24" name="Group 864"/>
          <p:cNvGrpSpPr/>
          <p:nvPr/>
        </p:nvGrpSpPr>
        <p:grpSpPr>
          <a:xfrm>
            <a:off x="4784190" y="4950430"/>
            <a:ext cx="627955" cy="431986"/>
            <a:chOff x="4784190" y="4595653"/>
            <a:chExt cx="627955" cy="431986"/>
          </a:xfrm>
        </p:grpSpPr>
        <p:grpSp>
          <p:nvGrpSpPr>
            <p:cNvPr id="31" name="Group 494"/>
            <p:cNvGrpSpPr>
              <a:grpSpLocks noChangeAspect="1"/>
            </p:cNvGrpSpPr>
            <p:nvPr/>
          </p:nvGrpSpPr>
          <p:grpSpPr>
            <a:xfrm rot="16200000">
              <a:off x="4990352" y="4604353"/>
              <a:ext cx="200279" cy="182880"/>
              <a:chOff x="2730500" y="2508250"/>
              <a:chExt cx="1703069" cy="1555115"/>
            </a:xfrm>
          </p:grpSpPr>
          <p:grpSp>
            <p:nvGrpSpPr>
              <p:cNvPr id="737" name="Group 41"/>
              <p:cNvGrpSpPr/>
              <p:nvPr/>
            </p:nvGrpSpPr>
            <p:grpSpPr>
              <a:xfrm>
                <a:off x="2730500" y="2508250"/>
                <a:ext cx="1703069" cy="1555115"/>
                <a:chOff x="2730500" y="2508250"/>
                <a:chExt cx="1703069" cy="1555115"/>
              </a:xfrm>
            </p:grpSpPr>
            <p:sp>
              <p:nvSpPr>
                <p:cNvPr id="438" name="Freeform 437"/>
                <p:cNvSpPr/>
                <p:nvPr/>
              </p:nvSpPr>
              <p:spPr bwMode="auto">
                <a:xfrm>
                  <a:off x="3529012" y="2597944"/>
                  <a:ext cx="860821" cy="416719"/>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b="1" dirty="0"/>
                </a:p>
              </p:txBody>
            </p:sp>
            <p:sp>
              <p:nvSpPr>
                <p:cNvPr id="439" name="Oval 438"/>
                <p:cNvSpPr>
                  <a:spLocks noChangeAspect="1"/>
                </p:cNvSpPr>
                <p:nvPr/>
              </p:nvSpPr>
              <p:spPr bwMode="auto">
                <a:xfrm>
                  <a:off x="2730500" y="2600325"/>
                  <a:ext cx="1463040" cy="1463040"/>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440" name="Straight Connector 439"/>
                <p:cNvCxnSpPr>
                  <a:stCxn id="439" idx="0"/>
                </p:cNvCxnSpPr>
                <p:nvPr/>
              </p:nvCxnSpPr>
              <p:spPr bwMode="auto">
                <a:xfrm rot="5400000" flipH="1" flipV="1">
                  <a:off x="3924935" y="2137410"/>
                  <a:ext cx="0" cy="92583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441" name="Straight Connector 440"/>
                <p:cNvCxnSpPr/>
                <p:nvPr/>
              </p:nvCxnSpPr>
              <p:spPr bwMode="auto">
                <a:xfrm rot="10800000" flipV="1">
                  <a:off x="4121944" y="2968631"/>
                  <a:ext cx="265908" cy="4365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442" name="Rectangle 441"/>
                <p:cNvSpPr/>
                <p:nvPr/>
              </p:nvSpPr>
              <p:spPr bwMode="auto">
                <a:xfrm>
                  <a:off x="4387850" y="2508250"/>
                  <a:ext cx="45719" cy="55245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738" name="Group 74"/>
              <p:cNvGrpSpPr>
                <a:grpSpLocks noChangeAspect="1"/>
              </p:cNvGrpSpPr>
              <p:nvPr/>
            </p:nvGrpSpPr>
            <p:grpSpPr>
              <a:xfrm>
                <a:off x="2822574" y="2784475"/>
                <a:ext cx="1196975" cy="1196975"/>
                <a:chOff x="6413500" y="666750"/>
                <a:chExt cx="1828800" cy="1828800"/>
              </a:xfrm>
              <a:solidFill>
                <a:srgbClr val="CC9900"/>
              </a:solidFill>
            </p:grpSpPr>
            <p:sp>
              <p:nvSpPr>
                <p:cNvPr id="421" name="Oval 420"/>
                <p:cNvSpPr>
                  <a:spLocks noChangeAspect="1"/>
                </p:cNvSpPr>
                <p:nvPr/>
              </p:nvSpPr>
              <p:spPr bwMode="auto">
                <a:xfrm>
                  <a:off x="6413500" y="666750"/>
                  <a:ext cx="1828800" cy="182880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22" name="Oval 421"/>
                <p:cNvSpPr>
                  <a:spLocks noChangeAspect="1"/>
                </p:cNvSpPr>
                <p:nvPr/>
              </p:nvSpPr>
              <p:spPr bwMode="auto">
                <a:xfrm>
                  <a:off x="7145020" y="1398270"/>
                  <a:ext cx="365760" cy="3657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nvGrpSpPr>
                <p:cNvPr id="739" name="Group 52"/>
                <p:cNvGrpSpPr/>
                <p:nvPr/>
              </p:nvGrpSpPr>
              <p:grpSpPr>
                <a:xfrm>
                  <a:off x="6588124" y="776289"/>
                  <a:ext cx="1484312" cy="1606549"/>
                  <a:chOff x="6588124" y="776289"/>
                  <a:chExt cx="1484312" cy="1606549"/>
                </a:xfrm>
                <a:grpFill/>
              </p:grpSpPr>
              <p:grpSp>
                <p:nvGrpSpPr>
                  <p:cNvPr id="740" name="Group 47"/>
                  <p:cNvGrpSpPr/>
                  <p:nvPr/>
                </p:nvGrpSpPr>
                <p:grpSpPr>
                  <a:xfrm>
                    <a:off x="6588124" y="776289"/>
                    <a:ext cx="1112837" cy="806448"/>
                    <a:chOff x="6588124" y="776289"/>
                    <a:chExt cx="1112837" cy="806448"/>
                  </a:xfrm>
                  <a:grpFill/>
                </p:grpSpPr>
                <p:sp>
                  <p:nvSpPr>
                    <p:cNvPr id="435" name="Freeform 43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6" name="Freeform 43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7" name="Freeform 43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741" name="Group 48"/>
                  <p:cNvGrpSpPr/>
                  <p:nvPr/>
                </p:nvGrpSpPr>
                <p:grpSpPr>
                  <a:xfrm rot="10800000">
                    <a:off x="6959599" y="1576390"/>
                    <a:ext cx="1112837" cy="806448"/>
                    <a:chOff x="6588124" y="776289"/>
                    <a:chExt cx="1112837" cy="806448"/>
                  </a:xfrm>
                  <a:grpFill/>
                </p:grpSpPr>
                <p:sp>
                  <p:nvSpPr>
                    <p:cNvPr id="432" name="Freeform 43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3" name="Freeform 43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34" name="Freeform 43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grpSp>
              <p:nvGrpSpPr>
                <p:cNvPr id="742" name="Group 47"/>
                <p:cNvGrpSpPr/>
                <p:nvPr/>
              </p:nvGrpSpPr>
              <p:grpSpPr>
                <a:xfrm rot="4200000">
                  <a:off x="7354039" y="1057280"/>
                  <a:ext cx="875560" cy="593413"/>
                  <a:chOff x="6825401" y="776289"/>
                  <a:chExt cx="875560" cy="593413"/>
                </a:xfrm>
                <a:grpFill/>
              </p:grpSpPr>
              <p:sp>
                <p:nvSpPr>
                  <p:cNvPr id="428" name="Freeform 42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29" name="Freeform 42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747" name="Group 47"/>
                <p:cNvGrpSpPr/>
                <p:nvPr/>
              </p:nvGrpSpPr>
              <p:grpSpPr>
                <a:xfrm rot="15180000">
                  <a:off x="6420587" y="1495430"/>
                  <a:ext cx="875560" cy="593413"/>
                  <a:chOff x="6825401" y="776289"/>
                  <a:chExt cx="875560" cy="593413"/>
                </a:xfrm>
                <a:grpFill/>
              </p:grpSpPr>
              <p:sp>
                <p:nvSpPr>
                  <p:cNvPr id="426" name="Freeform 42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427" name="Freeform 42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grpSp>
        <p:sp>
          <p:nvSpPr>
            <p:cNvPr id="417" name="TextBox 416"/>
            <p:cNvSpPr txBox="1"/>
            <p:nvPr/>
          </p:nvSpPr>
          <p:spPr>
            <a:xfrm>
              <a:off x="4784190" y="4766029"/>
              <a:ext cx="627955" cy="261610"/>
            </a:xfrm>
            <a:prstGeom prst="rect">
              <a:avLst/>
            </a:prstGeom>
            <a:noFill/>
          </p:spPr>
          <p:txBody>
            <a:bodyPr wrap="square" rtlCol="0">
              <a:spAutoFit/>
            </a:bodyPr>
            <a:lstStyle/>
            <a:p>
              <a:r>
                <a:rPr lang="en-US" sz="1100" dirty="0">
                  <a:solidFill>
                    <a:schemeClr val="bg1"/>
                  </a:solidFill>
                  <a:latin typeface="+mn-lt"/>
                </a:rPr>
                <a:t>Pump</a:t>
              </a:r>
            </a:p>
          </p:txBody>
        </p:sp>
      </p:grpSp>
      <p:grpSp>
        <p:nvGrpSpPr>
          <p:cNvPr id="748" name="Group 728"/>
          <p:cNvGrpSpPr/>
          <p:nvPr/>
        </p:nvGrpSpPr>
        <p:grpSpPr>
          <a:xfrm>
            <a:off x="5512961" y="4411007"/>
            <a:ext cx="1811763" cy="644548"/>
            <a:chOff x="5512961" y="3752616"/>
            <a:chExt cx="1811763" cy="644548"/>
          </a:xfrm>
        </p:grpSpPr>
        <p:grpSp>
          <p:nvGrpSpPr>
            <p:cNvPr id="753" name="Group 726"/>
            <p:cNvGrpSpPr/>
            <p:nvPr/>
          </p:nvGrpSpPr>
          <p:grpSpPr>
            <a:xfrm>
              <a:off x="5512961" y="4039776"/>
              <a:ext cx="532239" cy="357388"/>
              <a:chOff x="5512961" y="4039776"/>
              <a:chExt cx="532239" cy="357388"/>
            </a:xfrm>
          </p:grpSpPr>
          <p:cxnSp>
            <p:nvCxnSpPr>
              <p:cNvPr id="455" name="Straight Connector 454"/>
              <p:cNvCxnSpPr/>
              <p:nvPr/>
            </p:nvCxnSpPr>
            <p:spPr bwMode="auto">
              <a:xfrm flipH="1">
                <a:off x="5584825" y="4183503"/>
                <a:ext cx="1" cy="213661"/>
              </a:xfrm>
              <a:prstGeom prst="line">
                <a:avLst/>
              </a:prstGeom>
              <a:solidFill>
                <a:schemeClr val="accent1"/>
              </a:solidFill>
              <a:ln w="12700" cap="rnd" cmpd="sng" algn="ctr">
                <a:solidFill>
                  <a:srgbClr val="006699"/>
                </a:solidFill>
                <a:prstDash val="solid"/>
                <a:round/>
                <a:headEnd type="none" w="med" len="med"/>
                <a:tailEnd type="none" w="med" len="med"/>
              </a:ln>
              <a:effectLst/>
            </p:spPr>
          </p:cxnSp>
          <p:sp>
            <p:nvSpPr>
              <p:cNvPr id="456" name="Oval 455"/>
              <p:cNvSpPr>
                <a:spLocks noChangeAspect="1"/>
              </p:cNvSpPr>
              <p:nvPr/>
            </p:nvSpPr>
            <p:spPr bwMode="auto">
              <a:xfrm>
                <a:off x="5512961" y="4039776"/>
                <a:ext cx="143727" cy="143727"/>
              </a:xfrm>
              <a:prstGeom prst="ellipse">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cxnSp>
            <p:nvCxnSpPr>
              <p:cNvPr id="457" name="Straight Connector 456"/>
              <p:cNvCxnSpPr/>
              <p:nvPr/>
            </p:nvCxnSpPr>
            <p:spPr bwMode="auto">
              <a:xfrm>
                <a:off x="5582518" y="4257676"/>
                <a:ext cx="462682" cy="0"/>
              </a:xfrm>
              <a:prstGeom prst="line">
                <a:avLst/>
              </a:prstGeom>
              <a:solidFill>
                <a:schemeClr val="accent1"/>
              </a:solidFill>
              <a:ln w="12700" cap="rnd" cmpd="sng" algn="ctr">
                <a:solidFill>
                  <a:srgbClr val="006699"/>
                </a:solidFill>
                <a:prstDash val="solid"/>
                <a:round/>
                <a:headEnd type="none" w="med" len="med"/>
                <a:tailEnd type="none" w="med" len="med"/>
              </a:ln>
              <a:effectLst/>
            </p:spPr>
          </p:cxnSp>
        </p:grpSp>
        <p:sp>
          <p:nvSpPr>
            <p:cNvPr id="454" name="TextBox 453"/>
            <p:cNvSpPr txBox="1"/>
            <p:nvPr/>
          </p:nvSpPr>
          <p:spPr>
            <a:xfrm>
              <a:off x="5656688" y="3752616"/>
              <a:ext cx="1668036" cy="430887"/>
            </a:xfrm>
            <a:prstGeom prst="rect">
              <a:avLst/>
            </a:prstGeom>
            <a:noFill/>
          </p:spPr>
          <p:txBody>
            <a:bodyPr wrap="square" rtlCol="0">
              <a:spAutoFit/>
            </a:bodyPr>
            <a:lstStyle/>
            <a:p>
              <a:r>
                <a:rPr lang="en-US" sz="1100" dirty="0">
                  <a:solidFill>
                    <a:schemeClr val="bg1"/>
                  </a:solidFill>
                  <a:latin typeface="+mn-lt"/>
                </a:rPr>
                <a:t>Expansion tank and make up water</a:t>
              </a:r>
            </a:p>
          </p:txBody>
        </p:sp>
      </p:grpSp>
      <p:grpSp>
        <p:nvGrpSpPr>
          <p:cNvPr id="754" name="Group 736"/>
          <p:cNvGrpSpPr/>
          <p:nvPr/>
        </p:nvGrpSpPr>
        <p:grpSpPr>
          <a:xfrm>
            <a:off x="802040" y="4463759"/>
            <a:ext cx="2395010" cy="600164"/>
            <a:chOff x="802040" y="3666856"/>
            <a:chExt cx="2395010" cy="600164"/>
          </a:xfrm>
        </p:grpSpPr>
        <p:cxnSp>
          <p:nvCxnSpPr>
            <p:cNvPr id="823" name="Straight Connector 822"/>
            <p:cNvCxnSpPr/>
            <p:nvPr/>
          </p:nvCxnSpPr>
          <p:spPr bwMode="auto">
            <a:xfrm>
              <a:off x="1306291" y="3797300"/>
              <a:ext cx="504252" cy="0"/>
            </a:xfrm>
            <a:prstGeom prst="line">
              <a:avLst/>
            </a:prstGeom>
            <a:solidFill>
              <a:schemeClr val="accent1"/>
            </a:solidFill>
            <a:ln w="12700" cap="rnd" cmpd="sng" algn="ctr">
              <a:solidFill>
                <a:srgbClr val="006699"/>
              </a:solidFill>
              <a:prstDash val="solid"/>
              <a:round/>
              <a:headEnd type="none" w="med" len="med"/>
              <a:tailEnd type="none" w="med" len="med"/>
            </a:ln>
            <a:effectLst/>
          </p:spPr>
        </p:cxnSp>
        <p:cxnSp>
          <p:nvCxnSpPr>
            <p:cNvPr id="824" name="Straight Connector 823"/>
            <p:cNvCxnSpPr/>
            <p:nvPr/>
          </p:nvCxnSpPr>
          <p:spPr bwMode="auto">
            <a:xfrm>
              <a:off x="802040" y="3949700"/>
              <a:ext cx="504252" cy="0"/>
            </a:xfrm>
            <a:prstGeom prst="line">
              <a:avLst/>
            </a:prstGeom>
            <a:solidFill>
              <a:schemeClr val="accent1"/>
            </a:solidFill>
            <a:ln w="12700" cap="rnd" cmpd="sng" algn="ctr">
              <a:solidFill>
                <a:srgbClr val="006699"/>
              </a:solidFill>
              <a:prstDash val="solid"/>
              <a:round/>
              <a:headEnd type="none" w="med" len="med"/>
              <a:tailEnd type="none" w="med" len="med"/>
            </a:ln>
            <a:effectLst/>
          </p:spPr>
        </p:cxnSp>
        <p:sp>
          <p:nvSpPr>
            <p:cNvPr id="825" name="TextBox 824"/>
            <p:cNvSpPr txBox="1"/>
            <p:nvPr/>
          </p:nvSpPr>
          <p:spPr>
            <a:xfrm>
              <a:off x="1862955" y="3666856"/>
              <a:ext cx="1334095" cy="600164"/>
            </a:xfrm>
            <a:prstGeom prst="rect">
              <a:avLst/>
            </a:prstGeom>
            <a:noFill/>
          </p:spPr>
          <p:txBody>
            <a:bodyPr wrap="square" rtlCol="0">
              <a:spAutoFit/>
            </a:bodyPr>
            <a:lstStyle/>
            <a:p>
              <a:r>
                <a:rPr lang="en-US" sz="1100" dirty="0">
                  <a:solidFill>
                    <a:schemeClr val="bg1"/>
                  </a:solidFill>
                  <a:latin typeface="+mn-lt"/>
                </a:rPr>
                <a:t>Make-up, Blow-down, and Water Treatment</a:t>
              </a:r>
            </a:p>
          </p:txBody>
        </p:sp>
      </p:grpSp>
      <p:grpSp>
        <p:nvGrpSpPr>
          <p:cNvPr id="755" name="Group 6"/>
          <p:cNvGrpSpPr>
            <a:grpSpLocks noChangeAspect="1"/>
          </p:cNvGrpSpPr>
          <p:nvPr/>
        </p:nvGrpSpPr>
        <p:grpSpPr>
          <a:xfrm>
            <a:off x="3986791" y="2503631"/>
            <a:ext cx="1210778" cy="2194536"/>
            <a:chOff x="5120634" y="1508780"/>
            <a:chExt cx="1463024" cy="2651731"/>
          </a:xfrm>
        </p:grpSpPr>
        <p:grpSp>
          <p:nvGrpSpPr>
            <p:cNvPr id="756" name="Group 86"/>
            <p:cNvGrpSpPr>
              <a:grpSpLocks noChangeAspect="1"/>
            </p:cNvGrpSpPr>
            <p:nvPr/>
          </p:nvGrpSpPr>
          <p:grpSpPr>
            <a:xfrm>
              <a:off x="5207621" y="1594085"/>
              <a:ext cx="1289050" cy="2455938"/>
              <a:chOff x="3190877" y="1539880"/>
              <a:chExt cx="2578100" cy="4911874"/>
            </a:xfrm>
          </p:grpSpPr>
          <p:grpSp>
            <p:nvGrpSpPr>
              <p:cNvPr id="761" name="Group 136"/>
              <p:cNvGrpSpPr/>
              <p:nvPr/>
            </p:nvGrpSpPr>
            <p:grpSpPr>
              <a:xfrm>
                <a:off x="3190877" y="1539880"/>
                <a:ext cx="2578100" cy="4911874"/>
                <a:chOff x="3190877" y="1539880"/>
                <a:chExt cx="2578100" cy="4911874"/>
              </a:xfrm>
            </p:grpSpPr>
            <p:grpSp>
              <p:nvGrpSpPr>
                <p:cNvPr id="762" name="Group 112"/>
                <p:cNvGrpSpPr/>
                <p:nvPr/>
              </p:nvGrpSpPr>
              <p:grpSpPr>
                <a:xfrm>
                  <a:off x="3190877" y="1539880"/>
                  <a:ext cx="2578100" cy="4911874"/>
                  <a:chOff x="3190875" y="1539880"/>
                  <a:chExt cx="2578099" cy="4911874"/>
                </a:xfrm>
              </p:grpSpPr>
              <p:grpSp>
                <p:nvGrpSpPr>
                  <p:cNvPr id="791" name="Group 109"/>
                  <p:cNvGrpSpPr/>
                  <p:nvPr/>
                </p:nvGrpSpPr>
                <p:grpSpPr>
                  <a:xfrm>
                    <a:off x="3282951" y="1539880"/>
                    <a:ext cx="2388869" cy="3748331"/>
                    <a:chOff x="3282950" y="1539880"/>
                    <a:chExt cx="2388870" cy="3748331"/>
                  </a:xfrm>
                </p:grpSpPr>
                <p:grpSp>
                  <p:nvGrpSpPr>
                    <p:cNvPr id="792" name="Group 106"/>
                    <p:cNvGrpSpPr/>
                    <p:nvPr/>
                  </p:nvGrpSpPr>
                  <p:grpSpPr>
                    <a:xfrm>
                      <a:off x="3282950" y="2045970"/>
                      <a:ext cx="2388870" cy="2416822"/>
                      <a:chOff x="3282950" y="2045970"/>
                      <a:chExt cx="2388870" cy="2416822"/>
                    </a:xfrm>
                  </p:grpSpPr>
                  <p:cxnSp>
                    <p:nvCxnSpPr>
                      <p:cNvPr id="44" name="Straight Connector 43"/>
                      <p:cNvCxnSpPr/>
                      <p:nvPr/>
                    </p:nvCxnSpPr>
                    <p:spPr bwMode="auto">
                      <a:xfrm flipV="1">
                        <a:off x="3651250" y="4383142"/>
                        <a:ext cx="736600" cy="9462"/>
                      </a:xfrm>
                      <a:prstGeom prst="line">
                        <a:avLst/>
                      </a:prstGeom>
                      <a:solidFill>
                        <a:schemeClr val="accent1"/>
                      </a:solidFill>
                      <a:ln w="38100" cap="rnd" cmpd="sng" algn="ctr">
                        <a:solidFill>
                          <a:srgbClr val="FFF200"/>
                        </a:solidFill>
                        <a:prstDash val="solid"/>
                        <a:round/>
                        <a:headEnd type="none" w="med" len="med"/>
                        <a:tailEnd type="none" w="med" len="med"/>
                      </a:ln>
                      <a:effectLst/>
                    </p:spPr>
                  </p:cxnSp>
                  <p:cxnSp>
                    <p:nvCxnSpPr>
                      <p:cNvPr id="45" name="Straight Connector 44"/>
                      <p:cNvCxnSpPr/>
                      <p:nvPr/>
                    </p:nvCxnSpPr>
                    <p:spPr bwMode="auto">
                      <a:xfrm flipV="1">
                        <a:off x="3651250" y="2045970"/>
                        <a:ext cx="646430" cy="1905"/>
                      </a:xfrm>
                      <a:prstGeom prst="line">
                        <a:avLst/>
                      </a:prstGeom>
                      <a:solidFill>
                        <a:schemeClr val="accent1"/>
                      </a:solidFill>
                      <a:ln w="38100" cap="rnd" cmpd="sng" algn="ctr">
                        <a:solidFill>
                          <a:srgbClr val="FF0300"/>
                        </a:solidFill>
                        <a:prstDash val="solid"/>
                        <a:round/>
                        <a:headEnd type="none" w="med" len="med"/>
                        <a:tailEnd type="none" w="med" len="med"/>
                      </a:ln>
                      <a:effectLst/>
                    </p:spPr>
                  </p:cxnSp>
                  <p:cxnSp>
                    <p:nvCxnSpPr>
                      <p:cNvPr id="46" name="Straight Connector 45"/>
                      <p:cNvCxnSpPr/>
                      <p:nvPr/>
                    </p:nvCxnSpPr>
                    <p:spPr bwMode="auto">
                      <a:xfrm>
                        <a:off x="4756150" y="4383142"/>
                        <a:ext cx="552452" cy="9462"/>
                      </a:xfrm>
                      <a:prstGeom prst="line">
                        <a:avLst/>
                      </a:prstGeom>
                      <a:solidFill>
                        <a:schemeClr val="accent1"/>
                      </a:solidFill>
                      <a:ln w="38100" cap="rnd" cmpd="sng" algn="ctr">
                        <a:solidFill>
                          <a:srgbClr val="03D4A8"/>
                        </a:solidFill>
                        <a:prstDash val="solid"/>
                        <a:round/>
                        <a:headEnd type="none" w="med" len="med"/>
                        <a:tailEnd type="none" w="med" len="med"/>
                      </a:ln>
                      <a:effectLst/>
                    </p:spPr>
                  </p:cxnSp>
                  <p:cxnSp>
                    <p:nvCxnSpPr>
                      <p:cNvPr id="47" name="Straight Connector 46"/>
                      <p:cNvCxnSpPr>
                        <a:endCxn id="19" idx="3"/>
                      </p:cNvCxnSpPr>
                      <p:nvPr/>
                    </p:nvCxnSpPr>
                    <p:spPr bwMode="auto">
                      <a:xfrm flipH="1">
                        <a:off x="4734712" y="2274886"/>
                        <a:ext cx="573888" cy="692"/>
                      </a:xfrm>
                      <a:prstGeom prst="line">
                        <a:avLst/>
                      </a:prstGeom>
                      <a:solidFill>
                        <a:schemeClr val="accent1"/>
                      </a:solidFill>
                      <a:ln w="38100" cap="rnd" cmpd="sng" algn="ctr">
                        <a:solidFill>
                          <a:srgbClr val="005CBF"/>
                        </a:solidFill>
                        <a:prstDash val="solid"/>
                        <a:round/>
                        <a:headEnd type="none" w="med" len="med"/>
                        <a:tailEnd type="none" w="med" len="med"/>
                      </a:ln>
                      <a:effectLst/>
                    </p:spPr>
                  </p:cxnSp>
                  <p:grpSp>
                    <p:nvGrpSpPr>
                      <p:cNvPr id="793" name="Group 41"/>
                      <p:cNvGrpSpPr/>
                      <p:nvPr/>
                    </p:nvGrpSpPr>
                    <p:grpSpPr>
                      <a:xfrm>
                        <a:off x="4387849" y="4297564"/>
                        <a:ext cx="368301" cy="165228"/>
                        <a:chOff x="4387849" y="4297564"/>
                        <a:chExt cx="368301" cy="165228"/>
                      </a:xfrm>
                    </p:grpSpPr>
                    <p:sp>
                      <p:nvSpPr>
                        <p:cNvPr id="89" name="Isosceles Triangle 39"/>
                        <p:cNvSpPr>
                          <a:spLocks noChangeAspect="1"/>
                        </p:cNvSpPr>
                        <p:nvPr/>
                      </p:nvSpPr>
                      <p:spPr bwMode="auto">
                        <a:xfrm rot="5400000">
                          <a:off x="4397310" y="4288104"/>
                          <a:ext cx="165227" cy="184150"/>
                        </a:xfrm>
                        <a:prstGeom prst="triangle">
                          <a:avLst/>
                        </a:prstGeom>
                        <a:solidFill>
                          <a:schemeClr val="accent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90" name="Isosceles Triangle 40"/>
                        <p:cNvSpPr>
                          <a:spLocks noChangeAspect="1"/>
                        </p:cNvSpPr>
                        <p:nvPr/>
                      </p:nvSpPr>
                      <p:spPr bwMode="auto">
                        <a:xfrm rot="16200000" flipH="1">
                          <a:off x="4581461" y="4288103"/>
                          <a:ext cx="165228" cy="184150"/>
                        </a:xfrm>
                        <a:prstGeom prst="triangle">
                          <a:avLst/>
                        </a:prstGeom>
                        <a:solidFill>
                          <a:schemeClr val="accent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nvGrpSpPr>
                      <p:cNvPr id="794" name="Group 79"/>
                      <p:cNvGrpSpPr/>
                      <p:nvPr/>
                    </p:nvGrpSpPr>
                    <p:grpSpPr>
                      <a:xfrm>
                        <a:off x="4940300" y="2274877"/>
                        <a:ext cx="731520" cy="2074873"/>
                        <a:chOff x="4940300" y="2274877"/>
                        <a:chExt cx="731520" cy="2074873"/>
                      </a:xfrm>
                    </p:grpSpPr>
                    <p:sp>
                      <p:nvSpPr>
                        <p:cNvPr id="70" name="TextBox 8"/>
                        <p:cNvSpPr txBox="1">
                          <a:spLocks noChangeAspect="1"/>
                        </p:cNvSpPr>
                        <p:nvPr/>
                      </p:nvSpPr>
                      <p:spPr>
                        <a:xfrm>
                          <a:off x="4940300" y="2697480"/>
                          <a:ext cx="731520" cy="1463040"/>
                        </a:xfrm>
                        <a:prstGeom prst="rect">
                          <a:avLst/>
                        </a:prstGeom>
                        <a:gradFill>
                          <a:gsLst>
                            <a:gs pos="0">
                              <a:srgbClr val="03D4A8"/>
                            </a:gs>
                            <a:gs pos="25000">
                              <a:srgbClr val="21D6E0"/>
                            </a:gs>
                            <a:gs pos="75000">
                              <a:srgbClr val="0087E6"/>
                            </a:gs>
                            <a:gs pos="100000">
                              <a:srgbClr val="005CBF"/>
                            </a:gs>
                          </a:gsLst>
                          <a:lin ang="5400000" scaled="0"/>
                        </a:gradFill>
                        <a:ln w="25400">
                          <a:solidFill>
                            <a:schemeClr val="accent3"/>
                          </a:solidFill>
                        </a:ln>
                      </p:spPr>
                      <p:txBody>
                        <a:bodyPr vert="vert270" wrap="none" lIns="45720" rIns="45720" rtlCol="0" anchor="b" anchorCtr="1">
                          <a:noAutofit/>
                        </a:bodyPr>
                        <a:lstStyle/>
                        <a:p>
                          <a:pPr algn="ctr"/>
                          <a:r>
                            <a:rPr lang="en-US" sz="500" dirty="0">
                              <a:solidFill>
                                <a:schemeClr val="bg1"/>
                              </a:solidFill>
                              <a:latin typeface="+mn-lt"/>
                            </a:rPr>
                            <a:t>Evaporator</a:t>
                          </a:r>
                        </a:p>
                      </p:txBody>
                    </p:sp>
                    <p:cxnSp>
                      <p:nvCxnSpPr>
                        <p:cNvPr id="71" name="Straight Connector 70"/>
                        <p:cNvCxnSpPr/>
                        <p:nvPr/>
                      </p:nvCxnSpPr>
                      <p:spPr bwMode="auto">
                        <a:xfrm rot="16200000" flipV="1">
                          <a:off x="4479926" y="3471852"/>
                          <a:ext cx="1657349" cy="2"/>
                        </a:xfrm>
                        <a:prstGeom prst="line">
                          <a:avLst/>
                        </a:prstGeom>
                        <a:solidFill>
                          <a:schemeClr val="accent1"/>
                        </a:solidFill>
                        <a:ln w="38100" cap="rnd" cmpd="sng" algn="ctr">
                          <a:gradFill flip="none" rotWithShape="1">
                            <a:gsLst>
                              <a:gs pos="0">
                                <a:srgbClr val="03D4A8"/>
                              </a:gs>
                              <a:gs pos="25000">
                                <a:srgbClr val="21D6E0"/>
                              </a:gs>
                              <a:gs pos="75000">
                                <a:srgbClr val="0087E6"/>
                              </a:gs>
                              <a:gs pos="100000">
                                <a:srgbClr val="005CBF"/>
                              </a:gs>
                            </a:gsLst>
                            <a:lin ang="0" scaled="1"/>
                            <a:tileRect/>
                          </a:gradFill>
                          <a:prstDash val="solid"/>
                          <a:round/>
                          <a:headEnd type="none" w="med" len="med"/>
                          <a:tailEnd type="none" w="med" len="med"/>
                        </a:ln>
                        <a:effectLst/>
                      </p:spPr>
                    </p:cxnSp>
                    <p:cxnSp>
                      <p:nvCxnSpPr>
                        <p:cNvPr id="72" name="Straight Connector 71"/>
                        <p:cNvCxnSpPr/>
                        <p:nvPr/>
                      </p:nvCxnSpPr>
                      <p:spPr bwMode="auto">
                        <a:xfrm>
                          <a:off x="5216525" y="40735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Straight Connector 21"/>
                        <p:cNvCxnSpPr/>
                        <p:nvPr/>
                      </p:nvCxnSpPr>
                      <p:spPr bwMode="auto">
                        <a:xfrm>
                          <a:off x="5216525" y="39814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 name="Straight Connector 22"/>
                        <p:cNvCxnSpPr/>
                        <p:nvPr/>
                      </p:nvCxnSpPr>
                      <p:spPr bwMode="auto">
                        <a:xfrm>
                          <a:off x="5216525" y="38893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5216525" y="37973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5216525" y="37052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5216525" y="36131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5216525" y="35210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5216525" y="34290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0" name="Straight Connector 28"/>
                        <p:cNvCxnSpPr/>
                        <p:nvPr/>
                      </p:nvCxnSpPr>
                      <p:spPr bwMode="auto">
                        <a:xfrm>
                          <a:off x="5216525" y="33369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5216525" y="32448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216525" y="31527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3" name="Straight Connector 31"/>
                        <p:cNvCxnSpPr/>
                        <p:nvPr/>
                      </p:nvCxnSpPr>
                      <p:spPr bwMode="auto">
                        <a:xfrm>
                          <a:off x="5216525" y="30607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a:off x="5216525" y="29686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5216525" y="28765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a:off x="5216525" y="27844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rot="5400000" flipH="1" flipV="1">
                          <a:off x="5124450" y="2459027"/>
                          <a:ext cx="368300" cy="0"/>
                        </a:xfrm>
                        <a:prstGeom prst="line">
                          <a:avLst/>
                        </a:prstGeom>
                        <a:solidFill>
                          <a:schemeClr val="accent1"/>
                        </a:solidFill>
                        <a:ln w="38100" cap="rnd" cmpd="sng" algn="ctr">
                          <a:solidFill>
                            <a:srgbClr val="005CBF"/>
                          </a:solidFill>
                          <a:prstDash val="solid"/>
                          <a:round/>
                          <a:headEnd type="none" w="med" len="med"/>
                          <a:tailEnd type="none" w="med" len="med"/>
                        </a:ln>
                        <a:effectLst/>
                      </p:spPr>
                    </p:cxnSp>
                    <p:cxnSp>
                      <p:nvCxnSpPr>
                        <p:cNvPr id="88" name="Straight Connector 87"/>
                        <p:cNvCxnSpPr/>
                        <p:nvPr/>
                      </p:nvCxnSpPr>
                      <p:spPr bwMode="auto">
                        <a:xfrm rot="5400000" flipH="1" flipV="1">
                          <a:off x="5262563" y="4303713"/>
                          <a:ext cx="92075" cy="0"/>
                        </a:xfrm>
                        <a:prstGeom prst="line">
                          <a:avLst/>
                        </a:prstGeom>
                        <a:solidFill>
                          <a:schemeClr val="accent1"/>
                        </a:solidFill>
                        <a:ln w="38100" cap="sq" cmpd="sng" algn="ctr">
                          <a:solidFill>
                            <a:srgbClr val="03D4A8"/>
                          </a:solidFill>
                          <a:prstDash val="solid"/>
                          <a:round/>
                          <a:headEnd type="none" w="med" len="med"/>
                          <a:tailEnd type="none" w="med" len="med"/>
                        </a:ln>
                        <a:effectLst/>
                      </p:spPr>
                    </p:cxnSp>
                  </p:grpSp>
                  <p:grpSp>
                    <p:nvGrpSpPr>
                      <p:cNvPr id="795" name="Group 105"/>
                      <p:cNvGrpSpPr/>
                      <p:nvPr/>
                    </p:nvGrpSpPr>
                    <p:grpSpPr>
                      <a:xfrm>
                        <a:off x="3282950" y="2045972"/>
                        <a:ext cx="731520" cy="2303778"/>
                        <a:chOff x="3282950" y="2045972"/>
                        <a:chExt cx="731520" cy="2303778"/>
                      </a:xfrm>
                    </p:grpSpPr>
                    <p:sp>
                      <p:nvSpPr>
                        <p:cNvPr id="51" name="TextBox 50"/>
                        <p:cNvSpPr txBox="1">
                          <a:spLocks noChangeAspect="1"/>
                        </p:cNvSpPr>
                        <p:nvPr/>
                      </p:nvSpPr>
                      <p:spPr>
                        <a:xfrm>
                          <a:off x="3282950" y="2697480"/>
                          <a:ext cx="731520" cy="1463040"/>
                        </a:xfrm>
                        <a:prstGeom prst="rect">
                          <a:avLst/>
                        </a:prstGeom>
                        <a:gradFill flip="none" rotWithShape="1">
                          <a:gsLst>
                            <a:gs pos="0">
                              <a:srgbClr val="0099CC"/>
                            </a:gs>
                            <a:gs pos="45000">
                              <a:srgbClr val="006699"/>
                            </a:gs>
                            <a:gs pos="70000">
                              <a:srgbClr val="006666"/>
                            </a:gs>
                          </a:gsLst>
                          <a:lin ang="5400000" scaled="1"/>
                          <a:tileRect/>
                        </a:gradFill>
                        <a:ln w="25400">
                          <a:solidFill>
                            <a:schemeClr val="accent3"/>
                          </a:solidFill>
                        </a:ln>
                      </p:spPr>
                      <p:txBody>
                        <a:bodyPr vert="vert270" wrap="none" lIns="45720" rIns="45720" rtlCol="0" anchor="b" anchorCtr="1">
                          <a:noAutofit/>
                        </a:bodyPr>
                        <a:lstStyle/>
                        <a:p>
                          <a:pPr algn="ctr"/>
                          <a:r>
                            <a:rPr lang="en-US" sz="500" dirty="0">
                              <a:solidFill>
                                <a:schemeClr val="bg1"/>
                              </a:solidFill>
                              <a:latin typeface="+mn-lt"/>
                            </a:rPr>
                            <a:t>Condenser</a:t>
                          </a:r>
                        </a:p>
                      </p:txBody>
                    </p:sp>
                    <p:cxnSp>
                      <p:nvCxnSpPr>
                        <p:cNvPr id="52" name="Straight Connector 51"/>
                        <p:cNvCxnSpPr/>
                        <p:nvPr/>
                      </p:nvCxnSpPr>
                      <p:spPr bwMode="auto">
                        <a:xfrm rot="16200000" flipV="1">
                          <a:off x="2822578" y="3471852"/>
                          <a:ext cx="1657350" cy="2"/>
                        </a:xfrm>
                        <a:prstGeom prst="line">
                          <a:avLst/>
                        </a:prstGeom>
                        <a:solidFill>
                          <a:schemeClr val="accent1"/>
                        </a:solidFill>
                        <a:ln w="38100" cap="rnd" cmpd="sng" algn="ctr">
                          <a:gradFill flip="none" rotWithShape="1">
                            <a:gsLst>
                              <a:gs pos="0">
                                <a:srgbClr val="FFF200"/>
                              </a:gs>
                              <a:gs pos="45000">
                                <a:srgbClr val="FF7A00"/>
                              </a:gs>
                              <a:gs pos="70000">
                                <a:srgbClr val="FF0300"/>
                              </a:gs>
                            </a:gsLst>
                            <a:lin ang="0" scaled="0"/>
                            <a:tileRect/>
                          </a:gradFill>
                          <a:prstDash val="solid"/>
                          <a:round/>
                          <a:headEnd type="none" w="med" len="med"/>
                          <a:tailEnd type="none" w="med" len="med"/>
                        </a:ln>
                        <a:effectLst/>
                      </p:spPr>
                    </p:cxnSp>
                    <p:cxnSp>
                      <p:nvCxnSpPr>
                        <p:cNvPr id="53" name="Straight Connector 52"/>
                        <p:cNvCxnSpPr/>
                        <p:nvPr/>
                      </p:nvCxnSpPr>
                      <p:spPr bwMode="auto">
                        <a:xfrm>
                          <a:off x="3559175" y="40735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3559175" y="39814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3559175" y="38893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3559175" y="37973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a:off x="3559175" y="37052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3559175" y="36131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3559175" y="35210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3559175" y="34290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a:off x="3559175" y="33369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3559175" y="32448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a:off x="3559175" y="31527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a:off x="3559175" y="306070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a:off x="3559175" y="296862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3559175" y="2876550"/>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559175" y="2784475"/>
                          <a:ext cx="1841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8" name="Straight Connector 67"/>
                        <p:cNvCxnSpPr>
                          <a:stCxn id="51" idx="0"/>
                        </p:cNvCxnSpPr>
                        <p:nvPr/>
                      </p:nvCxnSpPr>
                      <p:spPr bwMode="auto">
                        <a:xfrm flipV="1">
                          <a:off x="3648710" y="2045972"/>
                          <a:ext cx="2542" cy="651508"/>
                        </a:xfrm>
                        <a:prstGeom prst="line">
                          <a:avLst/>
                        </a:prstGeom>
                        <a:solidFill>
                          <a:schemeClr val="accent1"/>
                        </a:solidFill>
                        <a:ln w="38100" cap="rnd" cmpd="sng" algn="ctr">
                          <a:solidFill>
                            <a:srgbClr val="FF0300"/>
                          </a:solidFill>
                          <a:prstDash val="solid"/>
                          <a:round/>
                          <a:headEnd type="none" w="med" len="med"/>
                          <a:tailEnd type="none" w="med" len="med"/>
                        </a:ln>
                        <a:effectLst/>
                      </p:spPr>
                    </p:cxnSp>
                    <p:cxnSp>
                      <p:nvCxnSpPr>
                        <p:cNvPr id="69" name="Straight Connector 68"/>
                        <p:cNvCxnSpPr/>
                        <p:nvPr/>
                      </p:nvCxnSpPr>
                      <p:spPr bwMode="auto">
                        <a:xfrm rot="5400000" flipH="1" flipV="1">
                          <a:off x="3605213" y="4303713"/>
                          <a:ext cx="92075" cy="0"/>
                        </a:xfrm>
                        <a:prstGeom prst="line">
                          <a:avLst/>
                        </a:prstGeom>
                        <a:solidFill>
                          <a:schemeClr val="accent1"/>
                        </a:solidFill>
                        <a:ln w="38100" cap="sq" cmpd="sng" algn="ctr">
                          <a:solidFill>
                            <a:srgbClr val="FFF200"/>
                          </a:solidFill>
                          <a:prstDash val="solid"/>
                          <a:round/>
                          <a:headEnd type="none" w="med" len="med"/>
                          <a:tailEnd type="none" w="med" len="med"/>
                        </a:ln>
                        <a:effectLst/>
                      </p:spPr>
                    </p:cxnSp>
                  </p:grpSp>
                </p:grpSp>
                <p:sp>
                  <p:nvSpPr>
                    <p:cNvPr id="42" name="TextBox 41"/>
                    <p:cNvSpPr txBox="1"/>
                    <p:nvPr/>
                  </p:nvSpPr>
                  <p:spPr>
                    <a:xfrm>
                      <a:off x="3651250" y="4441826"/>
                      <a:ext cx="1841503" cy="846385"/>
                    </a:xfrm>
                    <a:prstGeom prst="rect">
                      <a:avLst/>
                    </a:prstGeom>
                    <a:noFill/>
                  </p:spPr>
                  <p:txBody>
                    <a:bodyPr wrap="square" rtlCol="0">
                      <a:spAutoFit/>
                    </a:bodyPr>
                    <a:lstStyle/>
                    <a:p>
                      <a:pPr algn="ctr"/>
                      <a:r>
                        <a:rPr lang="en-US" sz="800" dirty="0">
                          <a:solidFill>
                            <a:schemeClr val="bg1"/>
                          </a:solidFill>
                          <a:latin typeface="+mn-lt"/>
                        </a:rPr>
                        <a:t>Expansion Device</a:t>
                      </a:r>
                    </a:p>
                  </p:txBody>
                </p:sp>
                <p:sp>
                  <p:nvSpPr>
                    <p:cNvPr id="43" name="TextBox 42"/>
                    <p:cNvSpPr txBox="1"/>
                    <p:nvPr/>
                  </p:nvSpPr>
                  <p:spPr>
                    <a:xfrm>
                      <a:off x="3651250" y="1539880"/>
                      <a:ext cx="1841503" cy="500137"/>
                    </a:xfrm>
                    <a:prstGeom prst="rect">
                      <a:avLst/>
                    </a:prstGeom>
                    <a:noFill/>
                  </p:spPr>
                  <p:txBody>
                    <a:bodyPr wrap="square" rtlCol="0">
                      <a:spAutoFit/>
                    </a:bodyPr>
                    <a:lstStyle/>
                    <a:p>
                      <a:pPr algn="ctr"/>
                      <a:r>
                        <a:rPr lang="en-US" sz="700" dirty="0">
                          <a:solidFill>
                            <a:schemeClr val="bg1"/>
                          </a:solidFill>
                          <a:latin typeface="+mn-lt"/>
                        </a:rPr>
                        <a:t>Compressor</a:t>
                      </a:r>
                    </a:p>
                  </p:txBody>
                </p:sp>
              </p:grpSp>
              <p:sp>
                <p:nvSpPr>
                  <p:cNvPr id="39" name="Rectangle 38"/>
                  <p:cNvSpPr/>
                  <p:nvPr/>
                </p:nvSpPr>
                <p:spPr bwMode="auto">
                  <a:xfrm>
                    <a:off x="3190875" y="1600200"/>
                    <a:ext cx="2560319" cy="45910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40" name="TextBox 39"/>
                  <p:cNvSpPr txBox="1"/>
                  <p:nvPr/>
                </p:nvSpPr>
                <p:spPr>
                  <a:xfrm>
                    <a:off x="3190875" y="5819530"/>
                    <a:ext cx="2578099" cy="632224"/>
                  </a:xfrm>
                  <a:prstGeom prst="rect">
                    <a:avLst/>
                  </a:prstGeom>
                  <a:noFill/>
                </p:spPr>
                <p:txBody>
                  <a:bodyPr wrap="square" rtlCol="0">
                    <a:spAutoFit/>
                  </a:bodyPr>
                  <a:lstStyle/>
                  <a:p>
                    <a:pPr algn="ctr"/>
                    <a:r>
                      <a:rPr lang="en-US" sz="1100" dirty="0">
                        <a:solidFill>
                          <a:schemeClr val="bg1"/>
                        </a:solidFill>
                        <a:latin typeface="+mn-lt"/>
                      </a:rPr>
                      <a:t>Water Chiller</a:t>
                    </a:r>
                  </a:p>
                </p:txBody>
              </p:sp>
            </p:grpSp>
            <p:grpSp>
              <p:nvGrpSpPr>
                <p:cNvPr id="796" name="Group 41"/>
                <p:cNvGrpSpPr/>
                <p:nvPr/>
              </p:nvGrpSpPr>
              <p:grpSpPr>
                <a:xfrm flipH="1">
                  <a:off x="4203701" y="1942542"/>
                  <a:ext cx="600838" cy="548640"/>
                  <a:chOff x="2730472" y="2508250"/>
                  <a:chExt cx="1703085" cy="1555116"/>
                </a:xfrm>
              </p:grpSpPr>
              <p:sp>
                <p:nvSpPr>
                  <p:cNvPr id="33" name="Freeform 32"/>
                  <p:cNvSpPr/>
                  <p:nvPr/>
                </p:nvSpPr>
                <p:spPr bwMode="auto">
                  <a:xfrm>
                    <a:off x="3528973" y="2597945"/>
                    <a:ext cx="860814" cy="416721"/>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34" name="Oval 33"/>
                  <p:cNvSpPr>
                    <a:spLocks noChangeAspect="1"/>
                  </p:cNvSpPr>
                  <p:nvPr/>
                </p:nvSpPr>
                <p:spPr bwMode="auto">
                  <a:xfrm>
                    <a:off x="2730472" y="2600326"/>
                    <a:ext cx="1463023" cy="1463040"/>
                  </a:xfrm>
                  <a:prstGeom prst="ellipse">
                    <a:avLst/>
                  </a:prstGeom>
                  <a:solidFill>
                    <a:schemeClr val="accent1"/>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cxnSp>
                <p:nvCxnSpPr>
                  <p:cNvPr id="35" name="Straight Connector 34"/>
                  <p:cNvCxnSpPr>
                    <a:stCxn id="34" idx="0"/>
                  </p:cNvCxnSpPr>
                  <p:nvPr/>
                </p:nvCxnSpPr>
                <p:spPr bwMode="auto">
                  <a:xfrm rot="5400000" flipH="1" flipV="1">
                    <a:off x="3924906" y="2137412"/>
                    <a:ext cx="0" cy="925822"/>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36" name="Straight Connector 35"/>
                  <p:cNvCxnSpPr/>
                  <p:nvPr/>
                </p:nvCxnSpPr>
                <p:spPr bwMode="auto">
                  <a:xfrm rot="10800000" flipV="1">
                    <a:off x="4167633" y="2968628"/>
                    <a:ext cx="265907" cy="43651"/>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sp>
                <p:nvSpPr>
                  <p:cNvPr id="37" name="Rectangle 36"/>
                  <p:cNvSpPr/>
                  <p:nvPr/>
                </p:nvSpPr>
                <p:spPr bwMode="auto">
                  <a:xfrm>
                    <a:off x="4387837" y="2508250"/>
                    <a:ext cx="45720" cy="552448"/>
                  </a:xfrm>
                  <a:prstGeom prst="rect">
                    <a:avLst/>
                  </a:prstGeom>
                  <a:solidFill>
                    <a:schemeClr val="bg1">
                      <a:lumMod val="75000"/>
                    </a:schemeClr>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grpSp>
            <p:nvGrpSpPr>
              <p:cNvPr id="32" name="Group 74"/>
              <p:cNvGrpSpPr>
                <a:grpSpLocks noChangeAspect="1"/>
              </p:cNvGrpSpPr>
              <p:nvPr/>
            </p:nvGrpSpPr>
            <p:grpSpPr>
              <a:xfrm flipH="1">
                <a:off x="4349765" y="2039992"/>
                <a:ext cx="422290" cy="422290"/>
                <a:chOff x="6413500" y="666750"/>
                <a:chExt cx="1828800" cy="1828800"/>
              </a:xfrm>
              <a:solidFill>
                <a:srgbClr val="CC9900"/>
              </a:solidFill>
            </p:grpSpPr>
            <p:sp>
              <p:nvSpPr>
                <p:cNvPr id="14" name="Oval 13"/>
                <p:cNvSpPr>
                  <a:spLocks noChangeAspect="1"/>
                </p:cNvSpPr>
                <p:nvPr/>
              </p:nvSpPr>
              <p:spPr bwMode="auto">
                <a:xfrm>
                  <a:off x="6413500" y="666750"/>
                  <a:ext cx="1828800" cy="182880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5" name="Oval 14"/>
                <p:cNvSpPr>
                  <a:spLocks noChangeAspect="1"/>
                </p:cNvSpPr>
                <p:nvPr/>
              </p:nvSpPr>
              <p:spPr bwMode="auto">
                <a:xfrm>
                  <a:off x="7145020" y="1398270"/>
                  <a:ext cx="365760" cy="3657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38" name="Group 52"/>
                <p:cNvGrpSpPr/>
                <p:nvPr/>
              </p:nvGrpSpPr>
              <p:grpSpPr>
                <a:xfrm>
                  <a:off x="6588124" y="776289"/>
                  <a:ext cx="1484312" cy="1606549"/>
                  <a:chOff x="6588124" y="776289"/>
                  <a:chExt cx="1484312" cy="1606549"/>
                </a:xfrm>
                <a:grpFill/>
              </p:grpSpPr>
              <p:grpSp>
                <p:nvGrpSpPr>
                  <p:cNvPr id="41" name="Group 47"/>
                  <p:cNvGrpSpPr/>
                  <p:nvPr/>
                </p:nvGrpSpPr>
                <p:grpSpPr>
                  <a:xfrm>
                    <a:off x="6588124" y="776289"/>
                    <a:ext cx="1112837" cy="806448"/>
                    <a:chOff x="6588124" y="776289"/>
                    <a:chExt cx="1112837" cy="806448"/>
                  </a:xfrm>
                  <a:grpFill/>
                </p:grpSpPr>
                <p:sp>
                  <p:nvSpPr>
                    <p:cNvPr id="28" name="Freeform 2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0" name="Freeform 2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48" name="Group 48"/>
                  <p:cNvGrpSpPr/>
                  <p:nvPr/>
                </p:nvGrpSpPr>
                <p:grpSpPr>
                  <a:xfrm rot="10800000">
                    <a:off x="6959599" y="1576390"/>
                    <a:ext cx="1112837" cy="806448"/>
                    <a:chOff x="6588124" y="776289"/>
                    <a:chExt cx="1112837" cy="806448"/>
                  </a:xfrm>
                  <a:grpFill/>
                </p:grpSpPr>
                <p:sp>
                  <p:nvSpPr>
                    <p:cNvPr id="25" name="Freeform 2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7" name="Freeform 2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grpSp>
              <p:nvGrpSpPr>
                <p:cNvPr id="49" name="Group 47"/>
                <p:cNvGrpSpPr/>
                <p:nvPr/>
              </p:nvGrpSpPr>
              <p:grpSpPr>
                <a:xfrm rot="4200000">
                  <a:off x="7354039" y="1057280"/>
                  <a:ext cx="875560" cy="593413"/>
                  <a:chOff x="6825401" y="776289"/>
                  <a:chExt cx="875560" cy="593413"/>
                </a:xfrm>
                <a:grp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nvGrpSpPr>
                <p:cNvPr id="50" name="Group 47"/>
                <p:cNvGrpSpPr/>
                <p:nvPr/>
              </p:nvGrpSpPr>
              <p:grpSpPr>
                <a:xfrm rot="15180000">
                  <a:off x="6420587" y="1495430"/>
                  <a:ext cx="875560" cy="593413"/>
                  <a:chOff x="6825401" y="776289"/>
                  <a:chExt cx="875560" cy="593413"/>
                </a:xfrm>
                <a:grpFill/>
              </p:grpSpPr>
              <p:sp>
                <p:nvSpPr>
                  <p:cNvPr id="19" name="Freeform 18"/>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grpSp>
        </p:grpSp>
        <p:sp>
          <p:nvSpPr>
            <p:cNvPr id="11" name="Rectangle 10"/>
            <p:cNvSpPr/>
            <p:nvPr/>
          </p:nvSpPr>
          <p:spPr bwMode="auto">
            <a:xfrm>
              <a:off x="5120634" y="1508780"/>
              <a:ext cx="1463024" cy="2651731"/>
            </a:xfrm>
            <a:prstGeom prst="rect">
              <a:avLst/>
            </a:prstGeom>
            <a:no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809" name="Group 865"/>
          <p:cNvGrpSpPr/>
          <p:nvPr/>
        </p:nvGrpSpPr>
        <p:grpSpPr>
          <a:xfrm>
            <a:off x="3749049" y="4950024"/>
            <a:ext cx="627955" cy="432392"/>
            <a:chOff x="3749049" y="4595247"/>
            <a:chExt cx="627955" cy="432392"/>
          </a:xfrm>
        </p:grpSpPr>
        <p:grpSp>
          <p:nvGrpSpPr>
            <p:cNvPr id="811" name="Group 494"/>
            <p:cNvGrpSpPr>
              <a:grpSpLocks noChangeAspect="1"/>
            </p:cNvGrpSpPr>
            <p:nvPr/>
          </p:nvGrpSpPr>
          <p:grpSpPr>
            <a:xfrm rot="5400000" flipH="1">
              <a:off x="3955211" y="4603947"/>
              <a:ext cx="200279" cy="182880"/>
              <a:chOff x="2730500" y="2508250"/>
              <a:chExt cx="1703069" cy="1555115"/>
            </a:xfrm>
          </p:grpSpPr>
          <p:grpSp>
            <p:nvGrpSpPr>
              <p:cNvPr id="812" name="Group 41"/>
              <p:cNvGrpSpPr/>
              <p:nvPr/>
            </p:nvGrpSpPr>
            <p:grpSpPr>
              <a:xfrm>
                <a:off x="2730500" y="2508250"/>
                <a:ext cx="1703069" cy="1555115"/>
                <a:chOff x="2730500" y="2508250"/>
                <a:chExt cx="1703069" cy="1555115"/>
              </a:xfrm>
            </p:grpSpPr>
            <p:sp>
              <p:nvSpPr>
                <p:cNvPr id="851" name="Freeform 850"/>
                <p:cNvSpPr/>
                <p:nvPr/>
              </p:nvSpPr>
              <p:spPr bwMode="auto">
                <a:xfrm>
                  <a:off x="3529012" y="2597944"/>
                  <a:ext cx="860821" cy="416719"/>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b="1" dirty="0"/>
                </a:p>
              </p:txBody>
            </p:sp>
            <p:sp>
              <p:nvSpPr>
                <p:cNvPr id="852" name="Oval 851"/>
                <p:cNvSpPr>
                  <a:spLocks noChangeAspect="1"/>
                </p:cNvSpPr>
                <p:nvPr/>
              </p:nvSpPr>
              <p:spPr bwMode="auto">
                <a:xfrm>
                  <a:off x="2730500" y="2600325"/>
                  <a:ext cx="1463040" cy="1463040"/>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853" name="Straight Connector 852"/>
                <p:cNvCxnSpPr>
                  <a:stCxn id="852" idx="0"/>
                </p:cNvCxnSpPr>
                <p:nvPr/>
              </p:nvCxnSpPr>
              <p:spPr bwMode="auto">
                <a:xfrm rot="5400000" flipH="1" flipV="1">
                  <a:off x="3924935" y="2137410"/>
                  <a:ext cx="0" cy="92583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54" name="Straight Connector 853"/>
                <p:cNvCxnSpPr/>
                <p:nvPr/>
              </p:nvCxnSpPr>
              <p:spPr bwMode="auto">
                <a:xfrm rot="10800000" flipV="1">
                  <a:off x="4121944" y="2968631"/>
                  <a:ext cx="265908" cy="4365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855" name="Rectangle 854"/>
                <p:cNvSpPr/>
                <p:nvPr/>
              </p:nvSpPr>
              <p:spPr bwMode="auto">
                <a:xfrm>
                  <a:off x="4387850" y="2508250"/>
                  <a:ext cx="45719" cy="55245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822" name="Group 74"/>
              <p:cNvGrpSpPr>
                <a:grpSpLocks noChangeAspect="1"/>
              </p:cNvGrpSpPr>
              <p:nvPr/>
            </p:nvGrpSpPr>
            <p:grpSpPr>
              <a:xfrm>
                <a:off x="2822574" y="2784475"/>
                <a:ext cx="1196975" cy="1196975"/>
                <a:chOff x="6413500" y="666750"/>
                <a:chExt cx="1828800" cy="1828800"/>
              </a:xfrm>
              <a:solidFill>
                <a:srgbClr val="CC9900"/>
              </a:solidFill>
            </p:grpSpPr>
            <p:sp>
              <p:nvSpPr>
                <p:cNvPr id="834" name="Oval 833"/>
                <p:cNvSpPr>
                  <a:spLocks noChangeAspect="1"/>
                </p:cNvSpPr>
                <p:nvPr/>
              </p:nvSpPr>
              <p:spPr bwMode="auto">
                <a:xfrm>
                  <a:off x="6413500" y="666750"/>
                  <a:ext cx="1828800" cy="182880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835" name="Oval 834"/>
                <p:cNvSpPr>
                  <a:spLocks noChangeAspect="1"/>
                </p:cNvSpPr>
                <p:nvPr/>
              </p:nvSpPr>
              <p:spPr bwMode="auto">
                <a:xfrm>
                  <a:off x="7145020" y="1398270"/>
                  <a:ext cx="365760" cy="3657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nvGrpSpPr>
                <p:cNvPr id="826" name="Group 52"/>
                <p:cNvGrpSpPr/>
                <p:nvPr/>
              </p:nvGrpSpPr>
              <p:grpSpPr>
                <a:xfrm>
                  <a:off x="6588124" y="776289"/>
                  <a:ext cx="1484312" cy="1606549"/>
                  <a:chOff x="6588124" y="776289"/>
                  <a:chExt cx="1484312" cy="1606549"/>
                </a:xfrm>
                <a:grpFill/>
              </p:grpSpPr>
              <p:grpSp>
                <p:nvGrpSpPr>
                  <p:cNvPr id="827" name="Group 47"/>
                  <p:cNvGrpSpPr/>
                  <p:nvPr/>
                </p:nvGrpSpPr>
                <p:grpSpPr>
                  <a:xfrm>
                    <a:off x="6588124" y="776289"/>
                    <a:ext cx="1112837" cy="806448"/>
                    <a:chOff x="6588124" y="776289"/>
                    <a:chExt cx="1112837" cy="806448"/>
                  </a:xfrm>
                  <a:grpFill/>
                </p:grpSpPr>
                <p:sp>
                  <p:nvSpPr>
                    <p:cNvPr id="848" name="Freeform 84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9" name="Freeform 84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50" name="Freeform 84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nvGrpSpPr>
                  <p:cNvPr id="828" name="Group 48"/>
                  <p:cNvGrpSpPr/>
                  <p:nvPr/>
                </p:nvGrpSpPr>
                <p:grpSpPr>
                  <a:xfrm rot="10800000">
                    <a:off x="6959599" y="1576390"/>
                    <a:ext cx="1112837" cy="806448"/>
                    <a:chOff x="6588124" y="776289"/>
                    <a:chExt cx="1112837" cy="806448"/>
                  </a:xfrm>
                  <a:grpFill/>
                </p:grpSpPr>
                <p:sp>
                  <p:nvSpPr>
                    <p:cNvPr id="845" name="Freeform 84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6" name="Freeform 84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7" name="Freeform 84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grpSp>
            <p:grpSp>
              <p:nvGrpSpPr>
                <p:cNvPr id="829" name="Group 47"/>
                <p:cNvGrpSpPr/>
                <p:nvPr/>
              </p:nvGrpSpPr>
              <p:grpSpPr>
                <a:xfrm rot="4200000">
                  <a:off x="7354039" y="1057280"/>
                  <a:ext cx="875560" cy="593413"/>
                  <a:chOff x="6825401" y="776289"/>
                  <a:chExt cx="875560" cy="593413"/>
                </a:xfrm>
                <a:grpFill/>
              </p:grpSpPr>
              <p:sp>
                <p:nvSpPr>
                  <p:cNvPr id="841" name="Freeform 84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2" name="Freeform 84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nvGrpSpPr>
                <p:cNvPr id="830" name="Group 47"/>
                <p:cNvGrpSpPr/>
                <p:nvPr/>
              </p:nvGrpSpPr>
              <p:grpSpPr>
                <a:xfrm rot="15180000">
                  <a:off x="6420587" y="1495430"/>
                  <a:ext cx="875560" cy="593413"/>
                  <a:chOff x="6825401" y="776289"/>
                  <a:chExt cx="875560" cy="593413"/>
                </a:xfrm>
                <a:grpFill/>
              </p:grpSpPr>
              <p:sp>
                <p:nvSpPr>
                  <p:cNvPr id="839" name="Freeform 838"/>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40" name="Freeform 839"/>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grpSp>
          </p:grpSp>
        </p:grpSp>
        <p:sp>
          <p:nvSpPr>
            <p:cNvPr id="856" name="TextBox 855"/>
            <p:cNvSpPr txBox="1"/>
            <p:nvPr/>
          </p:nvSpPr>
          <p:spPr>
            <a:xfrm>
              <a:off x="3749049" y="4766029"/>
              <a:ext cx="627955" cy="261610"/>
            </a:xfrm>
            <a:prstGeom prst="rect">
              <a:avLst/>
            </a:prstGeom>
            <a:noFill/>
          </p:spPr>
          <p:txBody>
            <a:bodyPr wrap="square" rtlCol="0">
              <a:spAutoFit/>
            </a:bodyPr>
            <a:lstStyle/>
            <a:p>
              <a:r>
                <a:rPr lang="en-US" sz="1100" dirty="0">
                  <a:solidFill>
                    <a:schemeClr val="bg1"/>
                  </a:solidFill>
                  <a:latin typeface="+mn-lt"/>
                </a:rPr>
                <a:t>Pump</a:t>
              </a:r>
            </a:p>
          </p:txBody>
        </p:sp>
      </p:grpSp>
      <p:grpSp>
        <p:nvGrpSpPr>
          <p:cNvPr id="831" name="Group 866"/>
          <p:cNvGrpSpPr/>
          <p:nvPr/>
        </p:nvGrpSpPr>
        <p:grpSpPr>
          <a:xfrm>
            <a:off x="548684" y="2707451"/>
            <a:ext cx="3564214" cy="2356471"/>
            <a:chOff x="548684" y="2352674"/>
            <a:chExt cx="3564214" cy="2356471"/>
          </a:xfrm>
        </p:grpSpPr>
        <p:grpSp>
          <p:nvGrpSpPr>
            <p:cNvPr id="91" name="Group 49"/>
            <p:cNvGrpSpPr/>
            <p:nvPr/>
          </p:nvGrpSpPr>
          <p:grpSpPr>
            <a:xfrm>
              <a:off x="548684" y="2352674"/>
              <a:ext cx="3564214" cy="2356471"/>
              <a:chOff x="548684" y="2352674"/>
              <a:chExt cx="3564214" cy="2356471"/>
            </a:xfrm>
          </p:grpSpPr>
          <p:cxnSp>
            <p:nvCxnSpPr>
              <p:cNvPr id="619" name="Straight Connector 618"/>
              <p:cNvCxnSpPr/>
              <p:nvPr/>
            </p:nvCxnSpPr>
            <p:spPr bwMode="auto">
              <a:xfrm rot="5400000" flipH="1" flipV="1">
                <a:off x="1199772" y="2430860"/>
                <a:ext cx="156371"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grpSp>
            <p:nvGrpSpPr>
              <p:cNvPr id="92" name="Group 733"/>
              <p:cNvGrpSpPr/>
              <p:nvPr/>
            </p:nvGrpSpPr>
            <p:grpSpPr>
              <a:xfrm>
                <a:off x="548684" y="2352674"/>
                <a:ext cx="3564214" cy="2356471"/>
                <a:chOff x="548684" y="2352674"/>
                <a:chExt cx="3564214" cy="2356471"/>
              </a:xfrm>
            </p:grpSpPr>
            <p:grpSp>
              <p:nvGrpSpPr>
                <p:cNvPr id="93" name="Group 731"/>
                <p:cNvGrpSpPr/>
                <p:nvPr/>
              </p:nvGrpSpPr>
              <p:grpSpPr>
                <a:xfrm>
                  <a:off x="548684" y="2352674"/>
                  <a:ext cx="3564214" cy="2356471"/>
                  <a:chOff x="548684" y="2352674"/>
                  <a:chExt cx="3564214" cy="2356471"/>
                </a:xfrm>
              </p:grpSpPr>
              <p:cxnSp>
                <p:nvCxnSpPr>
                  <p:cNvPr id="814" name="Straight Connector 813"/>
                  <p:cNvCxnSpPr/>
                  <p:nvPr/>
                </p:nvCxnSpPr>
                <p:spPr bwMode="auto">
                  <a:xfrm>
                    <a:off x="4112895" y="3330026"/>
                    <a:ext cx="0" cy="1262803"/>
                  </a:xfrm>
                  <a:prstGeom prst="line">
                    <a:avLst/>
                  </a:prstGeom>
                  <a:solidFill>
                    <a:schemeClr val="accent1"/>
                  </a:solidFill>
                  <a:ln w="25400" cap="flat" cmpd="sng" algn="ctr">
                    <a:solidFill>
                      <a:srgbClr val="006666"/>
                    </a:solidFill>
                    <a:prstDash val="solid"/>
                    <a:round/>
                    <a:headEnd type="none" w="med" len="med"/>
                    <a:tailEnd type="none" w="med" len="med"/>
                  </a:ln>
                  <a:effectLst/>
                </p:spPr>
              </p:cxnSp>
              <p:cxnSp>
                <p:nvCxnSpPr>
                  <p:cNvPr id="815" name="Straight Connector 814"/>
                  <p:cNvCxnSpPr/>
                  <p:nvPr/>
                </p:nvCxnSpPr>
                <p:spPr bwMode="auto">
                  <a:xfrm rot="5400000" flipH="1" flipV="1">
                    <a:off x="3896997" y="2568575"/>
                    <a:ext cx="431801"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6" name="Straight Connector 815"/>
                  <p:cNvCxnSpPr/>
                  <p:nvPr/>
                </p:nvCxnSpPr>
                <p:spPr bwMode="auto">
                  <a:xfrm rot="5400000" flipH="1" flipV="1">
                    <a:off x="388664" y="2668270"/>
                    <a:ext cx="320040"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7" name="Straight Connector 816"/>
                  <p:cNvCxnSpPr/>
                  <p:nvPr/>
                </p:nvCxnSpPr>
                <p:spPr bwMode="auto">
                  <a:xfrm>
                    <a:off x="564097" y="2508250"/>
                    <a:ext cx="1446819"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8" name="Straight Arrow Connector 817"/>
                  <p:cNvCxnSpPr/>
                  <p:nvPr/>
                </p:nvCxnSpPr>
                <p:spPr bwMode="auto">
                  <a:xfrm rot="5400000" flipH="1" flipV="1">
                    <a:off x="1851292" y="2668670"/>
                    <a:ext cx="320040" cy="791"/>
                  </a:xfrm>
                  <a:prstGeom prst="straightConnector1">
                    <a:avLst/>
                  </a:prstGeom>
                  <a:solidFill>
                    <a:schemeClr val="accent1"/>
                  </a:solidFill>
                  <a:ln w="25400" cap="rnd" cmpd="sng" algn="ctr">
                    <a:solidFill>
                      <a:srgbClr val="0099CC"/>
                    </a:solidFill>
                    <a:prstDash val="solid"/>
                    <a:round/>
                    <a:headEnd type="none" w="med" len="med"/>
                    <a:tailEnd type="none" w="med" len="med"/>
                  </a:ln>
                  <a:effectLst/>
                </p:spPr>
              </p:cxnSp>
              <p:cxnSp>
                <p:nvCxnSpPr>
                  <p:cNvPr id="819" name="Straight Connector 818"/>
                  <p:cNvCxnSpPr/>
                  <p:nvPr/>
                </p:nvCxnSpPr>
                <p:spPr bwMode="auto">
                  <a:xfrm>
                    <a:off x="1277957" y="2352674"/>
                    <a:ext cx="2834941" cy="0"/>
                  </a:xfrm>
                  <a:prstGeom prst="line">
                    <a:avLst/>
                  </a:prstGeom>
                  <a:solidFill>
                    <a:schemeClr val="accent1"/>
                  </a:solidFill>
                  <a:ln w="25400" cap="rnd" cmpd="sng" algn="ctr">
                    <a:solidFill>
                      <a:srgbClr val="0099CC"/>
                    </a:solidFill>
                    <a:prstDash val="solid"/>
                    <a:round/>
                    <a:headEnd type="none" w="med" len="med"/>
                    <a:tailEnd type="none" w="med" len="med"/>
                  </a:ln>
                  <a:effectLst/>
                </p:spPr>
              </p:cxnSp>
              <p:cxnSp>
                <p:nvCxnSpPr>
                  <p:cNvPr id="820" name="Straight Connector 819"/>
                  <p:cNvCxnSpPr/>
                  <p:nvPr/>
                </p:nvCxnSpPr>
                <p:spPr bwMode="auto">
                  <a:xfrm rot="5400000">
                    <a:off x="933230" y="4336084"/>
                    <a:ext cx="746123" cy="0"/>
                  </a:xfrm>
                  <a:prstGeom prst="line">
                    <a:avLst/>
                  </a:prstGeom>
                  <a:solidFill>
                    <a:schemeClr val="accent1"/>
                  </a:solidFill>
                  <a:ln w="25400" cap="rnd" cmpd="sng" algn="ctr">
                    <a:solidFill>
                      <a:srgbClr val="006666"/>
                    </a:solidFill>
                    <a:prstDash val="solid"/>
                    <a:round/>
                    <a:headEnd type="none" w="med" len="med"/>
                    <a:tailEnd type="none" w="med" len="med"/>
                  </a:ln>
                  <a:effectLst/>
                </p:spPr>
              </p:cxnSp>
              <p:cxnSp>
                <p:nvCxnSpPr>
                  <p:cNvPr id="821" name="Straight Connector 820"/>
                  <p:cNvCxnSpPr/>
                  <p:nvPr/>
                </p:nvCxnSpPr>
                <p:spPr bwMode="auto">
                  <a:xfrm>
                    <a:off x="1306292" y="4709144"/>
                    <a:ext cx="2735193" cy="0"/>
                  </a:xfrm>
                  <a:prstGeom prst="line">
                    <a:avLst/>
                  </a:prstGeom>
                  <a:solidFill>
                    <a:schemeClr val="accent1"/>
                  </a:solidFill>
                  <a:ln w="25400" cap="rnd" cmpd="sng" algn="ctr">
                    <a:solidFill>
                      <a:srgbClr val="006666"/>
                    </a:solidFill>
                    <a:prstDash val="solid"/>
                    <a:round/>
                    <a:headEnd type="none" w="med" len="med"/>
                    <a:tailEnd type="none" w="med" len="med"/>
                  </a:ln>
                  <a:effectLst/>
                </p:spPr>
              </p:cxnSp>
            </p:grpSp>
            <p:sp>
              <p:nvSpPr>
                <p:cNvPr id="813" name="TextBox 812"/>
                <p:cNvSpPr txBox="1"/>
                <p:nvPr/>
              </p:nvSpPr>
              <p:spPr>
                <a:xfrm>
                  <a:off x="2454275" y="2473781"/>
                  <a:ext cx="965795" cy="430887"/>
                </a:xfrm>
                <a:prstGeom prst="rect">
                  <a:avLst/>
                </a:prstGeom>
                <a:noFill/>
              </p:spPr>
              <p:txBody>
                <a:bodyPr wrap="square" rtlCol="0">
                  <a:spAutoFit/>
                </a:bodyPr>
                <a:lstStyle/>
                <a:p>
                  <a:r>
                    <a:rPr lang="en-US" sz="1100" dirty="0">
                      <a:latin typeface="+mn-lt"/>
                    </a:rPr>
                    <a:t>Piping Network</a:t>
                  </a:r>
                </a:p>
              </p:txBody>
            </p:sp>
          </p:grpSp>
        </p:grpSp>
        <p:sp>
          <p:nvSpPr>
            <p:cNvPr id="864" name="TextBox 863"/>
            <p:cNvSpPr txBox="1"/>
            <p:nvPr/>
          </p:nvSpPr>
          <p:spPr>
            <a:xfrm>
              <a:off x="2783254" y="2430299"/>
              <a:ext cx="965795" cy="430887"/>
            </a:xfrm>
            <a:prstGeom prst="rect">
              <a:avLst/>
            </a:prstGeom>
            <a:noFill/>
          </p:spPr>
          <p:txBody>
            <a:bodyPr wrap="square" rtlCol="0">
              <a:spAutoFit/>
            </a:bodyPr>
            <a:lstStyle/>
            <a:p>
              <a:r>
                <a:rPr lang="en-US" sz="1100" dirty="0">
                  <a:solidFill>
                    <a:schemeClr val="bg1"/>
                  </a:solidFill>
                  <a:latin typeface="+mn-lt"/>
                </a:rPr>
                <a:t>Piping Network</a:t>
              </a:r>
            </a:p>
          </p:txBody>
        </p:sp>
      </p:grpSp>
      <p:grpSp>
        <p:nvGrpSpPr>
          <p:cNvPr id="94" name="Group 867"/>
          <p:cNvGrpSpPr/>
          <p:nvPr/>
        </p:nvGrpSpPr>
        <p:grpSpPr>
          <a:xfrm>
            <a:off x="336291" y="2956998"/>
            <a:ext cx="2762509" cy="1375413"/>
            <a:chOff x="336291" y="2602221"/>
            <a:chExt cx="2762509" cy="1375413"/>
          </a:xfrm>
        </p:grpSpPr>
        <p:sp>
          <p:nvSpPr>
            <p:cNvPr id="810" name="TextBox 809"/>
            <p:cNvSpPr txBox="1"/>
            <p:nvPr/>
          </p:nvSpPr>
          <p:spPr>
            <a:xfrm>
              <a:off x="2362200" y="2892553"/>
              <a:ext cx="736600" cy="430887"/>
            </a:xfrm>
            <a:prstGeom prst="rect">
              <a:avLst/>
            </a:prstGeom>
            <a:noFill/>
          </p:spPr>
          <p:txBody>
            <a:bodyPr wrap="square" rtlCol="0">
              <a:spAutoFit/>
            </a:bodyPr>
            <a:lstStyle/>
            <a:p>
              <a:r>
                <a:rPr lang="en-US" sz="1100" dirty="0">
                  <a:solidFill>
                    <a:schemeClr val="bg1"/>
                  </a:solidFill>
                  <a:latin typeface="+mn-lt"/>
                </a:rPr>
                <a:t>Cooling Tower</a:t>
              </a:r>
            </a:p>
          </p:txBody>
        </p:sp>
        <p:grpSp>
          <p:nvGrpSpPr>
            <p:cNvPr id="95" name="Group 808"/>
            <p:cNvGrpSpPr/>
            <p:nvPr/>
          </p:nvGrpSpPr>
          <p:grpSpPr>
            <a:xfrm>
              <a:off x="336291" y="2602221"/>
              <a:ext cx="1878013" cy="1375413"/>
              <a:chOff x="336291" y="2225577"/>
              <a:chExt cx="1878013" cy="1375413"/>
            </a:xfrm>
          </p:grpSpPr>
          <p:sp>
            <p:nvSpPr>
              <p:cNvPr id="474" name="Isosceles Triangle 473"/>
              <p:cNvSpPr/>
              <p:nvPr/>
            </p:nvSpPr>
            <p:spPr bwMode="auto">
              <a:xfrm rot="5400000">
                <a:off x="1084967" y="2257355"/>
                <a:ext cx="48871" cy="368300"/>
              </a:xfrm>
              <a:prstGeom prst="triangle">
                <a:avLst/>
              </a:prstGeom>
              <a:solidFill>
                <a:schemeClr val="tx1">
                  <a:lumMod val="75000"/>
                  <a:lumOff val="2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75" name="Isosceles Triangle 474"/>
              <p:cNvSpPr/>
              <p:nvPr/>
            </p:nvSpPr>
            <p:spPr bwMode="auto">
              <a:xfrm rot="16200000" flipH="1">
                <a:off x="1416756" y="2257355"/>
                <a:ext cx="48871" cy="368300"/>
              </a:xfrm>
              <a:prstGeom prst="triangle">
                <a:avLst/>
              </a:prstGeom>
              <a:solidFill>
                <a:schemeClr val="tx1">
                  <a:lumMod val="75000"/>
                  <a:lumOff val="2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grpSp>
            <p:nvGrpSpPr>
              <p:cNvPr id="832" name="Group 565"/>
              <p:cNvGrpSpPr/>
              <p:nvPr/>
            </p:nvGrpSpPr>
            <p:grpSpPr>
              <a:xfrm>
                <a:off x="398282" y="2585145"/>
                <a:ext cx="1750459" cy="828675"/>
                <a:chOff x="1127918" y="2681287"/>
                <a:chExt cx="3500918" cy="1657350"/>
              </a:xfrm>
            </p:grpSpPr>
            <p:grpSp>
              <p:nvGrpSpPr>
                <p:cNvPr id="833" name="Group 544"/>
                <p:cNvGrpSpPr/>
                <p:nvPr/>
              </p:nvGrpSpPr>
              <p:grpSpPr>
                <a:xfrm>
                  <a:off x="1127918" y="2681287"/>
                  <a:ext cx="203834" cy="1657350"/>
                  <a:chOff x="1137444" y="2690813"/>
                  <a:chExt cx="203834" cy="1657350"/>
                </a:xfrm>
              </p:grpSpPr>
              <p:sp>
                <p:nvSpPr>
                  <p:cNvPr id="807" name="Freeform 806"/>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sp>
                <p:nvSpPr>
                  <p:cNvPr id="808" name="Freeform 807"/>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alpha val="50000"/>
                          </a:srgbClr>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grpSp>
            <p:grpSp>
              <p:nvGrpSpPr>
                <p:cNvPr id="836" name="Group 547"/>
                <p:cNvGrpSpPr/>
                <p:nvPr/>
              </p:nvGrpSpPr>
              <p:grpSpPr>
                <a:xfrm>
                  <a:off x="1315402" y="2681287"/>
                  <a:ext cx="203834" cy="1657350"/>
                  <a:chOff x="1137444" y="2690813"/>
                  <a:chExt cx="203834" cy="1657350"/>
                </a:xfrm>
              </p:grpSpPr>
              <p:sp>
                <p:nvSpPr>
                  <p:cNvPr id="805" name="Freeform 804"/>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alpha val="50000"/>
                          </a:srgbClr>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sp>
                <p:nvSpPr>
                  <p:cNvPr id="806" name="Freeform 805"/>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grpSp>
            <p:grpSp>
              <p:nvGrpSpPr>
                <p:cNvPr id="837" name="Group 550"/>
                <p:cNvGrpSpPr/>
                <p:nvPr/>
              </p:nvGrpSpPr>
              <p:grpSpPr>
                <a:xfrm>
                  <a:off x="1496380" y="2681287"/>
                  <a:ext cx="203834" cy="1657350"/>
                  <a:chOff x="1137444" y="2690813"/>
                  <a:chExt cx="203834" cy="1657350"/>
                </a:xfrm>
              </p:grpSpPr>
              <p:sp>
                <p:nvSpPr>
                  <p:cNvPr id="803" name="Freeform 802"/>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alpha val="50000"/>
                          </a:srgbClr>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sp>
                <p:nvSpPr>
                  <p:cNvPr id="804" name="Freeform 803"/>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flip="none" rotWithShape="1">
                      <a:gsLst>
                        <a:gs pos="0">
                          <a:srgbClr val="0099CC"/>
                        </a:gs>
                        <a:gs pos="45000">
                          <a:srgbClr val="006699">
                            <a:alpha val="80000"/>
                          </a:srgbClr>
                        </a:gs>
                        <a:gs pos="70000">
                          <a:srgbClr val="006699"/>
                        </a:gs>
                      </a:gsLst>
                      <a:lin ang="2700000" scaled="1"/>
                      <a:tileRect/>
                    </a:gradFill>
                    <a:prstDash val="solid"/>
                    <a:round/>
                    <a:headEnd type="none" w="med" len="med"/>
                    <a:tailEnd type="none" w="med" len="med"/>
                  </a:ln>
                  <a:effectLst/>
                </p:spPr>
                <p:txBody>
                  <a:bodyPr rtlCol="0" anchor="ctr"/>
                  <a:lstStyle/>
                  <a:p>
                    <a:pPr algn="ctr"/>
                    <a:endParaRPr lang="en-US"/>
                  </a:p>
                </p:txBody>
              </p:sp>
            </p:grpSp>
            <p:grpSp>
              <p:nvGrpSpPr>
                <p:cNvPr id="838" name="Group 553"/>
                <p:cNvGrpSpPr/>
                <p:nvPr/>
              </p:nvGrpSpPr>
              <p:grpSpPr>
                <a:xfrm>
                  <a:off x="4066066" y="2681287"/>
                  <a:ext cx="203834" cy="1657350"/>
                  <a:chOff x="1137444" y="2690813"/>
                  <a:chExt cx="203834" cy="1657350"/>
                </a:xfrm>
              </p:grpSpPr>
              <p:sp>
                <p:nvSpPr>
                  <p:cNvPr id="801" name="Freeform 800"/>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sp>
                <p:nvSpPr>
                  <p:cNvPr id="802" name="Freeform 801"/>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grpSp>
            <p:grpSp>
              <p:nvGrpSpPr>
                <p:cNvPr id="843" name="Group 556"/>
                <p:cNvGrpSpPr/>
                <p:nvPr/>
              </p:nvGrpSpPr>
              <p:grpSpPr>
                <a:xfrm>
                  <a:off x="4244024" y="2681287"/>
                  <a:ext cx="203834" cy="1657350"/>
                  <a:chOff x="1137444" y="2690813"/>
                  <a:chExt cx="203834" cy="1657350"/>
                </a:xfrm>
              </p:grpSpPr>
              <p:sp>
                <p:nvSpPr>
                  <p:cNvPr id="799" name="Freeform 798"/>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sp>
                <p:nvSpPr>
                  <p:cNvPr id="800" name="Freeform 799"/>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grpSp>
            <p:grpSp>
              <p:nvGrpSpPr>
                <p:cNvPr id="844" name="Group 559"/>
                <p:cNvGrpSpPr/>
                <p:nvPr/>
              </p:nvGrpSpPr>
              <p:grpSpPr>
                <a:xfrm>
                  <a:off x="4425002" y="2681287"/>
                  <a:ext cx="203834" cy="1657350"/>
                  <a:chOff x="1137444" y="2690813"/>
                  <a:chExt cx="203834" cy="1657350"/>
                </a:xfrm>
              </p:grpSpPr>
              <p:sp>
                <p:nvSpPr>
                  <p:cNvPr id="797" name="Freeform 796"/>
                  <p:cNvSpPr/>
                  <p:nvPr/>
                </p:nvSpPr>
                <p:spPr bwMode="auto">
                  <a:xfrm>
                    <a:off x="113744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sp>
                <p:nvSpPr>
                  <p:cNvPr id="798" name="Freeform 797"/>
                  <p:cNvSpPr/>
                  <p:nvPr/>
                </p:nvSpPr>
                <p:spPr bwMode="auto">
                  <a:xfrm flipH="1">
                    <a:off x="1188084" y="2690813"/>
                    <a:ext cx="153194" cy="1657350"/>
                  </a:xfrm>
                  <a:custGeom>
                    <a:avLst/>
                    <a:gdLst>
                      <a:gd name="connsiteX0" fmla="*/ 91281 w 153194"/>
                      <a:gd name="connsiteY0" fmla="*/ 0 h 1657350"/>
                      <a:gd name="connsiteX1" fmla="*/ 794 w 153194"/>
                      <a:gd name="connsiteY1" fmla="*/ 104775 h 1657350"/>
                      <a:gd name="connsiteX2" fmla="*/ 96044 w 153194"/>
                      <a:gd name="connsiteY2" fmla="*/ 185737 h 1657350"/>
                      <a:gd name="connsiteX3" fmla="*/ 5556 w 153194"/>
                      <a:gd name="connsiteY3" fmla="*/ 285750 h 1657350"/>
                      <a:gd name="connsiteX4" fmla="*/ 96044 w 153194"/>
                      <a:gd name="connsiteY4" fmla="*/ 371475 h 1657350"/>
                      <a:gd name="connsiteX5" fmla="*/ 5556 w 153194"/>
                      <a:gd name="connsiteY5" fmla="*/ 466725 h 1657350"/>
                      <a:gd name="connsiteX6" fmla="*/ 96044 w 153194"/>
                      <a:gd name="connsiteY6" fmla="*/ 552450 h 1657350"/>
                      <a:gd name="connsiteX7" fmla="*/ 10319 w 153194"/>
                      <a:gd name="connsiteY7" fmla="*/ 652462 h 1657350"/>
                      <a:gd name="connsiteX8" fmla="*/ 91281 w 153194"/>
                      <a:gd name="connsiteY8" fmla="*/ 742950 h 1657350"/>
                      <a:gd name="connsiteX9" fmla="*/ 5556 w 153194"/>
                      <a:gd name="connsiteY9" fmla="*/ 833437 h 1657350"/>
                      <a:gd name="connsiteX10" fmla="*/ 96044 w 153194"/>
                      <a:gd name="connsiteY10" fmla="*/ 919162 h 1657350"/>
                      <a:gd name="connsiteX11" fmla="*/ 15081 w 153194"/>
                      <a:gd name="connsiteY11" fmla="*/ 1019175 h 1657350"/>
                      <a:gd name="connsiteX12" fmla="*/ 96044 w 153194"/>
                      <a:gd name="connsiteY12" fmla="*/ 1104900 h 1657350"/>
                      <a:gd name="connsiteX13" fmla="*/ 10319 w 153194"/>
                      <a:gd name="connsiteY13" fmla="*/ 1204912 h 1657350"/>
                      <a:gd name="connsiteX14" fmla="*/ 110331 w 153194"/>
                      <a:gd name="connsiteY14" fmla="*/ 1285875 h 1657350"/>
                      <a:gd name="connsiteX15" fmla="*/ 794 w 153194"/>
                      <a:gd name="connsiteY15" fmla="*/ 1390650 h 1657350"/>
                      <a:gd name="connsiteX16" fmla="*/ 110331 w 153194"/>
                      <a:gd name="connsiteY16" fmla="*/ 1485900 h 1657350"/>
                      <a:gd name="connsiteX17" fmla="*/ 153194 w 153194"/>
                      <a:gd name="connsiteY17"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194" h="1657350">
                        <a:moveTo>
                          <a:pt x="91281" y="0"/>
                        </a:moveTo>
                        <a:cubicBezTo>
                          <a:pt x="45640" y="36909"/>
                          <a:pt x="0" y="73819"/>
                          <a:pt x="794" y="104775"/>
                        </a:cubicBezTo>
                        <a:cubicBezTo>
                          <a:pt x="1588" y="135731"/>
                          <a:pt x="95250" y="155575"/>
                          <a:pt x="96044" y="185737"/>
                        </a:cubicBezTo>
                        <a:cubicBezTo>
                          <a:pt x="96838" y="215899"/>
                          <a:pt x="5556" y="254794"/>
                          <a:pt x="5556" y="285750"/>
                        </a:cubicBezTo>
                        <a:cubicBezTo>
                          <a:pt x="5556" y="316706"/>
                          <a:pt x="96044" y="341313"/>
                          <a:pt x="96044" y="371475"/>
                        </a:cubicBezTo>
                        <a:cubicBezTo>
                          <a:pt x="96044" y="401637"/>
                          <a:pt x="5556" y="436563"/>
                          <a:pt x="5556" y="466725"/>
                        </a:cubicBezTo>
                        <a:cubicBezTo>
                          <a:pt x="5556" y="496887"/>
                          <a:pt x="95250" y="521494"/>
                          <a:pt x="96044" y="552450"/>
                        </a:cubicBezTo>
                        <a:cubicBezTo>
                          <a:pt x="96838" y="583406"/>
                          <a:pt x="11113" y="620712"/>
                          <a:pt x="10319" y="652462"/>
                        </a:cubicBezTo>
                        <a:cubicBezTo>
                          <a:pt x="9525" y="684212"/>
                          <a:pt x="92075" y="712788"/>
                          <a:pt x="91281" y="742950"/>
                        </a:cubicBezTo>
                        <a:cubicBezTo>
                          <a:pt x="90487" y="773112"/>
                          <a:pt x="4762" y="804068"/>
                          <a:pt x="5556" y="833437"/>
                        </a:cubicBezTo>
                        <a:cubicBezTo>
                          <a:pt x="6350" y="862806"/>
                          <a:pt x="94457" y="888206"/>
                          <a:pt x="96044" y="919162"/>
                        </a:cubicBezTo>
                        <a:cubicBezTo>
                          <a:pt x="97632" y="950118"/>
                          <a:pt x="15081" y="988219"/>
                          <a:pt x="15081" y="1019175"/>
                        </a:cubicBezTo>
                        <a:cubicBezTo>
                          <a:pt x="15081" y="1050131"/>
                          <a:pt x="96838" y="1073944"/>
                          <a:pt x="96044" y="1104900"/>
                        </a:cubicBezTo>
                        <a:cubicBezTo>
                          <a:pt x="95250" y="1135856"/>
                          <a:pt x="7938" y="1174750"/>
                          <a:pt x="10319" y="1204912"/>
                        </a:cubicBezTo>
                        <a:cubicBezTo>
                          <a:pt x="12700" y="1235075"/>
                          <a:pt x="111919" y="1254919"/>
                          <a:pt x="110331" y="1285875"/>
                        </a:cubicBezTo>
                        <a:cubicBezTo>
                          <a:pt x="108744" y="1316831"/>
                          <a:pt x="794" y="1357313"/>
                          <a:pt x="794" y="1390650"/>
                        </a:cubicBezTo>
                        <a:cubicBezTo>
                          <a:pt x="794" y="1423987"/>
                          <a:pt x="84931" y="1441450"/>
                          <a:pt x="110331" y="1485900"/>
                        </a:cubicBezTo>
                        <a:cubicBezTo>
                          <a:pt x="135731" y="1530350"/>
                          <a:pt x="146844" y="1627188"/>
                          <a:pt x="153194" y="1657350"/>
                        </a:cubicBezTo>
                      </a:path>
                    </a:pathLst>
                  </a:custGeom>
                  <a:noFill/>
                  <a:ln w="12700" cap="rnd" cmpd="sng" algn="ctr">
                    <a:gradFill>
                      <a:gsLst>
                        <a:gs pos="0">
                          <a:srgbClr val="006699"/>
                        </a:gs>
                        <a:gs pos="45000">
                          <a:srgbClr val="006699">
                            <a:alpha val="80000"/>
                          </a:srgbClr>
                        </a:gs>
                        <a:gs pos="70000">
                          <a:srgbClr val="0099CC"/>
                        </a:gs>
                      </a:gsLst>
                      <a:lin ang="16200000" scaled="0"/>
                    </a:gradFill>
                    <a:prstDash val="solid"/>
                    <a:round/>
                    <a:headEnd type="none" w="med" len="med"/>
                    <a:tailEnd type="none" w="med" len="med"/>
                  </a:ln>
                  <a:effectLst/>
                </p:spPr>
                <p:txBody>
                  <a:bodyPr rtlCol="0" anchor="ctr"/>
                  <a:lstStyle/>
                  <a:p>
                    <a:pPr algn="ctr"/>
                    <a:endParaRPr lang="en-US"/>
                  </a:p>
                </p:txBody>
              </p:sp>
            </p:grpSp>
          </p:grpSp>
          <p:sp>
            <p:nvSpPr>
              <p:cNvPr id="477" name="Rectangle 476"/>
              <p:cNvSpPr/>
              <p:nvPr/>
            </p:nvSpPr>
            <p:spPr bwMode="auto">
              <a:xfrm>
                <a:off x="1847907" y="2521680"/>
                <a:ext cx="320359" cy="68229"/>
              </a:xfrm>
              <a:prstGeom prst="rect">
                <a:avLst/>
              </a:prstGeom>
              <a:solidFill>
                <a:srgbClr val="0099C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78" name="Rectangle 477"/>
              <p:cNvSpPr/>
              <p:nvPr/>
            </p:nvSpPr>
            <p:spPr bwMode="auto">
              <a:xfrm>
                <a:off x="382327" y="2521680"/>
                <a:ext cx="320359" cy="68229"/>
              </a:xfrm>
              <a:prstGeom prst="rect">
                <a:avLst/>
              </a:prstGeom>
              <a:solidFill>
                <a:srgbClr val="0099C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sp>
            <p:nvSpPr>
              <p:cNvPr id="479" name="Rectangle 478"/>
              <p:cNvSpPr/>
              <p:nvPr/>
            </p:nvSpPr>
            <p:spPr bwMode="auto">
              <a:xfrm>
                <a:off x="336293" y="3419376"/>
                <a:ext cx="1878010" cy="181614"/>
              </a:xfrm>
              <a:prstGeom prst="rect">
                <a:avLst/>
              </a:prstGeom>
              <a:solidFill>
                <a:srgbClr val="0066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Narrow" pitchFamily="34" charset="0"/>
                </a:endParaRPr>
              </a:p>
            </p:txBody>
          </p:sp>
          <p:cxnSp>
            <p:nvCxnSpPr>
              <p:cNvPr id="480" name="Straight Connector 479"/>
              <p:cNvCxnSpPr/>
              <p:nvPr/>
            </p:nvCxnSpPr>
            <p:spPr bwMode="auto">
              <a:xfrm rot="5400000">
                <a:off x="655998" y="2544015"/>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1" name="Straight Connector 480"/>
              <p:cNvCxnSpPr/>
              <p:nvPr/>
            </p:nvCxnSpPr>
            <p:spPr bwMode="auto">
              <a:xfrm>
                <a:off x="382328"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2" name="Straight Connector 481"/>
              <p:cNvCxnSpPr/>
              <p:nvPr/>
            </p:nvCxnSpPr>
            <p:spPr bwMode="auto">
              <a:xfrm>
                <a:off x="472022"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3" name="Straight Connector 482"/>
              <p:cNvCxnSpPr/>
              <p:nvPr/>
            </p:nvCxnSpPr>
            <p:spPr bwMode="auto">
              <a:xfrm>
                <a:off x="564096"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4" name="Straight Connector 483"/>
              <p:cNvCxnSpPr/>
              <p:nvPr/>
            </p:nvCxnSpPr>
            <p:spPr bwMode="auto">
              <a:xfrm>
                <a:off x="656648"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5" name="Straight Connector 484"/>
              <p:cNvCxnSpPr/>
              <p:nvPr/>
            </p:nvCxnSpPr>
            <p:spPr bwMode="auto">
              <a:xfrm rot="5400000">
                <a:off x="335640" y="2544028"/>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486" name="Straight Connector 485"/>
              <p:cNvCxnSpPr/>
              <p:nvPr/>
            </p:nvCxnSpPr>
            <p:spPr bwMode="auto">
              <a:xfrm>
                <a:off x="336292" y="25932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57" name="Group 153"/>
              <p:cNvGrpSpPr/>
              <p:nvPr/>
            </p:nvGrpSpPr>
            <p:grpSpPr>
              <a:xfrm>
                <a:off x="428365" y="2639279"/>
                <a:ext cx="227806" cy="1"/>
                <a:chOff x="1981200" y="2844824"/>
                <a:chExt cx="455611" cy="2"/>
              </a:xfrm>
            </p:grpSpPr>
            <p:cxnSp>
              <p:nvCxnSpPr>
                <p:cNvPr id="788" name="Straight Connector 787"/>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9" name="Straight Connector 788"/>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90" name="Straight Connector 789"/>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488" name="Straight Connector 487"/>
              <p:cNvCxnSpPr/>
              <p:nvPr/>
            </p:nvCxnSpPr>
            <p:spPr bwMode="auto">
              <a:xfrm>
                <a:off x="382328"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89" name="Straight Connector 488"/>
              <p:cNvCxnSpPr/>
              <p:nvPr/>
            </p:nvCxnSpPr>
            <p:spPr bwMode="auto">
              <a:xfrm>
                <a:off x="472022"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0" name="Straight Connector 489"/>
              <p:cNvCxnSpPr/>
              <p:nvPr/>
            </p:nvCxnSpPr>
            <p:spPr bwMode="auto">
              <a:xfrm>
                <a:off x="564096"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1" name="Straight Connector 490"/>
              <p:cNvCxnSpPr/>
              <p:nvPr/>
            </p:nvCxnSpPr>
            <p:spPr bwMode="auto">
              <a:xfrm>
                <a:off x="656649"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2" name="Straight Connector 491"/>
              <p:cNvCxnSpPr/>
              <p:nvPr/>
            </p:nvCxnSpPr>
            <p:spPr bwMode="auto">
              <a:xfrm>
                <a:off x="336291" y="26392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493" name="Straight Connector 492"/>
              <p:cNvCxnSpPr/>
              <p:nvPr/>
            </p:nvCxnSpPr>
            <p:spPr bwMode="auto">
              <a:xfrm>
                <a:off x="336292" y="26878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58" name="Group 153"/>
              <p:cNvGrpSpPr/>
              <p:nvPr/>
            </p:nvGrpSpPr>
            <p:grpSpPr>
              <a:xfrm>
                <a:off x="428365" y="2733892"/>
                <a:ext cx="227806" cy="1"/>
                <a:chOff x="1981200" y="2844824"/>
                <a:chExt cx="455611" cy="2"/>
              </a:xfrm>
            </p:grpSpPr>
            <p:cxnSp>
              <p:nvCxnSpPr>
                <p:cNvPr id="785" name="Straight Connector 189"/>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6" name="Straight Connector 190"/>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7" name="Straight Connector 191"/>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495" name="Straight Connector 494"/>
              <p:cNvCxnSpPr/>
              <p:nvPr/>
            </p:nvCxnSpPr>
            <p:spPr bwMode="auto">
              <a:xfrm>
                <a:off x="382328" y="277612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6" name="Straight Connector 495"/>
              <p:cNvCxnSpPr/>
              <p:nvPr/>
            </p:nvCxnSpPr>
            <p:spPr bwMode="auto">
              <a:xfrm>
                <a:off x="472022" y="27773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7" name="Straight Connector 496"/>
              <p:cNvCxnSpPr/>
              <p:nvPr/>
            </p:nvCxnSpPr>
            <p:spPr bwMode="auto">
              <a:xfrm>
                <a:off x="564096"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8" name="Straight Connector 497"/>
              <p:cNvCxnSpPr/>
              <p:nvPr/>
            </p:nvCxnSpPr>
            <p:spPr bwMode="auto">
              <a:xfrm>
                <a:off x="656649"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499" name="Straight Connector 498"/>
              <p:cNvCxnSpPr/>
              <p:nvPr/>
            </p:nvCxnSpPr>
            <p:spPr bwMode="auto">
              <a:xfrm>
                <a:off x="336291" y="27338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00" name="Straight Connector 499"/>
              <p:cNvCxnSpPr/>
              <p:nvPr/>
            </p:nvCxnSpPr>
            <p:spPr bwMode="auto">
              <a:xfrm>
                <a:off x="336292" y="27773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59" name="Group 153"/>
              <p:cNvGrpSpPr/>
              <p:nvPr/>
            </p:nvGrpSpPr>
            <p:grpSpPr>
              <a:xfrm>
                <a:off x="428365" y="2822160"/>
                <a:ext cx="227806" cy="1"/>
                <a:chOff x="1981200" y="2844824"/>
                <a:chExt cx="455611" cy="2"/>
              </a:xfrm>
            </p:grpSpPr>
            <p:cxnSp>
              <p:nvCxnSpPr>
                <p:cNvPr id="782" name="Straight Connector 213"/>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3" name="Straight Connector 782"/>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4" name="Straight Connector 783"/>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02" name="Straight Connector 501"/>
              <p:cNvCxnSpPr/>
              <p:nvPr/>
            </p:nvCxnSpPr>
            <p:spPr bwMode="auto">
              <a:xfrm>
                <a:off x="382328" y="28656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3" name="Straight Connector 502"/>
              <p:cNvCxnSpPr/>
              <p:nvPr/>
            </p:nvCxnSpPr>
            <p:spPr bwMode="auto">
              <a:xfrm>
                <a:off x="472022" y="28656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4" name="Straight Connector 503"/>
              <p:cNvCxnSpPr/>
              <p:nvPr/>
            </p:nvCxnSpPr>
            <p:spPr bwMode="auto">
              <a:xfrm>
                <a:off x="564096" y="28656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5" name="Straight Connector 504"/>
              <p:cNvCxnSpPr/>
              <p:nvPr/>
            </p:nvCxnSpPr>
            <p:spPr bwMode="auto">
              <a:xfrm>
                <a:off x="656649" y="28656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06" name="Straight Connector 505"/>
              <p:cNvCxnSpPr/>
              <p:nvPr/>
            </p:nvCxnSpPr>
            <p:spPr bwMode="auto">
              <a:xfrm>
                <a:off x="336291" y="28234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07" name="Straight Connector 506"/>
              <p:cNvCxnSpPr/>
              <p:nvPr/>
            </p:nvCxnSpPr>
            <p:spPr bwMode="auto">
              <a:xfrm>
                <a:off x="336292" y="28720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0" name="Group 153"/>
              <p:cNvGrpSpPr/>
              <p:nvPr/>
            </p:nvGrpSpPr>
            <p:grpSpPr>
              <a:xfrm>
                <a:off x="428365" y="2916773"/>
                <a:ext cx="227806" cy="1"/>
                <a:chOff x="1981200" y="2844824"/>
                <a:chExt cx="455611" cy="2"/>
              </a:xfrm>
            </p:grpSpPr>
            <p:cxnSp>
              <p:nvCxnSpPr>
                <p:cNvPr id="779" name="Straight Connector 203"/>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0" name="Straight Connector 204"/>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81" name="Straight Connector 205"/>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09" name="Straight Connector 508"/>
              <p:cNvCxnSpPr/>
              <p:nvPr/>
            </p:nvCxnSpPr>
            <p:spPr bwMode="auto">
              <a:xfrm>
                <a:off x="382328" y="296027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0" name="Straight Connector 509"/>
              <p:cNvCxnSpPr/>
              <p:nvPr/>
            </p:nvCxnSpPr>
            <p:spPr bwMode="auto">
              <a:xfrm>
                <a:off x="472022" y="296027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1" name="Straight Connector 510"/>
              <p:cNvCxnSpPr/>
              <p:nvPr/>
            </p:nvCxnSpPr>
            <p:spPr bwMode="auto">
              <a:xfrm>
                <a:off x="564096" y="296027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2" name="Straight Connector 511"/>
              <p:cNvCxnSpPr/>
              <p:nvPr/>
            </p:nvCxnSpPr>
            <p:spPr bwMode="auto">
              <a:xfrm>
                <a:off x="656649" y="296027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3" name="Straight Connector 512"/>
              <p:cNvCxnSpPr/>
              <p:nvPr/>
            </p:nvCxnSpPr>
            <p:spPr bwMode="auto">
              <a:xfrm>
                <a:off x="336291" y="29180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14" name="Straight Connector 513"/>
              <p:cNvCxnSpPr/>
              <p:nvPr/>
            </p:nvCxnSpPr>
            <p:spPr bwMode="auto">
              <a:xfrm>
                <a:off x="336292" y="29615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1" name="Group 153"/>
              <p:cNvGrpSpPr/>
              <p:nvPr/>
            </p:nvGrpSpPr>
            <p:grpSpPr>
              <a:xfrm>
                <a:off x="428365" y="3006310"/>
                <a:ext cx="227806" cy="1"/>
                <a:chOff x="1981200" y="2844824"/>
                <a:chExt cx="455611" cy="2"/>
              </a:xfrm>
            </p:grpSpPr>
            <p:cxnSp>
              <p:nvCxnSpPr>
                <p:cNvPr id="776" name="Straight Connector 284"/>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7" name="Straight Connector 285"/>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8" name="Straight Connector 286"/>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16" name="Straight Connector 515"/>
              <p:cNvCxnSpPr/>
              <p:nvPr/>
            </p:nvCxnSpPr>
            <p:spPr bwMode="auto">
              <a:xfrm>
                <a:off x="382328" y="304980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7" name="Straight Connector 516"/>
              <p:cNvCxnSpPr/>
              <p:nvPr/>
            </p:nvCxnSpPr>
            <p:spPr bwMode="auto">
              <a:xfrm>
                <a:off x="472022" y="304980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8" name="Straight Connector 517"/>
              <p:cNvCxnSpPr/>
              <p:nvPr/>
            </p:nvCxnSpPr>
            <p:spPr bwMode="auto">
              <a:xfrm>
                <a:off x="564096" y="304980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19" name="Straight Connector 518"/>
              <p:cNvCxnSpPr/>
              <p:nvPr/>
            </p:nvCxnSpPr>
            <p:spPr bwMode="auto">
              <a:xfrm>
                <a:off x="656649" y="304980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0" name="Straight Connector 519"/>
              <p:cNvCxnSpPr/>
              <p:nvPr/>
            </p:nvCxnSpPr>
            <p:spPr bwMode="auto">
              <a:xfrm>
                <a:off x="336291" y="30075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21" name="Straight Connector 520"/>
              <p:cNvCxnSpPr/>
              <p:nvPr/>
            </p:nvCxnSpPr>
            <p:spPr bwMode="auto">
              <a:xfrm>
                <a:off x="336292" y="30561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2" name="Group 153"/>
              <p:cNvGrpSpPr/>
              <p:nvPr/>
            </p:nvGrpSpPr>
            <p:grpSpPr>
              <a:xfrm>
                <a:off x="428365" y="3100923"/>
                <a:ext cx="227806" cy="1"/>
                <a:chOff x="1981200" y="2844824"/>
                <a:chExt cx="455611" cy="2"/>
              </a:xfrm>
            </p:grpSpPr>
            <p:cxnSp>
              <p:nvCxnSpPr>
                <p:cNvPr id="773" name="Straight Connector 274"/>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4" name="Straight Connector 275"/>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5" name="Straight Connector 276"/>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23" name="Straight Connector 522"/>
              <p:cNvCxnSpPr/>
              <p:nvPr/>
            </p:nvCxnSpPr>
            <p:spPr bwMode="auto">
              <a:xfrm>
                <a:off x="382328" y="314442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4" name="Straight Connector 523"/>
              <p:cNvCxnSpPr/>
              <p:nvPr/>
            </p:nvCxnSpPr>
            <p:spPr bwMode="auto">
              <a:xfrm>
                <a:off x="472022" y="314442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5" name="Straight Connector 524"/>
              <p:cNvCxnSpPr/>
              <p:nvPr/>
            </p:nvCxnSpPr>
            <p:spPr bwMode="auto">
              <a:xfrm>
                <a:off x="564096" y="314442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6" name="Straight Connector 525"/>
              <p:cNvCxnSpPr/>
              <p:nvPr/>
            </p:nvCxnSpPr>
            <p:spPr bwMode="auto">
              <a:xfrm>
                <a:off x="656649" y="3144422"/>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27" name="Straight Connector 526"/>
              <p:cNvCxnSpPr/>
              <p:nvPr/>
            </p:nvCxnSpPr>
            <p:spPr bwMode="auto">
              <a:xfrm>
                <a:off x="336291" y="31021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28" name="Straight Connector 527"/>
              <p:cNvCxnSpPr/>
              <p:nvPr/>
            </p:nvCxnSpPr>
            <p:spPr bwMode="auto">
              <a:xfrm>
                <a:off x="336292" y="31456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3" name="Group 153"/>
              <p:cNvGrpSpPr/>
              <p:nvPr/>
            </p:nvGrpSpPr>
            <p:grpSpPr>
              <a:xfrm>
                <a:off x="428365" y="3190460"/>
                <a:ext cx="227806" cy="1"/>
                <a:chOff x="1981200" y="2844824"/>
                <a:chExt cx="455611" cy="2"/>
              </a:xfrm>
            </p:grpSpPr>
            <p:cxnSp>
              <p:nvCxnSpPr>
                <p:cNvPr id="770" name="Straight Connector 262"/>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1" name="Straight Connector 263"/>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72" name="Straight Connector 264"/>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30" name="Straight Connector 529"/>
              <p:cNvCxnSpPr/>
              <p:nvPr/>
            </p:nvCxnSpPr>
            <p:spPr bwMode="auto">
              <a:xfrm>
                <a:off x="382328" y="32339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1" name="Straight Connector 530"/>
              <p:cNvCxnSpPr/>
              <p:nvPr/>
            </p:nvCxnSpPr>
            <p:spPr bwMode="auto">
              <a:xfrm>
                <a:off x="472022" y="323395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2" name="Straight Connector 531"/>
              <p:cNvCxnSpPr/>
              <p:nvPr/>
            </p:nvCxnSpPr>
            <p:spPr bwMode="auto">
              <a:xfrm>
                <a:off x="564096" y="32339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3" name="Straight Connector 532"/>
              <p:cNvCxnSpPr/>
              <p:nvPr/>
            </p:nvCxnSpPr>
            <p:spPr bwMode="auto">
              <a:xfrm>
                <a:off x="656649" y="3233959"/>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34" name="Straight Connector 533"/>
              <p:cNvCxnSpPr/>
              <p:nvPr/>
            </p:nvCxnSpPr>
            <p:spPr bwMode="auto">
              <a:xfrm>
                <a:off x="336291" y="31917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35" name="Straight Connector 534"/>
              <p:cNvCxnSpPr/>
              <p:nvPr/>
            </p:nvCxnSpPr>
            <p:spPr bwMode="auto">
              <a:xfrm>
                <a:off x="336292" y="32403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865" name="Group 153"/>
              <p:cNvGrpSpPr/>
              <p:nvPr/>
            </p:nvGrpSpPr>
            <p:grpSpPr>
              <a:xfrm>
                <a:off x="428365" y="3285073"/>
                <a:ext cx="227806" cy="1"/>
                <a:chOff x="1981200" y="2844824"/>
                <a:chExt cx="455611" cy="2"/>
              </a:xfrm>
            </p:grpSpPr>
            <p:cxnSp>
              <p:nvCxnSpPr>
                <p:cNvPr id="767" name="Straight Connector 252"/>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8" name="Straight Connector 253"/>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9" name="Straight Connector 254"/>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37" name="Straight Connector 536"/>
              <p:cNvCxnSpPr/>
              <p:nvPr/>
            </p:nvCxnSpPr>
            <p:spPr bwMode="auto">
              <a:xfrm>
                <a:off x="382328" y="3329840"/>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38" name="Straight Connector 537"/>
              <p:cNvCxnSpPr/>
              <p:nvPr/>
            </p:nvCxnSpPr>
            <p:spPr bwMode="auto">
              <a:xfrm>
                <a:off x="472022" y="3329840"/>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39" name="Straight Connector 538"/>
              <p:cNvCxnSpPr/>
              <p:nvPr/>
            </p:nvCxnSpPr>
            <p:spPr bwMode="auto">
              <a:xfrm>
                <a:off x="564096" y="3329841"/>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40" name="Straight Connector 539"/>
              <p:cNvCxnSpPr/>
              <p:nvPr/>
            </p:nvCxnSpPr>
            <p:spPr bwMode="auto">
              <a:xfrm>
                <a:off x="656649" y="3329841"/>
                <a:ext cx="46037" cy="1"/>
              </a:xfrm>
              <a:prstGeom prst="line">
                <a:avLst/>
              </a:prstGeom>
              <a:solidFill>
                <a:schemeClr val="accent1"/>
              </a:solidFill>
              <a:ln w="9525" cap="rnd" cmpd="sng" algn="ctr">
                <a:solidFill>
                  <a:schemeClr val="tx1"/>
                </a:solidFill>
                <a:prstDash val="solid"/>
                <a:round/>
                <a:headEnd type="none" w="med" len="med"/>
                <a:tailEnd type="none" w="med" len="med"/>
              </a:ln>
              <a:effectLst/>
            </p:spPr>
          </p:cxnSp>
          <p:cxnSp>
            <p:nvCxnSpPr>
              <p:cNvPr id="541" name="Straight Connector 540"/>
              <p:cNvCxnSpPr/>
              <p:nvPr/>
            </p:nvCxnSpPr>
            <p:spPr bwMode="auto">
              <a:xfrm>
                <a:off x="336291" y="32863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sp>
            <p:nvSpPr>
              <p:cNvPr id="542" name="Freeform 541"/>
              <p:cNvSpPr/>
              <p:nvPr/>
            </p:nvSpPr>
            <p:spPr bwMode="auto">
              <a:xfrm>
                <a:off x="841114" y="2225577"/>
                <a:ext cx="45509" cy="271751"/>
              </a:xfrm>
              <a:custGeom>
                <a:avLst/>
                <a:gdLst>
                  <a:gd name="connsiteX0" fmla="*/ 0 w 288926"/>
                  <a:gd name="connsiteY0" fmla="*/ 547688 h 547688"/>
                  <a:gd name="connsiteX1" fmla="*/ 104775 w 288926"/>
                  <a:gd name="connsiteY1" fmla="*/ 509588 h 547688"/>
                  <a:gd name="connsiteX2" fmla="*/ 166688 w 288926"/>
                  <a:gd name="connsiteY2" fmla="*/ 442913 h 547688"/>
                  <a:gd name="connsiteX3" fmla="*/ 271463 w 288926"/>
                  <a:gd name="connsiteY3" fmla="*/ 276225 h 547688"/>
                  <a:gd name="connsiteX4" fmla="*/ 271463 w 288926"/>
                  <a:gd name="connsiteY4" fmla="*/ 95250 h 547688"/>
                  <a:gd name="connsiteX5" fmla="*/ 228600 w 288926"/>
                  <a:gd name="connsiteY5" fmla="*/ 0 h 547688"/>
                  <a:gd name="connsiteX0" fmla="*/ 0 w 279400"/>
                  <a:gd name="connsiteY0" fmla="*/ 547688 h 547688"/>
                  <a:gd name="connsiteX1" fmla="*/ 104775 w 279400"/>
                  <a:gd name="connsiteY1" fmla="*/ 509588 h 547688"/>
                  <a:gd name="connsiteX2" fmla="*/ 223838 w 279400"/>
                  <a:gd name="connsiteY2" fmla="*/ 404289 h 547688"/>
                  <a:gd name="connsiteX3" fmla="*/ 271463 w 279400"/>
                  <a:gd name="connsiteY3" fmla="*/ 276225 h 547688"/>
                  <a:gd name="connsiteX4" fmla="*/ 271463 w 279400"/>
                  <a:gd name="connsiteY4" fmla="*/ 95250 h 547688"/>
                  <a:gd name="connsiteX5" fmla="*/ 228600 w 279400"/>
                  <a:gd name="connsiteY5" fmla="*/ 0 h 547688"/>
                  <a:gd name="connsiteX0" fmla="*/ 1588 w 318560"/>
                  <a:gd name="connsiteY0" fmla="*/ 547688 h 547688"/>
                  <a:gd name="connsiteX1" fmla="*/ 106363 w 318560"/>
                  <a:gd name="connsiteY1" fmla="*/ 509588 h 547688"/>
                  <a:gd name="connsiteX2" fmla="*/ 225426 w 318560"/>
                  <a:gd name="connsiteY2" fmla="*/ 404289 h 547688"/>
                  <a:gd name="connsiteX3" fmla="*/ 273051 w 318560"/>
                  <a:gd name="connsiteY3" fmla="*/ 276225 h 547688"/>
                  <a:gd name="connsiteX4" fmla="*/ 273051 w 318560"/>
                  <a:gd name="connsiteY4" fmla="*/ 95250 h 547688"/>
                  <a:gd name="connsiteX5" fmla="*/ 0 w 318560"/>
                  <a:gd name="connsiteY5" fmla="*/ 0 h 547688"/>
                  <a:gd name="connsiteX0" fmla="*/ 1588 w 297922"/>
                  <a:gd name="connsiteY0" fmla="*/ 547688 h 547688"/>
                  <a:gd name="connsiteX1" fmla="*/ 106363 w 297922"/>
                  <a:gd name="connsiteY1" fmla="*/ 509588 h 547688"/>
                  <a:gd name="connsiteX2" fmla="*/ 225426 w 297922"/>
                  <a:gd name="connsiteY2" fmla="*/ 404289 h 547688"/>
                  <a:gd name="connsiteX3" fmla="*/ 273051 w 297922"/>
                  <a:gd name="connsiteY3" fmla="*/ 276225 h 547688"/>
                  <a:gd name="connsiteX4" fmla="*/ 76201 w 297922"/>
                  <a:gd name="connsiteY4" fmla="*/ 105756 h 547688"/>
                  <a:gd name="connsiteX5" fmla="*/ 0 w 297922"/>
                  <a:gd name="connsiteY5" fmla="*/ 0 h 547688"/>
                  <a:gd name="connsiteX0" fmla="*/ 1588 w 273051"/>
                  <a:gd name="connsiteY0" fmla="*/ 547688 h 547688"/>
                  <a:gd name="connsiteX1" fmla="*/ 106363 w 273051"/>
                  <a:gd name="connsiteY1" fmla="*/ 509588 h 547688"/>
                  <a:gd name="connsiteX2" fmla="*/ 76201 w 273051"/>
                  <a:gd name="connsiteY2" fmla="*/ 364743 h 547688"/>
                  <a:gd name="connsiteX3" fmla="*/ 273051 w 273051"/>
                  <a:gd name="connsiteY3" fmla="*/ 276225 h 547688"/>
                  <a:gd name="connsiteX4" fmla="*/ 76201 w 273051"/>
                  <a:gd name="connsiteY4" fmla="*/ 105756 h 547688"/>
                  <a:gd name="connsiteX5" fmla="*/ 0 w 273051"/>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76201 w 118798"/>
                  <a:gd name="connsiteY4" fmla="*/ 105756 h 547688"/>
                  <a:gd name="connsiteX5" fmla="*/ 0 w 118798"/>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42864 w 118798"/>
                  <a:gd name="connsiteY4" fmla="*/ 91359 h 547688"/>
                  <a:gd name="connsiteX5" fmla="*/ 0 w 118798"/>
                  <a:gd name="connsiteY5" fmla="*/ 0 h 547688"/>
                  <a:gd name="connsiteX0" fmla="*/ 1588 w 85460"/>
                  <a:gd name="connsiteY0" fmla="*/ 547688 h 547688"/>
                  <a:gd name="connsiteX1" fmla="*/ 73025 w 85460"/>
                  <a:gd name="connsiteY1" fmla="*/ 461596 h 547688"/>
                  <a:gd name="connsiteX2" fmla="*/ 76201 w 85460"/>
                  <a:gd name="connsiteY2" fmla="*/ 364743 h 547688"/>
                  <a:gd name="connsiteX3" fmla="*/ 76202 w 85460"/>
                  <a:gd name="connsiteY3" fmla="*/ 219592 h 547688"/>
                  <a:gd name="connsiteX4" fmla="*/ 42864 w 85460"/>
                  <a:gd name="connsiteY4" fmla="*/ 91359 h 547688"/>
                  <a:gd name="connsiteX5" fmla="*/ 0 w 85460"/>
                  <a:gd name="connsiteY5" fmla="*/ 0 h 547688"/>
                  <a:gd name="connsiteX0" fmla="*/ 1588 w 91018"/>
                  <a:gd name="connsiteY0" fmla="*/ 547688 h 547688"/>
                  <a:gd name="connsiteX1" fmla="*/ 73025 w 91018"/>
                  <a:gd name="connsiteY1" fmla="*/ 461596 h 547688"/>
                  <a:gd name="connsiteX2" fmla="*/ 90488 w 91018"/>
                  <a:gd name="connsiteY2" fmla="*/ 355145 h 547688"/>
                  <a:gd name="connsiteX3" fmla="*/ 76202 w 91018"/>
                  <a:gd name="connsiteY3" fmla="*/ 219592 h 547688"/>
                  <a:gd name="connsiteX4" fmla="*/ 42864 w 91018"/>
                  <a:gd name="connsiteY4" fmla="*/ 91359 h 547688"/>
                  <a:gd name="connsiteX5" fmla="*/ 0 w 91018"/>
                  <a:gd name="connsiteY5" fmla="*/ 0 h 54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18" h="547688">
                    <a:moveTo>
                      <a:pt x="1588" y="547688"/>
                    </a:moveTo>
                    <a:cubicBezTo>
                      <a:pt x="40085" y="537369"/>
                      <a:pt x="58208" y="493686"/>
                      <a:pt x="73025" y="461596"/>
                    </a:cubicBezTo>
                    <a:cubicBezTo>
                      <a:pt x="87842" y="429506"/>
                      <a:pt x="89959" y="395479"/>
                      <a:pt x="90488" y="355145"/>
                    </a:cubicBezTo>
                    <a:cubicBezTo>
                      <a:pt x="91018" y="314811"/>
                      <a:pt x="84139" y="263556"/>
                      <a:pt x="76202" y="219592"/>
                    </a:cubicBezTo>
                    <a:cubicBezTo>
                      <a:pt x="68265" y="175628"/>
                      <a:pt x="55564" y="127958"/>
                      <a:pt x="42864" y="91359"/>
                    </a:cubicBezTo>
                    <a:cubicBezTo>
                      <a:pt x="30164" y="54760"/>
                      <a:pt x="17859" y="24606"/>
                      <a:pt x="0" y="0"/>
                    </a:cubicBezTo>
                  </a:path>
                </a:pathLst>
              </a:custGeom>
              <a:noFill/>
              <a:ln w="19050" cap="rnd"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543" name="Straight Connector 542"/>
              <p:cNvCxnSpPr>
                <a:endCxn id="542" idx="0"/>
              </p:cNvCxnSpPr>
              <p:nvPr/>
            </p:nvCxnSpPr>
            <p:spPr bwMode="auto">
              <a:xfrm flipV="1">
                <a:off x="702685" y="2497328"/>
                <a:ext cx="139224" cy="13"/>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nvGrpSpPr>
              <p:cNvPr id="866" name="Group 334"/>
              <p:cNvGrpSpPr/>
              <p:nvPr/>
            </p:nvGrpSpPr>
            <p:grpSpPr>
              <a:xfrm>
                <a:off x="748088" y="2590702"/>
                <a:ext cx="95011" cy="371161"/>
                <a:chOff x="2560321" y="2692400"/>
                <a:chExt cx="190021" cy="742322"/>
              </a:xfrm>
            </p:grpSpPr>
            <p:grpSp>
              <p:nvGrpSpPr>
                <p:cNvPr id="867" name="Group 316"/>
                <p:cNvGrpSpPr/>
                <p:nvPr/>
              </p:nvGrpSpPr>
              <p:grpSpPr>
                <a:xfrm>
                  <a:off x="2560321" y="2692400"/>
                  <a:ext cx="187641" cy="371482"/>
                  <a:chOff x="2560321" y="2692400"/>
                  <a:chExt cx="187641" cy="371482"/>
                </a:xfrm>
              </p:grpSpPr>
              <p:grpSp>
                <p:nvGrpSpPr>
                  <p:cNvPr id="868" name="Group 308"/>
                  <p:cNvGrpSpPr/>
                  <p:nvPr/>
                </p:nvGrpSpPr>
                <p:grpSpPr>
                  <a:xfrm>
                    <a:off x="2560321" y="2692400"/>
                    <a:ext cx="186054" cy="183522"/>
                    <a:chOff x="2560321" y="2692400"/>
                    <a:chExt cx="186054" cy="183522"/>
                  </a:xfrm>
                </p:grpSpPr>
                <p:grpSp>
                  <p:nvGrpSpPr>
                    <p:cNvPr id="869" name="Group 296"/>
                    <p:cNvGrpSpPr>
                      <a:grpSpLocks noChangeAspect="1"/>
                    </p:cNvGrpSpPr>
                    <p:nvPr/>
                  </p:nvGrpSpPr>
                  <p:grpSpPr>
                    <a:xfrm>
                      <a:off x="2560322" y="2692400"/>
                      <a:ext cx="186053" cy="87002"/>
                      <a:chOff x="2560322" y="2743199"/>
                      <a:chExt cx="186053" cy="87002"/>
                    </a:xfrm>
                  </p:grpSpPr>
                  <p:cxnSp>
                    <p:nvCxnSpPr>
                      <p:cNvPr id="765" name="Straight Connector 289"/>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6" name="Straight Connector 29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70" name="Group 297"/>
                    <p:cNvGrpSpPr>
                      <a:grpSpLocks noChangeAspect="1"/>
                    </p:cNvGrpSpPr>
                    <p:nvPr/>
                  </p:nvGrpSpPr>
                  <p:grpSpPr>
                    <a:xfrm>
                      <a:off x="2560321" y="2788920"/>
                      <a:ext cx="186053" cy="87002"/>
                      <a:chOff x="2560322" y="2743199"/>
                      <a:chExt cx="186053" cy="87002"/>
                    </a:xfrm>
                  </p:grpSpPr>
                  <p:cxnSp>
                    <p:nvCxnSpPr>
                      <p:cNvPr id="763" name="Straight Connector 76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4" name="Straight Connector 76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71" name="Group 309"/>
                  <p:cNvGrpSpPr/>
                  <p:nvPr/>
                </p:nvGrpSpPr>
                <p:grpSpPr>
                  <a:xfrm>
                    <a:off x="2561908" y="2880360"/>
                    <a:ext cx="186054" cy="183522"/>
                    <a:chOff x="2560321" y="2692400"/>
                    <a:chExt cx="186054" cy="183522"/>
                  </a:xfrm>
                </p:grpSpPr>
                <p:grpSp>
                  <p:nvGrpSpPr>
                    <p:cNvPr id="872" name="Group 296"/>
                    <p:cNvGrpSpPr>
                      <a:grpSpLocks noChangeAspect="1"/>
                    </p:cNvGrpSpPr>
                    <p:nvPr/>
                  </p:nvGrpSpPr>
                  <p:grpSpPr>
                    <a:xfrm>
                      <a:off x="2560322" y="2692400"/>
                      <a:ext cx="186053" cy="87002"/>
                      <a:chOff x="2560322" y="2743199"/>
                      <a:chExt cx="186053" cy="87002"/>
                    </a:xfrm>
                  </p:grpSpPr>
                  <p:cxnSp>
                    <p:nvCxnSpPr>
                      <p:cNvPr id="759" name="Straight Connector 75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60" name="Straight Connector 75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73" name="Group 297"/>
                    <p:cNvGrpSpPr>
                      <a:grpSpLocks noChangeAspect="1"/>
                    </p:cNvGrpSpPr>
                    <p:nvPr/>
                  </p:nvGrpSpPr>
                  <p:grpSpPr>
                    <a:xfrm>
                      <a:off x="2560321" y="2788920"/>
                      <a:ext cx="186053" cy="87002"/>
                      <a:chOff x="2560322" y="2743199"/>
                      <a:chExt cx="186053" cy="87002"/>
                    </a:xfrm>
                  </p:grpSpPr>
                  <p:cxnSp>
                    <p:nvCxnSpPr>
                      <p:cNvPr id="757" name="Straight Connector 75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58" name="Straight Connector 75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874" name="Group 319"/>
                <p:cNvGrpSpPr/>
                <p:nvPr/>
              </p:nvGrpSpPr>
              <p:grpSpPr>
                <a:xfrm>
                  <a:off x="2562701" y="3063240"/>
                  <a:ext cx="187641" cy="371482"/>
                  <a:chOff x="2560321" y="2692400"/>
                  <a:chExt cx="187641" cy="371482"/>
                </a:xfrm>
              </p:grpSpPr>
              <p:grpSp>
                <p:nvGrpSpPr>
                  <p:cNvPr id="875" name="Group 308"/>
                  <p:cNvGrpSpPr/>
                  <p:nvPr/>
                </p:nvGrpSpPr>
                <p:grpSpPr>
                  <a:xfrm>
                    <a:off x="2560321" y="2692400"/>
                    <a:ext cx="186054" cy="183522"/>
                    <a:chOff x="2560321" y="2692400"/>
                    <a:chExt cx="186054" cy="183522"/>
                  </a:xfrm>
                </p:grpSpPr>
                <p:grpSp>
                  <p:nvGrpSpPr>
                    <p:cNvPr id="876" name="Group 296"/>
                    <p:cNvGrpSpPr>
                      <a:grpSpLocks noChangeAspect="1"/>
                    </p:cNvGrpSpPr>
                    <p:nvPr/>
                  </p:nvGrpSpPr>
                  <p:grpSpPr>
                    <a:xfrm>
                      <a:off x="2560322" y="2692400"/>
                      <a:ext cx="186053" cy="87002"/>
                      <a:chOff x="2560322" y="2743199"/>
                      <a:chExt cx="186053" cy="87002"/>
                    </a:xfrm>
                  </p:grpSpPr>
                  <p:cxnSp>
                    <p:nvCxnSpPr>
                      <p:cNvPr id="751" name="Straight Connector 75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52" name="Straight Connector 75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77" name="Group 297"/>
                    <p:cNvGrpSpPr>
                      <a:grpSpLocks noChangeAspect="1"/>
                    </p:cNvGrpSpPr>
                    <p:nvPr/>
                  </p:nvGrpSpPr>
                  <p:grpSpPr>
                    <a:xfrm>
                      <a:off x="2560321" y="2788920"/>
                      <a:ext cx="186053" cy="87002"/>
                      <a:chOff x="2560322" y="2743199"/>
                      <a:chExt cx="186053" cy="87002"/>
                    </a:xfrm>
                  </p:grpSpPr>
                  <p:cxnSp>
                    <p:nvCxnSpPr>
                      <p:cNvPr id="749" name="Straight Connector 74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50" name="Straight Connector 74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78" name="Group 309"/>
                  <p:cNvGrpSpPr/>
                  <p:nvPr/>
                </p:nvGrpSpPr>
                <p:grpSpPr>
                  <a:xfrm>
                    <a:off x="2561908" y="2880360"/>
                    <a:ext cx="186054" cy="183522"/>
                    <a:chOff x="2560321" y="2692400"/>
                    <a:chExt cx="186054" cy="183522"/>
                  </a:xfrm>
                </p:grpSpPr>
                <p:grpSp>
                  <p:nvGrpSpPr>
                    <p:cNvPr id="879" name="Group 296"/>
                    <p:cNvGrpSpPr>
                      <a:grpSpLocks noChangeAspect="1"/>
                    </p:cNvGrpSpPr>
                    <p:nvPr/>
                  </p:nvGrpSpPr>
                  <p:grpSpPr>
                    <a:xfrm>
                      <a:off x="2560322" y="2692400"/>
                      <a:ext cx="186053" cy="87002"/>
                      <a:chOff x="2560322" y="2743199"/>
                      <a:chExt cx="186053" cy="87002"/>
                    </a:xfrm>
                  </p:grpSpPr>
                  <p:cxnSp>
                    <p:nvCxnSpPr>
                      <p:cNvPr id="745" name="Straight Connector 74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46" name="Straight Connector 74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80" name="Group 297"/>
                    <p:cNvGrpSpPr>
                      <a:grpSpLocks noChangeAspect="1"/>
                    </p:cNvGrpSpPr>
                    <p:nvPr/>
                  </p:nvGrpSpPr>
                  <p:grpSpPr>
                    <a:xfrm>
                      <a:off x="2560321" y="2788920"/>
                      <a:ext cx="186053" cy="87002"/>
                      <a:chOff x="2560322" y="2743199"/>
                      <a:chExt cx="186053" cy="87002"/>
                    </a:xfrm>
                  </p:grpSpPr>
                  <p:cxnSp>
                    <p:nvCxnSpPr>
                      <p:cNvPr id="743" name="Straight Connector 74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44" name="Straight Connector 74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grpSp>
            <p:nvGrpSpPr>
              <p:cNvPr id="881" name="Group 335"/>
              <p:cNvGrpSpPr/>
              <p:nvPr/>
            </p:nvGrpSpPr>
            <p:grpSpPr>
              <a:xfrm>
                <a:off x="750072" y="2958681"/>
                <a:ext cx="95011" cy="371161"/>
                <a:chOff x="2560321" y="2692400"/>
                <a:chExt cx="190021" cy="742322"/>
              </a:xfrm>
            </p:grpSpPr>
            <p:grpSp>
              <p:nvGrpSpPr>
                <p:cNvPr id="882" name="Group 316"/>
                <p:cNvGrpSpPr/>
                <p:nvPr/>
              </p:nvGrpSpPr>
              <p:grpSpPr>
                <a:xfrm>
                  <a:off x="2560321" y="2692400"/>
                  <a:ext cx="187641" cy="371482"/>
                  <a:chOff x="2560321" y="2692400"/>
                  <a:chExt cx="187641" cy="371482"/>
                </a:xfrm>
              </p:grpSpPr>
              <p:grpSp>
                <p:nvGrpSpPr>
                  <p:cNvPr id="883" name="Group 308"/>
                  <p:cNvGrpSpPr/>
                  <p:nvPr/>
                </p:nvGrpSpPr>
                <p:grpSpPr>
                  <a:xfrm>
                    <a:off x="2560321" y="2692400"/>
                    <a:ext cx="186054" cy="183522"/>
                    <a:chOff x="2560321" y="2692400"/>
                    <a:chExt cx="186054" cy="183522"/>
                  </a:xfrm>
                </p:grpSpPr>
                <p:grpSp>
                  <p:nvGrpSpPr>
                    <p:cNvPr id="884" name="Group 296"/>
                    <p:cNvGrpSpPr>
                      <a:grpSpLocks noChangeAspect="1"/>
                    </p:cNvGrpSpPr>
                    <p:nvPr/>
                  </p:nvGrpSpPr>
                  <p:grpSpPr>
                    <a:xfrm>
                      <a:off x="2560322" y="2692400"/>
                      <a:ext cx="186053" cy="87002"/>
                      <a:chOff x="2560322" y="2743199"/>
                      <a:chExt cx="186053" cy="87002"/>
                    </a:xfrm>
                  </p:grpSpPr>
                  <p:cxnSp>
                    <p:nvCxnSpPr>
                      <p:cNvPr id="735" name="Straight Connector 73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36" name="Straight Connector 73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85" name="Group 297"/>
                    <p:cNvGrpSpPr>
                      <a:grpSpLocks noChangeAspect="1"/>
                    </p:cNvGrpSpPr>
                    <p:nvPr/>
                  </p:nvGrpSpPr>
                  <p:grpSpPr>
                    <a:xfrm>
                      <a:off x="2560321" y="2788920"/>
                      <a:ext cx="186053" cy="87002"/>
                      <a:chOff x="2560322" y="2743199"/>
                      <a:chExt cx="186053" cy="87002"/>
                    </a:xfrm>
                  </p:grpSpPr>
                  <p:cxnSp>
                    <p:nvCxnSpPr>
                      <p:cNvPr id="733" name="Straight Connector 73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34" name="Straight Connector 73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86" name="Group 309"/>
                  <p:cNvGrpSpPr/>
                  <p:nvPr/>
                </p:nvGrpSpPr>
                <p:grpSpPr>
                  <a:xfrm>
                    <a:off x="2561908" y="2880360"/>
                    <a:ext cx="186054" cy="183522"/>
                    <a:chOff x="2560321" y="2692400"/>
                    <a:chExt cx="186054" cy="183522"/>
                  </a:xfrm>
                </p:grpSpPr>
                <p:grpSp>
                  <p:nvGrpSpPr>
                    <p:cNvPr id="887" name="Group 296"/>
                    <p:cNvGrpSpPr>
                      <a:grpSpLocks noChangeAspect="1"/>
                    </p:cNvGrpSpPr>
                    <p:nvPr/>
                  </p:nvGrpSpPr>
                  <p:grpSpPr>
                    <a:xfrm>
                      <a:off x="2560322" y="2692400"/>
                      <a:ext cx="186053" cy="87002"/>
                      <a:chOff x="2560322" y="2743199"/>
                      <a:chExt cx="186053" cy="87002"/>
                    </a:xfrm>
                  </p:grpSpPr>
                  <p:cxnSp>
                    <p:nvCxnSpPr>
                      <p:cNvPr id="729" name="Straight Connector 72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30" name="Straight Connector 72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88" name="Group 297"/>
                    <p:cNvGrpSpPr>
                      <a:grpSpLocks noChangeAspect="1"/>
                    </p:cNvGrpSpPr>
                    <p:nvPr/>
                  </p:nvGrpSpPr>
                  <p:grpSpPr>
                    <a:xfrm>
                      <a:off x="2560321" y="2788920"/>
                      <a:ext cx="186053" cy="87002"/>
                      <a:chOff x="2560322" y="2743199"/>
                      <a:chExt cx="186053" cy="87002"/>
                    </a:xfrm>
                  </p:grpSpPr>
                  <p:cxnSp>
                    <p:nvCxnSpPr>
                      <p:cNvPr id="727" name="Straight Connector 72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28" name="Straight Connector 72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889" name="Group 319"/>
                <p:cNvGrpSpPr/>
                <p:nvPr/>
              </p:nvGrpSpPr>
              <p:grpSpPr>
                <a:xfrm>
                  <a:off x="2562701" y="3063240"/>
                  <a:ext cx="187641" cy="371482"/>
                  <a:chOff x="2560321" y="2692400"/>
                  <a:chExt cx="187641" cy="371482"/>
                </a:xfrm>
              </p:grpSpPr>
              <p:grpSp>
                <p:nvGrpSpPr>
                  <p:cNvPr id="890" name="Group 308"/>
                  <p:cNvGrpSpPr/>
                  <p:nvPr/>
                </p:nvGrpSpPr>
                <p:grpSpPr>
                  <a:xfrm>
                    <a:off x="2560321" y="2692400"/>
                    <a:ext cx="186054" cy="183522"/>
                    <a:chOff x="2560321" y="2692400"/>
                    <a:chExt cx="186054" cy="183522"/>
                  </a:xfrm>
                </p:grpSpPr>
                <p:grpSp>
                  <p:nvGrpSpPr>
                    <p:cNvPr id="891" name="Group 296"/>
                    <p:cNvGrpSpPr>
                      <a:grpSpLocks noChangeAspect="1"/>
                    </p:cNvGrpSpPr>
                    <p:nvPr/>
                  </p:nvGrpSpPr>
                  <p:grpSpPr>
                    <a:xfrm>
                      <a:off x="2560322" y="2692400"/>
                      <a:ext cx="186053" cy="87002"/>
                      <a:chOff x="2560322" y="2743199"/>
                      <a:chExt cx="186053" cy="87002"/>
                    </a:xfrm>
                  </p:grpSpPr>
                  <p:cxnSp>
                    <p:nvCxnSpPr>
                      <p:cNvPr id="721" name="Straight Connector 72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22" name="Straight Connector 72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92" name="Group 297"/>
                    <p:cNvGrpSpPr>
                      <a:grpSpLocks noChangeAspect="1"/>
                    </p:cNvGrpSpPr>
                    <p:nvPr/>
                  </p:nvGrpSpPr>
                  <p:grpSpPr>
                    <a:xfrm>
                      <a:off x="2560321" y="2788920"/>
                      <a:ext cx="186053" cy="87002"/>
                      <a:chOff x="2560322" y="2743199"/>
                      <a:chExt cx="186053" cy="87002"/>
                    </a:xfrm>
                  </p:grpSpPr>
                  <p:cxnSp>
                    <p:nvCxnSpPr>
                      <p:cNvPr id="719" name="Straight Connector 71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20" name="Straight Connector 71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893" name="Group 309"/>
                  <p:cNvGrpSpPr/>
                  <p:nvPr/>
                </p:nvGrpSpPr>
                <p:grpSpPr>
                  <a:xfrm>
                    <a:off x="2561908" y="2880360"/>
                    <a:ext cx="186054" cy="183522"/>
                    <a:chOff x="2560321" y="2692400"/>
                    <a:chExt cx="186054" cy="183522"/>
                  </a:xfrm>
                </p:grpSpPr>
                <p:grpSp>
                  <p:nvGrpSpPr>
                    <p:cNvPr id="894" name="Group 296"/>
                    <p:cNvGrpSpPr>
                      <a:grpSpLocks noChangeAspect="1"/>
                    </p:cNvGrpSpPr>
                    <p:nvPr/>
                  </p:nvGrpSpPr>
                  <p:grpSpPr>
                    <a:xfrm>
                      <a:off x="2560322" y="2692400"/>
                      <a:ext cx="186053" cy="87002"/>
                      <a:chOff x="2560322" y="2743199"/>
                      <a:chExt cx="186053" cy="87002"/>
                    </a:xfrm>
                  </p:grpSpPr>
                  <p:cxnSp>
                    <p:nvCxnSpPr>
                      <p:cNvPr id="715" name="Straight Connector 71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16" name="Straight Connector 71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895" name="Group 297"/>
                    <p:cNvGrpSpPr>
                      <a:grpSpLocks noChangeAspect="1"/>
                    </p:cNvGrpSpPr>
                    <p:nvPr/>
                  </p:nvGrpSpPr>
                  <p:grpSpPr>
                    <a:xfrm>
                      <a:off x="2560321" y="2788920"/>
                      <a:ext cx="186053" cy="87002"/>
                      <a:chOff x="2560322" y="2743199"/>
                      <a:chExt cx="186053" cy="87002"/>
                    </a:xfrm>
                  </p:grpSpPr>
                  <p:cxnSp>
                    <p:nvCxnSpPr>
                      <p:cNvPr id="713" name="Straight Connector 71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14" name="Straight Connector 71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cxnSp>
            <p:nvCxnSpPr>
              <p:cNvPr id="546" name="Straight Connector 545"/>
              <p:cNvCxnSpPr/>
              <p:nvPr/>
            </p:nvCxnSpPr>
            <p:spPr bwMode="auto">
              <a:xfrm rot="16200000" flipH="1">
                <a:off x="1801222" y="2544015"/>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47" name="Straight Connector 546"/>
              <p:cNvCxnSpPr/>
              <p:nvPr/>
            </p:nvCxnSpPr>
            <p:spPr bwMode="auto">
              <a:xfrm flipH="1">
                <a:off x="2122229"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48" name="Straight Connector 547"/>
              <p:cNvCxnSpPr/>
              <p:nvPr/>
            </p:nvCxnSpPr>
            <p:spPr bwMode="auto">
              <a:xfrm flipH="1">
                <a:off x="2032535"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49" name="Straight Connector 548"/>
              <p:cNvCxnSpPr/>
              <p:nvPr/>
            </p:nvCxnSpPr>
            <p:spPr bwMode="auto">
              <a:xfrm flipH="1">
                <a:off x="1940461"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50" name="Straight Connector 549"/>
              <p:cNvCxnSpPr/>
              <p:nvPr/>
            </p:nvCxnSpPr>
            <p:spPr bwMode="auto">
              <a:xfrm flipH="1">
                <a:off x="1847909" y="2590714"/>
                <a:ext cx="46037"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51" name="Straight Connector 550"/>
              <p:cNvCxnSpPr/>
              <p:nvPr/>
            </p:nvCxnSpPr>
            <p:spPr bwMode="auto">
              <a:xfrm rot="16200000" flipH="1">
                <a:off x="2121579" y="2544028"/>
                <a:ext cx="93375"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552" name="Straight Connector 551"/>
              <p:cNvCxnSpPr/>
              <p:nvPr/>
            </p:nvCxnSpPr>
            <p:spPr bwMode="auto">
              <a:xfrm flipH="1">
                <a:off x="2168266" y="25932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4" name="Group 153"/>
              <p:cNvGrpSpPr/>
              <p:nvPr/>
            </p:nvGrpSpPr>
            <p:grpSpPr>
              <a:xfrm flipH="1">
                <a:off x="1894423" y="2639279"/>
                <a:ext cx="227806" cy="1"/>
                <a:chOff x="1981200" y="2844824"/>
                <a:chExt cx="455611" cy="2"/>
              </a:xfrm>
            </p:grpSpPr>
            <p:cxnSp>
              <p:nvCxnSpPr>
                <p:cNvPr id="704" name="Straight Connector 703"/>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5" name="Straight Connector 704"/>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6" name="Straight Connector 705"/>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54" name="Straight Connector 553"/>
              <p:cNvCxnSpPr/>
              <p:nvPr/>
            </p:nvCxnSpPr>
            <p:spPr bwMode="auto">
              <a:xfrm flipH="1">
                <a:off x="2122229"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5" name="Straight Connector 554"/>
              <p:cNvCxnSpPr/>
              <p:nvPr/>
            </p:nvCxnSpPr>
            <p:spPr bwMode="auto">
              <a:xfrm flipH="1">
                <a:off x="2032535" y="26827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6" name="Straight Connector 555"/>
              <p:cNvCxnSpPr/>
              <p:nvPr/>
            </p:nvCxnSpPr>
            <p:spPr bwMode="auto">
              <a:xfrm flipH="1">
                <a:off x="1940461"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7" name="Straight Connector 556"/>
              <p:cNvCxnSpPr/>
              <p:nvPr/>
            </p:nvCxnSpPr>
            <p:spPr bwMode="auto">
              <a:xfrm flipH="1">
                <a:off x="1847908" y="26827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58" name="Straight Connector 557"/>
              <p:cNvCxnSpPr/>
              <p:nvPr/>
            </p:nvCxnSpPr>
            <p:spPr bwMode="auto">
              <a:xfrm flipH="1">
                <a:off x="2168266" y="26392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59" name="Straight Connector 558"/>
              <p:cNvCxnSpPr/>
              <p:nvPr/>
            </p:nvCxnSpPr>
            <p:spPr bwMode="auto">
              <a:xfrm flipH="1">
                <a:off x="2168266" y="26878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5" name="Group 153"/>
              <p:cNvGrpSpPr/>
              <p:nvPr/>
            </p:nvGrpSpPr>
            <p:grpSpPr>
              <a:xfrm flipH="1">
                <a:off x="1894423" y="2733892"/>
                <a:ext cx="227806" cy="1"/>
                <a:chOff x="1981200" y="2844824"/>
                <a:chExt cx="455611" cy="2"/>
              </a:xfrm>
            </p:grpSpPr>
            <p:cxnSp>
              <p:nvCxnSpPr>
                <p:cNvPr id="701" name="Straight Connector 700"/>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2" name="Straight Connector 701"/>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3" name="Straight Connector 702"/>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61" name="Straight Connector 560"/>
              <p:cNvCxnSpPr/>
              <p:nvPr/>
            </p:nvCxnSpPr>
            <p:spPr bwMode="auto">
              <a:xfrm flipH="1">
                <a:off x="2122229" y="27773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2" name="Straight Connector 561"/>
              <p:cNvCxnSpPr/>
              <p:nvPr/>
            </p:nvCxnSpPr>
            <p:spPr bwMode="auto">
              <a:xfrm flipH="1">
                <a:off x="2032535" y="27773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3" name="Straight Connector 562"/>
              <p:cNvCxnSpPr/>
              <p:nvPr/>
            </p:nvCxnSpPr>
            <p:spPr bwMode="auto">
              <a:xfrm flipH="1">
                <a:off x="1940461"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4" name="Straight Connector 563"/>
              <p:cNvCxnSpPr/>
              <p:nvPr/>
            </p:nvCxnSpPr>
            <p:spPr bwMode="auto">
              <a:xfrm flipH="1">
                <a:off x="1847908" y="27773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5" name="Straight Connector 564"/>
              <p:cNvCxnSpPr/>
              <p:nvPr/>
            </p:nvCxnSpPr>
            <p:spPr bwMode="auto">
              <a:xfrm flipH="1">
                <a:off x="2168266" y="27338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66" name="Straight Connector 565"/>
              <p:cNvCxnSpPr/>
              <p:nvPr/>
            </p:nvCxnSpPr>
            <p:spPr bwMode="auto">
              <a:xfrm flipH="1">
                <a:off x="2168266" y="27773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6" name="Group 153"/>
              <p:cNvGrpSpPr/>
              <p:nvPr/>
            </p:nvGrpSpPr>
            <p:grpSpPr>
              <a:xfrm flipH="1">
                <a:off x="1894423" y="2823429"/>
                <a:ext cx="227806" cy="1"/>
                <a:chOff x="1981200" y="2844824"/>
                <a:chExt cx="455611" cy="2"/>
              </a:xfrm>
            </p:grpSpPr>
            <p:cxnSp>
              <p:nvCxnSpPr>
                <p:cNvPr id="698" name="Straight Connector 697"/>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9" name="Straight Connector 698"/>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700" name="Straight Connector 699"/>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68" name="Straight Connector 567"/>
              <p:cNvCxnSpPr/>
              <p:nvPr/>
            </p:nvCxnSpPr>
            <p:spPr bwMode="auto">
              <a:xfrm flipH="1">
                <a:off x="2122229" y="28669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69" name="Straight Connector 568"/>
              <p:cNvCxnSpPr/>
              <p:nvPr/>
            </p:nvCxnSpPr>
            <p:spPr bwMode="auto">
              <a:xfrm flipH="1">
                <a:off x="2032535" y="28669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0" name="Straight Connector 569"/>
              <p:cNvCxnSpPr/>
              <p:nvPr/>
            </p:nvCxnSpPr>
            <p:spPr bwMode="auto">
              <a:xfrm flipH="1">
                <a:off x="1940461" y="28669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1" name="Straight Connector 570"/>
              <p:cNvCxnSpPr/>
              <p:nvPr/>
            </p:nvCxnSpPr>
            <p:spPr bwMode="auto">
              <a:xfrm flipH="1">
                <a:off x="1847908" y="28669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2" name="Straight Connector 571"/>
              <p:cNvCxnSpPr/>
              <p:nvPr/>
            </p:nvCxnSpPr>
            <p:spPr bwMode="auto">
              <a:xfrm flipH="1">
                <a:off x="2168266" y="28234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73" name="Straight Connector 572"/>
              <p:cNvCxnSpPr/>
              <p:nvPr/>
            </p:nvCxnSpPr>
            <p:spPr bwMode="auto">
              <a:xfrm flipH="1">
                <a:off x="2168266" y="28720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7" name="Group 153"/>
              <p:cNvGrpSpPr/>
              <p:nvPr/>
            </p:nvGrpSpPr>
            <p:grpSpPr>
              <a:xfrm flipH="1">
                <a:off x="1894423" y="2918042"/>
                <a:ext cx="227806" cy="1"/>
                <a:chOff x="1981200" y="2844824"/>
                <a:chExt cx="455611" cy="2"/>
              </a:xfrm>
            </p:grpSpPr>
            <p:cxnSp>
              <p:nvCxnSpPr>
                <p:cNvPr id="695" name="Straight Connector 694"/>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6" name="Straight Connector 695"/>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7" name="Straight Connector 696"/>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75" name="Straight Connector 574"/>
              <p:cNvCxnSpPr/>
              <p:nvPr/>
            </p:nvCxnSpPr>
            <p:spPr bwMode="auto">
              <a:xfrm flipH="1">
                <a:off x="2122229" y="29615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6" name="Straight Connector 575"/>
              <p:cNvCxnSpPr/>
              <p:nvPr/>
            </p:nvCxnSpPr>
            <p:spPr bwMode="auto">
              <a:xfrm flipH="1">
                <a:off x="2032535" y="29615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7" name="Straight Connector 576"/>
              <p:cNvCxnSpPr/>
              <p:nvPr/>
            </p:nvCxnSpPr>
            <p:spPr bwMode="auto">
              <a:xfrm flipH="1">
                <a:off x="1940461" y="29615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8" name="Straight Connector 577"/>
              <p:cNvCxnSpPr/>
              <p:nvPr/>
            </p:nvCxnSpPr>
            <p:spPr bwMode="auto">
              <a:xfrm flipH="1">
                <a:off x="1847908" y="29615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79" name="Straight Connector 578"/>
              <p:cNvCxnSpPr/>
              <p:nvPr/>
            </p:nvCxnSpPr>
            <p:spPr bwMode="auto">
              <a:xfrm flipH="1">
                <a:off x="2168266" y="29180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80" name="Straight Connector 579"/>
              <p:cNvCxnSpPr/>
              <p:nvPr/>
            </p:nvCxnSpPr>
            <p:spPr bwMode="auto">
              <a:xfrm flipH="1">
                <a:off x="2168266" y="296154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8" name="Group 153"/>
              <p:cNvGrpSpPr/>
              <p:nvPr/>
            </p:nvGrpSpPr>
            <p:grpSpPr>
              <a:xfrm flipH="1">
                <a:off x="1894423" y="3007579"/>
                <a:ext cx="227806" cy="1"/>
                <a:chOff x="1981200" y="2844824"/>
                <a:chExt cx="455611" cy="2"/>
              </a:xfrm>
            </p:grpSpPr>
            <p:cxnSp>
              <p:nvCxnSpPr>
                <p:cNvPr id="692" name="Straight Connector 691"/>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3" name="Straight Connector 692"/>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4" name="Straight Connector 693"/>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82" name="Straight Connector 581"/>
              <p:cNvCxnSpPr/>
              <p:nvPr/>
            </p:nvCxnSpPr>
            <p:spPr bwMode="auto">
              <a:xfrm flipH="1">
                <a:off x="2122229" y="30510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3" name="Straight Connector 582"/>
              <p:cNvCxnSpPr/>
              <p:nvPr/>
            </p:nvCxnSpPr>
            <p:spPr bwMode="auto">
              <a:xfrm flipH="1">
                <a:off x="2032535" y="305107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4" name="Straight Connector 583"/>
              <p:cNvCxnSpPr/>
              <p:nvPr/>
            </p:nvCxnSpPr>
            <p:spPr bwMode="auto">
              <a:xfrm flipH="1">
                <a:off x="1940461" y="30510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5" name="Straight Connector 584"/>
              <p:cNvCxnSpPr/>
              <p:nvPr/>
            </p:nvCxnSpPr>
            <p:spPr bwMode="auto">
              <a:xfrm flipH="1">
                <a:off x="1847908" y="305107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86" name="Straight Connector 585"/>
              <p:cNvCxnSpPr/>
              <p:nvPr/>
            </p:nvCxnSpPr>
            <p:spPr bwMode="auto">
              <a:xfrm flipH="1">
                <a:off x="2168266" y="300758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87" name="Straight Connector 586"/>
              <p:cNvCxnSpPr/>
              <p:nvPr/>
            </p:nvCxnSpPr>
            <p:spPr bwMode="auto">
              <a:xfrm flipH="1">
                <a:off x="2168266" y="305615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29" name="Group 153"/>
              <p:cNvGrpSpPr/>
              <p:nvPr/>
            </p:nvGrpSpPr>
            <p:grpSpPr>
              <a:xfrm flipH="1">
                <a:off x="1894423" y="3102192"/>
                <a:ext cx="227806" cy="1"/>
                <a:chOff x="1981200" y="2844824"/>
                <a:chExt cx="455611" cy="2"/>
              </a:xfrm>
            </p:grpSpPr>
            <p:cxnSp>
              <p:nvCxnSpPr>
                <p:cNvPr id="689" name="Straight Connector 688"/>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0" name="Straight Connector 689"/>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91" name="Straight Connector 690"/>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89" name="Straight Connector 588"/>
              <p:cNvCxnSpPr/>
              <p:nvPr/>
            </p:nvCxnSpPr>
            <p:spPr bwMode="auto">
              <a:xfrm flipH="1">
                <a:off x="2122229" y="31456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0" name="Straight Connector 589"/>
              <p:cNvCxnSpPr/>
              <p:nvPr/>
            </p:nvCxnSpPr>
            <p:spPr bwMode="auto">
              <a:xfrm flipH="1">
                <a:off x="2032535" y="314569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1" name="Straight Connector 590"/>
              <p:cNvCxnSpPr/>
              <p:nvPr/>
            </p:nvCxnSpPr>
            <p:spPr bwMode="auto">
              <a:xfrm flipH="1">
                <a:off x="1940461" y="31456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2" name="Straight Connector 591"/>
              <p:cNvCxnSpPr/>
              <p:nvPr/>
            </p:nvCxnSpPr>
            <p:spPr bwMode="auto">
              <a:xfrm flipH="1">
                <a:off x="1847908" y="314569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3" name="Straight Connector 592"/>
              <p:cNvCxnSpPr/>
              <p:nvPr/>
            </p:nvCxnSpPr>
            <p:spPr bwMode="auto">
              <a:xfrm flipH="1">
                <a:off x="2168266" y="310219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594" name="Straight Connector 593"/>
              <p:cNvCxnSpPr/>
              <p:nvPr/>
            </p:nvCxnSpPr>
            <p:spPr bwMode="auto">
              <a:xfrm flipH="1">
                <a:off x="2168266" y="314569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30" name="Group 153"/>
              <p:cNvGrpSpPr/>
              <p:nvPr/>
            </p:nvGrpSpPr>
            <p:grpSpPr>
              <a:xfrm flipH="1">
                <a:off x="1894423" y="3191729"/>
                <a:ext cx="227806" cy="1"/>
                <a:chOff x="1981200" y="2844824"/>
                <a:chExt cx="455611" cy="2"/>
              </a:xfrm>
            </p:grpSpPr>
            <p:cxnSp>
              <p:nvCxnSpPr>
                <p:cNvPr id="686" name="Straight Connector 685"/>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7" name="Straight Connector 686"/>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8" name="Straight Connector 687"/>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596" name="Straight Connector 595"/>
              <p:cNvCxnSpPr/>
              <p:nvPr/>
            </p:nvCxnSpPr>
            <p:spPr bwMode="auto">
              <a:xfrm flipH="1">
                <a:off x="2122229" y="32352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7" name="Straight Connector 596"/>
              <p:cNvCxnSpPr/>
              <p:nvPr/>
            </p:nvCxnSpPr>
            <p:spPr bwMode="auto">
              <a:xfrm flipH="1">
                <a:off x="2032535" y="3235227"/>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8" name="Straight Connector 597"/>
              <p:cNvCxnSpPr/>
              <p:nvPr/>
            </p:nvCxnSpPr>
            <p:spPr bwMode="auto">
              <a:xfrm flipH="1">
                <a:off x="1940461" y="32352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599" name="Straight Connector 598"/>
              <p:cNvCxnSpPr/>
              <p:nvPr/>
            </p:nvCxnSpPr>
            <p:spPr bwMode="auto">
              <a:xfrm flipH="1">
                <a:off x="1847908" y="3235228"/>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0" name="Straight Connector 599"/>
              <p:cNvCxnSpPr/>
              <p:nvPr/>
            </p:nvCxnSpPr>
            <p:spPr bwMode="auto">
              <a:xfrm flipH="1">
                <a:off x="2168266" y="3191732"/>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cxnSp>
            <p:nvCxnSpPr>
              <p:cNvPr id="601" name="Straight Connector 600"/>
              <p:cNvCxnSpPr/>
              <p:nvPr/>
            </p:nvCxnSpPr>
            <p:spPr bwMode="auto">
              <a:xfrm flipH="1">
                <a:off x="2168266" y="324030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grpSp>
            <p:nvGrpSpPr>
              <p:cNvPr id="231" name="Group 153"/>
              <p:cNvGrpSpPr/>
              <p:nvPr/>
            </p:nvGrpSpPr>
            <p:grpSpPr>
              <a:xfrm flipH="1">
                <a:off x="1894423" y="3286342"/>
                <a:ext cx="227806" cy="1"/>
                <a:chOff x="1981200" y="2844824"/>
                <a:chExt cx="455611" cy="2"/>
              </a:xfrm>
            </p:grpSpPr>
            <p:cxnSp>
              <p:nvCxnSpPr>
                <p:cNvPr id="683" name="Straight Connector 682"/>
                <p:cNvCxnSpPr/>
                <p:nvPr/>
              </p:nvCxnSpPr>
              <p:spPr bwMode="auto">
                <a:xfrm>
                  <a:off x="1981200"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4" name="Straight Connector 683"/>
                <p:cNvCxnSpPr/>
                <p:nvPr/>
              </p:nvCxnSpPr>
              <p:spPr bwMode="auto">
                <a:xfrm>
                  <a:off x="2160589"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5" name="Straight Connector 684"/>
                <p:cNvCxnSpPr/>
                <p:nvPr/>
              </p:nvCxnSpPr>
              <p:spPr bwMode="auto">
                <a:xfrm>
                  <a:off x="2344737" y="2844824"/>
                  <a:ext cx="92074" cy="2"/>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cxnSp>
            <p:nvCxnSpPr>
              <p:cNvPr id="603" name="Straight Connector 602"/>
              <p:cNvCxnSpPr/>
              <p:nvPr/>
            </p:nvCxnSpPr>
            <p:spPr bwMode="auto">
              <a:xfrm flipH="1">
                <a:off x="2122229" y="33298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4" name="Straight Connector 603"/>
              <p:cNvCxnSpPr/>
              <p:nvPr/>
            </p:nvCxnSpPr>
            <p:spPr bwMode="auto">
              <a:xfrm flipH="1">
                <a:off x="2032535" y="3329840"/>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5" name="Straight Connector 604"/>
              <p:cNvCxnSpPr/>
              <p:nvPr/>
            </p:nvCxnSpPr>
            <p:spPr bwMode="auto">
              <a:xfrm flipH="1">
                <a:off x="1940461" y="33298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6" name="Straight Connector 605"/>
              <p:cNvCxnSpPr/>
              <p:nvPr/>
            </p:nvCxnSpPr>
            <p:spPr bwMode="auto">
              <a:xfrm flipH="1">
                <a:off x="1847908" y="3329841"/>
                <a:ext cx="46037" cy="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07" name="Straight Connector 606"/>
              <p:cNvCxnSpPr/>
              <p:nvPr/>
            </p:nvCxnSpPr>
            <p:spPr bwMode="auto">
              <a:xfrm flipH="1">
                <a:off x="2168266" y="3286345"/>
                <a:ext cx="46037" cy="43498"/>
              </a:xfrm>
              <a:prstGeom prst="line">
                <a:avLst/>
              </a:prstGeom>
              <a:solidFill>
                <a:schemeClr val="accent1"/>
              </a:solidFill>
              <a:ln w="19050" cap="rnd" cmpd="sng" algn="ctr">
                <a:solidFill>
                  <a:schemeClr val="bg1">
                    <a:lumMod val="75000"/>
                  </a:schemeClr>
                </a:solidFill>
                <a:prstDash val="solid"/>
                <a:round/>
                <a:headEnd type="none" w="med" len="med"/>
                <a:tailEnd type="none" w="med" len="med"/>
              </a:ln>
              <a:effectLst/>
            </p:spPr>
          </p:cxnSp>
          <p:sp>
            <p:nvSpPr>
              <p:cNvPr id="608" name="Freeform 607"/>
              <p:cNvSpPr/>
              <p:nvPr/>
            </p:nvSpPr>
            <p:spPr bwMode="auto">
              <a:xfrm flipH="1">
                <a:off x="1663971" y="2225577"/>
                <a:ext cx="45509" cy="271751"/>
              </a:xfrm>
              <a:custGeom>
                <a:avLst/>
                <a:gdLst>
                  <a:gd name="connsiteX0" fmla="*/ 0 w 288926"/>
                  <a:gd name="connsiteY0" fmla="*/ 547688 h 547688"/>
                  <a:gd name="connsiteX1" fmla="*/ 104775 w 288926"/>
                  <a:gd name="connsiteY1" fmla="*/ 509588 h 547688"/>
                  <a:gd name="connsiteX2" fmla="*/ 166688 w 288926"/>
                  <a:gd name="connsiteY2" fmla="*/ 442913 h 547688"/>
                  <a:gd name="connsiteX3" fmla="*/ 271463 w 288926"/>
                  <a:gd name="connsiteY3" fmla="*/ 276225 h 547688"/>
                  <a:gd name="connsiteX4" fmla="*/ 271463 w 288926"/>
                  <a:gd name="connsiteY4" fmla="*/ 95250 h 547688"/>
                  <a:gd name="connsiteX5" fmla="*/ 228600 w 288926"/>
                  <a:gd name="connsiteY5" fmla="*/ 0 h 547688"/>
                  <a:gd name="connsiteX0" fmla="*/ 0 w 279400"/>
                  <a:gd name="connsiteY0" fmla="*/ 547688 h 547688"/>
                  <a:gd name="connsiteX1" fmla="*/ 104775 w 279400"/>
                  <a:gd name="connsiteY1" fmla="*/ 509588 h 547688"/>
                  <a:gd name="connsiteX2" fmla="*/ 223838 w 279400"/>
                  <a:gd name="connsiteY2" fmla="*/ 404289 h 547688"/>
                  <a:gd name="connsiteX3" fmla="*/ 271463 w 279400"/>
                  <a:gd name="connsiteY3" fmla="*/ 276225 h 547688"/>
                  <a:gd name="connsiteX4" fmla="*/ 271463 w 279400"/>
                  <a:gd name="connsiteY4" fmla="*/ 95250 h 547688"/>
                  <a:gd name="connsiteX5" fmla="*/ 228600 w 279400"/>
                  <a:gd name="connsiteY5" fmla="*/ 0 h 547688"/>
                  <a:gd name="connsiteX0" fmla="*/ 1588 w 318560"/>
                  <a:gd name="connsiteY0" fmla="*/ 547688 h 547688"/>
                  <a:gd name="connsiteX1" fmla="*/ 106363 w 318560"/>
                  <a:gd name="connsiteY1" fmla="*/ 509588 h 547688"/>
                  <a:gd name="connsiteX2" fmla="*/ 225426 w 318560"/>
                  <a:gd name="connsiteY2" fmla="*/ 404289 h 547688"/>
                  <a:gd name="connsiteX3" fmla="*/ 273051 w 318560"/>
                  <a:gd name="connsiteY3" fmla="*/ 276225 h 547688"/>
                  <a:gd name="connsiteX4" fmla="*/ 273051 w 318560"/>
                  <a:gd name="connsiteY4" fmla="*/ 95250 h 547688"/>
                  <a:gd name="connsiteX5" fmla="*/ 0 w 318560"/>
                  <a:gd name="connsiteY5" fmla="*/ 0 h 547688"/>
                  <a:gd name="connsiteX0" fmla="*/ 1588 w 297922"/>
                  <a:gd name="connsiteY0" fmla="*/ 547688 h 547688"/>
                  <a:gd name="connsiteX1" fmla="*/ 106363 w 297922"/>
                  <a:gd name="connsiteY1" fmla="*/ 509588 h 547688"/>
                  <a:gd name="connsiteX2" fmla="*/ 225426 w 297922"/>
                  <a:gd name="connsiteY2" fmla="*/ 404289 h 547688"/>
                  <a:gd name="connsiteX3" fmla="*/ 273051 w 297922"/>
                  <a:gd name="connsiteY3" fmla="*/ 276225 h 547688"/>
                  <a:gd name="connsiteX4" fmla="*/ 76201 w 297922"/>
                  <a:gd name="connsiteY4" fmla="*/ 105756 h 547688"/>
                  <a:gd name="connsiteX5" fmla="*/ 0 w 297922"/>
                  <a:gd name="connsiteY5" fmla="*/ 0 h 547688"/>
                  <a:gd name="connsiteX0" fmla="*/ 1588 w 273051"/>
                  <a:gd name="connsiteY0" fmla="*/ 547688 h 547688"/>
                  <a:gd name="connsiteX1" fmla="*/ 106363 w 273051"/>
                  <a:gd name="connsiteY1" fmla="*/ 509588 h 547688"/>
                  <a:gd name="connsiteX2" fmla="*/ 76201 w 273051"/>
                  <a:gd name="connsiteY2" fmla="*/ 364743 h 547688"/>
                  <a:gd name="connsiteX3" fmla="*/ 273051 w 273051"/>
                  <a:gd name="connsiteY3" fmla="*/ 276225 h 547688"/>
                  <a:gd name="connsiteX4" fmla="*/ 76201 w 273051"/>
                  <a:gd name="connsiteY4" fmla="*/ 105756 h 547688"/>
                  <a:gd name="connsiteX5" fmla="*/ 0 w 273051"/>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76201 w 118798"/>
                  <a:gd name="connsiteY4" fmla="*/ 105756 h 547688"/>
                  <a:gd name="connsiteX5" fmla="*/ 0 w 118798"/>
                  <a:gd name="connsiteY5" fmla="*/ 0 h 547688"/>
                  <a:gd name="connsiteX0" fmla="*/ 1588 w 118798"/>
                  <a:gd name="connsiteY0" fmla="*/ 547688 h 547688"/>
                  <a:gd name="connsiteX1" fmla="*/ 106363 w 118798"/>
                  <a:gd name="connsiteY1" fmla="*/ 509588 h 547688"/>
                  <a:gd name="connsiteX2" fmla="*/ 76201 w 118798"/>
                  <a:gd name="connsiteY2" fmla="*/ 364743 h 547688"/>
                  <a:gd name="connsiteX3" fmla="*/ 76202 w 118798"/>
                  <a:gd name="connsiteY3" fmla="*/ 219592 h 547688"/>
                  <a:gd name="connsiteX4" fmla="*/ 42864 w 118798"/>
                  <a:gd name="connsiteY4" fmla="*/ 91359 h 547688"/>
                  <a:gd name="connsiteX5" fmla="*/ 0 w 118798"/>
                  <a:gd name="connsiteY5" fmla="*/ 0 h 547688"/>
                  <a:gd name="connsiteX0" fmla="*/ 1588 w 85460"/>
                  <a:gd name="connsiteY0" fmla="*/ 547688 h 547688"/>
                  <a:gd name="connsiteX1" fmla="*/ 73025 w 85460"/>
                  <a:gd name="connsiteY1" fmla="*/ 461596 h 547688"/>
                  <a:gd name="connsiteX2" fmla="*/ 76201 w 85460"/>
                  <a:gd name="connsiteY2" fmla="*/ 364743 h 547688"/>
                  <a:gd name="connsiteX3" fmla="*/ 76202 w 85460"/>
                  <a:gd name="connsiteY3" fmla="*/ 219592 h 547688"/>
                  <a:gd name="connsiteX4" fmla="*/ 42864 w 85460"/>
                  <a:gd name="connsiteY4" fmla="*/ 91359 h 547688"/>
                  <a:gd name="connsiteX5" fmla="*/ 0 w 85460"/>
                  <a:gd name="connsiteY5" fmla="*/ 0 h 547688"/>
                  <a:gd name="connsiteX0" fmla="*/ 1588 w 91018"/>
                  <a:gd name="connsiteY0" fmla="*/ 547688 h 547688"/>
                  <a:gd name="connsiteX1" fmla="*/ 73025 w 91018"/>
                  <a:gd name="connsiteY1" fmla="*/ 461596 h 547688"/>
                  <a:gd name="connsiteX2" fmla="*/ 90488 w 91018"/>
                  <a:gd name="connsiteY2" fmla="*/ 355145 h 547688"/>
                  <a:gd name="connsiteX3" fmla="*/ 76202 w 91018"/>
                  <a:gd name="connsiteY3" fmla="*/ 219592 h 547688"/>
                  <a:gd name="connsiteX4" fmla="*/ 42864 w 91018"/>
                  <a:gd name="connsiteY4" fmla="*/ 91359 h 547688"/>
                  <a:gd name="connsiteX5" fmla="*/ 0 w 91018"/>
                  <a:gd name="connsiteY5" fmla="*/ 0 h 54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18" h="547688">
                    <a:moveTo>
                      <a:pt x="1588" y="547688"/>
                    </a:moveTo>
                    <a:cubicBezTo>
                      <a:pt x="40085" y="537369"/>
                      <a:pt x="58208" y="493686"/>
                      <a:pt x="73025" y="461596"/>
                    </a:cubicBezTo>
                    <a:cubicBezTo>
                      <a:pt x="87842" y="429506"/>
                      <a:pt x="89959" y="395479"/>
                      <a:pt x="90488" y="355145"/>
                    </a:cubicBezTo>
                    <a:cubicBezTo>
                      <a:pt x="91018" y="314811"/>
                      <a:pt x="84139" y="263556"/>
                      <a:pt x="76202" y="219592"/>
                    </a:cubicBezTo>
                    <a:cubicBezTo>
                      <a:pt x="68265" y="175628"/>
                      <a:pt x="55564" y="127958"/>
                      <a:pt x="42864" y="91359"/>
                    </a:cubicBezTo>
                    <a:cubicBezTo>
                      <a:pt x="30164" y="54760"/>
                      <a:pt x="17859" y="24606"/>
                      <a:pt x="0" y="0"/>
                    </a:cubicBezTo>
                  </a:path>
                </a:pathLst>
              </a:custGeom>
              <a:noFill/>
              <a:ln w="19050" cap="rnd"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cxnSp>
            <p:nvCxnSpPr>
              <p:cNvPr id="609" name="Straight Connector 608"/>
              <p:cNvCxnSpPr>
                <a:endCxn id="608" idx="0"/>
              </p:cNvCxnSpPr>
              <p:nvPr/>
            </p:nvCxnSpPr>
            <p:spPr bwMode="auto">
              <a:xfrm flipH="1" flipV="1">
                <a:off x="1708686" y="2497328"/>
                <a:ext cx="139224" cy="13"/>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nvGrpSpPr>
              <p:cNvPr id="232" name="Group 334"/>
              <p:cNvGrpSpPr/>
              <p:nvPr/>
            </p:nvGrpSpPr>
            <p:grpSpPr>
              <a:xfrm flipH="1">
                <a:off x="1707495" y="2590702"/>
                <a:ext cx="95011" cy="371161"/>
                <a:chOff x="2560321" y="2692400"/>
                <a:chExt cx="190021" cy="742322"/>
              </a:xfrm>
            </p:grpSpPr>
            <p:grpSp>
              <p:nvGrpSpPr>
                <p:cNvPr id="233" name="Group 316"/>
                <p:cNvGrpSpPr/>
                <p:nvPr/>
              </p:nvGrpSpPr>
              <p:grpSpPr>
                <a:xfrm>
                  <a:off x="2560321" y="2692400"/>
                  <a:ext cx="187641" cy="371482"/>
                  <a:chOff x="2560321" y="2692400"/>
                  <a:chExt cx="187641" cy="371482"/>
                </a:xfrm>
              </p:grpSpPr>
              <p:grpSp>
                <p:nvGrpSpPr>
                  <p:cNvPr id="234" name="Group 308"/>
                  <p:cNvGrpSpPr/>
                  <p:nvPr/>
                </p:nvGrpSpPr>
                <p:grpSpPr>
                  <a:xfrm>
                    <a:off x="2560321" y="2692400"/>
                    <a:ext cx="186054" cy="183522"/>
                    <a:chOff x="2560321" y="2692400"/>
                    <a:chExt cx="186054" cy="183522"/>
                  </a:xfrm>
                </p:grpSpPr>
                <p:grpSp>
                  <p:nvGrpSpPr>
                    <p:cNvPr id="235" name="Group 296"/>
                    <p:cNvGrpSpPr>
                      <a:grpSpLocks noChangeAspect="1"/>
                    </p:cNvGrpSpPr>
                    <p:nvPr/>
                  </p:nvGrpSpPr>
                  <p:grpSpPr>
                    <a:xfrm>
                      <a:off x="2560322" y="2692400"/>
                      <a:ext cx="186053" cy="87002"/>
                      <a:chOff x="2560322" y="2743199"/>
                      <a:chExt cx="186053" cy="87002"/>
                    </a:xfrm>
                  </p:grpSpPr>
                  <p:cxnSp>
                    <p:nvCxnSpPr>
                      <p:cNvPr id="681" name="Straight Connector 68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2" name="Straight Connector 68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36" name="Group 297"/>
                    <p:cNvGrpSpPr>
                      <a:grpSpLocks noChangeAspect="1"/>
                    </p:cNvGrpSpPr>
                    <p:nvPr/>
                  </p:nvGrpSpPr>
                  <p:grpSpPr>
                    <a:xfrm>
                      <a:off x="2560321" y="2788920"/>
                      <a:ext cx="186053" cy="87002"/>
                      <a:chOff x="2560322" y="2743199"/>
                      <a:chExt cx="186053" cy="87002"/>
                    </a:xfrm>
                  </p:grpSpPr>
                  <p:cxnSp>
                    <p:nvCxnSpPr>
                      <p:cNvPr id="679" name="Straight Connector 67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80" name="Straight Connector 67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237" name="Group 309"/>
                  <p:cNvGrpSpPr/>
                  <p:nvPr/>
                </p:nvGrpSpPr>
                <p:grpSpPr>
                  <a:xfrm>
                    <a:off x="2561908" y="2880360"/>
                    <a:ext cx="186054" cy="183522"/>
                    <a:chOff x="2560321" y="2692400"/>
                    <a:chExt cx="186054" cy="183522"/>
                  </a:xfrm>
                </p:grpSpPr>
                <p:grpSp>
                  <p:nvGrpSpPr>
                    <p:cNvPr id="238" name="Group 296"/>
                    <p:cNvGrpSpPr>
                      <a:grpSpLocks noChangeAspect="1"/>
                    </p:cNvGrpSpPr>
                    <p:nvPr/>
                  </p:nvGrpSpPr>
                  <p:grpSpPr>
                    <a:xfrm>
                      <a:off x="2560322" y="2692400"/>
                      <a:ext cx="186053" cy="87002"/>
                      <a:chOff x="2560322" y="2743199"/>
                      <a:chExt cx="186053" cy="87002"/>
                    </a:xfrm>
                  </p:grpSpPr>
                  <p:cxnSp>
                    <p:nvCxnSpPr>
                      <p:cNvPr id="675" name="Straight Connector 67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76" name="Straight Connector 67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39" name="Group 297"/>
                    <p:cNvGrpSpPr>
                      <a:grpSpLocks noChangeAspect="1"/>
                    </p:cNvGrpSpPr>
                    <p:nvPr/>
                  </p:nvGrpSpPr>
                  <p:grpSpPr>
                    <a:xfrm>
                      <a:off x="2560321" y="2788920"/>
                      <a:ext cx="186053" cy="87002"/>
                      <a:chOff x="2560322" y="2743199"/>
                      <a:chExt cx="186053" cy="87002"/>
                    </a:xfrm>
                  </p:grpSpPr>
                  <p:cxnSp>
                    <p:nvCxnSpPr>
                      <p:cNvPr id="673" name="Straight Connector 67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74" name="Straight Connector 67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240" name="Group 319"/>
                <p:cNvGrpSpPr/>
                <p:nvPr/>
              </p:nvGrpSpPr>
              <p:grpSpPr>
                <a:xfrm>
                  <a:off x="2562701" y="3063240"/>
                  <a:ext cx="187641" cy="371482"/>
                  <a:chOff x="2560321" y="2692400"/>
                  <a:chExt cx="187641" cy="371482"/>
                </a:xfrm>
              </p:grpSpPr>
              <p:grpSp>
                <p:nvGrpSpPr>
                  <p:cNvPr id="241" name="Group 308"/>
                  <p:cNvGrpSpPr/>
                  <p:nvPr/>
                </p:nvGrpSpPr>
                <p:grpSpPr>
                  <a:xfrm>
                    <a:off x="2560321" y="2692400"/>
                    <a:ext cx="186054" cy="183522"/>
                    <a:chOff x="2560321" y="2692400"/>
                    <a:chExt cx="186054" cy="183522"/>
                  </a:xfrm>
                </p:grpSpPr>
                <p:grpSp>
                  <p:nvGrpSpPr>
                    <p:cNvPr id="242" name="Group 296"/>
                    <p:cNvGrpSpPr>
                      <a:grpSpLocks noChangeAspect="1"/>
                    </p:cNvGrpSpPr>
                    <p:nvPr/>
                  </p:nvGrpSpPr>
                  <p:grpSpPr>
                    <a:xfrm>
                      <a:off x="2560322" y="2692400"/>
                      <a:ext cx="186053" cy="87002"/>
                      <a:chOff x="2560322" y="2743199"/>
                      <a:chExt cx="186053" cy="87002"/>
                    </a:xfrm>
                  </p:grpSpPr>
                  <p:cxnSp>
                    <p:nvCxnSpPr>
                      <p:cNvPr id="667" name="Straight Connector 66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8" name="Straight Connector 66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43" name="Group 297"/>
                    <p:cNvGrpSpPr>
                      <a:grpSpLocks noChangeAspect="1"/>
                    </p:cNvGrpSpPr>
                    <p:nvPr/>
                  </p:nvGrpSpPr>
                  <p:grpSpPr>
                    <a:xfrm>
                      <a:off x="2560321" y="2788920"/>
                      <a:ext cx="186053" cy="87002"/>
                      <a:chOff x="2560322" y="2743199"/>
                      <a:chExt cx="186053" cy="87002"/>
                    </a:xfrm>
                  </p:grpSpPr>
                  <p:cxnSp>
                    <p:nvCxnSpPr>
                      <p:cNvPr id="665" name="Straight Connector 66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6" name="Straight Connector 66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244" name="Group 309"/>
                  <p:cNvGrpSpPr/>
                  <p:nvPr/>
                </p:nvGrpSpPr>
                <p:grpSpPr>
                  <a:xfrm>
                    <a:off x="2561908" y="2880360"/>
                    <a:ext cx="186054" cy="183522"/>
                    <a:chOff x="2560321" y="2692400"/>
                    <a:chExt cx="186054" cy="183522"/>
                  </a:xfrm>
                </p:grpSpPr>
                <p:grpSp>
                  <p:nvGrpSpPr>
                    <p:cNvPr id="245" name="Group 296"/>
                    <p:cNvGrpSpPr>
                      <a:grpSpLocks noChangeAspect="1"/>
                    </p:cNvGrpSpPr>
                    <p:nvPr/>
                  </p:nvGrpSpPr>
                  <p:grpSpPr>
                    <a:xfrm>
                      <a:off x="2560322" y="2692400"/>
                      <a:ext cx="186053" cy="87002"/>
                      <a:chOff x="2560322" y="2743199"/>
                      <a:chExt cx="186053" cy="87002"/>
                    </a:xfrm>
                  </p:grpSpPr>
                  <p:cxnSp>
                    <p:nvCxnSpPr>
                      <p:cNvPr id="661" name="Straight Connector 66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2" name="Straight Connector 66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46" name="Group 297"/>
                    <p:cNvGrpSpPr>
                      <a:grpSpLocks noChangeAspect="1"/>
                    </p:cNvGrpSpPr>
                    <p:nvPr/>
                  </p:nvGrpSpPr>
                  <p:grpSpPr>
                    <a:xfrm>
                      <a:off x="2560321" y="2788920"/>
                      <a:ext cx="186053" cy="87002"/>
                      <a:chOff x="2560322" y="2743199"/>
                      <a:chExt cx="186053" cy="87002"/>
                    </a:xfrm>
                  </p:grpSpPr>
                  <p:cxnSp>
                    <p:nvCxnSpPr>
                      <p:cNvPr id="659" name="Straight Connector 65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60" name="Straight Connector 65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grpSp>
            <p:nvGrpSpPr>
              <p:cNvPr id="247" name="Group 335"/>
              <p:cNvGrpSpPr/>
              <p:nvPr/>
            </p:nvGrpSpPr>
            <p:grpSpPr>
              <a:xfrm flipH="1">
                <a:off x="1705512" y="2958681"/>
                <a:ext cx="95011" cy="371161"/>
                <a:chOff x="2560321" y="2692400"/>
                <a:chExt cx="190021" cy="742322"/>
              </a:xfrm>
            </p:grpSpPr>
            <p:grpSp>
              <p:nvGrpSpPr>
                <p:cNvPr id="272" name="Group 316"/>
                <p:cNvGrpSpPr/>
                <p:nvPr/>
              </p:nvGrpSpPr>
              <p:grpSpPr>
                <a:xfrm>
                  <a:off x="2560321" y="2692400"/>
                  <a:ext cx="187641" cy="371482"/>
                  <a:chOff x="2560321" y="2692400"/>
                  <a:chExt cx="187641" cy="371482"/>
                </a:xfrm>
              </p:grpSpPr>
              <p:grpSp>
                <p:nvGrpSpPr>
                  <p:cNvPr id="273" name="Group 308"/>
                  <p:cNvGrpSpPr/>
                  <p:nvPr/>
                </p:nvGrpSpPr>
                <p:grpSpPr>
                  <a:xfrm>
                    <a:off x="2560321" y="2692400"/>
                    <a:ext cx="186054" cy="183522"/>
                    <a:chOff x="2560321" y="2692400"/>
                    <a:chExt cx="186054" cy="183522"/>
                  </a:xfrm>
                </p:grpSpPr>
                <p:grpSp>
                  <p:nvGrpSpPr>
                    <p:cNvPr id="278" name="Group 296"/>
                    <p:cNvGrpSpPr>
                      <a:grpSpLocks noChangeAspect="1"/>
                    </p:cNvGrpSpPr>
                    <p:nvPr/>
                  </p:nvGrpSpPr>
                  <p:grpSpPr>
                    <a:xfrm>
                      <a:off x="2560322" y="2692400"/>
                      <a:ext cx="186053" cy="87002"/>
                      <a:chOff x="2560322" y="2743199"/>
                      <a:chExt cx="186053" cy="87002"/>
                    </a:xfrm>
                  </p:grpSpPr>
                  <p:cxnSp>
                    <p:nvCxnSpPr>
                      <p:cNvPr id="651" name="Straight Connector 65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52" name="Straight Connector 65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288" name="Group 297"/>
                    <p:cNvGrpSpPr>
                      <a:grpSpLocks noChangeAspect="1"/>
                    </p:cNvGrpSpPr>
                    <p:nvPr/>
                  </p:nvGrpSpPr>
                  <p:grpSpPr>
                    <a:xfrm>
                      <a:off x="2560321" y="2788920"/>
                      <a:ext cx="186053" cy="87002"/>
                      <a:chOff x="2560322" y="2743199"/>
                      <a:chExt cx="186053" cy="87002"/>
                    </a:xfrm>
                  </p:grpSpPr>
                  <p:cxnSp>
                    <p:nvCxnSpPr>
                      <p:cNvPr id="649" name="Straight Connector 64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50" name="Straight Connector 64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382" name="Group 309"/>
                  <p:cNvGrpSpPr/>
                  <p:nvPr/>
                </p:nvGrpSpPr>
                <p:grpSpPr>
                  <a:xfrm>
                    <a:off x="2561908" y="2880360"/>
                    <a:ext cx="186054" cy="183522"/>
                    <a:chOff x="2560321" y="2692400"/>
                    <a:chExt cx="186054" cy="183522"/>
                  </a:xfrm>
                </p:grpSpPr>
                <p:grpSp>
                  <p:nvGrpSpPr>
                    <p:cNvPr id="383" name="Group 296"/>
                    <p:cNvGrpSpPr>
                      <a:grpSpLocks noChangeAspect="1"/>
                    </p:cNvGrpSpPr>
                    <p:nvPr/>
                  </p:nvGrpSpPr>
                  <p:grpSpPr>
                    <a:xfrm>
                      <a:off x="2560322" y="2692400"/>
                      <a:ext cx="186053" cy="87002"/>
                      <a:chOff x="2560322" y="2743199"/>
                      <a:chExt cx="186053" cy="87002"/>
                    </a:xfrm>
                  </p:grpSpPr>
                  <p:cxnSp>
                    <p:nvCxnSpPr>
                      <p:cNvPr id="645" name="Straight Connector 64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46" name="Straight Connector 64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384" name="Group 297"/>
                    <p:cNvGrpSpPr>
                      <a:grpSpLocks noChangeAspect="1"/>
                    </p:cNvGrpSpPr>
                    <p:nvPr/>
                  </p:nvGrpSpPr>
                  <p:grpSpPr>
                    <a:xfrm>
                      <a:off x="2560321" y="2788920"/>
                      <a:ext cx="186053" cy="87002"/>
                      <a:chOff x="2560322" y="2743199"/>
                      <a:chExt cx="186053" cy="87002"/>
                    </a:xfrm>
                  </p:grpSpPr>
                  <p:cxnSp>
                    <p:nvCxnSpPr>
                      <p:cNvPr id="643" name="Straight Connector 642"/>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44" name="Straight Connector 643"/>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nvGrpSpPr>
                <p:cNvPr id="390" name="Group 319"/>
                <p:cNvGrpSpPr/>
                <p:nvPr/>
              </p:nvGrpSpPr>
              <p:grpSpPr>
                <a:xfrm>
                  <a:off x="2562701" y="3063240"/>
                  <a:ext cx="187641" cy="371482"/>
                  <a:chOff x="2560321" y="2692400"/>
                  <a:chExt cx="187641" cy="371482"/>
                </a:xfrm>
              </p:grpSpPr>
              <p:grpSp>
                <p:nvGrpSpPr>
                  <p:cNvPr id="391" name="Group 308"/>
                  <p:cNvGrpSpPr/>
                  <p:nvPr/>
                </p:nvGrpSpPr>
                <p:grpSpPr>
                  <a:xfrm>
                    <a:off x="2560321" y="2692400"/>
                    <a:ext cx="186054" cy="183522"/>
                    <a:chOff x="2560321" y="2692400"/>
                    <a:chExt cx="186054" cy="183522"/>
                  </a:xfrm>
                </p:grpSpPr>
                <p:grpSp>
                  <p:nvGrpSpPr>
                    <p:cNvPr id="403" name="Group 296"/>
                    <p:cNvGrpSpPr>
                      <a:grpSpLocks noChangeAspect="1"/>
                    </p:cNvGrpSpPr>
                    <p:nvPr/>
                  </p:nvGrpSpPr>
                  <p:grpSpPr>
                    <a:xfrm>
                      <a:off x="2560322" y="2692400"/>
                      <a:ext cx="186053" cy="87002"/>
                      <a:chOff x="2560322" y="2743199"/>
                      <a:chExt cx="186053" cy="87002"/>
                    </a:xfrm>
                  </p:grpSpPr>
                  <p:cxnSp>
                    <p:nvCxnSpPr>
                      <p:cNvPr id="637" name="Straight Connector 636"/>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8" name="Straight Connector 637"/>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412" name="Group 297"/>
                    <p:cNvGrpSpPr>
                      <a:grpSpLocks noChangeAspect="1"/>
                    </p:cNvGrpSpPr>
                    <p:nvPr/>
                  </p:nvGrpSpPr>
                  <p:grpSpPr>
                    <a:xfrm>
                      <a:off x="2560321" y="2788920"/>
                      <a:ext cx="186053" cy="87002"/>
                      <a:chOff x="2560322" y="2743199"/>
                      <a:chExt cx="186053" cy="87002"/>
                    </a:xfrm>
                  </p:grpSpPr>
                  <p:cxnSp>
                    <p:nvCxnSpPr>
                      <p:cNvPr id="635" name="Straight Connector 634"/>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6" name="Straight Connector 635"/>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nvGrpSpPr>
                  <p:cNvPr id="413" name="Group 309"/>
                  <p:cNvGrpSpPr/>
                  <p:nvPr/>
                </p:nvGrpSpPr>
                <p:grpSpPr>
                  <a:xfrm>
                    <a:off x="2561908" y="2880360"/>
                    <a:ext cx="186054" cy="183522"/>
                    <a:chOff x="2560321" y="2692400"/>
                    <a:chExt cx="186054" cy="183522"/>
                  </a:xfrm>
                </p:grpSpPr>
                <p:grpSp>
                  <p:nvGrpSpPr>
                    <p:cNvPr id="414" name="Group 296"/>
                    <p:cNvGrpSpPr>
                      <a:grpSpLocks noChangeAspect="1"/>
                    </p:cNvGrpSpPr>
                    <p:nvPr/>
                  </p:nvGrpSpPr>
                  <p:grpSpPr>
                    <a:xfrm>
                      <a:off x="2560322" y="2692400"/>
                      <a:ext cx="186053" cy="87002"/>
                      <a:chOff x="2560322" y="2743199"/>
                      <a:chExt cx="186053" cy="87002"/>
                    </a:xfrm>
                  </p:grpSpPr>
                  <p:cxnSp>
                    <p:nvCxnSpPr>
                      <p:cNvPr id="631" name="Straight Connector 630"/>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2" name="Straight Connector 631"/>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nvGrpSpPr>
                    <p:cNvPr id="415" name="Group 297"/>
                    <p:cNvGrpSpPr>
                      <a:grpSpLocks noChangeAspect="1"/>
                    </p:cNvGrpSpPr>
                    <p:nvPr/>
                  </p:nvGrpSpPr>
                  <p:grpSpPr>
                    <a:xfrm>
                      <a:off x="2560321" y="2788920"/>
                      <a:ext cx="186053" cy="87002"/>
                      <a:chOff x="2560322" y="2743199"/>
                      <a:chExt cx="186053" cy="87002"/>
                    </a:xfrm>
                  </p:grpSpPr>
                  <p:cxnSp>
                    <p:nvCxnSpPr>
                      <p:cNvPr id="629" name="Straight Connector 628"/>
                      <p:cNvCxnSpPr/>
                      <p:nvPr/>
                    </p:nvCxnSpPr>
                    <p:spPr bwMode="auto">
                      <a:xfrm rot="10800000">
                        <a:off x="2654935" y="2743200"/>
                        <a:ext cx="91440"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cxnSp>
                    <p:nvCxnSpPr>
                      <p:cNvPr id="630" name="Straight Connector 629"/>
                      <p:cNvCxnSpPr/>
                      <p:nvPr/>
                    </p:nvCxnSpPr>
                    <p:spPr bwMode="auto">
                      <a:xfrm rot="10800000" flipV="1">
                        <a:off x="2560322" y="2743199"/>
                        <a:ext cx="94613" cy="87001"/>
                      </a:xfrm>
                      <a:prstGeom prst="line">
                        <a:avLst/>
                      </a:prstGeom>
                      <a:solidFill>
                        <a:schemeClr val="accent1"/>
                      </a:solidFill>
                      <a:ln w="9525" cap="rnd" cmpd="sng" algn="ctr">
                        <a:solidFill>
                          <a:schemeClr val="bg1">
                            <a:lumMod val="75000"/>
                          </a:schemeClr>
                        </a:solidFill>
                        <a:prstDash val="solid"/>
                        <a:round/>
                        <a:headEnd type="none" w="med" len="med"/>
                        <a:tailEnd type="none" w="med" len="med"/>
                      </a:ln>
                      <a:effectLst/>
                    </p:spPr>
                  </p:cxnSp>
                </p:grpSp>
              </p:grpSp>
            </p:grpSp>
          </p:grpSp>
          <p:cxnSp>
            <p:nvCxnSpPr>
              <p:cNvPr id="612" name="Straight Connector 611"/>
              <p:cNvCxnSpPr>
                <a:stCxn id="542" idx="5"/>
              </p:cNvCxnSpPr>
              <p:nvPr/>
            </p:nvCxnSpPr>
            <p:spPr bwMode="auto">
              <a:xfrm>
                <a:off x="841114" y="2225577"/>
                <a:ext cx="868366"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nvGrpSpPr>
              <p:cNvPr id="416" name="Group 541"/>
              <p:cNvGrpSpPr/>
              <p:nvPr/>
            </p:nvGrpSpPr>
            <p:grpSpPr>
              <a:xfrm>
                <a:off x="336292" y="3370799"/>
                <a:ext cx="1878012" cy="230191"/>
                <a:chOff x="1003938" y="4078603"/>
                <a:chExt cx="3756024" cy="460382"/>
              </a:xfrm>
            </p:grpSpPr>
            <p:cxnSp>
              <p:nvCxnSpPr>
                <p:cNvPr id="620" name="Straight Connector 619"/>
                <p:cNvCxnSpPr/>
                <p:nvPr/>
              </p:nvCxnSpPr>
              <p:spPr bwMode="auto">
                <a:xfrm rot="16200000" flipH="1">
                  <a:off x="776290" y="4311335"/>
                  <a:ext cx="455298"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621" name="Straight Connector 620"/>
                <p:cNvCxnSpPr/>
                <p:nvPr/>
              </p:nvCxnSpPr>
              <p:spPr bwMode="auto">
                <a:xfrm rot="16200000" flipH="1">
                  <a:off x="4532312" y="4306251"/>
                  <a:ext cx="455298" cy="1"/>
                </a:xfrm>
                <a:prstGeom prst="line">
                  <a:avLst/>
                </a:prstGeom>
                <a:solidFill>
                  <a:schemeClr val="accent1"/>
                </a:solidFill>
                <a:ln w="19050" cap="rnd" cmpd="sng" algn="ctr">
                  <a:solidFill>
                    <a:schemeClr val="bg1"/>
                  </a:solidFill>
                  <a:prstDash val="solid"/>
                  <a:round/>
                  <a:headEnd type="none" w="med" len="med"/>
                  <a:tailEnd type="none" w="med" len="med"/>
                </a:ln>
                <a:effectLst/>
              </p:spPr>
            </p:cxnSp>
            <p:cxnSp>
              <p:nvCxnSpPr>
                <p:cNvPr id="622" name="Straight Connector 621"/>
                <p:cNvCxnSpPr/>
                <p:nvPr/>
              </p:nvCxnSpPr>
              <p:spPr bwMode="auto">
                <a:xfrm>
                  <a:off x="1003940" y="4538985"/>
                  <a:ext cx="3756022" cy="0"/>
                </a:xfrm>
                <a:prstGeom prst="line">
                  <a:avLst/>
                </a:prstGeom>
                <a:solidFill>
                  <a:schemeClr val="accent1"/>
                </a:solidFill>
                <a:ln w="19050" cap="rnd" cmpd="sng" algn="ctr">
                  <a:solidFill>
                    <a:schemeClr val="bg1"/>
                  </a:solidFill>
                  <a:prstDash val="solid"/>
                  <a:round/>
                  <a:headEnd type="none" w="med" len="med"/>
                  <a:tailEnd type="none" w="med" len="med"/>
                </a:ln>
                <a:effectLst/>
              </p:spPr>
            </p:cxnSp>
          </p:grpSp>
        </p:grpSp>
      </p:grpSp>
      <p:grpSp>
        <p:nvGrpSpPr>
          <p:cNvPr id="904" name="Group 903"/>
          <p:cNvGrpSpPr/>
          <p:nvPr/>
        </p:nvGrpSpPr>
        <p:grpSpPr>
          <a:xfrm>
            <a:off x="8168256" y="2015287"/>
            <a:ext cx="884255" cy="2069207"/>
            <a:chOff x="8168256" y="2228628"/>
            <a:chExt cx="884255" cy="2069207"/>
          </a:xfrm>
        </p:grpSpPr>
        <p:sp>
          <p:nvSpPr>
            <p:cNvPr id="669" name="Oval 668"/>
            <p:cNvSpPr>
              <a:spLocks noChangeAspect="1"/>
            </p:cNvSpPr>
            <p:nvPr/>
          </p:nvSpPr>
          <p:spPr bwMode="auto">
            <a:xfrm>
              <a:off x="8275271" y="3520595"/>
              <a:ext cx="777240" cy="777240"/>
            </a:xfrm>
            <a:prstGeom prst="ellipse">
              <a:avLst/>
            </a:prstGeom>
            <a:gradFill flip="none" rotWithShape="1">
              <a:gsLst>
                <a:gs pos="50000">
                  <a:srgbClr val="FFFF00">
                    <a:alpha val="50000"/>
                  </a:srgbClr>
                </a:gs>
                <a:gs pos="100000">
                  <a:srgbClr val="FFFF00">
                    <a:alpha val="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1600" dirty="0">
                  <a:solidFill>
                    <a:schemeClr val="bg1"/>
                  </a:solidFill>
                  <a:latin typeface="+mn-lt"/>
                </a:rPr>
                <a:t>End Use</a:t>
              </a:r>
            </a:p>
          </p:txBody>
        </p:sp>
        <p:sp>
          <p:nvSpPr>
            <p:cNvPr id="672" name="Freeform 671"/>
            <p:cNvSpPr/>
            <p:nvPr/>
          </p:nvSpPr>
          <p:spPr bwMode="auto">
            <a:xfrm>
              <a:off x="8168256" y="2228628"/>
              <a:ext cx="686638" cy="1326383"/>
            </a:xfrm>
            <a:custGeom>
              <a:avLst/>
              <a:gdLst>
                <a:gd name="connsiteX0" fmla="*/ 0 w 686638"/>
                <a:gd name="connsiteY0" fmla="*/ 0 h 1326383"/>
                <a:gd name="connsiteX1" fmla="*/ 532563 w 686638"/>
                <a:gd name="connsiteY1" fmla="*/ 401934 h 1326383"/>
                <a:gd name="connsiteX2" fmla="*/ 673240 w 686638"/>
                <a:gd name="connsiteY2" fmla="*/ 884255 h 1326383"/>
                <a:gd name="connsiteX3" fmla="*/ 612950 w 686638"/>
                <a:gd name="connsiteY3" fmla="*/ 1326383 h 1326383"/>
              </a:gdLst>
              <a:ahLst/>
              <a:cxnLst>
                <a:cxn ang="0">
                  <a:pos x="connsiteX0" y="connsiteY0"/>
                </a:cxn>
                <a:cxn ang="0">
                  <a:pos x="connsiteX1" y="connsiteY1"/>
                </a:cxn>
                <a:cxn ang="0">
                  <a:pos x="connsiteX2" y="connsiteY2"/>
                </a:cxn>
                <a:cxn ang="0">
                  <a:pos x="connsiteX3" y="connsiteY3"/>
                </a:cxn>
              </a:cxnLst>
              <a:rect l="l" t="t" r="r" b="b"/>
              <a:pathLst>
                <a:path w="686638" h="1326383">
                  <a:moveTo>
                    <a:pt x="0" y="0"/>
                  </a:moveTo>
                  <a:cubicBezTo>
                    <a:pt x="210178" y="127279"/>
                    <a:pt x="420356" y="254558"/>
                    <a:pt x="532563" y="401934"/>
                  </a:cubicBezTo>
                  <a:cubicBezTo>
                    <a:pt x="644770" y="549310"/>
                    <a:pt x="659842" y="730180"/>
                    <a:pt x="673240" y="884255"/>
                  </a:cubicBezTo>
                  <a:cubicBezTo>
                    <a:pt x="686638" y="1038330"/>
                    <a:pt x="649794" y="1182356"/>
                    <a:pt x="612950" y="1326383"/>
                  </a:cubicBezTo>
                </a:path>
              </a:pathLst>
            </a:custGeom>
            <a:noFill/>
            <a:ln w="127000" cap="flat" cmpd="sng" algn="ctr">
              <a:gradFill>
                <a:gsLst>
                  <a:gs pos="0">
                    <a:srgbClr val="0000FF">
                      <a:alpha val="50000"/>
                    </a:srgbClr>
                  </a:gs>
                  <a:gs pos="30000">
                    <a:srgbClr val="66008F">
                      <a:alpha val="50000"/>
                    </a:srgbClr>
                  </a:gs>
                  <a:gs pos="45000">
                    <a:srgbClr val="BA0066">
                      <a:alpha val="50000"/>
                    </a:srgbClr>
                  </a:gs>
                  <a:gs pos="56000">
                    <a:srgbClr val="FF0000">
                      <a:alpha val="50000"/>
                    </a:srgbClr>
                  </a:gs>
                </a:gsLst>
                <a:lin ang="5400000" scaled="0"/>
              </a:gra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endParaRPr lang="en-US"/>
            </a:p>
          </p:txBody>
        </p:sp>
      </p:grpSp>
      <p:grpSp>
        <p:nvGrpSpPr>
          <p:cNvPr id="899" name="Group 898"/>
          <p:cNvGrpSpPr/>
          <p:nvPr/>
        </p:nvGrpSpPr>
        <p:grpSpPr>
          <a:xfrm>
            <a:off x="7299911" y="2575009"/>
            <a:ext cx="1295405" cy="1669505"/>
            <a:chOff x="7299911" y="2788350"/>
            <a:chExt cx="1295405" cy="1669505"/>
          </a:xfrm>
        </p:grpSpPr>
        <p:sp>
          <p:nvSpPr>
            <p:cNvPr id="670" name="Oval 669"/>
            <p:cNvSpPr>
              <a:spLocks noChangeAspect="1"/>
            </p:cNvSpPr>
            <p:nvPr/>
          </p:nvSpPr>
          <p:spPr bwMode="auto">
            <a:xfrm>
              <a:off x="7299911" y="3680615"/>
              <a:ext cx="777240" cy="777240"/>
            </a:xfrm>
            <a:prstGeom prst="ellipse">
              <a:avLst/>
            </a:prstGeom>
            <a:gradFill flip="none" rotWithShape="1">
              <a:gsLst>
                <a:gs pos="50000">
                  <a:srgbClr val="FFFF00">
                    <a:alpha val="50000"/>
                  </a:srgbClr>
                </a:gs>
                <a:gs pos="100000">
                  <a:srgbClr val="FFFF00">
                    <a:alpha val="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600" dirty="0">
                <a:solidFill>
                  <a:schemeClr val="bg1"/>
                </a:solidFill>
                <a:latin typeface="+mn-lt"/>
              </a:endParaRPr>
            </a:p>
          </p:txBody>
        </p:sp>
        <p:sp>
          <p:nvSpPr>
            <p:cNvPr id="671" name="Freeform 670"/>
            <p:cNvSpPr/>
            <p:nvPr/>
          </p:nvSpPr>
          <p:spPr bwMode="auto">
            <a:xfrm>
              <a:off x="7604711" y="2918615"/>
              <a:ext cx="944088" cy="762000"/>
            </a:xfrm>
            <a:custGeom>
              <a:avLst/>
              <a:gdLst>
                <a:gd name="connsiteX0" fmla="*/ 991589 w 991589"/>
                <a:gd name="connsiteY0" fmla="*/ 415636 h 570016"/>
                <a:gd name="connsiteX1" fmla="*/ 492825 w 991589"/>
                <a:gd name="connsiteY1" fmla="*/ 35626 h 570016"/>
                <a:gd name="connsiteX2" fmla="*/ 77189 w 991589"/>
                <a:gd name="connsiteY2" fmla="*/ 201881 h 570016"/>
                <a:gd name="connsiteX3" fmla="*/ 29688 w 991589"/>
                <a:gd name="connsiteY3" fmla="*/ 570016 h 570016"/>
                <a:gd name="connsiteX0" fmla="*/ 995548 w 995548"/>
                <a:gd name="connsiteY0" fmla="*/ 496784 h 651164"/>
                <a:gd name="connsiteX1" fmla="*/ 520535 w 995548"/>
                <a:gd name="connsiteY1" fmla="*/ 35626 h 651164"/>
                <a:gd name="connsiteX2" fmla="*/ 81148 w 995548"/>
                <a:gd name="connsiteY2" fmla="*/ 283029 h 651164"/>
                <a:gd name="connsiteX3" fmla="*/ 33647 w 995548"/>
                <a:gd name="connsiteY3" fmla="*/ 651164 h 651164"/>
                <a:gd name="connsiteX0" fmla="*/ 961901 w 961901"/>
                <a:gd name="connsiteY0" fmla="*/ 512618 h 666998"/>
                <a:gd name="connsiteX1" fmla="*/ 486888 w 961901"/>
                <a:gd name="connsiteY1" fmla="*/ 51460 h 666998"/>
                <a:gd name="connsiteX2" fmla="*/ 105888 w 961901"/>
                <a:gd name="connsiteY2" fmla="*/ 203860 h 666998"/>
                <a:gd name="connsiteX3" fmla="*/ 0 w 961901"/>
                <a:gd name="connsiteY3" fmla="*/ 666998 h 666998"/>
                <a:gd name="connsiteX0" fmla="*/ 961901 w 961901"/>
                <a:gd name="connsiteY0" fmla="*/ 512618 h 666998"/>
                <a:gd name="connsiteX1" fmla="*/ 563088 w 961901"/>
                <a:gd name="connsiteY1" fmla="*/ 51460 h 666998"/>
                <a:gd name="connsiteX2" fmla="*/ 105888 w 961901"/>
                <a:gd name="connsiteY2" fmla="*/ 203860 h 666998"/>
                <a:gd name="connsiteX3" fmla="*/ 0 w 961901"/>
                <a:gd name="connsiteY3" fmla="*/ 666998 h 666998"/>
                <a:gd name="connsiteX0" fmla="*/ 944088 w 944088"/>
                <a:gd name="connsiteY0" fmla="*/ 596900 h 679038"/>
                <a:gd name="connsiteX1" fmla="*/ 563088 w 944088"/>
                <a:gd name="connsiteY1" fmla="*/ 63500 h 679038"/>
                <a:gd name="connsiteX2" fmla="*/ 105888 w 944088"/>
                <a:gd name="connsiteY2" fmla="*/ 215900 h 679038"/>
                <a:gd name="connsiteX3" fmla="*/ 0 w 944088"/>
                <a:gd name="connsiteY3" fmla="*/ 679038 h 679038"/>
                <a:gd name="connsiteX0" fmla="*/ 944088 w 944088"/>
                <a:gd name="connsiteY0" fmla="*/ 596900 h 679038"/>
                <a:gd name="connsiteX1" fmla="*/ 563088 w 944088"/>
                <a:gd name="connsiteY1" fmla="*/ 63500 h 679038"/>
                <a:gd name="connsiteX2" fmla="*/ 105888 w 944088"/>
                <a:gd name="connsiteY2" fmla="*/ 215900 h 679038"/>
                <a:gd name="connsiteX3" fmla="*/ 0 w 944088"/>
                <a:gd name="connsiteY3" fmla="*/ 679038 h 679038"/>
                <a:gd name="connsiteX0" fmla="*/ 944088 w 944088"/>
                <a:gd name="connsiteY0" fmla="*/ 596900 h 762000"/>
                <a:gd name="connsiteX1" fmla="*/ 563088 w 944088"/>
                <a:gd name="connsiteY1" fmla="*/ 63500 h 762000"/>
                <a:gd name="connsiteX2" fmla="*/ 105888 w 944088"/>
                <a:gd name="connsiteY2" fmla="*/ 215900 h 762000"/>
                <a:gd name="connsiteX3" fmla="*/ 0 w 944088"/>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944088" h="762000">
                  <a:moveTo>
                    <a:pt x="944088" y="596900"/>
                  </a:moveTo>
                  <a:cubicBezTo>
                    <a:pt x="834241" y="326737"/>
                    <a:pt x="702788" y="127000"/>
                    <a:pt x="563088" y="63500"/>
                  </a:cubicBezTo>
                  <a:cubicBezTo>
                    <a:pt x="423388" y="0"/>
                    <a:pt x="199736" y="99483"/>
                    <a:pt x="105888" y="215900"/>
                  </a:cubicBezTo>
                  <a:cubicBezTo>
                    <a:pt x="12040" y="332317"/>
                    <a:pt x="0" y="762000"/>
                    <a:pt x="0" y="762000"/>
                  </a:cubicBezTo>
                </a:path>
              </a:pathLst>
            </a:custGeom>
            <a:noFill/>
            <a:ln w="127000" cap="flat" cmpd="sng" algn="ctr">
              <a:solidFill>
                <a:srgbClr val="FF0000">
                  <a:alpha val="50000"/>
                </a:srgb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678" name="TextBox 677"/>
            <p:cNvSpPr txBox="1"/>
            <p:nvPr/>
          </p:nvSpPr>
          <p:spPr>
            <a:xfrm>
              <a:off x="7455704" y="2788350"/>
              <a:ext cx="1139612" cy="660134"/>
            </a:xfrm>
            <a:prstGeom prst="rect">
              <a:avLst/>
            </a:prstGeom>
            <a:noFill/>
          </p:spPr>
          <p:txBody>
            <a:bodyPr wrap="none" rtlCol="0">
              <a:prstTxWarp prst="textArchUp">
                <a:avLst>
                  <a:gd name="adj" fmla="val 10800024"/>
                </a:avLst>
              </a:prstTxWarp>
              <a:spAutoFit/>
            </a:bodyPr>
            <a:lstStyle/>
            <a:p>
              <a:pPr algn="ctr"/>
              <a:r>
                <a:rPr lang="en-US" sz="1800" dirty="0">
                  <a:ln>
                    <a:solidFill>
                      <a:srgbClr val="FF0000"/>
                    </a:solidFill>
                  </a:ln>
                  <a:solidFill>
                    <a:srgbClr val="FF0000"/>
                  </a:solidFill>
                  <a:effectLst>
                    <a:outerShdw blurRad="50800" dist="38100" dir="2700000" algn="tl" rotWithShape="0">
                      <a:schemeClr val="bg1">
                        <a:alpha val="40000"/>
                      </a:schemeClr>
                    </a:outerShdw>
                  </a:effectLst>
                  <a:latin typeface="+mn-lt"/>
                </a:rPr>
                <a:t>Internal Gains</a:t>
              </a:r>
            </a:p>
          </p:txBody>
        </p:sp>
      </p:grpSp>
      <p:grpSp>
        <p:nvGrpSpPr>
          <p:cNvPr id="905" name="Group 904"/>
          <p:cNvGrpSpPr/>
          <p:nvPr/>
        </p:nvGrpSpPr>
        <p:grpSpPr>
          <a:xfrm>
            <a:off x="3197051" y="2139540"/>
            <a:ext cx="2756074" cy="3727849"/>
            <a:chOff x="3197051" y="2352881"/>
            <a:chExt cx="2756074" cy="3727849"/>
          </a:xfrm>
        </p:grpSpPr>
        <p:grpSp>
          <p:nvGrpSpPr>
            <p:cNvPr id="901" name="Group 900"/>
            <p:cNvGrpSpPr/>
            <p:nvPr/>
          </p:nvGrpSpPr>
          <p:grpSpPr>
            <a:xfrm>
              <a:off x="3197051" y="2352881"/>
              <a:ext cx="2756074" cy="3727849"/>
              <a:chOff x="3197051" y="2352881"/>
              <a:chExt cx="2756074" cy="3727849"/>
            </a:xfrm>
          </p:grpSpPr>
          <p:sp>
            <p:nvSpPr>
              <p:cNvPr id="717" name="TextBox 716"/>
              <p:cNvSpPr txBox="1"/>
              <p:nvPr/>
            </p:nvSpPr>
            <p:spPr>
              <a:xfrm>
                <a:off x="3197051" y="2352881"/>
                <a:ext cx="2756074" cy="3727849"/>
              </a:xfrm>
              <a:prstGeom prst="rect">
                <a:avLst/>
              </a:prstGeom>
              <a:noFill/>
            </p:spPr>
            <p:txBody>
              <a:bodyPr wrap="none" rtlCol="0">
                <a:prstTxWarp prst="textArchUp">
                  <a:avLst>
                    <a:gd name="adj" fmla="val 10800024"/>
                  </a:avLst>
                </a:prstTxWarp>
                <a:spAutoFit/>
              </a:bodyPr>
              <a:lstStyle/>
              <a:p>
                <a:pPr algn="ctr"/>
                <a:r>
                  <a:rPr lang="en-US" sz="1800" dirty="0">
                    <a:ln>
                      <a:solidFill>
                        <a:srgbClr val="FF0000"/>
                      </a:solidFill>
                    </a:ln>
                    <a:solidFill>
                      <a:srgbClr val="FF0000"/>
                    </a:solidFill>
                    <a:effectLst>
                      <a:outerShdw blurRad="50800" dist="38100" dir="2700000" algn="tl" rotWithShape="0">
                        <a:schemeClr val="bg1">
                          <a:alpha val="40000"/>
                        </a:schemeClr>
                      </a:outerShdw>
                    </a:effectLst>
                    <a:latin typeface="+mn-lt"/>
                  </a:rPr>
                  <a:t>All of That + Compressor/Compressor Motor Losses</a:t>
                </a:r>
              </a:p>
            </p:txBody>
          </p:sp>
          <p:sp>
            <p:nvSpPr>
              <p:cNvPr id="712" name="Freeform 711"/>
              <p:cNvSpPr/>
              <p:nvPr/>
            </p:nvSpPr>
            <p:spPr bwMode="auto">
              <a:xfrm>
                <a:off x="3564903" y="2683711"/>
                <a:ext cx="2064471" cy="2371566"/>
              </a:xfrm>
              <a:custGeom>
                <a:avLst/>
                <a:gdLst>
                  <a:gd name="connsiteX0" fmla="*/ 1469010 w 2064471"/>
                  <a:gd name="connsiteY0" fmla="*/ 1644977 h 2625365"/>
                  <a:gd name="connsiteX1" fmla="*/ 1846083 w 2064471"/>
                  <a:gd name="connsiteY1" fmla="*/ 1258478 h 2625365"/>
                  <a:gd name="connsiteX2" fmla="*/ 1987485 w 2064471"/>
                  <a:gd name="connsiteY2" fmla="*/ 636309 h 2625365"/>
                  <a:gd name="connsiteX3" fmla="*/ 1384169 w 2064471"/>
                  <a:gd name="connsiteY3" fmla="*/ 89554 h 2625365"/>
                  <a:gd name="connsiteX4" fmla="*/ 516903 w 2064471"/>
                  <a:gd name="connsiteY4" fmla="*/ 146115 h 2625365"/>
                  <a:gd name="connsiteX5" fmla="*/ 45563 w 2064471"/>
                  <a:gd name="connsiteY5" fmla="*/ 966247 h 2625365"/>
                  <a:gd name="connsiteX6" fmla="*/ 243526 w 2064471"/>
                  <a:gd name="connsiteY6" fmla="*/ 1522429 h 2625365"/>
                  <a:gd name="connsiteX7" fmla="*/ 516903 w 2064471"/>
                  <a:gd name="connsiteY7" fmla="*/ 1880647 h 2625365"/>
                  <a:gd name="connsiteX8" fmla="*/ 714866 w 2064471"/>
                  <a:gd name="connsiteY8" fmla="*/ 2361414 h 2625365"/>
                  <a:gd name="connsiteX9" fmla="*/ 545184 w 2064471"/>
                  <a:gd name="connsiteY9" fmla="*/ 2625365 h 262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4471" h="2625365">
                    <a:moveTo>
                      <a:pt x="1469010" y="1644977"/>
                    </a:moveTo>
                    <a:cubicBezTo>
                      <a:pt x="1614340" y="1535783"/>
                      <a:pt x="1759671" y="1426589"/>
                      <a:pt x="1846083" y="1258478"/>
                    </a:cubicBezTo>
                    <a:cubicBezTo>
                      <a:pt x="1932495" y="1090367"/>
                      <a:pt x="2064471" y="831130"/>
                      <a:pt x="1987485" y="636309"/>
                    </a:cubicBezTo>
                    <a:cubicBezTo>
                      <a:pt x="1910499" y="441488"/>
                      <a:pt x="1629266" y="171253"/>
                      <a:pt x="1384169" y="89554"/>
                    </a:cubicBezTo>
                    <a:cubicBezTo>
                      <a:pt x="1139072" y="7855"/>
                      <a:pt x="740004" y="0"/>
                      <a:pt x="516903" y="146115"/>
                    </a:cubicBezTo>
                    <a:cubicBezTo>
                      <a:pt x="293802" y="292231"/>
                      <a:pt x="91126" y="736861"/>
                      <a:pt x="45563" y="966247"/>
                    </a:cubicBezTo>
                    <a:cubicBezTo>
                      <a:pt x="0" y="1195633"/>
                      <a:pt x="164969" y="1370029"/>
                      <a:pt x="243526" y="1522429"/>
                    </a:cubicBezTo>
                    <a:cubicBezTo>
                      <a:pt x="322083" y="1674829"/>
                      <a:pt x="438346" y="1740816"/>
                      <a:pt x="516903" y="1880647"/>
                    </a:cubicBezTo>
                    <a:cubicBezTo>
                      <a:pt x="595460" y="2020478"/>
                      <a:pt x="710153" y="2237295"/>
                      <a:pt x="714866" y="2361414"/>
                    </a:cubicBezTo>
                    <a:cubicBezTo>
                      <a:pt x="719579" y="2485533"/>
                      <a:pt x="545184" y="2625365"/>
                      <a:pt x="545184" y="2625365"/>
                    </a:cubicBezTo>
                  </a:path>
                </a:pathLst>
              </a:custGeom>
              <a:noFill/>
              <a:ln w="127000" cap="flat" cmpd="sng" algn="ctr">
                <a:solidFill>
                  <a:srgbClr val="FF0000">
                    <a:alpha val="50000"/>
                  </a:srgb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endParaRPr lang="en-US"/>
              </a:p>
            </p:txBody>
          </p:sp>
        </p:grpSp>
        <p:sp>
          <p:nvSpPr>
            <p:cNvPr id="896" name="Oval 895"/>
            <p:cNvSpPr>
              <a:spLocks noChangeAspect="1"/>
            </p:cNvSpPr>
            <p:nvPr/>
          </p:nvSpPr>
          <p:spPr bwMode="auto">
            <a:xfrm>
              <a:off x="4194374" y="2692807"/>
              <a:ext cx="777240" cy="777240"/>
            </a:xfrm>
            <a:prstGeom prst="ellipse">
              <a:avLst/>
            </a:prstGeom>
            <a:gradFill flip="none" rotWithShape="1">
              <a:gsLst>
                <a:gs pos="50000">
                  <a:srgbClr val="FFFF00">
                    <a:alpha val="50000"/>
                  </a:srgbClr>
                </a:gs>
                <a:gs pos="100000">
                  <a:srgbClr val="FFFF00">
                    <a:alpha val="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600" dirty="0">
                <a:solidFill>
                  <a:schemeClr val="bg1"/>
                </a:solidFill>
                <a:latin typeface="+mn-lt"/>
              </a:endParaRPr>
            </a:p>
          </p:txBody>
        </p:sp>
      </p:grpSp>
      <p:grpSp>
        <p:nvGrpSpPr>
          <p:cNvPr id="900" name="Group 899"/>
          <p:cNvGrpSpPr/>
          <p:nvPr/>
        </p:nvGrpSpPr>
        <p:grpSpPr>
          <a:xfrm>
            <a:off x="4581552" y="3089579"/>
            <a:ext cx="3734458" cy="2777811"/>
            <a:chOff x="4581552" y="3302920"/>
            <a:chExt cx="3734458" cy="2777811"/>
          </a:xfrm>
        </p:grpSpPr>
        <p:sp>
          <p:nvSpPr>
            <p:cNvPr id="707" name="TextBox 706"/>
            <p:cNvSpPr txBox="1"/>
            <p:nvPr/>
          </p:nvSpPr>
          <p:spPr>
            <a:xfrm>
              <a:off x="6821251" y="3302920"/>
              <a:ext cx="1494759" cy="1945527"/>
            </a:xfrm>
            <a:prstGeom prst="rect">
              <a:avLst/>
            </a:prstGeom>
            <a:noFill/>
          </p:spPr>
          <p:txBody>
            <a:bodyPr wrap="none" rtlCol="0">
              <a:prstTxWarp prst="textArchDown">
                <a:avLst/>
              </a:prstTxWarp>
              <a:spAutoFit/>
            </a:bodyPr>
            <a:lstStyle/>
            <a:p>
              <a:pPr algn="ctr"/>
              <a:r>
                <a:rPr lang="en-US" sz="1800" dirty="0">
                  <a:ln>
                    <a:solidFill>
                      <a:srgbClr val="FF0000"/>
                    </a:solidFill>
                  </a:ln>
                  <a:solidFill>
                    <a:srgbClr val="FF0000"/>
                  </a:solidFill>
                  <a:effectLst>
                    <a:outerShdw blurRad="50800" dist="38100" dir="2700000" algn="tl" rotWithShape="0">
                      <a:schemeClr val="bg1">
                        <a:alpha val="40000"/>
                      </a:schemeClr>
                    </a:outerShdw>
                  </a:effectLst>
                  <a:latin typeface="+mn-lt"/>
                </a:rPr>
                <a:t>Internal Gains + Fan Heat</a:t>
              </a:r>
            </a:p>
          </p:txBody>
        </p:sp>
        <p:sp>
          <p:nvSpPr>
            <p:cNvPr id="711" name="TextBox 710"/>
            <p:cNvSpPr txBox="1"/>
            <p:nvPr/>
          </p:nvSpPr>
          <p:spPr>
            <a:xfrm>
              <a:off x="4581552" y="4135204"/>
              <a:ext cx="2455877" cy="1945527"/>
            </a:xfrm>
            <a:prstGeom prst="rect">
              <a:avLst/>
            </a:prstGeom>
            <a:noFill/>
          </p:spPr>
          <p:txBody>
            <a:bodyPr wrap="none" rtlCol="0">
              <a:prstTxWarp prst="textArchDown">
                <a:avLst/>
              </a:prstTxWarp>
              <a:spAutoFit/>
            </a:bodyPr>
            <a:lstStyle/>
            <a:p>
              <a:pPr algn="ctr"/>
              <a:r>
                <a:rPr lang="en-US" sz="1800" dirty="0">
                  <a:ln>
                    <a:solidFill>
                      <a:srgbClr val="FF0000"/>
                    </a:solidFill>
                  </a:ln>
                  <a:solidFill>
                    <a:srgbClr val="FF0000"/>
                  </a:solidFill>
                  <a:effectLst>
                    <a:outerShdw blurRad="50800" dist="38100" dir="2700000" algn="tl" rotWithShape="0">
                      <a:schemeClr val="bg1">
                        <a:alpha val="40000"/>
                      </a:schemeClr>
                    </a:outerShdw>
                  </a:effectLst>
                  <a:latin typeface="+mn-lt"/>
                </a:rPr>
                <a:t>Internal Gains + Fan Heat + Pump Heat</a:t>
              </a:r>
            </a:p>
          </p:txBody>
        </p:sp>
        <p:sp>
          <p:nvSpPr>
            <p:cNvPr id="732" name="Oval 731"/>
            <p:cNvSpPr>
              <a:spLocks noChangeAspect="1"/>
            </p:cNvSpPr>
            <p:nvPr/>
          </p:nvSpPr>
          <p:spPr bwMode="auto">
            <a:xfrm>
              <a:off x="4746518" y="4889989"/>
              <a:ext cx="777240" cy="777240"/>
            </a:xfrm>
            <a:prstGeom prst="ellipse">
              <a:avLst/>
            </a:prstGeom>
            <a:gradFill flip="none" rotWithShape="1">
              <a:gsLst>
                <a:gs pos="50000">
                  <a:srgbClr val="FFFF00">
                    <a:alpha val="50000"/>
                  </a:srgbClr>
                </a:gs>
                <a:gs pos="100000">
                  <a:srgbClr val="FFFF00">
                    <a:alpha val="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600" dirty="0">
                <a:solidFill>
                  <a:schemeClr val="bg1"/>
                </a:solidFill>
                <a:latin typeface="+mn-lt"/>
              </a:endParaRPr>
            </a:p>
          </p:txBody>
        </p:sp>
        <p:sp>
          <p:nvSpPr>
            <p:cNvPr id="708" name="Freeform 707"/>
            <p:cNvSpPr/>
            <p:nvPr/>
          </p:nvSpPr>
          <p:spPr bwMode="auto">
            <a:xfrm>
              <a:off x="7066354" y="4140877"/>
              <a:ext cx="947999" cy="787138"/>
            </a:xfrm>
            <a:custGeom>
              <a:avLst/>
              <a:gdLst>
                <a:gd name="connsiteX0" fmla="*/ 799707 w 1159496"/>
                <a:gd name="connsiteY0" fmla="*/ 84841 h 729006"/>
                <a:gd name="connsiteX1" fmla="*/ 1120218 w 1159496"/>
                <a:gd name="connsiteY1" fmla="*/ 377072 h 729006"/>
                <a:gd name="connsiteX2" fmla="*/ 1035377 w 1159496"/>
                <a:gd name="connsiteY2" fmla="*/ 650449 h 729006"/>
                <a:gd name="connsiteX3" fmla="*/ 469769 w 1159496"/>
                <a:gd name="connsiteY3" fmla="*/ 678730 h 729006"/>
                <a:gd name="connsiteX4" fmla="*/ 36136 w 1159496"/>
                <a:gd name="connsiteY4" fmla="*/ 348792 h 729006"/>
                <a:gd name="connsiteX5" fmla="*/ 252952 w 1159496"/>
                <a:gd name="connsiteY5" fmla="*/ 0 h 729006"/>
                <a:gd name="connsiteX0" fmla="*/ 771781 w 1131570"/>
                <a:gd name="connsiteY0" fmla="*/ 84841 h 700725"/>
                <a:gd name="connsiteX1" fmla="*/ 1092292 w 1131570"/>
                <a:gd name="connsiteY1" fmla="*/ 377072 h 700725"/>
                <a:gd name="connsiteX2" fmla="*/ 1007451 w 1131570"/>
                <a:gd name="connsiteY2" fmla="*/ 650449 h 700725"/>
                <a:gd name="connsiteX3" fmla="*/ 441843 w 1131570"/>
                <a:gd name="connsiteY3" fmla="*/ 678730 h 700725"/>
                <a:gd name="connsiteX4" fmla="*/ 36136 w 1131570"/>
                <a:gd name="connsiteY4" fmla="*/ 571397 h 700725"/>
                <a:gd name="connsiteX5" fmla="*/ 225026 w 1131570"/>
                <a:gd name="connsiteY5" fmla="*/ 0 h 700725"/>
                <a:gd name="connsiteX0" fmla="*/ 546755 w 906544"/>
                <a:gd name="connsiteY0" fmla="*/ 84841 h 787138"/>
                <a:gd name="connsiteX1" fmla="*/ 867266 w 906544"/>
                <a:gd name="connsiteY1" fmla="*/ 377072 h 787138"/>
                <a:gd name="connsiteX2" fmla="*/ 782425 w 906544"/>
                <a:gd name="connsiteY2" fmla="*/ 650449 h 787138"/>
                <a:gd name="connsiteX3" fmla="*/ 216817 w 906544"/>
                <a:gd name="connsiteY3" fmla="*/ 678730 h 787138"/>
                <a:gd name="connsiteX4" fmla="*/ 0 w 906544"/>
                <a:gd name="connsiteY4" fmla="*/ 0 h 787138"/>
                <a:gd name="connsiteX0" fmla="*/ 588210 w 947999"/>
                <a:gd name="connsiteY0" fmla="*/ 84841 h 787138"/>
                <a:gd name="connsiteX1" fmla="*/ 908721 w 947999"/>
                <a:gd name="connsiteY1" fmla="*/ 377072 h 787138"/>
                <a:gd name="connsiteX2" fmla="*/ 823880 w 947999"/>
                <a:gd name="connsiteY2" fmla="*/ 650449 h 787138"/>
                <a:gd name="connsiteX3" fmla="*/ 258272 w 947999"/>
                <a:gd name="connsiteY3" fmla="*/ 678730 h 787138"/>
                <a:gd name="connsiteX4" fmla="*/ 41455 w 947999"/>
                <a:gd name="connsiteY4" fmla="*/ 0 h 787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999" h="787138">
                  <a:moveTo>
                    <a:pt x="588210" y="84841"/>
                  </a:moveTo>
                  <a:cubicBezTo>
                    <a:pt x="728826" y="183822"/>
                    <a:pt x="869443" y="282804"/>
                    <a:pt x="908721" y="377072"/>
                  </a:cubicBezTo>
                  <a:cubicBezTo>
                    <a:pt x="947999" y="471340"/>
                    <a:pt x="932288" y="600173"/>
                    <a:pt x="823880" y="650449"/>
                  </a:cubicBezTo>
                  <a:cubicBezTo>
                    <a:pt x="715472" y="700725"/>
                    <a:pt x="388676" y="787138"/>
                    <a:pt x="258272" y="678730"/>
                  </a:cubicBezTo>
                  <a:cubicBezTo>
                    <a:pt x="127868" y="570322"/>
                    <a:pt x="0" y="442952"/>
                    <a:pt x="41455" y="0"/>
                  </a:cubicBezTo>
                </a:path>
              </a:pathLst>
            </a:custGeom>
            <a:noFill/>
            <a:ln w="127000" cap="flat" cmpd="sng" algn="ctr">
              <a:solidFill>
                <a:srgbClr val="FF0000">
                  <a:alpha val="50000"/>
                </a:srgb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endParaRPr lang="en-US"/>
            </a:p>
          </p:txBody>
        </p:sp>
        <p:sp>
          <p:nvSpPr>
            <p:cNvPr id="710" name="Freeform 709"/>
            <p:cNvSpPr/>
            <p:nvPr/>
          </p:nvSpPr>
          <p:spPr bwMode="auto">
            <a:xfrm>
              <a:off x="4886227" y="3599913"/>
              <a:ext cx="2353559" cy="2102672"/>
            </a:xfrm>
            <a:custGeom>
              <a:avLst/>
              <a:gdLst>
                <a:gd name="connsiteX0" fmla="*/ 2353559 w 2353559"/>
                <a:gd name="connsiteY0" fmla="*/ 337794 h 2201159"/>
                <a:gd name="connsiteX1" fmla="*/ 1985913 w 2353559"/>
                <a:gd name="connsiteY1" fmla="*/ 45563 h 2201159"/>
                <a:gd name="connsiteX2" fmla="*/ 1495719 w 2353559"/>
                <a:gd name="connsiteY2" fmla="*/ 611171 h 2201159"/>
                <a:gd name="connsiteX3" fmla="*/ 1797377 w 2353559"/>
                <a:gd name="connsiteY3" fmla="*/ 1629266 h 2201159"/>
                <a:gd name="connsiteX4" fmla="*/ 1062086 w 2353559"/>
                <a:gd name="connsiteY4" fmla="*/ 2176021 h 2201159"/>
                <a:gd name="connsiteX5" fmla="*/ 147686 w 2353559"/>
                <a:gd name="connsiteY5" fmla="*/ 1780095 h 2201159"/>
                <a:gd name="connsiteX6" fmla="*/ 175967 w 2353559"/>
                <a:gd name="connsiteY6" fmla="*/ 799707 h 2201159"/>
                <a:gd name="connsiteX0" fmla="*/ 2353559 w 2353559"/>
                <a:gd name="connsiteY0" fmla="*/ 239307 h 2102672"/>
                <a:gd name="connsiteX1" fmla="*/ 1782278 w 2353559"/>
                <a:gd name="connsiteY1" fmla="*/ 45563 h 2102672"/>
                <a:gd name="connsiteX2" fmla="*/ 1495719 w 2353559"/>
                <a:gd name="connsiteY2" fmla="*/ 512684 h 2102672"/>
                <a:gd name="connsiteX3" fmla="*/ 1797377 w 2353559"/>
                <a:gd name="connsiteY3" fmla="*/ 1530779 h 2102672"/>
                <a:gd name="connsiteX4" fmla="*/ 1062086 w 2353559"/>
                <a:gd name="connsiteY4" fmla="*/ 2077534 h 2102672"/>
                <a:gd name="connsiteX5" fmla="*/ 147686 w 2353559"/>
                <a:gd name="connsiteY5" fmla="*/ 1681608 h 2102672"/>
                <a:gd name="connsiteX6" fmla="*/ 175967 w 2353559"/>
                <a:gd name="connsiteY6" fmla="*/ 701220 h 210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3559" h="2102672">
                  <a:moveTo>
                    <a:pt x="2353559" y="239307"/>
                  </a:moveTo>
                  <a:cubicBezTo>
                    <a:pt x="2241222" y="70410"/>
                    <a:pt x="1925251" y="0"/>
                    <a:pt x="1782278" y="45563"/>
                  </a:cubicBezTo>
                  <a:cubicBezTo>
                    <a:pt x="1639305" y="91126"/>
                    <a:pt x="1493203" y="265148"/>
                    <a:pt x="1495719" y="512684"/>
                  </a:cubicBezTo>
                  <a:cubicBezTo>
                    <a:pt x="1498236" y="760220"/>
                    <a:pt x="1869649" y="1269971"/>
                    <a:pt x="1797377" y="1530779"/>
                  </a:cubicBezTo>
                  <a:cubicBezTo>
                    <a:pt x="1725105" y="1791587"/>
                    <a:pt x="1337035" y="2052396"/>
                    <a:pt x="1062086" y="2077534"/>
                  </a:cubicBezTo>
                  <a:cubicBezTo>
                    <a:pt x="787138" y="2102672"/>
                    <a:pt x="295372" y="1910994"/>
                    <a:pt x="147686" y="1681608"/>
                  </a:cubicBezTo>
                  <a:cubicBezTo>
                    <a:pt x="0" y="1452222"/>
                    <a:pt x="87983" y="1076721"/>
                    <a:pt x="175967" y="701220"/>
                  </a:cubicBezTo>
                </a:path>
              </a:pathLst>
            </a:custGeom>
            <a:noFill/>
            <a:ln w="127000" cap="flat" cmpd="sng" algn="ctr">
              <a:solidFill>
                <a:srgbClr val="FF0000">
                  <a:alpha val="50000"/>
                </a:srgb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endParaRPr lang="en-US"/>
            </a:p>
          </p:txBody>
        </p:sp>
      </p:grpSp>
      <p:grpSp>
        <p:nvGrpSpPr>
          <p:cNvPr id="902" name="Group 901"/>
          <p:cNvGrpSpPr/>
          <p:nvPr/>
        </p:nvGrpSpPr>
        <p:grpSpPr>
          <a:xfrm>
            <a:off x="1255336" y="3050841"/>
            <a:ext cx="3120075" cy="2394179"/>
            <a:chOff x="1255336" y="3264182"/>
            <a:chExt cx="3120075" cy="2394179"/>
          </a:xfrm>
        </p:grpSpPr>
        <p:sp>
          <p:nvSpPr>
            <p:cNvPr id="897" name="Oval 896"/>
            <p:cNvSpPr>
              <a:spLocks noChangeAspect="1"/>
            </p:cNvSpPr>
            <p:nvPr/>
          </p:nvSpPr>
          <p:spPr bwMode="auto">
            <a:xfrm>
              <a:off x="3598171" y="4881121"/>
              <a:ext cx="777240" cy="777240"/>
            </a:xfrm>
            <a:prstGeom prst="ellipse">
              <a:avLst/>
            </a:prstGeom>
            <a:gradFill flip="none" rotWithShape="1">
              <a:gsLst>
                <a:gs pos="50000">
                  <a:srgbClr val="FFFF00">
                    <a:alpha val="50000"/>
                  </a:srgbClr>
                </a:gs>
                <a:gs pos="100000">
                  <a:srgbClr val="FFFF00">
                    <a:alpha val="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600" dirty="0">
                <a:solidFill>
                  <a:schemeClr val="bg1"/>
                </a:solidFill>
                <a:latin typeface="+mn-lt"/>
              </a:endParaRPr>
            </a:p>
          </p:txBody>
        </p:sp>
        <p:sp>
          <p:nvSpPr>
            <p:cNvPr id="718" name="Freeform 717"/>
            <p:cNvSpPr/>
            <p:nvPr/>
          </p:nvSpPr>
          <p:spPr bwMode="auto">
            <a:xfrm>
              <a:off x="1255336" y="4006392"/>
              <a:ext cx="2864177" cy="1384169"/>
            </a:xfrm>
            <a:custGeom>
              <a:avLst/>
              <a:gdLst>
                <a:gd name="connsiteX0" fmla="*/ 2864177 w 2864177"/>
                <a:gd name="connsiteY0" fmla="*/ 1206631 h 1384169"/>
                <a:gd name="connsiteX1" fmla="*/ 1761241 w 2864177"/>
                <a:gd name="connsiteY1" fmla="*/ 1376313 h 1384169"/>
                <a:gd name="connsiteX2" fmla="*/ 573464 w 2864177"/>
                <a:gd name="connsiteY2" fmla="*/ 1253765 h 1384169"/>
                <a:gd name="connsiteX3" fmla="*/ 54990 w 2864177"/>
                <a:gd name="connsiteY3" fmla="*/ 631596 h 1384169"/>
                <a:gd name="connsiteX4" fmla="*/ 243526 w 2864177"/>
                <a:gd name="connsiteY4" fmla="*/ 0 h 138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177" h="1384169">
                  <a:moveTo>
                    <a:pt x="2864177" y="1206631"/>
                  </a:moveTo>
                  <a:cubicBezTo>
                    <a:pt x="2503601" y="1287544"/>
                    <a:pt x="2143026" y="1368457"/>
                    <a:pt x="1761241" y="1376313"/>
                  </a:cubicBezTo>
                  <a:cubicBezTo>
                    <a:pt x="1379456" y="1384169"/>
                    <a:pt x="857839" y="1377884"/>
                    <a:pt x="573464" y="1253765"/>
                  </a:cubicBezTo>
                  <a:cubicBezTo>
                    <a:pt x="289089" y="1129646"/>
                    <a:pt x="109980" y="840557"/>
                    <a:pt x="54990" y="631596"/>
                  </a:cubicBezTo>
                  <a:cubicBezTo>
                    <a:pt x="0" y="422635"/>
                    <a:pt x="121763" y="211317"/>
                    <a:pt x="243526" y="0"/>
                  </a:cubicBezTo>
                </a:path>
              </a:pathLst>
            </a:custGeom>
            <a:noFill/>
            <a:ln w="127000" cap="flat" cmpd="sng" algn="ctr">
              <a:solidFill>
                <a:srgbClr val="FF0000">
                  <a:alpha val="50000"/>
                </a:srgb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endParaRPr lang="en-US"/>
            </a:p>
          </p:txBody>
        </p:sp>
        <p:sp>
          <p:nvSpPr>
            <p:cNvPr id="723" name="TextBox 722"/>
            <p:cNvSpPr txBox="1"/>
            <p:nvPr/>
          </p:nvSpPr>
          <p:spPr>
            <a:xfrm rot="549685">
              <a:off x="1484092" y="3264182"/>
              <a:ext cx="2667239" cy="1945527"/>
            </a:xfrm>
            <a:prstGeom prst="rect">
              <a:avLst/>
            </a:prstGeom>
            <a:noFill/>
          </p:spPr>
          <p:txBody>
            <a:bodyPr wrap="none" rtlCol="0">
              <a:prstTxWarp prst="textArchDown">
                <a:avLst/>
              </a:prstTxWarp>
              <a:spAutoFit/>
            </a:bodyPr>
            <a:lstStyle/>
            <a:p>
              <a:pPr algn="ctr"/>
              <a:r>
                <a:rPr lang="en-US" sz="1800" dirty="0">
                  <a:ln>
                    <a:solidFill>
                      <a:srgbClr val="FF0000"/>
                    </a:solidFill>
                  </a:ln>
                  <a:solidFill>
                    <a:srgbClr val="FF0000"/>
                  </a:solidFill>
                  <a:effectLst>
                    <a:outerShdw blurRad="50800" dist="38100" dir="2700000" algn="tl" rotWithShape="0">
                      <a:schemeClr val="bg1">
                        <a:alpha val="40000"/>
                      </a:schemeClr>
                    </a:outerShdw>
                  </a:effectLst>
                  <a:latin typeface="+mn-lt"/>
                </a:rPr>
                <a:t>All of That + More Pump Heat</a:t>
              </a:r>
            </a:p>
          </p:txBody>
        </p:sp>
      </p:grpSp>
      <p:grpSp>
        <p:nvGrpSpPr>
          <p:cNvPr id="903" name="Group 902"/>
          <p:cNvGrpSpPr/>
          <p:nvPr/>
        </p:nvGrpSpPr>
        <p:grpSpPr>
          <a:xfrm>
            <a:off x="-1271643" y="1600200"/>
            <a:ext cx="2980758" cy="3150533"/>
            <a:chOff x="-1271643" y="2514610"/>
            <a:chExt cx="2980758" cy="3150533"/>
          </a:xfrm>
        </p:grpSpPr>
        <p:sp>
          <p:nvSpPr>
            <p:cNvPr id="724" name="Freeform 723"/>
            <p:cNvSpPr/>
            <p:nvPr/>
          </p:nvSpPr>
          <p:spPr bwMode="auto">
            <a:xfrm>
              <a:off x="188535" y="3881071"/>
              <a:ext cx="1045759" cy="1784072"/>
            </a:xfrm>
            <a:custGeom>
              <a:avLst/>
              <a:gdLst>
                <a:gd name="connsiteX0" fmla="*/ 0 w 952107"/>
                <a:gd name="connsiteY0" fmla="*/ 452487 h 452487"/>
                <a:gd name="connsiteX1" fmla="*/ 603316 w 952107"/>
                <a:gd name="connsiteY1" fmla="*/ 282804 h 452487"/>
                <a:gd name="connsiteX2" fmla="*/ 952107 w 952107"/>
                <a:gd name="connsiteY2" fmla="*/ 0 h 452487"/>
                <a:gd name="connsiteX0" fmla="*/ 0 w 1093509"/>
                <a:gd name="connsiteY0" fmla="*/ 786910 h 786910"/>
                <a:gd name="connsiteX1" fmla="*/ 744718 w 1093509"/>
                <a:gd name="connsiteY1" fmla="*/ 282804 h 786910"/>
                <a:gd name="connsiteX2" fmla="*/ 1093509 w 1093509"/>
                <a:gd name="connsiteY2" fmla="*/ 0 h 786910"/>
                <a:gd name="connsiteX0" fmla="*/ 0 w 1093509"/>
                <a:gd name="connsiteY0" fmla="*/ 786910 h 855051"/>
                <a:gd name="connsiteX1" fmla="*/ 815836 w 1093509"/>
                <a:gd name="connsiteY1" fmla="*/ 723899 h 855051"/>
                <a:gd name="connsiteX2" fmla="*/ 1093509 w 1093509"/>
                <a:gd name="connsiteY2" fmla="*/ 0 h 855051"/>
                <a:gd name="connsiteX0" fmla="*/ 0 w 1093509"/>
                <a:gd name="connsiteY0" fmla="*/ 856305 h 936012"/>
                <a:gd name="connsiteX1" fmla="*/ 815836 w 1093509"/>
                <a:gd name="connsiteY1" fmla="*/ 793294 h 936012"/>
                <a:gd name="connsiteX2" fmla="*/ 1093509 w 1093509"/>
                <a:gd name="connsiteY2" fmla="*/ 0 h 936012"/>
                <a:gd name="connsiteX0" fmla="*/ 0 w 1093509"/>
                <a:gd name="connsiteY0" fmla="*/ 856305 h 936012"/>
                <a:gd name="connsiteX1" fmla="*/ 815836 w 1093509"/>
                <a:gd name="connsiteY1" fmla="*/ 793294 h 936012"/>
                <a:gd name="connsiteX2" fmla="*/ 1093509 w 1093509"/>
                <a:gd name="connsiteY2" fmla="*/ 0 h 936012"/>
                <a:gd name="connsiteX0" fmla="*/ 0 w 1093509"/>
                <a:gd name="connsiteY0" fmla="*/ 894215 h 980240"/>
                <a:gd name="connsiteX1" fmla="*/ 815836 w 1093509"/>
                <a:gd name="connsiteY1" fmla="*/ 831204 h 980240"/>
                <a:gd name="connsiteX2" fmla="*/ 1093509 w 1093509"/>
                <a:gd name="connsiteY2" fmla="*/ 0 h 980240"/>
                <a:gd name="connsiteX0" fmla="*/ 0 w 1093509"/>
                <a:gd name="connsiteY0" fmla="*/ 894215 h 980240"/>
                <a:gd name="connsiteX1" fmla="*/ 815836 w 1093509"/>
                <a:gd name="connsiteY1" fmla="*/ 831204 h 980240"/>
                <a:gd name="connsiteX2" fmla="*/ 1093509 w 1093509"/>
                <a:gd name="connsiteY2" fmla="*/ 0 h 980240"/>
                <a:gd name="connsiteX0" fmla="*/ 0 w 1138064"/>
                <a:gd name="connsiteY0" fmla="*/ 894215 h 1459559"/>
                <a:gd name="connsiteX1" fmla="*/ 955813 w 1138064"/>
                <a:gd name="connsiteY1" fmla="*/ 1310523 h 1459559"/>
                <a:gd name="connsiteX2" fmla="*/ 1093509 w 1138064"/>
                <a:gd name="connsiteY2" fmla="*/ 0 h 1459559"/>
                <a:gd name="connsiteX0" fmla="*/ 0 w 1100252"/>
                <a:gd name="connsiteY0" fmla="*/ 894215 h 1784072"/>
                <a:gd name="connsiteX1" fmla="*/ 226874 w 1100252"/>
                <a:gd name="connsiteY1" fmla="*/ 1714687 h 1784072"/>
                <a:gd name="connsiteX2" fmla="*/ 955813 w 1100252"/>
                <a:gd name="connsiteY2" fmla="*/ 1310523 h 1784072"/>
                <a:gd name="connsiteX3" fmla="*/ 1093509 w 1100252"/>
                <a:gd name="connsiteY3" fmla="*/ 0 h 1784072"/>
                <a:gd name="connsiteX0" fmla="*/ 147229 w 1247481"/>
                <a:gd name="connsiteY0" fmla="*/ 894215 h 1958259"/>
                <a:gd name="connsiteX1" fmla="*/ 37812 w 1247481"/>
                <a:gd name="connsiteY1" fmla="*/ 1821514 h 1958259"/>
                <a:gd name="connsiteX2" fmla="*/ 374103 w 1247481"/>
                <a:gd name="connsiteY2" fmla="*/ 1714687 h 1958259"/>
                <a:gd name="connsiteX3" fmla="*/ 1103042 w 1247481"/>
                <a:gd name="connsiteY3" fmla="*/ 1310523 h 1958259"/>
                <a:gd name="connsiteX4" fmla="*/ 1240738 w 1247481"/>
                <a:gd name="connsiteY4" fmla="*/ 0 h 1958259"/>
                <a:gd name="connsiteX0" fmla="*/ 0 w 1100252"/>
                <a:gd name="connsiteY0" fmla="*/ 894215 h 1784072"/>
                <a:gd name="connsiteX1" fmla="*/ 226874 w 1100252"/>
                <a:gd name="connsiteY1" fmla="*/ 1714687 h 1784072"/>
                <a:gd name="connsiteX2" fmla="*/ 955813 w 1100252"/>
                <a:gd name="connsiteY2" fmla="*/ 1310523 h 1784072"/>
                <a:gd name="connsiteX3" fmla="*/ 1093509 w 1100252"/>
                <a:gd name="connsiteY3" fmla="*/ 0 h 1784072"/>
                <a:gd name="connsiteX0" fmla="*/ 0 w 873378"/>
                <a:gd name="connsiteY0" fmla="*/ 1714687 h 1784072"/>
                <a:gd name="connsiteX1" fmla="*/ 728939 w 873378"/>
                <a:gd name="connsiteY1" fmla="*/ 1310523 h 1784072"/>
                <a:gd name="connsiteX2" fmla="*/ 866635 w 873378"/>
                <a:gd name="connsiteY2" fmla="*/ 0 h 1784072"/>
                <a:gd name="connsiteX0" fmla="*/ 0 w 1265718"/>
                <a:gd name="connsiteY0" fmla="*/ 1714686 h 1784071"/>
                <a:gd name="connsiteX1" fmla="*/ 1065230 w 1265718"/>
                <a:gd name="connsiteY1" fmla="*/ 1310523 h 1784071"/>
                <a:gd name="connsiteX2" fmla="*/ 1202926 w 1265718"/>
                <a:gd name="connsiteY2" fmla="*/ 0 h 1784071"/>
                <a:gd name="connsiteX0" fmla="*/ 0 w 1045759"/>
                <a:gd name="connsiteY0" fmla="*/ 1714687 h 1784072"/>
                <a:gd name="connsiteX1" fmla="*/ 876694 w 1045759"/>
                <a:gd name="connsiteY1" fmla="*/ 1310523 h 1784072"/>
                <a:gd name="connsiteX2" fmla="*/ 1014390 w 1045759"/>
                <a:gd name="connsiteY2" fmla="*/ 0 h 1784072"/>
              </a:gdLst>
              <a:ahLst/>
              <a:cxnLst>
                <a:cxn ang="0">
                  <a:pos x="connsiteX0" y="connsiteY0"/>
                </a:cxn>
                <a:cxn ang="0">
                  <a:pos x="connsiteX1" y="connsiteY1"/>
                </a:cxn>
                <a:cxn ang="0">
                  <a:pos x="connsiteX2" y="connsiteY2"/>
                </a:cxn>
              </a:cxnLst>
              <a:rect l="l" t="t" r="r" b="b"/>
              <a:pathLst>
                <a:path w="1045759" h="1784072">
                  <a:moveTo>
                    <a:pt x="0" y="1714687"/>
                  </a:moveTo>
                  <a:cubicBezTo>
                    <a:pt x="159302" y="1784072"/>
                    <a:pt x="707629" y="1596304"/>
                    <a:pt x="876694" y="1310523"/>
                  </a:cubicBezTo>
                  <a:cubicBezTo>
                    <a:pt x="1045759" y="1024742"/>
                    <a:pt x="916536" y="321606"/>
                    <a:pt x="1014390" y="0"/>
                  </a:cubicBezTo>
                </a:path>
              </a:pathLst>
            </a:custGeom>
            <a:noFill/>
            <a:ln w="127000" cap="flat" cmpd="sng" algn="ctr">
              <a:solidFill>
                <a:srgbClr val="00B0F0">
                  <a:alpha val="49804"/>
                </a:srgbClr>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endParaRPr lang="en-US"/>
            </a:p>
          </p:txBody>
        </p:sp>
        <p:sp>
          <p:nvSpPr>
            <p:cNvPr id="725" name="TextBox 724"/>
            <p:cNvSpPr txBox="1"/>
            <p:nvPr/>
          </p:nvSpPr>
          <p:spPr>
            <a:xfrm rot="17134731">
              <a:off x="-1180335" y="3516334"/>
              <a:ext cx="1762912" cy="1945527"/>
            </a:xfrm>
            <a:prstGeom prst="rect">
              <a:avLst/>
            </a:prstGeom>
            <a:noFill/>
          </p:spPr>
          <p:txBody>
            <a:bodyPr wrap="none" rtlCol="0">
              <a:prstTxWarp prst="textArchDown">
                <a:avLst/>
              </a:prstTxWarp>
              <a:spAutoFit/>
            </a:bodyPr>
            <a:lstStyle/>
            <a:p>
              <a:pPr algn="ctr"/>
              <a:r>
                <a:rPr lang="en-US" sz="1800" dirty="0">
                  <a:ln>
                    <a:solidFill>
                      <a:srgbClr val="00B0F0"/>
                    </a:solidFill>
                  </a:ln>
                  <a:solidFill>
                    <a:srgbClr val="00B0F0"/>
                  </a:solidFill>
                  <a:effectLst>
                    <a:outerShdw blurRad="50800" dist="38100" dir="2700000" algn="tl" rotWithShape="0">
                      <a:schemeClr val="bg1">
                        <a:alpha val="40000"/>
                      </a:schemeClr>
                    </a:outerShdw>
                  </a:effectLst>
                  <a:latin typeface="+mn-lt"/>
                </a:rPr>
                <a:t>Water and </a:t>
              </a:r>
            </a:p>
            <a:p>
              <a:pPr algn="ctr"/>
              <a:r>
                <a:rPr lang="en-US" sz="1800" dirty="0">
                  <a:ln>
                    <a:solidFill>
                      <a:srgbClr val="00B0F0"/>
                    </a:solidFill>
                  </a:ln>
                  <a:solidFill>
                    <a:srgbClr val="00B0F0"/>
                  </a:solidFill>
                  <a:effectLst>
                    <a:outerShdw blurRad="50800" dist="38100" dir="2700000" algn="tl" rotWithShape="0">
                      <a:schemeClr val="bg1">
                        <a:alpha val="40000"/>
                      </a:schemeClr>
                    </a:outerShdw>
                  </a:effectLst>
                  <a:latin typeface="+mn-lt"/>
                </a:rPr>
                <a:t>Chemicals</a:t>
              </a:r>
            </a:p>
          </p:txBody>
        </p:sp>
        <p:sp>
          <p:nvSpPr>
            <p:cNvPr id="898" name="Oval 897"/>
            <p:cNvSpPr>
              <a:spLocks noChangeAspect="1"/>
            </p:cNvSpPr>
            <p:nvPr/>
          </p:nvSpPr>
          <p:spPr bwMode="auto">
            <a:xfrm>
              <a:off x="823001" y="3657589"/>
              <a:ext cx="777240" cy="777240"/>
            </a:xfrm>
            <a:prstGeom prst="ellipse">
              <a:avLst/>
            </a:prstGeom>
            <a:gradFill flip="none" rotWithShape="1">
              <a:gsLst>
                <a:gs pos="50000">
                  <a:srgbClr val="FFFF00">
                    <a:alpha val="50000"/>
                  </a:srgbClr>
                </a:gs>
                <a:gs pos="100000">
                  <a:srgbClr val="FFFF00">
                    <a:alpha val="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600" dirty="0">
                <a:solidFill>
                  <a:schemeClr val="bg1"/>
                </a:solidFill>
                <a:latin typeface="+mn-lt"/>
              </a:endParaRPr>
            </a:p>
          </p:txBody>
        </p:sp>
        <p:sp>
          <p:nvSpPr>
            <p:cNvPr id="731" name="Freeform 730"/>
            <p:cNvSpPr/>
            <p:nvPr/>
          </p:nvSpPr>
          <p:spPr bwMode="auto">
            <a:xfrm>
              <a:off x="1280196" y="2514610"/>
              <a:ext cx="428919" cy="1941922"/>
            </a:xfrm>
            <a:custGeom>
              <a:avLst/>
              <a:gdLst>
                <a:gd name="connsiteX0" fmla="*/ 229385 w 428919"/>
                <a:gd name="connsiteY0" fmla="*/ 1941922 h 1941922"/>
                <a:gd name="connsiteX1" fmla="*/ 399068 w 428919"/>
                <a:gd name="connsiteY1" fmla="*/ 1536569 h 1941922"/>
                <a:gd name="connsiteX2" fmla="*/ 50276 w 428919"/>
                <a:gd name="connsiteY2" fmla="*/ 791852 h 1941922"/>
                <a:gd name="connsiteX3" fmla="*/ 97410 w 428919"/>
                <a:gd name="connsiteY3" fmla="*/ 0 h 1941922"/>
              </a:gdLst>
              <a:ahLst/>
              <a:cxnLst>
                <a:cxn ang="0">
                  <a:pos x="connsiteX0" y="connsiteY0"/>
                </a:cxn>
                <a:cxn ang="0">
                  <a:pos x="connsiteX1" y="connsiteY1"/>
                </a:cxn>
                <a:cxn ang="0">
                  <a:pos x="connsiteX2" y="connsiteY2"/>
                </a:cxn>
                <a:cxn ang="0">
                  <a:pos x="connsiteX3" y="connsiteY3"/>
                </a:cxn>
              </a:cxnLst>
              <a:rect l="l" t="t" r="r" b="b"/>
              <a:pathLst>
                <a:path w="428919" h="1941922">
                  <a:moveTo>
                    <a:pt x="229385" y="1941922"/>
                  </a:moveTo>
                  <a:cubicBezTo>
                    <a:pt x="329152" y="1835084"/>
                    <a:pt x="428919" y="1728247"/>
                    <a:pt x="399068" y="1536569"/>
                  </a:cubicBezTo>
                  <a:cubicBezTo>
                    <a:pt x="369217" y="1344891"/>
                    <a:pt x="100552" y="1047947"/>
                    <a:pt x="50276" y="791852"/>
                  </a:cubicBezTo>
                  <a:cubicBezTo>
                    <a:pt x="0" y="535757"/>
                    <a:pt x="48705" y="267878"/>
                    <a:pt x="97410" y="0"/>
                  </a:cubicBezTo>
                </a:path>
              </a:pathLst>
            </a:custGeom>
            <a:noFill/>
            <a:ln w="127000" cap="flat" cmpd="sng" algn="ctr">
              <a:gradFill flip="none" rotWithShape="1">
                <a:gsLst>
                  <a:gs pos="34000">
                    <a:srgbClr val="0000FF">
                      <a:alpha val="50000"/>
                    </a:srgbClr>
                  </a:gs>
                  <a:gs pos="41000">
                    <a:srgbClr val="66008F">
                      <a:alpha val="50000"/>
                    </a:srgbClr>
                  </a:gs>
                  <a:gs pos="55000">
                    <a:srgbClr val="BA0066">
                      <a:alpha val="50000"/>
                    </a:srgbClr>
                  </a:gs>
                  <a:gs pos="56000">
                    <a:srgbClr val="FF0000">
                      <a:alpha val="50000"/>
                    </a:srgbClr>
                  </a:gs>
                </a:gsLst>
                <a:lin ang="5400000" scaled="1"/>
                <a:tileRect/>
              </a:gra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endParaRPr lang="en-US"/>
            </a:p>
          </p:txBody>
        </p:sp>
      </p:grpSp>
      <p:sp>
        <p:nvSpPr>
          <p:cNvPr id="10" name="Slide Number Placeholder 9"/>
          <p:cNvSpPr>
            <a:spLocks noGrp="1"/>
          </p:cNvSpPr>
          <p:nvPr>
            <p:ph type="sldNum" sz="quarter" idx="11"/>
          </p:nvPr>
        </p:nvSpPr>
        <p:spPr/>
        <p:txBody>
          <a:bodyPr/>
          <a:lstStyle/>
          <a:p>
            <a:fld id="{A9320731-3B2C-4107-8664-CAD7BE973DC8}" type="slidenum">
              <a:rPr lang="en-US" smtClean="0"/>
              <a:pPr/>
              <a:t>88</a:t>
            </a:fld>
            <a:endParaRPr lang="en-US"/>
          </a:p>
        </p:txBody>
      </p:sp>
    </p:spTree>
    <p:extLst>
      <p:ext uri="{BB962C8B-B14F-4D97-AF65-F5344CB8AC3E}">
        <p14:creationId xmlns:p14="http://schemas.microsoft.com/office/powerpoint/2010/main" val="97778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4"/>
                                        </p:tgtEl>
                                        <p:attrNameLst>
                                          <p:attrName>style.visibility</p:attrName>
                                        </p:attrNameLst>
                                      </p:cBhvr>
                                      <p:to>
                                        <p:strVal val="visible"/>
                                      </p:to>
                                    </p:set>
                                    <p:animEffect transition="in" filter="fade">
                                      <p:cBhvr>
                                        <p:cTn id="7" dur="500"/>
                                        <p:tgtEl>
                                          <p:spTgt spid="9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9"/>
                                        </p:tgtEl>
                                        <p:attrNameLst>
                                          <p:attrName>style.visibility</p:attrName>
                                        </p:attrNameLst>
                                      </p:cBhvr>
                                      <p:to>
                                        <p:strVal val="visible"/>
                                      </p:to>
                                    </p:set>
                                    <p:animEffect transition="in" filter="fade">
                                      <p:cBhvr>
                                        <p:cTn id="12" dur="500"/>
                                        <p:tgtEl>
                                          <p:spTgt spid="8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0"/>
                                        </p:tgtEl>
                                        <p:attrNameLst>
                                          <p:attrName>style.visibility</p:attrName>
                                        </p:attrNameLst>
                                      </p:cBhvr>
                                      <p:to>
                                        <p:strVal val="visible"/>
                                      </p:to>
                                    </p:set>
                                    <p:animEffect transition="in" filter="fade">
                                      <p:cBhvr>
                                        <p:cTn id="17" dur="500"/>
                                        <p:tgtEl>
                                          <p:spTgt spid="9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5"/>
                                        </p:tgtEl>
                                        <p:attrNameLst>
                                          <p:attrName>style.visibility</p:attrName>
                                        </p:attrNameLst>
                                      </p:cBhvr>
                                      <p:to>
                                        <p:strVal val="visible"/>
                                      </p:to>
                                    </p:set>
                                    <p:animEffect transition="in" filter="fade">
                                      <p:cBhvr>
                                        <p:cTn id="22" dur="500"/>
                                        <p:tgtEl>
                                          <p:spTgt spid="90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02"/>
                                        </p:tgtEl>
                                        <p:attrNameLst>
                                          <p:attrName>style.visibility</p:attrName>
                                        </p:attrNameLst>
                                      </p:cBhvr>
                                      <p:to>
                                        <p:strVal val="visible"/>
                                      </p:to>
                                    </p:set>
                                    <p:animEffect transition="in" filter="fade">
                                      <p:cBhvr>
                                        <p:cTn id="27" dur="500"/>
                                        <p:tgtEl>
                                          <p:spTgt spid="9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03"/>
                                        </p:tgtEl>
                                        <p:attrNameLst>
                                          <p:attrName>style.visibility</p:attrName>
                                        </p:attrNameLst>
                                      </p:cBhvr>
                                      <p:to>
                                        <p:strVal val="visible"/>
                                      </p:to>
                                    </p:set>
                                    <p:animEffect transition="in" filter="fade">
                                      <p:cBhvr>
                                        <p:cTn id="32" dur="500"/>
                                        <p:tgtEl>
                                          <p:spTgt spid="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David Sellers\My Documents\Technical Pictures\Cities\Madison\Coal Fired Power Plan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dirty="0"/>
              <a:t>Fossil Fuel Base Generation Has Ripple Effects</a:t>
            </a:r>
          </a:p>
        </p:txBody>
      </p:sp>
      <p:sp>
        <p:nvSpPr>
          <p:cNvPr id="3" name="Content Placeholder 2"/>
          <p:cNvSpPr>
            <a:spLocks noGrp="1"/>
          </p:cNvSpPr>
          <p:nvPr>
            <p:ph idx="4294967295"/>
          </p:nvPr>
        </p:nvSpPr>
        <p:spPr>
          <a:xfrm>
            <a:off x="511175" y="5270500"/>
            <a:ext cx="8632825" cy="1511300"/>
          </a:xfrm>
        </p:spPr>
        <p:txBody>
          <a:bodyPr/>
          <a:lstStyle/>
          <a:p>
            <a:pPr marL="342900" indent="-342900">
              <a:buFont typeface="Arial" pitchFamily="34" charset="0"/>
              <a:buChar char="•"/>
            </a:pPr>
            <a:r>
              <a:rPr lang="en-US" sz="2000" dirty="0">
                <a:solidFill>
                  <a:schemeClr val="bg1"/>
                </a:solidFill>
              </a:rPr>
              <a:t>Most plants run on electricity </a:t>
            </a:r>
          </a:p>
          <a:p>
            <a:pPr marL="342900" indent="-342900">
              <a:buFont typeface="Arial" pitchFamily="34" charset="0"/>
              <a:buChar char="•"/>
            </a:pPr>
            <a:r>
              <a:rPr lang="en-US" sz="2000" dirty="0">
                <a:solidFill>
                  <a:schemeClr val="bg1"/>
                </a:solidFill>
              </a:rPr>
              <a:t>A lot of electricity comes from fossil fuel</a:t>
            </a:r>
          </a:p>
          <a:p>
            <a:pPr lvl="2"/>
            <a:r>
              <a:rPr lang="en-US" sz="2000" dirty="0">
                <a:solidFill>
                  <a:schemeClr val="tx2"/>
                </a:solidFill>
              </a:rPr>
              <a:t>The current heat rate for fossil fuel plants is about 10,000 Btu/kWh</a:t>
            </a:r>
          </a:p>
          <a:p>
            <a:pPr lvl="2"/>
            <a:r>
              <a:rPr lang="en-US" sz="2000" dirty="0">
                <a:solidFill>
                  <a:schemeClr val="tx2"/>
                </a:solidFill>
              </a:rPr>
              <a:t>A kWh is 3,413 Btu</a:t>
            </a:r>
          </a:p>
        </p:txBody>
      </p:sp>
      <p:grpSp>
        <p:nvGrpSpPr>
          <p:cNvPr id="13" name="Group 12"/>
          <p:cNvGrpSpPr/>
          <p:nvPr/>
        </p:nvGrpSpPr>
        <p:grpSpPr>
          <a:xfrm>
            <a:off x="4500034" y="949569"/>
            <a:ext cx="4406574" cy="3429000"/>
            <a:chOff x="4500034" y="949569"/>
            <a:chExt cx="4406574" cy="3429000"/>
          </a:xfrm>
        </p:grpSpPr>
        <p:sp>
          <p:nvSpPr>
            <p:cNvPr id="6" name="TextBox 5"/>
            <p:cNvSpPr txBox="1"/>
            <p:nvPr/>
          </p:nvSpPr>
          <p:spPr>
            <a:xfrm>
              <a:off x="5319346" y="1163516"/>
              <a:ext cx="3587262" cy="1200329"/>
            </a:xfrm>
            <a:prstGeom prst="rect">
              <a:avLst/>
            </a:prstGeom>
            <a:noFill/>
          </p:spPr>
          <p:txBody>
            <a:bodyPr wrap="square" rtlCol="0">
              <a:spAutoFit/>
            </a:bodyPr>
            <a:lstStyle/>
            <a:p>
              <a:r>
                <a:rPr lang="en-US" dirty="0">
                  <a:solidFill>
                    <a:schemeClr val="bg1"/>
                  </a:solidFill>
                  <a:latin typeface="Arial" pitchFamily="34" charset="0"/>
                  <a:cs typeface="Arial" pitchFamily="34" charset="0"/>
                </a:rPr>
                <a:t>Conservation of mass and energy says that the mass of all of this coal will eventually show up as gasses going up the stack</a:t>
              </a:r>
            </a:p>
          </p:txBody>
        </p:sp>
        <p:sp>
          <p:nvSpPr>
            <p:cNvPr id="10" name="Freeform 9"/>
            <p:cNvSpPr/>
            <p:nvPr/>
          </p:nvSpPr>
          <p:spPr>
            <a:xfrm>
              <a:off x="6849208" y="2461846"/>
              <a:ext cx="1749669" cy="1916723"/>
            </a:xfrm>
            <a:custGeom>
              <a:avLst/>
              <a:gdLst>
                <a:gd name="connsiteX0" fmla="*/ 0 w 1749669"/>
                <a:gd name="connsiteY0" fmla="*/ 0 h 1916723"/>
                <a:gd name="connsiteX1" fmla="*/ 114300 w 1749669"/>
                <a:gd name="connsiteY1" fmla="*/ 624254 h 1916723"/>
                <a:gd name="connsiteX2" fmla="*/ 624254 w 1749669"/>
                <a:gd name="connsiteY2" fmla="*/ 1178169 h 1916723"/>
                <a:gd name="connsiteX3" fmla="*/ 1749669 w 1749669"/>
                <a:gd name="connsiteY3" fmla="*/ 1916723 h 1916723"/>
              </a:gdLst>
              <a:ahLst/>
              <a:cxnLst>
                <a:cxn ang="0">
                  <a:pos x="connsiteX0" y="connsiteY0"/>
                </a:cxn>
                <a:cxn ang="0">
                  <a:pos x="connsiteX1" y="connsiteY1"/>
                </a:cxn>
                <a:cxn ang="0">
                  <a:pos x="connsiteX2" y="connsiteY2"/>
                </a:cxn>
                <a:cxn ang="0">
                  <a:pos x="connsiteX3" y="connsiteY3"/>
                </a:cxn>
              </a:cxnLst>
              <a:rect l="l" t="t" r="r" b="b"/>
              <a:pathLst>
                <a:path w="1749669" h="1916723">
                  <a:moveTo>
                    <a:pt x="0" y="0"/>
                  </a:moveTo>
                  <a:cubicBezTo>
                    <a:pt x="5129" y="213946"/>
                    <a:pt x="10258" y="427892"/>
                    <a:pt x="114300" y="624254"/>
                  </a:cubicBezTo>
                  <a:cubicBezTo>
                    <a:pt x="218342" y="820616"/>
                    <a:pt x="351693" y="962758"/>
                    <a:pt x="624254" y="1178169"/>
                  </a:cubicBezTo>
                  <a:cubicBezTo>
                    <a:pt x="896815" y="1393580"/>
                    <a:pt x="1323242" y="1655151"/>
                    <a:pt x="1749669" y="1916723"/>
                  </a:cubicBezTo>
                </a:path>
              </a:pathLst>
            </a:custGeom>
            <a:noFill/>
            <a:ln w="28575">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093069" y="2497015"/>
              <a:ext cx="780821" cy="1776047"/>
            </a:xfrm>
            <a:custGeom>
              <a:avLst/>
              <a:gdLst>
                <a:gd name="connsiteX0" fmla="*/ 756139 w 780821"/>
                <a:gd name="connsiteY0" fmla="*/ 0 h 1776047"/>
                <a:gd name="connsiteX1" fmla="*/ 747346 w 780821"/>
                <a:gd name="connsiteY1" fmla="*/ 712177 h 1776047"/>
                <a:gd name="connsiteX2" fmla="*/ 430823 w 780821"/>
                <a:gd name="connsiteY2" fmla="*/ 1371600 h 1776047"/>
                <a:gd name="connsiteX3" fmla="*/ 0 w 780821"/>
                <a:gd name="connsiteY3" fmla="*/ 1776047 h 1776047"/>
              </a:gdLst>
              <a:ahLst/>
              <a:cxnLst>
                <a:cxn ang="0">
                  <a:pos x="connsiteX0" y="connsiteY0"/>
                </a:cxn>
                <a:cxn ang="0">
                  <a:pos x="connsiteX1" y="connsiteY1"/>
                </a:cxn>
                <a:cxn ang="0">
                  <a:pos x="connsiteX2" y="connsiteY2"/>
                </a:cxn>
                <a:cxn ang="0">
                  <a:pos x="connsiteX3" y="connsiteY3"/>
                </a:cxn>
              </a:cxnLst>
              <a:rect l="l" t="t" r="r" b="b"/>
              <a:pathLst>
                <a:path w="780821" h="1776047">
                  <a:moveTo>
                    <a:pt x="756139" y="0"/>
                  </a:moveTo>
                  <a:cubicBezTo>
                    <a:pt x="778852" y="241788"/>
                    <a:pt x="801565" y="483577"/>
                    <a:pt x="747346" y="712177"/>
                  </a:cubicBezTo>
                  <a:cubicBezTo>
                    <a:pt x="693127" y="940777"/>
                    <a:pt x="555381" y="1194288"/>
                    <a:pt x="430823" y="1371600"/>
                  </a:cubicBezTo>
                  <a:cubicBezTo>
                    <a:pt x="306265" y="1548912"/>
                    <a:pt x="153132" y="1662479"/>
                    <a:pt x="0" y="1776047"/>
                  </a:cubicBezTo>
                </a:path>
              </a:pathLst>
            </a:custGeom>
            <a:noFill/>
            <a:ln w="28575">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500034" y="949569"/>
              <a:ext cx="304638" cy="1230923"/>
            </a:xfrm>
            <a:custGeom>
              <a:avLst/>
              <a:gdLst>
                <a:gd name="connsiteX0" fmla="*/ 98343 w 304638"/>
                <a:gd name="connsiteY0" fmla="*/ 1230923 h 1230923"/>
                <a:gd name="connsiteX1" fmla="*/ 203851 w 304638"/>
                <a:gd name="connsiteY1" fmla="*/ 1125416 h 1230923"/>
                <a:gd name="connsiteX2" fmla="*/ 168681 w 304638"/>
                <a:gd name="connsiteY2" fmla="*/ 975946 h 1230923"/>
                <a:gd name="connsiteX3" fmla="*/ 10420 w 304638"/>
                <a:gd name="connsiteY3" fmla="*/ 852854 h 1230923"/>
                <a:gd name="connsiteX4" fmla="*/ 45589 w 304638"/>
                <a:gd name="connsiteY4" fmla="*/ 703385 h 1230923"/>
                <a:gd name="connsiteX5" fmla="*/ 291774 w 304638"/>
                <a:gd name="connsiteY5" fmla="*/ 413239 h 1230923"/>
                <a:gd name="connsiteX6" fmla="*/ 247812 w 304638"/>
                <a:gd name="connsiteY6" fmla="*/ 0 h 12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638" h="1230923">
                  <a:moveTo>
                    <a:pt x="98343" y="1230923"/>
                  </a:moveTo>
                  <a:cubicBezTo>
                    <a:pt x="145235" y="1199417"/>
                    <a:pt x="192128" y="1167912"/>
                    <a:pt x="203851" y="1125416"/>
                  </a:cubicBezTo>
                  <a:cubicBezTo>
                    <a:pt x="215574" y="1082920"/>
                    <a:pt x="200919" y="1021373"/>
                    <a:pt x="168681" y="975946"/>
                  </a:cubicBezTo>
                  <a:cubicBezTo>
                    <a:pt x="136443" y="930519"/>
                    <a:pt x="30935" y="898281"/>
                    <a:pt x="10420" y="852854"/>
                  </a:cubicBezTo>
                  <a:cubicBezTo>
                    <a:pt x="-10095" y="807427"/>
                    <a:pt x="-1303" y="776654"/>
                    <a:pt x="45589" y="703385"/>
                  </a:cubicBezTo>
                  <a:cubicBezTo>
                    <a:pt x="92481" y="630116"/>
                    <a:pt x="258070" y="530470"/>
                    <a:pt x="291774" y="413239"/>
                  </a:cubicBezTo>
                  <a:cubicBezTo>
                    <a:pt x="325478" y="296008"/>
                    <a:pt x="286645" y="148004"/>
                    <a:pt x="247812" y="0"/>
                  </a:cubicBezTo>
                </a:path>
              </a:pathLst>
            </a:custGeom>
            <a:noFill/>
            <a:ln w="28575">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11"/>
          </p:nvPr>
        </p:nvSpPr>
        <p:spPr/>
        <p:txBody>
          <a:bodyPr/>
          <a:lstStyle/>
          <a:p>
            <a:fld id="{A9320731-3B2C-4107-8664-CAD7BE973DC8}" type="slidenum">
              <a:rPr lang="en-US" smtClean="0"/>
              <a:pPr/>
              <a:t>89</a:t>
            </a:fld>
            <a:endParaRPr lang="en-US"/>
          </a:p>
        </p:txBody>
      </p:sp>
    </p:spTree>
    <p:extLst>
      <p:ext uri="{BB962C8B-B14F-4D97-AF65-F5344CB8AC3E}">
        <p14:creationId xmlns:p14="http://schemas.microsoft.com/office/powerpoint/2010/main" val="135948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Bit About Me and My Interest In this Topic</a:t>
            </a:r>
          </a:p>
        </p:txBody>
      </p:sp>
      <p:sp>
        <p:nvSpPr>
          <p:cNvPr id="3" name="Content Placeholder 2"/>
          <p:cNvSpPr>
            <a:spLocks noGrp="1"/>
          </p:cNvSpPr>
          <p:nvPr>
            <p:ph sz="half" idx="1"/>
          </p:nvPr>
        </p:nvSpPr>
        <p:spPr>
          <a:xfrm>
            <a:off x="457200" y="1600200"/>
            <a:ext cx="4038600" cy="5046125"/>
          </a:xfrm>
        </p:spPr>
        <p:txBody>
          <a:bodyPr>
            <a:normAutofit/>
          </a:bodyPr>
          <a:lstStyle/>
          <a:p>
            <a:r>
              <a:rPr lang="en-US" dirty="0"/>
              <a:t>1976</a:t>
            </a:r>
          </a:p>
          <a:p>
            <a:pPr lvl="1"/>
            <a:r>
              <a:rPr lang="en-US" dirty="0"/>
              <a:t>Bill Coad inspires me to think a different way…</a:t>
            </a:r>
          </a:p>
          <a:p>
            <a:pPr marL="346075" lvl="2" indent="0">
              <a:buNone/>
            </a:pPr>
            <a:r>
              <a:rPr lang="en-US" i="1" dirty="0">
                <a:solidFill>
                  <a:srgbClr val="00B0F0"/>
                </a:solidFill>
              </a:rPr>
              <a:t>… that is to practice our profession with an emphasis upon our responsibility to protect the long-range interests of the society we serve and, specifically, to incorporate the ethics of energy conservation and environmental preservation in everything we do. </a:t>
            </a:r>
          </a:p>
          <a:p>
            <a:pPr marL="7938" lvl="1" indent="0" algn="r">
              <a:buNone/>
            </a:pPr>
            <a:r>
              <a:rPr lang="en-US" sz="1500" dirty="0"/>
              <a:t>ASHRAE Journal, vol. 42, no. 7, p. 16-21</a:t>
            </a:r>
          </a:p>
          <a:p>
            <a:pPr marL="7938" lvl="1" indent="0" algn="r">
              <a:buNone/>
            </a:pPr>
            <a:r>
              <a:rPr lang="en-US" sz="1500" dirty="0"/>
              <a:t>www.ASHRAE.org</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18832" y="1600200"/>
            <a:ext cx="3497335" cy="4525963"/>
          </a:xfrm>
        </p:spPr>
      </p:pic>
      <p:sp>
        <p:nvSpPr>
          <p:cNvPr id="8" name="Slide Number Placeholder 7"/>
          <p:cNvSpPr>
            <a:spLocks noGrp="1"/>
          </p:cNvSpPr>
          <p:nvPr>
            <p:ph type="sldNum" sz="quarter" idx="11"/>
          </p:nvPr>
        </p:nvSpPr>
        <p:spPr/>
        <p:txBody>
          <a:bodyPr/>
          <a:lstStyle/>
          <a:p>
            <a:fld id="{E347D01F-1A12-4043-9E52-C5C412E1DD77}" type="slidenum">
              <a:rPr lang="en-US" smtClean="0"/>
              <a:pPr/>
              <a:t>9</a:t>
            </a:fld>
            <a:endParaRPr lang="en-US"/>
          </a:p>
        </p:txBody>
      </p:sp>
    </p:spTree>
    <p:extLst>
      <p:ext uri="{BB962C8B-B14F-4D97-AF65-F5344CB8AC3E}">
        <p14:creationId xmlns:p14="http://schemas.microsoft.com/office/powerpoint/2010/main" val="205420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63" y="0"/>
            <a:ext cx="7995874" cy="6858000"/>
          </a:xfrm>
          <a:prstGeom prst="rect">
            <a:avLst/>
          </a:prstGeom>
          <a:solidFill>
            <a:schemeClr val="bg1"/>
          </a:solidFill>
          <a:ln>
            <a:noFill/>
          </a:ln>
          <a:effectLst/>
        </p:spPr>
      </p:pic>
      <p:cxnSp>
        <p:nvCxnSpPr>
          <p:cNvPr id="9" name="Straight Connector 8"/>
          <p:cNvCxnSpPr>
            <a:endCxn id="6" idx="2"/>
          </p:cNvCxnSpPr>
          <p:nvPr/>
        </p:nvCxnSpPr>
        <p:spPr>
          <a:xfrm flipV="1">
            <a:off x="6581775" y="685800"/>
            <a:ext cx="811669" cy="1624013"/>
          </a:xfrm>
          <a:prstGeom prst="line">
            <a:avLst/>
          </a:prstGeom>
          <a:noFill/>
          <a:ln w="508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a:endCxn id="11" idx="0"/>
          </p:cNvCxnSpPr>
          <p:nvPr/>
        </p:nvCxnSpPr>
        <p:spPr>
          <a:xfrm>
            <a:off x="6581775" y="4548189"/>
            <a:ext cx="811669" cy="1928811"/>
          </a:xfrm>
          <a:prstGeom prst="line">
            <a:avLst/>
          </a:prstGeom>
          <a:noFill/>
          <a:ln w="508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09813"/>
            <a:ext cx="6124575" cy="2238375"/>
          </a:xfrm>
          <a:prstGeom prst="rect">
            <a:avLst/>
          </a:prstGeom>
          <a:noFill/>
          <a:ln w="50800">
            <a:solidFill>
              <a:schemeClr val="accent1"/>
            </a:solid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6194575" y="0"/>
            <a:ext cx="2397737" cy="685800"/>
          </a:xfrm>
          <a:prstGeom prst="rect">
            <a:avLst/>
          </a:prstGeom>
          <a:noFill/>
          <a:ln w="508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94575" y="6477000"/>
            <a:ext cx="2397737" cy="381000"/>
          </a:xfrm>
          <a:prstGeom prst="rect">
            <a:avLst/>
          </a:prstGeom>
          <a:noFill/>
          <a:ln w="508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
          <p:cNvGrpSpPr>
            <a:grpSpLocks/>
          </p:cNvGrpSpPr>
          <p:nvPr/>
        </p:nvGrpSpPr>
        <p:grpSpPr bwMode="auto">
          <a:xfrm>
            <a:off x="540696" y="4665665"/>
            <a:ext cx="4405106" cy="1563865"/>
            <a:chOff x="-1710121" y="1202573"/>
            <a:chExt cx="4405106" cy="1563988"/>
          </a:xfrm>
          <a:effectLst>
            <a:outerShdw blurRad="50800" dist="38100" dir="2700000" algn="tl" rotWithShape="0">
              <a:prstClr val="black">
                <a:alpha val="40000"/>
              </a:prstClr>
            </a:outerShdw>
          </a:effectLst>
        </p:grpSpPr>
        <p:sp>
          <p:nvSpPr>
            <p:cNvPr id="12" name="TextBox 11"/>
            <p:cNvSpPr txBox="1"/>
            <p:nvPr/>
          </p:nvSpPr>
          <p:spPr>
            <a:xfrm>
              <a:off x="-1710121" y="1566137"/>
              <a:ext cx="3944235" cy="1200424"/>
            </a:xfrm>
            <a:prstGeom prst="rect">
              <a:avLst/>
            </a:prstGeom>
            <a:solidFill>
              <a:srgbClr val="D9D9D9">
                <a:alpha val="90000"/>
              </a:srgbClr>
            </a:solidFill>
            <a:ln w="25400">
              <a:solidFill>
                <a:schemeClr val="bg1"/>
              </a:solidFill>
            </a:ln>
          </p:spPr>
          <p:txBody>
            <a:bodyPr wrap="square">
              <a:spAutoFit/>
            </a:bodyPr>
            <a:lstStyle/>
            <a:p>
              <a:pPr>
                <a:defRPr/>
              </a:pPr>
              <a:r>
                <a:rPr lang="en-US" sz="1800" dirty="0">
                  <a:latin typeface="+mn-lt"/>
                </a:rPr>
                <a:t>Based on </a:t>
              </a:r>
              <a:r>
                <a:rPr lang="en-US" sz="1800" dirty="0" err="1">
                  <a:latin typeface="+mn-lt"/>
                </a:rPr>
                <a:t>egrid</a:t>
              </a:r>
              <a:r>
                <a:rPr lang="en-US" sz="1800" dirty="0">
                  <a:latin typeface="+mn-lt"/>
                </a:rPr>
                <a:t> 2010 data, about 71% of the electricity generated in the USA is generated by burning something</a:t>
              </a:r>
            </a:p>
          </p:txBody>
        </p:sp>
        <p:sp>
          <p:nvSpPr>
            <p:cNvPr id="13" name="Right Arrow 4"/>
            <p:cNvSpPr>
              <a:spLocks noChangeAspect="1"/>
            </p:cNvSpPr>
            <p:nvPr/>
          </p:nvSpPr>
          <p:spPr bwMode="auto">
            <a:xfrm rot="19310625">
              <a:off x="2312397" y="1202573"/>
              <a:ext cx="382588" cy="385764"/>
            </a:xfrm>
            <a:prstGeom prst="rightArrow">
              <a:avLst>
                <a:gd name="adj1" fmla="val 50000"/>
                <a:gd name="adj2" fmla="val 50000"/>
              </a:avLst>
            </a:prstGeom>
            <a:solidFill>
              <a:srgbClr val="FF0000"/>
            </a:solidFill>
            <a:ln w="28575" algn="ctr">
              <a:solidFill>
                <a:srgbClr val="000000"/>
              </a:solidFill>
              <a:round/>
              <a:headEnd/>
              <a:tailEnd/>
            </a:ln>
          </p:spPr>
          <p:txBody>
            <a:bodyPr anchor="ctr"/>
            <a:lstStyle/>
            <a:p>
              <a:endParaRPr lang="en-US"/>
            </a:p>
          </p:txBody>
        </p:sp>
      </p:grpSp>
      <p:sp>
        <p:nvSpPr>
          <p:cNvPr id="3" name="Slide Number Placeholder 2"/>
          <p:cNvSpPr>
            <a:spLocks noGrp="1"/>
          </p:cNvSpPr>
          <p:nvPr>
            <p:ph type="sldNum" sz="quarter" idx="11"/>
          </p:nvPr>
        </p:nvSpPr>
        <p:spPr/>
        <p:txBody>
          <a:bodyPr/>
          <a:lstStyle/>
          <a:p>
            <a:fld id="{A9320731-3B2C-4107-8664-CAD7BE973DC8}" type="slidenum">
              <a:rPr lang="en-US" smtClean="0"/>
              <a:pPr/>
              <a:t>90</a:t>
            </a:fld>
            <a:endParaRPr lang="en-US"/>
          </a:p>
        </p:txBody>
      </p:sp>
    </p:spTree>
    <p:extLst>
      <p:ext uri="{BB962C8B-B14F-4D97-AF65-F5344CB8AC3E}">
        <p14:creationId xmlns:p14="http://schemas.microsoft.com/office/powerpoint/2010/main" val="370669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DSellers\Documents\Technical Pictures\Cities\St Louis\2015-01-15\St Louis at Night from 35000 feet-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457200" y="609600"/>
            <a:ext cx="8229600" cy="1143000"/>
          </a:xfrm>
        </p:spPr>
        <p:txBody>
          <a:bodyPr/>
          <a:lstStyle/>
          <a:p>
            <a:r>
              <a:rPr lang="en-US" dirty="0"/>
              <a:t>My Logic Based Conclusion; </a:t>
            </a:r>
            <a:br>
              <a:rPr lang="en-US" sz="2800" dirty="0"/>
            </a:br>
            <a:r>
              <a:rPr lang="en-US" sz="2800" dirty="0"/>
              <a:t>We Have to be Having Some Sort of Impact</a:t>
            </a:r>
            <a:endParaRPr lang="en-US" dirty="0"/>
          </a:p>
        </p:txBody>
      </p:sp>
      <p:sp>
        <p:nvSpPr>
          <p:cNvPr id="2" name="Slide Number Placeholder 1"/>
          <p:cNvSpPr>
            <a:spLocks noGrp="1"/>
          </p:cNvSpPr>
          <p:nvPr>
            <p:ph type="sldNum" sz="quarter" idx="11"/>
          </p:nvPr>
        </p:nvSpPr>
        <p:spPr/>
        <p:txBody>
          <a:bodyPr/>
          <a:lstStyle/>
          <a:p>
            <a:fld id="{A9320731-3B2C-4107-8664-CAD7BE973DC8}" type="slidenum">
              <a:rPr lang="en-US" smtClean="0"/>
              <a:pPr/>
              <a:t>91</a:t>
            </a:fld>
            <a:endParaRPr lang="en-US"/>
          </a:p>
        </p:txBody>
      </p:sp>
      <p:sp>
        <p:nvSpPr>
          <p:cNvPr id="3" name="Down Arrow 2"/>
          <p:cNvSpPr/>
          <p:nvPr/>
        </p:nvSpPr>
        <p:spPr>
          <a:xfrm rot="8497112">
            <a:off x="5831305" y="3150368"/>
            <a:ext cx="484632" cy="445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324600" y="3697745"/>
            <a:ext cx="1524000" cy="646331"/>
          </a:xfrm>
          <a:prstGeom prst="rect">
            <a:avLst/>
          </a:prstGeom>
          <a:noFill/>
        </p:spPr>
        <p:txBody>
          <a:bodyPr wrap="square" rtlCol="0">
            <a:spAutoFit/>
          </a:bodyPr>
          <a:lstStyle/>
          <a:p>
            <a:r>
              <a:rPr lang="en-US" dirty="0">
                <a:solidFill>
                  <a:schemeClr val="bg1"/>
                </a:solidFill>
              </a:rPr>
              <a:t>You </a:t>
            </a:r>
          </a:p>
          <a:p>
            <a:r>
              <a:rPr lang="en-US" dirty="0">
                <a:solidFill>
                  <a:schemeClr val="bg1"/>
                </a:solidFill>
              </a:rPr>
              <a:t>are Here</a:t>
            </a:r>
          </a:p>
        </p:txBody>
      </p:sp>
    </p:spTree>
    <p:extLst>
      <p:ext uri="{BB962C8B-B14F-4D97-AF65-F5344CB8AC3E}">
        <p14:creationId xmlns:p14="http://schemas.microsoft.com/office/powerpoint/2010/main" val="52153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A9320731-3B2C-4107-8664-CAD7BE973DC8}" type="slidenum">
              <a:rPr lang="en-US" smtClean="0"/>
              <a:pPr/>
              <a:t>92</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0" y="0"/>
            <a:ext cx="8572500" cy="6858000"/>
          </a:xfrm>
          <a:prstGeom prst="rect">
            <a:avLst/>
          </a:prstGeom>
        </p:spPr>
      </p:pic>
      <p:sp>
        <p:nvSpPr>
          <p:cNvPr id="5" name="Down Arrow 4"/>
          <p:cNvSpPr/>
          <p:nvPr/>
        </p:nvSpPr>
        <p:spPr>
          <a:xfrm rot="8497112">
            <a:off x="5831305" y="3150368"/>
            <a:ext cx="484632" cy="445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24600" y="3697745"/>
            <a:ext cx="1524000" cy="646331"/>
          </a:xfrm>
          <a:prstGeom prst="rect">
            <a:avLst/>
          </a:prstGeom>
          <a:noFill/>
        </p:spPr>
        <p:txBody>
          <a:bodyPr wrap="square" rtlCol="0">
            <a:spAutoFit/>
          </a:bodyPr>
          <a:lstStyle/>
          <a:p>
            <a:r>
              <a:rPr lang="en-US" dirty="0">
                <a:solidFill>
                  <a:schemeClr val="bg1"/>
                </a:solidFill>
              </a:rPr>
              <a:t>You Also</a:t>
            </a:r>
          </a:p>
          <a:p>
            <a:r>
              <a:rPr lang="en-US" dirty="0">
                <a:solidFill>
                  <a:schemeClr val="bg1"/>
                </a:solidFill>
              </a:rPr>
              <a:t>are Here</a:t>
            </a:r>
          </a:p>
        </p:txBody>
      </p:sp>
    </p:spTree>
    <p:extLst>
      <p:ext uri="{BB962C8B-B14F-4D97-AF65-F5344CB8AC3E}">
        <p14:creationId xmlns:p14="http://schemas.microsoft.com/office/powerpoint/2010/main" val="356317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dirty="0"/>
          </a:p>
        </p:txBody>
      </p:sp>
      <p:pic>
        <p:nvPicPr>
          <p:cNvPr id="15362" name="Picture 2" descr="C:\Users\David\Pictures\Screen Saver\Jakie and his ladi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5181600"/>
            <a:ext cx="8382000" cy="1564828"/>
          </a:xfrm>
          <a:solidFill>
            <a:schemeClr val="bg1">
              <a:alpha val="75000"/>
            </a:schemeClr>
          </a:solidFill>
          <a:effectLst>
            <a:softEdge rad="127000"/>
          </a:effectLst>
        </p:spPr>
        <p:txBody>
          <a:bodyPr>
            <a:normAutofit/>
          </a:bodyPr>
          <a:lstStyle/>
          <a:p>
            <a:pPr marL="234950"/>
            <a:r>
              <a:rPr lang="en-US" sz="2800" dirty="0">
                <a:solidFill>
                  <a:schemeClr val="tx1"/>
                </a:solidFill>
              </a:rPr>
              <a:t>We Don’t Inherit the World from our Ancestors, We Borrow it From Our Children</a:t>
            </a:r>
            <a:br>
              <a:rPr lang="en-US" dirty="0">
                <a:solidFill>
                  <a:schemeClr val="tx1"/>
                </a:solidFill>
              </a:rPr>
            </a:br>
            <a:r>
              <a:rPr lang="en-US" sz="1800" dirty="0">
                <a:solidFill>
                  <a:schemeClr val="tx1"/>
                </a:solidFill>
              </a:rPr>
              <a:t>								</a:t>
            </a:r>
            <a:r>
              <a:rPr lang="en-US" sz="1400" i="1" dirty="0">
                <a:solidFill>
                  <a:schemeClr val="tx1"/>
                </a:solidFill>
              </a:rPr>
              <a:t>Unknown</a:t>
            </a:r>
            <a:endParaRPr lang="en-US" sz="3600" dirty="0">
              <a:solidFill>
                <a:schemeClr val="tx1"/>
              </a:solidFill>
            </a:endParaRPr>
          </a:p>
        </p:txBody>
      </p:sp>
      <p:sp>
        <p:nvSpPr>
          <p:cNvPr id="6" name="Slide Number Placeholder 5"/>
          <p:cNvSpPr>
            <a:spLocks noGrp="1"/>
          </p:cNvSpPr>
          <p:nvPr>
            <p:ph type="sldNum" sz="quarter" idx="11"/>
          </p:nvPr>
        </p:nvSpPr>
        <p:spPr/>
        <p:txBody>
          <a:bodyPr/>
          <a:lstStyle/>
          <a:p>
            <a:fld id="{A9320731-3B2C-4107-8664-CAD7BE973DC8}" type="slidenum">
              <a:rPr lang="en-US" smtClean="0"/>
              <a:pPr/>
              <a:t>93</a:t>
            </a:fld>
            <a:endParaRPr lang="en-US"/>
          </a:p>
        </p:txBody>
      </p:sp>
    </p:spTree>
    <p:extLst>
      <p:ext uri="{BB962C8B-B14F-4D97-AF65-F5344CB8AC3E}">
        <p14:creationId xmlns:p14="http://schemas.microsoft.com/office/powerpoint/2010/main" val="29039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7305"/>
          </a:xfrm>
        </p:spPr>
        <p:txBody>
          <a:bodyPr/>
          <a:lstStyle/>
          <a:p>
            <a:r>
              <a:rPr lang="en-US" dirty="0"/>
              <a:t>A Few Bottom Lines</a:t>
            </a:r>
          </a:p>
        </p:txBody>
      </p:sp>
      <p:sp>
        <p:nvSpPr>
          <p:cNvPr id="5" name="Content Placeholder 4"/>
          <p:cNvSpPr>
            <a:spLocks noGrp="1"/>
          </p:cNvSpPr>
          <p:nvPr>
            <p:ph sz="half" idx="1"/>
          </p:nvPr>
        </p:nvSpPr>
        <p:spPr>
          <a:xfrm>
            <a:off x="457200" y="821268"/>
            <a:ext cx="8077200" cy="4830763"/>
          </a:xfrm>
        </p:spPr>
        <p:txBody>
          <a:bodyPr>
            <a:normAutofit/>
          </a:bodyPr>
          <a:lstStyle/>
          <a:p>
            <a:pPr marL="342900" indent="-342900">
              <a:buFont typeface="Arial" panose="020B0604020202020204" pitchFamily="34" charset="0"/>
              <a:buChar char="•"/>
            </a:pPr>
            <a:r>
              <a:rPr lang="en-US" sz="2400" dirty="0"/>
              <a:t>Operate Filters Based on Life Cycle Cost</a:t>
            </a:r>
          </a:p>
          <a:p>
            <a:pPr marL="342900" indent="-342900">
              <a:buFont typeface="Arial" panose="020B0604020202020204" pitchFamily="34" charset="0"/>
              <a:buChar char="•"/>
            </a:pPr>
            <a:r>
              <a:rPr lang="en-US" sz="2400" dirty="0"/>
              <a:t>Purchase Clean Air, not Filters</a:t>
            </a:r>
          </a:p>
          <a:p>
            <a:pPr marL="342900" indent="-342900">
              <a:buFont typeface="Arial" panose="020B0604020202020204" pitchFamily="34" charset="0"/>
              <a:buChar char="•"/>
            </a:pPr>
            <a:r>
              <a:rPr lang="en-US" sz="2400" dirty="0"/>
              <a:t>Accumulate Multiple Benefits</a:t>
            </a:r>
          </a:p>
          <a:p>
            <a:pPr marL="693738" lvl="1"/>
            <a:r>
              <a:rPr lang="en-US" sz="2400" dirty="0"/>
              <a:t>Save fan energy</a:t>
            </a:r>
          </a:p>
          <a:p>
            <a:pPr marL="1031875" lvl="2"/>
            <a:r>
              <a:rPr lang="en-US" sz="2400" dirty="0"/>
              <a:t>Fan Power</a:t>
            </a:r>
          </a:p>
          <a:p>
            <a:pPr marL="1031875" lvl="2"/>
            <a:r>
              <a:rPr lang="en-US" sz="2400" dirty="0"/>
              <a:t>Fan heat</a:t>
            </a:r>
          </a:p>
          <a:p>
            <a:pPr marL="1031875" lvl="2"/>
            <a:r>
              <a:rPr lang="en-US" sz="2400" dirty="0"/>
              <a:t>Related ripple Effects</a:t>
            </a:r>
          </a:p>
          <a:p>
            <a:pPr marL="693738" lvl="1"/>
            <a:r>
              <a:rPr lang="en-US" sz="2400" dirty="0"/>
              <a:t>Reduce filter consumption</a:t>
            </a:r>
          </a:p>
          <a:p>
            <a:pPr marL="693738" lvl="1"/>
            <a:r>
              <a:rPr lang="en-US" sz="2400" dirty="0"/>
              <a:t>Reduce filter maintenance labor</a:t>
            </a:r>
          </a:p>
          <a:p>
            <a:pPr marL="693738" lvl="1"/>
            <a:r>
              <a:rPr lang="en-US" sz="2400" dirty="0"/>
              <a:t>Reduce waste stream</a:t>
            </a:r>
          </a:p>
          <a:p>
            <a:pPr marL="693738" lvl="1"/>
            <a:endParaRPr lang="en-US" sz="2400" dirty="0"/>
          </a:p>
          <a:p>
            <a:pPr marL="342900" indent="-342900">
              <a:buFont typeface="Arial" panose="020B0604020202020204" pitchFamily="34" charset="0"/>
              <a:buChar char="•"/>
            </a:pPr>
            <a:endParaRPr lang="en-US" sz="2400"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94</a:t>
            </a:fld>
            <a:endParaRPr lang="en-US"/>
          </a:p>
        </p:txBody>
      </p:sp>
      <p:sp>
        <p:nvSpPr>
          <p:cNvPr id="7" name="Title 1"/>
          <p:cNvSpPr txBox="1">
            <a:spLocks/>
          </p:cNvSpPr>
          <p:nvPr/>
        </p:nvSpPr>
        <p:spPr>
          <a:xfrm>
            <a:off x="381000" y="5181600"/>
            <a:ext cx="8382000" cy="1564828"/>
          </a:xfrm>
          <a:prstGeom prst="rect">
            <a:avLst/>
          </a:prstGeom>
          <a:noFill/>
          <a:effectLst>
            <a:softEdge rad="127000"/>
          </a:effectLst>
        </p:spPr>
        <p:txBody>
          <a:bodyPr vert="horz" lIns="91440" tIns="45720" rIns="91440" bIns="45720" rtlCol="0" anchor="ctr">
            <a:normAutofit/>
          </a:bodyPr>
          <a:lst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a:lstStyle>
          <a:p>
            <a:pPr marL="234950"/>
            <a:r>
              <a:rPr lang="en-US" sz="2800" dirty="0"/>
              <a:t>We Don’t Inherit the World from our Ancestors, We Borrow it From Our Children</a:t>
            </a:r>
            <a:br>
              <a:rPr lang="en-US" dirty="0"/>
            </a:br>
            <a:r>
              <a:rPr lang="en-US" sz="1800" dirty="0"/>
              <a:t>								</a:t>
            </a:r>
            <a:r>
              <a:rPr lang="en-US" sz="1400" i="1" dirty="0"/>
              <a:t>Unknown</a:t>
            </a:r>
            <a:endParaRPr lang="en-US" sz="3600" dirty="0"/>
          </a:p>
        </p:txBody>
      </p:sp>
    </p:spTree>
    <p:extLst>
      <p:ext uri="{BB962C8B-B14F-4D97-AF65-F5344CB8AC3E}">
        <p14:creationId xmlns:p14="http://schemas.microsoft.com/office/powerpoint/2010/main" val="49013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pPr eaLnBrk="1" hangingPunct="1"/>
            <a:r>
              <a:rPr lang="en-US"/>
              <a:t>Resources on Filtration</a:t>
            </a:r>
          </a:p>
        </p:txBody>
      </p:sp>
      <p:sp>
        <p:nvSpPr>
          <p:cNvPr id="19461" name="Rectangle 3"/>
          <p:cNvSpPr>
            <a:spLocks noGrp="1" noChangeArrowheads="1"/>
          </p:cNvSpPr>
          <p:nvPr>
            <p:ph idx="1"/>
          </p:nvPr>
        </p:nvSpPr>
        <p:spPr>
          <a:xfrm>
            <a:off x="685800" y="1524000"/>
            <a:ext cx="7772400" cy="5334000"/>
          </a:xfrm>
        </p:spPr>
        <p:txBody>
          <a:bodyPr>
            <a:noAutofit/>
          </a:bodyPr>
          <a:lstStyle/>
          <a:p>
            <a:pPr marL="285750" indent="-285750" eaLnBrk="1" hangingPunct="1">
              <a:buFont typeface="Arial" panose="020B0604020202020204" pitchFamily="34" charset="0"/>
              <a:buChar char="•"/>
            </a:pPr>
            <a:r>
              <a:rPr lang="en-US" sz="1800" b="0" dirty="0">
                <a:solidFill>
                  <a:schemeClr val="bg1"/>
                </a:solidFill>
              </a:rPr>
              <a:t>Follow the field trial at </a:t>
            </a:r>
            <a:r>
              <a:rPr lang="en-US" sz="1800" b="0" dirty="0">
                <a:solidFill>
                  <a:schemeClr val="bg1"/>
                </a:solidFill>
                <a:hlinkClick r:id="rId3"/>
              </a:rPr>
              <a:t>www.Av8rdas.Wordpress.com</a:t>
            </a:r>
            <a:r>
              <a:rPr lang="en-US" sz="1800" b="0" dirty="0">
                <a:solidFill>
                  <a:schemeClr val="bg1"/>
                </a:solidFill>
              </a:rPr>
              <a:t> (starts in  a September 2009 post)</a:t>
            </a:r>
          </a:p>
          <a:p>
            <a:pPr marL="285750" indent="-285750" eaLnBrk="1" hangingPunct="1">
              <a:buFont typeface="Arial" panose="020B0604020202020204" pitchFamily="34" charset="0"/>
              <a:buChar char="•"/>
            </a:pPr>
            <a:r>
              <a:rPr lang="en-US" sz="1800" b="0" dirty="0">
                <a:solidFill>
                  <a:schemeClr val="bg1"/>
                </a:solidFill>
              </a:rPr>
              <a:t>The Art and Science of Air Filtration in Health Care</a:t>
            </a:r>
          </a:p>
          <a:p>
            <a:pPr lvl="2"/>
            <a:r>
              <a:rPr lang="en-US" sz="1800" dirty="0">
                <a:solidFill>
                  <a:srgbClr val="00B0F0"/>
                </a:solidFill>
              </a:rPr>
              <a:t>HPAC - October 1998</a:t>
            </a:r>
          </a:p>
          <a:p>
            <a:pPr marL="285750" indent="-285750" eaLnBrk="1" hangingPunct="1">
              <a:buFont typeface="Arial" panose="020B0604020202020204" pitchFamily="34" charset="0"/>
              <a:buChar char="•"/>
            </a:pPr>
            <a:r>
              <a:rPr lang="en-US" sz="1800" b="0" dirty="0">
                <a:solidFill>
                  <a:schemeClr val="bg1"/>
                </a:solidFill>
              </a:rPr>
              <a:t>Filtration: An Investment in IAQ</a:t>
            </a:r>
          </a:p>
          <a:p>
            <a:pPr lvl="2"/>
            <a:r>
              <a:rPr lang="en-US" sz="1800" dirty="0">
                <a:solidFill>
                  <a:srgbClr val="00B0F0"/>
                </a:solidFill>
              </a:rPr>
              <a:t>HPAC - August 1997</a:t>
            </a:r>
          </a:p>
          <a:p>
            <a:pPr marL="285750" indent="-285750" eaLnBrk="1" hangingPunct="1">
              <a:buFont typeface="Arial" panose="020B0604020202020204" pitchFamily="34" charset="0"/>
              <a:buChar char="•"/>
            </a:pPr>
            <a:r>
              <a:rPr lang="en-US" sz="1800" b="0" dirty="0">
                <a:solidFill>
                  <a:schemeClr val="bg1"/>
                </a:solidFill>
              </a:rPr>
              <a:t>Specifying Filters</a:t>
            </a:r>
          </a:p>
          <a:p>
            <a:pPr lvl="2"/>
            <a:r>
              <a:rPr lang="en-US" sz="1800" dirty="0">
                <a:solidFill>
                  <a:srgbClr val="00B0F0"/>
                </a:solidFill>
              </a:rPr>
              <a:t>HPAC - November 2003</a:t>
            </a:r>
          </a:p>
          <a:p>
            <a:pPr lvl="2"/>
            <a:r>
              <a:rPr lang="en-US" sz="1800" dirty="0">
                <a:solidFill>
                  <a:srgbClr val="00B0F0"/>
                </a:solidFill>
              </a:rPr>
              <a:t>All by H.E. Barney Burroughs</a:t>
            </a:r>
          </a:p>
          <a:p>
            <a:pPr marL="285750" indent="-285750" eaLnBrk="1" hangingPunct="1">
              <a:buFont typeface="Arial" panose="020B0604020202020204" pitchFamily="34" charset="0"/>
              <a:buChar char="•"/>
            </a:pPr>
            <a:r>
              <a:rPr lang="en-US" sz="1800" b="0" dirty="0">
                <a:solidFill>
                  <a:schemeClr val="bg1"/>
                </a:solidFill>
              </a:rPr>
              <a:t>National Air Filtration Association (NAFA)</a:t>
            </a:r>
          </a:p>
          <a:p>
            <a:pPr lvl="2"/>
            <a:r>
              <a:rPr lang="en-US" sz="1800" dirty="0">
                <a:solidFill>
                  <a:schemeClr val="bg1"/>
                </a:solidFill>
                <a:hlinkClick r:id="rId4"/>
              </a:rPr>
              <a:t>http://www.nafahq.org/</a:t>
            </a:r>
            <a:r>
              <a:rPr lang="en-US" sz="1800" dirty="0">
                <a:solidFill>
                  <a:schemeClr val="bg1"/>
                </a:solidFill>
              </a:rPr>
              <a:t> </a:t>
            </a:r>
          </a:p>
          <a:p>
            <a:pPr lvl="1"/>
            <a:r>
              <a:rPr lang="en-US" sz="1800" b="0" i="1" dirty="0">
                <a:solidFill>
                  <a:schemeClr val="bg1"/>
                </a:solidFill>
              </a:rPr>
              <a:t>Using Extended Surface Air Filters in Heating Ventilation and Air Conditioning Systems:  Reducing Utility and Maintenance Costs while Benefiting the Environment</a:t>
            </a:r>
            <a:r>
              <a:rPr lang="en-US" sz="1800" b="0" dirty="0">
                <a:solidFill>
                  <a:schemeClr val="bg1"/>
                </a:solidFill>
              </a:rPr>
              <a:t>, by Michael J. </a:t>
            </a:r>
            <a:r>
              <a:rPr lang="en-US" sz="1800" b="0" dirty="0" err="1">
                <a:solidFill>
                  <a:schemeClr val="bg1"/>
                </a:solidFill>
              </a:rPr>
              <a:t>Chimack</a:t>
            </a:r>
            <a:r>
              <a:rPr lang="en-US" sz="1800" b="0" dirty="0">
                <a:solidFill>
                  <a:schemeClr val="bg1"/>
                </a:solidFill>
              </a:rPr>
              <a:t> et.al., ACEEE 2000 Proceedings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95</a:t>
            </a:fld>
            <a:endParaRPr lang="en-US"/>
          </a:p>
        </p:txBody>
      </p:sp>
    </p:spTree>
    <p:extLst>
      <p:ext uri="{BB962C8B-B14F-4D97-AF65-F5344CB8AC3E}">
        <p14:creationId xmlns:p14="http://schemas.microsoft.com/office/powerpoint/2010/main" val="136279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88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14-11-24 FDE Black">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themeOverride>
</file>

<file path=ppt/theme/themeOverride2.xml><?xml version="1.0" encoding="utf-8"?>
<a:themeOverride xmlns:a="http://schemas.openxmlformats.org/drawingml/2006/main">
  <a:clrScheme name="Retrocommissioning Workshop Series IIIv4 15">
    <a:dk1>
      <a:srgbClr val="000000"/>
    </a:dk1>
    <a:lt1>
      <a:srgbClr val="FFFFFF"/>
    </a:lt1>
    <a:dk2>
      <a:srgbClr val="000000"/>
    </a:dk2>
    <a:lt2>
      <a:srgbClr val="808080"/>
    </a:lt2>
    <a:accent1>
      <a:srgbClr val="C0C0C0"/>
    </a:accent1>
    <a:accent2>
      <a:srgbClr val="333399"/>
    </a:accent2>
    <a:accent3>
      <a:srgbClr val="FFFFFF"/>
    </a:accent3>
    <a:accent4>
      <a:srgbClr val="000000"/>
    </a:accent4>
    <a:accent5>
      <a:srgbClr val="DCDCDC"/>
    </a:accent5>
    <a:accent6>
      <a:srgbClr val="2D2D8A"/>
    </a:accent6>
    <a:hlink>
      <a:srgbClr val="0099FF"/>
    </a:hlink>
    <a:folHlink>
      <a:srgbClr val="FF0000"/>
    </a:folHlink>
  </a:clrScheme>
  <a:fontScheme name="Retrocommissioning Workshop Series IIIv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4442</TotalTime>
  <Words>4449</Words>
  <Application>Microsoft Office PowerPoint</Application>
  <PresentationFormat>On-screen Show (4:3)</PresentationFormat>
  <Paragraphs>853</Paragraphs>
  <Slides>96</Slides>
  <Notes>46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103" baseType="lpstr">
      <vt:lpstr>Arial</vt:lpstr>
      <vt:lpstr>Arial Narrow</vt:lpstr>
      <vt:lpstr>Calibri</vt:lpstr>
      <vt:lpstr>Symath</vt:lpstr>
      <vt:lpstr>2014-11-24 FDE Black</vt:lpstr>
      <vt:lpstr>Equation</vt:lpstr>
      <vt:lpstr>Drawing</vt:lpstr>
      <vt:lpstr>Best Life Cycle Cost Filter Operation</vt:lpstr>
      <vt:lpstr>PowerPoint Presentation</vt:lpstr>
      <vt:lpstr>Filtration and HVAC Go Hand in Hand</vt:lpstr>
      <vt:lpstr>Filtration and HVAC Go Hand in Hand</vt:lpstr>
      <vt:lpstr>LEED® Requirements Push Towards Higher Filtration Levels</vt:lpstr>
      <vt:lpstr>COVID Mitigation Pushes Towards Higher Filtration Levels</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A Bit About Me and My Interest In this Topic</vt:lpstr>
      <vt:lpstr>Energy is Not the Only Resource Consumed by Air Handling Equipment</vt:lpstr>
      <vt:lpstr>There is More to Filter Media than  Being Fuzzy</vt:lpstr>
      <vt:lpstr>There is More to Filter Media than  Being Fuzzy</vt:lpstr>
      <vt:lpstr>There is More to Filter Media than  Being Fuzzy</vt:lpstr>
      <vt:lpstr>There is More to Filter Media than  Being Fuzzy</vt:lpstr>
      <vt:lpstr>There is More to Filter Media than  Being Fuzzy</vt:lpstr>
      <vt:lpstr>Same MERV but Otherwise, Very Different</vt:lpstr>
      <vt:lpstr>Filtration Mechanisms  Highly Dependent on the Details of the “Fuzzyness”</vt:lpstr>
      <vt:lpstr>Face Loading Filters</vt:lpstr>
      <vt:lpstr>Depth Loading Filters</vt:lpstr>
      <vt:lpstr>PowerPoint Presentation</vt:lpstr>
      <vt:lpstr>Filter Banks Load at Different Rates</vt:lpstr>
      <vt:lpstr>Filter Banks Load at Different Rates</vt:lpstr>
      <vt:lpstr>Filter Banks Load at Different Rates</vt:lpstr>
      <vt:lpstr>Filter Life Cycle Costs</vt:lpstr>
      <vt:lpstr>Calculating Power Into the Fan Motor as kW</vt:lpstr>
      <vt:lpstr>Filter Life Cycle Costs</vt:lpstr>
      <vt:lpstr>Key Points</vt:lpstr>
      <vt:lpstr>Key Points</vt:lpstr>
      <vt:lpstr>The Life Cycle Cost Game</vt:lpstr>
      <vt:lpstr>A Word about Eliminating Prefilters</vt:lpstr>
      <vt:lpstr>A Word about Eliminating Prefilters</vt:lpstr>
      <vt:lpstr>A Word about Eliminating Prefilters</vt:lpstr>
      <vt:lpstr>A Word about Eliminating Prefilters</vt:lpstr>
      <vt:lpstr>A Word about Eliminating Prefilters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Filter Location Impacts Fan Energy</vt:lpstr>
      <vt:lpstr>Details Matter, Even with Filters</vt:lpstr>
      <vt:lpstr>Independent Laboratory Testing  Verifying Manufacturer’s Claims</vt:lpstr>
      <vt:lpstr>ASHRAE Standard 52 The Basis for the Manufacturer’s claims</vt:lpstr>
      <vt:lpstr>Assessing Reality</vt:lpstr>
      <vt:lpstr>Good Filter + Mediocre Frame = Mediocre Filtration</vt:lpstr>
      <vt:lpstr>PowerPoint Presentation</vt:lpstr>
      <vt:lpstr>A Filter is Only as Good as its Frame</vt:lpstr>
      <vt:lpstr>A Filter is Only as Good as its Frame</vt:lpstr>
      <vt:lpstr>Kaiser Permanente Building Portland, Oregon</vt:lpstr>
      <vt:lpstr>Proposed Comparison</vt:lpstr>
      <vt:lpstr>Proposed Comparison – Prefilter</vt:lpstr>
      <vt:lpstr>Proposed Comparison – Final Filter</vt:lpstr>
      <vt:lpstr>PowerPoint Presentation</vt:lpstr>
      <vt:lpstr>PowerPoint Presentation</vt:lpstr>
      <vt:lpstr>PowerPoint Presentation</vt:lpstr>
      <vt:lpstr>Kaiser Permanente Building Portland, Oregon</vt:lpstr>
      <vt:lpstr>PowerPoint Presentation</vt:lpstr>
      <vt:lpstr>Visit My Blog for Details</vt:lpstr>
      <vt:lpstr>PowerPoint Presentation</vt:lpstr>
      <vt:lpstr>PowerPoint Presentation</vt:lpstr>
      <vt:lpstr>Bottom Line</vt:lpstr>
      <vt:lpstr>PowerPoint Presentation</vt:lpstr>
      <vt:lpstr>Another Interesting Observation</vt:lpstr>
      <vt:lpstr>Electrostatic Filters  (Re)Emerging Technology</vt:lpstr>
      <vt:lpstr>Practice Due Diligence </vt:lpstr>
      <vt:lpstr>The Savings Ripple Out Beyond the AHU</vt:lpstr>
      <vt:lpstr>The Savings Ripple Out Beyond the AHU</vt:lpstr>
      <vt:lpstr>Fossil Fuel Base Generation Has Ripple Effects</vt:lpstr>
      <vt:lpstr>PowerPoint Presentation</vt:lpstr>
      <vt:lpstr>My Logic Based Conclusion;  We Have to be Having Some Sort of Impact</vt:lpstr>
      <vt:lpstr>PowerPoint Presentation</vt:lpstr>
      <vt:lpstr>We Don’t Inherit the World from our Ancestors, We Borrow it From Our Children         Unknown</vt:lpstr>
      <vt:lpstr>A Few Bottom Lines</vt:lpstr>
      <vt:lpstr>Resources on Filtration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Sellers</dc:creator>
  <cp:lastModifiedBy>David Sellers</cp:lastModifiedBy>
  <cp:revision>92</cp:revision>
  <cp:lastPrinted>2015-04-15T13:53:33Z</cp:lastPrinted>
  <dcterms:created xsi:type="dcterms:W3CDTF">2015-04-12T20:17:55Z</dcterms:created>
  <dcterms:modified xsi:type="dcterms:W3CDTF">2021-12-10T17:50:29Z</dcterms:modified>
</cp:coreProperties>
</file>