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92" r:id="rId5"/>
    <p:sldId id="285" r:id="rId6"/>
    <p:sldId id="286" r:id="rId7"/>
    <p:sldId id="287" r:id="rId8"/>
    <p:sldId id="288" r:id="rId9"/>
    <p:sldId id="289" r:id="rId10"/>
    <p:sldId id="290" r:id="rId11"/>
    <p:sldId id="294" r:id="rId12"/>
    <p:sldId id="304" r:id="rId13"/>
    <p:sldId id="305" r:id="rId14"/>
    <p:sldId id="303" r:id="rId15"/>
    <p:sldId id="295" r:id="rId16"/>
    <p:sldId id="296" r:id="rId17"/>
    <p:sldId id="298" r:id="rId18"/>
    <p:sldId id="299" r:id="rId19"/>
    <p:sldId id="300" r:id="rId20"/>
    <p:sldId id="301" r:id="rId21"/>
    <p:sldId id="302" r:id="rId22"/>
    <p:sldId id="309" r:id="rId23"/>
    <p:sldId id="310" r:id="rId24"/>
    <p:sldId id="311" r:id="rId25"/>
    <p:sldId id="313" r:id="rId26"/>
    <p:sldId id="312" r:id="rId27"/>
    <p:sldId id="314" r:id="rId28"/>
    <p:sldId id="315" r:id="rId29"/>
    <p:sldId id="316" r:id="rId30"/>
    <p:sldId id="317" r:id="rId31"/>
    <p:sldId id="319" r:id="rId32"/>
    <p:sldId id="320" r:id="rId33"/>
    <p:sldId id="321" r:id="rId34"/>
    <p:sldId id="322" r:id="rId35"/>
    <p:sldId id="297" r:id="rId36"/>
    <p:sldId id="318" r:id="rId37"/>
    <p:sldId id="323" r:id="rId38"/>
    <p:sldId id="324" r:id="rId39"/>
    <p:sldId id="325" r:id="rId40"/>
    <p:sldId id="326" r:id="rId41"/>
    <p:sldId id="327" r:id="rId42"/>
    <p:sldId id="328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91" r:id="rId56"/>
    <p:sldId id="259" r:id="rId57"/>
    <p:sldId id="260" r:id="rId58"/>
    <p:sldId id="267" r:id="rId59"/>
    <p:sldId id="261" r:id="rId60"/>
    <p:sldId id="268" r:id="rId61"/>
    <p:sldId id="269" r:id="rId62"/>
    <p:sldId id="262" r:id="rId63"/>
    <p:sldId id="263" r:id="rId64"/>
    <p:sldId id="270" r:id="rId65"/>
    <p:sldId id="264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>
        <p:scale>
          <a:sx n="57" d="100"/>
          <a:sy n="57" d="100"/>
        </p:scale>
        <p:origin x="162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5.wmf"/><Relationship Id="rId1" Type="http://schemas.openxmlformats.org/officeDocument/2006/relationships/image" Target="../media/image2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4.wmf"/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50FB-540D-4CA3-B772-EB84F384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A5024-EA9D-47E4-BEEB-4B9E5E01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E461-9AD9-4A4F-8ABD-67EEE49D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AE4B-28CA-4526-AB60-A31456B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9EEA-5EE4-49E3-90F6-72B9B9D0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7184E-B7D0-488A-9211-CAC27BEC7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CC40-051A-464F-A398-C676BB1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B41-D1A4-4CD6-BFC0-9D7A99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AAD7-CF8F-47A1-A59A-A565362F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0AA42-0746-4DFB-BD1F-66B3F6F9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32C8-7EC6-4C58-AF61-3E14B6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F05F-6643-4382-B44E-6ADEA51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025048"/>
            <a:ext cx="10515600" cy="906416"/>
          </a:xfrm>
        </p:spPr>
        <p:txBody>
          <a:bodyPr anchor="t">
            <a:noAutofit/>
          </a:bodyPr>
          <a:lstStyle>
            <a:lvl1pPr>
              <a:defRPr sz="4800" b="0" i="0" spc="-133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00747" y="4085303"/>
            <a:ext cx="10527653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90" y="286025"/>
            <a:ext cx="10512109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+mj-lt"/>
                <a:ea typeface="DIN-Medium"/>
                <a:cs typeface="DIN-Medium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8808" y="3543971"/>
            <a:ext cx="10515600" cy="2431027"/>
          </a:xfrm>
        </p:spPr>
        <p:txBody>
          <a:bodyPr>
            <a:normAutofit/>
          </a:bodyPr>
          <a:lstStyle>
            <a:lvl1pPr marL="0" indent="0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920956" y="2977661"/>
            <a:ext cx="1532145" cy="15240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6290" y="2298699"/>
            <a:ext cx="10512109" cy="564404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+mn-lt"/>
                <a:ea typeface="DIN-Regular"/>
                <a:cs typeface="DIN-Regular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+mj-lt"/>
                <a:ea typeface="DIN-Medium"/>
                <a:cs typeface="DIN-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45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  <p15:guide id="4" orient="horz" pos="9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29540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8808" y="1549594"/>
            <a:ext cx="10515600" cy="4927407"/>
          </a:xfrm>
        </p:spPr>
        <p:txBody>
          <a:bodyPr>
            <a:norm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None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254192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267" b="0" i="0" spc="-133" baseline="0">
                <a:solidFill>
                  <a:schemeClr val="bg1"/>
                </a:solidFill>
                <a:latin typeface="+mj-lt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46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  <p15:guide id="4" orient="horz" pos="9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DE Titl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29540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18808" y="1549594"/>
            <a:ext cx="5120640" cy="4927407"/>
          </a:xfrm>
        </p:spPr>
        <p:txBody>
          <a:bodyPr>
            <a:normAutofit/>
          </a:bodyPr>
          <a:lstStyle>
            <a:lvl1pPr marL="0" indent="0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None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SzPct val="100000"/>
              <a:buFont typeface="Arial" charset="0"/>
              <a:buChar char="•"/>
              <a:defRPr sz="3200" b="0" i="0">
                <a:solidFill>
                  <a:schemeClr val="tx1"/>
                </a:solidFill>
                <a:latin typeface="+mn-lt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6"/>
          <p:cNvSpPr>
            <a:spLocks noGrp="1"/>
          </p:cNvSpPr>
          <p:nvPr>
            <p:ph type="title"/>
          </p:nvPr>
        </p:nvSpPr>
        <p:spPr>
          <a:xfrm>
            <a:off x="812800" y="254192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267" b="0" i="0" spc="-133" baseline="0">
                <a:solidFill>
                  <a:schemeClr val="bg1"/>
                </a:solidFill>
                <a:latin typeface="+mj-lt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8D75F-D55C-43AE-A315-40EFB2B377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00800" y="1549400"/>
            <a:ext cx="5120640" cy="492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2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  <p15:guide id="4" orient="horz" pos="9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89" y="286025"/>
            <a:ext cx="10512111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+mn-lt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812800" y="2836333"/>
            <a:ext cx="4876800" cy="304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 b="0" i="0">
                <a:latin typeface="+mn-lt"/>
                <a:ea typeface="DIN-Regular" charset="0"/>
                <a:cs typeface="DIN-Regular" charset="0"/>
              </a:defRPr>
            </a:lvl1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+mn-lt"/>
                <a:ea typeface="DIN-Medium"/>
                <a:cs typeface="DIN-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070601" y="2836333"/>
            <a:ext cx="5257800" cy="3048000"/>
          </a:xfrm>
        </p:spPr>
        <p:txBody>
          <a:bodyPr anchor="ctr">
            <a:normAutofit/>
          </a:bodyPr>
          <a:lstStyle>
            <a:lvl1pPr marL="0" indent="0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+mn-lt"/>
                <a:ea typeface="DIN-Regular"/>
                <a:cs typeface="DIN-Regular"/>
              </a:defRPr>
            </a:lvl1pPr>
            <a:lvl2pPr marL="457189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914377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371566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1828754" indent="0" algn="l" fontAlgn="t">
              <a:lnSpc>
                <a:spcPts val="1867"/>
              </a:lnSpc>
              <a:buClr>
                <a:schemeClr val="tx1"/>
              </a:buClr>
              <a:buSzPct val="100000"/>
              <a:buFontTx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083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2576411" y="4471383"/>
            <a:ext cx="8619908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6"/>
          <p:cNvSpPr>
            <a:spLocks noGrp="1"/>
          </p:cNvSpPr>
          <p:nvPr>
            <p:ph type="title" hasCustomPrompt="1"/>
          </p:nvPr>
        </p:nvSpPr>
        <p:spPr>
          <a:xfrm>
            <a:off x="2576413" y="3411128"/>
            <a:ext cx="8619908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+mj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7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0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6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86313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800747" y="1588858"/>
            <a:ext cx="9144000" cy="143374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4933" dirty="0">
              <a:solidFill>
                <a:srgbClr val="19335E"/>
              </a:solidFill>
              <a:latin typeface="DIN-Medium" charset="0"/>
              <a:ea typeface="DIN-Medium" charset="0"/>
              <a:cs typeface="DIN-Medium" charset="0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6289" y="286025"/>
            <a:ext cx="10512111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>
                    <a:lumMod val="85000"/>
                  </a:schemeClr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section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16288" y="3679131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one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18808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622800" y="3679132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two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432800" y="3679132"/>
            <a:ext cx="3140136" cy="461069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533" b="0" i="0">
                <a:solidFill>
                  <a:srgbClr val="00A5DF"/>
                </a:solidFill>
                <a:latin typeface="DIN-Regular" charset="0"/>
                <a:ea typeface="DIN-Regular" charset="0"/>
                <a:cs typeface="DIN-Regular" charset="0"/>
              </a:defRPr>
            </a:lvl1pPr>
          </a:lstStyle>
          <a:p>
            <a:pPr lvl="0"/>
            <a:r>
              <a:rPr lang="en-US" dirty="0"/>
              <a:t>Point Three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622800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8435320" y="4140200"/>
            <a:ext cx="3137616" cy="2199640"/>
          </a:xfrm>
        </p:spPr>
        <p:txBody>
          <a:bodyPr>
            <a:normAutofit/>
          </a:bodyPr>
          <a:lstStyle>
            <a:lvl1pPr marL="0" indent="0" algn="l" fontAlgn="t">
              <a:lnSpc>
                <a:spcPts val="2400"/>
              </a:lnSpc>
              <a:buClr>
                <a:schemeClr val="tx1"/>
              </a:buClr>
              <a:buSzPct val="100000"/>
              <a:buFont typeface="Arial" charset="0"/>
              <a:buNone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1pPr>
            <a:lvl2pPr marL="685783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2pPr>
            <a:lvl3pPr marL="1142971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3pPr>
            <a:lvl4pPr marL="1600160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4pPr>
            <a:lvl5pPr marL="2057349" indent="-228594" algn="l" fontAlgn="t">
              <a:lnSpc>
                <a:spcPts val="1867"/>
              </a:lnSpc>
              <a:buClr>
                <a:schemeClr val="tx1"/>
              </a:buClr>
              <a:buSzPct val="100000"/>
              <a:buFont typeface="Arial" charset="0"/>
              <a:buChar char="•"/>
              <a:defRPr sz="1733" b="0" i="0">
                <a:solidFill>
                  <a:schemeClr val="tx1"/>
                </a:solidFill>
                <a:latin typeface="DIN-Regular" charset="0"/>
                <a:ea typeface="DIN-Regular" charset="0"/>
                <a:cs typeface="DIN-Regular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812801" y="3022601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4622801" y="3022601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8432801" y="3015926"/>
            <a:ext cx="656167" cy="65616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33" b="0" i="0" spc="0">
                <a:latin typeface="DIN-Light" charset="0"/>
                <a:ea typeface="DIN-Light" charset="0"/>
                <a:cs typeface="DIN-Light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itle 16"/>
          <p:cNvSpPr>
            <a:spLocks noGrp="1"/>
          </p:cNvSpPr>
          <p:nvPr>
            <p:ph type="title"/>
          </p:nvPr>
        </p:nvSpPr>
        <p:spPr>
          <a:xfrm>
            <a:off x="812800" y="1501695"/>
            <a:ext cx="10515600" cy="1041208"/>
          </a:xfrm>
        </p:spPr>
        <p:txBody>
          <a:bodyPr wrap="none" anchor="t">
            <a:normAutofit/>
          </a:bodyPr>
          <a:lstStyle>
            <a:lvl1pPr>
              <a:lnSpc>
                <a:spcPts val="5333"/>
              </a:lnSpc>
              <a:defRPr sz="4933" b="0" i="0" spc="-133" baseline="0">
                <a:solidFill>
                  <a:srgbClr val="19335E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5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2912" userDrawn="1">
          <p15:clr>
            <a:srgbClr val="FBAE40"/>
          </p15:clr>
        </p15:guide>
        <p15:guide id="4" pos="5312" userDrawn="1">
          <p15:clr>
            <a:srgbClr val="FBAE40"/>
          </p15:clr>
        </p15:guide>
        <p15:guide id="5" orient="horz" pos="94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5044141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5044141"/>
            <a:ext cx="12192000" cy="13148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215154" y="6442635"/>
            <a:ext cx="117616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" b="0" i="0" dirty="0">
                <a:solidFill>
                  <a:schemeClr val="accent3"/>
                </a:solidFill>
                <a:latin typeface="DIN-Regular" charset="0"/>
                <a:ea typeface="DIN-Regular" charset="0"/>
                <a:cs typeface="DIN-Regular" charset="0"/>
              </a:rPr>
              <a:t>"PG&amp;E" refers to Pacific Gas and Electric Company, a subsidiary of PG&amp;E Corporation. ©2017 Pacific Gas and Electric Company. All rights reserved. These offerings are funded by California utility customers and administered by PG&amp;E under the auspices of the California Public Utilities Commission.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47" y="5502307"/>
            <a:ext cx="3064256" cy="723392"/>
          </a:xfrm>
          <a:prstGeom prst="rect">
            <a:avLst/>
          </a:prstGeom>
        </p:spPr>
      </p:pic>
      <p:sp>
        <p:nvSpPr>
          <p:cNvPr id="11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750257"/>
            <a:ext cx="10515600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+mn-lt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03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9B9D-EFB7-48CA-B254-D88FB03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49C84-95AE-4DAC-95BA-317D73BE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8BAA-52EA-42EC-91F4-60C3291E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B97D-90F3-4FDF-98B9-F5A5C896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5380-EAC7-468D-A461-F475B11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BE4A-D2D7-4603-97D7-CFCA19D4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4321-0DF0-41C8-9DD3-8449FD1F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CDE5-4447-4952-BAB3-2F0EFCEC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D8E6-2D0F-40B7-995A-445FAE6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E003-7DAA-4BAB-A300-98B8E3CB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96F07-B71E-4650-A342-6B253395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4675-7D1E-4E24-AE0E-D7D99A6F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9AB8-58A5-4534-B5C4-C58A37D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673E-8A3D-4A92-8B8C-2B15FB92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77" r:id="rId4"/>
    <p:sldLayoutId id="2147483673" r:id="rId5"/>
    <p:sldLayoutId id="2147483672" r:id="rId6"/>
    <p:sldLayoutId id="2147483674" r:id="rId7"/>
    <p:sldLayoutId id="2147483675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9.png"/><Relationship Id="rId10" Type="http://schemas.openxmlformats.org/officeDocument/2006/relationships/image" Target="../media/image13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9.png"/><Relationship Id="rId10" Type="http://schemas.openxmlformats.org/officeDocument/2006/relationships/image" Target="../media/image13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hyperlink" Target="https://tinyurl.com/kWEngineeringGetPsyched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inyurl.com/FreePsychChart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21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9.png"/><Relationship Id="rId10" Type="http://schemas.openxmlformats.org/officeDocument/2006/relationships/image" Target="../media/image22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9.png"/><Relationship Id="rId10" Type="http://schemas.openxmlformats.org/officeDocument/2006/relationships/image" Target="../media/image24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9.png"/><Relationship Id="rId10" Type="http://schemas.openxmlformats.org/officeDocument/2006/relationships/image" Target="../media/image25.wmf"/><Relationship Id="rId4" Type="http://schemas.openxmlformats.org/officeDocument/2006/relationships/image" Target="../media/image8.png"/><Relationship Id="rId9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png"/><Relationship Id="rId11" Type="http://schemas.openxmlformats.org/officeDocument/2006/relationships/image" Target="../media/image30.jp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.png"/><Relationship Id="rId11" Type="http://schemas.openxmlformats.org/officeDocument/2006/relationships/image" Target="../media/image30.jp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.png"/><Relationship Id="rId11" Type="http://schemas.openxmlformats.org/officeDocument/2006/relationships/image" Target="../media/image30.jp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0.png"/><Relationship Id="rId11" Type="http://schemas.openxmlformats.org/officeDocument/2006/relationships/image" Target="../media/image30.jp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0.jp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7.png"/><Relationship Id="rId15" Type="http://schemas.openxmlformats.org/officeDocument/2006/relationships/image" Target="../media/image38.png"/><Relationship Id="rId10" Type="http://schemas.openxmlformats.org/officeDocument/2006/relationships/image" Target="../media/image36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30.bin"/><Relationship Id="rId14" Type="http://schemas.openxmlformats.org/officeDocument/2006/relationships/hyperlink" Target="https://tinyurl.com/NAIMA3EPlu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10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10" Type="http://schemas.openxmlformats.org/officeDocument/2006/relationships/image" Target="../media/image45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.png"/><Relationship Id="rId11" Type="http://schemas.openxmlformats.org/officeDocument/2006/relationships/image" Target="../media/image40.png"/><Relationship Id="rId5" Type="http://schemas.openxmlformats.org/officeDocument/2006/relationships/image" Target="../media/image9.png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4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46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4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46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108200"/>
            <a:ext cx="10515600" cy="1422401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</a:rPr>
              <a:t>Existing Building Commissioning Project Review Workshop Lab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747" y="4085303"/>
            <a:ext cx="10527653" cy="429083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>
                <a:solidFill>
                  <a:schemeClr val="bg1"/>
                </a:solidFill>
              </a:rPr>
              <a:t>Cost/Benefit Assessment – Part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5364482" y="571119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5364482" y="6111240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Senior Engineer, Facility Dynamics Engineering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5364481" y="534543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Presented By:</a:t>
            </a:r>
          </a:p>
          <a:p>
            <a:endParaRPr lang="en-US" sz="2133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29" y="5277810"/>
            <a:ext cx="1968707" cy="9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249572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541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Simple Application of A Few Basic Relationships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614021" y="2266154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98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12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2558601" y="3356218"/>
            <a:ext cx="274343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7426574" y="-498785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761083"/>
              </p:ext>
            </p:extLst>
          </p:nvPr>
        </p:nvGraphicFramePr>
        <p:xfrm>
          <a:off x="838200" y="2769213"/>
          <a:ext cx="5897562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Equation" r:id="rId7" imgW="4356000" imgH="495000" progId="Equation.DSMT4">
                  <p:embed/>
                </p:oleObj>
              </mc:Choice>
              <mc:Fallback>
                <p:oleObj name="Equation" r:id="rId7" imgW="4356000" imgH="4950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769213"/>
                        <a:ext cx="5897562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CE08482-4050-4590-8587-4133296817CC}"/>
              </a:ext>
            </a:extLst>
          </p:cNvPr>
          <p:cNvSpPr txBox="1"/>
          <p:nvPr/>
        </p:nvSpPr>
        <p:spPr>
          <a:xfrm>
            <a:off x="838200" y="2331732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the steady flow energy equation …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DB073F8C-1237-4100-9775-4E9DE15F94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035438"/>
              </p:ext>
            </p:extLst>
          </p:nvPr>
        </p:nvGraphicFramePr>
        <p:xfrm>
          <a:off x="838200" y="3946355"/>
          <a:ext cx="7942263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Equation" r:id="rId9" imgW="5867280" imgH="825480" progId="Equation.DSMT4">
                  <p:embed/>
                </p:oleObj>
              </mc:Choice>
              <mc:Fallback>
                <p:oleObj name="Equation" r:id="rId9" imgW="5867280" imgH="825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8200" y="3946355"/>
                        <a:ext cx="7942263" cy="11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D3C67D19-DC29-4975-B961-1666D202B3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921121"/>
              </p:ext>
            </p:extLst>
          </p:nvPr>
        </p:nvGraphicFramePr>
        <p:xfrm>
          <a:off x="838200" y="5571173"/>
          <a:ext cx="3919538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11" imgW="2895480" imgH="457200" progId="Equation.DSMT4">
                  <p:embed/>
                </p:oleObj>
              </mc:Choice>
              <mc:Fallback>
                <p:oleObj name="Equation" r:id="rId11" imgW="289548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5571173"/>
                        <a:ext cx="3919538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BDCC02A-8DB2-4ECD-A340-E29454BA9BC4}"/>
              </a:ext>
            </a:extLst>
          </p:cNvPr>
          <p:cNvSpPr txBox="1"/>
          <p:nvPr/>
        </p:nvSpPr>
        <p:spPr>
          <a:xfrm>
            <a:off x="838200" y="3508874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using the equations of state for air to evaluate the variables 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B38FA-F3E0-498F-A90D-9796B5DD62C3}"/>
              </a:ext>
            </a:extLst>
          </p:cNvPr>
          <p:cNvSpPr txBox="1"/>
          <p:nvPr/>
        </p:nvSpPr>
        <p:spPr>
          <a:xfrm>
            <a:off x="838200" y="5133692"/>
            <a:ext cx="713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the appropriate ASHRAE psychrometric equations like this 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C6E118-E737-4B80-8497-090EF02DC425}"/>
              </a:ext>
            </a:extLst>
          </p:cNvPr>
          <p:cNvSpPr txBox="1"/>
          <p:nvPr/>
        </p:nvSpPr>
        <p:spPr>
          <a:xfrm>
            <a:off x="838200" y="6260033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to solve for the variable of interest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763589-C634-4DE9-9EB3-8A74F720B3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589407" y="-4760136"/>
            <a:ext cx="12192000" cy="65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0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249572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541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Simple Application of A Few Basic Relationships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614021" y="2266154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98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12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2558601" y="3356218"/>
            <a:ext cx="274343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7426574" y="-498785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769213"/>
          <a:ext cx="5897562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Equation" r:id="rId7" imgW="4356000" imgH="495000" progId="Equation.DSMT4">
                  <p:embed/>
                </p:oleObj>
              </mc:Choice>
              <mc:Fallback>
                <p:oleObj name="Equation" r:id="rId7" imgW="4356000" imgH="4950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769213"/>
                        <a:ext cx="5897562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CE08482-4050-4590-8587-4133296817CC}"/>
              </a:ext>
            </a:extLst>
          </p:cNvPr>
          <p:cNvSpPr txBox="1"/>
          <p:nvPr/>
        </p:nvSpPr>
        <p:spPr>
          <a:xfrm>
            <a:off x="838200" y="2331732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the steady flow energy equation …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DB073F8C-1237-4100-9775-4E9DE15F94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3946355"/>
          <a:ext cx="7942263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Equation" r:id="rId9" imgW="5867280" imgH="825480" progId="Equation.DSMT4">
                  <p:embed/>
                </p:oleObj>
              </mc:Choice>
              <mc:Fallback>
                <p:oleObj name="Equation" r:id="rId9" imgW="5867280" imgH="825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DB073F8C-1237-4100-9775-4E9DE15F94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8200" y="3946355"/>
                        <a:ext cx="7942263" cy="11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D3C67D19-DC29-4975-B961-1666D202B3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5571173"/>
          <a:ext cx="3919538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Equation" r:id="rId11" imgW="2895480" imgH="457200" progId="Equation.DSMT4">
                  <p:embed/>
                </p:oleObj>
              </mc:Choice>
              <mc:Fallback>
                <p:oleObj name="Equation" r:id="rId11" imgW="289548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D3C67D19-DC29-4975-B961-1666D202B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5571173"/>
                        <a:ext cx="3919538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BDCC02A-8DB2-4ECD-A340-E29454BA9BC4}"/>
              </a:ext>
            </a:extLst>
          </p:cNvPr>
          <p:cNvSpPr txBox="1"/>
          <p:nvPr/>
        </p:nvSpPr>
        <p:spPr>
          <a:xfrm>
            <a:off x="838200" y="3508874"/>
            <a:ext cx="681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using the equations of state for air to evaluate the variables 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B38FA-F3E0-498F-A90D-9796B5DD62C3}"/>
              </a:ext>
            </a:extLst>
          </p:cNvPr>
          <p:cNvSpPr txBox="1"/>
          <p:nvPr/>
        </p:nvSpPr>
        <p:spPr>
          <a:xfrm>
            <a:off x="838200" y="5133692"/>
            <a:ext cx="713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and the appropriate ASHRAE psychrometric equations like this 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C6E118-E737-4B80-8497-090EF02DC425}"/>
              </a:ext>
            </a:extLst>
          </p:cNvPr>
          <p:cNvSpPr txBox="1"/>
          <p:nvPr/>
        </p:nvSpPr>
        <p:spPr>
          <a:xfrm>
            <a:off x="838200" y="6260033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to solve for the variable of interest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9340468-D8D2-4844-80D0-205D17778C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589407" y="-4760136"/>
            <a:ext cx="12192000" cy="65630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076BE8-4FFA-4866-B543-3416C01B0F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20513" y="-4760136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249572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5419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Simple Application of A Few Basic Relationships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614021" y="2266154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98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12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2558601" y="3356218"/>
            <a:ext cx="274343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7426574" y="-498785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E08482-4050-4590-8587-4133296817CC}"/>
              </a:ext>
            </a:extLst>
          </p:cNvPr>
          <p:cNvSpPr txBox="1"/>
          <p:nvPr/>
        </p:nvSpPr>
        <p:spPr>
          <a:xfrm>
            <a:off x="838200" y="2331732"/>
            <a:ext cx="614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use a psych chart and the Get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Pysched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Excel plug-in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DCC02A-8DB2-4ECD-A340-E29454BA9BC4}"/>
              </a:ext>
            </a:extLst>
          </p:cNvPr>
          <p:cNvSpPr txBox="1"/>
          <p:nvPr/>
        </p:nvSpPr>
        <p:spPr>
          <a:xfrm>
            <a:off x="838200" y="5524263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https://tinyurl.com/FreePsychChart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C6E118-E737-4B80-8497-090EF02DC425}"/>
              </a:ext>
            </a:extLst>
          </p:cNvPr>
          <p:cNvSpPr txBox="1"/>
          <p:nvPr/>
        </p:nvSpPr>
        <p:spPr>
          <a:xfrm>
            <a:off x="838200" y="5984717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https://tinyurl.com/kWEngineeringGetPsyched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9340468-D8D2-4844-80D0-205D17778C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2743207"/>
            <a:ext cx="4828358" cy="2599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ED1218-0292-401D-A088-5391D12CFF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9637" y="2743208"/>
            <a:ext cx="2339243" cy="25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9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249572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614021" y="2266154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98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12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1216583" y="3356218"/>
            <a:ext cx="274343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7426574" y="1058421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783098"/>
          <a:ext cx="7449624" cy="293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7" imgW="5321160" imgH="2095200" progId="Equation.DSMT4">
                  <p:embed/>
                </p:oleObj>
              </mc:Choice>
              <mc:Fallback>
                <p:oleObj name="Equation" r:id="rId7" imgW="5321160" imgH="2095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1783098"/>
                        <a:ext cx="7449624" cy="293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6764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249572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614021" y="2266154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98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12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9843639" y="5440658"/>
            <a:ext cx="1645920" cy="5029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9843639" y="5440658"/>
            <a:ext cx="1647262" cy="5029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9843639" y="5440658"/>
            <a:ext cx="1645920" cy="5029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385545"/>
              </p:ext>
            </p:extLst>
          </p:nvPr>
        </p:nvGraphicFramePr>
        <p:xfrm>
          <a:off x="838200" y="1796732"/>
          <a:ext cx="7377113" cy="49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7" imgW="5270400" imgH="3568680" progId="Equation.DSMT4">
                  <p:embed/>
                </p:oleObj>
              </mc:Choice>
              <mc:Fallback>
                <p:oleObj name="Equation" r:id="rId7" imgW="5270400" imgH="35686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1796732"/>
                        <a:ext cx="7377113" cy="4992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861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249572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4063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614021" y="2266154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98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12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7338822" y="1032824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1216583" y="3356218"/>
            <a:ext cx="274343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228242" y="1058421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160123"/>
              </p:ext>
            </p:extLst>
          </p:nvPr>
        </p:nvGraphicFramePr>
        <p:xfrm>
          <a:off x="838200" y="1783098"/>
          <a:ext cx="7449624" cy="293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7" imgW="5321160" imgH="2095200" progId="Equation.DSMT4">
                  <p:embed/>
                </p:oleObj>
              </mc:Choice>
              <mc:Fallback>
                <p:oleObj name="Equation" r:id="rId7" imgW="5321160" imgH="2095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1783098"/>
                        <a:ext cx="7449624" cy="2933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9843639" y="5440658"/>
            <a:ext cx="1647262" cy="48682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22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3071030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614021" y="2266154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356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97" y="502952"/>
            <a:ext cx="5337903" cy="34539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3160280" y="1032824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555583" y="-2147183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31906" y="-1864825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7038041" y="3356218"/>
            <a:ext cx="274343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07983" y="-1994783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284306" y="-1712425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681361" y="-1580174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860383" y="-1842383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2588499" y="4514353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596432"/>
              </p:ext>
            </p:extLst>
          </p:nvPr>
        </p:nvGraphicFramePr>
        <p:xfrm>
          <a:off x="838200" y="1783098"/>
          <a:ext cx="59023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Equation" r:id="rId7" imgW="4216320" imgH="977760" progId="Equation.DSMT4">
                  <p:embed/>
                </p:oleObj>
              </mc:Choice>
              <mc:Fallback>
                <p:oleObj name="Equation" r:id="rId7" imgW="4216320" imgH="9777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1783098"/>
                        <a:ext cx="5902325" cy="136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8605169" y="1743066"/>
            <a:ext cx="2519975" cy="842243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50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3071030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3111263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356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49" y="502952"/>
            <a:ext cx="5341751" cy="34564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3160280" y="1032824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256915" y="-1840111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7038041" y="3356218"/>
            <a:ext cx="274343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409315" y="-1687711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923978"/>
              </p:ext>
            </p:extLst>
          </p:nvPr>
        </p:nvGraphicFramePr>
        <p:xfrm>
          <a:off x="838200" y="1783098"/>
          <a:ext cx="59023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7" imgW="4216320" imgH="977760" progId="Equation.DSMT4">
                  <p:embed/>
                </p:oleObj>
              </mc:Choice>
              <mc:Fallback>
                <p:oleObj name="Equation" r:id="rId7" imgW="4216320" imgH="9777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1783098"/>
                        <a:ext cx="5902325" cy="136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8605169" y="1743066"/>
            <a:ext cx="2519975" cy="842243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0393633" y="2803778"/>
            <a:ext cx="731511" cy="604481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543553"/>
              </p:ext>
            </p:extLst>
          </p:nvPr>
        </p:nvGraphicFramePr>
        <p:xfrm>
          <a:off x="660400" y="4160512"/>
          <a:ext cx="6259513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Equation" r:id="rId9" imgW="4470120" imgH="1790640" progId="Equation.DSMT4">
                  <p:embed/>
                </p:oleObj>
              </mc:Choice>
              <mc:Fallback>
                <p:oleObj name="Equation" r:id="rId9" imgW="4470120" imgH="17906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0400" y="4160512"/>
                        <a:ext cx="6259513" cy="250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26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3071030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3111263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356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49" y="502952"/>
            <a:ext cx="5341751" cy="34564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3160280" y="1032824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256915" y="-1840111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7038041" y="3356218"/>
            <a:ext cx="274343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409315" y="-1687711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783098"/>
          <a:ext cx="59023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Equation" r:id="rId7" imgW="4216320" imgH="977760" progId="Equation.DSMT4">
                  <p:embed/>
                </p:oleObj>
              </mc:Choice>
              <mc:Fallback>
                <p:oleObj name="Equation" r:id="rId7" imgW="4216320" imgH="9777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1783098"/>
                        <a:ext cx="5902325" cy="136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8605169" y="1743066"/>
            <a:ext cx="2519975" cy="842243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0393633" y="2803778"/>
            <a:ext cx="731511" cy="604481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92349"/>
              </p:ext>
            </p:extLst>
          </p:nvPr>
        </p:nvGraphicFramePr>
        <p:xfrm>
          <a:off x="660400" y="4160512"/>
          <a:ext cx="6259513" cy="250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9" imgW="4470120" imgH="1790640" progId="Equation.DSMT4">
                  <p:embed/>
                </p:oleObj>
              </mc:Choice>
              <mc:Fallback>
                <p:oleObj name="Equation" r:id="rId9" imgW="4470120" imgH="17906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0400" y="4160512"/>
                        <a:ext cx="6259513" cy="2506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7DE6DCC-F7F1-4F7F-BC2C-43A892E1C0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51143"/>
              </p:ext>
            </p:extLst>
          </p:nvPr>
        </p:nvGraphicFramePr>
        <p:xfrm>
          <a:off x="7264400" y="4160512"/>
          <a:ext cx="4089400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Equation" r:id="rId11" imgW="2920680" imgH="1485720" progId="Equation.DSMT4">
                  <p:embed/>
                </p:oleObj>
              </mc:Choice>
              <mc:Fallback>
                <p:oleObj name="Equation" r:id="rId11" imgW="2920680" imgH="148572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64400" y="4160512"/>
                        <a:ext cx="4089400" cy="207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601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193268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33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47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7282518" y="5490488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256915" y="-1840111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1125146" y="3318937"/>
            <a:ext cx="365756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409315" y="-1687711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423148"/>
              </p:ext>
            </p:extLst>
          </p:nvPr>
        </p:nvGraphicFramePr>
        <p:xfrm>
          <a:off x="838200" y="-1464134"/>
          <a:ext cx="59023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1" name="Equation" r:id="rId7" imgW="4216320" imgH="977760" progId="Equation.DSMT4">
                  <p:embed/>
                </p:oleObj>
              </mc:Choice>
              <mc:Fallback>
                <p:oleObj name="Equation" r:id="rId7" imgW="4216320" imgH="9777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-1464134"/>
                        <a:ext cx="5902325" cy="136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9833667" y="845861"/>
            <a:ext cx="1565796" cy="48734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0998724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181933"/>
              </p:ext>
            </p:extLst>
          </p:nvPr>
        </p:nvGraphicFramePr>
        <p:xfrm>
          <a:off x="838200" y="2239963"/>
          <a:ext cx="6350000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Equation" r:id="rId9" imgW="4533840" imgH="2755800" progId="Equation.DSMT4">
                  <p:embed/>
                </p:oleObj>
              </mc:Choice>
              <mc:Fallback>
                <p:oleObj name="Equation" r:id="rId9" imgW="4533840" imgH="27558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8200" y="2239963"/>
                        <a:ext cx="6350000" cy="385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7DE6DCC-F7F1-4F7F-BC2C-43A892E1C0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92301"/>
              </p:ext>
            </p:extLst>
          </p:nvPr>
        </p:nvGraphicFramePr>
        <p:xfrm>
          <a:off x="7264400" y="-2503947"/>
          <a:ext cx="4089400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3" name="Equation" r:id="rId11" imgW="2920680" imgH="1485720" progId="Equation.DSMT4">
                  <p:embed/>
                </p:oleObj>
              </mc:Choice>
              <mc:Fallback>
                <p:oleObj name="Equation" r:id="rId11" imgW="2920680" imgH="148572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7DE6DCC-F7F1-4F7F-BC2C-43A892E1C0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64400" y="-2503947"/>
                        <a:ext cx="4089400" cy="207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81B852E9-708D-41A4-B096-6848E3EB1FD8}"/>
              </a:ext>
            </a:extLst>
          </p:cNvPr>
          <p:cNvSpPr/>
          <p:nvPr/>
        </p:nvSpPr>
        <p:spPr>
          <a:xfrm>
            <a:off x="14390913" y="3095083"/>
            <a:ext cx="300353" cy="333917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19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46FC3F-11F2-4A36-BDB9-6F8B9A41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Questions Behind the Lab Sessions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163D5F-3B61-4C99-AF32-AE9442525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 you develop the cost/benefit for an EBCx or resource conservation finding starting with a broad assessment at the initial time of observation and moving forward to a more detailed bin data or hour by hour analysis?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you decide how far to go in your development?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tools and techniques used to accomplish the cost/benefit development?</a:t>
            </a:r>
          </a:p>
        </p:txBody>
      </p:sp>
    </p:spTree>
    <p:extLst>
      <p:ext uri="{BB962C8B-B14F-4D97-AF65-F5344CB8AC3E}">
        <p14:creationId xmlns:p14="http://schemas.microsoft.com/office/powerpoint/2010/main" val="17278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193268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33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47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7282518" y="5490488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9113487" y="3886195"/>
            <a:ext cx="822951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1125146" y="3318937"/>
            <a:ext cx="365756" cy="6925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0119316" y="2627605"/>
            <a:ext cx="731512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5A1C87-CF2E-4CE8-9FE9-A5A4BDD650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-1464134"/>
          <a:ext cx="59023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Equation" r:id="rId7" imgW="4216320" imgH="977760" progId="Equation.DSMT4">
                  <p:embed/>
                </p:oleObj>
              </mc:Choice>
              <mc:Fallback>
                <p:oleObj name="Equation" r:id="rId7" imgW="4216320" imgH="9777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B5A1C87-CF2E-4CE8-9FE9-A5A4BDD65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-1464134"/>
                        <a:ext cx="5902325" cy="1368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9833667" y="845861"/>
            <a:ext cx="1565796" cy="487345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0998724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18102"/>
              </p:ext>
            </p:extLst>
          </p:nvPr>
        </p:nvGraphicFramePr>
        <p:xfrm>
          <a:off x="838200" y="2240280"/>
          <a:ext cx="6350000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Equation" r:id="rId9" imgW="4533840" imgH="3136680" progId="Equation.DSMT4">
                  <p:embed/>
                </p:oleObj>
              </mc:Choice>
              <mc:Fallback>
                <p:oleObj name="Equation" r:id="rId9" imgW="4533840" imgH="313668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6350000" cy="439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7DE6DCC-F7F1-4F7F-BC2C-43A892E1C0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64400" y="-2503947"/>
          <a:ext cx="4089400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Equation" r:id="rId11" imgW="2920680" imgH="1485720" progId="Equation.DSMT4">
                  <p:embed/>
                </p:oleObj>
              </mc:Choice>
              <mc:Fallback>
                <p:oleObj name="Equation" r:id="rId11" imgW="2920680" imgH="148572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7DE6DCC-F7F1-4F7F-BC2C-43A892E1C0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64400" y="-2503947"/>
                        <a:ext cx="4089400" cy="207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3CA08C52-939D-47E8-B0CD-8DA5F296041B}"/>
              </a:ext>
            </a:extLst>
          </p:cNvPr>
          <p:cNvSpPr/>
          <p:nvPr/>
        </p:nvSpPr>
        <p:spPr>
          <a:xfrm>
            <a:off x="9846371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193268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33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47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9846371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1449798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9126222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0763901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0027877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0998724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165939"/>
              </p:ext>
            </p:extLst>
          </p:nvPr>
        </p:nvGraphicFramePr>
        <p:xfrm>
          <a:off x="838200" y="2240280"/>
          <a:ext cx="4179888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7" imgW="2984400" imgH="1104840" progId="Equation.DSMT4">
                  <p:embed/>
                </p:oleObj>
              </mc:Choice>
              <mc:Fallback>
                <p:oleObj name="Equation" r:id="rId7" imgW="2984400" imgH="11048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4179888" cy="15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0" y="3977634"/>
            <a:ext cx="525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 and pump kW relationships are very similar, so similar concepts apply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641996" y="1825625"/>
            <a:ext cx="5188394" cy="37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40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605779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4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58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5258882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862309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4538733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176412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5440388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6411235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240280"/>
          <a:ext cx="4179888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7" imgW="2984400" imgH="1104840" progId="Equation.DSMT4">
                  <p:embed/>
                </p:oleObj>
              </mc:Choice>
              <mc:Fallback>
                <p:oleObj name="Equation" r:id="rId7" imgW="2984400" imgH="11048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4179888" cy="15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1" y="3977634"/>
            <a:ext cx="525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 and pump kW relationships are very similar, so similar concepts apply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1845" y="228635"/>
            <a:ext cx="5783956" cy="41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01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605779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4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58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5258882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862309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4538733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176412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5440388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6411235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632451"/>
              </p:ext>
            </p:extLst>
          </p:nvPr>
        </p:nvGraphicFramePr>
        <p:xfrm>
          <a:off x="838200" y="2240280"/>
          <a:ext cx="4179888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7" imgW="2984400" imgH="1104840" progId="Equation.DSMT4">
                  <p:embed/>
                </p:oleObj>
              </mc:Choice>
              <mc:Fallback>
                <p:oleObj name="Equation" r:id="rId7" imgW="2984400" imgH="11048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4179888" cy="15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1" y="3886195"/>
            <a:ext cx="52577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vary with operating point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Impeller trims and throttling cross efficiency lines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speed drives preserve efficiency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1845" y="228635"/>
            <a:ext cx="5783956" cy="41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45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0">
        <p159:morph option="byChar"/>
      </p:transition>
    </mc:Choice>
    <mc:Fallback xmlns="">
      <p:transition spd="slow" advTm="25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605779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4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58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5258882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862309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4538733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176412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5440388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6411235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240280"/>
          <a:ext cx="4179888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7" imgW="2984400" imgH="1104840" progId="Equation.DSMT4">
                  <p:embed/>
                </p:oleObj>
              </mc:Choice>
              <mc:Fallback>
                <p:oleObj name="Equation" r:id="rId7" imgW="2984400" imgH="11048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4179888" cy="15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1" y="3886195"/>
            <a:ext cx="52577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vary with operating point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Impeller trims and throttling cross efficiency lines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speed drives preserve efficiency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1845" y="228635"/>
            <a:ext cx="5783956" cy="419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605779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4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58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5258882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862309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4538733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176412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5440388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6411235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240280"/>
          <a:ext cx="4179888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7" imgW="2984400" imgH="1104840" progId="Equation.DSMT4">
                  <p:embed/>
                </p:oleObj>
              </mc:Choice>
              <mc:Fallback>
                <p:oleObj name="Equation" r:id="rId7" imgW="2984400" imgH="11048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4179888" cy="15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1" y="3886195"/>
            <a:ext cx="525779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vary with operating point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Impeller trims and throttling cross efficiency lines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speed drives preserve efficiency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pumps can satisfy a given head and flow requirement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existing pumps were picked for best first cost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right sized pump can be an EBCx alternative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1845" y="228635"/>
            <a:ext cx="5783956" cy="4196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A66FDD-8DA6-4401-90AC-0DB3F8B537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076"/>
          <a:stretch/>
        </p:blipFill>
        <p:spPr>
          <a:xfrm>
            <a:off x="6288608" y="4661529"/>
            <a:ext cx="5814730" cy="201165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D9A2869-4157-420A-B61B-C4231B30E3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363" y="7101583"/>
            <a:ext cx="4133488" cy="53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605779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4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58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5258882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862309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4538733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176412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5440388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6411235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368432"/>
              </p:ext>
            </p:extLst>
          </p:nvPr>
        </p:nvGraphicFramePr>
        <p:xfrm>
          <a:off x="838200" y="2240280"/>
          <a:ext cx="4179888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Equation" r:id="rId7" imgW="2984400" imgH="1104840" progId="Equation.DSMT4">
                  <p:embed/>
                </p:oleObj>
              </mc:Choice>
              <mc:Fallback>
                <p:oleObj name="Equation" r:id="rId7" imgW="2984400" imgH="11048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4179888" cy="15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1" y="3886195"/>
            <a:ext cx="52577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Belt efficiency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vary with maintenance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adjusted belts are 97-98% efficient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adjusted belts can be less than 90%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adjusted belts = heat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pulleys (thermographic detection possible)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in air stream = parasitic load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belt tensioning can be an quick EBCx win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4507" y="-7245527"/>
            <a:ext cx="5783956" cy="4196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A66FDD-8DA6-4401-90AC-0DB3F8B537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076"/>
          <a:stretch/>
        </p:blipFill>
        <p:spPr>
          <a:xfrm>
            <a:off x="281270" y="-2812633"/>
            <a:ext cx="5814730" cy="201165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D9A2869-4157-420A-B61B-C4231B30E3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84" y="729146"/>
            <a:ext cx="4549223" cy="5887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6A490-134D-41C8-9863-60A8F1F144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08069" y="7359840"/>
            <a:ext cx="8669263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20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605779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4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58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5258882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862309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4538733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176412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5440388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6411235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502583"/>
              </p:ext>
            </p:extLst>
          </p:nvPr>
        </p:nvGraphicFramePr>
        <p:xfrm>
          <a:off x="838200" y="2240280"/>
          <a:ext cx="4179888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7" imgW="2984400" imgH="1104840" progId="Equation.DSMT4">
                  <p:embed/>
                </p:oleObj>
              </mc:Choice>
              <mc:Fallback>
                <p:oleObj name="Equation" r:id="rId7" imgW="2984400" imgH="11048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4179888" cy="15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1" y="3886195"/>
            <a:ext cx="5257799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efficiency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varies with load and motor size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motors are generally more efficient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efficiency rises then falls as load drops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 given size, motor efficiency can vary with product line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10 hp motor loaded to 75% may be more efficient than a 7-1/2 hp motor at full load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EBCx activities shift operating points and thus shift motor efficiency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4507" y="-7245527"/>
            <a:ext cx="5783956" cy="4196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A66FDD-8DA6-4401-90AC-0DB3F8B537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076"/>
          <a:stretch/>
        </p:blipFill>
        <p:spPr>
          <a:xfrm>
            <a:off x="281270" y="-2812633"/>
            <a:ext cx="5814730" cy="201165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D9A2869-4157-420A-B61B-C4231B30E3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40" y="-6347503"/>
            <a:ext cx="4549223" cy="5887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6A490-134D-41C8-9863-60A8F1F144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2500" y="1453816"/>
            <a:ext cx="5699580" cy="4136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F88A46-D16C-45B3-9FFB-1A3CF0EADE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84756" y="289288"/>
            <a:ext cx="8663167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40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605779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4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58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5258882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862309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4538733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176412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5440388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6411235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917608"/>
              </p:ext>
            </p:extLst>
          </p:nvPr>
        </p:nvGraphicFramePr>
        <p:xfrm>
          <a:off x="838200" y="2240280"/>
          <a:ext cx="4179888" cy="154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7" imgW="2984400" imgH="1104840" progId="Equation.DSMT4">
                  <p:embed/>
                </p:oleObj>
              </mc:Choice>
              <mc:Fallback>
                <p:oleObj name="Equation" r:id="rId7" imgW="2984400" imgH="11048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8200" y="2240280"/>
                        <a:ext cx="4179888" cy="1546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1" y="3886195"/>
            <a:ext cx="5257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Speed Drive efficiency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varies with load and 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size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drives have losses that vary with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 sizes are not the same as motor sizes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EBCx activities shift operating points and thus shift VSD efficiency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4507" y="-7245527"/>
            <a:ext cx="5783956" cy="4196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A66FDD-8DA6-4401-90AC-0DB3F8B537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076"/>
          <a:stretch/>
        </p:blipFill>
        <p:spPr>
          <a:xfrm>
            <a:off x="281270" y="-2812633"/>
            <a:ext cx="5814730" cy="201165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D9A2869-4157-420A-B61B-C4231B30E3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40" y="-6347503"/>
            <a:ext cx="4549223" cy="5887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F88A46-D16C-45B3-9FFB-1A3CF0EADE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2500" y="1457132"/>
            <a:ext cx="5702057" cy="41330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F38ECDC-E072-4922-9F1E-36F994A8BE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2500" y="-4610970"/>
            <a:ext cx="5699580" cy="41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9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CCE793-3F8D-425C-AF85-97B9933A4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17" y="1457132"/>
            <a:ext cx="5692517" cy="41330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F88A46-D16C-45B3-9FFB-1A3CF0EAD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500" y="-5115641"/>
            <a:ext cx="5702057" cy="41330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605779" y="4526244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-192132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724629" y="137761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1282471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844" y="2306476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358" y="45733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5258882" y="5963471"/>
            <a:ext cx="913018" cy="667833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80592" y="-21224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862309" y="4619139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4538733" y="3886195"/>
            <a:ext cx="810216" cy="43673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832992" y="-19700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176412" y="4617707"/>
            <a:ext cx="466289" cy="365756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3806370" y="-1555460"/>
            <a:ext cx="1595474" cy="42323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85392" y="-181766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12BEC6-A2D0-454B-81DE-3C8BCD38C8FC}"/>
              </a:ext>
            </a:extLst>
          </p:cNvPr>
          <p:cNvSpPr/>
          <p:nvPr/>
        </p:nvSpPr>
        <p:spPr>
          <a:xfrm>
            <a:off x="15440388" y="2579838"/>
            <a:ext cx="916154" cy="487345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0522D2-4713-4C35-BFC8-31A633A9166F}"/>
              </a:ext>
            </a:extLst>
          </p:cNvPr>
          <p:cNvSpPr/>
          <p:nvPr/>
        </p:nvSpPr>
        <p:spPr>
          <a:xfrm>
            <a:off x="16411235" y="1484510"/>
            <a:ext cx="400740" cy="35228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2D0931DF-BE55-4D13-ADF2-AACEE44F3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193695"/>
              </p:ext>
            </p:extLst>
          </p:nvPr>
        </p:nvGraphicFramePr>
        <p:xfrm>
          <a:off x="841248" y="2240280"/>
          <a:ext cx="5745162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Equation" r:id="rId9" imgW="4787640" imgH="1879560" progId="Equation.DSMT4">
                  <p:embed/>
                </p:oleObj>
              </mc:Choice>
              <mc:Fallback>
                <p:oleObj name="Equation" r:id="rId9" imgW="4787640" imgH="18795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1248" y="2240280"/>
                        <a:ext cx="5745162" cy="225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F1A1A89-C3BB-4A0B-9E8D-256CA8AC96EB}"/>
              </a:ext>
            </a:extLst>
          </p:cNvPr>
          <p:cNvSpPr txBox="1"/>
          <p:nvPr/>
        </p:nvSpPr>
        <p:spPr>
          <a:xfrm>
            <a:off x="838201" y="4488377"/>
            <a:ext cx="52577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will insulated ducts and pipes loose energy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little bit over a long run adds up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ducts with low flows can pick up a surprising amount of heat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Insulation repairs on hot systems are a quick EBCx win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6E0D552-4E5C-4260-9642-5EF56D2D419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4507" y="-7245527"/>
            <a:ext cx="5783956" cy="4196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A66FDD-8DA6-4401-90AC-0DB3F8B537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1076"/>
          <a:stretch/>
        </p:blipFill>
        <p:spPr>
          <a:xfrm>
            <a:off x="281270" y="-2812633"/>
            <a:ext cx="5814730" cy="201165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D9A2869-4157-420A-B61B-C4231B30E3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840" y="-6347503"/>
            <a:ext cx="4549223" cy="58872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7B6CF1-B960-42CD-A917-FC05BE26FB2F}"/>
              </a:ext>
            </a:extLst>
          </p:cNvPr>
          <p:cNvSpPr txBox="1"/>
          <p:nvPr/>
        </p:nvSpPr>
        <p:spPr>
          <a:xfrm>
            <a:off x="6817376" y="5769868"/>
            <a:ext cx="525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NAIMA’s 3EPlus makes assessing insulation losses easy;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https://tinyurl.com/NAIMA3EPlus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1FB063-0B18-479E-9B52-E57FC89893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2980281" y="182405"/>
            <a:ext cx="12192000" cy="64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74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46FC3F-11F2-4A36-BDB9-6F8B9A41B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Focus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163D5F-3B61-4C99-AF32-AE94425259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In the general case, what are typical targets for optimization?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 the general case, what will optimization indicators look like?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Practice identifying optimization targets in an air handling system.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Make a first pass at developing the savings potential for one of the common opportunities.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Start firming up the savings projection.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665D31-1B07-468E-8D1E-F824D29E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4617707"/>
            <a:ext cx="5181600" cy="1559256"/>
          </a:xfrm>
        </p:spPr>
        <p:txBody>
          <a:bodyPr>
            <a:normAutofit/>
          </a:bodyPr>
          <a:lstStyle/>
          <a:p>
            <a:r>
              <a:rPr lang="en-US" sz="2400" dirty="0"/>
              <a:t>I will use a pumping system to illustrate concepts that you will then apply to an air handling system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C30905-474D-4970-8223-E1033D0C6454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1825625"/>
            <a:ext cx="6028600" cy="2676847"/>
            <a:chOff x="0" y="1444451"/>
            <a:chExt cx="12192000" cy="541354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17AF6C-7157-411B-A03E-9C9F549C609B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11" name="Picture 10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941859C9-0AC0-45E4-8BF9-0AAB511A5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12" name="Picture 11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B9145B14-9654-4BB6-BC53-88901C7C77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9" name="Picture 8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93DB74BC-EE92-4ECA-91F7-34A96042C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10" name="Picture 9" descr="Timeline&#10;&#10;Description automatically generated">
              <a:extLst>
                <a:ext uri="{FF2B5EF4-FFF2-40B4-BE49-F238E27FC236}">
                  <a16:creationId xmlns:a16="http://schemas.microsoft.com/office/drawing/2014/main" id="{0DEB211A-15F6-46E8-8C4D-D892A11C64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8322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1999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1999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4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-5252418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73" y="149728"/>
            <a:ext cx="5371319" cy="34755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9204926" y="2421430"/>
            <a:ext cx="1206672" cy="4373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838201" y="2372497"/>
            <a:ext cx="525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often varies with temperature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6853" y="3188259"/>
            <a:ext cx="6544009" cy="34851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F5E1D1-CAB5-4F9E-A1FD-7DD8DFCD1336}"/>
              </a:ext>
            </a:extLst>
          </p:cNvPr>
          <p:cNvSpPr txBox="1"/>
          <p:nvPr/>
        </p:nvSpPr>
        <p:spPr>
          <a:xfrm>
            <a:off x="7249572" y="-912386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8A94C15-B070-4DF9-841C-C8E35FC33577}"/>
              </a:ext>
            </a:extLst>
          </p:cNvPr>
          <p:cNvSpPr/>
          <p:nvPr/>
        </p:nvSpPr>
        <p:spPr>
          <a:xfrm>
            <a:off x="7930803" y="-2100942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52D59B-0711-42AF-AFF0-F6CE277606B7}"/>
              </a:ext>
            </a:extLst>
          </p:cNvPr>
          <p:cNvSpPr txBox="1"/>
          <p:nvPr/>
        </p:nvSpPr>
        <p:spPr>
          <a:xfrm>
            <a:off x="10411598" y="7800269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FCB1F548-2460-4846-8773-4DBA43D9C4EF}"/>
              </a:ext>
            </a:extLst>
          </p:cNvPr>
          <p:cNvSpPr/>
          <p:nvPr/>
        </p:nvSpPr>
        <p:spPr>
          <a:xfrm rot="10800000">
            <a:off x="11092829" y="7165959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6EF03DF-082D-4EFD-89B8-5206DF212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81" y="2831627"/>
            <a:ext cx="5371319" cy="38933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6F7F71A-72CA-4656-8DB3-0B61386C57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7312" y="3822577"/>
            <a:ext cx="4061825" cy="29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49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1999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1999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4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-5252418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73" y="149728"/>
            <a:ext cx="5371319" cy="34755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8564854" y="2421430"/>
            <a:ext cx="548634" cy="4373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838201" y="2372497"/>
            <a:ext cx="525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often varies with temperature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6853" y="3188259"/>
            <a:ext cx="6544009" cy="34851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F5E1D1-CAB5-4F9E-A1FD-7DD8DFCD1336}"/>
              </a:ext>
            </a:extLst>
          </p:cNvPr>
          <p:cNvSpPr txBox="1"/>
          <p:nvPr/>
        </p:nvSpPr>
        <p:spPr>
          <a:xfrm>
            <a:off x="7249572" y="-912386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8A94C15-B070-4DF9-841C-C8E35FC33577}"/>
              </a:ext>
            </a:extLst>
          </p:cNvPr>
          <p:cNvSpPr/>
          <p:nvPr/>
        </p:nvSpPr>
        <p:spPr>
          <a:xfrm>
            <a:off x="7930803" y="-2100942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52D59B-0711-42AF-AFF0-F6CE277606B7}"/>
              </a:ext>
            </a:extLst>
          </p:cNvPr>
          <p:cNvSpPr txBox="1"/>
          <p:nvPr/>
        </p:nvSpPr>
        <p:spPr>
          <a:xfrm>
            <a:off x="10411598" y="7800269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FCB1F548-2460-4846-8773-4DBA43D9C4EF}"/>
              </a:ext>
            </a:extLst>
          </p:cNvPr>
          <p:cNvSpPr/>
          <p:nvPr/>
        </p:nvSpPr>
        <p:spPr>
          <a:xfrm rot="10800000">
            <a:off x="11092829" y="7165959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9936B-B982-4299-9594-670CD7FA9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81" y="2829638"/>
            <a:ext cx="5371197" cy="3895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4864B-8100-49CF-BE42-993036736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3122" y="3823657"/>
            <a:ext cx="3770205" cy="29077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1D3EAB-CDBF-41B6-B1FF-55F56A7229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613738" y="1212876"/>
            <a:ext cx="5925826" cy="5163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83AB50D-88C6-4D97-BD84-AAB86AB5C1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61899" y="976126"/>
            <a:ext cx="5925826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8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1999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1999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4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-5252418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51" y="365125"/>
            <a:ext cx="4828207" cy="2698119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4816402"/>
            <a:ext cx="5371319" cy="34755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8199097" y="1714184"/>
            <a:ext cx="1258683" cy="62279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4194345" y="7088104"/>
            <a:ext cx="548634" cy="4373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838201" y="2372497"/>
            <a:ext cx="578395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often varies with temperature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machines = Different performance curves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6853" y="3188259"/>
            <a:ext cx="6544009" cy="34851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F5E1D1-CAB5-4F9E-A1FD-7DD8DFCD1336}"/>
              </a:ext>
            </a:extLst>
          </p:cNvPr>
          <p:cNvSpPr txBox="1"/>
          <p:nvPr/>
        </p:nvSpPr>
        <p:spPr>
          <a:xfrm>
            <a:off x="7249572" y="-912386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8A94C15-B070-4DF9-841C-C8E35FC33577}"/>
              </a:ext>
            </a:extLst>
          </p:cNvPr>
          <p:cNvSpPr/>
          <p:nvPr/>
        </p:nvSpPr>
        <p:spPr>
          <a:xfrm>
            <a:off x="7930803" y="-2100942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52D59B-0711-42AF-AFF0-F6CE277606B7}"/>
              </a:ext>
            </a:extLst>
          </p:cNvPr>
          <p:cNvSpPr txBox="1"/>
          <p:nvPr/>
        </p:nvSpPr>
        <p:spPr>
          <a:xfrm>
            <a:off x="10411598" y="7800269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FCB1F548-2460-4846-8773-4DBA43D9C4EF}"/>
              </a:ext>
            </a:extLst>
          </p:cNvPr>
          <p:cNvSpPr/>
          <p:nvPr/>
        </p:nvSpPr>
        <p:spPr>
          <a:xfrm rot="10800000">
            <a:off x="11092829" y="7165959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9936B-B982-4299-9594-670CD7FA9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12876" y="2829638"/>
            <a:ext cx="5371197" cy="3895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4864B-8100-49CF-BE42-993036736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3868" y="3823657"/>
            <a:ext cx="3770205" cy="29077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FDF01D-073D-417E-AD02-B5433C37D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605" y="3188259"/>
            <a:ext cx="4122400" cy="35922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011E0F-F3FC-4866-A65D-761CA89029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5254" y="3143155"/>
            <a:ext cx="4122400" cy="359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05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1999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1999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4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-5252418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51" y="365125"/>
            <a:ext cx="4828207" cy="2698119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4816402"/>
            <a:ext cx="5371319" cy="34755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8199097" y="1714184"/>
            <a:ext cx="1258683" cy="62279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4194345" y="7088104"/>
            <a:ext cx="548634" cy="4373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838201" y="2372497"/>
            <a:ext cx="578395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often varies with temperature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machines = Different performance curves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06853" y="3188259"/>
            <a:ext cx="6544009" cy="34851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F5E1D1-CAB5-4F9E-A1FD-7DD8DFCD1336}"/>
              </a:ext>
            </a:extLst>
          </p:cNvPr>
          <p:cNvSpPr txBox="1"/>
          <p:nvPr/>
        </p:nvSpPr>
        <p:spPr>
          <a:xfrm>
            <a:off x="7249572" y="-912386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8A94C15-B070-4DF9-841C-C8E35FC33577}"/>
              </a:ext>
            </a:extLst>
          </p:cNvPr>
          <p:cNvSpPr/>
          <p:nvPr/>
        </p:nvSpPr>
        <p:spPr>
          <a:xfrm>
            <a:off x="7930803" y="-2100942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52D59B-0711-42AF-AFF0-F6CE277606B7}"/>
              </a:ext>
            </a:extLst>
          </p:cNvPr>
          <p:cNvSpPr txBox="1"/>
          <p:nvPr/>
        </p:nvSpPr>
        <p:spPr>
          <a:xfrm>
            <a:off x="10411598" y="7800269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FCB1F548-2460-4846-8773-4DBA43D9C4EF}"/>
              </a:ext>
            </a:extLst>
          </p:cNvPr>
          <p:cNvSpPr/>
          <p:nvPr/>
        </p:nvSpPr>
        <p:spPr>
          <a:xfrm rot="10800000">
            <a:off x="11092829" y="7165959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9936B-B982-4299-9594-670CD7FA9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12876" y="2829638"/>
            <a:ext cx="5371197" cy="3895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74864B-8100-49CF-BE42-993036736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3868" y="3823657"/>
            <a:ext cx="3770205" cy="29077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011E0F-F3FC-4866-A65D-761CA89029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5254" y="3143155"/>
            <a:ext cx="4122400" cy="3592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E2325E-7F0F-4BF5-87A9-EAAF6628A9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605" y="3186923"/>
            <a:ext cx="4123933" cy="35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9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249572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-5252418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078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0576510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3945665" y="5989291"/>
            <a:ext cx="1645902" cy="4373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838201" y="2372497"/>
            <a:ext cx="52577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often varies with temperature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resources may be involved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E2EE90-F49A-442A-AACE-A14FB6231C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023559"/>
              </p:ext>
            </p:extLst>
          </p:nvPr>
        </p:nvGraphicFramePr>
        <p:xfrm>
          <a:off x="7987280" y="3104707"/>
          <a:ext cx="333692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7" imgW="2781000" imgH="1371600" progId="Equation.DSMT4">
                  <p:embed/>
                </p:oleObj>
              </mc:Choice>
              <mc:Fallback>
                <p:oleObj name="Equation" r:id="rId7" imgW="2781000" imgH="1371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2D0931DF-BE55-4D13-ADF2-AACEE44F3E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7280" y="3104707"/>
                        <a:ext cx="3336925" cy="164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32" y="3188259"/>
            <a:ext cx="6544009" cy="34851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F5E1D1-CAB5-4F9E-A1FD-7DD8DFCD1336}"/>
              </a:ext>
            </a:extLst>
          </p:cNvPr>
          <p:cNvSpPr txBox="1"/>
          <p:nvPr/>
        </p:nvSpPr>
        <p:spPr>
          <a:xfrm>
            <a:off x="7249572" y="-912386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68A94C15-B070-4DF9-841C-C8E35FC33577}"/>
              </a:ext>
            </a:extLst>
          </p:cNvPr>
          <p:cNvSpPr/>
          <p:nvPr/>
        </p:nvSpPr>
        <p:spPr>
          <a:xfrm>
            <a:off x="7930803" y="-2100942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52D59B-0711-42AF-AFF0-F6CE277606B7}"/>
              </a:ext>
            </a:extLst>
          </p:cNvPr>
          <p:cNvSpPr txBox="1"/>
          <p:nvPr/>
        </p:nvSpPr>
        <p:spPr>
          <a:xfrm>
            <a:off x="10411598" y="7800269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FCB1F548-2460-4846-8773-4DBA43D9C4EF}"/>
              </a:ext>
            </a:extLst>
          </p:cNvPr>
          <p:cNvSpPr/>
          <p:nvPr/>
        </p:nvSpPr>
        <p:spPr>
          <a:xfrm rot="10800000">
            <a:off x="11092829" y="7165959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C9D5C-9F15-421F-84B6-9B93345AFA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38001" y="3570976"/>
            <a:ext cx="4135711" cy="29977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801C6F-7F73-4969-9A05-827404FD8E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11358" y="3048172"/>
            <a:ext cx="5257799" cy="37653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17B44D0-2BFD-4F78-9F82-9037FA9398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80333" y="3143155"/>
            <a:ext cx="4122400" cy="359225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9432465-C17B-408A-8C02-503CAA88B8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316811" y="3186923"/>
            <a:ext cx="4123933" cy="35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65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7249572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-5252418" y="1325903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61402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078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0576510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7335741" y="1027740"/>
            <a:ext cx="1645902" cy="4373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7249572" y="157987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E2EE90-F49A-442A-AACE-A14FB6231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87280" y="3104707"/>
          <a:ext cx="333692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Equation" r:id="rId7" imgW="2781000" imgH="1371600" progId="Equation.DSMT4">
                  <p:embed/>
                </p:oleObj>
              </mc:Choice>
              <mc:Fallback>
                <p:oleObj name="Equation" r:id="rId7" imgW="2781000" imgH="1371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FE2EE90-F49A-442A-AACE-A14FB6231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7280" y="3104707"/>
                        <a:ext cx="3336925" cy="164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32" y="3188259"/>
            <a:ext cx="6544009" cy="348519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3829069-2125-4F2B-93D2-9244CF3515A3}"/>
              </a:ext>
            </a:extLst>
          </p:cNvPr>
          <p:cNvSpPr/>
          <p:nvPr/>
        </p:nvSpPr>
        <p:spPr>
          <a:xfrm>
            <a:off x="7930803" y="391314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4752B-ED63-4F68-9F64-C0AC6A54356D}"/>
              </a:ext>
            </a:extLst>
          </p:cNvPr>
          <p:cNvSpPr txBox="1"/>
          <p:nvPr/>
        </p:nvSpPr>
        <p:spPr>
          <a:xfrm>
            <a:off x="990601" y="2524897"/>
            <a:ext cx="525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 there are trade-offs that need to be considered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F2E07-4790-47AE-8512-24E445BD69D3}"/>
              </a:ext>
            </a:extLst>
          </p:cNvPr>
          <p:cNvSpPr txBox="1"/>
          <p:nvPr/>
        </p:nvSpPr>
        <p:spPr>
          <a:xfrm>
            <a:off x="10411598" y="156741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6D12743-89E9-4DC6-A828-27032473BD1B}"/>
              </a:ext>
            </a:extLst>
          </p:cNvPr>
          <p:cNvSpPr/>
          <p:nvPr/>
        </p:nvSpPr>
        <p:spPr>
          <a:xfrm rot="10800000">
            <a:off x="11092829" y="933100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F917FE8-E8BF-40B7-AE28-D1A85F8F8B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11358" y="3048172"/>
            <a:ext cx="5257799" cy="37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699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2321687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2886584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078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2451733" y="1027740"/>
            <a:ext cx="1645902" cy="4373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12365564" y="157987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E2EE90-F49A-442A-AACE-A14FB6231C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514042"/>
              </p:ext>
            </p:extLst>
          </p:nvPr>
        </p:nvGraphicFramePr>
        <p:xfrm>
          <a:off x="7987280" y="7056001"/>
          <a:ext cx="333692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Equation" r:id="rId7" imgW="2781000" imgH="1371600" progId="Equation.DSMT4">
                  <p:embed/>
                </p:oleObj>
              </mc:Choice>
              <mc:Fallback>
                <p:oleObj name="Equation" r:id="rId7" imgW="2781000" imgH="1371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FE2EE90-F49A-442A-AACE-A14FB6231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7280" y="7056001"/>
                        <a:ext cx="3336925" cy="164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32" y="7165959"/>
            <a:ext cx="6544009" cy="348519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3829069-2125-4F2B-93D2-9244CF3515A3}"/>
              </a:ext>
            </a:extLst>
          </p:cNvPr>
          <p:cNvSpPr/>
          <p:nvPr/>
        </p:nvSpPr>
        <p:spPr>
          <a:xfrm>
            <a:off x="13046795" y="391314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4752B-ED63-4F68-9F64-C0AC6A54356D}"/>
              </a:ext>
            </a:extLst>
          </p:cNvPr>
          <p:cNvSpPr txBox="1"/>
          <p:nvPr/>
        </p:nvSpPr>
        <p:spPr>
          <a:xfrm>
            <a:off x="838200" y="4027591"/>
            <a:ext cx="52577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in all cases: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plays a role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F2E07-4790-47AE-8512-24E445BD69D3}"/>
              </a:ext>
            </a:extLst>
          </p:cNvPr>
          <p:cNvSpPr txBox="1"/>
          <p:nvPr/>
        </p:nvSpPr>
        <p:spPr>
          <a:xfrm>
            <a:off x="15527590" y="156741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6D12743-89E9-4DC6-A828-27032473BD1B}"/>
              </a:ext>
            </a:extLst>
          </p:cNvPr>
          <p:cNvSpPr/>
          <p:nvPr/>
        </p:nvSpPr>
        <p:spPr>
          <a:xfrm rot="10800000">
            <a:off x="16208821" y="933100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11377AD-8299-408F-BAD1-EC5ECF25E4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0836" y="1451693"/>
            <a:ext cx="5257799" cy="37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50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08AD5A-0BBD-4D62-9E4D-12F1089A9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836" y="1451693"/>
            <a:ext cx="5187377" cy="37673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2321687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2886584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078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2451733" y="1027740"/>
            <a:ext cx="1645902" cy="4373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12365564" y="157987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E2EE90-F49A-442A-AACE-A14FB6231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87280" y="7056001"/>
          <a:ext cx="333692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Equation" r:id="rId8" imgW="2781000" imgH="1371600" progId="Equation.DSMT4">
                  <p:embed/>
                </p:oleObj>
              </mc:Choice>
              <mc:Fallback>
                <p:oleObj name="Equation" r:id="rId8" imgW="2781000" imgH="1371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FE2EE90-F49A-442A-AACE-A14FB6231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87280" y="7056001"/>
                        <a:ext cx="3336925" cy="164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732" y="7165959"/>
            <a:ext cx="6544009" cy="348519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3829069-2125-4F2B-93D2-9244CF3515A3}"/>
              </a:ext>
            </a:extLst>
          </p:cNvPr>
          <p:cNvSpPr/>
          <p:nvPr/>
        </p:nvSpPr>
        <p:spPr>
          <a:xfrm>
            <a:off x="13046795" y="391314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4752B-ED63-4F68-9F64-C0AC6A54356D}"/>
              </a:ext>
            </a:extLst>
          </p:cNvPr>
          <p:cNvSpPr txBox="1"/>
          <p:nvPr/>
        </p:nvSpPr>
        <p:spPr>
          <a:xfrm>
            <a:off x="838200" y="4027591"/>
            <a:ext cx="525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in all cases: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plays a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Schedules play a role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F2E07-4790-47AE-8512-24E445BD69D3}"/>
              </a:ext>
            </a:extLst>
          </p:cNvPr>
          <p:cNvSpPr txBox="1"/>
          <p:nvPr/>
        </p:nvSpPr>
        <p:spPr>
          <a:xfrm>
            <a:off x="15527590" y="156741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6D12743-89E9-4DC6-A828-27032473BD1B}"/>
              </a:ext>
            </a:extLst>
          </p:cNvPr>
          <p:cNvSpPr/>
          <p:nvPr/>
        </p:nvSpPr>
        <p:spPr>
          <a:xfrm rot="10800000">
            <a:off x="16208821" y="933100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03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08AD5A-0BBD-4D62-9E4D-12F1089A9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836" y="1451693"/>
            <a:ext cx="5187377" cy="37673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2321687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2886584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078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2451733" y="1027740"/>
            <a:ext cx="1645902" cy="4373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12365564" y="157987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E2EE90-F49A-442A-AACE-A14FB6231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87280" y="7056001"/>
          <a:ext cx="333692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Equation" r:id="rId8" imgW="2781000" imgH="1371600" progId="Equation.DSMT4">
                  <p:embed/>
                </p:oleObj>
              </mc:Choice>
              <mc:Fallback>
                <p:oleObj name="Equation" r:id="rId8" imgW="2781000" imgH="1371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FE2EE90-F49A-442A-AACE-A14FB6231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87280" y="7056001"/>
                        <a:ext cx="3336925" cy="164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732" y="7165959"/>
            <a:ext cx="6544009" cy="348519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3829069-2125-4F2B-93D2-9244CF3515A3}"/>
              </a:ext>
            </a:extLst>
          </p:cNvPr>
          <p:cNvSpPr/>
          <p:nvPr/>
        </p:nvSpPr>
        <p:spPr>
          <a:xfrm>
            <a:off x="13046795" y="391314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4752B-ED63-4F68-9F64-C0AC6A54356D}"/>
              </a:ext>
            </a:extLst>
          </p:cNvPr>
          <p:cNvSpPr txBox="1"/>
          <p:nvPr/>
        </p:nvSpPr>
        <p:spPr>
          <a:xfrm>
            <a:off x="838200" y="4027591"/>
            <a:ext cx="525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in all cases: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plays a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Schedules play a role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F2E07-4790-47AE-8512-24E445BD69D3}"/>
              </a:ext>
            </a:extLst>
          </p:cNvPr>
          <p:cNvSpPr txBox="1"/>
          <p:nvPr/>
        </p:nvSpPr>
        <p:spPr>
          <a:xfrm>
            <a:off x="15527590" y="156741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6D12743-89E9-4DC6-A828-27032473BD1B}"/>
              </a:ext>
            </a:extLst>
          </p:cNvPr>
          <p:cNvSpPr/>
          <p:nvPr/>
        </p:nvSpPr>
        <p:spPr>
          <a:xfrm rot="10800000">
            <a:off x="16208821" y="933100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6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38200" y="2321687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38200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38200" y="2886584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078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2451733" y="1027740"/>
            <a:ext cx="1645902" cy="4373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12365564" y="157987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E2EE90-F49A-442A-AACE-A14FB6231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87280" y="7056001"/>
          <a:ext cx="333692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Equation" r:id="rId7" imgW="2781000" imgH="1371600" progId="Equation.DSMT4">
                  <p:embed/>
                </p:oleObj>
              </mc:Choice>
              <mc:Fallback>
                <p:oleObj name="Equation" r:id="rId7" imgW="2781000" imgH="1371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FE2EE90-F49A-442A-AACE-A14FB6231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7280" y="7056001"/>
                        <a:ext cx="3336925" cy="164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32" y="7165959"/>
            <a:ext cx="6544009" cy="348519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3829069-2125-4F2B-93D2-9244CF3515A3}"/>
              </a:ext>
            </a:extLst>
          </p:cNvPr>
          <p:cNvSpPr/>
          <p:nvPr/>
        </p:nvSpPr>
        <p:spPr>
          <a:xfrm>
            <a:off x="13046795" y="391314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4752B-ED63-4F68-9F64-C0AC6A54356D}"/>
              </a:ext>
            </a:extLst>
          </p:cNvPr>
          <p:cNvSpPr txBox="1"/>
          <p:nvPr/>
        </p:nvSpPr>
        <p:spPr>
          <a:xfrm>
            <a:off x="838200" y="4027591"/>
            <a:ext cx="525779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in all cases: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plays a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Schedules play a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profile plays a role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F2E07-4790-47AE-8512-24E445BD69D3}"/>
              </a:ext>
            </a:extLst>
          </p:cNvPr>
          <p:cNvSpPr txBox="1"/>
          <p:nvPr/>
        </p:nvSpPr>
        <p:spPr>
          <a:xfrm>
            <a:off x="15527590" y="156741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6D12743-89E9-4DC6-A828-27032473BD1B}"/>
              </a:ext>
            </a:extLst>
          </p:cNvPr>
          <p:cNvSpPr/>
          <p:nvPr/>
        </p:nvSpPr>
        <p:spPr>
          <a:xfrm rot="10800000">
            <a:off x="16208821" y="933100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90DCB9-DE4F-4813-B9B7-BA4059B728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0836" y="1451693"/>
            <a:ext cx="5184648" cy="314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9803005-7219-47C2-BDC5-F968D3F4FC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1951"/>
            <a:ext cx="659323" cy="368445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144DF70C-F62B-4874-8CCB-51CD220DF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4667" r="4275" b="4667"/>
          <a:stretch/>
        </p:blipFill>
        <p:spPr>
          <a:xfrm>
            <a:off x="9393182" y="3886195"/>
            <a:ext cx="543256" cy="36575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Targets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6325C9-67C9-494F-A852-F1F036606CE5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450533"/>
            <a:ext cx="12192000" cy="5413549"/>
            <a:chOff x="0" y="1444451"/>
            <a:chExt cx="12192000" cy="54135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05F186-08DE-449D-8691-9CD10B7A20C3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14" name="Picture 13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F5A31BAD-E71D-4CAA-88BB-CB5517A8B9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15" name="Picture 1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F285700E-4B39-4BE1-96C0-0DDB3C854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12" name="Picture 1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53C1D2B-7239-46EF-8270-ECC71512A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13" name="Picture 12" descr="Timeline&#10;&#10;Description automatically generated">
              <a:extLst>
                <a:ext uri="{FF2B5EF4-FFF2-40B4-BE49-F238E27FC236}">
                  <a16:creationId xmlns:a16="http://schemas.microsoft.com/office/drawing/2014/main" id="{CF78B41A-F672-4EE4-B64A-29E8AD2E8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488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-6331196" y="2321687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331196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331196" y="2886584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078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2451733" y="1027740"/>
            <a:ext cx="1645902" cy="4373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12365564" y="157987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E2EE90-F49A-442A-AACE-A14FB6231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87280" y="7056001"/>
          <a:ext cx="333692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Equation" r:id="rId7" imgW="2781000" imgH="1371600" progId="Equation.DSMT4">
                  <p:embed/>
                </p:oleObj>
              </mc:Choice>
              <mc:Fallback>
                <p:oleObj name="Equation" r:id="rId7" imgW="2781000" imgH="1371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FE2EE90-F49A-442A-AACE-A14FB6231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7280" y="7056001"/>
                        <a:ext cx="3336925" cy="164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32" y="7165959"/>
            <a:ext cx="6544009" cy="348519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3829069-2125-4F2B-93D2-9244CF3515A3}"/>
              </a:ext>
            </a:extLst>
          </p:cNvPr>
          <p:cNvSpPr/>
          <p:nvPr/>
        </p:nvSpPr>
        <p:spPr>
          <a:xfrm>
            <a:off x="13046795" y="391314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4752B-ED63-4F68-9F64-C0AC6A54356D}"/>
              </a:ext>
            </a:extLst>
          </p:cNvPr>
          <p:cNvSpPr txBox="1"/>
          <p:nvPr/>
        </p:nvSpPr>
        <p:spPr>
          <a:xfrm>
            <a:off x="-6331196" y="4027591"/>
            <a:ext cx="525779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in all cases: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plays a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Schedules play a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profile plays a role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F2E07-4790-47AE-8512-24E445BD69D3}"/>
              </a:ext>
            </a:extLst>
          </p:cNvPr>
          <p:cNvSpPr txBox="1"/>
          <p:nvPr/>
        </p:nvSpPr>
        <p:spPr>
          <a:xfrm>
            <a:off x="15527590" y="156741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6D12743-89E9-4DC6-A828-27032473BD1B}"/>
              </a:ext>
            </a:extLst>
          </p:cNvPr>
          <p:cNvSpPr/>
          <p:nvPr/>
        </p:nvSpPr>
        <p:spPr>
          <a:xfrm rot="10800000">
            <a:off x="16208821" y="933100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90DCB9-DE4F-4813-B9B7-BA4059B728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72" y="0"/>
            <a:ext cx="11309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12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12365564" y="68580"/>
            <a:ext cx="4942428" cy="2194560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C498601-FA45-4AB5-950F-5135A5C25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Other than that, there’s not much to doing energy savings projections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-6331196" y="2321687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-6331196" y="1325903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-6331196" y="2886584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12" name="Picture 11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2147EB6-01E5-48FA-A779-21F726DC34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564" y="2331720"/>
            <a:ext cx="3927102" cy="2194560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4DF6AC0-F77C-4504-A591-3D2C45BE32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078" y="4594860"/>
            <a:ext cx="3391588" cy="21945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6251E-721B-4CDC-B7E8-259C28AD835E}"/>
              </a:ext>
            </a:extLst>
          </p:cNvPr>
          <p:cNvSpPr/>
          <p:nvPr/>
        </p:nvSpPr>
        <p:spPr>
          <a:xfrm>
            <a:off x="12615462" y="5342367"/>
            <a:ext cx="1713653" cy="4572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55FB9C-2E00-42A5-A884-D2198AF6D9B7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49F6D6-4106-4B8D-86F0-900342F24046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B65589-1AF8-46EC-A4B2-56999FA1F73B}"/>
              </a:ext>
            </a:extLst>
          </p:cNvPr>
          <p:cNvSpPr/>
          <p:nvPr/>
        </p:nvSpPr>
        <p:spPr>
          <a:xfrm>
            <a:off x="13305592" y="3428999"/>
            <a:ext cx="822951" cy="36575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AB1AC5-92F6-4AFA-9BFE-13C8229740EE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63BA76-8483-4B2F-BF98-2E5C8B0EE9F4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7C6BB4-58F6-49E9-9C1F-C88DB21972EC}"/>
              </a:ext>
            </a:extLst>
          </p:cNvPr>
          <p:cNvSpPr/>
          <p:nvPr/>
        </p:nvSpPr>
        <p:spPr>
          <a:xfrm>
            <a:off x="15692502" y="267437"/>
            <a:ext cx="1495391" cy="509832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7F4AC5-984F-4B17-A311-3AD941729263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889A56-8A2C-4F50-9BC7-1A61D3F443F0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DBC582-0B67-4562-8A7D-3069099EB04E}"/>
              </a:ext>
            </a:extLst>
          </p:cNvPr>
          <p:cNvSpPr/>
          <p:nvPr/>
        </p:nvSpPr>
        <p:spPr>
          <a:xfrm>
            <a:off x="12451733" y="1027740"/>
            <a:ext cx="1645902" cy="43735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51D366-1850-4017-9D1E-AFFC5C494383}"/>
              </a:ext>
            </a:extLst>
          </p:cNvPr>
          <p:cNvSpPr txBox="1"/>
          <p:nvPr/>
        </p:nvSpPr>
        <p:spPr>
          <a:xfrm>
            <a:off x="12365564" y="157987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Down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FE2EE90-F49A-442A-AACE-A14FB6231C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87280" y="7056001"/>
          <a:ext cx="333692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Equation" r:id="rId7" imgW="2781000" imgH="1371600" progId="Equation.DSMT4">
                  <p:embed/>
                </p:oleObj>
              </mc:Choice>
              <mc:Fallback>
                <p:oleObj name="Equation" r:id="rId7" imgW="2781000" imgH="13716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FE2EE90-F49A-442A-AACE-A14FB6231C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87280" y="7056001"/>
                        <a:ext cx="3336925" cy="164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103B7EB4-860F-41C7-8968-107124C0BE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732" y="7165959"/>
            <a:ext cx="6544009" cy="3485195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3829069-2125-4F2B-93D2-9244CF3515A3}"/>
              </a:ext>
            </a:extLst>
          </p:cNvPr>
          <p:cNvSpPr/>
          <p:nvPr/>
        </p:nvSpPr>
        <p:spPr>
          <a:xfrm>
            <a:off x="13046795" y="391314"/>
            <a:ext cx="484632" cy="437024"/>
          </a:xfrm>
          <a:prstGeom prst="downArrow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C4752B-ED63-4F68-9F64-C0AC6A54356D}"/>
              </a:ext>
            </a:extLst>
          </p:cNvPr>
          <p:cNvSpPr txBox="1"/>
          <p:nvPr/>
        </p:nvSpPr>
        <p:spPr>
          <a:xfrm>
            <a:off x="-6331196" y="4027591"/>
            <a:ext cx="525779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in all cases: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plays a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Schedules play a role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profile plays a role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4F2E07-4790-47AE-8512-24E445BD69D3}"/>
              </a:ext>
            </a:extLst>
          </p:cNvPr>
          <p:cNvSpPr txBox="1"/>
          <p:nvPr/>
        </p:nvSpPr>
        <p:spPr>
          <a:xfrm>
            <a:off x="15527590" y="1567410"/>
            <a:ext cx="1732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Goes Up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66D12743-89E9-4DC6-A828-27032473BD1B}"/>
              </a:ext>
            </a:extLst>
          </p:cNvPr>
          <p:cNvSpPr/>
          <p:nvPr/>
        </p:nvSpPr>
        <p:spPr>
          <a:xfrm rot="10800000">
            <a:off x="16208821" y="933100"/>
            <a:ext cx="484632" cy="437024"/>
          </a:xfrm>
          <a:prstGeom prst="downArrow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90DCB9-DE4F-4813-B9B7-BA4059B728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16" y="2597308"/>
            <a:ext cx="7026512" cy="426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19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03" y="365125"/>
            <a:ext cx="11795631" cy="1325563"/>
          </a:xfrm>
        </p:spPr>
        <p:txBody>
          <a:bodyPr/>
          <a:lstStyle/>
          <a:p>
            <a:pPr algn="ctr"/>
            <a:r>
              <a:rPr lang="en-US" dirty="0"/>
              <a:t>Trying it Out on a Condenser Water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F60F5-4335-43E8-B0C7-298F44BE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345"/>
            <a:ext cx="12192000" cy="53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Some of the Indicators?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F60F5-4335-43E8-B0C7-298F44BE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30347"/>
            <a:ext cx="12192000" cy="532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of the Indicators?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F60F5-4335-43E8-B0C7-298F44BEF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3" r="34735" b="52004"/>
          <a:stretch/>
        </p:blipFill>
        <p:spPr>
          <a:xfrm>
            <a:off x="2226378" y="1600219"/>
            <a:ext cx="7739245" cy="5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12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15919D-8FDB-4FDE-9C7F-913B48910A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8153502" y="2057414"/>
            <a:ext cx="3245959" cy="1420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of the Indicators?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FDDF4-8DD3-491F-88CE-A07820BC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7147892" cy="5032375"/>
          </a:xfrm>
        </p:spPr>
        <p:txBody>
          <a:bodyPr>
            <a:normAutofit/>
          </a:bodyPr>
          <a:lstStyle/>
          <a:p>
            <a:r>
              <a:rPr lang="en-US" dirty="0"/>
              <a:t>Valve position vs. mark</a:t>
            </a:r>
          </a:p>
          <a:p>
            <a:r>
              <a:rPr lang="en-US" dirty="0"/>
              <a:t>Observed condenser pressure drop vs. design value</a:t>
            </a:r>
          </a:p>
          <a:p>
            <a:r>
              <a:rPr lang="en-US" dirty="0"/>
              <a:t>System sized for a chiller that is not there</a:t>
            </a:r>
          </a:p>
          <a:p>
            <a:r>
              <a:rPr lang="en-US" dirty="0"/>
              <a:t>Long pipe run common to pumps with several  different operating states</a:t>
            </a:r>
          </a:p>
          <a:p>
            <a:r>
              <a:rPr lang="en-US" dirty="0"/>
              <a:t>Pump head seems high given the arrangement</a:t>
            </a:r>
          </a:p>
          <a:p>
            <a:r>
              <a:rPr lang="en-US" dirty="0"/>
              <a:t>System temperature rise vs. heat being rejected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F60F5-4335-43E8-B0C7-298F44BEF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53" r="34735" b="52004"/>
          <a:stretch/>
        </p:blipFill>
        <p:spPr>
          <a:xfrm>
            <a:off x="7945230" y="1825625"/>
            <a:ext cx="3604039" cy="24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28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15919D-8FDB-4FDE-9C7F-913B4891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1524463"/>
            <a:ext cx="12188952" cy="53335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Estimate Flow Rate?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F60F5-4335-43E8-B0C7-298F44BEF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34453" r="34735" b="52004"/>
          <a:stretch/>
        </p:blipFill>
        <p:spPr>
          <a:xfrm>
            <a:off x="9296365" y="2331732"/>
            <a:ext cx="1509366" cy="10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4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15919D-8FDB-4FDE-9C7F-913B4891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606" y="1825625"/>
            <a:ext cx="5188394" cy="2270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Estimate Flow 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768B-68E9-42DB-80FC-0561CDC2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5406" cy="4351338"/>
          </a:xfrm>
        </p:spPr>
        <p:txBody>
          <a:bodyPr/>
          <a:lstStyle/>
          <a:p>
            <a:r>
              <a:rPr lang="en-US" dirty="0"/>
              <a:t>Pump Test (gauge readings and pump curve)</a:t>
            </a:r>
          </a:p>
          <a:p>
            <a:r>
              <a:rPr lang="en-US" dirty="0"/>
              <a:t>Condenser pressure drop (gauge readings, design value, and square law)</a:t>
            </a:r>
          </a:p>
          <a:p>
            <a:r>
              <a:rPr lang="en-US" dirty="0"/>
              <a:t>Cold basin water level drop on start-up (level change over time)</a:t>
            </a:r>
          </a:p>
          <a:p>
            <a:r>
              <a:rPr lang="en-US" dirty="0"/>
              <a:t>Hot basin depth (level and nozzle curves)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06DFC-7E6C-4A36-A16E-1E8D6088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437" y="0"/>
            <a:ext cx="10600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71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31657"/>
            <a:ext cx="10515600" cy="1325563"/>
          </a:xfrm>
        </p:spPr>
        <p:txBody>
          <a:bodyPr/>
          <a:lstStyle/>
          <a:p>
            <a:r>
              <a:rPr lang="en-US" dirty="0"/>
              <a:t>How Can We Estimate Flow Rate?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768B-68E9-42DB-80FC-0561CDC2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9209" y="7269438"/>
            <a:ext cx="6165406" cy="4351338"/>
          </a:xfrm>
        </p:spPr>
        <p:txBody>
          <a:bodyPr/>
          <a:lstStyle/>
          <a:p>
            <a:r>
              <a:rPr lang="en-US" dirty="0"/>
              <a:t>Pump Test (gauge readings and pump curve)</a:t>
            </a:r>
          </a:p>
          <a:p>
            <a:r>
              <a:rPr lang="en-US" dirty="0"/>
              <a:t>Condenser pressure drop (gauge readings, design value, and square law)</a:t>
            </a:r>
          </a:p>
          <a:p>
            <a:r>
              <a:rPr lang="en-US" dirty="0"/>
              <a:t>Cold basin water level drop on start-up (level change over time)</a:t>
            </a:r>
          </a:p>
          <a:p>
            <a:r>
              <a:rPr lang="en-US" dirty="0"/>
              <a:t>Hot basin depth (level and nozzle curves)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06DFC-7E6C-4A36-A16E-1E8D60881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8" t="8667" r="17220" b="8667"/>
          <a:stretch/>
        </p:blipFill>
        <p:spPr>
          <a:xfrm>
            <a:off x="1592974" y="-35523"/>
            <a:ext cx="9006053" cy="6893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59388-DE71-4C37-8159-5E83B07E35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5438952" y="2952282"/>
            <a:ext cx="1314096" cy="9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8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15919D-8FDB-4FDE-9C7F-913B4891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606" y="1825625"/>
            <a:ext cx="5188394" cy="2270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Estimate Savings?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768B-68E9-42DB-80FC-0561CDC2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5406" cy="4351338"/>
          </a:xfrm>
        </p:spPr>
        <p:txBody>
          <a:bodyPr/>
          <a:lstStyle/>
          <a:p>
            <a:r>
              <a:rPr lang="en-US" dirty="0"/>
              <a:t>Throttle up the impeller curve</a:t>
            </a:r>
          </a:p>
          <a:p>
            <a:r>
              <a:rPr lang="en-US" dirty="0"/>
              <a:t>Move down the system curve</a:t>
            </a:r>
          </a:p>
          <a:p>
            <a:pPr lvl="1"/>
            <a:r>
              <a:rPr lang="en-US" sz="2800" dirty="0"/>
              <a:t>Impeller trim</a:t>
            </a:r>
          </a:p>
          <a:p>
            <a:pPr lvl="1"/>
            <a:r>
              <a:rPr lang="en-US" sz="2800" dirty="0"/>
              <a:t>Change the speed</a:t>
            </a:r>
          </a:p>
          <a:p>
            <a:pPr lvl="1"/>
            <a:r>
              <a:rPr lang="en-US" sz="2800" dirty="0"/>
              <a:t>Change the pump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06DFC-7E6C-4A36-A16E-1E8D6088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437" y="0"/>
            <a:ext cx="1060018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69838-C9E0-4981-8309-C99100803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12908" t="8667" r="17220" b="8667"/>
          <a:stretch/>
        </p:blipFill>
        <p:spPr>
          <a:xfrm>
            <a:off x="5591611" y="3042924"/>
            <a:ext cx="1008779" cy="772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1DF48-84AE-4360-88C9-EE2405CC58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3606" y="1825625"/>
            <a:ext cx="5188394" cy="376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2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5A8EE95-CC04-4112-8E3A-3822D6CEE90B}"/>
              </a:ext>
            </a:extLst>
          </p:cNvPr>
          <p:cNvGrpSpPr>
            <a:grpSpLocks noChangeAspect="1"/>
          </p:cNvGrpSpPr>
          <p:nvPr/>
        </p:nvGrpSpPr>
        <p:grpSpPr>
          <a:xfrm>
            <a:off x="6671063" y="1666543"/>
            <a:ext cx="5486400" cy="2436097"/>
            <a:chOff x="0" y="1444451"/>
            <a:chExt cx="12192000" cy="54135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695158-63FE-4968-A3B7-A99DB33C2892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" name="Picture 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DF1FEF00-41FB-47C1-8E52-371CC7AB7C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5" name="Picture 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439816-65E2-4891-BDB3-9B33BAC867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F9803005-7219-47C2-BDC5-F968D3F4F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8" name="Picture 7" descr="Timeline&#10;&#10;Description automatically generated">
              <a:extLst>
                <a:ext uri="{FF2B5EF4-FFF2-40B4-BE49-F238E27FC236}">
                  <a16:creationId xmlns:a16="http://schemas.microsoft.com/office/drawing/2014/main" id="{144DF70C-F62B-4874-8CCB-51CD220D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Targets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38302-C405-4A80-9FAE-5797E96C9911}"/>
              </a:ext>
            </a:extLst>
          </p:cNvPr>
          <p:cNvSpPr txBox="1"/>
          <p:nvPr/>
        </p:nvSpPr>
        <p:spPr>
          <a:xfrm>
            <a:off x="863241" y="1691659"/>
            <a:ext cx="3964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27356-071C-4404-8F37-EB8BC5DB4A8E}"/>
              </a:ext>
            </a:extLst>
          </p:cNvPr>
          <p:cNvSpPr txBox="1"/>
          <p:nvPr/>
        </p:nvSpPr>
        <p:spPr>
          <a:xfrm>
            <a:off x="863241" y="2266154"/>
            <a:ext cx="578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14118-5029-48C8-95CB-340BE281ED60}"/>
              </a:ext>
            </a:extLst>
          </p:cNvPr>
          <p:cNvSpPr txBox="1"/>
          <p:nvPr/>
        </p:nvSpPr>
        <p:spPr>
          <a:xfrm>
            <a:off x="863241" y="3271536"/>
            <a:ext cx="5562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</p:spTree>
    <p:extLst>
      <p:ext uri="{BB962C8B-B14F-4D97-AF65-F5344CB8AC3E}">
        <p14:creationId xmlns:p14="http://schemas.microsoft.com/office/powerpoint/2010/main" val="949807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31657"/>
            <a:ext cx="10515600" cy="1325563"/>
          </a:xfrm>
        </p:spPr>
        <p:txBody>
          <a:bodyPr/>
          <a:lstStyle/>
          <a:p>
            <a:r>
              <a:rPr lang="en-US" dirty="0"/>
              <a:t>How Can We Estimate Savings?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768B-68E9-42DB-80FC-0561CDC2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711289" y="1825625"/>
            <a:ext cx="6165406" cy="4351338"/>
          </a:xfrm>
        </p:spPr>
        <p:txBody>
          <a:bodyPr/>
          <a:lstStyle/>
          <a:p>
            <a:r>
              <a:rPr lang="en-US" dirty="0"/>
              <a:t>Throttle up the impeller curve</a:t>
            </a:r>
          </a:p>
          <a:p>
            <a:r>
              <a:rPr lang="en-US" dirty="0"/>
              <a:t>Move down the system curve</a:t>
            </a:r>
          </a:p>
          <a:p>
            <a:pPr lvl="1"/>
            <a:r>
              <a:rPr lang="en-US" sz="2800" dirty="0"/>
              <a:t>Impeller trim</a:t>
            </a:r>
          </a:p>
          <a:p>
            <a:pPr lvl="1"/>
            <a:r>
              <a:rPr lang="en-US" sz="2800" dirty="0"/>
              <a:t>Change the speed</a:t>
            </a:r>
          </a:p>
          <a:p>
            <a:pPr lvl="1"/>
            <a:r>
              <a:rPr lang="en-US" sz="2800" dirty="0"/>
              <a:t>Change the pump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06DFC-7E6C-4A36-A16E-1E8D6088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437" y="0"/>
            <a:ext cx="1060018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69838-C9E0-4981-8309-C99100803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0"/>
          </a:blip>
          <a:srcRect l="12908" t="8667" r="17220" b="8667"/>
          <a:stretch/>
        </p:blipFill>
        <p:spPr>
          <a:xfrm>
            <a:off x="5591611" y="3042924"/>
            <a:ext cx="1008779" cy="772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1DF48-84AE-4360-88C9-EE2405CC58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9898" y="0"/>
            <a:ext cx="9452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95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Estimate Savings?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768B-68E9-42DB-80FC-0561CDC2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5406" cy="4351338"/>
          </a:xfrm>
        </p:spPr>
        <p:txBody>
          <a:bodyPr/>
          <a:lstStyle/>
          <a:p>
            <a:r>
              <a:rPr lang="en-US" dirty="0"/>
              <a:t>Throttle up the impeller curve</a:t>
            </a:r>
          </a:p>
          <a:p>
            <a:r>
              <a:rPr lang="en-US" dirty="0"/>
              <a:t>Move down the system curve</a:t>
            </a:r>
          </a:p>
          <a:p>
            <a:pPr lvl="1"/>
            <a:r>
              <a:rPr lang="en-US" sz="2800" dirty="0"/>
              <a:t>Impeller trim</a:t>
            </a:r>
          </a:p>
          <a:p>
            <a:pPr lvl="1"/>
            <a:r>
              <a:rPr lang="en-US" sz="2800" dirty="0"/>
              <a:t>Change the speed</a:t>
            </a:r>
          </a:p>
          <a:p>
            <a:pPr lvl="1"/>
            <a:r>
              <a:rPr lang="en-US" sz="2800" dirty="0"/>
              <a:t>Change the pump</a:t>
            </a:r>
          </a:p>
          <a:p>
            <a:r>
              <a:rPr lang="en-US" dirty="0"/>
              <a:t>Throttled valve pressure drop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06DFC-7E6C-4A36-A16E-1E8D6088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437" y="0"/>
            <a:ext cx="1060018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69838-C9E0-4981-8309-C99100803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12908" t="8667" r="17220" b="8667"/>
          <a:stretch/>
        </p:blipFill>
        <p:spPr>
          <a:xfrm>
            <a:off x="5591611" y="3042924"/>
            <a:ext cx="1008779" cy="772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1DF48-84AE-4360-88C9-EE2405CC58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82221" y="1843496"/>
            <a:ext cx="5188394" cy="3764414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C58F6393-F702-49DF-9277-417EAE0D0A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7438" y="1873493"/>
          <a:ext cx="5734707" cy="420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5" imgW="3720960" imgH="2730240" progId="Equation.DSMT4">
                  <p:embed/>
                </p:oleObj>
              </mc:Choice>
              <mc:Fallback>
                <p:oleObj name="Equation" r:id="rId5" imgW="3720960" imgH="2730240" progId="Equation.DSMT4">
                  <p:embed/>
                  <p:pic>
                    <p:nvPicPr>
                      <p:cNvPr id="9" name="Content Placeholder 5">
                        <a:extLst>
                          <a:ext uri="{FF2B5EF4-FFF2-40B4-BE49-F238E27FC236}">
                            <a16:creationId xmlns:a16="http://schemas.microsoft.com/office/drawing/2014/main" id="{C58F6393-F702-49DF-9277-417EAE0D0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7438" y="1873493"/>
                        <a:ext cx="5734707" cy="42072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4620D62-94C5-4928-A35C-66085CC3E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92195" y="2033864"/>
            <a:ext cx="5577840" cy="3698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219242-97C5-4C9D-845E-D213866624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8825"/>
          <a:stretch/>
        </p:blipFill>
        <p:spPr>
          <a:xfrm>
            <a:off x="-5892195" y="2033872"/>
            <a:ext cx="5577840" cy="7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77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Estimate Savings?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768B-68E9-42DB-80FC-0561CDC2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46584" y="1825625"/>
            <a:ext cx="6165406" cy="4351338"/>
          </a:xfrm>
        </p:spPr>
        <p:txBody>
          <a:bodyPr/>
          <a:lstStyle/>
          <a:p>
            <a:r>
              <a:rPr lang="en-US" dirty="0"/>
              <a:t>Throttle up the impeller curve</a:t>
            </a:r>
          </a:p>
          <a:p>
            <a:r>
              <a:rPr lang="en-US" dirty="0"/>
              <a:t>Move down the system curve</a:t>
            </a:r>
          </a:p>
          <a:p>
            <a:pPr lvl="1"/>
            <a:r>
              <a:rPr lang="en-US" sz="2800" dirty="0"/>
              <a:t>Impeller trim</a:t>
            </a:r>
          </a:p>
          <a:p>
            <a:pPr lvl="1"/>
            <a:r>
              <a:rPr lang="en-US" sz="2800" dirty="0"/>
              <a:t>Change the speed</a:t>
            </a:r>
          </a:p>
          <a:p>
            <a:pPr lvl="1"/>
            <a:r>
              <a:rPr lang="en-US" sz="2800" dirty="0"/>
              <a:t>Change the pump</a:t>
            </a:r>
          </a:p>
          <a:p>
            <a:r>
              <a:rPr lang="en-US" dirty="0"/>
              <a:t>Throttled valve pressure drop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06DFC-7E6C-4A36-A16E-1E8D6088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437" y="0"/>
            <a:ext cx="1060018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69838-C9E0-4981-8309-C99100803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12908" t="8667" r="17220" b="8667"/>
          <a:stretch/>
        </p:blipFill>
        <p:spPr>
          <a:xfrm>
            <a:off x="5591611" y="3042924"/>
            <a:ext cx="1008779" cy="772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1DF48-84AE-4360-88C9-EE2405CC58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82221" y="1843496"/>
            <a:ext cx="5188394" cy="3764414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C58F6393-F702-49DF-9277-417EAE0D0A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7438" y="1873493"/>
          <a:ext cx="5734707" cy="420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5" imgW="3720960" imgH="2730240" progId="Equation.DSMT4">
                  <p:embed/>
                </p:oleObj>
              </mc:Choice>
              <mc:Fallback>
                <p:oleObj name="Equation" r:id="rId5" imgW="3720960" imgH="2730240" progId="Equation.DSMT4">
                  <p:embed/>
                  <p:pic>
                    <p:nvPicPr>
                      <p:cNvPr id="9" name="Content Placeholder 5">
                        <a:extLst>
                          <a:ext uri="{FF2B5EF4-FFF2-40B4-BE49-F238E27FC236}">
                            <a16:creationId xmlns:a16="http://schemas.microsoft.com/office/drawing/2014/main" id="{C58F6393-F702-49DF-9277-417EAE0D0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7438" y="1873493"/>
                        <a:ext cx="5734707" cy="42072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9322D54-D453-4A1C-9B6E-25E07BC18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85" y="2033864"/>
            <a:ext cx="5577840" cy="3698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9A050-BEDD-440D-8918-1996CCC799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8825"/>
          <a:stretch/>
        </p:blipFill>
        <p:spPr>
          <a:xfrm>
            <a:off x="311685" y="2033872"/>
            <a:ext cx="5577840" cy="7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107B-09B0-42EF-9AE6-6485EC10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Estimate Savings?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B768B-68E9-42DB-80FC-0561CDC2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46584" y="1825625"/>
            <a:ext cx="6165406" cy="4351338"/>
          </a:xfrm>
        </p:spPr>
        <p:txBody>
          <a:bodyPr/>
          <a:lstStyle/>
          <a:p>
            <a:r>
              <a:rPr lang="en-US" dirty="0"/>
              <a:t>Throttle up the impeller curve</a:t>
            </a:r>
          </a:p>
          <a:p>
            <a:r>
              <a:rPr lang="en-US" dirty="0"/>
              <a:t>Move down the system curve</a:t>
            </a:r>
          </a:p>
          <a:p>
            <a:pPr lvl="1"/>
            <a:r>
              <a:rPr lang="en-US" sz="2800" dirty="0"/>
              <a:t>Impeller trim</a:t>
            </a:r>
          </a:p>
          <a:p>
            <a:pPr lvl="1"/>
            <a:r>
              <a:rPr lang="en-US" sz="2800" dirty="0"/>
              <a:t>Change the speed</a:t>
            </a:r>
          </a:p>
          <a:p>
            <a:pPr lvl="1"/>
            <a:r>
              <a:rPr lang="en-US" sz="2800" dirty="0"/>
              <a:t>Change the pump</a:t>
            </a:r>
          </a:p>
          <a:p>
            <a:r>
              <a:rPr lang="en-US" dirty="0"/>
              <a:t>Throttled valve pressure drop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06DFC-7E6C-4A36-A16E-1E8D60881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5437" y="0"/>
            <a:ext cx="1060018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69838-C9E0-4981-8309-C99100803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12908" t="8667" r="17220" b="8667"/>
          <a:stretch/>
        </p:blipFill>
        <p:spPr>
          <a:xfrm>
            <a:off x="5591611" y="3042924"/>
            <a:ext cx="1008779" cy="772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1DF48-84AE-4360-88C9-EE2405CC58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82221" y="1843496"/>
            <a:ext cx="5188394" cy="3764414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C58F6393-F702-49DF-9277-417EAE0D0A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7438" y="1873493"/>
          <a:ext cx="5734707" cy="420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quation" r:id="rId5" imgW="3720960" imgH="2730240" progId="Equation.DSMT4">
                  <p:embed/>
                </p:oleObj>
              </mc:Choice>
              <mc:Fallback>
                <p:oleObj name="Equation" r:id="rId5" imgW="3720960" imgH="2730240" progId="Equation.DSMT4">
                  <p:embed/>
                  <p:pic>
                    <p:nvPicPr>
                      <p:cNvPr id="9" name="Content Placeholder 5">
                        <a:extLst>
                          <a:ext uri="{FF2B5EF4-FFF2-40B4-BE49-F238E27FC236}">
                            <a16:creationId xmlns:a16="http://schemas.microsoft.com/office/drawing/2014/main" id="{C58F6393-F702-49DF-9277-417EAE0D0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87438" y="1873493"/>
                        <a:ext cx="5734707" cy="42072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9322D54-D453-4A1C-9B6E-25E07BC180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630" b="30728"/>
          <a:stretch/>
        </p:blipFill>
        <p:spPr>
          <a:xfrm>
            <a:off x="311685" y="2575034"/>
            <a:ext cx="5577840" cy="5045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F9A050-BEDD-440D-8918-1996CCC799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8825"/>
          <a:stretch/>
        </p:blipFill>
        <p:spPr>
          <a:xfrm>
            <a:off x="311685" y="2033872"/>
            <a:ext cx="5577840" cy="7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91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imeline&#10;&#10;Description automatically generated">
            <a:extLst>
              <a:ext uri="{FF2B5EF4-FFF2-40B4-BE49-F238E27FC236}">
                <a16:creationId xmlns:a16="http://schemas.microsoft.com/office/drawing/2014/main" id="{3154413E-E3BC-412D-9272-22ECCE9182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67" y="4876771"/>
            <a:ext cx="283780" cy="183623"/>
          </a:xfrm>
          <a:prstGeom prst="rect">
            <a:avLst/>
          </a:prstGeom>
        </p:spPr>
      </p:pic>
      <p:pic>
        <p:nvPicPr>
          <p:cNvPr id="21" name="Picture 2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5D32B31-446D-4B3C-B43A-D72EB8EE3D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720" y="3855697"/>
            <a:ext cx="672428" cy="375769"/>
          </a:xfrm>
          <a:prstGeom prst="rect">
            <a:avLst/>
          </a:prstGeom>
        </p:spPr>
      </p:pic>
      <p:pic>
        <p:nvPicPr>
          <p:cNvPr id="30" name="Picture 2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391E86A-CAC6-4E38-8951-144BE51302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8033"/>
            <a:ext cx="659323" cy="368445"/>
          </a:xfrm>
          <a:prstGeom prst="rect">
            <a:avLst/>
          </a:prstGeom>
        </p:spPr>
      </p:pic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9803005-7219-47C2-BDC5-F968D3F4FC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1951"/>
            <a:ext cx="659323" cy="36844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Focusing on the Ball Room AHU Hot Water Valve Leak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A8337-3CF3-4AF1-91F8-0BEA8F4F4D1A}"/>
              </a:ext>
            </a:extLst>
          </p:cNvPr>
          <p:cNvSpPr txBox="1"/>
          <p:nvPr/>
        </p:nvSpPr>
        <p:spPr>
          <a:xfrm>
            <a:off x="1210892" y="-1757007"/>
            <a:ext cx="2709675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AE124E-06C1-4960-9FC9-80155C3AF944}"/>
              </a:ext>
            </a:extLst>
          </p:cNvPr>
          <p:cNvSpPr txBox="1"/>
          <p:nvPr/>
        </p:nvSpPr>
        <p:spPr>
          <a:xfrm>
            <a:off x="3646397" y="8441756"/>
            <a:ext cx="4221248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6F68D-1BD0-4EEA-B182-F8EB22C1A874}"/>
              </a:ext>
            </a:extLst>
          </p:cNvPr>
          <p:cNvSpPr/>
          <p:nvPr/>
        </p:nvSpPr>
        <p:spPr>
          <a:xfrm>
            <a:off x="4424856" y="7118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E1C5E3-558C-4679-91D1-612241F975A4}"/>
              </a:ext>
            </a:extLst>
          </p:cNvPr>
          <p:cNvSpPr/>
          <p:nvPr/>
        </p:nvSpPr>
        <p:spPr>
          <a:xfrm>
            <a:off x="12496086" y="4876771"/>
            <a:ext cx="626495" cy="532698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16018-9929-4210-BC3F-F75A2A92160F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3287280" y="4445876"/>
            <a:ext cx="487470" cy="800103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AAB847-C866-4155-8457-38123EA8A92B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3287280" y="2216258"/>
            <a:ext cx="487470" cy="3029721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8360ED-EB71-4F23-A49C-6DC85EAE536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13148255" y="4945872"/>
            <a:ext cx="626495" cy="300107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CB1D1A9-3D71-4C0A-B0D1-E98508B233EA}"/>
              </a:ext>
            </a:extLst>
          </p:cNvPr>
          <p:cNvSpPr/>
          <p:nvPr/>
        </p:nvSpPr>
        <p:spPr>
          <a:xfrm>
            <a:off x="6568965" y="-1757819"/>
            <a:ext cx="2377440" cy="155448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D3B1E7-E443-44A6-8B0B-2EE790DDC873}"/>
              </a:ext>
            </a:extLst>
          </p:cNvPr>
          <p:cNvSpPr/>
          <p:nvPr/>
        </p:nvSpPr>
        <p:spPr>
          <a:xfrm>
            <a:off x="4133206" y="-1754611"/>
            <a:ext cx="2377440" cy="155127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996EC-1321-4F5B-AAD0-D4813CEA3A7D}"/>
              </a:ext>
            </a:extLst>
          </p:cNvPr>
          <p:cNvSpPr txBox="1"/>
          <p:nvPr/>
        </p:nvSpPr>
        <p:spPr>
          <a:xfrm>
            <a:off x="13774750" y="4338038"/>
            <a:ext cx="2184556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28CC8A-C435-4F9D-AE89-B7F170DB83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82676"/>
            <a:ext cx="12188952" cy="53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9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67FAB-B0F2-45D0-B8E9-FE791722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F0A82-2DB9-4B17-BF62-189DBEEF7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Given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121C59-31FB-4229-964F-24015C8DD4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Ball Room AHU 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Drawings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System Diagram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Equipment Schedule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/>
              <a:t>Point List/Narrative Sequence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Operator Discussions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0CD00-8883-40E7-B387-ECBD775A5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Assignment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0685E-BDFF-41E1-8981-B20F56813D4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Scope out the Ball Room AHU to identify potential opportunities to improve performance and save resources</a:t>
            </a:r>
          </a:p>
        </p:txBody>
      </p:sp>
    </p:spTree>
    <p:extLst>
      <p:ext uri="{BB962C8B-B14F-4D97-AF65-F5344CB8AC3E}">
        <p14:creationId xmlns:p14="http://schemas.microsoft.com/office/powerpoint/2010/main" val="33180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1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67FAB-B0F2-45D0-B8E9-FE791722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02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F0A82-2DB9-4B17-BF62-189DBEEF7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Given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121C59-31FB-4229-964F-24015C8DD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3529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minimum outdoor air setting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economizer high limit setting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 assumption that warm-up is accomplished by the reheat coils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 typical operating schedule (next slide)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weather data resources we discussed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Field observations of the system operating parameters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0CD00-8883-40E7-B387-ECBD775A5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Assignment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0685E-BDFF-41E1-8981-B20F56813D4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Determine the number of hours the heating coil may need to function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Determine the number of hours a year the observed HW coil temperature rise is a false load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Determine the number of hours a year the false load becomes a chilled water false load</a:t>
            </a:r>
          </a:p>
        </p:txBody>
      </p:sp>
    </p:spTree>
    <p:extLst>
      <p:ext uri="{BB962C8B-B14F-4D97-AF65-F5344CB8AC3E}">
        <p14:creationId xmlns:p14="http://schemas.microsoft.com/office/powerpoint/2010/main" val="42509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1A7107-7A94-42F1-8D4C-EB899A718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Ball Room AHU Typical Schedule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78108-F451-408E-AC40-B4442A583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indent="-461963"/>
            <a:r>
              <a:rPr lang="en-US" dirty="0"/>
              <a:t>Monday – Friday 6:00 AM – 10:00 PM</a:t>
            </a:r>
          </a:p>
          <a:p>
            <a:pPr marL="461963" indent="-461963"/>
            <a:r>
              <a:rPr lang="en-US" dirty="0"/>
              <a:t>Saturday – 3:00 PM – Midnight</a:t>
            </a:r>
          </a:p>
          <a:p>
            <a:pPr marL="461963" indent="-461963"/>
            <a:r>
              <a:rPr lang="en-US" dirty="0"/>
              <a:t>Sunday – 9:00 AM – 3:00 PM</a:t>
            </a:r>
          </a:p>
        </p:txBody>
      </p:sp>
    </p:spTree>
    <p:extLst>
      <p:ext uri="{BB962C8B-B14F-4D97-AF65-F5344CB8AC3E}">
        <p14:creationId xmlns:p14="http://schemas.microsoft.com/office/powerpoint/2010/main" val="38425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BA052B-A3B2-4699-A905-060549EB5846}"/>
              </a:ext>
            </a:extLst>
          </p:cNvPr>
          <p:cNvSpPr txBox="1"/>
          <p:nvPr/>
        </p:nvSpPr>
        <p:spPr>
          <a:xfrm>
            <a:off x="3048000" y="324651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https://www.screencast.com/t/N75JtXeNNpuIhttps://www.screencast.com/t/N75JtXeNNpuI</a:t>
            </a:r>
          </a:p>
        </p:txBody>
      </p:sp>
    </p:spTree>
    <p:extLst>
      <p:ext uri="{BB962C8B-B14F-4D97-AF65-F5344CB8AC3E}">
        <p14:creationId xmlns:p14="http://schemas.microsoft.com/office/powerpoint/2010/main" val="406407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D1203DC-C4AB-49E6-A060-79A147188CF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1450533"/>
            <a:ext cx="12192000" cy="5413549"/>
            <a:chOff x="0" y="1444451"/>
            <a:chExt cx="12192000" cy="541354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F6EDF9B-B16D-4489-9EC2-3D763E68F17B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2" name="Picture 31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69CE054-A0E7-4A44-A2D7-4C18528CEF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33" name="Picture 32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EAF6CD9D-C1B2-48E7-AC60-3B25C60A12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30" name="Picture 29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1391E86A-CAC6-4E38-8951-144BE5130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31" name="Picture 30" descr="Timeline&#10;&#10;Description automatically generated">
              <a:extLst>
                <a:ext uri="{FF2B5EF4-FFF2-40B4-BE49-F238E27FC236}">
                  <a16:creationId xmlns:a16="http://schemas.microsoft.com/office/drawing/2014/main" id="{09FB380C-2B0A-48C0-AF56-15BF3FA7F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9803005-7219-47C2-BDC5-F968D3F4FC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1951"/>
            <a:ext cx="659323" cy="368445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144DF70C-F62B-4874-8CCB-51CD220DF2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4667" r="4275" b="4667"/>
          <a:stretch/>
        </p:blipFill>
        <p:spPr>
          <a:xfrm>
            <a:off x="9393182" y="3886195"/>
            <a:ext cx="543256" cy="36575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Targets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A8337-3CF3-4AF1-91F8-0BEA8F4F4D1A}"/>
              </a:ext>
            </a:extLst>
          </p:cNvPr>
          <p:cNvSpPr txBox="1"/>
          <p:nvPr/>
        </p:nvSpPr>
        <p:spPr>
          <a:xfrm>
            <a:off x="343203" y="4826001"/>
            <a:ext cx="3964547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AE124E-06C1-4960-9FC9-80155C3AF944}"/>
              </a:ext>
            </a:extLst>
          </p:cNvPr>
          <p:cNvSpPr txBox="1"/>
          <p:nvPr/>
        </p:nvSpPr>
        <p:spPr>
          <a:xfrm>
            <a:off x="6096000" y="2208464"/>
            <a:ext cx="2165131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996EC-1321-4F5B-AAD0-D4813CEA3A7D}"/>
              </a:ext>
            </a:extLst>
          </p:cNvPr>
          <p:cNvSpPr txBox="1"/>
          <p:nvPr/>
        </p:nvSpPr>
        <p:spPr>
          <a:xfrm>
            <a:off x="349258" y="5433106"/>
            <a:ext cx="5562741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6F68D-1BD0-4EEA-B182-F8EB22C1A874}"/>
              </a:ext>
            </a:extLst>
          </p:cNvPr>
          <p:cNvSpPr/>
          <p:nvPr/>
        </p:nvSpPr>
        <p:spPr>
          <a:xfrm>
            <a:off x="8857137" y="1996965"/>
            <a:ext cx="2878922" cy="13255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E1C5E3-558C-4679-91D1-612241F975A4}"/>
              </a:ext>
            </a:extLst>
          </p:cNvPr>
          <p:cNvSpPr/>
          <p:nvPr/>
        </p:nvSpPr>
        <p:spPr>
          <a:xfrm>
            <a:off x="7253555" y="5568593"/>
            <a:ext cx="1172833" cy="61645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16018-9929-4210-BC3F-F75A2A92160F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5911999" y="4982966"/>
            <a:ext cx="663462" cy="927194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AAB847-C866-4155-8457-38123EA8A92B}"/>
              </a:ext>
            </a:extLst>
          </p:cNvPr>
          <p:cNvCxnSpPr>
            <a:cxnSpLocks/>
          </p:cNvCxnSpPr>
          <p:nvPr/>
        </p:nvCxnSpPr>
        <p:spPr>
          <a:xfrm flipV="1">
            <a:off x="5911999" y="5265336"/>
            <a:ext cx="1212282" cy="644824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8360ED-EB71-4F23-A49C-6DC85EAE5369}"/>
              </a:ext>
            </a:extLst>
          </p:cNvPr>
          <p:cNvCxnSpPr>
            <a:cxnSpLocks/>
          </p:cNvCxnSpPr>
          <p:nvPr/>
        </p:nvCxnSpPr>
        <p:spPr>
          <a:xfrm>
            <a:off x="5911999" y="5910160"/>
            <a:ext cx="1051509" cy="582715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CB1D1A9-3D71-4C0A-B0D1-E98508B233EA}"/>
              </a:ext>
            </a:extLst>
          </p:cNvPr>
          <p:cNvSpPr/>
          <p:nvPr/>
        </p:nvSpPr>
        <p:spPr>
          <a:xfrm>
            <a:off x="523467" y="4099551"/>
            <a:ext cx="1172833" cy="61645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D3B1E7-E443-44A6-8B0B-2EE790DDC873}"/>
              </a:ext>
            </a:extLst>
          </p:cNvPr>
          <p:cNvSpPr/>
          <p:nvPr/>
        </p:nvSpPr>
        <p:spPr>
          <a:xfrm>
            <a:off x="2667605" y="4099551"/>
            <a:ext cx="1172833" cy="61645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84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6" grpId="0" animBg="1"/>
      <p:bldP spid="2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67FAB-B0F2-45D0-B8E9-FE791722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03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F0A82-2DB9-4B17-BF62-189DBEEF7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Given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121C59-31FB-4229-964F-24015C8DD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3529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Field observations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 District Steam Tariff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EnergyStar Conversion Factors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0CD00-8883-40E7-B387-ECBD775A5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Assignment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0685E-BDFF-41E1-8981-B20F56813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43529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Identify the thermal energy waste for the current hour of operation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How many tons of false load is this putting on the chilled water plant?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What are the possible causes of the undesired HW coil temperature rise?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Consider the questions in the next slide </a:t>
            </a:r>
          </a:p>
        </p:txBody>
      </p:sp>
    </p:spTree>
    <p:extLst>
      <p:ext uri="{BB962C8B-B14F-4D97-AF65-F5344CB8AC3E}">
        <p14:creationId xmlns:p14="http://schemas.microsoft.com/office/powerpoint/2010/main" val="36478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CDC816C-1E59-4A8B-82E3-78C5B7B0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Out 03 Questions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17E8799-AA28-4C22-B330-0B00DB547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Does boiler system thermal efficiency come into play with the district steam thermal source?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would your conclusions regarding energy waste be impacted if the HW system was served by a conventional boiler like the Lochinvar </a:t>
            </a:r>
            <a:r>
              <a:rPr lang="en-US" dirty="0" err="1"/>
              <a:t>CopperFin</a:t>
            </a:r>
            <a:r>
              <a:rPr lang="en-US" dirty="0"/>
              <a:t> product?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would your conclusions regarding energy waste be impacted if the HW system was served by a condensing boiler like the Aerco Benchmark product?</a:t>
            </a:r>
          </a:p>
        </p:txBody>
      </p:sp>
    </p:spTree>
    <p:extLst>
      <p:ext uri="{BB962C8B-B14F-4D97-AF65-F5344CB8AC3E}">
        <p14:creationId xmlns:p14="http://schemas.microsoft.com/office/powerpoint/2010/main" val="402224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2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67FAB-B0F2-45D0-B8E9-FE7917222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04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F0A82-2DB9-4B17-BF62-189DBEEF7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Given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121C59-31FB-4229-964F-24015C8DD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3529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Mixed air plenum test results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90CD00-8883-40E7-B387-ECBD775A5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3"/>
                </a:solidFill>
              </a:rPr>
              <a:t>Assignment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0685E-BDFF-41E1-8981-B20F56813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43529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Determine the true mixed air temperature?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What is the actual system flow rate?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Adjust your thermal savings projection for the hour based on this information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1" dirty="0"/>
              <a:t>How many tons of load on the chilled water plant are due to the current economizer dysfunction?</a:t>
            </a:r>
          </a:p>
        </p:txBody>
      </p:sp>
    </p:spTree>
    <p:extLst>
      <p:ext uri="{BB962C8B-B14F-4D97-AF65-F5344CB8AC3E}">
        <p14:creationId xmlns:p14="http://schemas.microsoft.com/office/powerpoint/2010/main" val="23042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3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F6EDF9B-B16D-4489-9EC2-3D763E68F17B}"/>
              </a:ext>
            </a:extLst>
          </p:cNvPr>
          <p:cNvGrpSpPr/>
          <p:nvPr/>
        </p:nvGrpSpPr>
        <p:grpSpPr>
          <a:xfrm>
            <a:off x="0" y="1450533"/>
            <a:ext cx="12192000" cy="5413549"/>
            <a:chOff x="1648888" y="571137"/>
            <a:chExt cx="16457074" cy="6286864"/>
          </a:xfrm>
        </p:grpSpPr>
        <p:pic>
          <p:nvPicPr>
            <p:cNvPr id="32" name="Picture 31" descr="Diagram, schematic&#10;&#10;Description automatically generated">
              <a:extLst>
                <a:ext uri="{FF2B5EF4-FFF2-40B4-BE49-F238E27FC236}">
                  <a16:creationId xmlns:a16="http://schemas.microsoft.com/office/drawing/2014/main" id="{169CE054-A0E7-4A44-A2D7-4C18528CE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" r="7485"/>
            <a:stretch/>
          </p:blipFill>
          <p:spPr>
            <a:xfrm>
              <a:off x="1648888" y="571137"/>
              <a:ext cx="8228537" cy="6286863"/>
            </a:xfrm>
            <a:prstGeom prst="rect">
              <a:avLst/>
            </a:prstGeom>
          </p:spPr>
        </p:pic>
        <p:pic>
          <p:nvPicPr>
            <p:cNvPr id="33" name="Picture 32" descr="Diagram, schematic&#10;&#10;Description automatically generated">
              <a:extLst>
                <a:ext uri="{FF2B5EF4-FFF2-40B4-BE49-F238E27FC236}">
                  <a16:creationId xmlns:a16="http://schemas.microsoft.com/office/drawing/2014/main" id="{EAF6CD9D-C1B2-48E7-AC60-3B25C60A1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5" t="7773" b="555"/>
            <a:stretch/>
          </p:blipFill>
          <p:spPr>
            <a:xfrm>
              <a:off x="9877425" y="571137"/>
              <a:ext cx="8228537" cy="6286864"/>
            </a:xfrm>
            <a:prstGeom prst="rect">
              <a:avLst/>
            </a:prstGeom>
          </p:spPr>
        </p:pic>
      </p:grpSp>
      <p:pic>
        <p:nvPicPr>
          <p:cNvPr id="30" name="Picture 2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391E86A-CAC6-4E38-8951-144BE51302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8033"/>
            <a:ext cx="659323" cy="368445"/>
          </a:xfrm>
          <a:prstGeom prst="rect">
            <a:avLst/>
          </a:prstGeom>
        </p:spPr>
      </p:pic>
      <p:pic>
        <p:nvPicPr>
          <p:cNvPr id="31" name="Picture 30" descr="Timeline&#10;&#10;Description automatically generated">
            <a:extLst>
              <a:ext uri="{FF2B5EF4-FFF2-40B4-BE49-F238E27FC236}">
                <a16:creationId xmlns:a16="http://schemas.microsoft.com/office/drawing/2014/main" id="{09FB380C-2B0A-48C0-AF56-15BF3FA7F4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4667" r="4275" b="4667"/>
          <a:stretch/>
        </p:blipFill>
        <p:spPr>
          <a:xfrm>
            <a:off x="9393182" y="3892277"/>
            <a:ext cx="543256" cy="365756"/>
          </a:xfrm>
          <a:prstGeom prst="rect">
            <a:avLst/>
          </a:prstGeom>
        </p:spPr>
      </p:pic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9803005-7219-47C2-BDC5-F968D3F4FC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1951"/>
            <a:ext cx="659323" cy="368445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144DF70C-F62B-4874-8CCB-51CD220DF2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4667" r="4275" b="4667"/>
          <a:stretch/>
        </p:blipFill>
        <p:spPr>
          <a:xfrm>
            <a:off x="9393182" y="3886195"/>
            <a:ext cx="543256" cy="36575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Targets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A8337-3CF3-4AF1-91F8-0BEA8F4F4D1A}"/>
              </a:ext>
            </a:extLst>
          </p:cNvPr>
          <p:cNvSpPr txBox="1"/>
          <p:nvPr/>
        </p:nvSpPr>
        <p:spPr>
          <a:xfrm>
            <a:off x="343203" y="4826001"/>
            <a:ext cx="3964547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AE124E-06C1-4960-9FC9-80155C3AF944}"/>
              </a:ext>
            </a:extLst>
          </p:cNvPr>
          <p:cNvSpPr txBox="1"/>
          <p:nvPr/>
        </p:nvSpPr>
        <p:spPr>
          <a:xfrm>
            <a:off x="6096000" y="2208464"/>
            <a:ext cx="2165131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996EC-1321-4F5B-AAD0-D4813CEA3A7D}"/>
              </a:ext>
            </a:extLst>
          </p:cNvPr>
          <p:cNvSpPr txBox="1"/>
          <p:nvPr/>
        </p:nvSpPr>
        <p:spPr>
          <a:xfrm>
            <a:off x="349258" y="5433106"/>
            <a:ext cx="5562741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6F68D-1BD0-4EEA-B182-F8EB22C1A874}"/>
              </a:ext>
            </a:extLst>
          </p:cNvPr>
          <p:cNvSpPr/>
          <p:nvPr/>
        </p:nvSpPr>
        <p:spPr>
          <a:xfrm>
            <a:off x="8857137" y="1996965"/>
            <a:ext cx="2878922" cy="13255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E1C5E3-558C-4679-91D1-612241F975A4}"/>
              </a:ext>
            </a:extLst>
          </p:cNvPr>
          <p:cNvSpPr/>
          <p:nvPr/>
        </p:nvSpPr>
        <p:spPr>
          <a:xfrm>
            <a:off x="7253555" y="5568593"/>
            <a:ext cx="1172833" cy="616450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16018-9929-4210-BC3F-F75A2A92160F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5911999" y="4982966"/>
            <a:ext cx="663462" cy="927194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AAB847-C866-4155-8457-38123EA8A92B}"/>
              </a:ext>
            </a:extLst>
          </p:cNvPr>
          <p:cNvCxnSpPr>
            <a:cxnSpLocks/>
          </p:cNvCxnSpPr>
          <p:nvPr/>
        </p:nvCxnSpPr>
        <p:spPr>
          <a:xfrm flipV="1">
            <a:off x="5911999" y="5265336"/>
            <a:ext cx="1212282" cy="644824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8360ED-EB71-4F23-A49C-6DC85EAE5369}"/>
              </a:ext>
            </a:extLst>
          </p:cNvPr>
          <p:cNvCxnSpPr>
            <a:cxnSpLocks/>
          </p:cNvCxnSpPr>
          <p:nvPr/>
        </p:nvCxnSpPr>
        <p:spPr>
          <a:xfrm>
            <a:off x="5911999" y="5910160"/>
            <a:ext cx="1051509" cy="582715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CB1D1A9-3D71-4C0A-B0D1-E98508B233EA}"/>
              </a:ext>
            </a:extLst>
          </p:cNvPr>
          <p:cNvSpPr/>
          <p:nvPr/>
        </p:nvSpPr>
        <p:spPr>
          <a:xfrm>
            <a:off x="523467" y="4099551"/>
            <a:ext cx="1172833" cy="61645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D3B1E7-E443-44A6-8B0B-2EE790DDC873}"/>
              </a:ext>
            </a:extLst>
          </p:cNvPr>
          <p:cNvSpPr/>
          <p:nvPr/>
        </p:nvSpPr>
        <p:spPr>
          <a:xfrm>
            <a:off x="2667605" y="4099551"/>
            <a:ext cx="1172833" cy="61645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877B218-055E-4C61-94A9-0E1E5CD705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43" y="4251951"/>
            <a:ext cx="596785" cy="333498"/>
          </a:xfrm>
          <a:prstGeom prst="rect">
            <a:avLst/>
          </a:prstGeom>
        </p:spPr>
      </p:pic>
      <p:pic>
        <p:nvPicPr>
          <p:cNvPr id="22" name="Picture 21" descr="Timeline&#10;&#10;Description automatically generated">
            <a:extLst>
              <a:ext uri="{FF2B5EF4-FFF2-40B4-BE49-F238E27FC236}">
                <a16:creationId xmlns:a16="http://schemas.microsoft.com/office/drawing/2014/main" id="{7CF26929-0FA0-4ADE-B8D5-5CBFD7D98A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44" y="3851479"/>
            <a:ext cx="433552" cy="2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0">
        <p:fade/>
      </p:transition>
    </mc:Choice>
    <mc:Fallback xmlns="">
      <p:transition spd="med" advTm="2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5D32B31-446D-4B3C-B43A-D72EB8EE3D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83" y="0"/>
            <a:ext cx="12217083" cy="682720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6EDF9B-B16D-4489-9EC2-3D763E68F17B}"/>
              </a:ext>
            </a:extLst>
          </p:cNvPr>
          <p:cNvGrpSpPr>
            <a:grpSpLocks noChangeAspect="1"/>
          </p:cNvGrpSpPr>
          <p:nvPr/>
        </p:nvGrpSpPr>
        <p:grpSpPr>
          <a:xfrm>
            <a:off x="780465" y="4173692"/>
            <a:ext cx="927331" cy="411758"/>
            <a:chOff x="1648888" y="571137"/>
            <a:chExt cx="16457074" cy="6286864"/>
          </a:xfrm>
        </p:grpSpPr>
        <p:pic>
          <p:nvPicPr>
            <p:cNvPr id="32" name="Picture 31" descr="Diagram, schematic&#10;&#10;Description automatically generated">
              <a:extLst>
                <a:ext uri="{FF2B5EF4-FFF2-40B4-BE49-F238E27FC236}">
                  <a16:creationId xmlns:a16="http://schemas.microsoft.com/office/drawing/2014/main" id="{169CE054-A0E7-4A44-A2D7-4C18528CE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" r="7485"/>
            <a:stretch/>
          </p:blipFill>
          <p:spPr>
            <a:xfrm>
              <a:off x="1648888" y="571137"/>
              <a:ext cx="8228537" cy="6286863"/>
            </a:xfrm>
            <a:prstGeom prst="rect">
              <a:avLst/>
            </a:prstGeom>
          </p:spPr>
        </p:pic>
        <p:pic>
          <p:nvPicPr>
            <p:cNvPr id="33" name="Picture 32" descr="Diagram, schematic&#10;&#10;Description automatically generated">
              <a:extLst>
                <a:ext uri="{FF2B5EF4-FFF2-40B4-BE49-F238E27FC236}">
                  <a16:creationId xmlns:a16="http://schemas.microsoft.com/office/drawing/2014/main" id="{EAF6CD9D-C1B2-48E7-AC60-3B25C60A1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5" t="7773" b="555"/>
            <a:stretch/>
          </p:blipFill>
          <p:spPr>
            <a:xfrm>
              <a:off x="9877425" y="571137"/>
              <a:ext cx="8228537" cy="6286864"/>
            </a:xfrm>
            <a:prstGeom prst="rect">
              <a:avLst/>
            </a:prstGeom>
          </p:spPr>
        </p:pic>
      </p:grpSp>
      <p:pic>
        <p:nvPicPr>
          <p:cNvPr id="30" name="Picture 2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391E86A-CAC6-4E38-8951-144BE51302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8033"/>
            <a:ext cx="659323" cy="368445"/>
          </a:xfrm>
          <a:prstGeom prst="rect">
            <a:avLst/>
          </a:prstGeom>
        </p:spPr>
      </p:pic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9803005-7219-47C2-BDC5-F968D3F4FC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1951"/>
            <a:ext cx="659323" cy="36844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90039"/>
            <a:ext cx="10515600" cy="1325563"/>
          </a:xfrm>
        </p:spPr>
        <p:txBody>
          <a:bodyPr/>
          <a:lstStyle/>
          <a:p>
            <a:r>
              <a:rPr lang="en-US" dirty="0"/>
              <a:t>Optimization Targets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A8337-3CF3-4AF1-91F8-0BEA8F4F4D1A}"/>
              </a:ext>
            </a:extLst>
          </p:cNvPr>
          <p:cNvSpPr txBox="1"/>
          <p:nvPr/>
        </p:nvSpPr>
        <p:spPr>
          <a:xfrm>
            <a:off x="6596005" y="4639717"/>
            <a:ext cx="2709675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AE124E-06C1-4960-9FC9-80155C3AF944}"/>
              </a:ext>
            </a:extLst>
          </p:cNvPr>
          <p:cNvSpPr txBox="1"/>
          <p:nvPr/>
        </p:nvSpPr>
        <p:spPr>
          <a:xfrm>
            <a:off x="523467" y="1776367"/>
            <a:ext cx="2165131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996EC-1321-4F5B-AAD0-D4813CEA3A7D}"/>
              </a:ext>
            </a:extLst>
          </p:cNvPr>
          <p:cNvSpPr txBox="1"/>
          <p:nvPr/>
        </p:nvSpPr>
        <p:spPr>
          <a:xfrm>
            <a:off x="5946369" y="2463736"/>
            <a:ext cx="3124059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6F68D-1BD0-4EEA-B182-F8EB22C1A874}"/>
              </a:ext>
            </a:extLst>
          </p:cNvPr>
          <p:cNvSpPr/>
          <p:nvPr/>
        </p:nvSpPr>
        <p:spPr>
          <a:xfrm>
            <a:off x="3077389" y="3520635"/>
            <a:ext cx="2165131" cy="250179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E1C5E3-558C-4679-91D1-612241F975A4}"/>
              </a:ext>
            </a:extLst>
          </p:cNvPr>
          <p:cNvSpPr/>
          <p:nvPr/>
        </p:nvSpPr>
        <p:spPr>
          <a:xfrm>
            <a:off x="6009588" y="1093298"/>
            <a:ext cx="2062357" cy="927194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16018-9929-4210-BC3F-F75A2A92160F}"/>
              </a:ext>
            </a:extLst>
          </p:cNvPr>
          <p:cNvCxnSpPr>
            <a:cxnSpLocks/>
          </p:cNvCxnSpPr>
          <p:nvPr/>
        </p:nvCxnSpPr>
        <p:spPr>
          <a:xfrm flipV="1">
            <a:off x="8586952" y="963750"/>
            <a:ext cx="871592" cy="1493020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AAB847-C866-4155-8457-38123EA8A92B}"/>
              </a:ext>
            </a:extLst>
          </p:cNvPr>
          <p:cNvCxnSpPr>
            <a:cxnSpLocks/>
          </p:cNvCxnSpPr>
          <p:nvPr/>
        </p:nvCxnSpPr>
        <p:spPr>
          <a:xfrm flipH="1">
            <a:off x="6096000" y="3855697"/>
            <a:ext cx="73572" cy="2637178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8360ED-EB71-4F23-A49C-6DC85EAE5369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9070428" y="3006521"/>
            <a:ext cx="504496" cy="149713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CB1D1A9-3D71-4C0A-B0D1-E98508B233EA}"/>
              </a:ext>
            </a:extLst>
          </p:cNvPr>
          <p:cNvSpPr/>
          <p:nvPr/>
        </p:nvSpPr>
        <p:spPr>
          <a:xfrm>
            <a:off x="9305680" y="3635500"/>
            <a:ext cx="721190" cy="83924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D3B1E7-E443-44A6-8B0B-2EE790DDC873}"/>
              </a:ext>
            </a:extLst>
          </p:cNvPr>
          <p:cNvSpPr/>
          <p:nvPr/>
        </p:nvSpPr>
        <p:spPr>
          <a:xfrm>
            <a:off x="9305680" y="3635500"/>
            <a:ext cx="721190" cy="83924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Timeline&#10;&#10;Description automatically generated">
            <a:extLst>
              <a:ext uri="{FF2B5EF4-FFF2-40B4-BE49-F238E27FC236}">
                <a16:creationId xmlns:a16="http://schemas.microsoft.com/office/drawing/2014/main" id="{3154413E-E3BC-412D-9272-22ECCE9182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544" y="3851479"/>
            <a:ext cx="433552" cy="28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imeline&#10;&#10;Description automatically generated">
            <a:extLst>
              <a:ext uri="{FF2B5EF4-FFF2-40B4-BE49-F238E27FC236}">
                <a16:creationId xmlns:a16="http://schemas.microsoft.com/office/drawing/2014/main" id="{3154413E-E3BC-412D-9272-22ECCE9182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3" y="0"/>
            <a:ext cx="10598714" cy="6858000"/>
          </a:xfrm>
          <a:prstGeom prst="rect">
            <a:avLst/>
          </a:prstGeom>
        </p:spPr>
      </p:pic>
      <p:pic>
        <p:nvPicPr>
          <p:cNvPr id="21" name="Picture 2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5D32B31-446D-4B3C-B43A-D72EB8EE3D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720" y="3855697"/>
            <a:ext cx="672428" cy="37576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6EDF9B-B16D-4489-9EC2-3D763E68F17B}"/>
              </a:ext>
            </a:extLst>
          </p:cNvPr>
          <p:cNvGrpSpPr>
            <a:grpSpLocks noChangeAspect="1"/>
          </p:cNvGrpSpPr>
          <p:nvPr/>
        </p:nvGrpSpPr>
        <p:grpSpPr>
          <a:xfrm>
            <a:off x="780465" y="4173692"/>
            <a:ext cx="927331" cy="411758"/>
            <a:chOff x="1648888" y="571137"/>
            <a:chExt cx="16457074" cy="6286864"/>
          </a:xfrm>
        </p:grpSpPr>
        <p:pic>
          <p:nvPicPr>
            <p:cNvPr id="32" name="Picture 31" descr="Diagram, schematic&#10;&#10;Description automatically generated">
              <a:extLst>
                <a:ext uri="{FF2B5EF4-FFF2-40B4-BE49-F238E27FC236}">
                  <a16:creationId xmlns:a16="http://schemas.microsoft.com/office/drawing/2014/main" id="{169CE054-A0E7-4A44-A2D7-4C18528CE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8" r="7485"/>
            <a:stretch/>
          </p:blipFill>
          <p:spPr>
            <a:xfrm>
              <a:off x="1648888" y="571137"/>
              <a:ext cx="8228537" cy="6286863"/>
            </a:xfrm>
            <a:prstGeom prst="rect">
              <a:avLst/>
            </a:prstGeom>
          </p:spPr>
        </p:pic>
        <p:pic>
          <p:nvPicPr>
            <p:cNvPr id="33" name="Picture 32" descr="Diagram, schematic&#10;&#10;Description automatically generated">
              <a:extLst>
                <a:ext uri="{FF2B5EF4-FFF2-40B4-BE49-F238E27FC236}">
                  <a16:creationId xmlns:a16="http://schemas.microsoft.com/office/drawing/2014/main" id="{EAF6CD9D-C1B2-48E7-AC60-3B25C60A1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5" t="7773" b="555"/>
            <a:stretch/>
          </p:blipFill>
          <p:spPr>
            <a:xfrm>
              <a:off x="9877425" y="571137"/>
              <a:ext cx="8228537" cy="6286864"/>
            </a:xfrm>
            <a:prstGeom prst="rect">
              <a:avLst/>
            </a:prstGeom>
          </p:spPr>
        </p:pic>
      </p:grpSp>
      <p:pic>
        <p:nvPicPr>
          <p:cNvPr id="30" name="Picture 2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1391E86A-CAC6-4E38-8951-144BE51302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8033"/>
            <a:ext cx="659323" cy="368445"/>
          </a:xfrm>
          <a:prstGeom prst="rect">
            <a:avLst/>
          </a:prstGeom>
        </p:spPr>
      </p:pic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F9803005-7219-47C2-BDC5-F968D3F4FC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74" y="4251951"/>
            <a:ext cx="659323" cy="36844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772AB72-5A7C-436A-B852-13579025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90039"/>
            <a:ext cx="10515600" cy="1325563"/>
          </a:xfrm>
        </p:spPr>
        <p:txBody>
          <a:bodyPr/>
          <a:lstStyle/>
          <a:p>
            <a:r>
              <a:rPr lang="en-US" dirty="0"/>
              <a:t>Optimization Targets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2A8337-3CF3-4AF1-91F8-0BEA8F4F4D1A}"/>
              </a:ext>
            </a:extLst>
          </p:cNvPr>
          <p:cNvSpPr txBox="1"/>
          <p:nvPr/>
        </p:nvSpPr>
        <p:spPr>
          <a:xfrm>
            <a:off x="1210892" y="2489914"/>
            <a:ext cx="2709675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Load Being 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AE124E-06C1-4960-9FC9-80155C3AF944}"/>
              </a:ext>
            </a:extLst>
          </p:cNvPr>
          <p:cNvSpPr txBox="1"/>
          <p:nvPr/>
        </p:nvSpPr>
        <p:spPr>
          <a:xfrm>
            <a:off x="3646397" y="5661145"/>
            <a:ext cx="4221248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Energy Conversion Equipment and Process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F6F68D-1BD0-4EEA-B182-F8EB22C1A874}"/>
              </a:ext>
            </a:extLst>
          </p:cNvPr>
          <p:cNvSpPr/>
          <p:nvPr/>
        </p:nvSpPr>
        <p:spPr>
          <a:xfrm>
            <a:off x="4424856" y="4338038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E1C5E3-558C-4679-91D1-612241F975A4}"/>
              </a:ext>
            </a:extLst>
          </p:cNvPr>
          <p:cNvSpPr/>
          <p:nvPr/>
        </p:nvSpPr>
        <p:spPr>
          <a:xfrm>
            <a:off x="8001179" y="4620396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16018-9929-4210-BC3F-F75A2A92160F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8664912" y="4445876"/>
            <a:ext cx="487470" cy="800103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AAB847-C866-4155-8457-38123EA8A92B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8664912" y="2216258"/>
            <a:ext cx="487470" cy="3029721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8360ED-EB71-4F23-A49C-6DC85EAE5369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8525887" y="4945872"/>
            <a:ext cx="626495" cy="300107"/>
          </a:xfrm>
          <a:prstGeom prst="line">
            <a:avLst/>
          </a:prstGeom>
          <a:ln w="38100" cap="rnd">
            <a:solidFill>
              <a:srgbClr val="FF6600"/>
            </a:solidFill>
            <a:round/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CB1D1A9-3D71-4C0A-B0D1-E98508B233EA}"/>
              </a:ext>
            </a:extLst>
          </p:cNvPr>
          <p:cNvSpPr/>
          <p:nvPr/>
        </p:nvSpPr>
        <p:spPr>
          <a:xfrm>
            <a:off x="6568965" y="2489102"/>
            <a:ext cx="2377440" cy="155448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D3B1E7-E443-44A6-8B0B-2EE790DDC873}"/>
              </a:ext>
            </a:extLst>
          </p:cNvPr>
          <p:cNvSpPr/>
          <p:nvPr/>
        </p:nvSpPr>
        <p:spPr>
          <a:xfrm>
            <a:off x="4133206" y="2492310"/>
            <a:ext cx="2377440" cy="155127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A996EC-1321-4F5B-AAD0-D4813CEA3A7D}"/>
              </a:ext>
            </a:extLst>
          </p:cNvPr>
          <p:cNvSpPr txBox="1"/>
          <p:nvPr/>
        </p:nvSpPr>
        <p:spPr>
          <a:xfrm>
            <a:off x="9152382" y="4338038"/>
            <a:ext cx="2184556" cy="18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Distribution Equipment and System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28CC8A-C435-4F9D-AE89-B7F170DB83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5949725" y="4843817"/>
            <a:ext cx="560921" cy="24736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2D7AB77-F7A9-452F-B4D8-FD4F4345C30D}"/>
              </a:ext>
            </a:extLst>
          </p:cNvPr>
          <p:cNvGrpSpPr>
            <a:grpSpLocks noChangeAspect="1"/>
          </p:cNvGrpSpPr>
          <p:nvPr/>
        </p:nvGrpSpPr>
        <p:grpSpPr>
          <a:xfrm>
            <a:off x="12588169" y="-216761"/>
            <a:ext cx="5486400" cy="2436097"/>
            <a:chOff x="0" y="1444451"/>
            <a:chExt cx="12192000" cy="54135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1C6E50-B5AF-4FD7-A44B-428185EA3E1F}"/>
                </a:ext>
              </a:extLst>
            </p:cNvPr>
            <p:cNvGrpSpPr/>
            <p:nvPr/>
          </p:nvGrpSpPr>
          <p:grpSpPr>
            <a:xfrm>
              <a:off x="0" y="1444451"/>
              <a:ext cx="12192000" cy="5413549"/>
              <a:chOff x="1648888" y="571137"/>
              <a:chExt cx="16457074" cy="6286864"/>
            </a:xfrm>
          </p:grpSpPr>
          <p:pic>
            <p:nvPicPr>
              <p:cNvPr id="35" name="Picture 34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7C4B888C-6AD4-46AC-9502-91B28D830A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328" r="7485"/>
              <a:stretch/>
            </p:blipFill>
            <p:spPr>
              <a:xfrm>
                <a:off x="1648888" y="571137"/>
                <a:ext cx="8228537" cy="6286863"/>
              </a:xfrm>
              <a:prstGeom prst="rect">
                <a:avLst/>
              </a:prstGeom>
            </p:spPr>
          </p:pic>
          <p:pic>
            <p:nvPicPr>
              <p:cNvPr id="36" name="Picture 35" descr="Diagram, schematic&#10;&#10;Description automatically generated">
                <a:extLst>
                  <a:ext uri="{FF2B5EF4-FFF2-40B4-BE49-F238E27FC236}">
                    <a16:creationId xmlns:a16="http://schemas.microsoft.com/office/drawing/2014/main" id="{17E3D31C-D768-428E-AED3-7AC150F13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5" t="7773" b="555"/>
              <a:stretch/>
            </p:blipFill>
            <p:spPr>
              <a:xfrm>
                <a:off x="9877425" y="571137"/>
                <a:ext cx="8228537" cy="6286864"/>
              </a:xfrm>
              <a:prstGeom prst="rect">
                <a:avLst/>
              </a:prstGeom>
            </p:spPr>
          </p:pic>
        </p:grpSp>
        <p:pic>
          <p:nvPicPr>
            <p:cNvPr id="31" name="Picture 30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AC564645-30ED-4E0C-B746-44C8F506B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74" y="4251951"/>
              <a:ext cx="659323" cy="368445"/>
            </a:xfrm>
            <a:prstGeom prst="rect">
              <a:avLst/>
            </a:prstGeom>
          </p:spPr>
        </p:pic>
        <p:pic>
          <p:nvPicPr>
            <p:cNvPr id="34" name="Picture 33" descr="Timeline&#10;&#10;Description automatically generated">
              <a:extLst>
                <a:ext uri="{FF2B5EF4-FFF2-40B4-BE49-F238E27FC236}">
                  <a16:creationId xmlns:a16="http://schemas.microsoft.com/office/drawing/2014/main" id="{1D41AAA4-A184-4145-AA1D-4875D265D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9" t="4667" r="4275" b="4667"/>
            <a:stretch/>
          </p:blipFill>
          <p:spPr>
            <a:xfrm>
              <a:off x="9393182" y="3886195"/>
              <a:ext cx="543256" cy="365756"/>
            </a:xfrm>
            <a:prstGeom prst="rect">
              <a:avLst/>
            </a:prstGeom>
          </p:spPr>
        </p:pic>
      </p:grpSp>
      <p:pic>
        <p:nvPicPr>
          <p:cNvPr id="37" name="Picture 3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657F9FC3-7180-402C-A7FD-47B7A514A6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416" y="2334203"/>
            <a:ext cx="3891828" cy="217484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862DF4B-5033-40D0-AB37-19175084615B}"/>
              </a:ext>
            </a:extLst>
          </p:cNvPr>
          <p:cNvSpPr/>
          <p:nvPr/>
        </p:nvSpPr>
        <p:spPr>
          <a:xfrm>
            <a:off x="12588169" y="4686461"/>
            <a:ext cx="2377440" cy="155448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176840-0BAF-42E6-ACEF-67067532584B}"/>
              </a:ext>
            </a:extLst>
          </p:cNvPr>
          <p:cNvSpPr/>
          <p:nvPr/>
        </p:nvSpPr>
        <p:spPr>
          <a:xfrm>
            <a:off x="12607721" y="64266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76E0A7-4094-40FD-BC15-CEAF89A8541A}"/>
              </a:ext>
            </a:extLst>
          </p:cNvPr>
          <p:cNvSpPr/>
          <p:nvPr/>
        </p:nvSpPr>
        <p:spPr>
          <a:xfrm>
            <a:off x="16184044" y="67090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4F18CD4-C449-4475-B68C-4E34B5EB1B35}"/>
              </a:ext>
            </a:extLst>
          </p:cNvPr>
          <p:cNvSpPr/>
          <p:nvPr/>
        </p:nvSpPr>
        <p:spPr>
          <a:xfrm>
            <a:off x="12740569" y="4838861"/>
            <a:ext cx="2377440" cy="155448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1819611-3574-4589-900A-C2F76E0B2FE7}"/>
              </a:ext>
            </a:extLst>
          </p:cNvPr>
          <p:cNvSpPr/>
          <p:nvPr/>
        </p:nvSpPr>
        <p:spPr>
          <a:xfrm>
            <a:off x="12760121" y="65790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0846AF1-3B88-4A3E-BF80-E410B9D2F5DD}"/>
              </a:ext>
            </a:extLst>
          </p:cNvPr>
          <p:cNvSpPr/>
          <p:nvPr/>
        </p:nvSpPr>
        <p:spPr>
          <a:xfrm>
            <a:off x="16336444" y="68614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188A086-5E9D-4E31-B59D-D17D2DDDBD6F}"/>
              </a:ext>
            </a:extLst>
          </p:cNvPr>
          <p:cNvSpPr/>
          <p:nvPr/>
        </p:nvSpPr>
        <p:spPr>
          <a:xfrm>
            <a:off x="12892969" y="4991261"/>
            <a:ext cx="2377440" cy="155448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C032F7-C651-480E-B7E2-4B27F497FEB4}"/>
              </a:ext>
            </a:extLst>
          </p:cNvPr>
          <p:cNvSpPr/>
          <p:nvPr/>
        </p:nvSpPr>
        <p:spPr>
          <a:xfrm>
            <a:off x="12912521" y="6731449"/>
            <a:ext cx="3442789" cy="112566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8D9D726-E0FC-4DF3-A98E-8A0B8B555C82}"/>
              </a:ext>
            </a:extLst>
          </p:cNvPr>
          <p:cNvSpPr/>
          <p:nvPr/>
        </p:nvSpPr>
        <p:spPr>
          <a:xfrm>
            <a:off x="16488844" y="7013807"/>
            <a:ext cx="466289" cy="456952"/>
          </a:xfrm>
          <a:prstGeom prst="rect">
            <a:avLst/>
          </a:prstGeom>
          <a:noFill/>
          <a:ln w="3810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en-US" sz="28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62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C4826E-0708-443E-ABA1-6DCCD81D22CE}" vid="{FBF704B2-32DD-4082-926D-1A0C54E292C7}"/>
    </a:ext>
  </a:extLst>
</a:theme>
</file>

<file path=ppt/theme/theme2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- PEC Wide Master v1.potx" id="{00899AB7-AB5C-4934-B0B7-3788D81A8C83}" vid="{5F47B87A-9B88-4240-AB98-0ED04A8BF3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2021-11-04 FDE Black Wide Master v1</Template>
  <TotalTime>727</TotalTime>
  <Words>2135</Words>
  <Application>Microsoft Office PowerPoint</Application>
  <PresentationFormat>Widescreen</PresentationFormat>
  <Paragraphs>376</Paragraphs>
  <Slides>64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din</vt:lpstr>
      <vt:lpstr>DIN-Light</vt:lpstr>
      <vt:lpstr>DIN-Medium</vt:lpstr>
      <vt:lpstr>DIN-Regular</vt:lpstr>
      <vt:lpstr>Office Theme</vt:lpstr>
      <vt:lpstr>Office Theme</vt:lpstr>
      <vt:lpstr>Equation</vt:lpstr>
      <vt:lpstr>MathType 7.0 Equation</vt:lpstr>
      <vt:lpstr>Existing Building Commissioning Project Review Workshop Lab</vt:lpstr>
      <vt:lpstr>The Questions Behind the Lab Sessions</vt:lpstr>
      <vt:lpstr>Today’s Focus</vt:lpstr>
      <vt:lpstr>Optimization Targets</vt:lpstr>
      <vt:lpstr>Optimization Targets</vt:lpstr>
      <vt:lpstr>Optimization Targets</vt:lpstr>
      <vt:lpstr>Optimization Targets</vt:lpstr>
      <vt:lpstr>Optimization Targets</vt:lpstr>
      <vt:lpstr>Optimization Targets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Evaluation</vt:lpstr>
      <vt:lpstr>Trying it Out on a Condenser Water System</vt:lpstr>
      <vt:lpstr>What Are Some of the Indicators?</vt:lpstr>
      <vt:lpstr>What Are Some of the Indicators?</vt:lpstr>
      <vt:lpstr>What Are Some of the Indicators?</vt:lpstr>
      <vt:lpstr>How Can We Estimate Flow Rate?</vt:lpstr>
      <vt:lpstr>How Can We Estimate Flow Rate?</vt:lpstr>
      <vt:lpstr>How Can We Estimate Flow Rate?</vt:lpstr>
      <vt:lpstr>How Can We Estimate Savings?</vt:lpstr>
      <vt:lpstr>How Can We Estimate Savings?</vt:lpstr>
      <vt:lpstr>How Can We Estimate Savings?</vt:lpstr>
      <vt:lpstr>How Can We Estimate Savings?</vt:lpstr>
      <vt:lpstr>How Can We Estimate Savings?</vt:lpstr>
      <vt:lpstr>Focusing on the Ball Room AHU Hot Water Valve Leak</vt:lpstr>
      <vt:lpstr>Breakout 01</vt:lpstr>
      <vt:lpstr>PowerPoint Presentation</vt:lpstr>
      <vt:lpstr>Breakout 02</vt:lpstr>
      <vt:lpstr>Ball Room AHU Typical Schedule</vt:lpstr>
      <vt:lpstr>PowerPoint Presentation</vt:lpstr>
      <vt:lpstr>Breakout 03</vt:lpstr>
      <vt:lpstr>Break Out 03 Questions</vt:lpstr>
      <vt:lpstr>PowerPoint Presentation</vt:lpstr>
      <vt:lpstr>Breakout 04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 Out Guidance</dc:title>
  <dc:creator>David Sellers</dc:creator>
  <cp:lastModifiedBy>David Sellers</cp:lastModifiedBy>
  <cp:revision>23</cp:revision>
  <dcterms:created xsi:type="dcterms:W3CDTF">2021-12-10T15:04:00Z</dcterms:created>
  <dcterms:modified xsi:type="dcterms:W3CDTF">2022-03-18T15:14:48Z</dcterms:modified>
</cp:coreProperties>
</file>