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53" r:id="rId3"/>
    <p:sldMasterId id="2147483706" r:id="rId4"/>
    <p:sldMasterId id="2147483756" r:id="rId5"/>
  </p:sldMasterIdLst>
  <p:notesMasterIdLst>
    <p:notesMasterId r:id="rId31"/>
  </p:notesMasterIdLst>
  <p:sldIdLst>
    <p:sldId id="260" r:id="rId6"/>
    <p:sldId id="327" r:id="rId7"/>
    <p:sldId id="322" r:id="rId8"/>
    <p:sldId id="332" r:id="rId9"/>
    <p:sldId id="354" r:id="rId10"/>
    <p:sldId id="355" r:id="rId11"/>
    <p:sldId id="356" r:id="rId12"/>
    <p:sldId id="357" r:id="rId13"/>
    <p:sldId id="358" r:id="rId14"/>
    <p:sldId id="359" r:id="rId15"/>
    <p:sldId id="333" r:id="rId16"/>
    <p:sldId id="335" r:id="rId17"/>
    <p:sldId id="336" r:id="rId18"/>
    <p:sldId id="337" r:id="rId19"/>
    <p:sldId id="334" r:id="rId20"/>
    <p:sldId id="338" r:id="rId21"/>
    <p:sldId id="324" r:id="rId22"/>
    <p:sldId id="323" r:id="rId23"/>
    <p:sldId id="325" r:id="rId24"/>
    <p:sldId id="326" r:id="rId25"/>
    <p:sldId id="339" r:id="rId26"/>
    <p:sldId id="362" r:id="rId27"/>
    <p:sldId id="341" r:id="rId28"/>
    <p:sldId id="330" r:id="rId29"/>
    <p:sldId id="33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2" d="100"/>
          <a:sy n="102" d="100"/>
        </p:scale>
        <p:origin x="144" y="28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E3ABA-E3F1-4BDF-A987-1D6C2BBA015B}" type="datetimeFigureOut">
              <a:rPr lang="en-US" smtClean="0"/>
              <a:t>1/27/2021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C509E8-D7C6-464D-A78E-7E840174B1A3}" type="slidenum">
              <a:rPr lang="en-US" smtClean="0"/>
              <a:t>‹#›</a:t>
            </a:fld>
            <a:endParaRPr lang="en-US"/>
          </a:p>
        </p:txBody>
      </p:sp>
    </p:spTree>
    <p:extLst>
      <p:ext uri="{BB962C8B-B14F-4D97-AF65-F5344CB8AC3E}">
        <p14:creationId xmlns:p14="http://schemas.microsoft.com/office/powerpoint/2010/main" val="4099581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GreenPrints 2002 – Atalanta, GA</a:t>
            </a:r>
          </a:p>
        </p:txBody>
      </p:sp>
      <p:sp>
        <p:nvSpPr>
          <p:cNvPr id="5" name="Rectangle 7"/>
          <p:cNvSpPr>
            <a:spLocks noGrp="1" noChangeArrowheads="1"/>
          </p:cNvSpPr>
          <p:nvPr>
            <p:ph type="sldNum" sz="quarter" idx="5"/>
          </p:nvPr>
        </p:nvSpPr>
        <p:spPr>
          <a:ln/>
        </p:spPr>
        <p:txBody>
          <a:bodyPr/>
          <a:lstStyle/>
          <a:p>
            <a:fld id="{FC0B310E-3B9C-4777-9466-B23831997FD1}" type="slidenum">
              <a:rPr lang="en-US" altLang="en-US"/>
              <a:pPr/>
              <a:t>5</a:t>
            </a:fld>
            <a:endParaRPr lang="en-US" altLang="en-US"/>
          </a:p>
        </p:txBody>
      </p:sp>
      <p:sp>
        <p:nvSpPr>
          <p:cNvPr id="6" name="Rectangle 9"/>
          <p:cNvSpPr>
            <a:spLocks noGrp="1" noChangeArrowheads="1"/>
          </p:cNvSpPr>
          <p:nvPr>
            <p:ph type="dt" idx="1"/>
          </p:nvPr>
        </p:nvSpPr>
        <p:spPr>
          <a:ln/>
        </p:spPr>
        <p:txBody>
          <a:bodyPr/>
          <a:lstStyle/>
          <a:p>
            <a:fld id="{E0A7D973-884D-4D30-B6E3-11C188636B82}" type="datetime1">
              <a:rPr lang="en-US" altLang="en-US"/>
              <a:pPr/>
              <a:t>1/27/2021</a:t>
            </a:fld>
            <a:endParaRPr lang="en-US" altLang="en-US"/>
          </a:p>
        </p:txBody>
      </p:sp>
      <p:sp>
        <p:nvSpPr>
          <p:cNvPr id="1313794" name="Rectangle 2"/>
          <p:cNvSpPr>
            <a:spLocks noGrp="1" noRot="1" noChangeAspect="1" noChangeArrowheads="1" noTextEdit="1"/>
          </p:cNvSpPr>
          <p:nvPr>
            <p:ph type="sldImg"/>
          </p:nvPr>
        </p:nvSpPr>
        <p:spPr>
          <a:xfrm>
            <a:off x="381000" y="685800"/>
            <a:ext cx="6096000" cy="3429000"/>
          </a:xfrm>
          <a:ln/>
        </p:spPr>
      </p:sp>
      <p:sp>
        <p:nvSpPr>
          <p:cNvPr id="13137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54139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GreenPrints 2002 – Atalanta, GA</a:t>
            </a:r>
          </a:p>
        </p:txBody>
      </p:sp>
      <p:sp>
        <p:nvSpPr>
          <p:cNvPr id="5" name="Rectangle 7"/>
          <p:cNvSpPr>
            <a:spLocks noGrp="1" noChangeArrowheads="1"/>
          </p:cNvSpPr>
          <p:nvPr>
            <p:ph type="sldNum" sz="quarter" idx="5"/>
          </p:nvPr>
        </p:nvSpPr>
        <p:spPr>
          <a:ln/>
        </p:spPr>
        <p:txBody>
          <a:bodyPr/>
          <a:lstStyle/>
          <a:p>
            <a:fld id="{4F402E98-79CF-4AB5-9B15-03DE80D3799D}" type="slidenum">
              <a:rPr lang="en-US" altLang="en-US"/>
              <a:pPr/>
              <a:t>6</a:t>
            </a:fld>
            <a:endParaRPr lang="en-US" altLang="en-US"/>
          </a:p>
        </p:txBody>
      </p:sp>
      <p:sp>
        <p:nvSpPr>
          <p:cNvPr id="6" name="Rectangle 9"/>
          <p:cNvSpPr>
            <a:spLocks noGrp="1" noChangeArrowheads="1"/>
          </p:cNvSpPr>
          <p:nvPr>
            <p:ph type="dt" idx="1"/>
          </p:nvPr>
        </p:nvSpPr>
        <p:spPr>
          <a:ln/>
        </p:spPr>
        <p:txBody>
          <a:bodyPr/>
          <a:lstStyle/>
          <a:p>
            <a:fld id="{CF0F5412-D121-4320-8924-A9B07522EEA9}" type="datetime1">
              <a:rPr lang="en-US" altLang="en-US"/>
              <a:pPr/>
              <a:t>1/27/2021</a:t>
            </a:fld>
            <a:endParaRPr lang="en-US" altLang="en-US"/>
          </a:p>
        </p:txBody>
      </p:sp>
      <p:sp>
        <p:nvSpPr>
          <p:cNvPr id="1315842" name="Rectangle 2"/>
          <p:cNvSpPr>
            <a:spLocks noGrp="1" noRot="1" noChangeAspect="1" noChangeArrowheads="1" noTextEdit="1"/>
          </p:cNvSpPr>
          <p:nvPr>
            <p:ph type="sldImg"/>
          </p:nvPr>
        </p:nvSpPr>
        <p:spPr>
          <a:xfrm>
            <a:off x="381000" y="685800"/>
            <a:ext cx="6096000" cy="3429000"/>
          </a:xfrm>
          <a:ln/>
        </p:spPr>
      </p:sp>
      <p:sp>
        <p:nvSpPr>
          <p:cNvPr id="131584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05523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GreenPrints 2002 – Atalanta, GA</a:t>
            </a:r>
          </a:p>
        </p:txBody>
      </p:sp>
      <p:sp>
        <p:nvSpPr>
          <p:cNvPr id="5" name="Rectangle 7"/>
          <p:cNvSpPr>
            <a:spLocks noGrp="1" noChangeArrowheads="1"/>
          </p:cNvSpPr>
          <p:nvPr>
            <p:ph type="sldNum" sz="quarter" idx="5"/>
          </p:nvPr>
        </p:nvSpPr>
        <p:spPr>
          <a:ln/>
        </p:spPr>
        <p:txBody>
          <a:bodyPr/>
          <a:lstStyle/>
          <a:p>
            <a:fld id="{D874B6E3-1000-4A39-A8A6-FCD548C79B59}" type="slidenum">
              <a:rPr lang="en-US" altLang="en-US"/>
              <a:pPr/>
              <a:t>7</a:t>
            </a:fld>
            <a:endParaRPr lang="en-US" altLang="en-US"/>
          </a:p>
        </p:txBody>
      </p:sp>
      <p:sp>
        <p:nvSpPr>
          <p:cNvPr id="6" name="Rectangle 9"/>
          <p:cNvSpPr>
            <a:spLocks noGrp="1" noChangeArrowheads="1"/>
          </p:cNvSpPr>
          <p:nvPr>
            <p:ph type="dt" idx="1"/>
          </p:nvPr>
        </p:nvSpPr>
        <p:spPr>
          <a:ln/>
        </p:spPr>
        <p:txBody>
          <a:bodyPr/>
          <a:lstStyle/>
          <a:p>
            <a:fld id="{F8B53B4E-FF2B-4974-B1B7-8F6BA1A66154}" type="datetime1">
              <a:rPr lang="en-US" altLang="en-US"/>
              <a:pPr/>
              <a:t>1/27/2021</a:t>
            </a:fld>
            <a:endParaRPr lang="en-US" altLang="en-US"/>
          </a:p>
        </p:txBody>
      </p:sp>
      <p:sp>
        <p:nvSpPr>
          <p:cNvPr id="1317890" name="Rectangle 2"/>
          <p:cNvSpPr>
            <a:spLocks noGrp="1" noRot="1" noChangeAspect="1" noChangeArrowheads="1" noTextEdit="1"/>
          </p:cNvSpPr>
          <p:nvPr>
            <p:ph type="sldImg"/>
          </p:nvPr>
        </p:nvSpPr>
        <p:spPr>
          <a:xfrm>
            <a:off x="381000" y="685800"/>
            <a:ext cx="6096000" cy="3429000"/>
          </a:xfrm>
          <a:ln/>
        </p:spPr>
      </p:sp>
      <p:sp>
        <p:nvSpPr>
          <p:cNvPr id="13178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72858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GreenPrints 2002 – Atalanta, GA</a:t>
            </a:r>
          </a:p>
        </p:txBody>
      </p:sp>
      <p:sp>
        <p:nvSpPr>
          <p:cNvPr id="5" name="Rectangle 7"/>
          <p:cNvSpPr>
            <a:spLocks noGrp="1" noChangeArrowheads="1"/>
          </p:cNvSpPr>
          <p:nvPr>
            <p:ph type="sldNum" sz="quarter" idx="5"/>
          </p:nvPr>
        </p:nvSpPr>
        <p:spPr>
          <a:ln/>
        </p:spPr>
        <p:txBody>
          <a:bodyPr/>
          <a:lstStyle/>
          <a:p>
            <a:fld id="{E8FC20CB-6C75-4F48-85CB-EAC02A600A58}" type="slidenum">
              <a:rPr lang="en-US" altLang="en-US"/>
              <a:pPr/>
              <a:t>8</a:t>
            </a:fld>
            <a:endParaRPr lang="en-US" altLang="en-US"/>
          </a:p>
        </p:txBody>
      </p:sp>
      <p:sp>
        <p:nvSpPr>
          <p:cNvPr id="6" name="Rectangle 9"/>
          <p:cNvSpPr>
            <a:spLocks noGrp="1" noChangeArrowheads="1"/>
          </p:cNvSpPr>
          <p:nvPr>
            <p:ph type="dt" idx="1"/>
          </p:nvPr>
        </p:nvSpPr>
        <p:spPr>
          <a:ln/>
        </p:spPr>
        <p:txBody>
          <a:bodyPr/>
          <a:lstStyle/>
          <a:p>
            <a:fld id="{F28C2069-E98D-4557-ACAF-D66423C30C1A}" type="datetime1">
              <a:rPr lang="en-US" altLang="en-US"/>
              <a:pPr/>
              <a:t>1/27/2021</a:t>
            </a:fld>
            <a:endParaRPr lang="en-US" altLang="en-US"/>
          </a:p>
        </p:txBody>
      </p:sp>
      <p:sp>
        <p:nvSpPr>
          <p:cNvPr id="1319938" name="Rectangle 2"/>
          <p:cNvSpPr>
            <a:spLocks noGrp="1" noRot="1" noChangeAspect="1" noChangeArrowheads="1" noTextEdit="1"/>
          </p:cNvSpPr>
          <p:nvPr>
            <p:ph type="sldImg"/>
          </p:nvPr>
        </p:nvSpPr>
        <p:spPr>
          <a:xfrm>
            <a:off x="381000" y="685800"/>
            <a:ext cx="6096000" cy="3429000"/>
          </a:xfrm>
          <a:ln/>
        </p:spPr>
      </p:sp>
      <p:sp>
        <p:nvSpPr>
          <p:cNvPr id="131993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14954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GreenPrints 2002 – Atalanta, GA</a:t>
            </a:r>
          </a:p>
        </p:txBody>
      </p:sp>
      <p:sp>
        <p:nvSpPr>
          <p:cNvPr id="5" name="Rectangle 7"/>
          <p:cNvSpPr>
            <a:spLocks noGrp="1" noChangeArrowheads="1"/>
          </p:cNvSpPr>
          <p:nvPr>
            <p:ph type="sldNum" sz="quarter" idx="5"/>
          </p:nvPr>
        </p:nvSpPr>
        <p:spPr>
          <a:ln/>
        </p:spPr>
        <p:txBody>
          <a:bodyPr/>
          <a:lstStyle/>
          <a:p>
            <a:fld id="{F89E8071-DB0F-4353-957A-8427EBA29047}" type="slidenum">
              <a:rPr lang="en-US" altLang="en-US"/>
              <a:pPr/>
              <a:t>9</a:t>
            </a:fld>
            <a:endParaRPr lang="en-US" altLang="en-US"/>
          </a:p>
        </p:txBody>
      </p:sp>
      <p:sp>
        <p:nvSpPr>
          <p:cNvPr id="6" name="Rectangle 9"/>
          <p:cNvSpPr>
            <a:spLocks noGrp="1" noChangeArrowheads="1"/>
          </p:cNvSpPr>
          <p:nvPr>
            <p:ph type="dt" idx="1"/>
          </p:nvPr>
        </p:nvSpPr>
        <p:spPr>
          <a:ln/>
        </p:spPr>
        <p:txBody>
          <a:bodyPr/>
          <a:lstStyle/>
          <a:p>
            <a:fld id="{9CB37CA1-B50F-4499-8E34-1A8E989BFF48}" type="datetime1">
              <a:rPr lang="en-US" altLang="en-US"/>
              <a:pPr/>
              <a:t>1/27/2021</a:t>
            </a:fld>
            <a:endParaRPr lang="en-US" altLang="en-US"/>
          </a:p>
        </p:txBody>
      </p:sp>
      <p:sp>
        <p:nvSpPr>
          <p:cNvPr id="1321986" name="Rectangle 2"/>
          <p:cNvSpPr>
            <a:spLocks noGrp="1" noRot="1" noChangeAspect="1" noChangeArrowheads="1" noTextEdit="1"/>
          </p:cNvSpPr>
          <p:nvPr>
            <p:ph type="sldImg"/>
          </p:nvPr>
        </p:nvSpPr>
        <p:spPr>
          <a:xfrm>
            <a:off x="381000" y="685800"/>
            <a:ext cx="6096000" cy="3429000"/>
          </a:xfrm>
          <a:ln/>
        </p:spPr>
      </p:sp>
      <p:sp>
        <p:nvSpPr>
          <p:cNvPr id="13219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87827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GreenPrints 2002 – Atalanta, GA</a:t>
            </a:r>
          </a:p>
        </p:txBody>
      </p:sp>
      <p:sp>
        <p:nvSpPr>
          <p:cNvPr id="5" name="Rectangle 7"/>
          <p:cNvSpPr>
            <a:spLocks noGrp="1" noChangeArrowheads="1"/>
          </p:cNvSpPr>
          <p:nvPr>
            <p:ph type="sldNum" sz="quarter" idx="5"/>
          </p:nvPr>
        </p:nvSpPr>
        <p:spPr>
          <a:ln/>
        </p:spPr>
        <p:txBody>
          <a:bodyPr/>
          <a:lstStyle/>
          <a:p>
            <a:fld id="{2F850F4D-250F-4C51-B866-4D2365565999}" type="slidenum">
              <a:rPr lang="en-US" altLang="en-US"/>
              <a:pPr/>
              <a:t>10</a:t>
            </a:fld>
            <a:endParaRPr lang="en-US" altLang="en-US"/>
          </a:p>
        </p:txBody>
      </p:sp>
      <p:sp>
        <p:nvSpPr>
          <p:cNvPr id="6" name="Rectangle 9"/>
          <p:cNvSpPr>
            <a:spLocks noGrp="1" noChangeArrowheads="1"/>
          </p:cNvSpPr>
          <p:nvPr>
            <p:ph type="dt" idx="1"/>
          </p:nvPr>
        </p:nvSpPr>
        <p:spPr>
          <a:ln/>
        </p:spPr>
        <p:txBody>
          <a:bodyPr/>
          <a:lstStyle/>
          <a:p>
            <a:fld id="{07DA07CB-4D8F-4001-A7A4-C11C07EB3BDD}" type="datetime1">
              <a:rPr lang="en-US" altLang="en-US"/>
              <a:pPr/>
              <a:t>1/27/2021</a:t>
            </a:fld>
            <a:endParaRPr lang="en-US" altLang="en-US"/>
          </a:p>
        </p:txBody>
      </p:sp>
      <p:sp>
        <p:nvSpPr>
          <p:cNvPr id="1324034" name="Rectangle 2"/>
          <p:cNvSpPr>
            <a:spLocks noGrp="1" noRot="1" noChangeAspect="1" noChangeArrowheads="1" noTextEdit="1"/>
          </p:cNvSpPr>
          <p:nvPr>
            <p:ph type="sldImg"/>
          </p:nvPr>
        </p:nvSpPr>
        <p:spPr>
          <a:xfrm>
            <a:off x="381000" y="685800"/>
            <a:ext cx="6096000" cy="3429000"/>
          </a:xfrm>
          <a:ln/>
        </p:spPr>
      </p:sp>
      <p:sp>
        <p:nvSpPr>
          <p:cNvPr id="13240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34730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314" b="0" i="0" u="none" strike="noStrike" kern="1200" dirty="0">
                <a:solidFill>
                  <a:schemeClr val="tx1"/>
                </a:solidFill>
                <a:effectLst/>
                <a:latin typeface="+mn-lt"/>
                <a:ea typeface="+mn-ea"/>
                <a:cs typeface="+mn-cs"/>
              </a:rPr>
              <a:t>Bell and Gossett 2AD-es</a:t>
            </a:r>
            <a:r>
              <a:rPr lang="en-US" dirty="0"/>
              <a:t> </a:t>
            </a:r>
            <a:r>
              <a:rPr lang="en-US" sz="2314" b="0" i="0" u="none" strike="noStrike" kern="1200" dirty="0">
                <a:solidFill>
                  <a:schemeClr val="tx1"/>
                </a:solidFill>
                <a:effectLst/>
                <a:latin typeface="+mn-lt"/>
                <a:ea typeface="+mn-ea"/>
                <a:cs typeface="+mn-cs"/>
              </a:rPr>
              <a:t>Flow - </a:t>
            </a:r>
            <a:r>
              <a:rPr lang="en-US" dirty="0"/>
              <a:t> </a:t>
            </a:r>
            <a:r>
              <a:rPr lang="en-US" sz="2314" b="0" i="0" u="none" strike="noStrike" kern="1200" dirty="0">
                <a:solidFill>
                  <a:schemeClr val="tx1"/>
                </a:solidFill>
                <a:effectLst/>
                <a:latin typeface="+mn-lt"/>
                <a:ea typeface="+mn-ea"/>
                <a:cs typeface="+mn-cs"/>
              </a:rPr>
              <a:t>87.4</a:t>
            </a:r>
            <a:r>
              <a:rPr lang="en-US" dirty="0"/>
              <a:t> </a:t>
            </a:r>
            <a:r>
              <a:rPr lang="en-US" sz="2314" b="0" i="0" u="none" strike="noStrike" kern="1200" dirty="0">
                <a:solidFill>
                  <a:schemeClr val="tx1"/>
                </a:solidFill>
                <a:effectLst/>
                <a:latin typeface="+mn-lt"/>
                <a:ea typeface="+mn-ea"/>
                <a:cs typeface="+mn-cs"/>
              </a:rPr>
              <a:t>Head - </a:t>
            </a:r>
            <a:r>
              <a:rPr lang="en-US" dirty="0"/>
              <a:t> </a:t>
            </a:r>
            <a:r>
              <a:rPr lang="en-US" sz="2314" b="0" i="0" u="none" strike="noStrike" kern="1200" dirty="0">
                <a:solidFill>
                  <a:schemeClr val="tx1"/>
                </a:solidFill>
                <a:effectLst/>
                <a:latin typeface="+mn-lt"/>
                <a:ea typeface="+mn-ea"/>
                <a:cs typeface="+mn-cs"/>
              </a:rPr>
              <a:t>45.6</a:t>
            </a:r>
            <a:r>
              <a:rPr lang="en-US" dirty="0"/>
              <a:t> </a:t>
            </a:r>
            <a:r>
              <a:rPr lang="en-US" sz="2314" b="0" i="0" u="none" strike="noStrike" kern="1200" dirty="0">
                <a:solidFill>
                  <a:schemeClr val="tx1"/>
                </a:solidFill>
                <a:effectLst/>
                <a:latin typeface="+mn-lt"/>
                <a:ea typeface="+mn-ea"/>
                <a:cs typeface="+mn-cs"/>
              </a:rPr>
              <a:t>Speed - </a:t>
            </a:r>
            <a:r>
              <a:rPr lang="en-US" dirty="0"/>
              <a:t> </a:t>
            </a:r>
            <a:r>
              <a:rPr lang="en-US" sz="2314" b="0" i="0" u="none" strike="noStrike" kern="1200" dirty="0">
                <a:solidFill>
                  <a:schemeClr val="tx1"/>
                </a:solidFill>
                <a:effectLst/>
                <a:latin typeface="+mn-lt"/>
                <a:ea typeface="+mn-ea"/>
                <a:cs typeface="+mn-cs"/>
              </a:rPr>
              <a:t>1,750</a:t>
            </a:r>
            <a:r>
              <a:rPr lang="en-US" dirty="0"/>
              <a:t> </a:t>
            </a:r>
            <a:r>
              <a:rPr lang="en-US" sz="2314" b="0" i="0" u="none" strike="noStrike" kern="1200" dirty="0" err="1">
                <a:solidFill>
                  <a:schemeClr val="tx1"/>
                </a:solidFill>
                <a:effectLst/>
                <a:latin typeface="+mn-lt"/>
                <a:ea typeface="+mn-ea"/>
                <a:cs typeface="+mn-cs"/>
              </a:rPr>
              <a:t>Bhp</a:t>
            </a:r>
            <a:r>
              <a:rPr lang="en-US" sz="2314" b="0" i="0" u="none" strike="noStrike" kern="1200" dirty="0">
                <a:solidFill>
                  <a:schemeClr val="tx1"/>
                </a:solidFill>
                <a:effectLst/>
                <a:latin typeface="+mn-lt"/>
                <a:ea typeface="+mn-ea"/>
                <a:cs typeface="+mn-cs"/>
              </a:rPr>
              <a:t> - </a:t>
            </a:r>
            <a:r>
              <a:rPr lang="en-US" dirty="0"/>
              <a:t> </a:t>
            </a:r>
            <a:r>
              <a:rPr lang="en-US" sz="2314" b="0" i="0" u="none" strike="noStrike" kern="1200" dirty="0">
                <a:solidFill>
                  <a:schemeClr val="tx1"/>
                </a:solidFill>
                <a:effectLst/>
                <a:latin typeface="+mn-lt"/>
                <a:ea typeface="+mn-ea"/>
                <a:cs typeface="+mn-cs"/>
              </a:rPr>
              <a:t>1.3</a:t>
            </a:r>
            <a:r>
              <a:rPr lang="en-US" dirty="0"/>
              <a:t> </a:t>
            </a:r>
            <a:r>
              <a:rPr lang="en-US" sz="2314" b="0" i="0" u="none" strike="noStrike" kern="1200" dirty="0">
                <a:solidFill>
                  <a:schemeClr val="tx1"/>
                </a:solidFill>
                <a:effectLst/>
                <a:latin typeface="+mn-lt"/>
                <a:ea typeface="+mn-ea"/>
                <a:cs typeface="+mn-cs"/>
              </a:rPr>
              <a:t>Efficiency - </a:t>
            </a:r>
            <a:r>
              <a:rPr lang="en-US" dirty="0"/>
              <a:t> </a:t>
            </a:r>
            <a:r>
              <a:rPr lang="en-US" sz="2314" b="0" i="0" u="none" strike="noStrike" kern="1200" dirty="0">
                <a:solidFill>
                  <a:schemeClr val="tx1"/>
                </a:solidFill>
                <a:effectLst/>
                <a:latin typeface="+mn-lt"/>
                <a:ea typeface="+mn-ea"/>
                <a:cs typeface="+mn-cs"/>
              </a:rPr>
              <a:t>75.9%</a:t>
            </a:r>
            <a:r>
              <a:rPr lang="en-US" dirty="0"/>
              <a:t> </a:t>
            </a:r>
            <a:r>
              <a:rPr lang="en-US" sz="2314" b="0" i="0" u="none" strike="noStrike" kern="1200" dirty="0">
                <a:solidFill>
                  <a:schemeClr val="tx1"/>
                </a:solidFill>
                <a:effectLst/>
                <a:latin typeface="+mn-lt"/>
                <a:ea typeface="+mn-ea"/>
                <a:cs typeface="+mn-cs"/>
              </a:rPr>
              <a:t>Motor </a:t>
            </a:r>
            <a:r>
              <a:rPr lang="en-US" sz="2314" b="0" i="0" u="none" strike="noStrike" kern="1200" dirty="0" err="1">
                <a:solidFill>
                  <a:schemeClr val="tx1"/>
                </a:solidFill>
                <a:effectLst/>
                <a:latin typeface="+mn-lt"/>
                <a:ea typeface="+mn-ea"/>
                <a:cs typeface="+mn-cs"/>
              </a:rPr>
              <a:t>hp</a:t>
            </a:r>
            <a:r>
              <a:rPr lang="en-US" sz="2314" b="0" i="0" u="none" strike="noStrike" kern="1200" dirty="0">
                <a:solidFill>
                  <a:schemeClr val="tx1"/>
                </a:solidFill>
                <a:effectLst/>
                <a:latin typeface="+mn-lt"/>
                <a:ea typeface="+mn-ea"/>
                <a:cs typeface="+mn-cs"/>
              </a:rPr>
              <a:t> - </a:t>
            </a:r>
            <a:r>
              <a:rPr lang="en-US" dirty="0"/>
              <a:t> </a:t>
            </a:r>
            <a:r>
              <a:rPr lang="en-US" sz="2314" b="0" i="0" u="none" strike="noStrike" kern="1200" dirty="0">
                <a:solidFill>
                  <a:schemeClr val="tx1"/>
                </a:solidFill>
                <a:effectLst/>
                <a:latin typeface="+mn-lt"/>
                <a:ea typeface="+mn-ea"/>
                <a:cs typeface="+mn-cs"/>
              </a:rPr>
              <a:t>2</a:t>
            </a:r>
            <a:r>
              <a:rPr lang="en-US" dirty="0"/>
              <a:t> </a:t>
            </a:r>
          </a:p>
        </p:txBody>
      </p:sp>
      <p:sp>
        <p:nvSpPr>
          <p:cNvPr id="4" name="Slide Number Placeholder 3"/>
          <p:cNvSpPr>
            <a:spLocks noGrp="1"/>
          </p:cNvSpPr>
          <p:nvPr>
            <p:ph type="sldNum" sz="quarter" idx="10"/>
          </p:nvPr>
        </p:nvSpPr>
        <p:spPr/>
        <p:txBody>
          <a:bodyPr/>
          <a:lstStyle/>
          <a:p>
            <a:fld id="{EC736FBA-0C09-4CF4-942D-A0EEA4E32234}" type="slidenum">
              <a:rPr lang="en-US" smtClean="0"/>
              <a:t>17</a:t>
            </a:fld>
            <a:endParaRPr lang="en-US"/>
          </a:p>
        </p:txBody>
      </p:sp>
    </p:spTree>
    <p:extLst>
      <p:ext uri="{BB962C8B-B14F-4D97-AF65-F5344CB8AC3E}">
        <p14:creationId xmlns:p14="http://schemas.microsoft.com/office/powerpoint/2010/main" val="2459185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4A1FB558-41CB-4FCD-A1C5-761EB585F49C}" type="slidenum">
              <a:rPr lang="en-US" smtClean="0"/>
              <a:pPr/>
              <a:t>21</a:t>
            </a:fld>
            <a:endParaRPr lang="en-US"/>
          </a:p>
        </p:txBody>
      </p:sp>
      <p:sp>
        <p:nvSpPr>
          <p:cNvPr id="6" name="Date Placeholder 5"/>
          <p:cNvSpPr>
            <a:spLocks noGrp="1"/>
          </p:cNvSpPr>
          <p:nvPr>
            <p:ph type="dt" idx="12"/>
          </p:nvPr>
        </p:nvSpPr>
        <p:spPr/>
        <p:txBody>
          <a:bodyPr/>
          <a:lstStyle/>
          <a:p>
            <a:fld id="{376D856F-F47A-41FD-83A4-DBCFEB0989A6}" type="datetime1">
              <a:rPr lang="en-US" smtClean="0"/>
              <a:pPr/>
              <a:t>1/27/2021</a:t>
            </a:fld>
            <a:endParaRPr lang="en-US"/>
          </a:p>
        </p:txBody>
      </p:sp>
    </p:spTree>
    <p:extLst>
      <p:ext uri="{BB962C8B-B14F-4D97-AF65-F5344CB8AC3E}">
        <p14:creationId xmlns:p14="http://schemas.microsoft.com/office/powerpoint/2010/main" val="2763081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314" b="0" i="0" u="none" strike="noStrike" kern="1200" dirty="0">
                <a:solidFill>
                  <a:schemeClr val="tx1"/>
                </a:solidFill>
                <a:effectLst/>
                <a:latin typeface="+mn-lt"/>
                <a:ea typeface="+mn-ea"/>
                <a:cs typeface="+mn-cs"/>
              </a:rPr>
              <a:t>Bell and Gossett 2AD-es</a:t>
            </a:r>
            <a:r>
              <a:rPr lang="en-US" dirty="0"/>
              <a:t> </a:t>
            </a:r>
            <a:r>
              <a:rPr lang="en-US" sz="2314" b="0" i="0" u="none" strike="noStrike" kern="1200" dirty="0">
                <a:solidFill>
                  <a:schemeClr val="tx1"/>
                </a:solidFill>
                <a:effectLst/>
                <a:latin typeface="+mn-lt"/>
                <a:ea typeface="+mn-ea"/>
                <a:cs typeface="+mn-cs"/>
              </a:rPr>
              <a:t>Flow - </a:t>
            </a:r>
            <a:r>
              <a:rPr lang="en-US" dirty="0"/>
              <a:t> </a:t>
            </a:r>
            <a:r>
              <a:rPr lang="en-US" sz="2314" b="0" i="0" u="none" strike="noStrike" kern="1200" dirty="0">
                <a:solidFill>
                  <a:schemeClr val="tx1"/>
                </a:solidFill>
                <a:effectLst/>
                <a:latin typeface="+mn-lt"/>
                <a:ea typeface="+mn-ea"/>
                <a:cs typeface="+mn-cs"/>
              </a:rPr>
              <a:t>87.4</a:t>
            </a:r>
            <a:r>
              <a:rPr lang="en-US" dirty="0"/>
              <a:t> </a:t>
            </a:r>
            <a:r>
              <a:rPr lang="en-US" sz="2314" b="0" i="0" u="none" strike="noStrike" kern="1200" dirty="0">
                <a:solidFill>
                  <a:schemeClr val="tx1"/>
                </a:solidFill>
                <a:effectLst/>
                <a:latin typeface="+mn-lt"/>
                <a:ea typeface="+mn-ea"/>
                <a:cs typeface="+mn-cs"/>
              </a:rPr>
              <a:t>Head - </a:t>
            </a:r>
            <a:r>
              <a:rPr lang="en-US" dirty="0"/>
              <a:t> </a:t>
            </a:r>
            <a:r>
              <a:rPr lang="en-US" sz="2314" b="0" i="0" u="none" strike="noStrike" kern="1200" dirty="0">
                <a:solidFill>
                  <a:schemeClr val="tx1"/>
                </a:solidFill>
                <a:effectLst/>
                <a:latin typeface="+mn-lt"/>
                <a:ea typeface="+mn-ea"/>
                <a:cs typeface="+mn-cs"/>
              </a:rPr>
              <a:t>45.6</a:t>
            </a:r>
            <a:r>
              <a:rPr lang="en-US" dirty="0"/>
              <a:t> </a:t>
            </a:r>
            <a:r>
              <a:rPr lang="en-US" sz="2314" b="0" i="0" u="none" strike="noStrike" kern="1200" dirty="0">
                <a:solidFill>
                  <a:schemeClr val="tx1"/>
                </a:solidFill>
                <a:effectLst/>
                <a:latin typeface="+mn-lt"/>
                <a:ea typeface="+mn-ea"/>
                <a:cs typeface="+mn-cs"/>
              </a:rPr>
              <a:t>Speed - </a:t>
            </a:r>
            <a:r>
              <a:rPr lang="en-US" dirty="0"/>
              <a:t> </a:t>
            </a:r>
            <a:r>
              <a:rPr lang="en-US" sz="2314" b="0" i="0" u="none" strike="noStrike" kern="1200" dirty="0">
                <a:solidFill>
                  <a:schemeClr val="tx1"/>
                </a:solidFill>
                <a:effectLst/>
                <a:latin typeface="+mn-lt"/>
                <a:ea typeface="+mn-ea"/>
                <a:cs typeface="+mn-cs"/>
              </a:rPr>
              <a:t>1,750</a:t>
            </a:r>
            <a:r>
              <a:rPr lang="en-US" dirty="0"/>
              <a:t> </a:t>
            </a:r>
            <a:r>
              <a:rPr lang="en-US" sz="2314" b="0" i="0" u="none" strike="noStrike" kern="1200" dirty="0" err="1">
                <a:solidFill>
                  <a:schemeClr val="tx1"/>
                </a:solidFill>
                <a:effectLst/>
                <a:latin typeface="+mn-lt"/>
                <a:ea typeface="+mn-ea"/>
                <a:cs typeface="+mn-cs"/>
              </a:rPr>
              <a:t>Bhp</a:t>
            </a:r>
            <a:r>
              <a:rPr lang="en-US" sz="2314" b="0" i="0" u="none" strike="noStrike" kern="1200" dirty="0">
                <a:solidFill>
                  <a:schemeClr val="tx1"/>
                </a:solidFill>
                <a:effectLst/>
                <a:latin typeface="+mn-lt"/>
                <a:ea typeface="+mn-ea"/>
                <a:cs typeface="+mn-cs"/>
              </a:rPr>
              <a:t> - </a:t>
            </a:r>
            <a:r>
              <a:rPr lang="en-US" dirty="0"/>
              <a:t> </a:t>
            </a:r>
            <a:r>
              <a:rPr lang="en-US" sz="2314" b="0" i="0" u="none" strike="noStrike" kern="1200" dirty="0">
                <a:solidFill>
                  <a:schemeClr val="tx1"/>
                </a:solidFill>
                <a:effectLst/>
                <a:latin typeface="+mn-lt"/>
                <a:ea typeface="+mn-ea"/>
                <a:cs typeface="+mn-cs"/>
              </a:rPr>
              <a:t>1.3</a:t>
            </a:r>
            <a:r>
              <a:rPr lang="en-US" dirty="0"/>
              <a:t> </a:t>
            </a:r>
            <a:r>
              <a:rPr lang="en-US" sz="2314" b="0" i="0" u="none" strike="noStrike" kern="1200" dirty="0">
                <a:solidFill>
                  <a:schemeClr val="tx1"/>
                </a:solidFill>
                <a:effectLst/>
                <a:latin typeface="+mn-lt"/>
                <a:ea typeface="+mn-ea"/>
                <a:cs typeface="+mn-cs"/>
              </a:rPr>
              <a:t>Efficiency - </a:t>
            </a:r>
            <a:r>
              <a:rPr lang="en-US" dirty="0"/>
              <a:t> </a:t>
            </a:r>
            <a:r>
              <a:rPr lang="en-US" sz="2314" b="0" i="0" u="none" strike="noStrike" kern="1200" dirty="0">
                <a:solidFill>
                  <a:schemeClr val="tx1"/>
                </a:solidFill>
                <a:effectLst/>
                <a:latin typeface="+mn-lt"/>
                <a:ea typeface="+mn-ea"/>
                <a:cs typeface="+mn-cs"/>
              </a:rPr>
              <a:t>75.9%</a:t>
            </a:r>
            <a:r>
              <a:rPr lang="en-US" dirty="0"/>
              <a:t> </a:t>
            </a:r>
            <a:r>
              <a:rPr lang="en-US" sz="2314" b="0" i="0" u="none" strike="noStrike" kern="1200" dirty="0">
                <a:solidFill>
                  <a:schemeClr val="tx1"/>
                </a:solidFill>
                <a:effectLst/>
                <a:latin typeface="+mn-lt"/>
                <a:ea typeface="+mn-ea"/>
                <a:cs typeface="+mn-cs"/>
              </a:rPr>
              <a:t>Motor </a:t>
            </a:r>
            <a:r>
              <a:rPr lang="en-US" sz="2314" b="0" i="0" u="none" strike="noStrike" kern="1200" dirty="0" err="1">
                <a:solidFill>
                  <a:schemeClr val="tx1"/>
                </a:solidFill>
                <a:effectLst/>
                <a:latin typeface="+mn-lt"/>
                <a:ea typeface="+mn-ea"/>
                <a:cs typeface="+mn-cs"/>
              </a:rPr>
              <a:t>hp</a:t>
            </a:r>
            <a:r>
              <a:rPr lang="en-US" sz="2314" b="0" i="0" u="none" strike="noStrike" kern="1200" dirty="0">
                <a:solidFill>
                  <a:schemeClr val="tx1"/>
                </a:solidFill>
                <a:effectLst/>
                <a:latin typeface="+mn-lt"/>
                <a:ea typeface="+mn-ea"/>
                <a:cs typeface="+mn-cs"/>
              </a:rPr>
              <a:t> - </a:t>
            </a:r>
            <a:r>
              <a:rPr lang="en-US" dirty="0"/>
              <a:t> </a:t>
            </a:r>
            <a:r>
              <a:rPr lang="en-US" sz="2314" b="0" i="0" u="none" strike="noStrike" kern="1200" dirty="0">
                <a:solidFill>
                  <a:schemeClr val="tx1"/>
                </a:solidFill>
                <a:effectLst/>
                <a:latin typeface="+mn-lt"/>
                <a:ea typeface="+mn-ea"/>
                <a:cs typeface="+mn-cs"/>
              </a:rPr>
              <a:t>2</a:t>
            </a:r>
            <a:r>
              <a:rPr lang="en-US" dirty="0"/>
              <a:t> </a:t>
            </a:r>
          </a:p>
        </p:txBody>
      </p:sp>
      <p:sp>
        <p:nvSpPr>
          <p:cNvPr id="4" name="Slide Number Placeholder 3"/>
          <p:cNvSpPr>
            <a:spLocks noGrp="1"/>
          </p:cNvSpPr>
          <p:nvPr>
            <p:ph type="sldNum" sz="quarter" idx="10"/>
          </p:nvPr>
        </p:nvSpPr>
        <p:spPr/>
        <p:txBody>
          <a:bodyPr/>
          <a:lstStyle/>
          <a:p>
            <a:fld id="{EC736FBA-0C09-4CF4-942D-A0EEA4E32234}" type="slidenum">
              <a:rPr lang="en-US" smtClean="0"/>
              <a:t>25</a:t>
            </a:fld>
            <a:endParaRPr lang="en-US"/>
          </a:p>
        </p:txBody>
      </p:sp>
    </p:spTree>
    <p:extLst>
      <p:ext uri="{BB962C8B-B14F-4D97-AF65-F5344CB8AC3E}">
        <p14:creationId xmlns:p14="http://schemas.microsoft.com/office/powerpoint/2010/main" val="2459185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150FB-540D-4CA3-B772-EB84F384D5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CA5024-EA9D-47E4-BEEB-4B9E5E0190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C913E461-9AD9-4A4F-8ABD-67EEE49D26E4}"/>
              </a:ext>
            </a:extLst>
          </p:cNvPr>
          <p:cNvSpPr>
            <a:spLocks noGrp="1"/>
          </p:cNvSpPr>
          <p:nvPr>
            <p:ph type="ftr" sz="quarter" idx="11"/>
          </p:nvPr>
        </p:nvSpPr>
        <p:spPr/>
        <p:txBody>
          <a:bodyPr/>
          <a:lstStyle/>
          <a:p>
            <a:r>
              <a:rPr lang="en-US"/>
              <a:t>Definitions and Useful Equations</a:t>
            </a:r>
          </a:p>
        </p:txBody>
      </p:sp>
      <p:sp>
        <p:nvSpPr>
          <p:cNvPr id="6" name="Slide Number Placeholder 5">
            <a:extLst>
              <a:ext uri="{FF2B5EF4-FFF2-40B4-BE49-F238E27FC236}">
                <a16:creationId xmlns:a16="http://schemas.microsoft.com/office/drawing/2014/main" id="{7A12AE4B-28CA-4526-AB60-A31456B4A756}"/>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66911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19EEA-5EE4-49E3-90F6-72B9B9D0FE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97184E-B7D0-488A-9211-CAC27BEC72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40CC40-051A-464F-A398-C676BB156BC3}"/>
              </a:ext>
            </a:extLst>
          </p:cNvPr>
          <p:cNvSpPr>
            <a:spLocks noGrp="1"/>
          </p:cNvSpPr>
          <p:nvPr>
            <p:ph type="ftr" sz="quarter" idx="11"/>
          </p:nvPr>
        </p:nvSpPr>
        <p:spPr/>
        <p:txBody>
          <a:bodyPr/>
          <a:lstStyle/>
          <a:p>
            <a:r>
              <a:rPr lang="en-US"/>
              <a:t>Definitions and Useful Equations</a:t>
            </a:r>
          </a:p>
        </p:txBody>
      </p:sp>
      <p:sp>
        <p:nvSpPr>
          <p:cNvPr id="6" name="Slide Number Placeholder 5">
            <a:extLst>
              <a:ext uri="{FF2B5EF4-FFF2-40B4-BE49-F238E27FC236}">
                <a16:creationId xmlns:a16="http://schemas.microsoft.com/office/drawing/2014/main" id="{77C39B41-D1A4-4CD6-BFC0-9D7A99A68D75}"/>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325281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0AAAD7-CF8F-47A1-A59A-A565362F8B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50AA42-0746-4DFB-BD1F-66B3F6F98B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8D532C8-7EC6-4C58-AF61-3E14B62B11DC}"/>
              </a:ext>
            </a:extLst>
          </p:cNvPr>
          <p:cNvSpPr>
            <a:spLocks noGrp="1"/>
          </p:cNvSpPr>
          <p:nvPr>
            <p:ph type="ftr" sz="quarter" idx="11"/>
          </p:nvPr>
        </p:nvSpPr>
        <p:spPr/>
        <p:txBody>
          <a:bodyPr/>
          <a:lstStyle/>
          <a:p>
            <a:r>
              <a:rPr lang="en-US"/>
              <a:t>Definitions and Useful Equations</a:t>
            </a:r>
          </a:p>
        </p:txBody>
      </p:sp>
      <p:sp>
        <p:nvSpPr>
          <p:cNvPr id="6" name="Slide Number Placeholder 5">
            <a:extLst>
              <a:ext uri="{FF2B5EF4-FFF2-40B4-BE49-F238E27FC236}">
                <a16:creationId xmlns:a16="http://schemas.microsoft.com/office/drawing/2014/main" id="{D07BF05F-6643-4382-B44E-6ADEA51845F3}"/>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382582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DE Logo Title Slide - Blac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D01323-A620-414F-B35C-AA6FB2321EE0}"/>
              </a:ext>
            </a:extLst>
          </p:cNvPr>
          <p:cNvPicPr>
            <a:picLocks noChangeAspect="1"/>
          </p:cNvPicPr>
          <p:nvPr userDrawn="1"/>
        </p:nvPicPr>
        <p:blipFill>
          <a:blip r:embed="rId2"/>
          <a:stretch>
            <a:fillRect/>
          </a:stretch>
        </p:blipFill>
        <p:spPr>
          <a:xfrm>
            <a:off x="820944" y="-355600"/>
            <a:ext cx="8126672" cy="3792041"/>
          </a:xfrm>
          <a:prstGeom prst="rect">
            <a:avLst/>
          </a:prstGeom>
        </p:spPr>
      </p:pic>
      <p:sp>
        <p:nvSpPr>
          <p:cNvPr id="2" name="Title 1"/>
          <p:cNvSpPr>
            <a:spLocks noGrp="1"/>
          </p:cNvSpPr>
          <p:nvPr>
            <p:ph type="ctrTitle" hasCustomPrompt="1"/>
          </p:nvPr>
        </p:nvSpPr>
        <p:spPr>
          <a:xfrm>
            <a:off x="1121664" y="3770376"/>
            <a:ext cx="10363200" cy="801624"/>
          </a:xfrm>
        </p:spPr>
        <p:txBody>
          <a:bodyPr>
            <a:noAutofit/>
          </a:bodyPr>
          <a:lstStyle>
            <a:lvl1pPr>
              <a:defRPr sz="5300" b="1" baseline="0">
                <a:solidFill>
                  <a:schemeClr val="tx1"/>
                </a:solidFill>
              </a:defRPr>
            </a:lvl1pPr>
          </a:lstStyle>
          <a:p>
            <a:r>
              <a:rPr lang="en-US" dirty="0"/>
              <a:t>Click to edit Title</a:t>
            </a:r>
          </a:p>
        </p:txBody>
      </p:sp>
      <p:sp>
        <p:nvSpPr>
          <p:cNvPr id="8" name="Text Placeholder 7"/>
          <p:cNvSpPr>
            <a:spLocks noGrp="1"/>
          </p:cNvSpPr>
          <p:nvPr>
            <p:ph type="body" sz="quarter" idx="10" hasCustomPrompt="1"/>
          </p:nvPr>
        </p:nvSpPr>
        <p:spPr>
          <a:xfrm>
            <a:off x="1117600" y="4572000"/>
            <a:ext cx="10363200" cy="685800"/>
          </a:xfrm>
        </p:spPr>
        <p:txBody>
          <a:bodyPr>
            <a:normAutofit/>
          </a:bodyPr>
          <a:lstStyle>
            <a:lvl1pPr>
              <a:defRPr sz="3300" b="0" baseline="0">
                <a:solidFill>
                  <a:schemeClr val="tx1"/>
                </a:solidFill>
              </a:defRPr>
            </a:lvl1pPr>
          </a:lstStyle>
          <a:p>
            <a:pPr lvl="0"/>
            <a:r>
              <a:rPr lang="en-US" dirty="0"/>
              <a:t>Click to edit Subtitle</a:t>
            </a:r>
          </a:p>
        </p:txBody>
      </p:sp>
      <p:sp>
        <p:nvSpPr>
          <p:cNvPr id="12" name="TextBox 11"/>
          <p:cNvSpPr txBox="1"/>
          <p:nvPr/>
        </p:nvSpPr>
        <p:spPr>
          <a:xfrm>
            <a:off x="5364480" y="5307568"/>
            <a:ext cx="2743200" cy="369332"/>
          </a:xfrm>
          <a:prstGeom prst="rect">
            <a:avLst/>
          </a:prstGeom>
          <a:noFill/>
        </p:spPr>
        <p:txBody>
          <a:bodyPr wrap="square" rtlCol="0">
            <a:spAutoFit/>
          </a:bodyPr>
          <a:lstStyle/>
          <a:p>
            <a:r>
              <a:rPr lang="en-US" sz="1800" b="1" dirty="0">
                <a:solidFill>
                  <a:schemeClr val="bg1"/>
                </a:solidFill>
                <a:latin typeface="Arial" pitchFamily="34" charset="0"/>
                <a:cs typeface="Arial" pitchFamily="34" charset="0"/>
              </a:rPr>
              <a:t>Presented By:</a:t>
            </a:r>
          </a:p>
        </p:txBody>
      </p:sp>
      <p:sp>
        <p:nvSpPr>
          <p:cNvPr id="14" name="Text Placeholder 13"/>
          <p:cNvSpPr>
            <a:spLocks noGrp="1"/>
          </p:cNvSpPr>
          <p:nvPr>
            <p:ph type="body" sz="quarter" idx="12" hasCustomPrompt="1"/>
          </p:nvPr>
        </p:nvSpPr>
        <p:spPr>
          <a:xfrm>
            <a:off x="5364481" y="5711190"/>
            <a:ext cx="6759617" cy="365760"/>
          </a:xfrm>
        </p:spPr>
        <p:txBody>
          <a:bodyPr>
            <a:noAutofit/>
          </a:bodyPr>
          <a:lstStyle>
            <a:lvl1pPr>
              <a:defRPr sz="1800" baseline="0">
                <a:solidFill>
                  <a:schemeClr val="tx1"/>
                </a:solidFill>
              </a:defRPr>
            </a:lvl1pPr>
          </a:lstStyle>
          <a:p>
            <a:pPr lvl="0"/>
            <a:r>
              <a:rPr lang="en-US" dirty="0"/>
              <a:t>Click to edit Presenter Name</a:t>
            </a:r>
          </a:p>
        </p:txBody>
      </p:sp>
      <p:sp>
        <p:nvSpPr>
          <p:cNvPr id="15" name="Text Placeholder 13"/>
          <p:cNvSpPr>
            <a:spLocks noGrp="1"/>
          </p:cNvSpPr>
          <p:nvPr>
            <p:ph type="body" sz="quarter" idx="13" hasCustomPrompt="1"/>
          </p:nvPr>
        </p:nvSpPr>
        <p:spPr>
          <a:xfrm>
            <a:off x="5364481" y="6111240"/>
            <a:ext cx="6759617" cy="365760"/>
          </a:xfrm>
        </p:spPr>
        <p:txBody>
          <a:bodyPr>
            <a:noAutofit/>
          </a:bodyPr>
          <a:lstStyle>
            <a:lvl1pPr>
              <a:defRPr sz="1800" baseline="0">
                <a:solidFill>
                  <a:schemeClr val="tx1"/>
                </a:solidFill>
              </a:defRPr>
            </a:lvl1pPr>
          </a:lstStyle>
          <a:p>
            <a:pPr lvl="0"/>
            <a:r>
              <a:rPr lang="en-US" dirty="0"/>
              <a:t>Click to edit Presenter Title</a:t>
            </a:r>
          </a:p>
        </p:txBody>
      </p:sp>
      <p:sp>
        <p:nvSpPr>
          <p:cNvPr id="17" name="Text Placeholder 13"/>
          <p:cNvSpPr>
            <a:spLocks noGrp="1"/>
          </p:cNvSpPr>
          <p:nvPr>
            <p:ph type="body" sz="quarter" idx="15" hasCustomPrompt="1"/>
          </p:nvPr>
        </p:nvSpPr>
        <p:spPr>
          <a:xfrm>
            <a:off x="5364481" y="6492240"/>
            <a:ext cx="6759617" cy="365760"/>
          </a:xfrm>
        </p:spPr>
        <p:txBody>
          <a:bodyPr>
            <a:noAutofit/>
          </a:bodyPr>
          <a:lstStyle>
            <a:lvl1pPr>
              <a:defRPr sz="1800" baseline="0">
                <a:solidFill>
                  <a:schemeClr val="tx1"/>
                </a:solidFill>
              </a:defRPr>
            </a:lvl1pPr>
          </a:lstStyle>
          <a:p>
            <a:pPr lvl="0"/>
            <a:r>
              <a:rPr lang="en-US" dirty="0"/>
              <a:t>Click to edit Presentation Date</a:t>
            </a:r>
          </a:p>
        </p:txBody>
      </p:sp>
    </p:spTree>
    <p:extLst>
      <p:ext uri="{BB962C8B-B14F-4D97-AF65-F5344CB8AC3E}">
        <p14:creationId xmlns:p14="http://schemas.microsoft.com/office/powerpoint/2010/main" val="136134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Definitions and Useful Equations</a:t>
            </a:r>
          </a:p>
        </p:txBody>
      </p:sp>
      <p:sp>
        <p:nvSpPr>
          <p:cNvPr id="6" name="Slide Number Placeholder 5"/>
          <p:cNvSpPr>
            <a:spLocks noGrp="1"/>
          </p:cNvSpPr>
          <p:nvPr>
            <p:ph type="sldNum" sz="quarter" idx="12"/>
          </p:nvPr>
        </p:nvSpPr>
        <p:spPr/>
        <p:txBody>
          <a:bodyPr/>
          <a:lstStyle/>
          <a:p>
            <a:fld id="{A608B8BA-6ABF-464D-91A7-C14D415D49C5}" type="slidenum">
              <a:rPr lang="en-US" smtClean="0"/>
              <a:t>‹#›</a:t>
            </a:fld>
            <a:endParaRPr lang="en-US"/>
          </a:p>
        </p:txBody>
      </p:sp>
      <p:sp>
        <p:nvSpPr>
          <p:cNvPr id="11" name="Text Placeholder 10"/>
          <p:cNvSpPr>
            <a:spLocks noGrp="1"/>
          </p:cNvSpPr>
          <p:nvPr>
            <p:ph type="body" sz="quarter" idx="13"/>
          </p:nvPr>
        </p:nvSpPr>
        <p:spPr>
          <a:xfrm>
            <a:off x="1025525" y="1819275"/>
            <a:ext cx="6807200" cy="3094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0030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Definitions and Useful Equations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61994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p>
            <a:r>
              <a:rPr lang="en-US"/>
              <a:t>Definitions and Useful Equations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239107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943A2-FD11-47F4-ADD5-BEBACBB154DC}"/>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7B941A91-9ADF-43EE-BD35-A6B948CC469A}"/>
              </a:ext>
            </a:extLst>
          </p:cNvPr>
          <p:cNvSpPr>
            <a:spLocks noGrp="1"/>
          </p:cNvSpPr>
          <p:nvPr>
            <p:ph type="ftr" sz="quarter" idx="11"/>
          </p:nvPr>
        </p:nvSpPr>
        <p:spPr/>
        <p:txBody>
          <a:bodyPr/>
          <a:lstStyle/>
          <a:p>
            <a:r>
              <a:rPr lang="en-US"/>
              <a:t>Definitions and Useful Equations</a:t>
            </a:r>
            <a:endParaRPr lang="en-US" dirty="0"/>
          </a:p>
        </p:txBody>
      </p:sp>
      <p:sp>
        <p:nvSpPr>
          <p:cNvPr id="5" name="Slide Number Placeholder 4">
            <a:extLst>
              <a:ext uri="{FF2B5EF4-FFF2-40B4-BE49-F238E27FC236}">
                <a16:creationId xmlns:a16="http://schemas.microsoft.com/office/drawing/2014/main" id="{0BB6F596-36CA-4694-9208-FAE5970C6C9B}"/>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143819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p>
            <a:r>
              <a:rPr lang="en-US"/>
              <a:t>Definitions and Useful Equations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239107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589D2-328C-418A-8A2F-1671FF4F75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6AAA4F-3CA9-49B0-ABCA-46E24C83C7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EECF5A2-38D3-497F-B869-2168533ABBFC}"/>
              </a:ext>
            </a:extLst>
          </p:cNvPr>
          <p:cNvSpPr>
            <a:spLocks noGrp="1"/>
          </p:cNvSpPr>
          <p:nvPr>
            <p:ph type="ftr" sz="quarter" idx="11"/>
          </p:nvPr>
        </p:nvSpPr>
        <p:spPr/>
        <p:txBody>
          <a:bodyPr/>
          <a:lstStyle/>
          <a:p>
            <a:r>
              <a:rPr lang="en-US"/>
              <a:t>Definitions and Useful Equations</a:t>
            </a:r>
          </a:p>
        </p:txBody>
      </p:sp>
      <p:sp>
        <p:nvSpPr>
          <p:cNvPr id="6" name="Slide Number Placeholder 5">
            <a:extLst>
              <a:ext uri="{FF2B5EF4-FFF2-40B4-BE49-F238E27FC236}">
                <a16:creationId xmlns:a16="http://schemas.microsoft.com/office/drawing/2014/main" id="{4E07C92B-EF93-48F5-ABA5-83008C9898A5}"/>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126538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9B9D-EFB7-48CA-B254-D88FB0353E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B49C84-95AE-4DAC-95BA-317D73BE67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BD2D8BAA-52EA-42EC-91F4-60C3291E6838}"/>
              </a:ext>
            </a:extLst>
          </p:cNvPr>
          <p:cNvSpPr>
            <a:spLocks noGrp="1"/>
          </p:cNvSpPr>
          <p:nvPr>
            <p:ph type="ftr" sz="quarter" idx="11"/>
          </p:nvPr>
        </p:nvSpPr>
        <p:spPr/>
        <p:txBody>
          <a:bodyPr/>
          <a:lstStyle/>
          <a:p>
            <a:r>
              <a:rPr lang="en-US"/>
              <a:t>Definitions and Useful Equations</a:t>
            </a:r>
          </a:p>
        </p:txBody>
      </p:sp>
      <p:sp>
        <p:nvSpPr>
          <p:cNvPr id="6" name="Slide Number Placeholder 5">
            <a:extLst>
              <a:ext uri="{FF2B5EF4-FFF2-40B4-BE49-F238E27FC236}">
                <a16:creationId xmlns:a16="http://schemas.microsoft.com/office/drawing/2014/main" id="{965AB97D-90F3-4FDF-98B9-F5A5C896B665}"/>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174810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221C1-0796-4FF5-B943-C53D47176A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C300B1-8DB9-4AC9-8898-AF606DFE8D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491716-F3D2-4AB3-8E10-3B7B71509B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E63FB0C-173D-4F60-9ED6-7629BA1A2B29}"/>
              </a:ext>
            </a:extLst>
          </p:cNvPr>
          <p:cNvSpPr>
            <a:spLocks noGrp="1"/>
          </p:cNvSpPr>
          <p:nvPr>
            <p:ph type="ftr" sz="quarter" idx="11"/>
          </p:nvPr>
        </p:nvSpPr>
        <p:spPr/>
        <p:txBody>
          <a:bodyPr/>
          <a:lstStyle/>
          <a:p>
            <a:r>
              <a:rPr lang="en-US"/>
              <a:t>Definitions and Useful Equations</a:t>
            </a:r>
          </a:p>
        </p:txBody>
      </p:sp>
      <p:sp>
        <p:nvSpPr>
          <p:cNvPr id="7" name="Slide Number Placeholder 6">
            <a:extLst>
              <a:ext uri="{FF2B5EF4-FFF2-40B4-BE49-F238E27FC236}">
                <a16:creationId xmlns:a16="http://schemas.microsoft.com/office/drawing/2014/main" id="{BCD42630-46C5-48EB-B4B5-EE7C6D75C21D}"/>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148343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24EEF-B154-4A2F-A1CE-442BA7081F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8DE8F5-CA2D-438C-AFA5-D9BAF6B9AD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7DACE0-285B-4682-B0A3-E3FC4933FE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37BF88-0237-4133-84DE-1E788FD729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80F777-42F0-47BB-9E54-2E23FE1C90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AAD8E3C-5CDC-4CFF-9825-9ADE7B3848AE}"/>
              </a:ext>
            </a:extLst>
          </p:cNvPr>
          <p:cNvSpPr>
            <a:spLocks noGrp="1"/>
          </p:cNvSpPr>
          <p:nvPr>
            <p:ph type="ftr" sz="quarter" idx="11"/>
          </p:nvPr>
        </p:nvSpPr>
        <p:spPr/>
        <p:txBody>
          <a:bodyPr/>
          <a:lstStyle/>
          <a:p>
            <a:r>
              <a:rPr lang="en-US"/>
              <a:t>Definitions and Useful Equations</a:t>
            </a:r>
          </a:p>
        </p:txBody>
      </p:sp>
      <p:sp>
        <p:nvSpPr>
          <p:cNvPr id="9" name="Slide Number Placeholder 8">
            <a:extLst>
              <a:ext uri="{FF2B5EF4-FFF2-40B4-BE49-F238E27FC236}">
                <a16:creationId xmlns:a16="http://schemas.microsoft.com/office/drawing/2014/main" id="{E1FF7F80-468E-44B8-81BE-E5B4F1D95E30}"/>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382769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943A2-FD11-47F4-ADD5-BEBACBB154DC}"/>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7B941A91-9ADF-43EE-BD35-A6B948CC469A}"/>
              </a:ext>
            </a:extLst>
          </p:cNvPr>
          <p:cNvSpPr>
            <a:spLocks noGrp="1"/>
          </p:cNvSpPr>
          <p:nvPr>
            <p:ph type="ftr" sz="quarter" idx="11"/>
          </p:nvPr>
        </p:nvSpPr>
        <p:spPr/>
        <p:txBody>
          <a:bodyPr/>
          <a:lstStyle/>
          <a:p>
            <a:r>
              <a:rPr lang="en-US"/>
              <a:t>Definitions and Useful Equations</a:t>
            </a:r>
            <a:endParaRPr lang="en-US" dirty="0"/>
          </a:p>
        </p:txBody>
      </p:sp>
      <p:sp>
        <p:nvSpPr>
          <p:cNvPr id="5" name="Slide Number Placeholder 4">
            <a:extLst>
              <a:ext uri="{FF2B5EF4-FFF2-40B4-BE49-F238E27FC236}">
                <a16:creationId xmlns:a16="http://schemas.microsoft.com/office/drawing/2014/main" id="{0BB6F596-36CA-4694-9208-FAE5970C6C9B}"/>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383922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7493904-4071-41AA-9690-13B84A358238}"/>
              </a:ext>
            </a:extLst>
          </p:cNvPr>
          <p:cNvSpPr>
            <a:spLocks noGrp="1"/>
          </p:cNvSpPr>
          <p:nvPr>
            <p:ph type="ftr" sz="quarter" idx="11"/>
          </p:nvPr>
        </p:nvSpPr>
        <p:spPr/>
        <p:txBody>
          <a:bodyPr/>
          <a:lstStyle/>
          <a:p>
            <a:r>
              <a:rPr lang="en-US"/>
              <a:t>Definitions and Useful Equations</a:t>
            </a:r>
          </a:p>
        </p:txBody>
      </p:sp>
      <p:sp>
        <p:nvSpPr>
          <p:cNvPr id="4" name="Slide Number Placeholder 3">
            <a:extLst>
              <a:ext uri="{FF2B5EF4-FFF2-40B4-BE49-F238E27FC236}">
                <a16:creationId xmlns:a16="http://schemas.microsoft.com/office/drawing/2014/main" id="{B043297A-27F9-4F72-A5F7-F7EC7E9685FF}"/>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14821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65380-EAC7-468D-A461-F475B11874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58BE4A-D2D7-4603-97D7-CFCA19D4A5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564321-0DF0-41C8-9DD3-8449FD1F3C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7358CDE5-4447-4952-BAB3-2F0EFCEC38F7}"/>
              </a:ext>
            </a:extLst>
          </p:cNvPr>
          <p:cNvSpPr>
            <a:spLocks noGrp="1"/>
          </p:cNvSpPr>
          <p:nvPr>
            <p:ph type="ftr" sz="quarter" idx="11"/>
          </p:nvPr>
        </p:nvSpPr>
        <p:spPr/>
        <p:txBody>
          <a:bodyPr/>
          <a:lstStyle/>
          <a:p>
            <a:r>
              <a:rPr lang="en-US"/>
              <a:t>Definitions and Useful Equations</a:t>
            </a:r>
          </a:p>
        </p:txBody>
      </p:sp>
      <p:sp>
        <p:nvSpPr>
          <p:cNvPr id="7" name="Slide Number Placeholder 6">
            <a:extLst>
              <a:ext uri="{FF2B5EF4-FFF2-40B4-BE49-F238E27FC236}">
                <a16:creationId xmlns:a16="http://schemas.microsoft.com/office/drawing/2014/main" id="{6B08D8E6-2D0F-40B7-995A-445FAE653BA0}"/>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144150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2E003-7DAA-4BAB-A300-98B8E3CBE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696F07-B71E-4650-A342-6B253395E9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3B74675-7D1E-4E24-AE0E-D7D99A6F31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9D799AB8-58A5-4534-B5C4-C58A37D30C79}"/>
              </a:ext>
            </a:extLst>
          </p:cNvPr>
          <p:cNvSpPr>
            <a:spLocks noGrp="1"/>
          </p:cNvSpPr>
          <p:nvPr>
            <p:ph type="ftr" sz="quarter" idx="11"/>
          </p:nvPr>
        </p:nvSpPr>
        <p:spPr/>
        <p:txBody>
          <a:bodyPr/>
          <a:lstStyle/>
          <a:p>
            <a:r>
              <a:rPr lang="en-US"/>
              <a:t>Definitions and Useful Equations</a:t>
            </a:r>
          </a:p>
        </p:txBody>
      </p:sp>
      <p:sp>
        <p:nvSpPr>
          <p:cNvPr id="7" name="Slide Number Placeholder 6">
            <a:extLst>
              <a:ext uri="{FF2B5EF4-FFF2-40B4-BE49-F238E27FC236}">
                <a16:creationId xmlns:a16="http://schemas.microsoft.com/office/drawing/2014/main" id="{0286673E-8A3D-4A92-8B8C-2B15FB92F70C}"/>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203108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7C1E08-331B-48FA-820F-3D24001674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4A499D-85EC-4903-82D7-D47BB7A47F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21410EC-C26D-4F4F-A483-126FD51D9DD5}"/>
              </a:ext>
            </a:extLst>
          </p:cNvPr>
          <p:cNvSpPr>
            <a:spLocks noGrp="1"/>
          </p:cNvSpPr>
          <p:nvPr>
            <p:ph type="ftr" sz="quarter" idx="3"/>
          </p:nvPr>
        </p:nvSpPr>
        <p:spPr>
          <a:xfrm>
            <a:off x="4038600" y="6492875"/>
            <a:ext cx="4114800" cy="365125"/>
          </a:xfrm>
          <a:prstGeom prst="rect">
            <a:avLst/>
          </a:prstGeom>
        </p:spPr>
        <p:txBody>
          <a:bodyPr vert="horz" lIns="91440" tIns="45720" rIns="91440" bIns="45720" rtlCol="0" anchor="ctr"/>
          <a:lstStyle>
            <a:lvl1pPr algn="ctr">
              <a:defRPr sz="1200">
                <a:solidFill>
                  <a:schemeClr val="bg1">
                    <a:lumMod val="85000"/>
                  </a:schemeClr>
                </a:solidFill>
                <a:latin typeface="Arial" panose="020B0604020202020204" pitchFamily="34" charset="0"/>
                <a:cs typeface="Arial" panose="020B0604020202020204" pitchFamily="34" charset="0"/>
              </a:defRPr>
            </a:lvl1pPr>
          </a:lstStyle>
          <a:p>
            <a:r>
              <a:rPr lang="en-US"/>
              <a:t>Definitions and Useful Equations</a:t>
            </a:r>
          </a:p>
        </p:txBody>
      </p:sp>
      <p:sp>
        <p:nvSpPr>
          <p:cNvPr id="6" name="Slide Number Placeholder 5">
            <a:extLst>
              <a:ext uri="{FF2B5EF4-FFF2-40B4-BE49-F238E27FC236}">
                <a16:creationId xmlns:a16="http://schemas.microsoft.com/office/drawing/2014/main" id="{FD2AB45F-7703-4047-B27C-65BFA23C12A5}"/>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bg1">
                    <a:lumMod val="85000"/>
                  </a:schemeClr>
                </a:solidFill>
                <a:latin typeface="Arial" panose="020B0604020202020204" pitchFamily="34" charset="0"/>
                <a:cs typeface="Arial" panose="020B0604020202020204" pitchFamily="34" charset="0"/>
              </a:defRPr>
            </a:lvl1pPr>
          </a:lstStyle>
          <a:p>
            <a:fld id="{4889548C-E116-4F40-A9D4-F74566F3B39E}" type="slidenum">
              <a:rPr lang="en-US" smtClean="0"/>
              <a:pPr/>
              <a:t>‹#›</a:t>
            </a:fld>
            <a:endParaRPr lang="en-US"/>
          </a:p>
        </p:txBody>
      </p:sp>
    </p:spTree>
    <p:extLst>
      <p:ext uri="{BB962C8B-B14F-4D97-AF65-F5344CB8AC3E}">
        <p14:creationId xmlns:p14="http://schemas.microsoft.com/office/powerpoint/2010/main" val="1727977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r="46142"/>
          <a:stretch/>
        </p:blipFill>
        <p:spPr bwMode="auto">
          <a:xfrm>
            <a:off x="10062627" y="419100"/>
            <a:ext cx="1710273" cy="1439842"/>
          </a:xfrm>
          <a:prstGeom prst="rect">
            <a:avLst/>
          </a:prstGeom>
          <a:noFill/>
          <a:ln w="9525">
            <a:noFill/>
            <a:miter lim="800000"/>
            <a:headEnd/>
            <a:tailEnd/>
          </a:ln>
        </p:spPr>
      </p:pic>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428843" y="237849"/>
            <a:ext cx="2637833" cy="1751874"/>
          </a:xfrm>
          <a:prstGeom prst="rect">
            <a:avLst/>
          </a:prstGeom>
          <a:noFill/>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51315" y="3866148"/>
            <a:ext cx="3380549" cy="2158452"/>
          </a:xfrm>
          <a:prstGeom prst="rect">
            <a:avLst/>
          </a:prstGeom>
        </p:spPr>
      </p:pic>
      <p:pic>
        <p:nvPicPr>
          <p:cNvPr id="13" name="Picture 12"/>
          <p:cNvPicPr>
            <a:picLocks noChangeAspect="1"/>
          </p:cNvPicPr>
          <p:nvPr userDrawn="1"/>
        </p:nvPicPr>
        <p:blipFill rotWithShape="1">
          <a:blip r:embed="rId6" cstate="print">
            <a:extLst>
              <a:ext uri="{28A0092B-C50C-407E-A947-70E740481C1C}">
                <a14:useLocalDpi xmlns:a14="http://schemas.microsoft.com/office/drawing/2010/main" val="0"/>
              </a:ext>
            </a:extLst>
          </a:blip>
          <a:srcRect l="19714" r="10662"/>
          <a:stretch/>
        </p:blipFill>
        <p:spPr>
          <a:xfrm>
            <a:off x="10045700" y="4030246"/>
            <a:ext cx="1841498" cy="1633954"/>
          </a:xfrm>
          <a:prstGeom prst="rect">
            <a:avLst/>
          </a:prstGeom>
        </p:spPr>
      </p:pic>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08B8BA-6ABF-464D-91A7-C14D415D49C5}" type="slidenum">
              <a:rPr lang="en-US" smtClean="0"/>
              <a:t>‹#›</a:t>
            </a:fld>
            <a:endParaRPr lang="en-US"/>
          </a:p>
        </p:txBody>
      </p:sp>
      <p:sp>
        <p:nvSpPr>
          <p:cNvPr id="3" name="Text Placeholder 2"/>
          <p:cNvSpPr>
            <a:spLocks noGrp="1"/>
          </p:cNvSpPr>
          <p:nvPr>
            <p:ph type="body" idx="1"/>
          </p:nvPr>
        </p:nvSpPr>
        <p:spPr>
          <a:xfrm>
            <a:off x="838200" y="1825625"/>
            <a:ext cx="6883400" cy="25154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Definitions and Useful Equations</a:t>
            </a:r>
          </a:p>
        </p:txBody>
      </p:sp>
      <p:pic>
        <p:nvPicPr>
          <p:cNvPr id="8" name="Picture 7"/>
          <p:cNvPicPr>
            <a:picLocks noChangeAspect="1"/>
          </p:cNvPicPr>
          <p:nvPr userDrawn="1"/>
        </p:nvPicPr>
        <p:blipFill rotWithShape="1">
          <a:blip r:embed="rId7" cstate="print">
            <a:extLst>
              <a:ext uri="{28A0092B-C50C-407E-A947-70E740481C1C}">
                <a14:useLocalDpi xmlns:a14="http://schemas.microsoft.com/office/drawing/2010/main" val="0"/>
              </a:ext>
            </a:extLst>
          </a:blip>
          <a:srcRect t="-546" b="5423"/>
          <a:stretch/>
        </p:blipFill>
        <p:spPr>
          <a:xfrm>
            <a:off x="8345106" y="1995467"/>
            <a:ext cx="3432899" cy="1995508"/>
          </a:xfrm>
          <a:prstGeom prst="rect">
            <a:avLst/>
          </a:prstGeom>
        </p:spPr>
      </p:pic>
      <p:pic>
        <p:nvPicPr>
          <p:cNvPr id="7" name="Pictur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0"/>
            <a:ext cx="12188390" cy="6858000"/>
          </a:xfrm>
          <a:prstGeom prst="rect">
            <a:avLst/>
          </a:prstGeom>
        </p:spPr>
      </p:pic>
    </p:spTree>
    <p:extLst>
      <p:ext uri="{BB962C8B-B14F-4D97-AF65-F5344CB8AC3E}">
        <p14:creationId xmlns:p14="http://schemas.microsoft.com/office/powerpoint/2010/main" val="608398368"/>
      </p:ext>
    </p:extLst>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2" y="274639"/>
            <a:ext cx="10972802" cy="1143000"/>
          </a:xfrm>
          <a:prstGeom prst="rect">
            <a:avLst/>
          </a:prstGeom>
        </p:spPr>
        <p:txBody>
          <a:bodyPr vert="horz" lIns="135838" tIns="67918" rIns="135838" bIns="67918"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2" y="1600202"/>
            <a:ext cx="10972802" cy="4525963"/>
          </a:xfrm>
          <a:prstGeom prst="rect">
            <a:avLst/>
          </a:prstGeom>
        </p:spPr>
        <p:txBody>
          <a:bodyPr vert="horz" lIns="135838" tIns="67918" rIns="135838" bIns="679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032002" y="6629401"/>
            <a:ext cx="8128000" cy="228600"/>
          </a:xfrm>
          <a:prstGeom prst="rect">
            <a:avLst/>
          </a:prstGeom>
        </p:spPr>
        <p:txBody>
          <a:bodyPr vert="horz" lIns="135838" tIns="67918" rIns="135838" bIns="67918" rtlCol="0" anchor="ctr"/>
          <a:lstStyle>
            <a:lvl1pPr algn="ctr">
              <a:defRPr sz="1000" cap="small" baseline="0">
                <a:solidFill>
                  <a:schemeClr val="tx1">
                    <a:tint val="75000"/>
                  </a:schemeClr>
                </a:solidFill>
                <a:latin typeface="Arial" pitchFamily="34" charset="0"/>
                <a:cs typeface="Arial" pitchFamily="34" charset="0"/>
              </a:defRPr>
            </a:lvl1pPr>
          </a:lstStyle>
          <a:p>
            <a:r>
              <a:rPr lang="en-US"/>
              <a:t>Definitions and Useful Equations</a:t>
            </a:r>
            <a:endParaRPr lang="en-US" dirty="0"/>
          </a:p>
        </p:txBody>
      </p:sp>
      <p:sp>
        <p:nvSpPr>
          <p:cNvPr id="6" name="Slide Number Placeholder 5"/>
          <p:cNvSpPr>
            <a:spLocks noGrp="1"/>
          </p:cNvSpPr>
          <p:nvPr>
            <p:ph type="sldNum" sz="quarter" idx="4"/>
          </p:nvPr>
        </p:nvSpPr>
        <p:spPr>
          <a:xfrm>
            <a:off x="10160002" y="6629401"/>
            <a:ext cx="2032000" cy="228600"/>
          </a:xfrm>
          <a:prstGeom prst="rect">
            <a:avLst/>
          </a:prstGeom>
        </p:spPr>
        <p:txBody>
          <a:bodyPr vert="horz" lIns="135838" tIns="67918" rIns="135838" bIns="67918" rtlCol="0" anchor="ctr"/>
          <a:lstStyle>
            <a:lvl1pPr algn="r">
              <a:defRPr lang="en-US" sz="1000" cap="small" baseline="0" smtClean="0">
                <a:solidFill>
                  <a:schemeClr val="tx1">
                    <a:tint val="75000"/>
                  </a:schemeClr>
                </a:solidFill>
                <a:latin typeface="Arial" pitchFamily="34" charset="0"/>
                <a:cs typeface="Arial" pitchFamily="34" charset="0"/>
              </a:defRPr>
            </a:lvl1pPr>
          </a:lstStyle>
          <a:p>
            <a:fld id="{A9320731-3B2C-4107-8664-CAD7BE973DC8}" type="slidenum">
              <a:rPr lang="en-US" smtClean="0"/>
              <a:pPr/>
              <a:t>‹#›</a:t>
            </a:fld>
            <a:endParaRPr lang="en-US"/>
          </a:p>
        </p:txBody>
      </p:sp>
    </p:spTree>
    <p:extLst>
      <p:ext uri="{BB962C8B-B14F-4D97-AF65-F5344CB8AC3E}">
        <p14:creationId xmlns:p14="http://schemas.microsoft.com/office/powerpoint/2010/main" val="3197250252"/>
      </p:ext>
    </p:extLst>
  </p:cSld>
  <p:clrMap bg1="lt1" tx1="dk1" bg2="lt2" tx2="dk2" accent1="accent1" accent2="accent2" accent3="accent3" accent4="accent4" accent5="accent5" accent6="accent6" hlink="hlink" folHlink="folHlink"/>
  <p:sldLayoutIdLst>
    <p:sldLayoutId id="2147483754"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358384" rtl="0" eaLnBrk="1" latinLnBrk="0" hangingPunct="1">
        <a:spcBef>
          <a:spcPct val="0"/>
        </a:spcBef>
        <a:buNone/>
        <a:defRPr sz="4800" kern="1200">
          <a:solidFill>
            <a:srgbClr val="FFA100"/>
          </a:solidFill>
          <a:latin typeface="Arial" pitchFamily="34" charset="0"/>
          <a:ea typeface="+mj-ea"/>
          <a:cs typeface="Arial" pitchFamily="34" charset="0"/>
        </a:defRPr>
      </a:lvl1pPr>
    </p:titleStyle>
    <p:bodyStyle>
      <a:lvl1pPr marL="0" indent="0" algn="l" defTabSz="1358384" rtl="0" eaLnBrk="1" latinLnBrk="0" hangingPunct="1">
        <a:spcBef>
          <a:spcPct val="20000"/>
        </a:spcBef>
        <a:buFont typeface="Arial" pitchFamily="34" charset="0"/>
        <a:buNone/>
        <a:defRPr sz="3500" b="0" kern="1200">
          <a:solidFill>
            <a:schemeClr val="bg1"/>
          </a:solidFill>
          <a:latin typeface="Arial" pitchFamily="34" charset="0"/>
          <a:ea typeface="+mn-ea"/>
          <a:cs typeface="Arial" pitchFamily="34" charset="0"/>
        </a:defRPr>
      </a:lvl1pPr>
      <a:lvl2pPr marL="521187" indent="-509395" algn="l" defTabSz="1358384" rtl="0" eaLnBrk="1" latinLnBrk="0" hangingPunct="1">
        <a:spcBef>
          <a:spcPct val="20000"/>
        </a:spcBef>
        <a:buFont typeface="Arial" pitchFamily="34" charset="0"/>
        <a:buChar char="•"/>
        <a:defRPr sz="3500" kern="1200">
          <a:solidFill>
            <a:srgbClr val="FFA100"/>
          </a:solidFill>
          <a:latin typeface="Arial" pitchFamily="34" charset="0"/>
          <a:ea typeface="+mn-ea"/>
          <a:cs typeface="Arial" pitchFamily="34" charset="0"/>
        </a:defRPr>
      </a:lvl2pPr>
      <a:lvl3pPr marL="1023506" indent="-509395" algn="l" defTabSz="1358384" rtl="0" eaLnBrk="1" latinLnBrk="0" hangingPunct="1">
        <a:spcBef>
          <a:spcPct val="20000"/>
        </a:spcBef>
        <a:buFont typeface="Calibri" pitchFamily="34" charset="0"/>
        <a:buChar char="‒"/>
        <a:defRPr sz="3500" kern="1200">
          <a:solidFill>
            <a:srgbClr val="FFA100"/>
          </a:solidFill>
          <a:latin typeface="Arial" pitchFamily="34" charset="0"/>
          <a:ea typeface="+mn-ea"/>
          <a:cs typeface="Arial" pitchFamily="34" charset="0"/>
        </a:defRPr>
      </a:lvl3pPr>
      <a:lvl4pPr marL="1535259" indent="-516470" algn="l" defTabSz="1358384" rtl="0" eaLnBrk="1" latinLnBrk="0" hangingPunct="1">
        <a:spcBef>
          <a:spcPct val="20000"/>
        </a:spcBef>
        <a:buFont typeface="Arial" pitchFamily="34" charset="0"/>
        <a:buChar char="•"/>
        <a:defRPr sz="3500" kern="1200">
          <a:solidFill>
            <a:srgbClr val="FFA100"/>
          </a:solidFill>
          <a:latin typeface="Arial" pitchFamily="34" charset="0"/>
          <a:ea typeface="+mn-ea"/>
          <a:cs typeface="Arial" pitchFamily="34" charset="0"/>
        </a:defRPr>
      </a:lvl4pPr>
      <a:lvl5pPr marL="1950320" indent="-426854" algn="l" defTabSz="1358384" rtl="0" eaLnBrk="1" latinLnBrk="0" hangingPunct="1">
        <a:spcBef>
          <a:spcPct val="20000"/>
        </a:spcBef>
        <a:buFont typeface="Calibri" pitchFamily="34" charset="0"/>
        <a:buChar char="‒"/>
        <a:defRPr sz="3000" kern="1200">
          <a:solidFill>
            <a:srgbClr val="FFA100"/>
          </a:solidFill>
          <a:latin typeface="Arial" pitchFamily="34" charset="0"/>
          <a:ea typeface="+mn-ea"/>
          <a:cs typeface="Arial" pitchFamily="34" charset="0"/>
        </a:defRPr>
      </a:lvl5pPr>
      <a:lvl6pPr marL="3735560" indent="-339595" algn="l" defTabSz="1358384"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14750" indent="-339595" algn="l" defTabSz="1358384"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093944" indent="-339595" algn="l" defTabSz="1358384"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773138" indent="-339595" algn="l" defTabSz="1358384"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58384" rtl="0" eaLnBrk="1" latinLnBrk="0" hangingPunct="1">
        <a:defRPr sz="2700" kern="1200">
          <a:solidFill>
            <a:schemeClr val="tx1"/>
          </a:solidFill>
          <a:latin typeface="+mn-lt"/>
          <a:ea typeface="+mn-ea"/>
          <a:cs typeface="+mn-cs"/>
        </a:defRPr>
      </a:lvl1pPr>
      <a:lvl2pPr marL="679194" algn="l" defTabSz="1358384" rtl="0" eaLnBrk="1" latinLnBrk="0" hangingPunct="1">
        <a:defRPr sz="2700" kern="1200">
          <a:solidFill>
            <a:schemeClr val="tx1"/>
          </a:solidFill>
          <a:latin typeface="+mn-lt"/>
          <a:ea typeface="+mn-ea"/>
          <a:cs typeface="+mn-cs"/>
        </a:defRPr>
      </a:lvl2pPr>
      <a:lvl3pPr marL="1358384" algn="l" defTabSz="1358384" rtl="0" eaLnBrk="1" latinLnBrk="0" hangingPunct="1">
        <a:defRPr sz="2700" kern="1200">
          <a:solidFill>
            <a:schemeClr val="tx1"/>
          </a:solidFill>
          <a:latin typeface="+mn-lt"/>
          <a:ea typeface="+mn-ea"/>
          <a:cs typeface="+mn-cs"/>
        </a:defRPr>
      </a:lvl3pPr>
      <a:lvl4pPr marL="2037578" algn="l" defTabSz="1358384" rtl="0" eaLnBrk="1" latinLnBrk="0" hangingPunct="1">
        <a:defRPr sz="2700" kern="1200">
          <a:solidFill>
            <a:schemeClr val="tx1"/>
          </a:solidFill>
          <a:latin typeface="+mn-lt"/>
          <a:ea typeface="+mn-ea"/>
          <a:cs typeface="+mn-cs"/>
        </a:defRPr>
      </a:lvl4pPr>
      <a:lvl5pPr marL="2716771" algn="l" defTabSz="1358384" rtl="0" eaLnBrk="1" latinLnBrk="0" hangingPunct="1">
        <a:defRPr sz="2700" kern="1200">
          <a:solidFill>
            <a:schemeClr val="tx1"/>
          </a:solidFill>
          <a:latin typeface="+mn-lt"/>
          <a:ea typeface="+mn-ea"/>
          <a:cs typeface="+mn-cs"/>
        </a:defRPr>
      </a:lvl5pPr>
      <a:lvl6pPr marL="3395962" algn="l" defTabSz="1358384" rtl="0" eaLnBrk="1" latinLnBrk="0" hangingPunct="1">
        <a:defRPr sz="2700" kern="1200">
          <a:solidFill>
            <a:schemeClr val="tx1"/>
          </a:solidFill>
          <a:latin typeface="+mn-lt"/>
          <a:ea typeface="+mn-ea"/>
          <a:cs typeface="+mn-cs"/>
        </a:defRPr>
      </a:lvl6pPr>
      <a:lvl7pPr marL="4075155" algn="l" defTabSz="1358384" rtl="0" eaLnBrk="1" latinLnBrk="0" hangingPunct="1">
        <a:defRPr sz="2700" kern="1200">
          <a:solidFill>
            <a:schemeClr val="tx1"/>
          </a:solidFill>
          <a:latin typeface="+mn-lt"/>
          <a:ea typeface="+mn-ea"/>
          <a:cs typeface="+mn-cs"/>
        </a:defRPr>
      </a:lvl7pPr>
      <a:lvl8pPr marL="4754349" algn="l" defTabSz="1358384" rtl="0" eaLnBrk="1" latinLnBrk="0" hangingPunct="1">
        <a:defRPr sz="2700" kern="1200">
          <a:solidFill>
            <a:schemeClr val="tx1"/>
          </a:solidFill>
          <a:latin typeface="+mn-lt"/>
          <a:ea typeface="+mn-ea"/>
          <a:cs typeface="+mn-cs"/>
        </a:defRPr>
      </a:lvl8pPr>
      <a:lvl9pPr marL="5433539" algn="l" defTabSz="1358384"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032000" y="6629400"/>
            <a:ext cx="8128000" cy="228600"/>
          </a:xfrm>
          <a:prstGeom prst="rect">
            <a:avLst/>
          </a:prstGeom>
        </p:spPr>
        <p:txBody>
          <a:bodyPr vert="horz" lIns="91440" tIns="45720" rIns="91440" bIns="45720" rtlCol="0" anchor="ctr"/>
          <a:lstStyle>
            <a:lvl1pPr algn="ctr">
              <a:defRPr sz="1200" cap="small" baseline="0">
                <a:solidFill>
                  <a:schemeClr val="tx1">
                    <a:tint val="75000"/>
                  </a:schemeClr>
                </a:solidFill>
                <a:latin typeface="Arial" pitchFamily="34" charset="0"/>
                <a:cs typeface="Arial" pitchFamily="34" charset="0"/>
              </a:defRPr>
            </a:lvl1pPr>
          </a:lstStyle>
          <a:p>
            <a:r>
              <a:rPr lang="en-US"/>
              <a:t>Definitions and Useful Equations</a:t>
            </a:r>
            <a:endParaRPr lang="en-US" dirty="0"/>
          </a:p>
        </p:txBody>
      </p:sp>
      <p:sp>
        <p:nvSpPr>
          <p:cNvPr id="6" name="Slide Number Placeholder 5"/>
          <p:cNvSpPr>
            <a:spLocks noGrp="1"/>
          </p:cNvSpPr>
          <p:nvPr>
            <p:ph type="sldNum" sz="quarter" idx="4"/>
          </p:nvPr>
        </p:nvSpPr>
        <p:spPr>
          <a:xfrm>
            <a:off x="10160000" y="6629400"/>
            <a:ext cx="2032000" cy="228600"/>
          </a:xfrm>
          <a:prstGeom prst="rect">
            <a:avLst/>
          </a:prstGeom>
        </p:spPr>
        <p:txBody>
          <a:bodyPr vert="horz" lIns="91440" tIns="45720" rIns="91440" bIns="45720" rtlCol="0" anchor="ctr"/>
          <a:lstStyle>
            <a:lvl1pPr algn="r">
              <a:defRPr lang="en-US" sz="1200" cap="small" baseline="0" smtClean="0">
                <a:solidFill>
                  <a:schemeClr val="tx1">
                    <a:tint val="75000"/>
                  </a:schemeClr>
                </a:solidFill>
                <a:latin typeface="Arial" pitchFamily="34" charset="0"/>
                <a:cs typeface="Arial" pitchFamily="34" charset="0"/>
              </a:defRPr>
            </a:lvl1pPr>
          </a:lstStyle>
          <a:p>
            <a:fld id="{A9320731-3B2C-4107-8664-CAD7BE973DC8}" type="slidenum">
              <a:rPr lang="en-US" smtClean="0"/>
              <a:pPr/>
              <a:t>‹#›</a:t>
            </a:fld>
            <a:endParaRPr lang="en-US"/>
          </a:p>
        </p:txBody>
      </p:sp>
    </p:spTree>
    <p:extLst>
      <p:ext uri="{BB962C8B-B14F-4D97-AF65-F5344CB8AC3E}">
        <p14:creationId xmlns:p14="http://schemas.microsoft.com/office/powerpoint/2010/main" val="3197250252"/>
      </p:ext>
    </p:extLst>
  </p:cSld>
  <p:clrMap bg1="lt1" tx1="dk1" bg2="lt2" tx2="dk2" accent1="accent1" accent2="accent2" accent3="accent3" accent4="accent4" accent5="accent5" accent6="accent6" hlink="hlink" folHlink="folHlink"/>
  <p:sldLayoutIdLst>
    <p:sldLayoutId id="2147483713" r:id="rId1"/>
    <p:sldLayoutId id="2147483758"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spcBef>
          <a:spcPct val="0"/>
        </a:spcBef>
        <a:buNone/>
        <a:defRPr sz="3200" kern="1200">
          <a:solidFill>
            <a:schemeClr val="bg1"/>
          </a:solidFill>
          <a:latin typeface="Arial" pitchFamily="34" charset="0"/>
          <a:ea typeface="+mj-ea"/>
          <a:cs typeface="Arial" pitchFamily="34" charset="0"/>
        </a:defRPr>
      </a:lvl1pPr>
    </p:titleStyle>
    <p:bodyStyle>
      <a:lvl1pPr marL="0" indent="0" algn="l" defTabSz="914400" rtl="0" eaLnBrk="1" latinLnBrk="0" hangingPunct="1">
        <a:spcBef>
          <a:spcPct val="20000"/>
        </a:spcBef>
        <a:buFont typeface="Arial" pitchFamily="34" charset="0"/>
        <a:buNone/>
        <a:defRPr sz="2400" b="0" kern="1200">
          <a:solidFill>
            <a:schemeClr val="bg1"/>
          </a:solidFill>
          <a:latin typeface="Arial" pitchFamily="34" charset="0"/>
          <a:ea typeface="+mn-ea"/>
          <a:cs typeface="Arial" pitchFamily="34" charset="0"/>
        </a:defRPr>
      </a:lvl1pPr>
      <a:lvl2pPr marL="350838" indent="-342900" algn="l" defTabSz="914400" rtl="0" eaLnBrk="1" latinLnBrk="0" hangingPunct="1">
        <a:spcBef>
          <a:spcPct val="20000"/>
        </a:spcBef>
        <a:buFont typeface="Arial" pitchFamily="34" charset="0"/>
        <a:buChar char="•"/>
        <a:defRPr sz="2400" kern="1200">
          <a:solidFill>
            <a:schemeClr val="accent1"/>
          </a:solidFill>
          <a:latin typeface="Arial" pitchFamily="34" charset="0"/>
          <a:ea typeface="+mn-ea"/>
          <a:cs typeface="Arial" pitchFamily="34" charset="0"/>
        </a:defRPr>
      </a:lvl2pPr>
      <a:lvl3pPr marL="688975" indent="-342900" algn="l" defTabSz="914400" rtl="0" eaLnBrk="1" latinLnBrk="0" hangingPunct="1">
        <a:spcBef>
          <a:spcPct val="20000"/>
        </a:spcBef>
        <a:buFont typeface="Calibri" pitchFamily="34" charset="0"/>
        <a:buChar char="‒"/>
        <a:defRPr sz="2400" kern="1200">
          <a:solidFill>
            <a:schemeClr val="accent1"/>
          </a:solidFill>
          <a:latin typeface="Arial" pitchFamily="34" charset="0"/>
          <a:ea typeface="+mn-ea"/>
          <a:cs typeface="Arial" pitchFamily="34" charset="0"/>
        </a:defRPr>
      </a:lvl3pPr>
      <a:lvl4pPr marL="1033463" indent="-347663" algn="l" defTabSz="914400" rtl="0" eaLnBrk="1" latinLnBrk="0" hangingPunct="1">
        <a:spcBef>
          <a:spcPct val="20000"/>
        </a:spcBef>
        <a:buFont typeface="Arial" pitchFamily="34" charset="0"/>
        <a:buChar char="•"/>
        <a:defRPr sz="2400" kern="1200">
          <a:solidFill>
            <a:schemeClr val="accent1"/>
          </a:solidFill>
          <a:latin typeface="Arial" pitchFamily="34" charset="0"/>
          <a:ea typeface="+mn-ea"/>
          <a:cs typeface="Arial" pitchFamily="34" charset="0"/>
        </a:defRPr>
      </a:lvl4pPr>
      <a:lvl5pPr marL="1312863" indent="-287338" algn="l" defTabSz="914400" rtl="0" eaLnBrk="1" latinLnBrk="0" hangingPunct="1">
        <a:spcBef>
          <a:spcPct val="20000"/>
        </a:spcBef>
        <a:buFont typeface="Calibri" pitchFamily="34" charset="0"/>
        <a:buChar char="‒"/>
        <a:defRPr sz="2000" kern="1200">
          <a:solidFill>
            <a:schemeClr val="accent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032000" y="6629400"/>
            <a:ext cx="8128000" cy="228600"/>
          </a:xfrm>
          <a:prstGeom prst="rect">
            <a:avLst/>
          </a:prstGeom>
        </p:spPr>
        <p:txBody>
          <a:bodyPr vert="horz" lIns="91440" tIns="45720" rIns="91440" bIns="45720" rtlCol="0" anchor="ctr"/>
          <a:lstStyle>
            <a:lvl1pPr algn="ctr">
              <a:defRPr sz="1200" cap="small" baseline="0">
                <a:solidFill>
                  <a:schemeClr val="tx1">
                    <a:tint val="75000"/>
                  </a:schemeClr>
                </a:solidFill>
                <a:latin typeface="Arial" pitchFamily="34" charset="0"/>
                <a:cs typeface="Arial" pitchFamily="34" charset="0"/>
              </a:defRPr>
            </a:lvl1pPr>
          </a:lstStyle>
          <a:p>
            <a:r>
              <a:rPr lang="en-US"/>
              <a:t>Definitions and Useful Equations</a:t>
            </a:r>
            <a:endParaRPr lang="en-US" dirty="0"/>
          </a:p>
        </p:txBody>
      </p:sp>
      <p:sp>
        <p:nvSpPr>
          <p:cNvPr id="6" name="Slide Number Placeholder 5"/>
          <p:cNvSpPr>
            <a:spLocks noGrp="1"/>
          </p:cNvSpPr>
          <p:nvPr>
            <p:ph type="sldNum" sz="quarter" idx="4"/>
          </p:nvPr>
        </p:nvSpPr>
        <p:spPr>
          <a:xfrm>
            <a:off x="10160000" y="6629400"/>
            <a:ext cx="2032000" cy="228600"/>
          </a:xfrm>
          <a:prstGeom prst="rect">
            <a:avLst/>
          </a:prstGeom>
        </p:spPr>
        <p:txBody>
          <a:bodyPr vert="horz" lIns="91440" tIns="45720" rIns="91440" bIns="45720" rtlCol="0" anchor="ctr"/>
          <a:lstStyle>
            <a:lvl1pPr algn="r">
              <a:defRPr lang="en-US" sz="1200" cap="small" baseline="0" smtClean="0">
                <a:solidFill>
                  <a:schemeClr val="tx1">
                    <a:tint val="75000"/>
                  </a:schemeClr>
                </a:solidFill>
                <a:latin typeface="Arial" pitchFamily="34" charset="0"/>
                <a:cs typeface="Arial" pitchFamily="34" charset="0"/>
              </a:defRPr>
            </a:lvl1pPr>
          </a:lstStyle>
          <a:p>
            <a:fld id="{A9320731-3B2C-4107-8664-CAD7BE973DC8}" type="slidenum">
              <a:rPr lang="en-US" smtClean="0"/>
              <a:pPr/>
              <a:t>‹#›</a:t>
            </a:fld>
            <a:endParaRPr lang="en-US"/>
          </a:p>
        </p:txBody>
      </p:sp>
    </p:spTree>
    <p:extLst>
      <p:ext uri="{BB962C8B-B14F-4D97-AF65-F5344CB8AC3E}">
        <p14:creationId xmlns:p14="http://schemas.microsoft.com/office/powerpoint/2010/main" val="3197250252"/>
      </p:ext>
    </p:extLst>
  </p:cSld>
  <p:clrMap bg1="lt1" tx1="dk1" bg2="lt2" tx2="dk2" accent1="accent1" accent2="accent2" accent3="accent3" accent4="accent4" accent5="accent5" accent6="accent6" hlink="hlink" folHlink="folHlink"/>
  <p:sldLayoutIdLst>
    <p:sldLayoutId id="214748375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spcBef>
          <a:spcPct val="0"/>
        </a:spcBef>
        <a:buNone/>
        <a:defRPr sz="3200" kern="1200">
          <a:solidFill>
            <a:schemeClr val="bg1"/>
          </a:solidFill>
          <a:latin typeface="Arial" pitchFamily="34" charset="0"/>
          <a:ea typeface="+mj-ea"/>
          <a:cs typeface="Arial" pitchFamily="34" charset="0"/>
        </a:defRPr>
      </a:lvl1pPr>
    </p:titleStyle>
    <p:bodyStyle>
      <a:lvl1pPr marL="0" indent="0" algn="l" defTabSz="914400" rtl="0" eaLnBrk="1" latinLnBrk="0" hangingPunct="1">
        <a:spcBef>
          <a:spcPct val="20000"/>
        </a:spcBef>
        <a:buFont typeface="Arial" pitchFamily="34" charset="0"/>
        <a:buNone/>
        <a:defRPr sz="2400" b="0" kern="1200">
          <a:solidFill>
            <a:schemeClr val="bg1"/>
          </a:solidFill>
          <a:latin typeface="Arial" pitchFamily="34" charset="0"/>
          <a:ea typeface="+mn-ea"/>
          <a:cs typeface="Arial" pitchFamily="34" charset="0"/>
        </a:defRPr>
      </a:lvl1pPr>
      <a:lvl2pPr marL="350838" indent="-342900" algn="l" defTabSz="914400" rtl="0" eaLnBrk="1" latinLnBrk="0" hangingPunct="1">
        <a:spcBef>
          <a:spcPct val="20000"/>
        </a:spcBef>
        <a:buFont typeface="Arial" pitchFamily="34" charset="0"/>
        <a:buChar char="•"/>
        <a:defRPr sz="2400" kern="1200">
          <a:solidFill>
            <a:schemeClr val="accent1"/>
          </a:solidFill>
          <a:latin typeface="Arial" pitchFamily="34" charset="0"/>
          <a:ea typeface="+mn-ea"/>
          <a:cs typeface="Arial" pitchFamily="34" charset="0"/>
        </a:defRPr>
      </a:lvl2pPr>
      <a:lvl3pPr marL="688975" indent="-342900" algn="l" defTabSz="914400" rtl="0" eaLnBrk="1" latinLnBrk="0" hangingPunct="1">
        <a:spcBef>
          <a:spcPct val="20000"/>
        </a:spcBef>
        <a:buFont typeface="Calibri" pitchFamily="34" charset="0"/>
        <a:buChar char="‒"/>
        <a:defRPr sz="2400" kern="1200">
          <a:solidFill>
            <a:schemeClr val="accent1"/>
          </a:solidFill>
          <a:latin typeface="Arial" pitchFamily="34" charset="0"/>
          <a:ea typeface="+mn-ea"/>
          <a:cs typeface="Arial" pitchFamily="34" charset="0"/>
        </a:defRPr>
      </a:lvl3pPr>
      <a:lvl4pPr marL="1033463" indent="-347663" algn="l" defTabSz="914400" rtl="0" eaLnBrk="1" latinLnBrk="0" hangingPunct="1">
        <a:spcBef>
          <a:spcPct val="20000"/>
        </a:spcBef>
        <a:buFont typeface="Arial" pitchFamily="34" charset="0"/>
        <a:buChar char="•"/>
        <a:defRPr sz="2400" kern="1200">
          <a:solidFill>
            <a:schemeClr val="accent1"/>
          </a:solidFill>
          <a:latin typeface="Arial" pitchFamily="34" charset="0"/>
          <a:ea typeface="+mn-ea"/>
          <a:cs typeface="Arial" pitchFamily="34" charset="0"/>
        </a:defRPr>
      </a:lvl4pPr>
      <a:lvl5pPr marL="1312863" indent="-287338" algn="l" defTabSz="914400" rtl="0" eaLnBrk="1" latinLnBrk="0" hangingPunct="1">
        <a:spcBef>
          <a:spcPct val="20000"/>
        </a:spcBef>
        <a:buFont typeface="Calibri" pitchFamily="34" charset="0"/>
        <a:buChar char="‒"/>
        <a:defRPr sz="2000" kern="1200">
          <a:solidFill>
            <a:schemeClr val="accent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screencast.com/t/VIaNTeGfkCH" TargetMode="Externa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hyperlink" Target="http://www.peci.org/ftguide" TargetMode="External"/><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748147" y="3648808"/>
            <a:ext cx="6179127" cy="2540977"/>
          </a:xfrm>
        </p:spPr>
        <p:txBody>
          <a:bodyPr>
            <a:noAutofit/>
          </a:bodyPr>
          <a:lstStyle/>
          <a:p>
            <a:pPr marL="0" indent="0">
              <a:buNone/>
            </a:pPr>
            <a:endParaRPr lang="en-US" sz="3200" b="1" dirty="0"/>
          </a:p>
          <a:p>
            <a:pPr marL="0" indent="0">
              <a:buNone/>
            </a:pPr>
            <a:endParaRPr lang="en-US" sz="3200" b="1" dirty="0"/>
          </a:p>
          <a:p>
            <a:pPr marL="0" indent="0">
              <a:buNone/>
            </a:pPr>
            <a:r>
              <a:rPr lang="en-US" dirty="0"/>
              <a:t>27 January 2021</a:t>
            </a:r>
          </a:p>
        </p:txBody>
      </p:sp>
      <p:sp>
        <p:nvSpPr>
          <p:cNvPr id="5" name="Title 4"/>
          <p:cNvSpPr>
            <a:spLocks noGrp="1"/>
          </p:cNvSpPr>
          <p:nvPr>
            <p:ph type="ctrTitle" idx="4294967295"/>
          </p:nvPr>
        </p:nvSpPr>
        <p:spPr>
          <a:xfrm>
            <a:off x="748147" y="1472200"/>
            <a:ext cx="7862453" cy="1803779"/>
          </a:xfrm>
          <a:prstGeom prst="rect">
            <a:avLst/>
          </a:prstGeom>
        </p:spPr>
        <p:txBody>
          <a:bodyPr/>
          <a:lstStyle/>
          <a:p>
            <a:r>
              <a:rPr lang="en-US" sz="6000" b="1" i="1" cap="small"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2020 RCx Academy </a:t>
            </a:r>
            <a:br>
              <a:rPr lang="en-US" sz="6000" b="1" i="1" cap="small"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200" b="1" i="1" cap="small"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Scope of Work Exercise</a:t>
            </a:r>
            <a:endParaRPr lang="en-US" sz="42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241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10" name="Rectangle 2"/>
          <p:cNvSpPr>
            <a:spLocks noGrp="1" noChangeArrowheads="1"/>
          </p:cNvSpPr>
          <p:nvPr>
            <p:ph type="title"/>
          </p:nvPr>
        </p:nvSpPr>
        <p:spPr/>
        <p:txBody>
          <a:bodyPr/>
          <a:lstStyle/>
          <a:p>
            <a:r>
              <a:rPr lang="en-US" altLang="en-US"/>
              <a:t>AFA</a:t>
            </a:r>
            <a:r>
              <a:rPr lang="en-US" altLang="en-US" baseline="30000"/>
              <a:t>2</a:t>
            </a:r>
            <a:r>
              <a:rPr lang="en-US" altLang="en-US"/>
              <a:t>D</a:t>
            </a:r>
          </a:p>
        </p:txBody>
      </p:sp>
      <p:sp>
        <p:nvSpPr>
          <p:cNvPr id="1323011" name="Rectangle 3"/>
          <p:cNvSpPr>
            <a:spLocks noGrp="1" noChangeArrowheads="1"/>
          </p:cNvSpPr>
          <p:nvPr>
            <p:ph idx="1"/>
          </p:nvPr>
        </p:nvSpPr>
        <p:spPr/>
        <p:txBody>
          <a:bodyPr>
            <a:normAutofit/>
          </a:bodyPr>
          <a:lstStyle/>
          <a:p>
            <a:pPr>
              <a:buFontTx/>
              <a:buNone/>
            </a:pPr>
            <a:r>
              <a:rPr lang="en-US" altLang="en-US" sz="2800" dirty="0"/>
              <a:t>Definitions</a:t>
            </a:r>
          </a:p>
          <a:p>
            <a:pPr lvl="1"/>
            <a:r>
              <a:rPr lang="en-US" altLang="en-US" dirty="0"/>
              <a:t>Reheat</a:t>
            </a:r>
          </a:p>
          <a:p>
            <a:pPr marL="914400" lvl="2" indent="0">
              <a:buFontTx/>
              <a:buNone/>
            </a:pPr>
            <a:r>
              <a:rPr lang="en-US" altLang="en-US" i="1" dirty="0">
                <a:solidFill>
                  <a:schemeClr val="accent3"/>
                </a:solidFill>
              </a:rPr>
              <a:t>A process that uses heat to warm air being delivered to a zone to prevent over cooling.  The temperature of the air was set by the need to hit a dehumidification target or by the requirements of another zone, so it can not be raised at the central system.  The volume can not be reduced because it has been set to assure proper ventilation (contaminant control).  In the limit, reheat will raise the supply temperature to the zone temperature but not above it.</a:t>
            </a:r>
          </a:p>
        </p:txBody>
      </p:sp>
    </p:spTree>
    <p:extLst>
      <p:ext uri="{BB962C8B-B14F-4D97-AF65-F5344CB8AC3E}">
        <p14:creationId xmlns:p14="http://schemas.microsoft.com/office/powerpoint/2010/main" val="25311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D6D0B-88A8-45C7-9FEF-AA185AF4DC21}"/>
              </a:ext>
            </a:extLst>
          </p:cNvPr>
          <p:cNvSpPr>
            <a:spLocks noGrp="1"/>
          </p:cNvSpPr>
          <p:nvPr>
            <p:ph type="title"/>
          </p:nvPr>
        </p:nvSpPr>
        <p:spPr/>
        <p:txBody>
          <a:bodyPr/>
          <a:lstStyle/>
          <a:p>
            <a:r>
              <a:rPr lang="en-US" dirty="0"/>
              <a:t>EBCx Project Results</a:t>
            </a:r>
          </a:p>
        </p:txBody>
      </p:sp>
      <p:sp>
        <p:nvSpPr>
          <p:cNvPr id="3" name="Content Placeholder 2">
            <a:extLst>
              <a:ext uri="{FF2B5EF4-FFF2-40B4-BE49-F238E27FC236}">
                <a16:creationId xmlns:a16="http://schemas.microsoft.com/office/drawing/2014/main" id="{6C42B1DD-24E9-427F-ADEA-A8B7A570C543}"/>
              </a:ext>
            </a:extLst>
          </p:cNvPr>
          <p:cNvSpPr>
            <a:spLocks noGrp="1"/>
          </p:cNvSpPr>
          <p:nvPr>
            <p:ph sz="half" idx="1"/>
          </p:nvPr>
        </p:nvSpPr>
        <p:spPr>
          <a:xfrm>
            <a:off x="838200" y="1825625"/>
            <a:ext cx="5181600" cy="4351338"/>
          </a:xfrm>
        </p:spPr>
        <p:txBody>
          <a:bodyPr/>
          <a:lstStyle/>
          <a:p>
            <a:r>
              <a:rPr lang="en-US" dirty="0"/>
              <a:t>An expanded reset schedule has the potential to improve comfort by better managing FTR capacity</a:t>
            </a:r>
          </a:p>
          <a:p>
            <a:r>
              <a:rPr lang="en-US" dirty="0"/>
              <a:t>Reheat loads could be served with 110°F water</a:t>
            </a:r>
          </a:p>
          <a:p>
            <a:r>
              <a:rPr lang="en-US" dirty="0">
                <a:solidFill>
                  <a:schemeClr val="tx1"/>
                </a:solidFill>
              </a:rPr>
              <a:t>Reset savings = $2,000 per year in parasitic losses</a:t>
            </a:r>
          </a:p>
        </p:txBody>
      </p:sp>
      <p:pic>
        <p:nvPicPr>
          <p:cNvPr id="5" name="Content Placeholder 4">
            <a:extLst>
              <a:ext uri="{FF2B5EF4-FFF2-40B4-BE49-F238E27FC236}">
                <a16:creationId xmlns:a16="http://schemas.microsoft.com/office/drawing/2014/main" id="{353D98FA-EE71-43CE-A37F-99B51EF0D15A}"/>
              </a:ext>
            </a:extLst>
          </p:cNvPr>
          <p:cNvPicPr>
            <a:picLocks noGrp="1" noChangeAspect="1"/>
          </p:cNvPicPr>
          <p:nvPr>
            <p:ph sz="half" idx="2"/>
          </p:nvPr>
        </p:nvPicPr>
        <p:blipFill>
          <a:blip r:embed="rId2"/>
          <a:stretch>
            <a:fillRect/>
          </a:stretch>
        </p:blipFill>
        <p:spPr>
          <a:xfrm>
            <a:off x="6172200" y="1825625"/>
            <a:ext cx="5852160" cy="3797949"/>
          </a:xfrm>
          <a:prstGeom prst="rect">
            <a:avLst/>
          </a:prstGeom>
        </p:spPr>
      </p:pic>
      <p:sp>
        <p:nvSpPr>
          <p:cNvPr id="6" name="Rectangle 5">
            <a:extLst>
              <a:ext uri="{FF2B5EF4-FFF2-40B4-BE49-F238E27FC236}">
                <a16:creationId xmlns:a16="http://schemas.microsoft.com/office/drawing/2014/main" id="{0EF4122A-E0AA-485E-8EE6-3FAF525127E1}"/>
              </a:ext>
            </a:extLst>
          </p:cNvPr>
          <p:cNvSpPr/>
          <p:nvPr/>
        </p:nvSpPr>
        <p:spPr>
          <a:xfrm>
            <a:off x="8492247" y="3321992"/>
            <a:ext cx="551993" cy="74417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344021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D6D0B-88A8-45C7-9FEF-AA185AF4DC21}"/>
              </a:ext>
            </a:extLst>
          </p:cNvPr>
          <p:cNvSpPr>
            <a:spLocks noGrp="1"/>
          </p:cNvSpPr>
          <p:nvPr>
            <p:ph type="title"/>
          </p:nvPr>
        </p:nvSpPr>
        <p:spPr/>
        <p:txBody>
          <a:bodyPr/>
          <a:lstStyle/>
          <a:p>
            <a:r>
              <a:rPr lang="en-US" dirty="0"/>
              <a:t>EBCx Project Results</a:t>
            </a:r>
          </a:p>
        </p:txBody>
      </p:sp>
      <p:sp>
        <p:nvSpPr>
          <p:cNvPr id="3" name="Content Placeholder 2">
            <a:extLst>
              <a:ext uri="{FF2B5EF4-FFF2-40B4-BE49-F238E27FC236}">
                <a16:creationId xmlns:a16="http://schemas.microsoft.com/office/drawing/2014/main" id="{6C42B1DD-24E9-427F-ADEA-A8B7A570C543}"/>
              </a:ext>
            </a:extLst>
          </p:cNvPr>
          <p:cNvSpPr>
            <a:spLocks noGrp="1"/>
          </p:cNvSpPr>
          <p:nvPr>
            <p:ph sz="half" idx="1"/>
          </p:nvPr>
        </p:nvSpPr>
        <p:spPr/>
        <p:txBody>
          <a:bodyPr/>
          <a:lstStyle/>
          <a:p>
            <a:r>
              <a:rPr lang="en-US" dirty="0"/>
              <a:t>An expanded reset schedule has the potential to improve comfort by better managing FTR capacity</a:t>
            </a:r>
          </a:p>
          <a:p>
            <a:r>
              <a:rPr lang="en-US" dirty="0"/>
              <a:t>Reheat loads could be served with 110°F water</a:t>
            </a:r>
          </a:p>
          <a:p>
            <a:r>
              <a:rPr lang="en-US" dirty="0">
                <a:solidFill>
                  <a:schemeClr val="tx1"/>
                </a:solidFill>
              </a:rPr>
              <a:t>Reset savings = $2,000 per year in parasitic losses</a:t>
            </a:r>
          </a:p>
        </p:txBody>
      </p:sp>
      <p:pic>
        <p:nvPicPr>
          <p:cNvPr id="5" name="Content Placeholder 4">
            <a:extLst>
              <a:ext uri="{FF2B5EF4-FFF2-40B4-BE49-F238E27FC236}">
                <a16:creationId xmlns:a16="http://schemas.microsoft.com/office/drawing/2014/main" id="{8A922016-18F7-46CC-AE42-8F00B87DCF15}"/>
              </a:ext>
            </a:extLst>
          </p:cNvPr>
          <p:cNvPicPr>
            <a:picLocks noGrp="1" noChangeAspect="1"/>
          </p:cNvPicPr>
          <p:nvPr>
            <p:ph sz="half" idx="2"/>
          </p:nvPr>
        </p:nvPicPr>
        <p:blipFill>
          <a:blip r:embed="rId2"/>
          <a:stretch>
            <a:fillRect/>
          </a:stretch>
        </p:blipFill>
        <p:spPr>
          <a:xfrm>
            <a:off x="6172200" y="1828799"/>
            <a:ext cx="5852160" cy="3797949"/>
          </a:xfrm>
        </p:spPr>
      </p:pic>
      <p:sp>
        <p:nvSpPr>
          <p:cNvPr id="8" name="Rectangle 7">
            <a:extLst>
              <a:ext uri="{FF2B5EF4-FFF2-40B4-BE49-F238E27FC236}">
                <a16:creationId xmlns:a16="http://schemas.microsoft.com/office/drawing/2014/main" id="{17D792E2-483D-4066-B3C5-73475F473D27}"/>
              </a:ext>
            </a:extLst>
          </p:cNvPr>
          <p:cNvSpPr/>
          <p:nvPr/>
        </p:nvSpPr>
        <p:spPr>
          <a:xfrm>
            <a:off x="8741949" y="3760781"/>
            <a:ext cx="277522" cy="170784"/>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C525A1-F919-496F-9787-071AF9A1FA20}"/>
              </a:ext>
            </a:extLst>
          </p:cNvPr>
          <p:cNvSpPr/>
          <p:nvPr/>
        </p:nvSpPr>
        <p:spPr>
          <a:xfrm>
            <a:off x="11685014" y="3018376"/>
            <a:ext cx="277522" cy="2944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Rectangle 9">
            <a:extLst>
              <a:ext uri="{FF2B5EF4-FFF2-40B4-BE49-F238E27FC236}">
                <a16:creationId xmlns:a16="http://schemas.microsoft.com/office/drawing/2014/main" id="{EB80497D-31E2-49DD-A78A-DF8D771B73F8}"/>
              </a:ext>
            </a:extLst>
          </p:cNvPr>
          <p:cNvSpPr/>
          <p:nvPr/>
        </p:nvSpPr>
        <p:spPr>
          <a:xfrm>
            <a:off x="11685014" y="3466993"/>
            <a:ext cx="277522" cy="170784"/>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309004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D6D0B-88A8-45C7-9FEF-AA185AF4DC21}"/>
              </a:ext>
            </a:extLst>
          </p:cNvPr>
          <p:cNvSpPr>
            <a:spLocks noGrp="1"/>
          </p:cNvSpPr>
          <p:nvPr>
            <p:ph type="title"/>
          </p:nvPr>
        </p:nvSpPr>
        <p:spPr/>
        <p:txBody>
          <a:bodyPr/>
          <a:lstStyle/>
          <a:p>
            <a:r>
              <a:rPr lang="en-US" dirty="0"/>
              <a:t>EBCx Project Results</a:t>
            </a:r>
          </a:p>
        </p:txBody>
      </p:sp>
      <p:sp>
        <p:nvSpPr>
          <p:cNvPr id="3" name="Content Placeholder 2">
            <a:extLst>
              <a:ext uri="{FF2B5EF4-FFF2-40B4-BE49-F238E27FC236}">
                <a16:creationId xmlns:a16="http://schemas.microsoft.com/office/drawing/2014/main" id="{6C42B1DD-24E9-427F-ADEA-A8B7A570C543}"/>
              </a:ext>
            </a:extLst>
          </p:cNvPr>
          <p:cNvSpPr>
            <a:spLocks noGrp="1"/>
          </p:cNvSpPr>
          <p:nvPr>
            <p:ph sz="half" idx="1"/>
          </p:nvPr>
        </p:nvSpPr>
        <p:spPr/>
        <p:txBody>
          <a:bodyPr/>
          <a:lstStyle/>
          <a:p>
            <a:r>
              <a:rPr lang="en-US" dirty="0"/>
              <a:t>An expanded reset schedule has the potential to improve comfort by better managing FTR capacity</a:t>
            </a:r>
          </a:p>
          <a:p>
            <a:r>
              <a:rPr lang="en-US" dirty="0"/>
              <a:t>Reheat loads could be served with 110°F water</a:t>
            </a:r>
          </a:p>
          <a:p>
            <a:r>
              <a:rPr lang="en-US" dirty="0">
                <a:solidFill>
                  <a:schemeClr val="tx1"/>
                </a:solidFill>
              </a:rPr>
              <a:t>Reset savings = $2,000 per year in parasitic losses</a:t>
            </a:r>
          </a:p>
        </p:txBody>
      </p:sp>
      <p:pic>
        <p:nvPicPr>
          <p:cNvPr id="8" name="Content Placeholder 7">
            <a:extLst>
              <a:ext uri="{FF2B5EF4-FFF2-40B4-BE49-F238E27FC236}">
                <a16:creationId xmlns:a16="http://schemas.microsoft.com/office/drawing/2014/main" id="{F180FC2A-78EA-4951-BBE4-8E80653E6975}"/>
              </a:ext>
            </a:extLst>
          </p:cNvPr>
          <p:cNvPicPr>
            <a:picLocks noGrp="1" noChangeAspect="1"/>
          </p:cNvPicPr>
          <p:nvPr>
            <p:ph sz="half" idx="2"/>
          </p:nvPr>
        </p:nvPicPr>
        <p:blipFill>
          <a:blip r:embed="rId2"/>
          <a:stretch>
            <a:fillRect/>
          </a:stretch>
        </p:blipFill>
        <p:spPr>
          <a:xfrm>
            <a:off x="6172200" y="1828800"/>
            <a:ext cx="5852160" cy="3797948"/>
          </a:xfrm>
        </p:spPr>
      </p:pic>
      <p:sp>
        <p:nvSpPr>
          <p:cNvPr id="7" name="Rectangle 6">
            <a:extLst>
              <a:ext uri="{FF2B5EF4-FFF2-40B4-BE49-F238E27FC236}">
                <a16:creationId xmlns:a16="http://schemas.microsoft.com/office/drawing/2014/main" id="{757D7597-BDE9-45EE-A0B2-7EA5894AF14E}"/>
              </a:ext>
            </a:extLst>
          </p:cNvPr>
          <p:cNvSpPr/>
          <p:nvPr/>
        </p:nvSpPr>
        <p:spPr>
          <a:xfrm>
            <a:off x="8741949" y="3760781"/>
            <a:ext cx="277522" cy="170784"/>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4CB0578-A0BC-43AF-852B-D64BBFFCEA81}"/>
              </a:ext>
            </a:extLst>
          </p:cNvPr>
          <p:cNvSpPr/>
          <p:nvPr/>
        </p:nvSpPr>
        <p:spPr>
          <a:xfrm>
            <a:off x="11685014" y="3018376"/>
            <a:ext cx="277522" cy="2944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68302C0-8D6F-4FA7-96D3-D76290238270}"/>
              </a:ext>
            </a:extLst>
          </p:cNvPr>
          <p:cNvSpPr/>
          <p:nvPr/>
        </p:nvSpPr>
        <p:spPr>
          <a:xfrm>
            <a:off x="11685014" y="3466993"/>
            <a:ext cx="277522" cy="170784"/>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488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D6D0B-88A8-45C7-9FEF-AA185AF4DC21}"/>
              </a:ext>
            </a:extLst>
          </p:cNvPr>
          <p:cNvSpPr>
            <a:spLocks noGrp="1"/>
          </p:cNvSpPr>
          <p:nvPr>
            <p:ph type="title"/>
          </p:nvPr>
        </p:nvSpPr>
        <p:spPr/>
        <p:txBody>
          <a:bodyPr/>
          <a:lstStyle/>
          <a:p>
            <a:r>
              <a:rPr lang="en-US" dirty="0"/>
              <a:t>EBCx Project Results</a:t>
            </a:r>
          </a:p>
        </p:txBody>
      </p:sp>
      <p:sp>
        <p:nvSpPr>
          <p:cNvPr id="3" name="Content Placeholder 2">
            <a:extLst>
              <a:ext uri="{FF2B5EF4-FFF2-40B4-BE49-F238E27FC236}">
                <a16:creationId xmlns:a16="http://schemas.microsoft.com/office/drawing/2014/main" id="{6C42B1DD-24E9-427F-ADEA-A8B7A570C543}"/>
              </a:ext>
            </a:extLst>
          </p:cNvPr>
          <p:cNvSpPr>
            <a:spLocks noGrp="1"/>
          </p:cNvSpPr>
          <p:nvPr>
            <p:ph sz="half" idx="1"/>
          </p:nvPr>
        </p:nvSpPr>
        <p:spPr/>
        <p:txBody>
          <a:bodyPr/>
          <a:lstStyle/>
          <a:p>
            <a:r>
              <a:rPr lang="en-US" dirty="0"/>
              <a:t>An expanded reset schedule has the potential to improve comfort by better managing FTR capacity</a:t>
            </a:r>
          </a:p>
          <a:p>
            <a:r>
              <a:rPr lang="en-US" dirty="0"/>
              <a:t>Reheat loads could be served with 110°F water</a:t>
            </a:r>
          </a:p>
          <a:p>
            <a:r>
              <a:rPr lang="en-US" dirty="0">
                <a:solidFill>
                  <a:schemeClr val="tx1"/>
                </a:solidFill>
              </a:rPr>
              <a:t>Reset savings = $2,000 per year in parasitic losses</a:t>
            </a:r>
          </a:p>
        </p:txBody>
      </p:sp>
      <p:pic>
        <p:nvPicPr>
          <p:cNvPr id="7" name="Content Placeholder 6">
            <a:extLst>
              <a:ext uri="{FF2B5EF4-FFF2-40B4-BE49-F238E27FC236}">
                <a16:creationId xmlns:a16="http://schemas.microsoft.com/office/drawing/2014/main" id="{823054A8-56AB-47F9-B1D2-AB167F9F57DC}"/>
              </a:ext>
            </a:extLst>
          </p:cNvPr>
          <p:cNvPicPr>
            <a:picLocks noGrp="1" noChangeAspect="1"/>
          </p:cNvPicPr>
          <p:nvPr>
            <p:ph sz="half" idx="2"/>
          </p:nvPr>
        </p:nvPicPr>
        <p:blipFill>
          <a:blip r:embed="rId2"/>
          <a:stretch>
            <a:fillRect/>
          </a:stretch>
        </p:blipFill>
        <p:spPr>
          <a:xfrm>
            <a:off x="6172200" y="1828800"/>
            <a:ext cx="5852160" cy="3797949"/>
          </a:xfrm>
        </p:spPr>
      </p:pic>
      <p:sp>
        <p:nvSpPr>
          <p:cNvPr id="4" name="Rectangle 3">
            <a:extLst>
              <a:ext uri="{FF2B5EF4-FFF2-40B4-BE49-F238E27FC236}">
                <a16:creationId xmlns:a16="http://schemas.microsoft.com/office/drawing/2014/main" id="{69B94F95-48A3-4A8F-AF26-73802889539D}"/>
              </a:ext>
            </a:extLst>
          </p:cNvPr>
          <p:cNvSpPr/>
          <p:nvPr/>
        </p:nvSpPr>
        <p:spPr>
          <a:xfrm>
            <a:off x="8741949" y="3760781"/>
            <a:ext cx="277522" cy="170784"/>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94DA6F7-C4D5-4229-9BB4-C0C9C8B61A3B}"/>
              </a:ext>
            </a:extLst>
          </p:cNvPr>
          <p:cNvSpPr/>
          <p:nvPr/>
        </p:nvSpPr>
        <p:spPr>
          <a:xfrm>
            <a:off x="11685014" y="3018376"/>
            <a:ext cx="277522" cy="2944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A82BA8-9DAE-4AF5-BA2A-FD8FEBC4D0D6}"/>
              </a:ext>
            </a:extLst>
          </p:cNvPr>
          <p:cNvSpPr/>
          <p:nvPr/>
        </p:nvSpPr>
        <p:spPr>
          <a:xfrm>
            <a:off x="11685014" y="3457265"/>
            <a:ext cx="277522" cy="170784"/>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07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D6D0B-88A8-45C7-9FEF-AA185AF4DC21}"/>
              </a:ext>
            </a:extLst>
          </p:cNvPr>
          <p:cNvSpPr>
            <a:spLocks noGrp="1"/>
          </p:cNvSpPr>
          <p:nvPr>
            <p:ph type="title"/>
          </p:nvPr>
        </p:nvSpPr>
        <p:spPr/>
        <p:txBody>
          <a:bodyPr/>
          <a:lstStyle/>
          <a:p>
            <a:r>
              <a:rPr lang="en-US" dirty="0"/>
              <a:t>EBCx Project Results</a:t>
            </a:r>
          </a:p>
        </p:txBody>
      </p:sp>
      <p:sp>
        <p:nvSpPr>
          <p:cNvPr id="3" name="Content Placeholder 2">
            <a:extLst>
              <a:ext uri="{FF2B5EF4-FFF2-40B4-BE49-F238E27FC236}">
                <a16:creationId xmlns:a16="http://schemas.microsoft.com/office/drawing/2014/main" id="{6C42B1DD-24E9-427F-ADEA-A8B7A570C543}"/>
              </a:ext>
            </a:extLst>
          </p:cNvPr>
          <p:cNvSpPr>
            <a:spLocks noGrp="1"/>
          </p:cNvSpPr>
          <p:nvPr>
            <p:ph sz="half" idx="1"/>
          </p:nvPr>
        </p:nvSpPr>
        <p:spPr/>
        <p:txBody>
          <a:bodyPr/>
          <a:lstStyle/>
          <a:p>
            <a:r>
              <a:rPr lang="en-US" dirty="0"/>
              <a:t>An expanded reset schedule has the potential to improve comfort by better managing FTR capacity</a:t>
            </a:r>
          </a:p>
          <a:p>
            <a:r>
              <a:rPr lang="en-US" dirty="0"/>
              <a:t>Reheat loads could be served with 110°F water</a:t>
            </a:r>
          </a:p>
          <a:p>
            <a:r>
              <a:rPr lang="en-US" dirty="0"/>
              <a:t>Expanding the reset schedule yields savings of $2,000 per year in parasitic losses</a:t>
            </a:r>
          </a:p>
        </p:txBody>
      </p:sp>
      <p:pic>
        <p:nvPicPr>
          <p:cNvPr id="7" name="Content Placeholder 6">
            <a:extLst>
              <a:ext uri="{FF2B5EF4-FFF2-40B4-BE49-F238E27FC236}">
                <a16:creationId xmlns:a16="http://schemas.microsoft.com/office/drawing/2014/main" id="{BD6688E4-8D46-4185-97E3-E27D6BDF2123}"/>
              </a:ext>
            </a:extLst>
          </p:cNvPr>
          <p:cNvPicPr>
            <a:picLocks noGrp="1" noChangeAspect="1"/>
          </p:cNvPicPr>
          <p:nvPr>
            <p:ph sz="half" idx="2"/>
          </p:nvPr>
        </p:nvPicPr>
        <p:blipFill>
          <a:blip r:embed="rId2"/>
          <a:stretch>
            <a:fillRect/>
          </a:stretch>
        </p:blipFill>
        <p:spPr>
          <a:xfrm>
            <a:off x="6172200" y="1828800"/>
            <a:ext cx="5852160" cy="4246009"/>
          </a:xfrm>
          <a:prstGeom prst="rect">
            <a:avLst/>
          </a:prstGeom>
          <a:ln>
            <a:solidFill>
              <a:schemeClr val="bg1"/>
            </a:solidFill>
          </a:ln>
        </p:spPr>
      </p:pic>
    </p:spTree>
    <p:extLst>
      <p:ext uri="{BB962C8B-B14F-4D97-AF65-F5344CB8AC3E}">
        <p14:creationId xmlns:p14="http://schemas.microsoft.com/office/powerpoint/2010/main" val="158748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D6D0B-88A8-45C7-9FEF-AA185AF4DC21}"/>
              </a:ext>
            </a:extLst>
          </p:cNvPr>
          <p:cNvSpPr>
            <a:spLocks noGrp="1"/>
          </p:cNvSpPr>
          <p:nvPr>
            <p:ph type="title"/>
          </p:nvPr>
        </p:nvSpPr>
        <p:spPr/>
        <p:txBody>
          <a:bodyPr/>
          <a:lstStyle/>
          <a:p>
            <a:r>
              <a:rPr lang="en-US" dirty="0"/>
              <a:t>EBCx Project Results</a:t>
            </a:r>
          </a:p>
        </p:txBody>
      </p:sp>
      <p:sp>
        <p:nvSpPr>
          <p:cNvPr id="3" name="Content Placeholder 2">
            <a:extLst>
              <a:ext uri="{FF2B5EF4-FFF2-40B4-BE49-F238E27FC236}">
                <a16:creationId xmlns:a16="http://schemas.microsoft.com/office/drawing/2014/main" id="{6C42B1DD-24E9-427F-ADEA-A8B7A570C543}"/>
              </a:ext>
            </a:extLst>
          </p:cNvPr>
          <p:cNvSpPr>
            <a:spLocks noGrp="1"/>
          </p:cNvSpPr>
          <p:nvPr>
            <p:ph sz="half" idx="1"/>
          </p:nvPr>
        </p:nvSpPr>
        <p:spPr/>
        <p:txBody>
          <a:bodyPr/>
          <a:lstStyle/>
          <a:p>
            <a:r>
              <a:rPr lang="en-US" dirty="0"/>
              <a:t>An expanded reset schedule has the potential to improve comfort by better managing FTR capacity</a:t>
            </a:r>
          </a:p>
          <a:p>
            <a:r>
              <a:rPr lang="en-US" dirty="0"/>
              <a:t>Reheat loads could be served with 110°F water</a:t>
            </a:r>
          </a:p>
          <a:p>
            <a:r>
              <a:rPr lang="en-US" dirty="0"/>
              <a:t>Reset savings = $2,000 per year in parasitic losses</a:t>
            </a:r>
          </a:p>
        </p:txBody>
      </p:sp>
      <p:pic>
        <p:nvPicPr>
          <p:cNvPr id="6" name="Content Placeholder 5">
            <a:extLst>
              <a:ext uri="{FF2B5EF4-FFF2-40B4-BE49-F238E27FC236}">
                <a16:creationId xmlns:a16="http://schemas.microsoft.com/office/drawing/2014/main" id="{912947FC-C0CA-4459-9067-EBA736F09A49}"/>
              </a:ext>
            </a:extLst>
          </p:cNvPr>
          <p:cNvPicPr>
            <a:picLocks noGrp="1" noChangeAspect="1"/>
          </p:cNvPicPr>
          <p:nvPr>
            <p:ph sz="half" idx="2"/>
          </p:nvPr>
        </p:nvPicPr>
        <p:blipFill>
          <a:blip r:embed="rId2"/>
          <a:stretch>
            <a:fillRect/>
          </a:stretch>
        </p:blipFill>
        <p:spPr>
          <a:xfrm>
            <a:off x="6172200" y="1828800"/>
            <a:ext cx="5852160" cy="2087176"/>
          </a:xfrm>
          <a:prstGeom prst="rect">
            <a:avLst/>
          </a:prstGeom>
        </p:spPr>
      </p:pic>
    </p:spTree>
    <p:extLst>
      <p:ext uri="{BB962C8B-B14F-4D97-AF65-F5344CB8AC3E}">
        <p14:creationId xmlns:p14="http://schemas.microsoft.com/office/powerpoint/2010/main" val="364714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1" name="Group 970">
            <a:extLst>
              <a:ext uri="{FF2B5EF4-FFF2-40B4-BE49-F238E27FC236}">
                <a16:creationId xmlns:a16="http://schemas.microsoft.com/office/drawing/2014/main" id="{0028C010-0BC1-49DD-8967-4E4AD0494F34}"/>
              </a:ext>
            </a:extLst>
          </p:cNvPr>
          <p:cNvGrpSpPr/>
          <p:nvPr/>
        </p:nvGrpSpPr>
        <p:grpSpPr>
          <a:xfrm>
            <a:off x="355663" y="4698986"/>
            <a:ext cx="380999" cy="304797"/>
            <a:chOff x="792593" y="5913117"/>
            <a:chExt cx="685798" cy="548635"/>
          </a:xfrm>
        </p:grpSpPr>
        <p:grpSp>
          <p:nvGrpSpPr>
            <p:cNvPr id="972" name="Group 971">
              <a:extLst>
                <a:ext uri="{FF2B5EF4-FFF2-40B4-BE49-F238E27FC236}">
                  <a16:creationId xmlns:a16="http://schemas.microsoft.com/office/drawing/2014/main" id="{F7CA4701-7AE7-4E6D-8379-4353AE78AA3D}"/>
                </a:ext>
              </a:extLst>
            </p:cNvPr>
            <p:cNvGrpSpPr/>
            <p:nvPr/>
          </p:nvGrpSpPr>
          <p:grpSpPr>
            <a:xfrm>
              <a:off x="798600" y="6278873"/>
              <a:ext cx="137159" cy="91439"/>
              <a:chOff x="3657610" y="2788927"/>
              <a:chExt cx="137159" cy="91439"/>
            </a:xfrm>
          </p:grpSpPr>
          <p:cxnSp>
            <p:nvCxnSpPr>
              <p:cNvPr id="1446" name="Straight Connector 1445">
                <a:extLst>
                  <a:ext uri="{FF2B5EF4-FFF2-40B4-BE49-F238E27FC236}">
                    <a16:creationId xmlns:a16="http://schemas.microsoft.com/office/drawing/2014/main" id="{72C5DFD1-8439-4F0A-A156-B97C3FB935BD}"/>
                  </a:ext>
                </a:extLst>
              </p:cNvPr>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47" name="Straight Connector 1446">
                <a:extLst>
                  <a:ext uri="{FF2B5EF4-FFF2-40B4-BE49-F238E27FC236}">
                    <a16:creationId xmlns:a16="http://schemas.microsoft.com/office/drawing/2014/main" id="{7F7E5D69-2D82-497F-B421-FCB1D52401EB}"/>
                  </a:ext>
                </a:extLst>
              </p:cNvPr>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48" name="Straight Connector 1447">
                <a:extLst>
                  <a:ext uri="{FF2B5EF4-FFF2-40B4-BE49-F238E27FC236}">
                    <a16:creationId xmlns:a16="http://schemas.microsoft.com/office/drawing/2014/main" id="{39A1902C-6D73-4419-8A68-57EE910DF2AF}"/>
                  </a:ext>
                </a:extLst>
              </p:cNvPr>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49" name="Straight Connector 1448">
                <a:extLst>
                  <a:ext uri="{FF2B5EF4-FFF2-40B4-BE49-F238E27FC236}">
                    <a16:creationId xmlns:a16="http://schemas.microsoft.com/office/drawing/2014/main" id="{FB31F096-49A5-4422-AF5C-570D18DA2B66}"/>
                  </a:ext>
                </a:extLst>
              </p:cNvPr>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00" name="TextBox 1299">
              <a:extLst>
                <a:ext uri="{FF2B5EF4-FFF2-40B4-BE49-F238E27FC236}">
                  <a16:creationId xmlns:a16="http://schemas.microsoft.com/office/drawing/2014/main" id="{69EC7A57-9FF4-4FBF-AF07-03251171F96E}"/>
                </a:ext>
              </a:extLst>
            </p:cNvPr>
            <p:cNvSpPr txBox="1"/>
            <p:nvPr/>
          </p:nvSpPr>
          <p:spPr>
            <a:xfrm>
              <a:off x="975472" y="6215531"/>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TT</a:t>
              </a:r>
            </a:p>
          </p:txBody>
        </p:sp>
        <p:cxnSp>
          <p:nvCxnSpPr>
            <p:cNvPr id="1303" name="Straight Connector 1302">
              <a:extLst>
                <a:ext uri="{FF2B5EF4-FFF2-40B4-BE49-F238E27FC236}">
                  <a16:creationId xmlns:a16="http://schemas.microsoft.com/office/drawing/2014/main" id="{9DDBAE48-024B-4F5A-90E5-816AA326854C}"/>
                </a:ext>
              </a:extLst>
            </p:cNvPr>
            <p:cNvCxnSpPr/>
            <p:nvPr/>
          </p:nvCxnSpPr>
          <p:spPr>
            <a:xfrm flipH="1">
              <a:off x="909899" y="6323898"/>
              <a:ext cx="65573" cy="1388"/>
            </a:xfrm>
            <a:prstGeom prst="line">
              <a:avLst/>
            </a:prstGeom>
            <a:noFill/>
            <a:ln w="25400">
              <a:solidFill>
                <a:schemeClr val="bg1">
                  <a:lumMod val="75000"/>
                </a:schemeClr>
              </a:solidFill>
            </a:ln>
          </p:spPr>
        </p:cxnSp>
        <p:grpSp>
          <p:nvGrpSpPr>
            <p:cNvPr id="1304" name="Group 1303">
              <a:extLst>
                <a:ext uri="{FF2B5EF4-FFF2-40B4-BE49-F238E27FC236}">
                  <a16:creationId xmlns:a16="http://schemas.microsoft.com/office/drawing/2014/main" id="{28527EB6-ED71-42B5-AEA9-78B87ADFD67A}"/>
                </a:ext>
              </a:extLst>
            </p:cNvPr>
            <p:cNvGrpSpPr/>
            <p:nvPr/>
          </p:nvGrpSpPr>
          <p:grpSpPr>
            <a:xfrm>
              <a:off x="884032" y="5913117"/>
              <a:ext cx="594359" cy="91439"/>
              <a:chOff x="3657610" y="2788927"/>
              <a:chExt cx="594359" cy="91439"/>
            </a:xfrm>
          </p:grpSpPr>
          <p:sp>
            <p:nvSpPr>
              <p:cNvPr id="1402" name="Rectangle 1401">
                <a:extLst>
                  <a:ext uri="{FF2B5EF4-FFF2-40B4-BE49-F238E27FC236}">
                    <a16:creationId xmlns:a16="http://schemas.microsoft.com/office/drawing/2014/main" id="{991F68BA-5111-40D7-9274-CFE536D18DD9}"/>
                  </a:ext>
                </a:extLst>
              </p:cNvPr>
              <p:cNvSpPr/>
              <p:nvPr/>
            </p:nvSpPr>
            <p:spPr>
              <a:xfrm>
                <a:off x="3749049" y="2788927"/>
                <a:ext cx="502920" cy="91439"/>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440" name="Straight Connector 1439">
                <a:extLst>
                  <a:ext uri="{FF2B5EF4-FFF2-40B4-BE49-F238E27FC236}">
                    <a16:creationId xmlns:a16="http://schemas.microsoft.com/office/drawing/2014/main" id="{BA229F5B-35F9-4510-897E-A4D330FCFF7B}"/>
                  </a:ext>
                </a:extLst>
              </p:cNvPr>
              <p:cNvCxnSpPr/>
              <p:nvPr/>
            </p:nvCxnSpPr>
            <p:spPr>
              <a:xfrm>
                <a:off x="3657610" y="2839105"/>
                <a:ext cx="91439"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41" name="Oval 1440">
                <a:extLst>
                  <a:ext uri="{FF2B5EF4-FFF2-40B4-BE49-F238E27FC236}">
                    <a16:creationId xmlns:a16="http://schemas.microsoft.com/office/drawing/2014/main" id="{748F4187-17CC-46A5-A5C4-6655CC0BFBD8}"/>
                  </a:ext>
                </a:extLst>
              </p:cNvPr>
              <p:cNvSpPr>
                <a:spLocks noChangeAspect="1"/>
              </p:cNvSpPr>
              <p:nvPr/>
            </p:nvSpPr>
            <p:spPr>
              <a:xfrm rot="2700000">
                <a:off x="3785299" y="2815570"/>
                <a:ext cx="45720" cy="45720"/>
              </a:xfrm>
              <a:prstGeom prst="ellips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445" name="Straight Connector 1444">
                <a:extLst>
                  <a:ext uri="{FF2B5EF4-FFF2-40B4-BE49-F238E27FC236}">
                    <a16:creationId xmlns:a16="http://schemas.microsoft.com/office/drawing/2014/main" id="{4A35A3BD-FC0C-4837-87C0-83C24C84DA81}"/>
                  </a:ext>
                </a:extLst>
              </p:cNvPr>
              <p:cNvCxnSpPr/>
              <p:nvPr/>
            </p:nvCxnSpPr>
            <p:spPr>
              <a:xfrm flipV="1">
                <a:off x="3799143" y="2834640"/>
                <a:ext cx="411480" cy="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06" name="Group 1305">
              <a:extLst>
                <a:ext uri="{FF2B5EF4-FFF2-40B4-BE49-F238E27FC236}">
                  <a16:creationId xmlns:a16="http://schemas.microsoft.com/office/drawing/2014/main" id="{8C53A193-2C92-46AF-987C-CF2CE348C1C8}"/>
                </a:ext>
              </a:extLst>
            </p:cNvPr>
            <p:cNvGrpSpPr/>
            <p:nvPr/>
          </p:nvGrpSpPr>
          <p:grpSpPr>
            <a:xfrm>
              <a:off x="792593" y="5913117"/>
              <a:ext cx="137159" cy="91439"/>
              <a:chOff x="3657610" y="2788927"/>
              <a:chExt cx="137159" cy="91439"/>
            </a:xfrm>
          </p:grpSpPr>
          <p:cxnSp>
            <p:nvCxnSpPr>
              <p:cNvPr id="1397" name="Straight Connector 1396">
                <a:extLst>
                  <a:ext uri="{FF2B5EF4-FFF2-40B4-BE49-F238E27FC236}">
                    <a16:creationId xmlns:a16="http://schemas.microsoft.com/office/drawing/2014/main" id="{EA3A1DE8-0C62-4C72-A7F9-E9F04010788C}"/>
                  </a:ext>
                </a:extLst>
              </p:cNvPr>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99" name="Straight Connector 1398">
                <a:extLst>
                  <a:ext uri="{FF2B5EF4-FFF2-40B4-BE49-F238E27FC236}">
                    <a16:creationId xmlns:a16="http://schemas.microsoft.com/office/drawing/2014/main" id="{FC4A104B-465B-495F-88A8-D03946B6ECC8}"/>
                  </a:ext>
                </a:extLst>
              </p:cNvPr>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00" name="Straight Connector 1399">
                <a:extLst>
                  <a:ext uri="{FF2B5EF4-FFF2-40B4-BE49-F238E27FC236}">
                    <a16:creationId xmlns:a16="http://schemas.microsoft.com/office/drawing/2014/main" id="{E5D6FE14-A87D-4384-B6F1-648AC365F13F}"/>
                  </a:ext>
                </a:extLst>
              </p:cNvPr>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01" name="Straight Connector 1400">
                <a:extLst>
                  <a:ext uri="{FF2B5EF4-FFF2-40B4-BE49-F238E27FC236}">
                    <a16:creationId xmlns:a16="http://schemas.microsoft.com/office/drawing/2014/main" id="{7ECC8B55-68E5-48DA-BCDD-4DE67E58AACA}"/>
                  </a:ext>
                </a:extLst>
              </p:cNvPr>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cxnSp>
        <p:nvCxnSpPr>
          <p:cNvPr id="805" name="Straight Connector 804"/>
          <p:cNvCxnSpPr/>
          <p:nvPr/>
        </p:nvCxnSpPr>
        <p:spPr>
          <a:xfrm>
            <a:off x="353996" y="5054582"/>
            <a:ext cx="2336632"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2484254" y="5054583"/>
            <a:ext cx="816128" cy="1219186"/>
            <a:chOff x="2926133" y="5943591"/>
            <a:chExt cx="1469030" cy="2194534"/>
          </a:xfrm>
        </p:grpSpPr>
        <p:grpSp>
          <p:nvGrpSpPr>
            <p:cNvPr id="794" name="Group 793"/>
            <p:cNvGrpSpPr/>
            <p:nvPr/>
          </p:nvGrpSpPr>
          <p:grpSpPr>
            <a:xfrm>
              <a:off x="3200450" y="6720838"/>
              <a:ext cx="914390" cy="909638"/>
              <a:chOff x="3200450" y="6537960"/>
              <a:chExt cx="914390" cy="909638"/>
            </a:xfrm>
          </p:grpSpPr>
          <p:grpSp>
            <p:nvGrpSpPr>
              <p:cNvPr id="1234" name="Group 1233"/>
              <p:cNvGrpSpPr/>
              <p:nvPr/>
            </p:nvGrpSpPr>
            <p:grpSpPr>
              <a:xfrm>
                <a:off x="3611930" y="6537960"/>
                <a:ext cx="502910" cy="274320"/>
                <a:chOff x="3657610" y="2103120"/>
                <a:chExt cx="502910" cy="274320"/>
              </a:xfrm>
            </p:grpSpPr>
            <p:cxnSp>
              <p:nvCxnSpPr>
                <p:cNvPr id="1255" name="Straight Connector 1254"/>
                <p:cNvCxnSpPr/>
                <p:nvPr/>
              </p:nvCxnSpPr>
              <p:spPr>
                <a:xfrm>
                  <a:off x="3657610" y="2244740"/>
                  <a:ext cx="2148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56" name="Isosceles Triangle 1255"/>
                <p:cNvSpPr/>
                <p:nvPr/>
              </p:nvSpPr>
              <p:spPr>
                <a:xfrm rot="5400000" flipV="1">
                  <a:off x="3771908" y="2221881"/>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57" name="Isosceles Triangle 1256"/>
                <p:cNvSpPr/>
                <p:nvPr/>
              </p:nvSpPr>
              <p:spPr>
                <a:xfrm rot="5400000">
                  <a:off x="3726189" y="222187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58" name="Oval 1257"/>
                <p:cNvSpPr>
                  <a:spLocks noChangeAspect="1"/>
                </p:cNvSpPr>
                <p:nvPr/>
              </p:nvSpPr>
              <p:spPr>
                <a:xfrm>
                  <a:off x="3886200" y="2103120"/>
                  <a:ext cx="274320" cy="27432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nvGrpSpPr>
                <p:cNvPr id="1259" name="Group 1258"/>
                <p:cNvGrpSpPr>
                  <a:grpSpLocks noChangeAspect="1"/>
                </p:cNvGrpSpPr>
                <p:nvPr/>
              </p:nvGrpSpPr>
              <p:grpSpPr>
                <a:xfrm rot="2700000">
                  <a:off x="4022196" y="2152225"/>
                  <a:ext cx="45720" cy="152400"/>
                  <a:chOff x="5577828" y="2244740"/>
                  <a:chExt cx="274320" cy="914400"/>
                </a:xfrm>
              </p:grpSpPr>
              <p:sp>
                <p:nvSpPr>
                  <p:cNvPr id="1260" name="Isosceles Triangle 1259"/>
                  <p:cNvSpPr/>
                  <p:nvPr/>
                </p:nvSpPr>
                <p:spPr>
                  <a:xfrm>
                    <a:off x="5641833" y="2244740"/>
                    <a:ext cx="146313" cy="914400"/>
                  </a:xfrm>
                  <a:prstGeom prst="triangl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61" name="Oval 1260"/>
                  <p:cNvSpPr>
                    <a:spLocks noChangeAspect="1"/>
                  </p:cNvSpPr>
                  <p:nvPr/>
                </p:nvSpPr>
                <p:spPr>
                  <a:xfrm>
                    <a:off x="5577828" y="2697488"/>
                    <a:ext cx="274320" cy="27432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nvGrpSpPr>
              <p:cNvPr id="1235" name="Group 1234"/>
              <p:cNvGrpSpPr/>
              <p:nvPr/>
            </p:nvGrpSpPr>
            <p:grpSpPr>
              <a:xfrm>
                <a:off x="3611930" y="7173278"/>
                <a:ext cx="502910" cy="274320"/>
                <a:chOff x="3657610" y="2103120"/>
                <a:chExt cx="502910" cy="274320"/>
              </a:xfrm>
            </p:grpSpPr>
            <p:cxnSp>
              <p:nvCxnSpPr>
                <p:cNvPr id="1248" name="Straight Connector 1247"/>
                <p:cNvCxnSpPr/>
                <p:nvPr/>
              </p:nvCxnSpPr>
              <p:spPr>
                <a:xfrm>
                  <a:off x="3657610" y="2244740"/>
                  <a:ext cx="2148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49" name="Isosceles Triangle 1248"/>
                <p:cNvSpPr/>
                <p:nvPr/>
              </p:nvSpPr>
              <p:spPr>
                <a:xfrm rot="5400000" flipV="1">
                  <a:off x="3771908" y="2221881"/>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50" name="Isosceles Triangle 1249"/>
                <p:cNvSpPr/>
                <p:nvPr/>
              </p:nvSpPr>
              <p:spPr>
                <a:xfrm rot="5400000">
                  <a:off x="3726189" y="222187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51" name="Oval 1250"/>
                <p:cNvSpPr>
                  <a:spLocks noChangeAspect="1"/>
                </p:cNvSpPr>
                <p:nvPr/>
              </p:nvSpPr>
              <p:spPr>
                <a:xfrm>
                  <a:off x="3886200" y="2103120"/>
                  <a:ext cx="274320" cy="27432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nvGrpSpPr>
                <p:cNvPr id="1252" name="Group 1251"/>
                <p:cNvGrpSpPr>
                  <a:grpSpLocks noChangeAspect="1"/>
                </p:cNvGrpSpPr>
                <p:nvPr/>
              </p:nvGrpSpPr>
              <p:grpSpPr>
                <a:xfrm rot="2700000">
                  <a:off x="4022196" y="2152225"/>
                  <a:ext cx="45720" cy="152400"/>
                  <a:chOff x="5577828" y="2244740"/>
                  <a:chExt cx="274320" cy="914400"/>
                </a:xfrm>
              </p:grpSpPr>
              <p:sp>
                <p:nvSpPr>
                  <p:cNvPr id="1253" name="Isosceles Triangle 1252"/>
                  <p:cNvSpPr/>
                  <p:nvPr/>
                </p:nvSpPr>
                <p:spPr>
                  <a:xfrm>
                    <a:off x="5641833" y="2244740"/>
                    <a:ext cx="146313" cy="914400"/>
                  </a:xfrm>
                  <a:prstGeom prst="triangl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54" name="Oval 1253"/>
                  <p:cNvSpPr>
                    <a:spLocks noChangeAspect="1"/>
                  </p:cNvSpPr>
                  <p:nvPr/>
                </p:nvSpPr>
                <p:spPr>
                  <a:xfrm>
                    <a:off x="5577828" y="2697488"/>
                    <a:ext cx="274320" cy="27432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nvGrpSpPr>
              <p:cNvPr id="1236" name="Group 1235"/>
              <p:cNvGrpSpPr/>
              <p:nvPr/>
            </p:nvGrpSpPr>
            <p:grpSpPr>
              <a:xfrm>
                <a:off x="3200450" y="6633861"/>
                <a:ext cx="548625" cy="725938"/>
                <a:chOff x="9113796" y="6724708"/>
                <a:chExt cx="548625" cy="725938"/>
              </a:xfrm>
            </p:grpSpPr>
            <p:cxnSp>
              <p:nvCxnSpPr>
                <p:cNvPr id="1237" name="Straight Connector 1236"/>
                <p:cNvCxnSpPr/>
                <p:nvPr/>
              </p:nvCxnSpPr>
              <p:spPr>
                <a:xfrm flipV="1">
                  <a:off x="9525262" y="7193950"/>
                  <a:ext cx="1" cy="21097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8" name="Straight Connector 1237"/>
                <p:cNvCxnSpPr/>
                <p:nvPr/>
              </p:nvCxnSpPr>
              <p:spPr>
                <a:xfrm flipV="1">
                  <a:off x="9525262" y="6767640"/>
                  <a:ext cx="0" cy="18008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39" name="TextBox 1238"/>
                <p:cNvSpPr txBox="1"/>
                <p:nvPr/>
              </p:nvSpPr>
              <p:spPr>
                <a:xfrm>
                  <a:off x="9388104" y="6947729"/>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DP</a:t>
                  </a:r>
                </a:p>
              </p:txBody>
            </p:sp>
            <p:cxnSp>
              <p:nvCxnSpPr>
                <p:cNvPr id="1240" name="Straight Connector 1239"/>
                <p:cNvCxnSpPr/>
                <p:nvPr/>
              </p:nvCxnSpPr>
              <p:spPr>
                <a:xfrm flipH="1" flipV="1">
                  <a:off x="9205226" y="6767640"/>
                  <a:ext cx="320036" cy="278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1" name="Straight Connector 1240"/>
                <p:cNvCxnSpPr/>
                <p:nvPr/>
              </p:nvCxnSpPr>
              <p:spPr>
                <a:xfrm flipH="1" flipV="1">
                  <a:off x="9113796" y="7406613"/>
                  <a:ext cx="411467" cy="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42" name="Group 1241"/>
                <p:cNvGrpSpPr/>
                <p:nvPr/>
              </p:nvGrpSpPr>
              <p:grpSpPr>
                <a:xfrm>
                  <a:off x="9326863" y="6724708"/>
                  <a:ext cx="91439" cy="91442"/>
                  <a:chOff x="9593839" y="5294223"/>
                  <a:chExt cx="91439" cy="91442"/>
                </a:xfrm>
              </p:grpSpPr>
              <p:sp>
                <p:nvSpPr>
                  <p:cNvPr id="1246" name="Isosceles Triangle 1245"/>
                  <p:cNvSpPr/>
                  <p:nvPr/>
                </p:nvSpPr>
                <p:spPr>
                  <a:xfrm rot="16200000" flipH="1" flipV="1">
                    <a:off x="9570979" y="5317085"/>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47" name="Isosceles Triangle 1246"/>
                  <p:cNvSpPr/>
                  <p:nvPr/>
                </p:nvSpPr>
                <p:spPr>
                  <a:xfrm rot="16200000" flipH="1">
                    <a:off x="9616698" y="5317083"/>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nvGrpSpPr>
                <p:cNvPr id="1243" name="Group 1242"/>
                <p:cNvGrpSpPr/>
                <p:nvPr/>
              </p:nvGrpSpPr>
              <p:grpSpPr>
                <a:xfrm>
                  <a:off x="9326863" y="7359204"/>
                  <a:ext cx="91439" cy="91442"/>
                  <a:chOff x="9593839" y="5294223"/>
                  <a:chExt cx="91439" cy="91442"/>
                </a:xfrm>
              </p:grpSpPr>
              <p:sp>
                <p:nvSpPr>
                  <p:cNvPr id="1244" name="Isosceles Triangle 1243"/>
                  <p:cNvSpPr/>
                  <p:nvPr/>
                </p:nvSpPr>
                <p:spPr>
                  <a:xfrm rot="16200000" flipH="1" flipV="1">
                    <a:off x="9570979" y="5317085"/>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45" name="Isosceles Triangle 1244"/>
                  <p:cNvSpPr/>
                  <p:nvPr/>
                </p:nvSpPr>
                <p:spPr>
                  <a:xfrm rot="16200000" flipH="1">
                    <a:off x="9616698" y="5317083"/>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sp>
          <p:nvSpPr>
            <p:cNvPr id="806" name="TextBox 805"/>
            <p:cNvSpPr txBox="1"/>
            <p:nvPr/>
          </p:nvSpPr>
          <p:spPr>
            <a:xfrm>
              <a:off x="3840524" y="7030833"/>
              <a:ext cx="554639" cy="215444"/>
            </a:xfrm>
            <a:prstGeom prst="rect">
              <a:avLst/>
            </a:prstGeom>
            <a:noFill/>
          </p:spPr>
          <p:txBody>
            <a:bodyPr wrap="non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Pump 1</a:t>
              </a:r>
            </a:p>
          </p:txBody>
        </p:sp>
        <p:cxnSp>
          <p:nvCxnSpPr>
            <p:cNvPr id="807" name="Straight Connector 806"/>
            <p:cNvCxnSpPr/>
            <p:nvPr/>
          </p:nvCxnSpPr>
          <p:spPr>
            <a:xfrm flipV="1">
              <a:off x="3291889" y="6675102"/>
              <a:ext cx="5716" cy="302127"/>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08" name="Straight Connector 807"/>
            <p:cNvCxnSpPr/>
            <p:nvPr/>
          </p:nvCxnSpPr>
          <p:spPr>
            <a:xfrm flipV="1">
              <a:off x="3291883" y="5943591"/>
              <a:ext cx="0" cy="548635"/>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809" name="Group 808"/>
            <p:cNvGrpSpPr/>
            <p:nvPr/>
          </p:nvGrpSpPr>
          <p:grpSpPr>
            <a:xfrm>
              <a:off x="2926133" y="6766540"/>
              <a:ext cx="548634" cy="731512"/>
              <a:chOff x="2468903" y="2057415"/>
              <a:chExt cx="548634" cy="731512"/>
            </a:xfrm>
          </p:grpSpPr>
          <p:cxnSp>
            <p:nvCxnSpPr>
              <p:cNvPr id="1154" name="Straight Connector 1153"/>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5" name="Straight Connector 1154"/>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56" name="Group 1155"/>
              <p:cNvGrpSpPr/>
              <p:nvPr/>
            </p:nvGrpSpPr>
            <p:grpSpPr>
              <a:xfrm>
                <a:off x="2560342" y="2240293"/>
                <a:ext cx="365760" cy="454722"/>
                <a:chOff x="2560342" y="2240293"/>
                <a:chExt cx="365760" cy="454722"/>
              </a:xfrm>
            </p:grpSpPr>
            <p:sp>
              <p:nvSpPr>
                <p:cNvPr id="1157" name="Trapezoid 1156"/>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833">
                    <a:solidFill>
                      <a:schemeClr val="bg1"/>
                    </a:solidFill>
                  </a:endParaRPr>
                </a:p>
              </p:txBody>
            </p:sp>
            <p:sp>
              <p:nvSpPr>
                <p:cNvPr id="1158" name="Oval 1157"/>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833">
                    <a:solidFill>
                      <a:schemeClr val="bg1"/>
                    </a:solidFill>
                  </a:endParaRPr>
                </a:p>
              </p:txBody>
            </p:sp>
            <p:sp>
              <p:nvSpPr>
                <p:cNvPr id="1159" name="Oval 1158"/>
                <p:cNvSpPr>
                  <a:spLocks noChangeAspect="1"/>
                </p:cNvSpPr>
                <p:nvPr/>
              </p:nvSpPr>
              <p:spPr>
                <a:xfrm>
                  <a:off x="2651781" y="2423171"/>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833">
                    <a:solidFill>
                      <a:schemeClr val="bg1"/>
                    </a:solidFill>
                  </a:endParaRPr>
                </a:p>
              </p:txBody>
            </p:sp>
            <p:sp>
              <p:nvSpPr>
                <p:cNvPr id="1160" name="Rectangle 1159"/>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833">
                    <a:solidFill>
                      <a:schemeClr val="bg1"/>
                    </a:solidFill>
                  </a:endParaRPr>
                </a:p>
              </p:txBody>
            </p:sp>
          </p:grpSp>
        </p:grpSp>
        <p:cxnSp>
          <p:nvCxnSpPr>
            <p:cNvPr id="810" name="Straight Connector 809"/>
            <p:cNvCxnSpPr/>
            <p:nvPr/>
          </p:nvCxnSpPr>
          <p:spPr>
            <a:xfrm>
              <a:off x="3200458" y="7223735"/>
              <a:ext cx="0" cy="91439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811" name="Group 810"/>
            <p:cNvGrpSpPr/>
            <p:nvPr/>
          </p:nvGrpSpPr>
          <p:grpSpPr>
            <a:xfrm>
              <a:off x="3017572" y="6492222"/>
              <a:ext cx="548640" cy="205740"/>
              <a:chOff x="914435" y="2057413"/>
              <a:chExt cx="548640" cy="205740"/>
            </a:xfrm>
          </p:grpSpPr>
          <p:cxnSp>
            <p:nvCxnSpPr>
              <p:cNvPr id="1148" name="Straight Connector 1147"/>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9" name="Straight Connector 1148"/>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0" name="Straight Connector 1149"/>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1" name="Straight Connector 1150"/>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52" name="Oval 1151"/>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153" name="Straight Connector 1152"/>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grpSp>
          <p:nvGrpSpPr>
            <p:cNvPr id="812" name="Group 811"/>
            <p:cNvGrpSpPr/>
            <p:nvPr/>
          </p:nvGrpSpPr>
          <p:grpSpPr>
            <a:xfrm>
              <a:off x="3017572" y="6126469"/>
              <a:ext cx="548640" cy="182878"/>
              <a:chOff x="731562" y="1600241"/>
              <a:chExt cx="548640" cy="182878"/>
            </a:xfrm>
          </p:grpSpPr>
          <p:cxnSp>
            <p:nvCxnSpPr>
              <p:cNvPr id="1142" name="Straight Connector 1141"/>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3" name="Straight Connector 1142"/>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4" name="Straight Connector 1143"/>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5" name="Straight Connector 1144"/>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6" name="Straight Connector 1145"/>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47" name="Oval 1146"/>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nvGrpSpPr>
            <p:cNvPr id="813" name="Group 812"/>
            <p:cNvGrpSpPr/>
            <p:nvPr/>
          </p:nvGrpSpPr>
          <p:grpSpPr>
            <a:xfrm>
              <a:off x="2926133" y="7680931"/>
              <a:ext cx="548640" cy="182878"/>
              <a:chOff x="731562" y="1600241"/>
              <a:chExt cx="548640" cy="182878"/>
            </a:xfrm>
          </p:grpSpPr>
          <p:cxnSp>
            <p:nvCxnSpPr>
              <p:cNvPr id="1136" name="Straight Connector 1135"/>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7" name="Straight Connector 1136"/>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8" name="Straight Connector 1137"/>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9" name="Straight Connector 1138"/>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0" name="Straight Connector 1139"/>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41" name="Oval 1140"/>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cxnSp>
        <p:nvCxnSpPr>
          <p:cNvPr id="814" name="Straight Connector 813"/>
          <p:cNvCxnSpPr/>
          <p:nvPr/>
        </p:nvCxnSpPr>
        <p:spPr>
          <a:xfrm>
            <a:off x="317564" y="6273769"/>
            <a:ext cx="11518773"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21" name="Straight Connector 820"/>
          <p:cNvCxnSpPr/>
          <p:nvPr/>
        </p:nvCxnSpPr>
        <p:spPr>
          <a:xfrm>
            <a:off x="353991" y="2057414"/>
            <a:ext cx="11482346"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790" name="TextBox 789"/>
          <p:cNvSpPr txBox="1"/>
          <p:nvPr/>
        </p:nvSpPr>
        <p:spPr>
          <a:xfrm>
            <a:off x="1024239" y="5339225"/>
            <a:ext cx="1367049" cy="718274"/>
          </a:xfrm>
          <a:prstGeom prst="rect">
            <a:avLst/>
          </a:prstGeom>
          <a:noFill/>
        </p:spPr>
        <p:txBody>
          <a:bodyPr wrap="squar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Bell and Gossett 2.5BB </a:t>
            </a:r>
          </a:p>
          <a:p>
            <a:r>
              <a:rPr lang="en-US" sz="778" dirty="0">
                <a:solidFill>
                  <a:schemeClr val="bg1"/>
                </a:solidFill>
                <a:latin typeface="Comic Sans MS" panose="030F0702030302020204" pitchFamily="66" charset="0"/>
              </a:rPr>
              <a:t>240 gpm at 45.6 ft.w.c.</a:t>
            </a:r>
          </a:p>
          <a:p>
            <a:r>
              <a:rPr lang="en-US" sz="778" dirty="0">
                <a:solidFill>
                  <a:schemeClr val="bg1"/>
                </a:solidFill>
                <a:latin typeface="Comic Sans MS" panose="030F0702030302020204" pitchFamily="66" charset="0"/>
              </a:rPr>
              <a:t>71.15% Efficiency</a:t>
            </a:r>
          </a:p>
          <a:p>
            <a:r>
              <a:rPr lang="en-US" sz="778" dirty="0">
                <a:solidFill>
                  <a:schemeClr val="bg1"/>
                </a:solidFill>
                <a:latin typeface="Comic Sans MS" panose="030F0702030302020204" pitchFamily="66" charset="0"/>
              </a:rPr>
              <a:t>1,750 rpm, 3.9 Bhp,  5hp motor</a:t>
            </a:r>
          </a:p>
          <a:p>
            <a:r>
              <a:rPr lang="en-US" sz="778" dirty="0">
                <a:solidFill>
                  <a:schemeClr val="bg1"/>
                </a:solidFill>
                <a:latin typeface="Comic Sans MS" panose="030F0702030302020204" pitchFamily="66" charset="0"/>
              </a:rPr>
              <a:t>(Typical for each pump)</a:t>
            </a:r>
          </a:p>
        </p:txBody>
      </p:sp>
      <p:grpSp>
        <p:nvGrpSpPr>
          <p:cNvPr id="21" name="Group 20"/>
          <p:cNvGrpSpPr/>
          <p:nvPr/>
        </p:nvGrpSpPr>
        <p:grpSpPr>
          <a:xfrm>
            <a:off x="303200" y="5486387"/>
            <a:ext cx="507994" cy="505354"/>
            <a:chOff x="545759" y="7269476"/>
            <a:chExt cx="914390" cy="909638"/>
          </a:xfrm>
        </p:grpSpPr>
        <p:grpSp>
          <p:nvGrpSpPr>
            <p:cNvPr id="1269" name="Group 1268"/>
            <p:cNvGrpSpPr/>
            <p:nvPr/>
          </p:nvGrpSpPr>
          <p:grpSpPr>
            <a:xfrm>
              <a:off x="957239" y="7269476"/>
              <a:ext cx="502910" cy="274320"/>
              <a:chOff x="3657610" y="2103120"/>
              <a:chExt cx="502910" cy="274320"/>
            </a:xfrm>
          </p:grpSpPr>
          <p:cxnSp>
            <p:nvCxnSpPr>
              <p:cNvPr id="1291" name="Straight Connector 1290"/>
              <p:cNvCxnSpPr/>
              <p:nvPr/>
            </p:nvCxnSpPr>
            <p:spPr>
              <a:xfrm>
                <a:off x="3657610" y="2244740"/>
                <a:ext cx="2148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92" name="Isosceles Triangle 1291"/>
              <p:cNvSpPr/>
              <p:nvPr/>
            </p:nvSpPr>
            <p:spPr>
              <a:xfrm rot="5400000" flipV="1">
                <a:off x="3771908" y="2221881"/>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93" name="Isosceles Triangle 1292"/>
              <p:cNvSpPr/>
              <p:nvPr/>
            </p:nvSpPr>
            <p:spPr>
              <a:xfrm rot="5400000">
                <a:off x="3726189" y="222187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94" name="Oval 1293"/>
              <p:cNvSpPr>
                <a:spLocks noChangeAspect="1"/>
              </p:cNvSpPr>
              <p:nvPr/>
            </p:nvSpPr>
            <p:spPr>
              <a:xfrm>
                <a:off x="3886200" y="2103120"/>
                <a:ext cx="274320" cy="27432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nvGrpSpPr>
              <p:cNvPr id="1295" name="Group 1294"/>
              <p:cNvGrpSpPr>
                <a:grpSpLocks noChangeAspect="1"/>
              </p:cNvGrpSpPr>
              <p:nvPr/>
            </p:nvGrpSpPr>
            <p:grpSpPr>
              <a:xfrm rot="2700000">
                <a:off x="4022196" y="2152225"/>
                <a:ext cx="45720" cy="152400"/>
                <a:chOff x="5577828" y="2244740"/>
                <a:chExt cx="274320" cy="914400"/>
              </a:xfrm>
            </p:grpSpPr>
            <p:sp>
              <p:nvSpPr>
                <p:cNvPr id="1296" name="Isosceles Triangle 1295"/>
                <p:cNvSpPr/>
                <p:nvPr/>
              </p:nvSpPr>
              <p:spPr>
                <a:xfrm>
                  <a:off x="5641833" y="2244740"/>
                  <a:ext cx="146313" cy="914400"/>
                </a:xfrm>
                <a:prstGeom prst="triangl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97" name="Oval 1296"/>
                <p:cNvSpPr>
                  <a:spLocks noChangeAspect="1"/>
                </p:cNvSpPr>
                <p:nvPr/>
              </p:nvSpPr>
              <p:spPr>
                <a:xfrm>
                  <a:off x="5577828" y="2697488"/>
                  <a:ext cx="274320" cy="27432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nvGrpSpPr>
            <p:cNvPr id="1270" name="Group 1269"/>
            <p:cNvGrpSpPr/>
            <p:nvPr/>
          </p:nvGrpSpPr>
          <p:grpSpPr>
            <a:xfrm>
              <a:off x="957239" y="7904794"/>
              <a:ext cx="502910" cy="274320"/>
              <a:chOff x="3657610" y="2103120"/>
              <a:chExt cx="502910" cy="274320"/>
            </a:xfrm>
          </p:grpSpPr>
          <p:cxnSp>
            <p:nvCxnSpPr>
              <p:cNvPr id="1284" name="Straight Connector 1283"/>
              <p:cNvCxnSpPr/>
              <p:nvPr/>
            </p:nvCxnSpPr>
            <p:spPr>
              <a:xfrm>
                <a:off x="3657610" y="2244740"/>
                <a:ext cx="2148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85" name="Isosceles Triangle 1284"/>
              <p:cNvSpPr/>
              <p:nvPr/>
            </p:nvSpPr>
            <p:spPr>
              <a:xfrm rot="5400000" flipV="1">
                <a:off x="3771908" y="2221881"/>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86" name="Isosceles Triangle 1285"/>
              <p:cNvSpPr/>
              <p:nvPr/>
            </p:nvSpPr>
            <p:spPr>
              <a:xfrm rot="5400000">
                <a:off x="3726189" y="222187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87" name="Oval 1286"/>
              <p:cNvSpPr>
                <a:spLocks noChangeAspect="1"/>
              </p:cNvSpPr>
              <p:nvPr/>
            </p:nvSpPr>
            <p:spPr>
              <a:xfrm>
                <a:off x="3886200" y="2103120"/>
                <a:ext cx="274320" cy="27432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nvGrpSpPr>
              <p:cNvPr id="1288" name="Group 1287"/>
              <p:cNvGrpSpPr>
                <a:grpSpLocks noChangeAspect="1"/>
              </p:cNvGrpSpPr>
              <p:nvPr/>
            </p:nvGrpSpPr>
            <p:grpSpPr>
              <a:xfrm rot="2700000">
                <a:off x="4022196" y="2152225"/>
                <a:ext cx="45720" cy="152400"/>
                <a:chOff x="5577828" y="2244740"/>
                <a:chExt cx="274320" cy="914400"/>
              </a:xfrm>
            </p:grpSpPr>
            <p:sp>
              <p:nvSpPr>
                <p:cNvPr id="1289" name="Isosceles Triangle 1288"/>
                <p:cNvSpPr/>
                <p:nvPr/>
              </p:nvSpPr>
              <p:spPr>
                <a:xfrm>
                  <a:off x="5641833" y="2244740"/>
                  <a:ext cx="146313" cy="914400"/>
                </a:xfrm>
                <a:prstGeom prst="triangl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90" name="Oval 1289"/>
                <p:cNvSpPr>
                  <a:spLocks noChangeAspect="1"/>
                </p:cNvSpPr>
                <p:nvPr/>
              </p:nvSpPr>
              <p:spPr>
                <a:xfrm>
                  <a:off x="5577828" y="2697488"/>
                  <a:ext cx="274320" cy="27432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nvGrpSpPr>
            <p:cNvPr id="1272" name="Group 1271"/>
            <p:cNvGrpSpPr/>
            <p:nvPr/>
          </p:nvGrpSpPr>
          <p:grpSpPr>
            <a:xfrm>
              <a:off x="545759" y="7365377"/>
              <a:ext cx="548625" cy="725938"/>
              <a:chOff x="9113796" y="6724708"/>
              <a:chExt cx="548625" cy="725938"/>
            </a:xfrm>
          </p:grpSpPr>
          <p:cxnSp>
            <p:nvCxnSpPr>
              <p:cNvPr id="1273" name="Straight Connector 1272"/>
              <p:cNvCxnSpPr/>
              <p:nvPr/>
            </p:nvCxnSpPr>
            <p:spPr>
              <a:xfrm flipV="1">
                <a:off x="9525262" y="7193950"/>
                <a:ext cx="1" cy="21097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4" name="Straight Connector 1273"/>
              <p:cNvCxnSpPr/>
              <p:nvPr/>
            </p:nvCxnSpPr>
            <p:spPr>
              <a:xfrm flipV="1">
                <a:off x="9525262" y="6767640"/>
                <a:ext cx="0" cy="18008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75" name="TextBox 1274"/>
              <p:cNvSpPr txBox="1"/>
              <p:nvPr/>
            </p:nvSpPr>
            <p:spPr>
              <a:xfrm>
                <a:off x="9388104" y="6947729"/>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DP</a:t>
                </a:r>
              </a:p>
            </p:txBody>
          </p:sp>
          <p:cxnSp>
            <p:nvCxnSpPr>
              <p:cNvPr id="1276" name="Straight Connector 1275"/>
              <p:cNvCxnSpPr/>
              <p:nvPr/>
            </p:nvCxnSpPr>
            <p:spPr>
              <a:xfrm flipH="1" flipV="1">
                <a:off x="9205226" y="6767640"/>
                <a:ext cx="320036" cy="278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7" name="Straight Connector 1276"/>
              <p:cNvCxnSpPr/>
              <p:nvPr/>
            </p:nvCxnSpPr>
            <p:spPr>
              <a:xfrm flipH="1" flipV="1">
                <a:off x="9113796" y="7406613"/>
                <a:ext cx="411467" cy="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78" name="Group 1277"/>
              <p:cNvGrpSpPr/>
              <p:nvPr/>
            </p:nvGrpSpPr>
            <p:grpSpPr>
              <a:xfrm>
                <a:off x="9326863" y="6724708"/>
                <a:ext cx="91439" cy="91442"/>
                <a:chOff x="9593839" y="5294223"/>
                <a:chExt cx="91439" cy="91442"/>
              </a:xfrm>
            </p:grpSpPr>
            <p:sp>
              <p:nvSpPr>
                <p:cNvPr id="1282" name="Isosceles Triangle 1281"/>
                <p:cNvSpPr/>
                <p:nvPr/>
              </p:nvSpPr>
              <p:spPr>
                <a:xfrm rot="16200000" flipH="1" flipV="1">
                  <a:off x="9570979" y="5317085"/>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83" name="Isosceles Triangle 1282"/>
                <p:cNvSpPr/>
                <p:nvPr/>
              </p:nvSpPr>
              <p:spPr>
                <a:xfrm rot="16200000" flipH="1">
                  <a:off x="9616698" y="5317083"/>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nvGrpSpPr>
              <p:cNvPr id="1279" name="Group 1278"/>
              <p:cNvGrpSpPr/>
              <p:nvPr/>
            </p:nvGrpSpPr>
            <p:grpSpPr>
              <a:xfrm>
                <a:off x="9326863" y="7359204"/>
                <a:ext cx="91439" cy="91442"/>
                <a:chOff x="9593839" y="5294223"/>
                <a:chExt cx="91439" cy="91442"/>
              </a:xfrm>
            </p:grpSpPr>
            <p:sp>
              <p:nvSpPr>
                <p:cNvPr id="1280" name="Isosceles Triangle 1279"/>
                <p:cNvSpPr/>
                <p:nvPr/>
              </p:nvSpPr>
              <p:spPr>
                <a:xfrm rot="16200000" flipH="1" flipV="1">
                  <a:off x="9570979" y="5317085"/>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81" name="Isosceles Triangle 1280"/>
                <p:cNvSpPr/>
                <p:nvPr/>
              </p:nvSpPr>
              <p:spPr>
                <a:xfrm rot="16200000" flipH="1">
                  <a:off x="9616698" y="5317083"/>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cxnSp>
        <p:nvCxnSpPr>
          <p:cNvPr id="1262" name="Straight Connector 1261"/>
          <p:cNvCxnSpPr/>
          <p:nvPr/>
        </p:nvCxnSpPr>
        <p:spPr>
          <a:xfrm flipV="1">
            <a:off x="303195" y="5511777"/>
            <a:ext cx="0" cy="4063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3" name="Straight Connector 1262"/>
          <p:cNvCxnSpPr/>
          <p:nvPr/>
        </p:nvCxnSpPr>
        <p:spPr>
          <a:xfrm>
            <a:off x="150797" y="5714975"/>
            <a:ext cx="3047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99" name="TextBox 1298"/>
          <p:cNvSpPr txBox="1"/>
          <p:nvPr/>
        </p:nvSpPr>
        <p:spPr>
          <a:xfrm>
            <a:off x="6863607" y="2514610"/>
            <a:ext cx="1556008" cy="119691"/>
          </a:xfrm>
          <a:prstGeom prst="rect">
            <a:avLst/>
          </a:prstGeom>
          <a:noFill/>
        </p:spPr>
        <p:txBody>
          <a:bodyPr wrap="squar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1</a:t>
            </a:r>
            <a:r>
              <a:rPr lang="en-US" sz="778" baseline="30000" dirty="0">
                <a:solidFill>
                  <a:schemeClr val="bg1"/>
                </a:solidFill>
                <a:latin typeface="Comic Sans MS" panose="030F0702030302020204" pitchFamily="66" charset="0"/>
              </a:rPr>
              <a:t>st</a:t>
            </a:r>
            <a:r>
              <a:rPr lang="en-US" sz="778" dirty="0">
                <a:solidFill>
                  <a:schemeClr val="bg1"/>
                </a:solidFill>
                <a:latin typeface="Comic Sans MS" panose="030F0702030302020204" pitchFamily="66" charset="0"/>
              </a:rPr>
              <a:t> Floor Finned Tube Radiation</a:t>
            </a:r>
          </a:p>
        </p:txBody>
      </p:sp>
      <p:grpSp>
        <p:nvGrpSpPr>
          <p:cNvPr id="824" name="Group 823"/>
          <p:cNvGrpSpPr/>
          <p:nvPr/>
        </p:nvGrpSpPr>
        <p:grpSpPr>
          <a:xfrm>
            <a:off x="6721173" y="4597388"/>
            <a:ext cx="250661" cy="136789"/>
            <a:chOff x="640123" y="805366"/>
            <a:chExt cx="451189" cy="246221"/>
          </a:xfrm>
        </p:grpSpPr>
        <p:grpSp>
          <p:nvGrpSpPr>
            <p:cNvPr id="1089" name="Group 1088"/>
            <p:cNvGrpSpPr/>
            <p:nvPr/>
          </p:nvGrpSpPr>
          <p:grpSpPr>
            <a:xfrm>
              <a:off x="640123" y="868708"/>
              <a:ext cx="137159" cy="91439"/>
              <a:chOff x="3657610" y="2788927"/>
              <a:chExt cx="137159" cy="91439"/>
            </a:xfrm>
          </p:grpSpPr>
          <p:cxnSp>
            <p:nvCxnSpPr>
              <p:cNvPr id="1092" name="Straight Connector 1091"/>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3" name="Straight Connector 1092"/>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4" name="Straight Connector 1093"/>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5" name="Straight Connector 1094"/>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90" name="TextBox 1089"/>
            <p:cNvSpPr txBox="1"/>
            <p:nvPr/>
          </p:nvSpPr>
          <p:spPr>
            <a:xfrm>
              <a:off x="816995" y="805366"/>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TT</a:t>
              </a:r>
            </a:p>
          </p:txBody>
        </p:sp>
        <p:cxnSp>
          <p:nvCxnSpPr>
            <p:cNvPr id="1091" name="Straight Connector 1090"/>
            <p:cNvCxnSpPr/>
            <p:nvPr/>
          </p:nvCxnSpPr>
          <p:spPr>
            <a:xfrm flipH="1">
              <a:off x="751422" y="913733"/>
              <a:ext cx="65573" cy="1388"/>
            </a:xfrm>
            <a:prstGeom prst="line">
              <a:avLst/>
            </a:prstGeom>
            <a:noFill/>
            <a:ln w="25400">
              <a:solidFill>
                <a:schemeClr val="bg1">
                  <a:lumMod val="75000"/>
                </a:schemeClr>
              </a:solidFill>
            </a:ln>
          </p:spPr>
        </p:cxnSp>
      </p:grpSp>
      <p:grpSp>
        <p:nvGrpSpPr>
          <p:cNvPr id="825" name="Group 824"/>
          <p:cNvGrpSpPr/>
          <p:nvPr/>
        </p:nvGrpSpPr>
        <p:grpSpPr>
          <a:xfrm flipH="1">
            <a:off x="6336838" y="4698986"/>
            <a:ext cx="380999" cy="50799"/>
            <a:chOff x="3657610" y="2788927"/>
            <a:chExt cx="685798" cy="91439"/>
          </a:xfrm>
        </p:grpSpPr>
        <p:grpSp>
          <p:nvGrpSpPr>
            <p:cNvPr id="1079" name="Group 1078"/>
            <p:cNvGrpSpPr/>
            <p:nvPr/>
          </p:nvGrpSpPr>
          <p:grpSpPr>
            <a:xfrm>
              <a:off x="3749049" y="2788927"/>
              <a:ext cx="594359" cy="91439"/>
              <a:chOff x="3657610" y="2788927"/>
              <a:chExt cx="594359" cy="91439"/>
            </a:xfrm>
          </p:grpSpPr>
          <p:sp>
            <p:nvSpPr>
              <p:cNvPr id="1085" name="Rectangle 1084"/>
              <p:cNvSpPr/>
              <p:nvPr/>
            </p:nvSpPr>
            <p:spPr>
              <a:xfrm>
                <a:off x="3749049" y="2788927"/>
                <a:ext cx="502920" cy="91439"/>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086" name="Straight Connector 1085"/>
              <p:cNvCxnSpPr/>
              <p:nvPr/>
            </p:nvCxnSpPr>
            <p:spPr>
              <a:xfrm>
                <a:off x="3657610" y="2839105"/>
                <a:ext cx="91439"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87" name="Oval 1086"/>
              <p:cNvSpPr>
                <a:spLocks noChangeAspect="1"/>
              </p:cNvSpPr>
              <p:nvPr/>
            </p:nvSpPr>
            <p:spPr>
              <a:xfrm rot="2700000">
                <a:off x="3785299" y="2815570"/>
                <a:ext cx="45720" cy="45720"/>
              </a:xfrm>
              <a:prstGeom prst="ellips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088" name="Straight Connector 1087"/>
              <p:cNvCxnSpPr/>
              <p:nvPr/>
            </p:nvCxnSpPr>
            <p:spPr>
              <a:xfrm flipV="1">
                <a:off x="3799143" y="2834640"/>
                <a:ext cx="411480" cy="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80" name="Group 1079"/>
            <p:cNvGrpSpPr/>
            <p:nvPr/>
          </p:nvGrpSpPr>
          <p:grpSpPr>
            <a:xfrm>
              <a:off x="3657610" y="2788927"/>
              <a:ext cx="137159" cy="91439"/>
              <a:chOff x="3657610" y="2788927"/>
              <a:chExt cx="137159" cy="91439"/>
            </a:xfrm>
          </p:grpSpPr>
          <p:cxnSp>
            <p:nvCxnSpPr>
              <p:cNvPr id="1081" name="Straight Connector 1080"/>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2" name="Straight Connector 1081"/>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3" name="Straight Connector 1082"/>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4" name="Straight Connector 1083"/>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826" name="Group 825"/>
          <p:cNvGrpSpPr/>
          <p:nvPr/>
        </p:nvGrpSpPr>
        <p:grpSpPr>
          <a:xfrm>
            <a:off x="6565438" y="2057415"/>
            <a:ext cx="304797" cy="4216354"/>
            <a:chOff x="4297683" y="685830"/>
            <a:chExt cx="548634" cy="7589438"/>
          </a:xfrm>
        </p:grpSpPr>
        <p:cxnSp>
          <p:nvCxnSpPr>
            <p:cNvPr id="1035" name="Straight Connector 1034"/>
            <p:cNvCxnSpPr>
              <a:cxnSpLocks/>
              <a:endCxn id="1076" idx="3"/>
            </p:cNvCxnSpPr>
            <p:nvPr/>
          </p:nvCxnSpPr>
          <p:spPr>
            <a:xfrm flipV="1">
              <a:off x="4572001" y="4800584"/>
              <a:ext cx="0" cy="3474684"/>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36" name="Straight Connector 1035"/>
            <p:cNvCxnSpPr/>
            <p:nvPr/>
          </p:nvCxnSpPr>
          <p:spPr>
            <a:xfrm flipV="1">
              <a:off x="4572000" y="685830"/>
              <a:ext cx="4996" cy="1463024"/>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37" name="Group 1036"/>
            <p:cNvGrpSpPr/>
            <p:nvPr/>
          </p:nvGrpSpPr>
          <p:grpSpPr>
            <a:xfrm>
              <a:off x="4297683" y="1965973"/>
              <a:ext cx="548634" cy="2834611"/>
              <a:chOff x="4297683" y="1965973"/>
              <a:chExt cx="548634" cy="2834611"/>
            </a:xfrm>
          </p:grpSpPr>
          <p:cxnSp>
            <p:nvCxnSpPr>
              <p:cNvPr id="1038" name="Straight Connector 1037"/>
              <p:cNvCxnSpPr>
                <a:stCxn id="1068" idx="3"/>
                <a:endCxn id="1076" idx="3"/>
              </p:cNvCxnSpPr>
              <p:nvPr/>
            </p:nvCxnSpPr>
            <p:spPr>
              <a:xfrm>
                <a:off x="4572001" y="2194553"/>
                <a:ext cx="0" cy="2606031"/>
              </a:xfrm>
              <a:prstGeom prst="line">
                <a:avLst/>
              </a:prstGeom>
              <a:ln w="38100" cap="rnd">
                <a:gradFill flip="none" rotWithShape="1">
                  <a:gsLst>
                    <a:gs pos="0">
                      <a:schemeClr val="accent3"/>
                    </a:gs>
                    <a:gs pos="100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grpSp>
            <p:nvGrpSpPr>
              <p:cNvPr id="1039" name="Group 1038"/>
              <p:cNvGrpSpPr/>
              <p:nvPr/>
            </p:nvGrpSpPr>
            <p:grpSpPr>
              <a:xfrm>
                <a:off x="4297683" y="4617705"/>
                <a:ext cx="548634" cy="182879"/>
                <a:chOff x="731562" y="5074901"/>
                <a:chExt cx="548634" cy="182879"/>
              </a:xfrm>
            </p:grpSpPr>
            <p:cxnSp>
              <p:nvCxnSpPr>
                <p:cNvPr id="1069" name="Straight Connector 1068"/>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70" name="Group 1069"/>
                <p:cNvGrpSpPr/>
                <p:nvPr/>
              </p:nvGrpSpPr>
              <p:grpSpPr>
                <a:xfrm>
                  <a:off x="914440" y="5074901"/>
                  <a:ext cx="197266" cy="182879"/>
                  <a:chOff x="914440" y="5074901"/>
                  <a:chExt cx="197266" cy="182879"/>
                </a:xfrm>
              </p:grpSpPr>
              <p:grpSp>
                <p:nvGrpSpPr>
                  <p:cNvPr id="1071" name="Group 1070"/>
                  <p:cNvGrpSpPr/>
                  <p:nvPr/>
                </p:nvGrpSpPr>
                <p:grpSpPr>
                  <a:xfrm>
                    <a:off x="1020267" y="5120640"/>
                    <a:ext cx="91439" cy="91439"/>
                    <a:chOff x="1158273" y="5166341"/>
                    <a:chExt cx="91439" cy="91439"/>
                  </a:xfrm>
                </p:grpSpPr>
                <p:cxnSp>
                  <p:nvCxnSpPr>
                    <p:cNvPr id="1077" name="Straight Connector 1076"/>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8" name="Straight Connector 1077"/>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72" name="Group 1071"/>
                  <p:cNvGrpSpPr/>
                  <p:nvPr/>
                </p:nvGrpSpPr>
                <p:grpSpPr>
                  <a:xfrm>
                    <a:off x="914440" y="5074901"/>
                    <a:ext cx="182883" cy="182879"/>
                    <a:chOff x="914435" y="4160512"/>
                    <a:chExt cx="182883" cy="182879"/>
                  </a:xfrm>
                </p:grpSpPr>
                <p:sp>
                  <p:nvSpPr>
                    <p:cNvPr id="1075" name="Isosceles Triangle 1074"/>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076" name="Isosceles Triangle 1075"/>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sp>
                <p:nvSpPr>
                  <p:cNvPr id="1073" name="Oval 1072"/>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074" name="Straight Connector 1073"/>
                  <p:cNvCxnSpPr>
                    <a:stCxn id="1073" idx="2"/>
                    <a:endCxn id="1073"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1040" name="Group 1039"/>
              <p:cNvGrpSpPr/>
              <p:nvPr/>
            </p:nvGrpSpPr>
            <p:grpSpPr>
              <a:xfrm>
                <a:off x="4480561" y="1965973"/>
                <a:ext cx="365749" cy="274320"/>
                <a:chOff x="3657610" y="5029200"/>
                <a:chExt cx="365749" cy="274320"/>
              </a:xfrm>
            </p:grpSpPr>
            <p:grpSp>
              <p:nvGrpSpPr>
                <p:cNvPr id="1062" name="Group 1061"/>
                <p:cNvGrpSpPr/>
                <p:nvPr/>
              </p:nvGrpSpPr>
              <p:grpSpPr>
                <a:xfrm>
                  <a:off x="3657610" y="5074901"/>
                  <a:ext cx="182883" cy="182879"/>
                  <a:chOff x="914435" y="4160512"/>
                  <a:chExt cx="182883" cy="182879"/>
                </a:xfrm>
              </p:grpSpPr>
              <p:sp>
                <p:nvSpPr>
                  <p:cNvPr id="1067" name="Isosceles Triangle 1066"/>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068" name="Isosceles Triangle 1067"/>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cxnSp>
              <p:nvCxnSpPr>
                <p:cNvPr id="1063" name="Straight Connector 1062"/>
                <p:cNvCxnSpPr>
                  <a:stCxn id="1068" idx="0"/>
                </p:cNvCxnSpPr>
                <p:nvPr/>
              </p:nvCxnSpPr>
              <p:spPr>
                <a:xfrm>
                  <a:off x="3749050" y="5166340"/>
                  <a:ext cx="137150" cy="1"/>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64" name="Group 1063"/>
                <p:cNvGrpSpPr>
                  <a:grpSpLocks noChangeAspect="1"/>
                </p:cNvGrpSpPr>
                <p:nvPr/>
              </p:nvGrpSpPr>
              <p:grpSpPr>
                <a:xfrm>
                  <a:off x="3749040" y="5029200"/>
                  <a:ext cx="274319" cy="274320"/>
                  <a:chOff x="3794760" y="5074900"/>
                  <a:chExt cx="182880" cy="182881"/>
                </a:xfrm>
              </p:grpSpPr>
              <p:sp>
                <p:nvSpPr>
                  <p:cNvPr id="1065" name="Arc 1064"/>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066" name="Straight Connector 1065"/>
                  <p:cNvCxnSpPr/>
                  <p:nvPr/>
                </p:nvCxnSpPr>
                <p:spPr>
                  <a:xfrm>
                    <a:off x="3886200" y="5074901"/>
                    <a:ext cx="0" cy="182880"/>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1041" name="Straight Connector 1040"/>
              <p:cNvCxnSpPr/>
              <p:nvPr/>
            </p:nvCxnSpPr>
            <p:spPr>
              <a:xfrm>
                <a:off x="4480564" y="2514604"/>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2" name="Straight Connector 1041"/>
              <p:cNvCxnSpPr/>
              <p:nvPr/>
            </p:nvCxnSpPr>
            <p:spPr>
              <a:xfrm>
                <a:off x="4480564" y="2605838"/>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p:cNvCxnSpPr/>
              <p:nvPr/>
            </p:nvCxnSpPr>
            <p:spPr>
              <a:xfrm>
                <a:off x="4480564" y="2697072"/>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p:cNvCxnSpPr/>
              <p:nvPr/>
            </p:nvCxnSpPr>
            <p:spPr>
              <a:xfrm>
                <a:off x="4480564" y="2788306"/>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5" name="Straight Connector 1044"/>
              <p:cNvCxnSpPr/>
              <p:nvPr/>
            </p:nvCxnSpPr>
            <p:spPr>
              <a:xfrm>
                <a:off x="4480564" y="2970774"/>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6" name="Straight Connector 1045"/>
              <p:cNvCxnSpPr/>
              <p:nvPr/>
            </p:nvCxnSpPr>
            <p:spPr>
              <a:xfrm>
                <a:off x="4480564" y="3244476"/>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7" name="Straight Connector 1046"/>
              <p:cNvCxnSpPr/>
              <p:nvPr/>
            </p:nvCxnSpPr>
            <p:spPr>
              <a:xfrm>
                <a:off x="4480564" y="2879540"/>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8" name="Straight Connector 1047"/>
              <p:cNvCxnSpPr/>
              <p:nvPr/>
            </p:nvCxnSpPr>
            <p:spPr>
              <a:xfrm>
                <a:off x="4480564" y="3335710"/>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p:cNvCxnSpPr/>
              <p:nvPr/>
            </p:nvCxnSpPr>
            <p:spPr>
              <a:xfrm>
                <a:off x="4480564" y="3153242"/>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0" name="Straight Connector 1049"/>
              <p:cNvCxnSpPr/>
              <p:nvPr/>
            </p:nvCxnSpPr>
            <p:spPr>
              <a:xfrm>
                <a:off x="4480564" y="3062008"/>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1" name="Straight Connector 1050"/>
              <p:cNvCxnSpPr/>
              <p:nvPr/>
            </p:nvCxnSpPr>
            <p:spPr>
              <a:xfrm>
                <a:off x="4480564" y="3426949"/>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2" name="Straight Connector 1051"/>
              <p:cNvCxnSpPr/>
              <p:nvPr/>
            </p:nvCxnSpPr>
            <p:spPr>
              <a:xfrm>
                <a:off x="4480561" y="3520439"/>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3" name="Straight Connector 1052"/>
              <p:cNvCxnSpPr/>
              <p:nvPr/>
            </p:nvCxnSpPr>
            <p:spPr>
              <a:xfrm>
                <a:off x="4480561" y="3611673"/>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4" name="Straight Connector 1053"/>
              <p:cNvCxnSpPr/>
              <p:nvPr/>
            </p:nvCxnSpPr>
            <p:spPr>
              <a:xfrm>
                <a:off x="4480561" y="3702907"/>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p:cNvCxnSpPr/>
              <p:nvPr/>
            </p:nvCxnSpPr>
            <p:spPr>
              <a:xfrm>
                <a:off x="4480561" y="3794141"/>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6" name="Straight Connector 1055"/>
              <p:cNvCxnSpPr/>
              <p:nvPr/>
            </p:nvCxnSpPr>
            <p:spPr>
              <a:xfrm>
                <a:off x="4480561" y="3976609"/>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p:cNvCxnSpPr/>
              <p:nvPr/>
            </p:nvCxnSpPr>
            <p:spPr>
              <a:xfrm>
                <a:off x="4480561" y="4250311"/>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8" name="Straight Connector 1057"/>
              <p:cNvCxnSpPr/>
              <p:nvPr/>
            </p:nvCxnSpPr>
            <p:spPr>
              <a:xfrm>
                <a:off x="4480561" y="3885375"/>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9" name="Straight Connector 1058"/>
              <p:cNvCxnSpPr/>
              <p:nvPr/>
            </p:nvCxnSpPr>
            <p:spPr>
              <a:xfrm>
                <a:off x="4480561" y="4341545"/>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0" name="Straight Connector 1059"/>
              <p:cNvCxnSpPr/>
              <p:nvPr/>
            </p:nvCxnSpPr>
            <p:spPr>
              <a:xfrm>
                <a:off x="4480561" y="4159077"/>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p:cNvCxnSpPr/>
              <p:nvPr/>
            </p:nvCxnSpPr>
            <p:spPr>
              <a:xfrm>
                <a:off x="4480561" y="4067843"/>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827" name="TextBox 826"/>
          <p:cNvSpPr txBox="1"/>
          <p:nvPr/>
        </p:nvSpPr>
        <p:spPr>
          <a:xfrm>
            <a:off x="6925917" y="2911832"/>
            <a:ext cx="1556008" cy="1436547"/>
          </a:xfrm>
          <a:prstGeom prst="rect">
            <a:avLst/>
          </a:prstGeom>
          <a:noFill/>
        </p:spPr>
        <p:txBody>
          <a:bodyPr wrap="squar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Typical of 4 circuits</a:t>
            </a:r>
          </a:p>
          <a:p>
            <a:r>
              <a:rPr lang="en-US" sz="778" dirty="0">
                <a:solidFill>
                  <a:schemeClr val="bg1"/>
                </a:solidFill>
                <a:latin typeface="Comic Sans MS" panose="030F0702030302020204" pitchFamily="66" charset="0"/>
              </a:rPr>
              <a:t>Vulcan LV4-S, VC433, 1" line size, 4-1/4" x 3-5/8" fins, 32 fins per foot, 0.20 thick fins, 14" enclosure, single tier, 18" mounting height, 816 Btu/</a:t>
            </a:r>
            <a:r>
              <a:rPr lang="en-US" sz="778" dirty="0" err="1">
                <a:solidFill>
                  <a:schemeClr val="bg1"/>
                </a:solidFill>
                <a:latin typeface="Comic Sans MS" panose="030F0702030302020204" pitchFamily="66" charset="0"/>
              </a:rPr>
              <a:t>hr</a:t>
            </a:r>
            <a:r>
              <a:rPr lang="en-US" sz="778" dirty="0">
                <a:solidFill>
                  <a:schemeClr val="bg1"/>
                </a:solidFill>
                <a:latin typeface="Comic Sans MS" panose="030F0702030302020204" pitchFamily="66" charset="0"/>
              </a:rPr>
              <a:t>/</a:t>
            </a:r>
            <a:r>
              <a:rPr lang="en-US" sz="778" dirty="0" err="1">
                <a:solidFill>
                  <a:schemeClr val="bg1"/>
                </a:solidFill>
                <a:latin typeface="Comic Sans MS" panose="030F0702030302020204" pitchFamily="66" charset="0"/>
              </a:rPr>
              <a:t>ft</a:t>
            </a:r>
            <a:r>
              <a:rPr lang="en-US" sz="778" dirty="0">
                <a:solidFill>
                  <a:schemeClr val="bg1"/>
                </a:solidFill>
                <a:latin typeface="Comic Sans MS" panose="030F0702030302020204" pitchFamily="66" charset="0"/>
              </a:rPr>
              <a:t>;</a:t>
            </a:r>
          </a:p>
          <a:p>
            <a:endParaRPr lang="en-US" sz="778" dirty="0">
              <a:solidFill>
                <a:schemeClr val="bg1"/>
              </a:solidFill>
              <a:latin typeface="Comic Sans MS" panose="030F0702030302020204" pitchFamily="66" charset="0"/>
            </a:endParaRPr>
          </a:p>
          <a:p>
            <a:r>
              <a:rPr lang="en-US" sz="778" dirty="0">
                <a:solidFill>
                  <a:schemeClr val="bg1"/>
                </a:solidFill>
                <a:latin typeface="Comic Sans MS" panose="030F0702030302020204" pitchFamily="66" charset="0"/>
              </a:rPr>
              <a:t>243 feet of active element in four circuits of 7.2 gpm each, 28.8 total gpm, 14°F ∆t, 170°F average water temperature, 156°F return</a:t>
            </a:r>
          </a:p>
        </p:txBody>
      </p:sp>
      <p:sp>
        <p:nvSpPr>
          <p:cNvPr id="846" name="TextBox 845"/>
          <p:cNvSpPr txBox="1"/>
          <p:nvPr/>
        </p:nvSpPr>
        <p:spPr>
          <a:xfrm>
            <a:off x="6950843" y="2784961"/>
            <a:ext cx="683948" cy="119691"/>
          </a:xfrm>
          <a:prstGeom prst="rect">
            <a:avLst/>
          </a:prstGeom>
          <a:noFill/>
        </p:spPr>
        <p:txBody>
          <a:bodyPr wrap="squar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Normally Open</a:t>
            </a:r>
          </a:p>
        </p:txBody>
      </p:sp>
      <p:cxnSp>
        <p:nvCxnSpPr>
          <p:cNvPr id="851" name="Straight Connector 850"/>
          <p:cNvCxnSpPr/>
          <p:nvPr/>
        </p:nvCxnSpPr>
        <p:spPr>
          <a:xfrm>
            <a:off x="6715061" y="2664459"/>
            <a:ext cx="521800"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2" name="Straight Connector 851"/>
          <p:cNvCxnSpPr/>
          <p:nvPr/>
        </p:nvCxnSpPr>
        <p:spPr>
          <a:xfrm>
            <a:off x="6719224" y="4495788"/>
            <a:ext cx="5218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663" name="Group 1662"/>
          <p:cNvGrpSpPr/>
          <p:nvPr/>
        </p:nvGrpSpPr>
        <p:grpSpPr>
          <a:xfrm>
            <a:off x="6654794" y="2159014"/>
            <a:ext cx="101602" cy="101599"/>
            <a:chOff x="914440" y="4526267"/>
            <a:chExt cx="182883" cy="182879"/>
          </a:xfrm>
        </p:grpSpPr>
        <p:grpSp>
          <p:nvGrpSpPr>
            <p:cNvPr id="1664" name="Group 1663"/>
            <p:cNvGrpSpPr/>
            <p:nvPr/>
          </p:nvGrpSpPr>
          <p:grpSpPr>
            <a:xfrm>
              <a:off x="914440" y="4526267"/>
              <a:ext cx="182883" cy="182879"/>
              <a:chOff x="914435" y="4160512"/>
              <a:chExt cx="182883" cy="182879"/>
            </a:xfrm>
          </p:grpSpPr>
          <p:sp>
            <p:nvSpPr>
              <p:cNvPr id="1666" name="Isosceles Triangle 1665"/>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solidFill>
                    <a:schemeClr val="tx1"/>
                  </a:solidFill>
                </a:endParaRPr>
              </a:p>
            </p:txBody>
          </p:sp>
          <p:sp>
            <p:nvSpPr>
              <p:cNvPr id="1667" name="Isosceles Triangle 1666"/>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solidFill>
                    <a:schemeClr val="tx1"/>
                  </a:solidFill>
                </a:endParaRPr>
              </a:p>
            </p:txBody>
          </p:sp>
        </p:grpSp>
        <p:sp>
          <p:nvSpPr>
            <p:cNvPr id="1665" name="Oval 1664"/>
            <p:cNvSpPr>
              <a:spLocks noChangeAspect="1"/>
            </p:cNvSpPr>
            <p:nvPr/>
          </p:nvSpPr>
          <p:spPr>
            <a:xfrm>
              <a:off x="960120" y="4572000"/>
              <a:ext cx="91440" cy="91440"/>
            </a:xfrm>
            <a:prstGeom prst="ellipse">
              <a:avLst/>
            </a:prstGeom>
            <a:solidFill>
              <a:schemeClr val="bg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p>
          </p:txBody>
        </p:sp>
      </p:grpSp>
      <p:grpSp>
        <p:nvGrpSpPr>
          <p:cNvPr id="1668" name="Group 1667"/>
          <p:cNvGrpSpPr/>
          <p:nvPr/>
        </p:nvGrpSpPr>
        <p:grpSpPr>
          <a:xfrm>
            <a:off x="6670040" y="5040132"/>
            <a:ext cx="101602" cy="101599"/>
            <a:chOff x="914440" y="4526267"/>
            <a:chExt cx="182883" cy="182879"/>
          </a:xfrm>
        </p:grpSpPr>
        <p:grpSp>
          <p:nvGrpSpPr>
            <p:cNvPr id="1669" name="Group 1668"/>
            <p:cNvGrpSpPr/>
            <p:nvPr/>
          </p:nvGrpSpPr>
          <p:grpSpPr>
            <a:xfrm>
              <a:off x="914440" y="4526267"/>
              <a:ext cx="182883" cy="182879"/>
              <a:chOff x="914435" y="4160512"/>
              <a:chExt cx="182883" cy="182879"/>
            </a:xfrm>
          </p:grpSpPr>
          <p:sp>
            <p:nvSpPr>
              <p:cNvPr id="1671" name="Isosceles Triangle 1670"/>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solidFill>
                    <a:schemeClr val="tx1"/>
                  </a:solidFill>
                </a:endParaRPr>
              </a:p>
            </p:txBody>
          </p:sp>
          <p:sp>
            <p:nvSpPr>
              <p:cNvPr id="1672" name="Isosceles Triangle 1671"/>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solidFill>
                    <a:schemeClr val="tx1"/>
                  </a:solidFill>
                </a:endParaRPr>
              </a:p>
            </p:txBody>
          </p:sp>
        </p:grpSp>
        <p:sp>
          <p:nvSpPr>
            <p:cNvPr id="1670" name="Oval 1669"/>
            <p:cNvSpPr>
              <a:spLocks noChangeAspect="1"/>
            </p:cNvSpPr>
            <p:nvPr/>
          </p:nvSpPr>
          <p:spPr>
            <a:xfrm>
              <a:off x="960120" y="4572000"/>
              <a:ext cx="91440" cy="91440"/>
            </a:xfrm>
            <a:prstGeom prst="ellipse">
              <a:avLst/>
            </a:prstGeom>
            <a:solidFill>
              <a:schemeClr val="bg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p>
          </p:txBody>
        </p:sp>
      </p:grpSp>
      <p:sp>
        <p:nvSpPr>
          <p:cNvPr id="1687" name="TextBox 1686"/>
          <p:cNvSpPr txBox="1"/>
          <p:nvPr/>
        </p:nvSpPr>
        <p:spPr>
          <a:xfrm rot="16200000">
            <a:off x="10155871" y="4072202"/>
            <a:ext cx="3765342" cy="205121"/>
          </a:xfrm>
          <a:prstGeom prst="rect">
            <a:avLst/>
          </a:prstGeom>
          <a:solidFill>
            <a:schemeClr val="tx1">
              <a:alpha val="50000"/>
            </a:schemeClr>
          </a:solidFill>
        </p:spPr>
        <p:txBody>
          <a:bodyPr wrap="square" lIns="0" tIns="0" rIns="0" bIns="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1333" b="1" i="1" u="sng" dirty="0">
                <a:solidFill>
                  <a:schemeClr val="bg1"/>
                </a:solidFill>
                <a:latin typeface="Comic Sans MS" panose="030F0702030302020204" pitchFamily="66" charset="0"/>
              </a:rPr>
              <a:t>  FTR and </a:t>
            </a:r>
            <a:r>
              <a:rPr lang="en-US" sz="1333" b="1" i="1" u="sng" dirty="0" err="1">
                <a:solidFill>
                  <a:schemeClr val="bg1"/>
                </a:solidFill>
                <a:latin typeface="Comic Sans MS" panose="030F0702030302020204" pitchFamily="66" charset="0"/>
              </a:rPr>
              <a:t>Rheat</a:t>
            </a:r>
            <a:r>
              <a:rPr lang="en-US" sz="1333" b="1" i="1" u="sng" dirty="0">
                <a:solidFill>
                  <a:schemeClr val="bg1"/>
                </a:solidFill>
                <a:latin typeface="Comic Sans MS" panose="030F0702030302020204" pitchFamily="66" charset="0"/>
              </a:rPr>
              <a:t> Typical for 5 Floors</a:t>
            </a:r>
            <a:endParaRPr lang="en-US" sz="1333" dirty="0">
              <a:solidFill>
                <a:schemeClr val="bg1"/>
              </a:solidFill>
              <a:latin typeface="Comic Sans MS" panose="030F0702030302020204" pitchFamily="66" charset="0"/>
            </a:endParaRPr>
          </a:p>
        </p:txBody>
      </p:sp>
      <p:grpSp>
        <p:nvGrpSpPr>
          <p:cNvPr id="1536" name="Group 1535"/>
          <p:cNvGrpSpPr/>
          <p:nvPr/>
        </p:nvGrpSpPr>
        <p:grpSpPr>
          <a:xfrm flipH="1">
            <a:off x="9040734" y="3022603"/>
            <a:ext cx="101599" cy="50801"/>
            <a:chOff x="3657609" y="2199019"/>
            <a:chExt cx="182879" cy="91442"/>
          </a:xfrm>
        </p:grpSpPr>
        <p:cxnSp>
          <p:nvCxnSpPr>
            <p:cNvPr id="1537" name="Straight Connector 1536"/>
            <p:cNvCxnSpPr>
              <a:endCxn id="1538" idx="3"/>
            </p:cNvCxnSpPr>
            <p:nvPr/>
          </p:nvCxnSpPr>
          <p:spPr>
            <a:xfrm>
              <a:off x="3657609" y="2244740"/>
              <a:ext cx="182879" cy="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38" name="Isosceles Triangle 1537"/>
            <p:cNvSpPr/>
            <p:nvPr/>
          </p:nvSpPr>
          <p:spPr>
            <a:xfrm rot="5400000" flipV="1">
              <a:off x="3771908" y="2221881"/>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539" name="Isosceles Triangle 1538"/>
            <p:cNvSpPr/>
            <p:nvPr/>
          </p:nvSpPr>
          <p:spPr>
            <a:xfrm rot="5400000">
              <a:off x="3726189" y="222187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nvGrpSpPr>
          <p:cNvPr id="1540" name="Group 1539"/>
          <p:cNvGrpSpPr/>
          <p:nvPr/>
        </p:nvGrpSpPr>
        <p:grpSpPr>
          <a:xfrm flipH="1">
            <a:off x="9067768" y="3124756"/>
            <a:ext cx="76199" cy="50799"/>
            <a:chOff x="3657610" y="2788927"/>
            <a:chExt cx="137159" cy="91439"/>
          </a:xfrm>
        </p:grpSpPr>
        <p:cxnSp>
          <p:nvCxnSpPr>
            <p:cNvPr id="1541" name="Straight Connector 1540"/>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2" name="Straight Connector 1541"/>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3" name="Straight Connector 1542"/>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4" name="Straight Connector 1543"/>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42" name="Group 1441"/>
          <p:cNvGrpSpPr/>
          <p:nvPr/>
        </p:nvGrpSpPr>
        <p:grpSpPr>
          <a:xfrm flipH="1">
            <a:off x="9042402" y="3987794"/>
            <a:ext cx="101599" cy="50801"/>
            <a:chOff x="3657609" y="2199019"/>
            <a:chExt cx="182879" cy="91442"/>
          </a:xfrm>
        </p:grpSpPr>
        <p:cxnSp>
          <p:nvCxnSpPr>
            <p:cNvPr id="1522" name="Straight Connector 1521"/>
            <p:cNvCxnSpPr>
              <a:endCxn id="1523" idx="3"/>
            </p:cNvCxnSpPr>
            <p:nvPr/>
          </p:nvCxnSpPr>
          <p:spPr>
            <a:xfrm>
              <a:off x="3657609" y="2244740"/>
              <a:ext cx="182879" cy="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23" name="Isosceles Triangle 1522"/>
            <p:cNvSpPr/>
            <p:nvPr/>
          </p:nvSpPr>
          <p:spPr>
            <a:xfrm rot="5400000" flipV="1">
              <a:off x="3771908" y="2221881"/>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524" name="Isosceles Triangle 1523"/>
            <p:cNvSpPr/>
            <p:nvPr/>
          </p:nvSpPr>
          <p:spPr>
            <a:xfrm rot="5400000">
              <a:off x="3726189" y="222187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nvGrpSpPr>
          <p:cNvPr id="1443" name="Group 1442"/>
          <p:cNvGrpSpPr/>
          <p:nvPr/>
        </p:nvGrpSpPr>
        <p:grpSpPr>
          <a:xfrm>
            <a:off x="9148972" y="4749787"/>
            <a:ext cx="250661" cy="136789"/>
            <a:chOff x="640123" y="805366"/>
            <a:chExt cx="451189" cy="246221"/>
          </a:xfrm>
        </p:grpSpPr>
        <p:grpSp>
          <p:nvGrpSpPr>
            <p:cNvPr id="1515" name="Group 1514"/>
            <p:cNvGrpSpPr/>
            <p:nvPr/>
          </p:nvGrpSpPr>
          <p:grpSpPr>
            <a:xfrm>
              <a:off x="640123" y="868708"/>
              <a:ext cx="137159" cy="91439"/>
              <a:chOff x="3657610" y="2788927"/>
              <a:chExt cx="137159" cy="91439"/>
            </a:xfrm>
          </p:grpSpPr>
          <p:cxnSp>
            <p:nvCxnSpPr>
              <p:cNvPr id="1518" name="Straight Connector 1517"/>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19" name="Straight Connector 1518"/>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0" name="Straight Connector 1519"/>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1" name="Straight Connector 1520"/>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16" name="TextBox 1515"/>
            <p:cNvSpPr txBox="1"/>
            <p:nvPr/>
          </p:nvSpPr>
          <p:spPr>
            <a:xfrm>
              <a:off x="816995" y="805366"/>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TT</a:t>
              </a:r>
            </a:p>
          </p:txBody>
        </p:sp>
        <p:cxnSp>
          <p:nvCxnSpPr>
            <p:cNvPr id="1517" name="Straight Connector 1516"/>
            <p:cNvCxnSpPr/>
            <p:nvPr/>
          </p:nvCxnSpPr>
          <p:spPr>
            <a:xfrm flipH="1">
              <a:off x="751422" y="913733"/>
              <a:ext cx="65573" cy="1388"/>
            </a:xfrm>
            <a:prstGeom prst="line">
              <a:avLst/>
            </a:prstGeom>
            <a:noFill/>
            <a:ln w="25400">
              <a:solidFill>
                <a:schemeClr val="bg1">
                  <a:lumMod val="75000"/>
                </a:schemeClr>
              </a:solidFill>
            </a:ln>
          </p:spPr>
        </p:cxnSp>
      </p:grpSp>
      <p:grpSp>
        <p:nvGrpSpPr>
          <p:cNvPr id="1444" name="Group 1443"/>
          <p:cNvGrpSpPr/>
          <p:nvPr/>
        </p:nvGrpSpPr>
        <p:grpSpPr>
          <a:xfrm flipH="1">
            <a:off x="8764636" y="4851386"/>
            <a:ext cx="380999" cy="50799"/>
            <a:chOff x="3657610" y="2788927"/>
            <a:chExt cx="685798" cy="91439"/>
          </a:xfrm>
        </p:grpSpPr>
        <p:grpSp>
          <p:nvGrpSpPr>
            <p:cNvPr id="1505" name="Group 1504"/>
            <p:cNvGrpSpPr/>
            <p:nvPr/>
          </p:nvGrpSpPr>
          <p:grpSpPr>
            <a:xfrm>
              <a:off x="3749049" y="2788927"/>
              <a:ext cx="594359" cy="91439"/>
              <a:chOff x="3657610" y="2788927"/>
              <a:chExt cx="594359" cy="91439"/>
            </a:xfrm>
          </p:grpSpPr>
          <p:sp>
            <p:nvSpPr>
              <p:cNvPr id="1511" name="Rectangle 1510"/>
              <p:cNvSpPr/>
              <p:nvPr/>
            </p:nvSpPr>
            <p:spPr>
              <a:xfrm>
                <a:off x="3749049" y="2788927"/>
                <a:ext cx="502920" cy="91439"/>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512" name="Straight Connector 1511"/>
              <p:cNvCxnSpPr/>
              <p:nvPr/>
            </p:nvCxnSpPr>
            <p:spPr>
              <a:xfrm>
                <a:off x="3657610" y="2839105"/>
                <a:ext cx="91439"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13" name="Oval 1512"/>
              <p:cNvSpPr>
                <a:spLocks noChangeAspect="1"/>
              </p:cNvSpPr>
              <p:nvPr/>
            </p:nvSpPr>
            <p:spPr>
              <a:xfrm rot="2700000">
                <a:off x="3785299" y="2815570"/>
                <a:ext cx="45720" cy="45720"/>
              </a:xfrm>
              <a:prstGeom prst="ellips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514" name="Straight Connector 1513"/>
              <p:cNvCxnSpPr/>
              <p:nvPr/>
            </p:nvCxnSpPr>
            <p:spPr>
              <a:xfrm flipV="1">
                <a:off x="3799143" y="2834640"/>
                <a:ext cx="411480" cy="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506" name="Group 1505"/>
            <p:cNvGrpSpPr/>
            <p:nvPr/>
          </p:nvGrpSpPr>
          <p:grpSpPr>
            <a:xfrm>
              <a:off x="3657610" y="2788927"/>
              <a:ext cx="137159" cy="91439"/>
              <a:chOff x="3657610" y="2788927"/>
              <a:chExt cx="137159" cy="91439"/>
            </a:xfrm>
          </p:grpSpPr>
          <p:cxnSp>
            <p:nvCxnSpPr>
              <p:cNvPr id="1507" name="Straight Connector 1506"/>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8" name="Straight Connector 1507"/>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9" name="Straight Connector 1508"/>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10" name="Straight Connector 1509"/>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1486" name="Group 1485"/>
          <p:cNvGrpSpPr/>
          <p:nvPr/>
        </p:nvGrpSpPr>
        <p:grpSpPr>
          <a:xfrm flipH="1">
            <a:off x="9069436" y="4340914"/>
            <a:ext cx="76199" cy="50799"/>
            <a:chOff x="3657610" y="2788927"/>
            <a:chExt cx="137159" cy="91439"/>
          </a:xfrm>
        </p:grpSpPr>
        <p:cxnSp>
          <p:nvCxnSpPr>
            <p:cNvPr id="1487" name="Straight Connector 1486"/>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88" name="Straight Connector 1487"/>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89" name="Straight Connector 1488"/>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90" name="Straight Connector 1489"/>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450" name="Straight Connector 1449"/>
          <p:cNvCxnSpPr>
            <a:endCxn id="1482" idx="3"/>
          </p:cNvCxnSpPr>
          <p:nvPr/>
        </p:nvCxnSpPr>
        <p:spPr>
          <a:xfrm flipV="1">
            <a:off x="9143967" y="4239315"/>
            <a:ext cx="0" cy="713671"/>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51" name="Straight Connector 1450"/>
          <p:cNvCxnSpPr>
            <a:stCxn id="1468" idx="3"/>
          </p:cNvCxnSpPr>
          <p:nvPr/>
        </p:nvCxnSpPr>
        <p:spPr>
          <a:xfrm flipV="1">
            <a:off x="9143969" y="2419756"/>
            <a:ext cx="0" cy="422009"/>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52" name="Straight Connector 1451"/>
          <p:cNvCxnSpPr>
            <a:stCxn id="1469" idx="3"/>
            <a:endCxn id="1481" idx="3"/>
          </p:cNvCxnSpPr>
          <p:nvPr/>
        </p:nvCxnSpPr>
        <p:spPr>
          <a:xfrm>
            <a:off x="9143968" y="2943364"/>
            <a:ext cx="1" cy="1194352"/>
          </a:xfrm>
          <a:prstGeom prst="line">
            <a:avLst/>
          </a:prstGeom>
          <a:ln w="38100" cap="rnd">
            <a:gradFill flip="none" rotWithShape="1">
              <a:gsLst>
                <a:gs pos="0">
                  <a:schemeClr val="accent3"/>
                </a:gs>
                <a:gs pos="100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grpSp>
        <p:nvGrpSpPr>
          <p:cNvPr id="1453" name="Group 1452"/>
          <p:cNvGrpSpPr/>
          <p:nvPr/>
        </p:nvGrpSpPr>
        <p:grpSpPr>
          <a:xfrm>
            <a:off x="8991568" y="4137716"/>
            <a:ext cx="304797" cy="101599"/>
            <a:chOff x="731562" y="5074901"/>
            <a:chExt cx="548634" cy="182879"/>
          </a:xfrm>
        </p:grpSpPr>
        <p:cxnSp>
          <p:nvCxnSpPr>
            <p:cNvPr id="1475" name="Straight Connector 1474"/>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76" name="Group 1475"/>
            <p:cNvGrpSpPr/>
            <p:nvPr/>
          </p:nvGrpSpPr>
          <p:grpSpPr>
            <a:xfrm>
              <a:off x="914440" y="5074901"/>
              <a:ext cx="197266" cy="182879"/>
              <a:chOff x="914440" y="5074901"/>
              <a:chExt cx="197266" cy="182879"/>
            </a:xfrm>
          </p:grpSpPr>
          <p:grpSp>
            <p:nvGrpSpPr>
              <p:cNvPr id="1477" name="Group 1476"/>
              <p:cNvGrpSpPr/>
              <p:nvPr/>
            </p:nvGrpSpPr>
            <p:grpSpPr>
              <a:xfrm>
                <a:off x="1020267" y="5120640"/>
                <a:ext cx="91439" cy="91439"/>
                <a:chOff x="1158273" y="5166341"/>
                <a:chExt cx="91439" cy="91439"/>
              </a:xfrm>
            </p:grpSpPr>
            <p:cxnSp>
              <p:nvCxnSpPr>
                <p:cNvPr id="1483" name="Straight Connector 1482"/>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4" name="Straight Connector 1483"/>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78" name="Group 1477"/>
              <p:cNvGrpSpPr/>
              <p:nvPr/>
            </p:nvGrpSpPr>
            <p:grpSpPr>
              <a:xfrm>
                <a:off x="914440" y="5074901"/>
                <a:ext cx="182883" cy="182879"/>
                <a:chOff x="914435" y="4160512"/>
                <a:chExt cx="182883" cy="182879"/>
              </a:xfrm>
            </p:grpSpPr>
            <p:sp>
              <p:nvSpPr>
                <p:cNvPr id="1481" name="Isosceles Triangle 1480"/>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482" name="Isosceles Triangle 1481"/>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sp>
            <p:nvSpPr>
              <p:cNvPr id="1479" name="Oval 1478"/>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480" name="Straight Connector 1479"/>
              <p:cNvCxnSpPr>
                <a:stCxn id="1479" idx="2"/>
                <a:endCxn id="1479"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1454" name="TextBox 1453"/>
          <p:cNvSpPr txBox="1"/>
          <p:nvPr/>
        </p:nvSpPr>
        <p:spPr>
          <a:xfrm>
            <a:off x="8892861" y="3234635"/>
            <a:ext cx="503506" cy="701676"/>
          </a:xfrm>
          <a:prstGeom prst="rect">
            <a:avLst/>
          </a:prstGeom>
          <a:solidFill>
            <a:schemeClr val="bg1">
              <a:lumMod val="65000"/>
            </a:schemeClr>
          </a:solidFill>
          <a:ln w="25400">
            <a:solidFill>
              <a:schemeClr val="bg1"/>
            </a:solidFill>
          </a:ln>
        </p:spPr>
        <p:txBody>
          <a:bodyPr wrap="square" lIns="50800" tIns="0" rIns="5080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r>
              <a:rPr lang="en-US" sz="778" dirty="0">
                <a:solidFill>
                  <a:schemeClr val="bg1"/>
                </a:solidFill>
                <a:latin typeface="Comic Sans MS" panose="030F0702030302020204" pitchFamily="66" charset="0"/>
              </a:rPr>
              <a:t>Reheat Coil (Typical of 5)</a:t>
            </a:r>
          </a:p>
          <a:p>
            <a:pPr algn="ctr"/>
            <a:endParaRPr lang="en-US" sz="778" dirty="0">
              <a:solidFill>
                <a:schemeClr val="bg1"/>
              </a:solidFill>
              <a:latin typeface="Comic Sans MS" panose="030F0702030302020204" pitchFamily="66" charset="0"/>
            </a:endParaRPr>
          </a:p>
        </p:txBody>
      </p:sp>
      <p:grpSp>
        <p:nvGrpSpPr>
          <p:cNvPr id="1455" name="Group 1454"/>
          <p:cNvGrpSpPr/>
          <p:nvPr/>
        </p:nvGrpSpPr>
        <p:grpSpPr>
          <a:xfrm>
            <a:off x="9093168" y="2816375"/>
            <a:ext cx="203194" cy="152400"/>
            <a:chOff x="3657610" y="5669280"/>
            <a:chExt cx="365749" cy="274320"/>
          </a:xfrm>
        </p:grpSpPr>
        <p:sp>
          <p:nvSpPr>
            <p:cNvPr id="1468" name="Isosceles Triangle 1467"/>
            <p:cNvSpPr/>
            <p:nvPr/>
          </p:nvSpPr>
          <p:spPr>
            <a:xfrm flipV="1">
              <a:off x="3657613" y="571498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469" name="Isosceles Triangle 1468"/>
            <p:cNvSpPr/>
            <p:nvPr/>
          </p:nvSpPr>
          <p:spPr>
            <a:xfrm>
              <a:off x="3657610" y="5806420"/>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470" name="Straight Connector 1469"/>
            <p:cNvCxnSpPr>
              <a:stCxn id="1469" idx="0"/>
            </p:cNvCxnSpPr>
            <p:nvPr/>
          </p:nvCxnSpPr>
          <p:spPr>
            <a:xfrm>
              <a:off x="3749050" y="5806420"/>
              <a:ext cx="137150" cy="1"/>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71" name="Group 1470"/>
            <p:cNvGrpSpPr>
              <a:grpSpLocks noChangeAspect="1"/>
            </p:cNvGrpSpPr>
            <p:nvPr/>
          </p:nvGrpSpPr>
          <p:grpSpPr>
            <a:xfrm>
              <a:off x="3749040" y="5669280"/>
              <a:ext cx="274319" cy="274320"/>
              <a:chOff x="3794760" y="5074900"/>
              <a:chExt cx="182880" cy="182881"/>
            </a:xfrm>
          </p:grpSpPr>
          <p:sp>
            <p:nvSpPr>
              <p:cNvPr id="1473" name="Arc 1472"/>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474" name="Straight Connector 1473"/>
              <p:cNvCxnSpPr/>
              <p:nvPr/>
            </p:nvCxnSpPr>
            <p:spPr>
              <a:xfrm>
                <a:off x="3886200" y="5074901"/>
                <a:ext cx="0" cy="182880"/>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1456" name="Straight Connector 1455"/>
          <p:cNvCxnSpPr/>
          <p:nvPr/>
        </p:nvCxnSpPr>
        <p:spPr>
          <a:xfrm flipH="1">
            <a:off x="8483574" y="3581398"/>
            <a:ext cx="3047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58" name="TextBox 1457"/>
          <p:cNvSpPr txBox="1"/>
          <p:nvPr/>
        </p:nvSpPr>
        <p:spPr>
          <a:xfrm>
            <a:off x="9410955" y="2801315"/>
            <a:ext cx="1859443" cy="119691"/>
          </a:xfrm>
          <a:prstGeom prst="rect">
            <a:avLst/>
          </a:prstGeom>
          <a:noFill/>
        </p:spPr>
        <p:txBody>
          <a:bodyPr wrap="squar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Normally Open to the Coil</a:t>
            </a:r>
          </a:p>
        </p:txBody>
      </p:sp>
      <p:sp>
        <p:nvSpPr>
          <p:cNvPr id="1459" name="TextBox 1458"/>
          <p:cNvSpPr txBox="1"/>
          <p:nvPr/>
        </p:nvSpPr>
        <p:spPr>
          <a:xfrm>
            <a:off x="9710977" y="2971655"/>
            <a:ext cx="1972981" cy="1675972"/>
          </a:xfrm>
          <a:prstGeom prst="rect">
            <a:avLst/>
          </a:prstGeom>
          <a:noFill/>
        </p:spPr>
        <p:txBody>
          <a:bodyPr wrap="squar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Capacity – Varies</a:t>
            </a:r>
          </a:p>
          <a:p>
            <a:r>
              <a:rPr lang="en-US" sz="778" dirty="0">
                <a:solidFill>
                  <a:schemeClr val="bg1"/>
                </a:solidFill>
                <a:latin typeface="Comic Sans MS" panose="030F0702030302020204" pitchFamily="66" charset="0"/>
              </a:rPr>
              <a:t>Air Side</a:t>
            </a:r>
          </a:p>
          <a:p>
            <a:pPr marL="127010" indent="-127010">
              <a:tabLst>
                <a:tab pos="127010" algn="l"/>
              </a:tabLst>
            </a:pPr>
            <a:r>
              <a:rPr lang="en-US" sz="778" dirty="0">
                <a:solidFill>
                  <a:schemeClr val="bg1"/>
                </a:solidFill>
                <a:latin typeface="Comic Sans MS" panose="030F0702030302020204" pitchFamily="66" charset="0"/>
              </a:rPr>
              <a:t>	Flow rate = Varies, 500 fpm maximum face velocity</a:t>
            </a:r>
          </a:p>
          <a:p>
            <a:pPr>
              <a:tabLst>
                <a:tab pos="127010" algn="l"/>
              </a:tabLst>
            </a:pPr>
            <a:r>
              <a:rPr lang="en-US" sz="778" dirty="0">
                <a:solidFill>
                  <a:schemeClr val="bg1"/>
                </a:solidFill>
                <a:latin typeface="Comic Sans MS" panose="030F0702030302020204" pitchFamily="66" charset="0"/>
              </a:rPr>
              <a:t>	Entering air temperature – 53.0°F</a:t>
            </a:r>
          </a:p>
          <a:p>
            <a:pPr>
              <a:tabLst>
                <a:tab pos="127010" algn="l"/>
              </a:tabLst>
            </a:pPr>
            <a:r>
              <a:rPr lang="en-US" sz="778" dirty="0">
                <a:solidFill>
                  <a:schemeClr val="bg1"/>
                </a:solidFill>
                <a:latin typeface="Comic Sans MS" panose="030F0702030302020204" pitchFamily="66" charset="0"/>
              </a:rPr>
              <a:t>	Leaving air temperature – 82 °F</a:t>
            </a:r>
          </a:p>
          <a:p>
            <a:pPr>
              <a:tabLst>
                <a:tab pos="127010" algn="l"/>
              </a:tabLst>
            </a:pPr>
            <a:r>
              <a:rPr lang="en-US" sz="778" dirty="0">
                <a:solidFill>
                  <a:schemeClr val="bg1"/>
                </a:solidFill>
                <a:latin typeface="Comic Sans MS" panose="030F0702030302020204" pitchFamily="66" charset="0"/>
              </a:rPr>
              <a:t>	Pressure drop – 0.1 in.w.c. maximum</a:t>
            </a:r>
          </a:p>
          <a:p>
            <a:pPr>
              <a:tabLst>
                <a:tab pos="127010" algn="l"/>
              </a:tabLst>
            </a:pPr>
            <a:r>
              <a:rPr lang="en-US" sz="778" dirty="0">
                <a:solidFill>
                  <a:schemeClr val="bg1"/>
                </a:solidFill>
                <a:latin typeface="Comic Sans MS" panose="030F0702030302020204" pitchFamily="66" charset="0"/>
              </a:rPr>
              <a:t>Water Side</a:t>
            </a:r>
          </a:p>
          <a:p>
            <a:pPr>
              <a:tabLst>
                <a:tab pos="127010" algn="l"/>
              </a:tabLst>
            </a:pPr>
            <a:r>
              <a:rPr lang="en-US" sz="778" dirty="0">
                <a:solidFill>
                  <a:schemeClr val="bg1"/>
                </a:solidFill>
                <a:latin typeface="Comic Sans MS" panose="030F0702030302020204" pitchFamily="66" charset="0"/>
              </a:rPr>
              <a:t>	Flow rate = Varies</a:t>
            </a:r>
          </a:p>
          <a:p>
            <a:pPr>
              <a:tabLst>
                <a:tab pos="127010" algn="l"/>
              </a:tabLst>
            </a:pPr>
            <a:r>
              <a:rPr lang="en-US" sz="778" dirty="0">
                <a:solidFill>
                  <a:schemeClr val="bg1"/>
                </a:solidFill>
                <a:latin typeface="Comic Sans MS" panose="030F0702030302020204" pitchFamily="66" charset="0"/>
              </a:rPr>
              <a:t>	Entering water temperature – 180.0°F</a:t>
            </a:r>
          </a:p>
          <a:p>
            <a:pPr>
              <a:tabLst>
                <a:tab pos="127010" algn="l"/>
              </a:tabLst>
            </a:pPr>
            <a:r>
              <a:rPr lang="en-US" sz="778" dirty="0">
                <a:solidFill>
                  <a:schemeClr val="bg1"/>
                </a:solidFill>
                <a:latin typeface="Comic Sans MS" panose="030F0702030302020204" pitchFamily="66" charset="0"/>
              </a:rPr>
              <a:t>	Leaving water temperature – 140.0°F</a:t>
            </a:r>
          </a:p>
          <a:p>
            <a:pPr>
              <a:tabLst>
                <a:tab pos="127010" algn="l"/>
              </a:tabLst>
            </a:pPr>
            <a:r>
              <a:rPr lang="en-US" sz="778" dirty="0">
                <a:solidFill>
                  <a:schemeClr val="bg1"/>
                </a:solidFill>
                <a:latin typeface="Comic Sans MS" panose="030F0702030302020204" pitchFamily="66" charset="0"/>
              </a:rPr>
              <a:t>	Pressure drop – 5 ft.w.c. maximum.</a:t>
            </a:r>
          </a:p>
          <a:p>
            <a:pPr>
              <a:tabLst>
                <a:tab pos="127010" algn="l"/>
              </a:tabLst>
            </a:pPr>
            <a:r>
              <a:rPr lang="en-US" sz="778" dirty="0">
                <a:solidFill>
                  <a:schemeClr val="bg1"/>
                </a:solidFill>
                <a:latin typeface="Comic Sans MS" panose="030F0702030302020204" pitchFamily="66" charset="0"/>
              </a:rPr>
              <a:t>	</a:t>
            </a:r>
          </a:p>
          <a:p>
            <a:pPr>
              <a:tabLst>
                <a:tab pos="127010" algn="l"/>
              </a:tabLst>
            </a:pPr>
            <a:r>
              <a:rPr lang="en-US" sz="778" dirty="0">
                <a:solidFill>
                  <a:schemeClr val="bg1"/>
                </a:solidFill>
                <a:latin typeface="Comic Sans MS" panose="030F0702030302020204" pitchFamily="66" charset="0"/>
              </a:rPr>
              <a:t>	</a:t>
            </a:r>
          </a:p>
        </p:txBody>
      </p:sp>
      <p:grpSp>
        <p:nvGrpSpPr>
          <p:cNvPr id="1673" name="Group 1672"/>
          <p:cNvGrpSpPr/>
          <p:nvPr/>
        </p:nvGrpSpPr>
        <p:grpSpPr>
          <a:xfrm>
            <a:off x="9093167" y="2616209"/>
            <a:ext cx="101602" cy="101599"/>
            <a:chOff x="914440" y="4526267"/>
            <a:chExt cx="182883" cy="182879"/>
          </a:xfrm>
        </p:grpSpPr>
        <p:grpSp>
          <p:nvGrpSpPr>
            <p:cNvPr id="1674" name="Group 1673"/>
            <p:cNvGrpSpPr/>
            <p:nvPr/>
          </p:nvGrpSpPr>
          <p:grpSpPr>
            <a:xfrm>
              <a:off x="914440" y="4526267"/>
              <a:ext cx="182883" cy="182879"/>
              <a:chOff x="914435" y="4160512"/>
              <a:chExt cx="182883" cy="182879"/>
            </a:xfrm>
          </p:grpSpPr>
          <p:sp>
            <p:nvSpPr>
              <p:cNvPr id="1676" name="Isosceles Triangle 1675"/>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solidFill>
                    <a:schemeClr val="tx1"/>
                  </a:solidFill>
                </a:endParaRPr>
              </a:p>
            </p:txBody>
          </p:sp>
          <p:sp>
            <p:nvSpPr>
              <p:cNvPr id="1677" name="Isosceles Triangle 1676"/>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solidFill>
                    <a:schemeClr val="tx1"/>
                  </a:solidFill>
                </a:endParaRPr>
              </a:p>
            </p:txBody>
          </p:sp>
        </p:grpSp>
        <p:sp>
          <p:nvSpPr>
            <p:cNvPr id="1675" name="Oval 1674"/>
            <p:cNvSpPr>
              <a:spLocks noChangeAspect="1"/>
            </p:cNvSpPr>
            <p:nvPr/>
          </p:nvSpPr>
          <p:spPr>
            <a:xfrm>
              <a:off x="960120" y="4572000"/>
              <a:ext cx="91440" cy="91440"/>
            </a:xfrm>
            <a:prstGeom prst="ellipse">
              <a:avLst/>
            </a:prstGeom>
            <a:solidFill>
              <a:schemeClr val="bg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p>
          </p:txBody>
        </p:sp>
      </p:grpSp>
      <p:grpSp>
        <p:nvGrpSpPr>
          <p:cNvPr id="1678" name="Group 1677"/>
          <p:cNvGrpSpPr/>
          <p:nvPr/>
        </p:nvGrpSpPr>
        <p:grpSpPr>
          <a:xfrm>
            <a:off x="9093167" y="4444989"/>
            <a:ext cx="101602" cy="101599"/>
            <a:chOff x="914440" y="4526267"/>
            <a:chExt cx="182883" cy="182879"/>
          </a:xfrm>
        </p:grpSpPr>
        <p:grpSp>
          <p:nvGrpSpPr>
            <p:cNvPr id="1679" name="Group 1678"/>
            <p:cNvGrpSpPr/>
            <p:nvPr/>
          </p:nvGrpSpPr>
          <p:grpSpPr>
            <a:xfrm>
              <a:off x="914440" y="4526267"/>
              <a:ext cx="182883" cy="182879"/>
              <a:chOff x="914435" y="4160512"/>
              <a:chExt cx="182883" cy="182879"/>
            </a:xfrm>
          </p:grpSpPr>
          <p:sp>
            <p:nvSpPr>
              <p:cNvPr id="1681" name="Isosceles Triangle 1680"/>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solidFill>
                    <a:schemeClr val="tx1"/>
                  </a:solidFill>
                </a:endParaRPr>
              </a:p>
            </p:txBody>
          </p:sp>
          <p:sp>
            <p:nvSpPr>
              <p:cNvPr id="1682" name="Isosceles Triangle 1681"/>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solidFill>
                    <a:schemeClr val="tx1"/>
                  </a:solidFill>
                </a:endParaRPr>
              </a:p>
            </p:txBody>
          </p:sp>
        </p:grpSp>
        <p:sp>
          <p:nvSpPr>
            <p:cNvPr id="1680" name="Oval 1679"/>
            <p:cNvSpPr>
              <a:spLocks noChangeAspect="1"/>
            </p:cNvSpPr>
            <p:nvPr/>
          </p:nvSpPr>
          <p:spPr>
            <a:xfrm>
              <a:off x="960120" y="4572000"/>
              <a:ext cx="91440" cy="91440"/>
            </a:xfrm>
            <a:prstGeom prst="ellipse">
              <a:avLst/>
            </a:prstGeom>
            <a:solidFill>
              <a:schemeClr val="bg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p>
          </p:txBody>
        </p:sp>
      </p:grpSp>
      <p:cxnSp>
        <p:nvCxnSpPr>
          <p:cNvPr id="1683" name="Straight Connector 1682"/>
          <p:cNvCxnSpPr/>
          <p:nvPr/>
        </p:nvCxnSpPr>
        <p:spPr>
          <a:xfrm>
            <a:off x="6717831" y="2413011"/>
            <a:ext cx="2947936"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84" name="Straight Connector 1683"/>
          <p:cNvCxnSpPr/>
          <p:nvPr/>
        </p:nvCxnSpPr>
        <p:spPr>
          <a:xfrm>
            <a:off x="9143967" y="4648187"/>
            <a:ext cx="5218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696" name="TextBox 1695"/>
          <p:cNvSpPr txBox="1"/>
          <p:nvPr/>
        </p:nvSpPr>
        <p:spPr>
          <a:xfrm>
            <a:off x="9745886" y="2290828"/>
            <a:ext cx="1556008" cy="239382"/>
          </a:xfrm>
          <a:prstGeom prst="rect">
            <a:avLst/>
          </a:prstGeom>
          <a:noFill/>
        </p:spPr>
        <p:txBody>
          <a:bodyPr wrap="squar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1</a:t>
            </a:r>
            <a:r>
              <a:rPr lang="en-US" sz="778" baseline="30000" dirty="0">
                <a:solidFill>
                  <a:schemeClr val="bg1"/>
                </a:solidFill>
                <a:latin typeface="Comic Sans MS" panose="030F0702030302020204" pitchFamily="66" charset="0"/>
              </a:rPr>
              <a:t>st</a:t>
            </a:r>
            <a:r>
              <a:rPr lang="en-US" sz="778" dirty="0">
                <a:solidFill>
                  <a:schemeClr val="bg1"/>
                </a:solidFill>
                <a:latin typeface="Comic Sans MS" panose="030F0702030302020204" pitchFamily="66" charset="0"/>
              </a:rPr>
              <a:t> Floor Reheat Loads;  Nominal gpm for the floor = 36.5 gpm</a:t>
            </a:r>
          </a:p>
        </p:txBody>
      </p:sp>
      <p:cxnSp>
        <p:nvCxnSpPr>
          <p:cNvPr id="689" name="Straight Connector 688"/>
          <p:cNvCxnSpPr/>
          <p:nvPr/>
        </p:nvCxnSpPr>
        <p:spPr>
          <a:xfrm>
            <a:off x="6717831" y="4952983"/>
            <a:ext cx="242617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134" name="Oval 1133"/>
          <p:cNvSpPr>
            <a:spLocks noChangeAspect="1"/>
          </p:cNvSpPr>
          <p:nvPr/>
        </p:nvSpPr>
        <p:spPr>
          <a:xfrm>
            <a:off x="290495" y="5448278"/>
            <a:ext cx="25400" cy="254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792" name="Straight Connector 791"/>
          <p:cNvCxnSpPr/>
          <p:nvPr/>
        </p:nvCxnSpPr>
        <p:spPr>
          <a:xfrm flipV="1">
            <a:off x="353994" y="5460979"/>
            <a:ext cx="3176" cy="167848"/>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15" name="Straight Connector 814"/>
          <p:cNvCxnSpPr>
            <a:cxnSpLocks/>
          </p:cNvCxnSpPr>
          <p:nvPr/>
        </p:nvCxnSpPr>
        <p:spPr>
          <a:xfrm flipV="1">
            <a:off x="353991" y="2311412"/>
            <a:ext cx="0" cy="305627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820" name="TextBox 819"/>
          <p:cNvSpPr txBox="1"/>
          <p:nvPr/>
        </p:nvSpPr>
        <p:spPr>
          <a:xfrm>
            <a:off x="658792" y="5664176"/>
            <a:ext cx="324163" cy="119691"/>
          </a:xfrm>
          <a:prstGeom prst="rect">
            <a:avLst/>
          </a:prstGeom>
          <a:noFill/>
        </p:spPr>
        <p:txBody>
          <a:bodyPr wrap="squar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Pump 2</a:t>
            </a:r>
          </a:p>
        </p:txBody>
      </p:sp>
      <p:grpSp>
        <p:nvGrpSpPr>
          <p:cNvPr id="1264" name="Group 1263"/>
          <p:cNvGrpSpPr/>
          <p:nvPr/>
        </p:nvGrpSpPr>
        <p:grpSpPr>
          <a:xfrm>
            <a:off x="201596" y="5613376"/>
            <a:ext cx="203200" cy="252623"/>
            <a:chOff x="2560342" y="2240293"/>
            <a:chExt cx="365760" cy="454722"/>
          </a:xfrm>
        </p:grpSpPr>
        <p:sp>
          <p:nvSpPr>
            <p:cNvPr id="1265" name="Trapezoid 1264"/>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833">
                <a:solidFill>
                  <a:schemeClr val="bg1"/>
                </a:solidFill>
              </a:endParaRPr>
            </a:p>
          </p:txBody>
        </p:sp>
        <p:sp>
          <p:nvSpPr>
            <p:cNvPr id="1266" name="Oval 1265"/>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833">
                <a:solidFill>
                  <a:schemeClr val="bg1"/>
                </a:solidFill>
              </a:endParaRPr>
            </a:p>
          </p:txBody>
        </p:sp>
        <p:sp>
          <p:nvSpPr>
            <p:cNvPr id="1267" name="Oval 1266"/>
            <p:cNvSpPr>
              <a:spLocks noChangeAspect="1"/>
            </p:cNvSpPr>
            <p:nvPr/>
          </p:nvSpPr>
          <p:spPr>
            <a:xfrm>
              <a:off x="2651781" y="2423171"/>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833">
                <a:solidFill>
                  <a:schemeClr val="bg1"/>
                </a:solidFill>
              </a:endParaRPr>
            </a:p>
          </p:txBody>
        </p:sp>
        <p:sp>
          <p:nvSpPr>
            <p:cNvPr id="1268" name="Rectangle 1267"/>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833">
                <a:solidFill>
                  <a:schemeClr val="bg1"/>
                </a:solidFill>
              </a:endParaRPr>
            </a:p>
          </p:txBody>
        </p:sp>
      </p:grpSp>
      <p:cxnSp>
        <p:nvCxnSpPr>
          <p:cNvPr id="816" name="Straight Connector 815"/>
          <p:cNvCxnSpPr/>
          <p:nvPr/>
        </p:nvCxnSpPr>
        <p:spPr>
          <a:xfrm>
            <a:off x="303199" y="5765775"/>
            <a:ext cx="0" cy="507994"/>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24" name="Straight Connector 1123"/>
          <p:cNvCxnSpPr/>
          <p:nvPr/>
        </p:nvCxnSpPr>
        <p:spPr>
          <a:xfrm>
            <a:off x="201596" y="5206982"/>
            <a:ext cx="30480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5" name="Straight Connector 1124"/>
          <p:cNvCxnSpPr/>
          <p:nvPr/>
        </p:nvCxnSpPr>
        <p:spPr>
          <a:xfrm>
            <a:off x="303195" y="5257781"/>
            <a:ext cx="101599"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6" name="Straight Connector 1125"/>
          <p:cNvCxnSpPr/>
          <p:nvPr/>
        </p:nvCxnSpPr>
        <p:spPr>
          <a:xfrm>
            <a:off x="303195" y="5156182"/>
            <a:ext cx="101599"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7" name="Straight Connector 1126"/>
          <p:cNvCxnSpPr/>
          <p:nvPr/>
        </p:nvCxnSpPr>
        <p:spPr>
          <a:xfrm>
            <a:off x="404794" y="5206982"/>
            <a:ext cx="7620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8" name="Straight Connector 1127"/>
          <p:cNvCxnSpPr/>
          <p:nvPr/>
        </p:nvCxnSpPr>
        <p:spPr>
          <a:xfrm>
            <a:off x="480994" y="5206982"/>
            <a:ext cx="0" cy="4006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29" name="Oval 1128"/>
          <p:cNvSpPr/>
          <p:nvPr/>
        </p:nvSpPr>
        <p:spPr>
          <a:xfrm>
            <a:off x="303191" y="5168882"/>
            <a:ext cx="101600" cy="7620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130" name="Straight Connector 1129"/>
          <p:cNvCxnSpPr/>
          <p:nvPr/>
        </p:nvCxnSpPr>
        <p:spPr>
          <a:xfrm>
            <a:off x="201596" y="5410179"/>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1" name="Straight Connector 1130"/>
          <p:cNvCxnSpPr/>
          <p:nvPr/>
        </p:nvCxnSpPr>
        <p:spPr>
          <a:xfrm>
            <a:off x="303195" y="5460978"/>
            <a:ext cx="101599"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2" name="Straight Connector 1131"/>
          <p:cNvCxnSpPr/>
          <p:nvPr/>
        </p:nvCxnSpPr>
        <p:spPr>
          <a:xfrm>
            <a:off x="303195" y="5359379"/>
            <a:ext cx="101599"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3" name="Straight Connector 1132"/>
          <p:cNvCxnSpPr/>
          <p:nvPr/>
        </p:nvCxnSpPr>
        <p:spPr>
          <a:xfrm flipV="1">
            <a:off x="303195" y="5359379"/>
            <a:ext cx="101599" cy="101599"/>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5" name="Straight Connector 1134"/>
          <p:cNvCxnSpPr/>
          <p:nvPr/>
        </p:nvCxnSpPr>
        <p:spPr>
          <a:xfrm flipV="1">
            <a:off x="474198" y="5359378"/>
            <a:ext cx="0" cy="10160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118" name="Straight Connector 1117"/>
          <p:cNvCxnSpPr/>
          <p:nvPr/>
        </p:nvCxnSpPr>
        <p:spPr>
          <a:xfrm>
            <a:off x="150797" y="6070572"/>
            <a:ext cx="30480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9" name="Straight Connector 1118"/>
          <p:cNvCxnSpPr/>
          <p:nvPr/>
        </p:nvCxnSpPr>
        <p:spPr>
          <a:xfrm>
            <a:off x="252396" y="6121371"/>
            <a:ext cx="101599"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0" name="Straight Connector 1119"/>
          <p:cNvCxnSpPr/>
          <p:nvPr/>
        </p:nvCxnSpPr>
        <p:spPr>
          <a:xfrm>
            <a:off x="252396" y="6019772"/>
            <a:ext cx="101599"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1" name="Straight Connector 1120"/>
          <p:cNvCxnSpPr/>
          <p:nvPr/>
        </p:nvCxnSpPr>
        <p:spPr>
          <a:xfrm>
            <a:off x="353994" y="6070572"/>
            <a:ext cx="7620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2" name="Straight Connector 1121"/>
          <p:cNvCxnSpPr/>
          <p:nvPr/>
        </p:nvCxnSpPr>
        <p:spPr>
          <a:xfrm>
            <a:off x="430194" y="6070572"/>
            <a:ext cx="0" cy="4006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23" name="Oval 1122"/>
          <p:cNvSpPr/>
          <p:nvPr/>
        </p:nvSpPr>
        <p:spPr>
          <a:xfrm>
            <a:off x="252391" y="6032472"/>
            <a:ext cx="101600" cy="7620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nvGrpSpPr>
          <p:cNvPr id="1460" name="Group 1459">
            <a:extLst>
              <a:ext uri="{FF2B5EF4-FFF2-40B4-BE49-F238E27FC236}">
                <a16:creationId xmlns:a16="http://schemas.microsoft.com/office/drawing/2014/main" id="{CE9B3A01-784F-415B-AC13-41C64D25D373}"/>
              </a:ext>
            </a:extLst>
          </p:cNvPr>
          <p:cNvGrpSpPr/>
          <p:nvPr/>
        </p:nvGrpSpPr>
        <p:grpSpPr>
          <a:xfrm>
            <a:off x="1854243" y="4327928"/>
            <a:ext cx="380999" cy="253850"/>
            <a:chOff x="2501905" y="7104471"/>
            <a:chExt cx="685798" cy="456930"/>
          </a:xfrm>
        </p:grpSpPr>
        <p:grpSp>
          <p:nvGrpSpPr>
            <p:cNvPr id="853" name="Group 852">
              <a:extLst>
                <a:ext uri="{FF2B5EF4-FFF2-40B4-BE49-F238E27FC236}">
                  <a16:creationId xmlns:a16="http://schemas.microsoft.com/office/drawing/2014/main" id="{0F8C10A3-37CA-4654-B382-D77879812C20}"/>
                </a:ext>
              </a:extLst>
            </p:cNvPr>
            <p:cNvGrpSpPr/>
            <p:nvPr/>
          </p:nvGrpSpPr>
          <p:grpSpPr>
            <a:xfrm>
              <a:off x="2507912" y="7378522"/>
              <a:ext cx="137159" cy="91439"/>
              <a:chOff x="3657610" y="2788927"/>
              <a:chExt cx="137159" cy="91439"/>
            </a:xfrm>
          </p:grpSpPr>
          <p:cxnSp>
            <p:nvCxnSpPr>
              <p:cNvPr id="854" name="Straight Connector 853">
                <a:extLst>
                  <a:ext uri="{FF2B5EF4-FFF2-40B4-BE49-F238E27FC236}">
                    <a16:creationId xmlns:a16="http://schemas.microsoft.com/office/drawing/2014/main" id="{B57DCE4E-BF65-41FE-8633-81333E90AD64}"/>
                  </a:ext>
                </a:extLst>
              </p:cNvPr>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5" name="Straight Connector 854">
                <a:extLst>
                  <a:ext uri="{FF2B5EF4-FFF2-40B4-BE49-F238E27FC236}">
                    <a16:creationId xmlns:a16="http://schemas.microsoft.com/office/drawing/2014/main" id="{0D9C0D89-88DF-431B-BB35-7952AD08345F}"/>
                  </a:ext>
                </a:extLst>
              </p:cNvPr>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6" name="Straight Connector 855">
                <a:extLst>
                  <a:ext uri="{FF2B5EF4-FFF2-40B4-BE49-F238E27FC236}">
                    <a16:creationId xmlns:a16="http://schemas.microsoft.com/office/drawing/2014/main" id="{5D09B2E3-4830-4549-B18C-1E3EDCC51CAF}"/>
                  </a:ext>
                </a:extLst>
              </p:cNvPr>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9" name="Straight Connector 908">
                <a:extLst>
                  <a:ext uri="{FF2B5EF4-FFF2-40B4-BE49-F238E27FC236}">
                    <a16:creationId xmlns:a16="http://schemas.microsoft.com/office/drawing/2014/main" id="{489D77E1-8BC4-4B69-81B0-FF7CAF6CC5CC}"/>
                  </a:ext>
                </a:extLst>
              </p:cNvPr>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10" name="TextBox 909">
              <a:extLst>
                <a:ext uri="{FF2B5EF4-FFF2-40B4-BE49-F238E27FC236}">
                  <a16:creationId xmlns:a16="http://schemas.microsoft.com/office/drawing/2014/main" id="{E2593184-EAD4-424D-8030-4BB98F91F045}"/>
                </a:ext>
              </a:extLst>
            </p:cNvPr>
            <p:cNvSpPr txBox="1"/>
            <p:nvPr/>
          </p:nvSpPr>
          <p:spPr>
            <a:xfrm>
              <a:off x="2684784" y="7315180"/>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TT</a:t>
              </a:r>
            </a:p>
          </p:txBody>
        </p:sp>
        <p:cxnSp>
          <p:nvCxnSpPr>
            <p:cNvPr id="911" name="Straight Connector 910">
              <a:extLst>
                <a:ext uri="{FF2B5EF4-FFF2-40B4-BE49-F238E27FC236}">
                  <a16:creationId xmlns:a16="http://schemas.microsoft.com/office/drawing/2014/main" id="{2D91BE62-2DDE-4122-BFE3-C5E2DF3B0047}"/>
                </a:ext>
              </a:extLst>
            </p:cNvPr>
            <p:cNvCxnSpPr/>
            <p:nvPr/>
          </p:nvCxnSpPr>
          <p:spPr>
            <a:xfrm flipH="1">
              <a:off x="2619211" y="7423547"/>
              <a:ext cx="65573" cy="1388"/>
            </a:xfrm>
            <a:prstGeom prst="line">
              <a:avLst/>
            </a:prstGeom>
            <a:noFill/>
            <a:ln w="25400">
              <a:solidFill>
                <a:schemeClr val="bg1">
                  <a:lumMod val="75000"/>
                </a:schemeClr>
              </a:solidFill>
            </a:ln>
          </p:spPr>
        </p:cxnSp>
        <p:grpSp>
          <p:nvGrpSpPr>
            <p:cNvPr id="912" name="Group 911">
              <a:extLst>
                <a:ext uri="{FF2B5EF4-FFF2-40B4-BE49-F238E27FC236}">
                  <a16:creationId xmlns:a16="http://schemas.microsoft.com/office/drawing/2014/main" id="{0678246D-E76C-499D-852F-02CE92FC18FD}"/>
                </a:ext>
              </a:extLst>
            </p:cNvPr>
            <p:cNvGrpSpPr/>
            <p:nvPr/>
          </p:nvGrpSpPr>
          <p:grpSpPr>
            <a:xfrm>
              <a:off x="2593344" y="7104471"/>
              <a:ext cx="594359" cy="91439"/>
              <a:chOff x="3657610" y="2788927"/>
              <a:chExt cx="594359" cy="91439"/>
            </a:xfrm>
          </p:grpSpPr>
          <p:sp>
            <p:nvSpPr>
              <p:cNvPr id="913" name="Rectangle 912">
                <a:extLst>
                  <a:ext uri="{FF2B5EF4-FFF2-40B4-BE49-F238E27FC236}">
                    <a16:creationId xmlns:a16="http://schemas.microsoft.com/office/drawing/2014/main" id="{A23352A9-4E1E-4221-98D2-D6CEE5516915}"/>
                  </a:ext>
                </a:extLst>
              </p:cNvPr>
              <p:cNvSpPr/>
              <p:nvPr/>
            </p:nvSpPr>
            <p:spPr>
              <a:xfrm>
                <a:off x="3749049" y="2788927"/>
                <a:ext cx="502920" cy="91439"/>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914" name="Straight Connector 913">
                <a:extLst>
                  <a:ext uri="{FF2B5EF4-FFF2-40B4-BE49-F238E27FC236}">
                    <a16:creationId xmlns:a16="http://schemas.microsoft.com/office/drawing/2014/main" id="{E6C475A7-BC69-49F0-BE57-F833E04526C8}"/>
                  </a:ext>
                </a:extLst>
              </p:cNvPr>
              <p:cNvCxnSpPr/>
              <p:nvPr/>
            </p:nvCxnSpPr>
            <p:spPr>
              <a:xfrm>
                <a:off x="3657610" y="2839105"/>
                <a:ext cx="91439"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15" name="Oval 914">
                <a:extLst>
                  <a:ext uri="{FF2B5EF4-FFF2-40B4-BE49-F238E27FC236}">
                    <a16:creationId xmlns:a16="http://schemas.microsoft.com/office/drawing/2014/main" id="{1F7AEDC4-4059-4C11-BAE1-6B83FBC94A05}"/>
                  </a:ext>
                </a:extLst>
              </p:cNvPr>
              <p:cNvSpPr>
                <a:spLocks noChangeAspect="1"/>
              </p:cNvSpPr>
              <p:nvPr/>
            </p:nvSpPr>
            <p:spPr>
              <a:xfrm rot="2700000">
                <a:off x="3785299" y="2815570"/>
                <a:ext cx="45720" cy="45720"/>
              </a:xfrm>
              <a:prstGeom prst="ellips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916" name="Straight Connector 915">
                <a:extLst>
                  <a:ext uri="{FF2B5EF4-FFF2-40B4-BE49-F238E27FC236}">
                    <a16:creationId xmlns:a16="http://schemas.microsoft.com/office/drawing/2014/main" id="{3584E7E6-0284-4A22-B1F4-ED867BEDC4FE}"/>
                  </a:ext>
                </a:extLst>
              </p:cNvPr>
              <p:cNvCxnSpPr/>
              <p:nvPr/>
            </p:nvCxnSpPr>
            <p:spPr>
              <a:xfrm flipV="1">
                <a:off x="3799143" y="2834640"/>
                <a:ext cx="411480" cy="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17" name="Group 916">
              <a:extLst>
                <a:ext uri="{FF2B5EF4-FFF2-40B4-BE49-F238E27FC236}">
                  <a16:creationId xmlns:a16="http://schemas.microsoft.com/office/drawing/2014/main" id="{69F23B70-7DA9-42B2-92BE-16E220E5A4B9}"/>
                </a:ext>
              </a:extLst>
            </p:cNvPr>
            <p:cNvGrpSpPr/>
            <p:nvPr/>
          </p:nvGrpSpPr>
          <p:grpSpPr>
            <a:xfrm>
              <a:off x="2501905" y="7104471"/>
              <a:ext cx="137159" cy="91439"/>
              <a:chOff x="3657610" y="2788927"/>
              <a:chExt cx="137159" cy="91439"/>
            </a:xfrm>
          </p:grpSpPr>
          <p:cxnSp>
            <p:nvCxnSpPr>
              <p:cNvPr id="918" name="Straight Connector 917">
                <a:extLst>
                  <a:ext uri="{FF2B5EF4-FFF2-40B4-BE49-F238E27FC236}">
                    <a16:creationId xmlns:a16="http://schemas.microsoft.com/office/drawing/2014/main" id="{77712D57-545E-4D1B-83AC-2C1E2893C94C}"/>
                  </a:ext>
                </a:extLst>
              </p:cNvPr>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9" name="Straight Connector 918">
                <a:extLst>
                  <a:ext uri="{FF2B5EF4-FFF2-40B4-BE49-F238E27FC236}">
                    <a16:creationId xmlns:a16="http://schemas.microsoft.com/office/drawing/2014/main" id="{E6D231BE-44B9-49F0-A507-88647B48A8A2}"/>
                  </a:ext>
                </a:extLst>
              </p:cNvPr>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0" name="Straight Connector 919">
                <a:extLst>
                  <a:ext uri="{FF2B5EF4-FFF2-40B4-BE49-F238E27FC236}">
                    <a16:creationId xmlns:a16="http://schemas.microsoft.com/office/drawing/2014/main" id="{F0C2FCEE-A896-42EF-887B-91356CDE1F91}"/>
                  </a:ext>
                </a:extLst>
              </p:cNvPr>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1" name="Straight Connector 920">
                <a:extLst>
                  <a:ext uri="{FF2B5EF4-FFF2-40B4-BE49-F238E27FC236}">
                    <a16:creationId xmlns:a16="http://schemas.microsoft.com/office/drawing/2014/main" id="{3AED52C3-1267-4969-B6A2-71A9B70C2941}"/>
                  </a:ext>
                </a:extLst>
              </p:cNvPr>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1461" name="Group 1460">
            <a:extLst>
              <a:ext uri="{FF2B5EF4-FFF2-40B4-BE49-F238E27FC236}">
                <a16:creationId xmlns:a16="http://schemas.microsoft.com/office/drawing/2014/main" id="{7F30475F-30DA-4B1D-9FE7-8024FD4E73F6}"/>
              </a:ext>
            </a:extLst>
          </p:cNvPr>
          <p:cNvGrpSpPr/>
          <p:nvPr/>
        </p:nvGrpSpPr>
        <p:grpSpPr>
          <a:xfrm>
            <a:off x="1625649" y="2313804"/>
            <a:ext cx="736594" cy="2327258"/>
            <a:chOff x="2084427" y="3479046"/>
            <a:chExt cx="1325869" cy="4189065"/>
          </a:xfrm>
        </p:grpSpPr>
        <p:grpSp>
          <p:nvGrpSpPr>
            <p:cNvPr id="799" name="Group 798"/>
            <p:cNvGrpSpPr/>
            <p:nvPr/>
          </p:nvGrpSpPr>
          <p:grpSpPr>
            <a:xfrm flipH="1">
              <a:off x="2084427" y="4010551"/>
              <a:ext cx="502910" cy="274320"/>
              <a:chOff x="3657610" y="2103120"/>
              <a:chExt cx="502910" cy="274320"/>
            </a:xfrm>
          </p:grpSpPr>
          <p:cxnSp>
            <p:nvCxnSpPr>
              <p:cNvPr id="1202" name="Straight Connector 1201"/>
              <p:cNvCxnSpPr/>
              <p:nvPr/>
            </p:nvCxnSpPr>
            <p:spPr>
              <a:xfrm>
                <a:off x="3657610" y="2244740"/>
                <a:ext cx="2148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03" name="Isosceles Triangle 1202"/>
              <p:cNvSpPr/>
              <p:nvPr/>
            </p:nvSpPr>
            <p:spPr>
              <a:xfrm rot="5400000" flipV="1">
                <a:off x="3771908" y="2221881"/>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04" name="Isosceles Triangle 1203"/>
              <p:cNvSpPr/>
              <p:nvPr/>
            </p:nvSpPr>
            <p:spPr>
              <a:xfrm rot="5400000">
                <a:off x="3726189" y="222187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05" name="Oval 1204"/>
              <p:cNvSpPr>
                <a:spLocks noChangeAspect="1"/>
              </p:cNvSpPr>
              <p:nvPr/>
            </p:nvSpPr>
            <p:spPr>
              <a:xfrm>
                <a:off x="3886200" y="2103120"/>
                <a:ext cx="274320" cy="27432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nvGrpSpPr>
              <p:cNvPr id="1206" name="Group 1205"/>
              <p:cNvGrpSpPr>
                <a:grpSpLocks noChangeAspect="1"/>
              </p:cNvGrpSpPr>
              <p:nvPr/>
            </p:nvGrpSpPr>
            <p:grpSpPr>
              <a:xfrm rot="2700000">
                <a:off x="4022196" y="2152225"/>
                <a:ext cx="45720" cy="152400"/>
                <a:chOff x="5577828" y="2244740"/>
                <a:chExt cx="274320" cy="914400"/>
              </a:xfrm>
            </p:grpSpPr>
            <p:sp>
              <p:nvSpPr>
                <p:cNvPr id="1207" name="Isosceles Triangle 1206"/>
                <p:cNvSpPr/>
                <p:nvPr/>
              </p:nvSpPr>
              <p:spPr>
                <a:xfrm>
                  <a:off x="5641833" y="2244740"/>
                  <a:ext cx="146313" cy="914400"/>
                </a:xfrm>
                <a:prstGeom prst="triangl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08" name="Oval 1207"/>
                <p:cNvSpPr>
                  <a:spLocks noChangeAspect="1"/>
                </p:cNvSpPr>
                <p:nvPr/>
              </p:nvSpPr>
              <p:spPr>
                <a:xfrm>
                  <a:off x="5577828" y="2697488"/>
                  <a:ext cx="274320" cy="27432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nvGrpSpPr>
            <p:cNvPr id="960" name="Group 959">
              <a:extLst>
                <a:ext uri="{FF2B5EF4-FFF2-40B4-BE49-F238E27FC236}">
                  <a16:creationId xmlns:a16="http://schemas.microsoft.com/office/drawing/2014/main" id="{E6FC766C-AD4A-49B4-9814-BCF94EFE3630}"/>
                </a:ext>
              </a:extLst>
            </p:cNvPr>
            <p:cNvGrpSpPr/>
            <p:nvPr/>
          </p:nvGrpSpPr>
          <p:grpSpPr>
            <a:xfrm>
              <a:off x="2221581" y="5839331"/>
              <a:ext cx="1188715" cy="1828780"/>
              <a:chOff x="2209046" y="6783242"/>
              <a:chExt cx="1188715" cy="1828780"/>
            </a:xfrm>
          </p:grpSpPr>
          <p:grpSp>
            <p:nvGrpSpPr>
              <p:cNvPr id="750" name="Group 749">
                <a:extLst>
                  <a:ext uri="{FF2B5EF4-FFF2-40B4-BE49-F238E27FC236}">
                    <a16:creationId xmlns:a16="http://schemas.microsoft.com/office/drawing/2014/main" id="{EDCFE6AC-02F5-4335-9D7E-CBB5E86DB674}"/>
                  </a:ext>
                </a:extLst>
              </p:cNvPr>
              <p:cNvGrpSpPr/>
              <p:nvPr/>
            </p:nvGrpSpPr>
            <p:grpSpPr>
              <a:xfrm>
                <a:off x="2483371" y="6828977"/>
                <a:ext cx="914390" cy="909638"/>
                <a:chOff x="545759" y="7269476"/>
                <a:chExt cx="914390" cy="909638"/>
              </a:xfrm>
            </p:grpSpPr>
            <p:grpSp>
              <p:nvGrpSpPr>
                <p:cNvPr id="751" name="Group 750">
                  <a:extLst>
                    <a:ext uri="{FF2B5EF4-FFF2-40B4-BE49-F238E27FC236}">
                      <a16:creationId xmlns:a16="http://schemas.microsoft.com/office/drawing/2014/main" id="{07548844-1830-410A-A074-0678ECB06F17}"/>
                    </a:ext>
                  </a:extLst>
                </p:cNvPr>
                <p:cNvGrpSpPr/>
                <p:nvPr/>
              </p:nvGrpSpPr>
              <p:grpSpPr>
                <a:xfrm>
                  <a:off x="957239" y="7269476"/>
                  <a:ext cx="502910" cy="274320"/>
                  <a:chOff x="3657610" y="2103120"/>
                  <a:chExt cx="502910" cy="274320"/>
                </a:xfrm>
              </p:grpSpPr>
              <p:cxnSp>
                <p:nvCxnSpPr>
                  <p:cNvPr id="772" name="Straight Connector 771">
                    <a:extLst>
                      <a:ext uri="{FF2B5EF4-FFF2-40B4-BE49-F238E27FC236}">
                        <a16:creationId xmlns:a16="http://schemas.microsoft.com/office/drawing/2014/main" id="{D87EAF4A-5564-4415-8521-DBC822F917B1}"/>
                      </a:ext>
                    </a:extLst>
                  </p:cNvPr>
                  <p:cNvCxnSpPr/>
                  <p:nvPr/>
                </p:nvCxnSpPr>
                <p:spPr>
                  <a:xfrm>
                    <a:off x="3657610" y="2244740"/>
                    <a:ext cx="2148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73" name="Isosceles Triangle 772">
                    <a:extLst>
                      <a:ext uri="{FF2B5EF4-FFF2-40B4-BE49-F238E27FC236}">
                        <a16:creationId xmlns:a16="http://schemas.microsoft.com/office/drawing/2014/main" id="{9F66D827-82A3-4851-A8DC-1AC3C55675F3}"/>
                      </a:ext>
                    </a:extLst>
                  </p:cNvPr>
                  <p:cNvSpPr/>
                  <p:nvPr/>
                </p:nvSpPr>
                <p:spPr>
                  <a:xfrm rot="5400000" flipV="1">
                    <a:off x="3771908" y="2221881"/>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774" name="Isosceles Triangle 773">
                    <a:extLst>
                      <a:ext uri="{FF2B5EF4-FFF2-40B4-BE49-F238E27FC236}">
                        <a16:creationId xmlns:a16="http://schemas.microsoft.com/office/drawing/2014/main" id="{1481AB94-B8A0-4AAE-A21D-0F2B5E797FB1}"/>
                      </a:ext>
                    </a:extLst>
                  </p:cNvPr>
                  <p:cNvSpPr/>
                  <p:nvPr/>
                </p:nvSpPr>
                <p:spPr>
                  <a:xfrm rot="5400000">
                    <a:off x="3726189" y="222187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775" name="Oval 774">
                    <a:extLst>
                      <a:ext uri="{FF2B5EF4-FFF2-40B4-BE49-F238E27FC236}">
                        <a16:creationId xmlns:a16="http://schemas.microsoft.com/office/drawing/2014/main" id="{A24F2A57-22E9-4870-8B07-21E532FCFFA6}"/>
                      </a:ext>
                    </a:extLst>
                  </p:cNvPr>
                  <p:cNvSpPr>
                    <a:spLocks noChangeAspect="1"/>
                  </p:cNvSpPr>
                  <p:nvPr/>
                </p:nvSpPr>
                <p:spPr>
                  <a:xfrm>
                    <a:off x="3886200" y="2103120"/>
                    <a:ext cx="274320" cy="27432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nvGrpSpPr>
                  <p:cNvPr id="776" name="Group 775">
                    <a:extLst>
                      <a:ext uri="{FF2B5EF4-FFF2-40B4-BE49-F238E27FC236}">
                        <a16:creationId xmlns:a16="http://schemas.microsoft.com/office/drawing/2014/main" id="{DB65FC75-E233-4CAE-9993-5693BC99A866}"/>
                      </a:ext>
                    </a:extLst>
                  </p:cNvPr>
                  <p:cNvGrpSpPr>
                    <a:grpSpLocks noChangeAspect="1"/>
                  </p:cNvGrpSpPr>
                  <p:nvPr/>
                </p:nvGrpSpPr>
                <p:grpSpPr>
                  <a:xfrm rot="2700000">
                    <a:off x="4022196" y="2152225"/>
                    <a:ext cx="45720" cy="152400"/>
                    <a:chOff x="5577828" y="2244740"/>
                    <a:chExt cx="274320" cy="914400"/>
                  </a:xfrm>
                </p:grpSpPr>
                <p:sp>
                  <p:nvSpPr>
                    <p:cNvPr id="777" name="Isosceles Triangle 776">
                      <a:extLst>
                        <a:ext uri="{FF2B5EF4-FFF2-40B4-BE49-F238E27FC236}">
                          <a16:creationId xmlns:a16="http://schemas.microsoft.com/office/drawing/2014/main" id="{A7FD268B-E401-4696-89FD-26BF0ACB805F}"/>
                        </a:ext>
                      </a:extLst>
                    </p:cNvPr>
                    <p:cNvSpPr/>
                    <p:nvPr/>
                  </p:nvSpPr>
                  <p:spPr>
                    <a:xfrm>
                      <a:off x="5641833" y="2244740"/>
                      <a:ext cx="146313" cy="914400"/>
                    </a:xfrm>
                    <a:prstGeom prst="triangl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778" name="Oval 777">
                      <a:extLst>
                        <a:ext uri="{FF2B5EF4-FFF2-40B4-BE49-F238E27FC236}">
                          <a16:creationId xmlns:a16="http://schemas.microsoft.com/office/drawing/2014/main" id="{75992B4E-D5C4-4F24-A5B1-A57C7113A90A}"/>
                        </a:ext>
                      </a:extLst>
                    </p:cNvPr>
                    <p:cNvSpPr>
                      <a:spLocks noChangeAspect="1"/>
                    </p:cNvSpPr>
                    <p:nvPr/>
                  </p:nvSpPr>
                  <p:spPr>
                    <a:xfrm>
                      <a:off x="5577828" y="2697488"/>
                      <a:ext cx="274320" cy="27432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nvGrpSpPr>
                <p:cNvPr id="752" name="Group 751">
                  <a:extLst>
                    <a:ext uri="{FF2B5EF4-FFF2-40B4-BE49-F238E27FC236}">
                      <a16:creationId xmlns:a16="http://schemas.microsoft.com/office/drawing/2014/main" id="{44666E0B-0C25-4D10-B8A1-C984FCEC0B27}"/>
                    </a:ext>
                  </a:extLst>
                </p:cNvPr>
                <p:cNvGrpSpPr/>
                <p:nvPr/>
              </p:nvGrpSpPr>
              <p:grpSpPr>
                <a:xfrm>
                  <a:off x="957239" y="7904794"/>
                  <a:ext cx="502910" cy="274320"/>
                  <a:chOff x="3657610" y="2103120"/>
                  <a:chExt cx="502910" cy="274320"/>
                </a:xfrm>
              </p:grpSpPr>
              <p:cxnSp>
                <p:nvCxnSpPr>
                  <p:cNvPr id="765" name="Straight Connector 764">
                    <a:extLst>
                      <a:ext uri="{FF2B5EF4-FFF2-40B4-BE49-F238E27FC236}">
                        <a16:creationId xmlns:a16="http://schemas.microsoft.com/office/drawing/2014/main" id="{A94358A7-1FD8-4364-A32D-DC09DE08B8C7}"/>
                      </a:ext>
                    </a:extLst>
                  </p:cNvPr>
                  <p:cNvCxnSpPr/>
                  <p:nvPr/>
                </p:nvCxnSpPr>
                <p:spPr>
                  <a:xfrm>
                    <a:off x="3657610" y="2244740"/>
                    <a:ext cx="2148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66" name="Isosceles Triangle 765">
                    <a:extLst>
                      <a:ext uri="{FF2B5EF4-FFF2-40B4-BE49-F238E27FC236}">
                        <a16:creationId xmlns:a16="http://schemas.microsoft.com/office/drawing/2014/main" id="{184C562D-82B6-4FA5-97A5-4F17413F211F}"/>
                      </a:ext>
                    </a:extLst>
                  </p:cNvPr>
                  <p:cNvSpPr/>
                  <p:nvPr/>
                </p:nvSpPr>
                <p:spPr>
                  <a:xfrm rot="5400000" flipV="1">
                    <a:off x="3771908" y="2221881"/>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767" name="Isosceles Triangle 766">
                    <a:extLst>
                      <a:ext uri="{FF2B5EF4-FFF2-40B4-BE49-F238E27FC236}">
                        <a16:creationId xmlns:a16="http://schemas.microsoft.com/office/drawing/2014/main" id="{648BF686-C1B5-4A1D-83F6-5C42429A212B}"/>
                      </a:ext>
                    </a:extLst>
                  </p:cNvPr>
                  <p:cNvSpPr/>
                  <p:nvPr/>
                </p:nvSpPr>
                <p:spPr>
                  <a:xfrm rot="5400000">
                    <a:off x="3726189" y="222187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768" name="Oval 767">
                    <a:extLst>
                      <a:ext uri="{FF2B5EF4-FFF2-40B4-BE49-F238E27FC236}">
                        <a16:creationId xmlns:a16="http://schemas.microsoft.com/office/drawing/2014/main" id="{8C3F7C02-63B2-48A7-88E4-6BB9188A2C8A}"/>
                      </a:ext>
                    </a:extLst>
                  </p:cNvPr>
                  <p:cNvSpPr>
                    <a:spLocks noChangeAspect="1"/>
                  </p:cNvSpPr>
                  <p:nvPr/>
                </p:nvSpPr>
                <p:spPr>
                  <a:xfrm>
                    <a:off x="3886200" y="2103120"/>
                    <a:ext cx="274320" cy="27432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nvGrpSpPr>
                  <p:cNvPr id="769" name="Group 768">
                    <a:extLst>
                      <a:ext uri="{FF2B5EF4-FFF2-40B4-BE49-F238E27FC236}">
                        <a16:creationId xmlns:a16="http://schemas.microsoft.com/office/drawing/2014/main" id="{51D09D27-EA11-44C4-8FAA-C066AD3B04F8}"/>
                      </a:ext>
                    </a:extLst>
                  </p:cNvPr>
                  <p:cNvGrpSpPr>
                    <a:grpSpLocks noChangeAspect="1"/>
                  </p:cNvGrpSpPr>
                  <p:nvPr/>
                </p:nvGrpSpPr>
                <p:grpSpPr>
                  <a:xfrm rot="2700000">
                    <a:off x="4022196" y="2152225"/>
                    <a:ext cx="45720" cy="152400"/>
                    <a:chOff x="5577828" y="2244740"/>
                    <a:chExt cx="274320" cy="914400"/>
                  </a:xfrm>
                </p:grpSpPr>
                <p:sp>
                  <p:nvSpPr>
                    <p:cNvPr id="770" name="Isosceles Triangle 769">
                      <a:extLst>
                        <a:ext uri="{FF2B5EF4-FFF2-40B4-BE49-F238E27FC236}">
                          <a16:creationId xmlns:a16="http://schemas.microsoft.com/office/drawing/2014/main" id="{9EA22933-27A4-4AC7-904D-F279EA9C436F}"/>
                        </a:ext>
                      </a:extLst>
                    </p:cNvPr>
                    <p:cNvSpPr/>
                    <p:nvPr/>
                  </p:nvSpPr>
                  <p:spPr>
                    <a:xfrm>
                      <a:off x="5641833" y="2244740"/>
                      <a:ext cx="146313" cy="914400"/>
                    </a:xfrm>
                    <a:prstGeom prst="triangl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771" name="Oval 770">
                      <a:extLst>
                        <a:ext uri="{FF2B5EF4-FFF2-40B4-BE49-F238E27FC236}">
                          <a16:creationId xmlns:a16="http://schemas.microsoft.com/office/drawing/2014/main" id="{F2F02D74-754D-4503-B393-BE49837B1F03}"/>
                        </a:ext>
                      </a:extLst>
                    </p:cNvPr>
                    <p:cNvSpPr>
                      <a:spLocks noChangeAspect="1"/>
                    </p:cNvSpPr>
                    <p:nvPr/>
                  </p:nvSpPr>
                  <p:spPr>
                    <a:xfrm>
                      <a:off x="5577828" y="2697488"/>
                      <a:ext cx="274320" cy="27432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nvGrpSpPr>
                <p:cNvPr id="753" name="Group 752">
                  <a:extLst>
                    <a:ext uri="{FF2B5EF4-FFF2-40B4-BE49-F238E27FC236}">
                      <a16:creationId xmlns:a16="http://schemas.microsoft.com/office/drawing/2014/main" id="{0C2BA69F-F557-4D5A-B7FF-5E67D2371DA5}"/>
                    </a:ext>
                  </a:extLst>
                </p:cNvPr>
                <p:cNvGrpSpPr/>
                <p:nvPr/>
              </p:nvGrpSpPr>
              <p:grpSpPr>
                <a:xfrm>
                  <a:off x="545759" y="7365377"/>
                  <a:ext cx="548625" cy="725938"/>
                  <a:chOff x="9113796" y="6724708"/>
                  <a:chExt cx="548625" cy="725938"/>
                </a:xfrm>
              </p:grpSpPr>
              <p:cxnSp>
                <p:nvCxnSpPr>
                  <p:cNvPr id="754" name="Straight Connector 753">
                    <a:extLst>
                      <a:ext uri="{FF2B5EF4-FFF2-40B4-BE49-F238E27FC236}">
                        <a16:creationId xmlns:a16="http://schemas.microsoft.com/office/drawing/2014/main" id="{0CD5EF05-F1CB-4D4D-A53B-CE985A673C64}"/>
                      </a:ext>
                    </a:extLst>
                  </p:cNvPr>
                  <p:cNvCxnSpPr/>
                  <p:nvPr/>
                </p:nvCxnSpPr>
                <p:spPr>
                  <a:xfrm flipV="1">
                    <a:off x="9525262" y="7193950"/>
                    <a:ext cx="1" cy="21097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5" name="Straight Connector 754">
                    <a:extLst>
                      <a:ext uri="{FF2B5EF4-FFF2-40B4-BE49-F238E27FC236}">
                        <a16:creationId xmlns:a16="http://schemas.microsoft.com/office/drawing/2014/main" id="{5AB2D3DE-A1DC-4893-8696-0CAE35927F70}"/>
                      </a:ext>
                    </a:extLst>
                  </p:cNvPr>
                  <p:cNvCxnSpPr/>
                  <p:nvPr/>
                </p:nvCxnSpPr>
                <p:spPr>
                  <a:xfrm flipV="1">
                    <a:off x="9525262" y="6767640"/>
                    <a:ext cx="0" cy="18008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56" name="TextBox 755">
                    <a:extLst>
                      <a:ext uri="{FF2B5EF4-FFF2-40B4-BE49-F238E27FC236}">
                        <a16:creationId xmlns:a16="http://schemas.microsoft.com/office/drawing/2014/main" id="{F1074C73-94E3-4B57-8840-7745B2864C57}"/>
                      </a:ext>
                    </a:extLst>
                  </p:cNvPr>
                  <p:cNvSpPr txBox="1"/>
                  <p:nvPr/>
                </p:nvSpPr>
                <p:spPr>
                  <a:xfrm>
                    <a:off x="9388104" y="6947729"/>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DP</a:t>
                    </a:r>
                  </a:p>
                </p:txBody>
              </p:sp>
              <p:cxnSp>
                <p:nvCxnSpPr>
                  <p:cNvPr id="757" name="Straight Connector 756">
                    <a:extLst>
                      <a:ext uri="{FF2B5EF4-FFF2-40B4-BE49-F238E27FC236}">
                        <a16:creationId xmlns:a16="http://schemas.microsoft.com/office/drawing/2014/main" id="{BA2927C7-4AFC-440F-9C05-8BC1B605F0AB}"/>
                      </a:ext>
                    </a:extLst>
                  </p:cNvPr>
                  <p:cNvCxnSpPr/>
                  <p:nvPr/>
                </p:nvCxnSpPr>
                <p:spPr>
                  <a:xfrm flipH="1" flipV="1">
                    <a:off x="9205226" y="6767640"/>
                    <a:ext cx="320036" cy="278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8" name="Straight Connector 757">
                    <a:extLst>
                      <a:ext uri="{FF2B5EF4-FFF2-40B4-BE49-F238E27FC236}">
                        <a16:creationId xmlns:a16="http://schemas.microsoft.com/office/drawing/2014/main" id="{7947BAD1-E205-43F2-87EE-2DBCD70A60B1}"/>
                      </a:ext>
                    </a:extLst>
                  </p:cNvPr>
                  <p:cNvCxnSpPr/>
                  <p:nvPr/>
                </p:nvCxnSpPr>
                <p:spPr>
                  <a:xfrm flipH="1" flipV="1">
                    <a:off x="9113796" y="7406613"/>
                    <a:ext cx="411467" cy="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59" name="Group 758">
                    <a:extLst>
                      <a:ext uri="{FF2B5EF4-FFF2-40B4-BE49-F238E27FC236}">
                        <a16:creationId xmlns:a16="http://schemas.microsoft.com/office/drawing/2014/main" id="{4E0DEDF9-B07F-4856-8B34-1B0CF9141BBD}"/>
                      </a:ext>
                    </a:extLst>
                  </p:cNvPr>
                  <p:cNvGrpSpPr/>
                  <p:nvPr/>
                </p:nvGrpSpPr>
                <p:grpSpPr>
                  <a:xfrm>
                    <a:off x="9326863" y="6724708"/>
                    <a:ext cx="91439" cy="91442"/>
                    <a:chOff x="9593839" y="5294223"/>
                    <a:chExt cx="91439" cy="91442"/>
                  </a:xfrm>
                </p:grpSpPr>
                <p:sp>
                  <p:nvSpPr>
                    <p:cNvPr id="763" name="Isosceles Triangle 762">
                      <a:extLst>
                        <a:ext uri="{FF2B5EF4-FFF2-40B4-BE49-F238E27FC236}">
                          <a16:creationId xmlns:a16="http://schemas.microsoft.com/office/drawing/2014/main" id="{F968BC6D-FDC8-4710-819A-94B4A88DDD0F}"/>
                        </a:ext>
                      </a:extLst>
                    </p:cNvPr>
                    <p:cNvSpPr/>
                    <p:nvPr/>
                  </p:nvSpPr>
                  <p:spPr>
                    <a:xfrm rot="16200000" flipH="1" flipV="1">
                      <a:off x="9570979" y="5317085"/>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764" name="Isosceles Triangle 763">
                      <a:extLst>
                        <a:ext uri="{FF2B5EF4-FFF2-40B4-BE49-F238E27FC236}">
                          <a16:creationId xmlns:a16="http://schemas.microsoft.com/office/drawing/2014/main" id="{BCC955EB-E066-4E01-BAA8-CCB06CC6D6A5}"/>
                        </a:ext>
                      </a:extLst>
                    </p:cNvPr>
                    <p:cNvSpPr/>
                    <p:nvPr/>
                  </p:nvSpPr>
                  <p:spPr>
                    <a:xfrm rot="16200000" flipH="1">
                      <a:off x="9616698" y="5317083"/>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nvGrpSpPr>
                  <p:cNvPr id="760" name="Group 759">
                    <a:extLst>
                      <a:ext uri="{FF2B5EF4-FFF2-40B4-BE49-F238E27FC236}">
                        <a16:creationId xmlns:a16="http://schemas.microsoft.com/office/drawing/2014/main" id="{AFC1C3D5-7701-4025-9F5D-EE6C7519925D}"/>
                      </a:ext>
                    </a:extLst>
                  </p:cNvPr>
                  <p:cNvGrpSpPr/>
                  <p:nvPr/>
                </p:nvGrpSpPr>
                <p:grpSpPr>
                  <a:xfrm>
                    <a:off x="9326863" y="7359204"/>
                    <a:ext cx="91439" cy="91442"/>
                    <a:chOff x="9593839" y="5294223"/>
                    <a:chExt cx="91439" cy="91442"/>
                  </a:xfrm>
                </p:grpSpPr>
                <p:sp>
                  <p:nvSpPr>
                    <p:cNvPr id="761" name="Isosceles Triangle 760">
                      <a:extLst>
                        <a:ext uri="{FF2B5EF4-FFF2-40B4-BE49-F238E27FC236}">
                          <a16:creationId xmlns:a16="http://schemas.microsoft.com/office/drawing/2014/main" id="{073B7E3D-F6A5-4A1F-A98B-B8AE9D19D126}"/>
                        </a:ext>
                      </a:extLst>
                    </p:cNvPr>
                    <p:cNvSpPr/>
                    <p:nvPr/>
                  </p:nvSpPr>
                  <p:spPr>
                    <a:xfrm rot="16200000" flipH="1" flipV="1">
                      <a:off x="9570979" y="5317085"/>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762" name="Isosceles Triangle 761">
                      <a:extLst>
                        <a:ext uri="{FF2B5EF4-FFF2-40B4-BE49-F238E27FC236}">
                          <a16:creationId xmlns:a16="http://schemas.microsoft.com/office/drawing/2014/main" id="{C934FF66-2997-4B7A-B063-2C4F40F8B047}"/>
                        </a:ext>
                      </a:extLst>
                    </p:cNvPr>
                    <p:cNvSpPr/>
                    <p:nvPr/>
                  </p:nvSpPr>
                  <p:spPr>
                    <a:xfrm rot="16200000" flipH="1">
                      <a:off x="9616698" y="5317083"/>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cxnSp>
            <p:nvCxnSpPr>
              <p:cNvPr id="779" name="Straight Connector 778">
                <a:extLst>
                  <a:ext uri="{FF2B5EF4-FFF2-40B4-BE49-F238E27FC236}">
                    <a16:creationId xmlns:a16="http://schemas.microsoft.com/office/drawing/2014/main" id="{53FE6B6B-B0DD-4CF0-AD82-0BC7D17CF572}"/>
                  </a:ext>
                </a:extLst>
              </p:cNvPr>
              <p:cNvCxnSpPr/>
              <p:nvPr/>
            </p:nvCxnSpPr>
            <p:spPr>
              <a:xfrm flipV="1">
                <a:off x="2483363" y="6874680"/>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0" name="Straight Connector 779">
                <a:extLst>
                  <a:ext uri="{FF2B5EF4-FFF2-40B4-BE49-F238E27FC236}">
                    <a16:creationId xmlns:a16="http://schemas.microsoft.com/office/drawing/2014/main" id="{070AEFB6-B10B-4913-84DF-4E2F8CFC426C}"/>
                  </a:ext>
                </a:extLst>
              </p:cNvPr>
              <p:cNvCxnSpPr/>
              <p:nvPr/>
            </p:nvCxnSpPr>
            <p:spPr>
              <a:xfrm>
                <a:off x="2209046" y="7240436"/>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2" name="Straight Connector 781">
                <a:extLst>
                  <a:ext uri="{FF2B5EF4-FFF2-40B4-BE49-F238E27FC236}">
                    <a16:creationId xmlns:a16="http://schemas.microsoft.com/office/drawing/2014/main" id="{6CE4EDCC-58FB-41B7-8F5E-6D9B44458894}"/>
                  </a:ext>
                </a:extLst>
              </p:cNvPr>
              <p:cNvCxnSpPr/>
              <p:nvPr/>
            </p:nvCxnSpPr>
            <p:spPr>
              <a:xfrm flipV="1">
                <a:off x="2574802" y="6783242"/>
                <a:ext cx="5716" cy="302127"/>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783" name="Group 782">
                <a:extLst>
                  <a:ext uri="{FF2B5EF4-FFF2-40B4-BE49-F238E27FC236}">
                    <a16:creationId xmlns:a16="http://schemas.microsoft.com/office/drawing/2014/main" id="{6FE1D24C-CA8E-4D22-AF76-7E62E6CA7C58}"/>
                  </a:ext>
                </a:extLst>
              </p:cNvPr>
              <p:cNvGrpSpPr/>
              <p:nvPr/>
            </p:nvGrpSpPr>
            <p:grpSpPr>
              <a:xfrm>
                <a:off x="2300485" y="7057558"/>
                <a:ext cx="365760" cy="454722"/>
                <a:chOff x="2560342" y="2240293"/>
                <a:chExt cx="365760" cy="454722"/>
              </a:xfrm>
            </p:grpSpPr>
            <p:sp>
              <p:nvSpPr>
                <p:cNvPr id="784" name="Trapezoid 783">
                  <a:extLst>
                    <a:ext uri="{FF2B5EF4-FFF2-40B4-BE49-F238E27FC236}">
                      <a16:creationId xmlns:a16="http://schemas.microsoft.com/office/drawing/2014/main" id="{E1E87B56-E01B-4582-888E-6C722C71A145}"/>
                    </a:ext>
                  </a:extLst>
                </p:cNvPr>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833">
                    <a:solidFill>
                      <a:schemeClr val="bg1"/>
                    </a:solidFill>
                  </a:endParaRPr>
                </a:p>
              </p:txBody>
            </p:sp>
            <p:sp>
              <p:nvSpPr>
                <p:cNvPr id="785" name="Oval 784">
                  <a:extLst>
                    <a:ext uri="{FF2B5EF4-FFF2-40B4-BE49-F238E27FC236}">
                      <a16:creationId xmlns:a16="http://schemas.microsoft.com/office/drawing/2014/main" id="{82995B78-6D9D-401C-AB4B-65A6E88E2870}"/>
                    </a:ext>
                  </a:extLst>
                </p:cNvPr>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833">
                    <a:solidFill>
                      <a:schemeClr val="bg1"/>
                    </a:solidFill>
                  </a:endParaRPr>
                </a:p>
              </p:txBody>
            </p:sp>
            <p:sp>
              <p:nvSpPr>
                <p:cNvPr id="786" name="Oval 785">
                  <a:extLst>
                    <a:ext uri="{FF2B5EF4-FFF2-40B4-BE49-F238E27FC236}">
                      <a16:creationId xmlns:a16="http://schemas.microsoft.com/office/drawing/2014/main" id="{B7261D67-A418-4988-8F91-89A36CA57429}"/>
                    </a:ext>
                  </a:extLst>
                </p:cNvPr>
                <p:cNvSpPr>
                  <a:spLocks noChangeAspect="1"/>
                </p:cNvSpPr>
                <p:nvPr/>
              </p:nvSpPr>
              <p:spPr>
                <a:xfrm>
                  <a:off x="2651781" y="2423171"/>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833">
                    <a:solidFill>
                      <a:schemeClr val="bg1"/>
                    </a:solidFill>
                  </a:endParaRPr>
                </a:p>
              </p:txBody>
            </p:sp>
            <p:sp>
              <p:nvSpPr>
                <p:cNvPr id="787" name="Rectangle 786">
                  <a:extLst>
                    <a:ext uri="{FF2B5EF4-FFF2-40B4-BE49-F238E27FC236}">
                      <a16:creationId xmlns:a16="http://schemas.microsoft.com/office/drawing/2014/main" id="{9B4E423C-68EE-45C3-8B74-D2DBA28CE597}"/>
                    </a:ext>
                  </a:extLst>
                </p:cNvPr>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833">
                    <a:solidFill>
                      <a:schemeClr val="bg1"/>
                    </a:solidFill>
                  </a:endParaRPr>
                </a:p>
              </p:txBody>
            </p:sp>
          </p:grpSp>
          <p:cxnSp>
            <p:nvCxnSpPr>
              <p:cNvPr id="804" name="Straight Connector 803">
                <a:extLst>
                  <a:ext uri="{FF2B5EF4-FFF2-40B4-BE49-F238E27FC236}">
                    <a16:creationId xmlns:a16="http://schemas.microsoft.com/office/drawing/2014/main" id="{BBD9D442-AF2C-44EF-8945-EC4D0D063CB8}"/>
                  </a:ext>
                </a:extLst>
              </p:cNvPr>
              <p:cNvCxnSpPr>
                <a:cxnSpLocks/>
              </p:cNvCxnSpPr>
              <p:nvPr/>
            </p:nvCxnSpPr>
            <p:spPr>
              <a:xfrm>
                <a:off x="2483371" y="7315180"/>
                <a:ext cx="0" cy="1296842"/>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89" name="Straight Connector 788">
                <a:extLst>
                  <a:ext uri="{FF2B5EF4-FFF2-40B4-BE49-F238E27FC236}">
                    <a16:creationId xmlns:a16="http://schemas.microsoft.com/office/drawing/2014/main" id="{64168171-81C1-41B8-A306-79AFB9A7631E}"/>
                  </a:ext>
                </a:extLst>
              </p:cNvPr>
              <p:cNvCxnSpPr/>
              <p:nvPr/>
            </p:nvCxnSpPr>
            <p:spPr>
              <a:xfrm>
                <a:off x="2209046" y="788051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1" name="Straight Connector 790">
                <a:extLst>
                  <a:ext uri="{FF2B5EF4-FFF2-40B4-BE49-F238E27FC236}">
                    <a16:creationId xmlns:a16="http://schemas.microsoft.com/office/drawing/2014/main" id="{83220DB6-8A83-45DC-B912-6032BF4C22CE}"/>
                  </a:ext>
                </a:extLst>
              </p:cNvPr>
              <p:cNvCxnSpPr/>
              <p:nvPr/>
            </p:nvCxnSpPr>
            <p:spPr>
              <a:xfrm>
                <a:off x="2391924" y="797194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3" name="Straight Connector 792">
                <a:extLst>
                  <a:ext uri="{FF2B5EF4-FFF2-40B4-BE49-F238E27FC236}">
                    <a16:creationId xmlns:a16="http://schemas.microsoft.com/office/drawing/2014/main" id="{C7B4D94F-8852-4C17-91E4-D5CFF36EFF05}"/>
                  </a:ext>
                </a:extLst>
              </p:cNvPr>
              <p:cNvCxnSpPr/>
              <p:nvPr/>
            </p:nvCxnSpPr>
            <p:spPr>
              <a:xfrm>
                <a:off x="2391924" y="778907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1" name="Straight Connector 800">
                <a:extLst>
                  <a:ext uri="{FF2B5EF4-FFF2-40B4-BE49-F238E27FC236}">
                    <a16:creationId xmlns:a16="http://schemas.microsoft.com/office/drawing/2014/main" id="{08A521CB-AA65-4D3B-B72A-92202A28515A}"/>
                  </a:ext>
                </a:extLst>
              </p:cNvPr>
              <p:cNvCxnSpPr/>
              <p:nvPr/>
            </p:nvCxnSpPr>
            <p:spPr>
              <a:xfrm>
                <a:off x="2574802" y="788051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2" name="Straight Connector 801">
                <a:extLst>
                  <a:ext uri="{FF2B5EF4-FFF2-40B4-BE49-F238E27FC236}">
                    <a16:creationId xmlns:a16="http://schemas.microsoft.com/office/drawing/2014/main" id="{78201E09-58BE-46F4-901C-76A3A29DCAA7}"/>
                  </a:ext>
                </a:extLst>
              </p:cNvPr>
              <p:cNvCxnSpPr/>
              <p:nvPr/>
            </p:nvCxnSpPr>
            <p:spPr>
              <a:xfrm>
                <a:off x="2711962" y="788051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803" name="Oval 802">
                <a:extLst>
                  <a:ext uri="{FF2B5EF4-FFF2-40B4-BE49-F238E27FC236}">
                    <a16:creationId xmlns:a16="http://schemas.microsoft.com/office/drawing/2014/main" id="{27D56E68-FEC4-425C-BB54-F2AFD0D9169F}"/>
                  </a:ext>
                </a:extLst>
              </p:cNvPr>
              <p:cNvSpPr/>
              <p:nvPr/>
            </p:nvSpPr>
            <p:spPr>
              <a:xfrm>
                <a:off x="2391916" y="781193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sp>
          <p:nvSpPr>
            <p:cNvPr id="817" name="TextBox 816">
              <a:extLst>
                <a:ext uri="{FF2B5EF4-FFF2-40B4-BE49-F238E27FC236}">
                  <a16:creationId xmlns:a16="http://schemas.microsoft.com/office/drawing/2014/main" id="{8D353B8F-54CA-4880-8C3D-DF67B3469664}"/>
                </a:ext>
              </a:extLst>
            </p:cNvPr>
            <p:cNvSpPr txBox="1"/>
            <p:nvPr/>
          </p:nvSpPr>
          <p:spPr>
            <a:xfrm>
              <a:off x="2130142" y="4576314"/>
              <a:ext cx="906311" cy="1263017"/>
            </a:xfrm>
            <a:prstGeom prst="rect">
              <a:avLst/>
            </a:prstGeom>
            <a:solidFill>
              <a:schemeClr val="bg1">
                <a:lumMod val="65000"/>
              </a:schemeClr>
            </a:solidFill>
            <a:ln w="25400">
              <a:solidFill>
                <a:schemeClr val="bg1"/>
              </a:solidFill>
            </a:ln>
          </p:spPr>
          <p:txBody>
            <a:bodyPr wrap="square" lIns="50800" tIns="0" rIns="5080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r>
                <a:rPr lang="en-US" sz="778" dirty="0">
                  <a:solidFill>
                    <a:schemeClr val="bg1"/>
                  </a:solidFill>
                  <a:latin typeface="Comic Sans MS" panose="030F0702030302020204" pitchFamily="66" charset="0"/>
                </a:rPr>
                <a:t>Boiler 1</a:t>
              </a:r>
            </a:p>
          </p:txBody>
        </p:sp>
        <p:grpSp>
          <p:nvGrpSpPr>
            <p:cNvPr id="922" name="Group 921">
              <a:extLst>
                <a:ext uri="{FF2B5EF4-FFF2-40B4-BE49-F238E27FC236}">
                  <a16:creationId xmlns:a16="http://schemas.microsoft.com/office/drawing/2014/main" id="{1D617ED1-CFE7-4835-9764-68F2418B43C7}"/>
                </a:ext>
              </a:extLst>
            </p:cNvPr>
            <p:cNvGrpSpPr/>
            <p:nvPr/>
          </p:nvGrpSpPr>
          <p:grpSpPr>
            <a:xfrm>
              <a:off x="2587337" y="3919112"/>
              <a:ext cx="685798" cy="548635"/>
              <a:chOff x="792593" y="5913117"/>
              <a:chExt cx="685798" cy="548635"/>
            </a:xfrm>
          </p:grpSpPr>
          <p:grpSp>
            <p:nvGrpSpPr>
              <p:cNvPr id="923" name="Group 922">
                <a:extLst>
                  <a:ext uri="{FF2B5EF4-FFF2-40B4-BE49-F238E27FC236}">
                    <a16:creationId xmlns:a16="http://schemas.microsoft.com/office/drawing/2014/main" id="{47C4A12A-B792-43C2-9C63-9A716BA35432}"/>
                  </a:ext>
                </a:extLst>
              </p:cNvPr>
              <p:cNvGrpSpPr/>
              <p:nvPr/>
            </p:nvGrpSpPr>
            <p:grpSpPr>
              <a:xfrm>
                <a:off x="798600" y="6278873"/>
                <a:ext cx="137159" cy="91439"/>
                <a:chOff x="3657610" y="2788927"/>
                <a:chExt cx="137159" cy="91439"/>
              </a:xfrm>
            </p:grpSpPr>
            <p:cxnSp>
              <p:nvCxnSpPr>
                <p:cNvPr id="936" name="Straight Connector 935">
                  <a:extLst>
                    <a:ext uri="{FF2B5EF4-FFF2-40B4-BE49-F238E27FC236}">
                      <a16:creationId xmlns:a16="http://schemas.microsoft.com/office/drawing/2014/main" id="{764A67A5-13DA-4F66-8565-C62E6217E323}"/>
                    </a:ext>
                  </a:extLst>
                </p:cNvPr>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7" name="Straight Connector 936">
                  <a:extLst>
                    <a:ext uri="{FF2B5EF4-FFF2-40B4-BE49-F238E27FC236}">
                      <a16:creationId xmlns:a16="http://schemas.microsoft.com/office/drawing/2014/main" id="{8DFDAF37-F35D-4576-87A1-59DA6A40E842}"/>
                    </a:ext>
                  </a:extLst>
                </p:cNvPr>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8" name="Straight Connector 937">
                  <a:extLst>
                    <a:ext uri="{FF2B5EF4-FFF2-40B4-BE49-F238E27FC236}">
                      <a16:creationId xmlns:a16="http://schemas.microsoft.com/office/drawing/2014/main" id="{B5F357E8-8181-45AB-A4C2-CE3D0947DF31}"/>
                    </a:ext>
                  </a:extLst>
                </p:cNvPr>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9" name="Straight Connector 938">
                  <a:extLst>
                    <a:ext uri="{FF2B5EF4-FFF2-40B4-BE49-F238E27FC236}">
                      <a16:creationId xmlns:a16="http://schemas.microsoft.com/office/drawing/2014/main" id="{EF79D1A5-7758-4C79-8816-E50363F3124D}"/>
                    </a:ext>
                  </a:extLst>
                </p:cNvPr>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24" name="TextBox 923">
                <a:extLst>
                  <a:ext uri="{FF2B5EF4-FFF2-40B4-BE49-F238E27FC236}">
                    <a16:creationId xmlns:a16="http://schemas.microsoft.com/office/drawing/2014/main" id="{7319D988-637D-4A75-B8A0-CC6A8FA1CE11}"/>
                  </a:ext>
                </a:extLst>
              </p:cNvPr>
              <p:cNvSpPr txBox="1"/>
              <p:nvPr/>
            </p:nvSpPr>
            <p:spPr>
              <a:xfrm>
                <a:off x="975472" y="6215531"/>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TT</a:t>
                </a:r>
              </a:p>
            </p:txBody>
          </p:sp>
          <p:cxnSp>
            <p:nvCxnSpPr>
              <p:cNvPr id="925" name="Straight Connector 924">
                <a:extLst>
                  <a:ext uri="{FF2B5EF4-FFF2-40B4-BE49-F238E27FC236}">
                    <a16:creationId xmlns:a16="http://schemas.microsoft.com/office/drawing/2014/main" id="{1964DF1C-48EE-43A5-BF14-E1E23C2ACA89}"/>
                  </a:ext>
                </a:extLst>
              </p:cNvPr>
              <p:cNvCxnSpPr/>
              <p:nvPr/>
            </p:nvCxnSpPr>
            <p:spPr>
              <a:xfrm flipH="1">
                <a:off x="909899" y="6323898"/>
                <a:ext cx="65573" cy="1388"/>
              </a:xfrm>
              <a:prstGeom prst="line">
                <a:avLst/>
              </a:prstGeom>
              <a:noFill/>
              <a:ln w="25400">
                <a:solidFill>
                  <a:schemeClr val="bg1">
                    <a:lumMod val="75000"/>
                  </a:schemeClr>
                </a:solidFill>
              </a:ln>
            </p:spPr>
          </p:cxnSp>
          <p:grpSp>
            <p:nvGrpSpPr>
              <p:cNvPr id="926" name="Group 925">
                <a:extLst>
                  <a:ext uri="{FF2B5EF4-FFF2-40B4-BE49-F238E27FC236}">
                    <a16:creationId xmlns:a16="http://schemas.microsoft.com/office/drawing/2014/main" id="{62BD6617-85BF-4D41-8541-ED6BDBB8A39D}"/>
                  </a:ext>
                </a:extLst>
              </p:cNvPr>
              <p:cNvGrpSpPr/>
              <p:nvPr/>
            </p:nvGrpSpPr>
            <p:grpSpPr>
              <a:xfrm>
                <a:off x="884032" y="5913117"/>
                <a:ext cx="594359" cy="91439"/>
                <a:chOff x="3657610" y="2788927"/>
                <a:chExt cx="594359" cy="91439"/>
              </a:xfrm>
            </p:grpSpPr>
            <p:sp>
              <p:nvSpPr>
                <p:cNvPr id="932" name="Rectangle 931">
                  <a:extLst>
                    <a:ext uri="{FF2B5EF4-FFF2-40B4-BE49-F238E27FC236}">
                      <a16:creationId xmlns:a16="http://schemas.microsoft.com/office/drawing/2014/main" id="{AB1F38DC-BD48-4380-B412-93FF79FCEB46}"/>
                    </a:ext>
                  </a:extLst>
                </p:cNvPr>
                <p:cNvSpPr/>
                <p:nvPr/>
              </p:nvSpPr>
              <p:spPr>
                <a:xfrm>
                  <a:off x="3749049" y="2788927"/>
                  <a:ext cx="502920" cy="91439"/>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933" name="Straight Connector 932">
                  <a:extLst>
                    <a:ext uri="{FF2B5EF4-FFF2-40B4-BE49-F238E27FC236}">
                      <a16:creationId xmlns:a16="http://schemas.microsoft.com/office/drawing/2014/main" id="{ACA613D9-BAFF-468F-B947-2DF5C6F5D366}"/>
                    </a:ext>
                  </a:extLst>
                </p:cNvPr>
                <p:cNvCxnSpPr/>
                <p:nvPr/>
              </p:nvCxnSpPr>
              <p:spPr>
                <a:xfrm>
                  <a:off x="3657610" y="2839105"/>
                  <a:ext cx="91439"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34" name="Oval 933">
                  <a:extLst>
                    <a:ext uri="{FF2B5EF4-FFF2-40B4-BE49-F238E27FC236}">
                      <a16:creationId xmlns:a16="http://schemas.microsoft.com/office/drawing/2014/main" id="{AD7360F7-5FA6-4129-9CB6-850406BD738A}"/>
                    </a:ext>
                  </a:extLst>
                </p:cNvPr>
                <p:cNvSpPr>
                  <a:spLocks noChangeAspect="1"/>
                </p:cNvSpPr>
                <p:nvPr/>
              </p:nvSpPr>
              <p:spPr>
                <a:xfrm rot="2700000">
                  <a:off x="3785299" y="2815570"/>
                  <a:ext cx="45720" cy="45720"/>
                </a:xfrm>
                <a:prstGeom prst="ellips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935" name="Straight Connector 934">
                  <a:extLst>
                    <a:ext uri="{FF2B5EF4-FFF2-40B4-BE49-F238E27FC236}">
                      <a16:creationId xmlns:a16="http://schemas.microsoft.com/office/drawing/2014/main" id="{06798985-7E31-454B-9324-D795A52EF1A3}"/>
                    </a:ext>
                  </a:extLst>
                </p:cNvPr>
                <p:cNvCxnSpPr/>
                <p:nvPr/>
              </p:nvCxnSpPr>
              <p:spPr>
                <a:xfrm flipV="1">
                  <a:off x="3799143" y="2834640"/>
                  <a:ext cx="411480" cy="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27" name="Group 926">
                <a:extLst>
                  <a:ext uri="{FF2B5EF4-FFF2-40B4-BE49-F238E27FC236}">
                    <a16:creationId xmlns:a16="http://schemas.microsoft.com/office/drawing/2014/main" id="{688F6C94-E753-4509-BDC2-ACC2247FAD00}"/>
                  </a:ext>
                </a:extLst>
              </p:cNvPr>
              <p:cNvGrpSpPr/>
              <p:nvPr/>
            </p:nvGrpSpPr>
            <p:grpSpPr>
              <a:xfrm>
                <a:off x="792593" y="5913117"/>
                <a:ext cx="137159" cy="91439"/>
                <a:chOff x="3657610" y="2788927"/>
                <a:chExt cx="137159" cy="91439"/>
              </a:xfrm>
            </p:grpSpPr>
            <p:cxnSp>
              <p:nvCxnSpPr>
                <p:cNvPr id="928" name="Straight Connector 927">
                  <a:extLst>
                    <a:ext uri="{FF2B5EF4-FFF2-40B4-BE49-F238E27FC236}">
                      <a16:creationId xmlns:a16="http://schemas.microsoft.com/office/drawing/2014/main" id="{A4093881-D2DB-435E-B76F-0FB3F4E613D6}"/>
                    </a:ext>
                  </a:extLst>
                </p:cNvPr>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9" name="Straight Connector 928">
                  <a:extLst>
                    <a:ext uri="{FF2B5EF4-FFF2-40B4-BE49-F238E27FC236}">
                      <a16:creationId xmlns:a16="http://schemas.microsoft.com/office/drawing/2014/main" id="{759B8C1A-D346-4DE5-A63A-3120A9038F3F}"/>
                    </a:ext>
                  </a:extLst>
                </p:cNvPr>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0" name="Straight Connector 929">
                  <a:extLst>
                    <a:ext uri="{FF2B5EF4-FFF2-40B4-BE49-F238E27FC236}">
                      <a16:creationId xmlns:a16="http://schemas.microsoft.com/office/drawing/2014/main" id="{608138C4-914A-4128-9F33-F7D8E0DEE795}"/>
                    </a:ext>
                  </a:extLst>
                </p:cNvPr>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1" name="Straight Connector 930">
                  <a:extLst>
                    <a:ext uri="{FF2B5EF4-FFF2-40B4-BE49-F238E27FC236}">
                      <a16:creationId xmlns:a16="http://schemas.microsoft.com/office/drawing/2014/main" id="{31CA337A-9F84-4BB8-A8AA-DB41B218BFB7}"/>
                    </a:ext>
                  </a:extLst>
                </p:cNvPr>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cxnSp>
          <p:nvCxnSpPr>
            <p:cNvPr id="940" name="Straight Connector 939">
              <a:extLst>
                <a:ext uri="{FF2B5EF4-FFF2-40B4-BE49-F238E27FC236}">
                  <a16:creationId xmlns:a16="http://schemas.microsoft.com/office/drawing/2014/main" id="{193CB520-EAFA-4F44-AAF6-24A1EDEB7829}"/>
                </a:ext>
              </a:extLst>
            </p:cNvPr>
            <p:cNvCxnSpPr>
              <a:cxnSpLocks/>
            </p:cNvCxnSpPr>
            <p:nvPr/>
          </p:nvCxnSpPr>
          <p:spPr>
            <a:xfrm flipV="1">
              <a:off x="2582341" y="3479046"/>
              <a:ext cx="0" cy="1080139"/>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941" name="Group 940">
              <a:extLst>
                <a:ext uri="{FF2B5EF4-FFF2-40B4-BE49-F238E27FC236}">
                  <a16:creationId xmlns:a16="http://schemas.microsoft.com/office/drawing/2014/main" id="{8B60F920-F22E-4D3E-9795-061EBA92CB96}"/>
                </a:ext>
              </a:extLst>
            </p:cNvPr>
            <p:cNvGrpSpPr/>
            <p:nvPr/>
          </p:nvGrpSpPr>
          <p:grpSpPr>
            <a:xfrm>
              <a:off x="2313014" y="3644795"/>
              <a:ext cx="548640" cy="182878"/>
              <a:chOff x="731562" y="1600241"/>
              <a:chExt cx="548640" cy="182878"/>
            </a:xfrm>
          </p:grpSpPr>
          <p:cxnSp>
            <p:nvCxnSpPr>
              <p:cNvPr id="942" name="Straight Connector 941">
                <a:extLst>
                  <a:ext uri="{FF2B5EF4-FFF2-40B4-BE49-F238E27FC236}">
                    <a16:creationId xmlns:a16="http://schemas.microsoft.com/office/drawing/2014/main" id="{BA0536F2-9595-4B13-B2AD-B08246CBCE98}"/>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3" name="Straight Connector 942">
                <a:extLst>
                  <a:ext uri="{FF2B5EF4-FFF2-40B4-BE49-F238E27FC236}">
                    <a16:creationId xmlns:a16="http://schemas.microsoft.com/office/drawing/2014/main" id="{A07040AD-7EB7-441B-B12E-7278C75124A7}"/>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4" name="Straight Connector 943">
                <a:extLst>
                  <a:ext uri="{FF2B5EF4-FFF2-40B4-BE49-F238E27FC236}">
                    <a16:creationId xmlns:a16="http://schemas.microsoft.com/office/drawing/2014/main" id="{26C94D2D-9949-4644-B2C1-35C1F3A425A3}"/>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5" name="Straight Connector 944">
                <a:extLst>
                  <a:ext uri="{FF2B5EF4-FFF2-40B4-BE49-F238E27FC236}">
                    <a16:creationId xmlns:a16="http://schemas.microsoft.com/office/drawing/2014/main" id="{9C85FAEE-C012-4A00-9586-D469F405FBAA}"/>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6" name="Straight Connector 945">
                <a:extLst>
                  <a:ext uri="{FF2B5EF4-FFF2-40B4-BE49-F238E27FC236}">
                    <a16:creationId xmlns:a16="http://schemas.microsoft.com/office/drawing/2014/main" id="{B3CD72CD-3A27-4200-A531-406A50853B20}"/>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947" name="Oval 946">
                <a:extLst>
                  <a:ext uri="{FF2B5EF4-FFF2-40B4-BE49-F238E27FC236}">
                    <a16:creationId xmlns:a16="http://schemas.microsoft.com/office/drawing/2014/main" id="{8D6D3232-C4B6-42E0-B785-1BD3513E7B47}"/>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nvGrpSpPr>
          <p:cNvPr id="948" name="Group 947">
            <a:extLst>
              <a:ext uri="{FF2B5EF4-FFF2-40B4-BE49-F238E27FC236}">
                <a16:creationId xmlns:a16="http://schemas.microsoft.com/office/drawing/2014/main" id="{3DF2480A-E810-4D28-9233-6BE48E51538A}"/>
              </a:ext>
            </a:extLst>
          </p:cNvPr>
          <p:cNvGrpSpPr/>
          <p:nvPr/>
        </p:nvGrpSpPr>
        <p:grpSpPr>
          <a:xfrm rot="16200000">
            <a:off x="1587548" y="1714517"/>
            <a:ext cx="380999" cy="304797"/>
            <a:chOff x="792593" y="5913117"/>
            <a:chExt cx="685798" cy="548635"/>
          </a:xfrm>
        </p:grpSpPr>
        <p:grpSp>
          <p:nvGrpSpPr>
            <p:cNvPr id="949" name="Group 948">
              <a:extLst>
                <a:ext uri="{FF2B5EF4-FFF2-40B4-BE49-F238E27FC236}">
                  <a16:creationId xmlns:a16="http://schemas.microsoft.com/office/drawing/2014/main" id="{A9C3CD84-5ED6-4DB9-AAC7-624AE5D22120}"/>
                </a:ext>
              </a:extLst>
            </p:cNvPr>
            <p:cNvGrpSpPr/>
            <p:nvPr/>
          </p:nvGrpSpPr>
          <p:grpSpPr>
            <a:xfrm>
              <a:off x="798600" y="6278873"/>
              <a:ext cx="137159" cy="91439"/>
              <a:chOff x="3657610" y="2788927"/>
              <a:chExt cx="137159" cy="91439"/>
            </a:xfrm>
          </p:grpSpPr>
          <p:cxnSp>
            <p:nvCxnSpPr>
              <p:cNvPr id="965" name="Straight Connector 964">
                <a:extLst>
                  <a:ext uri="{FF2B5EF4-FFF2-40B4-BE49-F238E27FC236}">
                    <a16:creationId xmlns:a16="http://schemas.microsoft.com/office/drawing/2014/main" id="{5E746575-19EA-49CE-93D2-1D9D21A7E1D8}"/>
                  </a:ext>
                </a:extLst>
              </p:cNvPr>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6" name="Straight Connector 965">
                <a:extLst>
                  <a:ext uri="{FF2B5EF4-FFF2-40B4-BE49-F238E27FC236}">
                    <a16:creationId xmlns:a16="http://schemas.microsoft.com/office/drawing/2014/main" id="{12BB23B0-7B73-4B64-A6EF-2405B32AA24E}"/>
                  </a:ext>
                </a:extLst>
              </p:cNvPr>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7" name="Straight Connector 966">
                <a:extLst>
                  <a:ext uri="{FF2B5EF4-FFF2-40B4-BE49-F238E27FC236}">
                    <a16:creationId xmlns:a16="http://schemas.microsoft.com/office/drawing/2014/main" id="{466A6471-1E77-4845-AA5B-C73C19E0EDE5}"/>
                  </a:ext>
                </a:extLst>
              </p:cNvPr>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8" name="Straight Connector 967">
                <a:extLst>
                  <a:ext uri="{FF2B5EF4-FFF2-40B4-BE49-F238E27FC236}">
                    <a16:creationId xmlns:a16="http://schemas.microsoft.com/office/drawing/2014/main" id="{D8974F55-12C9-4F59-81B8-B3C91613BDB8}"/>
                  </a:ext>
                </a:extLst>
              </p:cNvPr>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50" name="TextBox 949">
              <a:extLst>
                <a:ext uri="{FF2B5EF4-FFF2-40B4-BE49-F238E27FC236}">
                  <a16:creationId xmlns:a16="http://schemas.microsoft.com/office/drawing/2014/main" id="{294EB35A-452F-47B9-AB0E-8454859A4414}"/>
                </a:ext>
              </a:extLst>
            </p:cNvPr>
            <p:cNvSpPr txBox="1"/>
            <p:nvPr/>
          </p:nvSpPr>
          <p:spPr>
            <a:xfrm>
              <a:off x="975472" y="6215531"/>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TT</a:t>
              </a:r>
            </a:p>
          </p:txBody>
        </p:sp>
        <p:cxnSp>
          <p:nvCxnSpPr>
            <p:cNvPr id="951" name="Straight Connector 950">
              <a:extLst>
                <a:ext uri="{FF2B5EF4-FFF2-40B4-BE49-F238E27FC236}">
                  <a16:creationId xmlns:a16="http://schemas.microsoft.com/office/drawing/2014/main" id="{D9F73459-E69D-4A93-911F-0C218741C7D2}"/>
                </a:ext>
              </a:extLst>
            </p:cNvPr>
            <p:cNvCxnSpPr/>
            <p:nvPr/>
          </p:nvCxnSpPr>
          <p:spPr>
            <a:xfrm flipH="1">
              <a:off x="909899" y="6323898"/>
              <a:ext cx="65573" cy="1388"/>
            </a:xfrm>
            <a:prstGeom prst="line">
              <a:avLst/>
            </a:prstGeom>
            <a:noFill/>
            <a:ln w="25400">
              <a:solidFill>
                <a:schemeClr val="bg1">
                  <a:lumMod val="75000"/>
                </a:schemeClr>
              </a:solidFill>
            </a:ln>
          </p:spPr>
        </p:cxnSp>
        <p:grpSp>
          <p:nvGrpSpPr>
            <p:cNvPr id="952" name="Group 951">
              <a:extLst>
                <a:ext uri="{FF2B5EF4-FFF2-40B4-BE49-F238E27FC236}">
                  <a16:creationId xmlns:a16="http://schemas.microsoft.com/office/drawing/2014/main" id="{A28591B9-5F9B-4E76-9F22-CCEE9B8E5B57}"/>
                </a:ext>
              </a:extLst>
            </p:cNvPr>
            <p:cNvGrpSpPr/>
            <p:nvPr/>
          </p:nvGrpSpPr>
          <p:grpSpPr>
            <a:xfrm>
              <a:off x="884032" y="5913117"/>
              <a:ext cx="594359" cy="91439"/>
              <a:chOff x="3657610" y="2788927"/>
              <a:chExt cx="594359" cy="91439"/>
            </a:xfrm>
          </p:grpSpPr>
          <p:sp>
            <p:nvSpPr>
              <p:cNvPr id="958" name="Rectangle 957">
                <a:extLst>
                  <a:ext uri="{FF2B5EF4-FFF2-40B4-BE49-F238E27FC236}">
                    <a16:creationId xmlns:a16="http://schemas.microsoft.com/office/drawing/2014/main" id="{3AC07558-5945-4B38-B91C-3184838D0985}"/>
                  </a:ext>
                </a:extLst>
              </p:cNvPr>
              <p:cNvSpPr/>
              <p:nvPr/>
            </p:nvSpPr>
            <p:spPr>
              <a:xfrm>
                <a:off x="3749049" y="2788927"/>
                <a:ext cx="502920" cy="91439"/>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959" name="Straight Connector 958">
                <a:extLst>
                  <a:ext uri="{FF2B5EF4-FFF2-40B4-BE49-F238E27FC236}">
                    <a16:creationId xmlns:a16="http://schemas.microsoft.com/office/drawing/2014/main" id="{895F6CDB-1040-482E-8735-518D5E0D5A90}"/>
                  </a:ext>
                </a:extLst>
              </p:cNvPr>
              <p:cNvCxnSpPr/>
              <p:nvPr/>
            </p:nvCxnSpPr>
            <p:spPr>
              <a:xfrm>
                <a:off x="3657610" y="2839105"/>
                <a:ext cx="91439"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63" name="Oval 962">
                <a:extLst>
                  <a:ext uri="{FF2B5EF4-FFF2-40B4-BE49-F238E27FC236}">
                    <a16:creationId xmlns:a16="http://schemas.microsoft.com/office/drawing/2014/main" id="{95C10AB5-DF0E-4FA5-965A-82375F25F728}"/>
                  </a:ext>
                </a:extLst>
              </p:cNvPr>
              <p:cNvSpPr>
                <a:spLocks noChangeAspect="1"/>
              </p:cNvSpPr>
              <p:nvPr/>
            </p:nvSpPr>
            <p:spPr>
              <a:xfrm rot="2700000">
                <a:off x="3785299" y="2815570"/>
                <a:ext cx="45720" cy="45720"/>
              </a:xfrm>
              <a:prstGeom prst="ellips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964" name="Straight Connector 963">
                <a:extLst>
                  <a:ext uri="{FF2B5EF4-FFF2-40B4-BE49-F238E27FC236}">
                    <a16:creationId xmlns:a16="http://schemas.microsoft.com/office/drawing/2014/main" id="{84646556-E646-4CA5-AAF8-F9CB50B39F0C}"/>
                  </a:ext>
                </a:extLst>
              </p:cNvPr>
              <p:cNvCxnSpPr/>
              <p:nvPr/>
            </p:nvCxnSpPr>
            <p:spPr>
              <a:xfrm flipV="1">
                <a:off x="3799143" y="2834640"/>
                <a:ext cx="411480" cy="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53" name="Group 952">
              <a:extLst>
                <a:ext uri="{FF2B5EF4-FFF2-40B4-BE49-F238E27FC236}">
                  <a16:creationId xmlns:a16="http://schemas.microsoft.com/office/drawing/2014/main" id="{907F8F97-15AA-4057-856A-18F8F342E340}"/>
                </a:ext>
              </a:extLst>
            </p:cNvPr>
            <p:cNvGrpSpPr/>
            <p:nvPr/>
          </p:nvGrpSpPr>
          <p:grpSpPr>
            <a:xfrm>
              <a:off x="792593" y="5913117"/>
              <a:ext cx="137159" cy="91439"/>
              <a:chOff x="3657610" y="2788927"/>
              <a:chExt cx="137159" cy="91439"/>
            </a:xfrm>
          </p:grpSpPr>
          <p:cxnSp>
            <p:nvCxnSpPr>
              <p:cNvPr id="954" name="Straight Connector 953">
                <a:extLst>
                  <a:ext uri="{FF2B5EF4-FFF2-40B4-BE49-F238E27FC236}">
                    <a16:creationId xmlns:a16="http://schemas.microsoft.com/office/drawing/2014/main" id="{07D4A124-6234-47D7-BB8C-C6FDA097C77B}"/>
                  </a:ext>
                </a:extLst>
              </p:cNvPr>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5" name="Straight Connector 954">
                <a:extLst>
                  <a:ext uri="{FF2B5EF4-FFF2-40B4-BE49-F238E27FC236}">
                    <a16:creationId xmlns:a16="http://schemas.microsoft.com/office/drawing/2014/main" id="{05BD89E1-9C7C-4859-A46E-F51BA6C0B529}"/>
                  </a:ext>
                </a:extLst>
              </p:cNvPr>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6" name="Straight Connector 955">
                <a:extLst>
                  <a:ext uri="{FF2B5EF4-FFF2-40B4-BE49-F238E27FC236}">
                    <a16:creationId xmlns:a16="http://schemas.microsoft.com/office/drawing/2014/main" id="{2E45FEB5-5F2C-44E1-8366-3D43EF5EE3FB}"/>
                  </a:ext>
                </a:extLst>
              </p:cNvPr>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7" name="Straight Connector 956">
                <a:extLst>
                  <a:ext uri="{FF2B5EF4-FFF2-40B4-BE49-F238E27FC236}">
                    <a16:creationId xmlns:a16="http://schemas.microsoft.com/office/drawing/2014/main" id="{74CECAA5-AFE0-43A8-A8BD-5A215D63659D}"/>
                  </a:ext>
                </a:extLst>
              </p:cNvPr>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cxnSp>
        <p:nvCxnSpPr>
          <p:cNvPr id="1457" name="Straight Connector 1456">
            <a:extLst>
              <a:ext uri="{FF2B5EF4-FFF2-40B4-BE49-F238E27FC236}">
                <a16:creationId xmlns:a16="http://schemas.microsoft.com/office/drawing/2014/main" id="{C03882D2-0AE2-420D-874F-8190117C6702}"/>
              </a:ext>
            </a:extLst>
          </p:cNvPr>
          <p:cNvCxnSpPr>
            <a:cxnSpLocks/>
          </p:cNvCxnSpPr>
          <p:nvPr/>
        </p:nvCxnSpPr>
        <p:spPr>
          <a:xfrm>
            <a:off x="357170" y="4647477"/>
            <a:ext cx="2696681"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462" name="Group 1461">
            <a:extLst>
              <a:ext uri="{FF2B5EF4-FFF2-40B4-BE49-F238E27FC236}">
                <a16:creationId xmlns:a16="http://schemas.microsoft.com/office/drawing/2014/main" id="{24358372-86F2-4FC5-A57E-4B583563B640}"/>
              </a:ext>
            </a:extLst>
          </p:cNvPr>
          <p:cNvGrpSpPr/>
          <p:nvPr/>
        </p:nvGrpSpPr>
        <p:grpSpPr>
          <a:xfrm>
            <a:off x="2836926" y="2320929"/>
            <a:ext cx="736594" cy="2327258"/>
            <a:chOff x="2084427" y="3479046"/>
            <a:chExt cx="1325869" cy="4189065"/>
          </a:xfrm>
        </p:grpSpPr>
        <p:grpSp>
          <p:nvGrpSpPr>
            <p:cNvPr id="1463" name="Group 1462">
              <a:extLst>
                <a:ext uri="{FF2B5EF4-FFF2-40B4-BE49-F238E27FC236}">
                  <a16:creationId xmlns:a16="http://schemas.microsoft.com/office/drawing/2014/main" id="{A204E305-5396-4B5E-AADF-07CFF3D39E4C}"/>
                </a:ext>
              </a:extLst>
            </p:cNvPr>
            <p:cNvGrpSpPr/>
            <p:nvPr/>
          </p:nvGrpSpPr>
          <p:grpSpPr>
            <a:xfrm flipH="1">
              <a:off x="2084427" y="4010551"/>
              <a:ext cx="502910" cy="274320"/>
              <a:chOff x="3657610" y="2103120"/>
              <a:chExt cx="502910" cy="274320"/>
            </a:xfrm>
          </p:grpSpPr>
          <p:cxnSp>
            <p:nvCxnSpPr>
              <p:cNvPr id="1598" name="Straight Connector 1597">
                <a:extLst>
                  <a:ext uri="{FF2B5EF4-FFF2-40B4-BE49-F238E27FC236}">
                    <a16:creationId xmlns:a16="http://schemas.microsoft.com/office/drawing/2014/main" id="{8F23A34F-2812-4F71-9CC1-B66CE360A9CB}"/>
                  </a:ext>
                </a:extLst>
              </p:cNvPr>
              <p:cNvCxnSpPr/>
              <p:nvPr/>
            </p:nvCxnSpPr>
            <p:spPr>
              <a:xfrm>
                <a:off x="3657610" y="2244740"/>
                <a:ext cx="2148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99" name="Isosceles Triangle 1598">
                <a:extLst>
                  <a:ext uri="{FF2B5EF4-FFF2-40B4-BE49-F238E27FC236}">
                    <a16:creationId xmlns:a16="http://schemas.microsoft.com/office/drawing/2014/main" id="{30A99F74-B761-4066-A943-9F1C2E22DD15}"/>
                  </a:ext>
                </a:extLst>
              </p:cNvPr>
              <p:cNvSpPr/>
              <p:nvPr/>
            </p:nvSpPr>
            <p:spPr>
              <a:xfrm rot="5400000" flipV="1">
                <a:off x="3771908" y="2221881"/>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600" name="Isosceles Triangle 1599">
                <a:extLst>
                  <a:ext uri="{FF2B5EF4-FFF2-40B4-BE49-F238E27FC236}">
                    <a16:creationId xmlns:a16="http://schemas.microsoft.com/office/drawing/2014/main" id="{D6FD786D-8A85-44C2-84D3-8FBD662CB51D}"/>
                  </a:ext>
                </a:extLst>
              </p:cNvPr>
              <p:cNvSpPr/>
              <p:nvPr/>
            </p:nvSpPr>
            <p:spPr>
              <a:xfrm rot="5400000">
                <a:off x="3726189" y="222187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601" name="Oval 1600">
                <a:extLst>
                  <a:ext uri="{FF2B5EF4-FFF2-40B4-BE49-F238E27FC236}">
                    <a16:creationId xmlns:a16="http://schemas.microsoft.com/office/drawing/2014/main" id="{A5711F66-59F8-4869-97E3-A07143EDAEB0}"/>
                  </a:ext>
                </a:extLst>
              </p:cNvPr>
              <p:cNvSpPr>
                <a:spLocks noChangeAspect="1"/>
              </p:cNvSpPr>
              <p:nvPr/>
            </p:nvSpPr>
            <p:spPr>
              <a:xfrm>
                <a:off x="3886200" y="2103120"/>
                <a:ext cx="274320" cy="27432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nvGrpSpPr>
              <p:cNvPr id="1602" name="Group 1601">
                <a:extLst>
                  <a:ext uri="{FF2B5EF4-FFF2-40B4-BE49-F238E27FC236}">
                    <a16:creationId xmlns:a16="http://schemas.microsoft.com/office/drawing/2014/main" id="{24288F0B-4D9B-45F0-BF26-C6F8DDB45E10}"/>
                  </a:ext>
                </a:extLst>
              </p:cNvPr>
              <p:cNvGrpSpPr>
                <a:grpSpLocks noChangeAspect="1"/>
              </p:cNvGrpSpPr>
              <p:nvPr/>
            </p:nvGrpSpPr>
            <p:grpSpPr>
              <a:xfrm rot="2700000">
                <a:off x="4022196" y="2152225"/>
                <a:ext cx="45720" cy="152400"/>
                <a:chOff x="5577828" y="2244740"/>
                <a:chExt cx="274320" cy="914400"/>
              </a:xfrm>
            </p:grpSpPr>
            <p:sp>
              <p:nvSpPr>
                <p:cNvPr id="1603" name="Isosceles Triangle 1602">
                  <a:extLst>
                    <a:ext uri="{FF2B5EF4-FFF2-40B4-BE49-F238E27FC236}">
                      <a16:creationId xmlns:a16="http://schemas.microsoft.com/office/drawing/2014/main" id="{2911FCAC-3E9C-47DF-8B4F-3FFC174A2A45}"/>
                    </a:ext>
                  </a:extLst>
                </p:cNvPr>
                <p:cNvSpPr/>
                <p:nvPr/>
              </p:nvSpPr>
              <p:spPr>
                <a:xfrm>
                  <a:off x="5641833" y="2244740"/>
                  <a:ext cx="146313" cy="914400"/>
                </a:xfrm>
                <a:prstGeom prst="triangl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604" name="Oval 1603">
                  <a:extLst>
                    <a:ext uri="{FF2B5EF4-FFF2-40B4-BE49-F238E27FC236}">
                      <a16:creationId xmlns:a16="http://schemas.microsoft.com/office/drawing/2014/main" id="{EEC524F5-2B9A-4AFA-914E-56608BD3D12A}"/>
                    </a:ext>
                  </a:extLst>
                </p:cNvPr>
                <p:cNvSpPr>
                  <a:spLocks noChangeAspect="1"/>
                </p:cNvSpPr>
                <p:nvPr/>
              </p:nvSpPr>
              <p:spPr>
                <a:xfrm>
                  <a:off x="5577828" y="2697488"/>
                  <a:ext cx="274320" cy="27432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nvGrpSpPr>
            <p:cNvPr id="1464" name="Group 1463">
              <a:extLst>
                <a:ext uri="{FF2B5EF4-FFF2-40B4-BE49-F238E27FC236}">
                  <a16:creationId xmlns:a16="http://schemas.microsoft.com/office/drawing/2014/main" id="{F2ED76EE-52B4-420B-A684-28E220B90296}"/>
                </a:ext>
              </a:extLst>
            </p:cNvPr>
            <p:cNvGrpSpPr/>
            <p:nvPr/>
          </p:nvGrpSpPr>
          <p:grpSpPr>
            <a:xfrm>
              <a:off x="2221581" y="5839331"/>
              <a:ext cx="1188715" cy="1828780"/>
              <a:chOff x="2209046" y="6783242"/>
              <a:chExt cx="1188715" cy="1828780"/>
            </a:xfrm>
          </p:grpSpPr>
          <p:grpSp>
            <p:nvGrpSpPr>
              <p:cNvPr id="1533" name="Group 1532">
                <a:extLst>
                  <a:ext uri="{FF2B5EF4-FFF2-40B4-BE49-F238E27FC236}">
                    <a16:creationId xmlns:a16="http://schemas.microsoft.com/office/drawing/2014/main" id="{2B5B3BE9-EC15-499C-8AA5-DCF556EEEF37}"/>
                  </a:ext>
                </a:extLst>
              </p:cNvPr>
              <p:cNvGrpSpPr/>
              <p:nvPr/>
            </p:nvGrpSpPr>
            <p:grpSpPr>
              <a:xfrm>
                <a:off x="2483371" y="6828977"/>
                <a:ext cx="914390" cy="909638"/>
                <a:chOff x="545759" y="7269476"/>
                <a:chExt cx="914390" cy="909638"/>
              </a:xfrm>
            </p:grpSpPr>
            <p:grpSp>
              <p:nvGrpSpPr>
                <p:cNvPr id="1570" name="Group 1569">
                  <a:extLst>
                    <a:ext uri="{FF2B5EF4-FFF2-40B4-BE49-F238E27FC236}">
                      <a16:creationId xmlns:a16="http://schemas.microsoft.com/office/drawing/2014/main" id="{7A1013FB-A4D9-46E9-9484-016A038798EA}"/>
                    </a:ext>
                  </a:extLst>
                </p:cNvPr>
                <p:cNvGrpSpPr/>
                <p:nvPr/>
              </p:nvGrpSpPr>
              <p:grpSpPr>
                <a:xfrm>
                  <a:off x="957239" y="7269476"/>
                  <a:ext cx="502910" cy="274320"/>
                  <a:chOff x="3657610" y="2103120"/>
                  <a:chExt cx="502910" cy="274320"/>
                </a:xfrm>
              </p:grpSpPr>
              <p:cxnSp>
                <p:nvCxnSpPr>
                  <p:cNvPr id="1591" name="Straight Connector 1590">
                    <a:extLst>
                      <a:ext uri="{FF2B5EF4-FFF2-40B4-BE49-F238E27FC236}">
                        <a16:creationId xmlns:a16="http://schemas.microsoft.com/office/drawing/2014/main" id="{FB635594-9048-4765-B740-A9FDD6727F63}"/>
                      </a:ext>
                    </a:extLst>
                  </p:cNvPr>
                  <p:cNvCxnSpPr/>
                  <p:nvPr/>
                </p:nvCxnSpPr>
                <p:spPr>
                  <a:xfrm>
                    <a:off x="3657610" y="2244740"/>
                    <a:ext cx="2148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92" name="Isosceles Triangle 1591">
                    <a:extLst>
                      <a:ext uri="{FF2B5EF4-FFF2-40B4-BE49-F238E27FC236}">
                        <a16:creationId xmlns:a16="http://schemas.microsoft.com/office/drawing/2014/main" id="{2F941191-7082-40D3-B59D-1CB242942896}"/>
                      </a:ext>
                    </a:extLst>
                  </p:cNvPr>
                  <p:cNvSpPr/>
                  <p:nvPr/>
                </p:nvSpPr>
                <p:spPr>
                  <a:xfrm rot="5400000" flipV="1">
                    <a:off x="3771908" y="2221881"/>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593" name="Isosceles Triangle 1592">
                    <a:extLst>
                      <a:ext uri="{FF2B5EF4-FFF2-40B4-BE49-F238E27FC236}">
                        <a16:creationId xmlns:a16="http://schemas.microsoft.com/office/drawing/2014/main" id="{C01D575E-C0A8-49EA-BD1A-57D644DFA5D0}"/>
                      </a:ext>
                    </a:extLst>
                  </p:cNvPr>
                  <p:cNvSpPr/>
                  <p:nvPr/>
                </p:nvSpPr>
                <p:spPr>
                  <a:xfrm rot="5400000">
                    <a:off x="3726189" y="222187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594" name="Oval 1593">
                    <a:extLst>
                      <a:ext uri="{FF2B5EF4-FFF2-40B4-BE49-F238E27FC236}">
                        <a16:creationId xmlns:a16="http://schemas.microsoft.com/office/drawing/2014/main" id="{561B1D2D-D372-473C-A21A-26CDC77F0D78}"/>
                      </a:ext>
                    </a:extLst>
                  </p:cNvPr>
                  <p:cNvSpPr>
                    <a:spLocks noChangeAspect="1"/>
                  </p:cNvSpPr>
                  <p:nvPr/>
                </p:nvSpPr>
                <p:spPr>
                  <a:xfrm>
                    <a:off x="3886200" y="2103120"/>
                    <a:ext cx="274320" cy="27432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nvGrpSpPr>
                  <p:cNvPr id="1595" name="Group 1594">
                    <a:extLst>
                      <a:ext uri="{FF2B5EF4-FFF2-40B4-BE49-F238E27FC236}">
                        <a16:creationId xmlns:a16="http://schemas.microsoft.com/office/drawing/2014/main" id="{0D956849-1B02-435D-9B92-811A4789C0B6}"/>
                      </a:ext>
                    </a:extLst>
                  </p:cNvPr>
                  <p:cNvGrpSpPr>
                    <a:grpSpLocks noChangeAspect="1"/>
                  </p:cNvGrpSpPr>
                  <p:nvPr/>
                </p:nvGrpSpPr>
                <p:grpSpPr>
                  <a:xfrm rot="2700000">
                    <a:off x="4022196" y="2152225"/>
                    <a:ext cx="45720" cy="152400"/>
                    <a:chOff x="5577828" y="2244740"/>
                    <a:chExt cx="274320" cy="914400"/>
                  </a:xfrm>
                </p:grpSpPr>
                <p:sp>
                  <p:nvSpPr>
                    <p:cNvPr id="1596" name="Isosceles Triangle 1595">
                      <a:extLst>
                        <a:ext uri="{FF2B5EF4-FFF2-40B4-BE49-F238E27FC236}">
                          <a16:creationId xmlns:a16="http://schemas.microsoft.com/office/drawing/2014/main" id="{F15AA5A0-1D0E-47B4-86A5-CE44AC2990B5}"/>
                        </a:ext>
                      </a:extLst>
                    </p:cNvPr>
                    <p:cNvSpPr/>
                    <p:nvPr/>
                  </p:nvSpPr>
                  <p:spPr>
                    <a:xfrm>
                      <a:off x="5641833" y="2244740"/>
                      <a:ext cx="146313" cy="914400"/>
                    </a:xfrm>
                    <a:prstGeom prst="triangl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597" name="Oval 1596">
                      <a:extLst>
                        <a:ext uri="{FF2B5EF4-FFF2-40B4-BE49-F238E27FC236}">
                          <a16:creationId xmlns:a16="http://schemas.microsoft.com/office/drawing/2014/main" id="{7BABB84E-5F07-4607-A1F4-90FAE451F839}"/>
                        </a:ext>
                      </a:extLst>
                    </p:cNvPr>
                    <p:cNvSpPr>
                      <a:spLocks noChangeAspect="1"/>
                    </p:cNvSpPr>
                    <p:nvPr/>
                  </p:nvSpPr>
                  <p:spPr>
                    <a:xfrm>
                      <a:off x="5577828" y="2697488"/>
                      <a:ext cx="274320" cy="27432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nvGrpSpPr>
                <p:cNvPr id="1571" name="Group 1570">
                  <a:extLst>
                    <a:ext uri="{FF2B5EF4-FFF2-40B4-BE49-F238E27FC236}">
                      <a16:creationId xmlns:a16="http://schemas.microsoft.com/office/drawing/2014/main" id="{ABE65E77-8AC5-4C92-8FAD-655042461E92}"/>
                    </a:ext>
                  </a:extLst>
                </p:cNvPr>
                <p:cNvGrpSpPr/>
                <p:nvPr/>
              </p:nvGrpSpPr>
              <p:grpSpPr>
                <a:xfrm>
                  <a:off x="957239" y="7904794"/>
                  <a:ext cx="502910" cy="274320"/>
                  <a:chOff x="3657610" y="2103120"/>
                  <a:chExt cx="502910" cy="274320"/>
                </a:xfrm>
              </p:grpSpPr>
              <p:cxnSp>
                <p:nvCxnSpPr>
                  <p:cNvPr id="1584" name="Straight Connector 1583">
                    <a:extLst>
                      <a:ext uri="{FF2B5EF4-FFF2-40B4-BE49-F238E27FC236}">
                        <a16:creationId xmlns:a16="http://schemas.microsoft.com/office/drawing/2014/main" id="{2E2112E3-9236-4563-ACDF-E853CE1FA54C}"/>
                      </a:ext>
                    </a:extLst>
                  </p:cNvPr>
                  <p:cNvCxnSpPr/>
                  <p:nvPr/>
                </p:nvCxnSpPr>
                <p:spPr>
                  <a:xfrm>
                    <a:off x="3657610" y="2244740"/>
                    <a:ext cx="2148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85" name="Isosceles Triangle 1584">
                    <a:extLst>
                      <a:ext uri="{FF2B5EF4-FFF2-40B4-BE49-F238E27FC236}">
                        <a16:creationId xmlns:a16="http://schemas.microsoft.com/office/drawing/2014/main" id="{52121CF5-C732-461D-9C7A-E2EE13FE488B}"/>
                      </a:ext>
                    </a:extLst>
                  </p:cNvPr>
                  <p:cNvSpPr/>
                  <p:nvPr/>
                </p:nvSpPr>
                <p:spPr>
                  <a:xfrm rot="5400000" flipV="1">
                    <a:off x="3771908" y="2221881"/>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586" name="Isosceles Triangle 1585">
                    <a:extLst>
                      <a:ext uri="{FF2B5EF4-FFF2-40B4-BE49-F238E27FC236}">
                        <a16:creationId xmlns:a16="http://schemas.microsoft.com/office/drawing/2014/main" id="{E709A870-22E0-442B-BC2B-4CC9743F8551}"/>
                      </a:ext>
                    </a:extLst>
                  </p:cNvPr>
                  <p:cNvSpPr/>
                  <p:nvPr/>
                </p:nvSpPr>
                <p:spPr>
                  <a:xfrm rot="5400000">
                    <a:off x="3726189" y="222187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587" name="Oval 1586">
                    <a:extLst>
                      <a:ext uri="{FF2B5EF4-FFF2-40B4-BE49-F238E27FC236}">
                        <a16:creationId xmlns:a16="http://schemas.microsoft.com/office/drawing/2014/main" id="{F0538CF7-92F5-4437-B4A0-7383DC49082A}"/>
                      </a:ext>
                    </a:extLst>
                  </p:cNvPr>
                  <p:cNvSpPr>
                    <a:spLocks noChangeAspect="1"/>
                  </p:cNvSpPr>
                  <p:nvPr/>
                </p:nvSpPr>
                <p:spPr>
                  <a:xfrm>
                    <a:off x="3886200" y="2103120"/>
                    <a:ext cx="274320" cy="27432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nvGrpSpPr>
                  <p:cNvPr id="1588" name="Group 1587">
                    <a:extLst>
                      <a:ext uri="{FF2B5EF4-FFF2-40B4-BE49-F238E27FC236}">
                        <a16:creationId xmlns:a16="http://schemas.microsoft.com/office/drawing/2014/main" id="{589FC36B-CD91-457D-9EFF-BA4D49211C43}"/>
                      </a:ext>
                    </a:extLst>
                  </p:cNvPr>
                  <p:cNvGrpSpPr>
                    <a:grpSpLocks noChangeAspect="1"/>
                  </p:cNvGrpSpPr>
                  <p:nvPr/>
                </p:nvGrpSpPr>
                <p:grpSpPr>
                  <a:xfrm rot="2700000">
                    <a:off x="4022196" y="2152225"/>
                    <a:ext cx="45720" cy="152400"/>
                    <a:chOff x="5577828" y="2244740"/>
                    <a:chExt cx="274320" cy="914400"/>
                  </a:xfrm>
                </p:grpSpPr>
                <p:sp>
                  <p:nvSpPr>
                    <p:cNvPr id="1589" name="Isosceles Triangle 1588">
                      <a:extLst>
                        <a:ext uri="{FF2B5EF4-FFF2-40B4-BE49-F238E27FC236}">
                          <a16:creationId xmlns:a16="http://schemas.microsoft.com/office/drawing/2014/main" id="{C4FE78BF-491B-4C7A-B3AB-A0E48C61E5C7}"/>
                        </a:ext>
                      </a:extLst>
                    </p:cNvPr>
                    <p:cNvSpPr/>
                    <p:nvPr/>
                  </p:nvSpPr>
                  <p:spPr>
                    <a:xfrm>
                      <a:off x="5641833" y="2244740"/>
                      <a:ext cx="146313" cy="914400"/>
                    </a:xfrm>
                    <a:prstGeom prst="triangl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590" name="Oval 1589">
                      <a:extLst>
                        <a:ext uri="{FF2B5EF4-FFF2-40B4-BE49-F238E27FC236}">
                          <a16:creationId xmlns:a16="http://schemas.microsoft.com/office/drawing/2014/main" id="{95771885-1B7E-4861-9DFB-46BAB6B29325}"/>
                        </a:ext>
                      </a:extLst>
                    </p:cNvPr>
                    <p:cNvSpPr>
                      <a:spLocks noChangeAspect="1"/>
                    </p:cNvSpPr>
                    <p:nvPr/>
                  </p:nvSpPr>
                  <p:spPr>
                    <a:xfrm>
                      <a:off x="5577828" y="2697488"/>
                      <a:ext cx="274320" cy="27432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nvGrpSpPr>
                <p:cNvPr id="1572" name="Group 1571">
                  <a:extLst>
                    <a:ext uri="{FF2B5EF4-FFF2-40B4-BE49-F238E27FC236}">
                      <a16:creationId xmlns:a16="http://schemas.microsoft.com/office/drawing/2014/main" id="{A3075CE7-C952-4603-A215-A5DEEA94A57B}"/>
                    </a:ext>
                  </a:extLst>
                </p:cNvPr>
                <p:cNvGrpSpPr/>
                <p:nvPr/>
              </p:nvGrpSpPr>
              <p:grpSpPr>
                <a:xfrm>
                  <a:off x="545759" y="7365377"/>
                  <a:ext cx="548625" cy="725938"/>
                  <a:chOff x="9113796" y="6724708"/>
                  <a:chExt cx="548625" cy="725938"/>
                </a:xfrm>
              </p:grpSpPr>
              <p:cxnSp>
                <p:nvCxnSpPr>
                  <p:cNvPr id="1573" name="Straight Connector 1572">
                    <a:extLst>
                      <a:ext uri="{FF2B5EF4-FFF2-40B4-BE49-F238E27FC236}">
                        <a16:creationId xmlns:a16="http://schemas.microsoft.com/office/drawing/2014/main" id="{3C24C9DA-48B6-4F2C-B904-72455714816C}"/>
                      </a:ext>
                    </a:extLst>
                  </p:cNvPr>
                  <p:cNvCxnSpPr/>
                  <p:nvPr/>
                </p:nvCxnSpPr>
                <p:spPr>
                  <a:xfrm flipV="1">
                    <a:off x="9525262" y="7193950"/>
                    <a:ext cx="1" cy="21097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4" name="Straight Connector 1573">
                    <a:extLst>
                      <a:ext uri="{FF2B5EF4-FFF2-40B4-BE49-F238E27FC236}">
                        <a16:creationId xmlns:a16="http://schemas.microsoft.com/office/drawing/2014/main" id="{F6AFDA2E-E0B4-4BE8-AE3E-72C446D6C0E9}"/>
                      </a:ext>
                    </a:extLst>
                  </p:cNvPr>
                  <p:cNvCxnSpPr/>
                  <p:nvPr/>
                </p:nvCxnSpPr>
                <p:spPr>
                  <a:xfrm flipV="1">
                    <a:off x="9525262" y="6767640"/>
                    <a:ext cx="0" cy="18008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75" name="TextBox 1574">
                    <a:extLst>
                      <a:ext uri="{FF2B5EF4-FFF2-40B4-BE49-F238E27FC236}">
                        <a16:creationId xmlns:a16="http://schemas.microsoft.com/office/drawing/2014/main" id="{41017B1F-161C-4738-B104-D2854DE3D6D6}"/>
                      </a:ext>
                    </a:extLst>
                  </p:cNvPr>
                  <p:cNvSpPr txBox="1"/>
                  <p:nvPr/>
                </p:nvSpPr>
                <p:spPr>
                  <a:xfrm>
                    <a:off x="9388104" y="6947729"/>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DP</a:t>
                    </a:r>
                  </a:p>
                </p:txBody>
              </p:sp>
              <p:cxnSp>
                <p:nvCxnSpPr>
                  <p:cNvPr id="1576" name="Straight Connector 1575">
                    <a:extLst>
                      <a:ext uri="{FF2B5EF4-FFF2-40B4-BE49-F238E27FC236}">
                        <a16:creationId xmlns:a16="http://schemas.microsoft.com/office/drawing/2014/main" id="{7ECC8621-9879-4AEB-855B-A9A28516596B}"/>
                      </a:ext>
                    </a:extLst>
                  </p:cNvPr>
                  <p:cNvCxnSpPr/>
                  <p:nvPr/>
                </p:nvCxnSpPr>
                <p:spPr>
                  <a:xfrm flipH="1" flipV="1">
                    <a:off x="9205226" y="6767640"/>
                    <a:ext cx="320036" cy="278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7" name="Straight Connector 1576">
                    <a:extLst>
                      <a:ext uri="{FF2B5EF4-FFF2-40B4-BE49-F238E27FC236}">
                        <a16:creationId xmlns:a16="http://schemas.microsoft.com/office/drawing/2014/main" id="{477FEB94-E965-4251-830B-1064EF649B7D}"/>
                      </a:ext>
                    </a:extLst>
                  </p:cNvPr>
                  <p:cNvCxnSpPr/>
                  <p:nvPr/>
                </p:nvCxnSpPr>
                <p:spPr>
                  <a:xfrm flipH="1" flipV="1">
                    <a:off x="9113796" y="7406613"/>
                    <a:ext cx="411467" cy="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78" name="Group 1577">
                    <a:extLst>
                      <a:ext uri="{FF2B5EF4-FFF2-40B4-BE49-F238E27FC236}">
                        <a16:creationId xmlns:a16="http://schemas.microsoft.com/office/drawing/2014/main" id="{4E2059A4-28E1-48B3-9E6A-14416D0B9FBC}"/>
                      </a:ext>
                    </a:extLst>
                  </p:cNvPr>
                  <p:cNvGrpSpPr/>
                  <p:nvPr/>
                </p:nvGrpSpPr>
                <p:grpSpPr>
                  <a:xfrm>
                    <a:off x="9326863" y="6724708"/>
                    <a:ext cx="91439" cy="91442"/>
                    <a:chOff x="9593839" y="5294223"/>
                    <a:chExt cx="91439" cy="91442"/>
                  </a:xfrm>
                </p:grpSpPr>
                <p:sp>
                  <p:nvSpPr>
                    <p:cNvPr id="1582" name="Isosceles Triangle 1581">
                      <a:extLst>
                        <a:ext uri="{FF2B5EF4-FFF2-40B4-BE49-F238E27FC236}">
                          <a16:creationId xmlns:a16="http://schemas.microsoft.com/office/drawing/2014/main" id="{15BBB849-D9F8-43EB-AF46-9AD5ABFF35D2}"/>
                        </a:ext>
                      </a:extLst>
                    </p:cNvPr>
                    <p:cNvSpPr/>
                    <p:nvPr/>
                  </p:nvSpPr>
                  <p:spPr>
                    <a:xfrm rot="16200000" flipH="1" flipV="1">
                      <a:off x="9570979" y="5317085"/>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583" name="Isosceles Triangle 1582">
                      <a:extLst>
                        <a:ext uri="{FF2B5EF4-FFF2-40B4-BE49-F238E27FC236}">
                          <a16:creationId xmlns:a16="http://schemas.microsoft.com/office/drawing/2014/main" id="{31D9548E-CF49-4B20-A69E-FDDCD7433325}"/>
                        </a:ext>
                      </a:extLst>
                    </p:cNvPr>
                    <p:cNvSpPr/>
                    <p:nvPr/>
                  </p:nvSpPr>
                  <p:spPr>
                    <a:xfrm rot="16200000" flipH="1">
                      <a:off x="9616698" y="5317083"/>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nvGrpSpPr>
                  <p:cNvPr id="1579" name="Group 1578">
                    <a:extLst>
                      <a:ext uri="{FF2B5EF4-FFF2-40B4-BE49-F238E27FC236}">
                        <a16:creationId xmlns:a16="http://schemas.microsoft.com/office/drawing/2014/main" id="{401944C0-41BD-4C83-8785-491B7453556A}"/>
                      </a:ext>
                    </a:extLst>
                  </p:cNvPr>
                  <p:cNvGrpSpPr/>
                  <p:nvPr/>
                </p:nvGrpSpPr>
                <p:grpSpPr>
                  <a:xfrm>
                    <a:off x="9326863" y="7359204"/>
                    <a:ext cx="91439" cy="91442"/>
                    <a:chOff x="9593839" y="5294223"/>
                    <a:chExt cx="91439" cy="91442"/>
                  </a:xfrm>
                </p:grpSpPr>
                <p:sp>
                  <p:nvSpPr>
                    <p:cNvPr id="1580" name="Isosceles Triangle 1579">
                      <a:extLst>
                        <a:ext uri="{FF2B5EF4-FFF2-40B4-BE49-F238E27FC236}">
                          <a16:creationId xmlns:a16="http://schemas.microsoft.com/office/drawing/2014/main" id="{DD3004C7-CCA6-4DD8-9001-7124FCCE1602}"/>
                        </a:ext>
                      </a:extLst>
                    </p:cNvPr>
                    <p:cNvSpPr/>
                    <p:nvPr/>
                  </p:nvSpPr>
                  <p:spPr>
                    <a:xfrm rot="16200000" flipH="1" flipV="1">
                      <a:off x="9570979" y="5317085"/>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581" name="Isosceles Triangle 1580">
                      <a:extLst>
                        <a:ext uri="{FF2B5EF4-FFF2-40B4-BE49-F238E27FC236}">
                          <a16:creationId xmlns:a16="http://schemas.microsoft.com/office/drawing/2014/main" id="{B189556A-27E2-4351-9235-D97AD949CF8F}"/>
                        </a:ext>
                      </a:extLst>
                    </p:cNvPr>
                    <p:cNvSpPr/>
                    <p:nvPr/>
                  </p:nvSpPr>
                  <p:spPr>
                    <a:xfrm rot="16200000" flipH="1">
                      <a:off x="9616698" y="5317083"/>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cxnSp>
            <p:nvCxnSpPr>
              <p:cNvPr id="1534" name="Straight Connector 1533">
                <a:extLst>
                  <a:ext uri="{FF2B5EF4-FFF2-40B4-BE49-F238E27FC236}">
                    <a16:creationId xmlns:a16="http://schemas.microsoft.com/office/drawing/2014/main" id="{EC153F0F-B9A5-48B5-9629-CBF23A3DC667}"/>
                  </a:ext>
                </a:extLst>
              </p:cNvPr>
              <p:cNvCxnSpPr/>
              <p:nvPr/>
            </p:nvCxnSpPr>
            <p:spPr>
              <a:xfrm flipV="1">
                <a:off x="2483363" y="6874680"/>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5" name="Straight Connector 1534">
                <a:extLst>
                  <a:ext uri="{FF2B5EF4-FFF2-40B4-BE49-F238E27FC236}">
                    <a16:creationId xmlns:a16="http://schemas.microsoft.com/office/drawing/2014/main" id="{6A806ED7-CBB0-4040-8A0B-A4518FB597A6}"/>
                  </a:ext>
                </a:extLst>
              </p:cNvPr>
              <p:cNvCxnSpPr/>
              <p:nvPr/>
            </p:nvCxnSpPr>
            <p:spPr>
              <a:xfrm>
                <a:off x="2209046" y="7240436"/>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7" name="Straight Connector 1556">
                <a:extLst>
                  <a:ext uri="{FF2B5EF4-FFF2-40B4-BE49-F238E27FC236}">
                    <a16:creationId xmlns:a16="http://schemas.microsoft.com/office/drawing/2014/main" id="{46B9BFB5-91BA-4DC8-A925-DFC367F996E6}"/>
                  </a:ext>
                </a:extLst>
              </p:cNvPr>
              <p:cNvCxnSpPr/>
              <p:nvPr/>
            </p:nvCxnSpPr>
            <p:spPr>
              <a:xfrm flipV="1">
                <a:off x="2574802" y="6783242"/>
                <a:ext cx="5716" cy="302127"/>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558" name="Group 1557">
                <a:extLst>
                  <a:ext uri="{FF2B5EF4-FFF2-40B4-BE49-F238E27FC236}">
                    <a16:creationId xmlns:a16="http://schemas.microsoft.com/office/drawing/2014/main" id="{E9D73834-7057-4D33-9BF3-DCE3DAE6E650}"/>
                  </a:ext>
                </a:extLst>
              </p:cNvPr>
              <p:cNvGrpSpPr/>
              <p:nvPr/>
            </p:nvGrpSpPr>
            <p:grpSpPr>
              <a:xfrm>
                <a:off x="2300485" y="7057558"/>
                <a:ext cx="365760" cy="454722"/>
                <a:chOff x="2560342" y="2240293"/>
                <a:chExt cx="365760" cy="454722"/>
              </a:xfrm>
            </p:grpSpPr>
            <p:sp>
              <p:nvSpPr>
                <p:cNvPr id="1566" name="Trapezoid 1565">
                  <a:extLst>
                    <a:ext uri="{FF2B5EF4-FFF2-40B4-BE49-F238E27FC236}">
                      <a16:creationId xmlns:a16="http://schemas.microsoft.com/office/drawing/2014/main" id="{AAA22708-D9C7-4795-8FC5-2A785ADB86F8}"/>
                    </a:ext>
                  </a:extLst>
                </p:cNvPr>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833">
                    <a:solidFill>
                      <a:schemeClr val="bg1"/>
                    </a:solidFill>
                  </a:endParaRPr>
                </a:p>
              </p:txBody>
            </p:sp>
            <p:sp>
              <p:nvSpPr>
                <p:cNvPr id="1567" name="Oval 1566">
                  <a:extLst>
                    <a:ext uri="{FF2B5EF4-FFF2-40B4-BE49-F238E27FC236}">
                      <a16:creationId xmlns:a16="http://schemas.microsoft.com/office/drawing/2014/main" id="{0554A045-12D9-49AD-9288-43AAA884CF09}"/>
                    </a:ext>
                  </a:extLst>
                </p:cNvPr>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833">
                    <a:solidFill>
                      <a:schemeClr val="bg1"/>
                    </a:solidFill>
                  </a:endParaRPr>
                </a:p>
              </p:txBody>
            </p:sp>
            <p:sp>
              <p:nvSpPr>
                <p:cNvPr id="1568" name="Oval 1567">
                  <a:extLst>
                    <a:ext uri="{FF2B5EF4-FFF2-40B4-BE49-F238E27FC236}">
                      <a16:creationId xmlns:a16="http://schemas.microsoft.com/office/drawing/2014/main" id="{964BEC7D-B66B-4D41-87FA-ED41C9764473}"/>
                    </a:ext>
                  </a:extLst>
                </p:cNvPr>
                <p:cNvSpPr>
                  <a:spLocks noChangeAspect="1"/>
                </p:cNvSpPr>
                <p:nvPr/>
              </p:nvSpPr>
              <p:spPr>
                <a:xfrm>
                  <a:off x="2651781" y="2423171"/>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833">
                    <a:solidFill>
                      <a:schemeClr val="bg1"/>
                    </a:solidFill>
                  </a:endParaRPr>
                </a:p>
              </p:txBody>
            </p:sp>
            <p:sp>
              <p:nvSpPr>
                <p:cNvPr id="1569" name="Rectangle 1568">
                  <a:extLst>
                    <a:ext uri="{FF2B5EF4-FFF2-40B4-BE49-F238E27FC236}">
                      <a16:creationId xmlns:a16="http://schemas.microsoft.com/office/drawing/2014/main" id="{BF184514-FA6B-4A3E-A0A8-77216B5ADA1F}"/>
                    </a:ext>
                  </a:extLst>
                </p:cNvPr>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833">
                    <a:solidFill>
                      <a:schemeClr val="bg1"/>
                    </a:solidFill>
                  </a:endParaRPr>
                </a:p>
              </p:txBody>
            </p:sp>
          </p:grpSp>
          <p:cxnSp>
            <p:nvCxnSpPr>
              <p:cNvPr id="1559" name="Straight Connector 1558">
                <a:extLst>
                  <a:ext uri="{FF2B5EF4-FFF2-40B4-BE49-F238E27FC236}">
                    <a16:creationId xmlns:a16="http://schemas.microsoft.com/office/drawing/2014/main" id="{A037F757-91A6-471F-83D6-DC5866B34F4A}"/>
                  </a:ext>
                </a:extLst>
              </p:cNvPr>
              <p:cNvCxnSpPr>
                <a:cxnSpLocks/>
              </p:cNvCxnSpPr>
              <p:nvPr/>
            </p:nvCxnSpPr>
            <p:spPr>
              <a:xfrm>
                <a:off x="2483371" y="7315180"/>
                <a:ext cx="0" cy="1296842"/>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60" name="Straight Connector 1559">
                <a:extLst>
                  <a:ext uri="{FF2B5EF4-FFF2-40B4-BE49-F238E27FC236}">
                    <a16:creationId xmlns:a16="http://schemas.microsoft.com/office/drawing/2014/main" id="{E16DEBA0-085F-43EF-B754-7B7BE25202D9}"/>
                  </a:ext>
                </a:extLst>
              </p:cNvPr>
              <p:cNvCxnSpPr/>
              <p:nvPr/>
            </p:nvCxnSpPr>
            <p:spPr>
              <a:xfrm>
                <a:off x="2209046" y="788051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1" name="Straight Connector 1560">
                <a:extLst>
                  <a:ext uri="{FF2B5EF4-FFF2-40B4-BE49-F238E27FC236}">
                    <a16:creationId xmlns:a16="http://schemas.microsoft.com/office/drawing/2014/main" id="{71AF2884-9DED-49A4-99CF-974BFAA7937F}"/>
                  </a:ext>
                </a:extLst>
              </p:cNvPr>
              <p:cNvCxnSpPr/>
              <p:nvPr/>
            </p:nvCxnSpPr>
            <p:spPr>
              <a:xfrm>
                <a:off x="2391924" y="797194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2" name="Straight Connector 1561">
                <a:extLst>
                  <a:ext uri="{FF2B5EF4-FFF2-40B4-BE49-F238E27FC236}">
                    <a16:creationId xmlns:a16="http://schemas.microsoft.com/office/drawing/2014/main" id="{8C351102-56A1-494D-9112-DA4627FAF119}"/>
                  </a:ext>
                </a:extLst>
              </p:cNvPr>
              <p:cNvCxnSpPr/>
              <p:nvPr/>
            </p:nvCxnSpPr>
            <p:spPr>
              <a:xfrm>
                <a:off x="2391924" y="778907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3" name="Straight Connector 1562">
                <a:extLst>
                  <a:ext uri="{FF2B5EF4-FFF2-40B4-BE49-F238E27FC236}">
                    <a16:creationId xmlns:a16="http://schemas.microsoft.com/office/drawing/2014/main" id="{DAA7B529-B16B-4D1F-BBFD-6DFA6B2931F3}"/>
                  </a:ext>
                </a:extLst>
              </p:cNvPr>
              <p:cNvCxnSpPr/>
              <p:nvPr/>
            </p:nvCxnSpPr>
            <p:spPr>
              <a:xfrm>
                <a:off x="2574802" y="788051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4" name="Straight Connector 1563">
                <a:extLst>
                  <a:ext uri="{FF2B5EF4-FFF2-40B4-BE49-F238E27FC236}">
                    <a16:creationId xmlns:a16="http://schemas.microsoft.com/office/drawing/2014/main" id="{344AD51B-5577-43B8-9A9A-438541502E3B}"/>
                  </a:ext>
                </a:extLst>
              </p:cNvPr>
              <p:cNvCxnSpPr/>
              <p:nvPr/>
            </p:nvCxnSpPr>
            <p:spPr>
              <a:xfrm>
                <a:off x="2711962" y="788051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565" name="Oval 1564">
                <a:extLst>
                  <a:ext uri="{FF2B5EF4-FFF2-40B4-BE49-F238E27FC236}">
                    <a16:creationId xmlns:a16="http://schemas.microsoft.com/office/drawing/2014/main" id="{A2C72305-8D31-4FD8-8733-EDFFFE847461}"/>
                  </a:ext>
                </a:extLst>
              </p:cNvPr>
              <p:cNvSpPr/>
              <p:nvPr/>
            </p:nvSpPr>
            <p:spPr>
              <a:xfrm>
                <a:off x="2391916" y="781193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sp>
          <p:nvSpPr>
            <p:cNvPr id="1465" name="TextBox 1464">
              <a:extLst>
                <a:ext uri="{FF2B5EF4-FFF2-40B4-BE49-F238E27FC236}">
                  <a16:creationId xmlns:a16="http://schemas.microsoft.com/office/drawing/2014/main" id="{E26284CC-9E74-4399-B2AB-ED3353523F1B}"/>
                </a:ext>
              </a:extLst>
            </p:cNvPr>
            <p:cNvSpPr txBox="1"/>
            <p:nvPr/>
          </p:nvSpPr>
          <p:spPr>
            <a:xfrm>
              <a:off x="2130142" y="4576314"/>
              <a:ext cx="906311" cy="1263017"/>
            </a:xfrm>
            <a:prstGeom prst="rect">
              <a:avLst/>
            </a:prstGeom>
            <a:solidFill>
              <a:schemeClr val="bg1">
                <a:lumMod val="65000"/>
              </a:schemeClr>
            </a:solidFill>
            <a:ln w="25400">
              <a:solidFill>
                <a:schemeClr val="bg1"/>
              </a:solidFill>
            </a:ln>
          </p:spPr>
          <p:txBody>
            <a:bodyPr wrap="square" lIns="50800" tIns="0" rIns="5080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r>
                <a:rPr lang="en-US" sz="778" dirty="0">
                  <a:solidFill>
                    <a:schemeClr val="bg1"/>
                  </a:solidFill>
                  <a:latin typeface="Comic Sans MS" panose="030F0702030302020204" pitchFamily="66" charset="0"/>
                </a:rPr>
                <a:t>Boiler 2</a:t>
              </a:r>
            </a:p>
          </p:txBody>
        </p:sp>
        <p:grpSp>
          <p:nvGrpSpPr>
            <p:cNvPr id="1466" name="Group 1465">
              <a:extLst>
                <a:ext uri="{FF2B5EF4-FFF2-40B4-BE49-F238E27FC236}">
                  <a16:creationId xmlns:a16="http://schemas.microsoft.com/office/drawing/2014/main" id="{84E5357C-1366-4F8F-854F-26B52DE55B14}"/>
                </a:ext>
              </a:extLst>
            </p:cNvPr>
            <p:cNvGrpSpPr/>
            <p:nvPr/>
          </p:nvGrpSpPr>
          <p:grpSpPr>
            <a:xfrm>
              <a:off x="2587337" y="3919112"/>
              <a:ext cx="685798" cy="548635"/>
              <a:chOff x="792593" y="5913117"/>
              <a:chExt cx="685798" cy="548635"/>
            </a:xfrm>
          </p:grpSpPr>
          <p:grpSp>
            <p:nvGrpSpPr>
              <p:cNvPr id="1496" name="Group 1495">
                <a:extLst>
                  <a:ext uri="{FF2B5EF4-FFF2-40B4-BE49-F238E27FC236}">
                    <a16:creationId xmlns:a16="http://schemas.microsoft.com/office/drawing/2014/main" id="{4BE70DA6-ADEA-4180-894E-90F022D6C44C}"/>
                  </a:ext>
                </a:extLst>
              </p:cNvPr>
              <p:cNvGrpSpPr/>
              <p:nvPr/>
            </p:nvGrpSpPr>
            <p:grpSpPr>
              <a:xfrm>
                <a:off x="798600" y="6278873"/>
                <a:ext cx="137159" cy="91439"/>
                <a:chOff x="3657610" y="2788927"/>
                <a:chExt cx="137159" cy="91439"/>
              </a:xfrm>
            </p:grpSpPr>
            <p:cxnSp>
              <p:nvCxnSpPr>
                <p:cNvPr id="1529" name="Straight Connector 1528">
                  <a:extLst>
                    <a:ext uri="{FF2B5EF4-FFF2-40B4-BE49-F238E27FC236}">
                      <a16:creationId xmlns:a16="http://schemas.microsoft.com/office/drawing/2014/main" id="{0E526551-AA68-44CE-8222-6C16D8DCD60F}"/>
                    </a:ext>
                  </a:extLst>
                </p:cNvPr>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0" name="Straight Connector 1529">
                  <a:extLst>
                    <a:ext uri="{FF2B5EF4-FFF2-40B4-BE49-F238E27FC236}">
                      <a16:creationId xmlns:a16="http://schemas.microsoft.com/office/drawing/2014/main" id="{B8275E0A-6869-44B1-8D6C-6458956D5F20}"/>
                    </a:ext>
                  </a:extLst>
                </p:cNvPr>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1" name="Straight Connector 1530">
                  <a:extLst>
                    <a:ext uri="{FF2B5EF4-FFF2-40B4-BE49-F238E27FC236}">
                      <a16:creationId xmlns:a16="http://schemas.microsoft.com/office/drawing/2014/main" id="{6CD1F60D-DFB6-4FE8-B414-A60846EBE227}"/>
                    </a:ext>
                  </a:extLst>
                </p:cNvPr>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2" name="Straight Connector 1531">
                  <a:extLst>
                    <a:ext uri="{FF2B5EF4-FFF2-40B4-BE49-F238E27FC236}">
                      <a16:creationId xmlns:a16="http://schemas.microsoft.com/office/drawing/2014/main" id="{83939820-0444-4D88-A4A2-BDE26E6DC697}"/>
                    </a:ext>
                  </a:extLst>
                </p:cNvPr>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497" name="TextBox 1496">
                <a:extLst>
                  <a:ext uri="{FF2B5EF4-FFF2-40B4-BE49-F238E27FC236}">
                    <a16:creationId xmlns:a16="http://schemas.microsoft.com/office/drawing/2014/main" id="{27D51590-F7E3-42A2-9988-068B2BA02AE9}"/>
                  </a:ext>
                </a:extLst>
              </p:cNvPr>
              <p:cNvSpPr txBox="1"/>
              <p:nvPr/>
            </p:nvSpPr>
            <p:spPr>
              <a:xfrm>
                <a:off x="975472" y="6215531"/>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TT</a:t>
                </a:r>
              </a:p>
            </p:txBody>
          </p:sp>
          <p:cxnSp>
            <p:nvCxnSpPr>
              <p:cNvPr id="1498" name="Straight Connector 1497">
                <a:extLst>
                  <a:ext uri="{FF2B5EF4-FFF2-40B4-BE49-F238E27FC236}">
                    <a16:creationId xmlns:a16="http://schemas.microsoft.com/office/drawing/2014/main" id="{BBA0DDF9-3F83-4C00-888C-9DF127A5723D}"/>
                  </a:ext>
                </a:extLst>
              </p:cNvPr>
              <p:cNvCxnSpPr/>
              <p:nvPr/>
            </p:nvCxnSpPr>
            <p:spPr>
              <a:xfrm flipH="1">
                <a:off x="909899" y="6323898"/>
                <a:ext cx="65573" cy="1388"/>
              </a:xfrm>
              <a:prstGeom prst="line">
                <a:avLst/>
              </a:prstGeom>
              <a:noFill/>
              <a:ln w="25400">
                <a:solidFill>
                  <a:schemeClr val="bg1">
                    <a:lumMod val="75000"/>
                  </a:schemeClr>
                </a:solidFill>
              </a:ln>
            </p:spPr>
          </p:cxnSp>
          <p:grpSp>
            <p:nvGrpSpPr>
              <p:cNvPr id="1499" name="Group 1498">
                <a:extLst>
                  <a:ext uri="{FF2B5EF4-FFF2-40B4-BE49-F238E27FC236}">
                    <a16:creationId xmlns:a16="http://schemas.microsoft.com/office/drawing/2014/main" id="{9A1B4804-6BF7-4EE1-9997-97A503D94192}"/>
                  </a:ext>
                </a:extLst>
              </p:cNvPr>
              <p:cNvGrpSpPr/>
              <p:nvPr/>
            </p:nvGrpSpPr>
            <p:grpSpPr>
              <a:xfrm>
                <a:off x="884032" y="5913117"/>
                <a:ext cx="594359" cy="91439"/>
                <a:chOff x="3657610" y="2788927"/>
                <a:chExt cx="594359" cy="91439"/>
              </a:xfrm>
            </p:grpSpPr>
            <p:sp>
              <p:nvSpPr>
                <p:cNvPr id="1525" name="Rectangle 1524">
                  <a:extLst>
                    <a:ext uri="{FF2B5EF4-FFF2-40B4-BE49-F238E27FC236}">
                      <a16:creationId xmlns:a16="http://schemas.microsoft.com/office/drawing/2014/main" id="{130123D2-D26B-4FF1-8D34-F11EB1276C48}"/>
                    </a:ext>
                  </a:extLst>
                </p:cNvPr>
                <p:cNvSpPr/>
                <p:nvPr/>
              </p:nvSpPr>
              <p:spPr>
                <a:xfrm>
                  <a:off x="3749049" y="2788927"/>
                  <a:ext cx="502920" cy="91439"/>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526" name="Straight Connector 1525">
                  <a:extLst>
                    <a:ext uri="{FF2B5EF4-FFF2-40B4-BE49-F238E27FC236}">
                      <a16:creationId xmlns:a16="http://schemas.microsoft.com/office/drawing/2014/main" id="{0D3F41F4-2F4A-4F34-866F-0AF5C111D5BB}"/>
                    </a:ext>
                  </a:extLst>
                </p:cNvPr>
                <p:cNvCxnSpPr/>
                <p:nvPr/>
              </p:nvCxnSpPr>
              <p:spPr>
                <a:xfrm>
                  <a:off x="3657610" y="2839105"/>
                  <a:ext cx="91439"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27" name="Oval 1526">
                  <a:extLst>
                    <a:ext uri="{FF2B5EF4-FFF2-40B4-BE49-F238E27FC236}">
                      <a16:creationId xmlns:a16="http://schemas.microsoft.com/office/drawing/2014/main" id="{525D7255-3B46-4392-99F6-1BA7A269BD79}"/>
                    </a:ext>
                  </a:extLst>
                </p:cNvPr>
                <p:cNvSpPr>
                  <a:spLocks noChangeAspect="1"/>
                </p:cNvSpPr>
                <p:nvPr/>
              </p:nvSpPr>
              <p:spPr>
                <a:xfrm rot="2700000">
                  <a:off x="3785299" y="2815570"/>
                  <a:ext cx="45720" cy="45720"/>
                </a:xfrm>
                <a:prstGeom prst="ellips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528" name="Straight Connector 1527">
                  <a:extLst>
                    <a:ext uri="{FF2B5EF4-FFF2-40B4-BE49-F238E27FC236}">
                      <a16:creationId xmlns:a16="http://schemas.microsoft.com/office/drawing/2014/main" id="{37A5C933-D125-43BA-875C-0192A8E54C49}"/>
                    </a:ext>
                  </a:extLst>
                </p:cNvPr>
                <p:cNvCxnSpPr/>
                <p:nvPr/>
              </p:nvCxnSpPr>
              <p:spPr>
                <a:xfrm flipV="1">
                  <a:off x="3799143" y="2834640"/>
                  <a:ext cx="411480" cy="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500" name="Group 1499">
                <a:extLst>
                  <a:ext uri="{FF2B5EF4-FFF2-40B4-BE49-F238E27FC236}">
                    <a16:creationId xmlns:a16="http://schemas.microsoft.com/office/drawing/2014/main" id="{1CF99E8B-02C5-4F2F-A51D-028C058CBAAA}"/>
                  </a:ext>
                </a:extLst>
              </p:cNvPr>
              <p:cNvGrpSpPr/>
              <p:nvPr/>
            </p:nvGrpSpPr>
            <p:grpSpPr>
              <a:xfrm>
                <a:off x="792593" y="5913117"/>
                <a:ext cx="137159" cy="91439"/>
                <a:chOff x="3657610" y="2788927"/>
                <a:chExt cx="137159" cy="91439"/>
              </a:xfrm>
            </p:grpSpPr>
            <p:cxnSp>
              <p:nvCxnSpPr>
                <p:cNvPr id="1501" name="Straight Connector 1500">
                  <a:extLst>
                    <a:ext uri="{FF2B5EF4-FFF2-40B4-BE49-F238E27FC236}">
                      <a16:creationId xmlns:a16="http://schemas.microsoft.com/office/drawing/2014/main" id="{7CA33888-56DB-48F7-8681-1F65F947B8F5}"/>
                    </a:ext>
                  </a:extLst>
                </p:cNvPr>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2" name="Straight Connector 1501">
                  <a:extLst>
                    <a:ext uri="{FF2B5EF4-FFF2-40B4-BE49-F238E27FC236}">
                      <a16:creationId xmlns:a16="http://schemas.microsoft.com/office/drawing/2014/main" id="{E8D8F3E2-E807-4A0A-880D-9BCCF157C537}"/>
                    </a:ext>
                  </a:extLst>
                </p:cNvPr>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3" name="Straight Connector 1502">
                  <a:extLst>
                    <a:ext uri="{FF2B5EF4-FFF2-40B4-BE49-F238E27FC236}">
                      <a16:creationId xmlns:a16="http://schemas.microsoft.com/office/drawing/2014/main" id="{05F06ADB-1C0E-4F7F-AF4F-BB8E91E347B1}"/>
                    </a:ext>
                  </a:extLst>
                </p:cNvPr>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4" name="Straight Connector 1503">
                  <a:extLst>
                    <a:ext uri="{FF2B5EF4-FFF2-40B4-BE49-F238E27FC236}">
                      <a16:creationId xmlns:a16="http://schemas.microsoft.com/office/drawing/2014/main" id="{406A73CA-5418-4410-A9AE-917933CC3EE1}"/>
                    </a:ext>
                  </a:extLst>
                </p:cNvPr>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cxnSp>
          <p:nvCxnSpPr>
            <p:cNvPr id="1467" name="Straight Connector 1466">
              <a:extLst>
                <a:ext uri="{FF2B5EF4-FFF2-40B4-BE49-F238E27FC236}">
                  <a16:creationId xmlns:a16="http://schemas.microsoft.com/office/drawing/2014/main" id="{DF75FAF8-66AE-4291-BE26-4AB86B9F04E4}"/>
                </a:ext>
              </a:extLst>
            </p:cNvPr>
            <p:cNvCxnSpPr>
              <a:cxnSpLocks/>
            </p:cNvCxnSpPr>
            <p:nvPr/>
          </p:nvCxnSpPr>
          <p:spPr>
            <a:xfrm flipV="1">
              <a:off x="2582341" y="3479046"/>
              <a:ext cx="0" cy="1080139"/>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472" name="Group 1471">
              <a:extLst>
                <a:ext uri="{FF2B5EF4-FFF2-40B4-BE49-F238E27FC236}">
                  <a16:creationId xmlns:a16="http://schemas.microsoft.com/office/drawing/2014/main" id="{8E7D1C63-B054-4EA3-9CBE-E4E6AB60F68B}"/>
                </a:ext>
              </a:extLst>
            </p:cNvPr>
            <p:cNvGrpSpPr/>
            <p:nvPr/>
          </p:nvGrpSpPr>
          <p:grpSpPr>
            <a:xfrm>
              <a:off x="2313014" y="3644795"/>
              <a:ext cx="548640" cy="182878"/>
              <a:chOff x="731562" y="1600241"/>
              <a:chExt cx="548640" cy="182878"/>
            </a:xfrm>
          </p:grpSpPr>
          <p:cxnSp>
            <p:nvCxnSpPr>
              <p:cNvPr id="1485" name="Straight Connector 1484">
                <a:extLst>
                  <a:ext uri="{FF2B5EF4-FFF2-40B4-BE49-F238E27FC236}">
                    <a16:creationId xmlns:a16="http://schemas.microsoft.com/office/drawing/2014/main" id="{5796EBA2-CE56-429C-9E6C-06BACC96905F}"/>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1" name="Straight Connector 1490">
                <a:extLst>
                  <a:ext uri="{FF2B5EF4-FFF2-40B4-BE49-F238E27FC236}">
                    <a16:creationId xmlns:a16="http://schemas.microsoft.com/office/drawing/2014/main" id="{620CFB99-945B-4558-8B13-446A4748F0F1}"/>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2" name="Straight Connector 1491">
                <a:extLst>
                  <a:ext uri="{FF2B5EF4-FFF2-40B4-BE49-F238E27FC236}">
                    <a16:creationId xmlns:a16="http://schemas.microsoft.com/office/drawing/2014/main" id="{2D99BF6D-6912-4B9E-B097-ACCA57156A23}"/>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3" name="Straight Connector 1492">
                <a:extLst>
                  <a:ext uri="{FF2B5EF4-FFF2-40B4-BE49-F238E27FC236}">
                    <a16:creationId xmlns:a16="http://schemas.microsoft.com/office/drawing/2014/main" id="{41A80F72-87C2-435B-88C9-F37201139380}"/>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4" name="Straight Connector 1493">
                <a:extLst>
                  <a:ext uri="{FF2B5EF4-FFF2-40B4-BE49-F238E27FC236}">
                    <a16:creationId xmlns:a16="http://schemas.microsoft.com/office/drawing/2014/main" id="{2583BAFF-B52E-490D-9B48-4A18F18AB989}"/>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495" name="Oval 1494">
                <a:extLst>
                  <a:ext uri="{FF2B5EF4-FFF2-40B4-BE49-F238E27FC236}">
                    <a16:creationId xmlns:a16="http://schemas.microsoft.com/office/drawing/2014/main" id="{F9EEC343-A662-4A1A-A81B-6A25CBAE545E}"/>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cxnSp>
        <p:nvCxnSpPr>
          <p:cNvPr id="1606" name="Straight Connector 1605">
            <a:extLst>
              <a:ext uri="{FF2B5EF4-FFF2-40B4-BE49-F238E27FC236}">
                <a16:creationId xmlns:a16="http://schemas.microsoft.com/office/drawing/2014/main" id="{4A6B0CF7-B813-494A-9783-93E749842DBF}"/>
              </a:ext>
            </a:extLst>
          </p:cNvPr>
          <p:cNvCxnSpPr>
            <a:cxnSpLocks/>
          </p:cNvCxnSpPr>
          <p:nvPr/>
        </p:nvCxnSpPr>
        <p:spPr>
          <a:xfrm>
            <a:off x="351219" y="2311412"/>
            <a:ext cx="2765103"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09" name="Straight Connector 1608">
            <a:extLst>
              <a:ext uri="{FF2B5EF4-FFF2-40B4-BE49-F238E27FC236}">
                <a16:creationId xmlns:a16="http://schemas.microsoft.com/office/drawing/2014/main" id="{247BDE2E-4C50-4132-BEA9-B71E68B34F5F}"/>
              </a:ext>
            </a:extLst>
          </p:cNvPr>
          <p:cNvCxnSpPr>
            <a:cxnSpLocks/>
          </p:cNvCxnSpPr>
          <p:nvPr/>
        </p:nvCxnSpPr>
        <p:spPr>
          <a:xfrm flipV="1">
            <a:off x="355663" y="2057415"/>
            <a:ext cx="0" cy="256388"/>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97" name="Straight Connector 1096">
            <a:extLst>
              <a:ext uri="{FF2B5EF4-FFF2-40B4-BE49-F238E27FC236}">
                <a16:creationId xmlns:a16="http://schemas.microsoft.com/office/drawing/2014/main" id="{0BBDB9E1-8576-40A5-A0BC-F622594DAA06}"/>
              </a:ext>
            </a:extLst>
          </p:cNvPr>
          <p:cNvCxnSpPr>
            <a:cxnSpLocks/>
          </p:cNvCxnSpPr>
          <p:nvPr/>
        </p:nvCxnSpPr>
        <p:spPr>
          <a:xfrm flipV="1">
            <a:off x="609660" y="2311413"/>
            <a:ext cx="0" cy="2329649"/>
          </a:xfrm>
          <a:prstGeom prst="line">
            <a:avLst/>
          </a:prstGeom>
          <a:ln w="38100" cap="rnd">
            <a:gradFill flip="none" rotWithShape="1">
              <a:gsLst>
                <a:gs pos="0">
                  <a:schemeClr val="accent3"/>
                </a:gs>
                <a:gs pos="100000">
                  <a:schemeClr val="accent1"/>
                </a:gs>
              </a:gsLst>
              <a:lin ang="5400000" scaled="0"/>
              <a:tileRect/>
            </a:gradFill>
          </a:ln>
        </p:spPr>
        <p:style>
          <a:lnRef idx="1">
            <a:schemeClr val="accent1"/>
          </a:lnRef>
          <a:fillRef idx="0">
            <a:schemeClr val="accent1"/>
          </a:fillRef>
          <a:effectRef idx="0">
            <a:schemeClr val="accent1"/>
          </a:effectRef>
          <a:fontRef idx="minor">
            <a:schemeClr val="tx1"/>
          </a:fontRef>
        </p:style>
      </p:cxnSp>
      <p:grpSp>
        <p:nvGrpSpPr>
          <p:cNvPr id="1098" name="Group 1097">
            <a:extLst>
              <a:ext uri="{FF2B5EF4-FFF2-40B4-BE49-F238E27FC236}">
                <a16:creationId xmlns:a16="http://schemas.microsoft.com/office/drawing/2014/main" id="{1D0E04D2-F390-44F4-8D79-A1A4D3912005}"/>
              </a:ext>
            </a:extLst>
          </p:cNvPr>
          <p:cNvGrpSpPr/>
          <p:nvPr/>
        </p:nvGrpSpPr>
        <p:grpSpPr>
          <a:xfrm>
            <a:off x="3073430" y="4327928"/>
            <a:ext cx="380999" cy="253850"/>
            <a:chOff x="2501905" y="7104471"/>
            <a:chExt cx="685798" cy="456930"/>
          </a:xfrm>
        </p:grpSpPr>
        <p:grpSp>
          <p:nvGrpSpPr>
            <p:cNvPr id="1099" name="Group 1098">
              <a:extLst>
                <a:ext uri="{FF2B5EF4-FFF2-40B4-BE49-F238E27FC236}">
                  <a16:creationId xmlns:a16="http://schemas.microsoft.com/office/drawing/2014/main" id="{FA5F01E0-AB0A-4A08-AE68-D23E899A6F6D}"/>
                </a:ext>
              </a:extLst>
            </p:cNvPr>
            <p:cNvGrpSpPr/>
            <p:nvPr/>
          </p:nvGrpSpPr>
          <p:grpSpPr>
            <a:xfrm>
              <a:off x="2507912" y="7378522"/>
              <a:ext cx="137159" cy="91439"/>
              <a:chOff x="3657610" y="2788927"/>
              <a:chExt cx="137159" cy="91439"/>
            </a:xfrm>
          </p:grpSpPr>
          <p:cxnSp>
            <p:nvCxnSpPr>
              <p:cNvPr id="1112" name="Straight Connector 1111">
                <a:extLst>
                  <a:ext uri="{FF2B5EF4-FFF2-40B4-BE49-F238E27FC236}">
                    <a16:creationId xmlns:a16="http://schemas.microsoft.com/office/drawing/2014/main" id="{5B559EC5-8A87-4AD7-B708-FE3F00B93530}"/>
                  </a:ext>
                </a:extLst>
              </p:cNvPr>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3" name="Straight Connector 1112">
                <a:extLst>
                  <a:ext uri="{FF2B5EF4-FFF2-40B4-BE49-F238E27FC236}">
                    <a16:creationId xmlns:a16="http://schemas.microsoft.com/office/drawing/2014/main" id="{1550323E-306A-401E-BA3A-3200B68A02AA}"/>
                  </a:ext>
                </a:extLst>
              </p:cNvPr>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4" name="Straight Connector 1113">
                <a:extLst>
                  <a:ext uri="{FF2B5EF4-FFF2-40B4-BE49-F238E27FC236}">
                    <a16:creationId xmlns:a16="http://schemas.microsoft.com/office/drawing/2014/main" id="{86AAE796-4C97-4DE1-ADD4-57A33D9FE4ED}"/>
                  </a:ext>
                </a:extLst>
              </p:cNvPr>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5" name="Straight Connector 1114">
                <a:extLst>
                  <a:ext uri="{FF2B5EF4-FFF2-40B4-BE49-F238E27FC236}">
                    <a16:creationId xmlns:a16="http://schemas.microsoft.com/office/drawing/2014/main" id="{14D79859-42B0-4427-9162-6EE6714C0EB2}"/>
                  </a:ext>
                </a:extLst>
              </p:cNvPr>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100" name="TextBox 1099">
              <a:extLst>
                <a:ext uri="{FF2B5EF4-FFF2-40B4-BE49-F238E27FC236}">
                  <a16:creationId xmlns:a16="http://schemas.microsoft.com/office/drawing/2014/main" id="{4ED7E0B0-FB65-4256-8868-23A95B8C22C9}"/>
                </a:ext>
              </a:extLst>
            </p:cNvPr>
            <p:cNvSpPr txBox="1"/>
            <p:nvPr/>
          </p:nvSpPr>
          <p:spPr>
            <a:xfrm>
              <a:off x="2684784" y="7315180"/>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TT</a:t>
              </a:r>
            </a:p>
          </p:txBody>
        </p:sp>
        <p:cxnSp>
          <p:nvCxnSpPr>
            <p:cNvPr id="1101" name="Straight Connector 1100">
              <a:extLst>
                <a:ext uri="{FF2B5EF4-FFF2-40B4-BE49-F238E27FC236}">
                  <a16:creationId xmlns:a16="http://schemas.microsoft.com/office/drawing/2014/main" id="{4838B0EF-E0BB-4C37-AB1D-3CE401CF8B08}"/>
                </a:ext>
              </a:extLst>
            </p:cNvPr>
            <p:cNvCxnSpPr/>
            <p:nvPr/>
          </p:nvCxnSpPr>
          <p:spPr>
            <a:xfrm flipH="1">
              <a:off x="2619211" y="7423547"/>
              <a:ext cx="65573" cy="1388"/>
            </a:xfrm>
            <a:prstGeom prst="line">
              <a:avLst/>
            </a:prstGeom>
            <a:noFill/>
            <a:ln w="25400">
              <a:solidFill>
                <a:schemeClr val="bg1">
                  <a:lumMod val="75000"/>
                </a:schemeClr>
              </a:solidFill>
            </a:ln>
          </p:spPr>
        </p:cxnSp>
        <p:grpSp>
          <p:nvGrpSpPr>
            <p:cNvPr id="1102" name="Group 1101">
              <a:extLst>
                <a:ext uri="{FF2B5EF4-FFF2-40B4-BE49-F238E27FC236}">
                  <a16:creationId xmlns:a16="http://schemas.microsoft.com/office/drawing/2014/main" id="{F0299171-A638-445C-92DD-BE496250A3C1}"/>
                </a:ext>
              </a:extLst>
            </p:cNvPr>
            <p:cNvGrpSpPr/>
            <p:nvPr/>
          </p:nvGrpSpPr>
          <p:grpSpPr>
            <a:xfrm>
              <a:off x="2593344" y="7104471"/>
              <a:ext cx="594359" cy="91439"/>
              <a:chOff x="3657610" y="2788927"/>
              <a:chExt cx="594359" cy="91439"/>
            </a:xfrm>
          </p:grpSpPr>
          <p:sp>
            <p:nvSpPr>
              <p:cNvPr id="1108" name="Rectangle 1107">
                <a:extLst>
                  <a:ext uri="{FF2B5EF4-FFF2-40B4-BE49-F238E27FC236}">
                    <a16:creationId xmlns:a16="http://schemas.microsoft.com/office/drawing/2014/main" id="{4972B25A-9FF3-48F5-9FFD-DCD54CB92586}"/>
                  </a:ext>
                </a:extLst>
              </p:cNvPr>
              <p:cNvSpPr/>
              <p:nvPr/>
            </p:nvSpPr>
            <p:spPr>
              <a:xfrm>
                <a:off x="3749049" y="2788927"/>
                <a:ext cx="502920" cy="91439"/>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109" name="Straight Connector 1108">
                <a:extLst>
                  <a:ext uri="{FF2B5EF4-FFF2-40B4-BE49-F238E27FC236}">
                    <a16:creationId xmlns:a16="http://schemas.microsoft.com/office/drawing/2014/main" id="{6CABEFB2-AF1A-4D8F-ADF6-8D8E621C4012}"/>
                  </a:ext>
                </a:extLst>
              </p:cNvPr>
              <p:cNvCxnSpPr/>
              <p:nvPr/>
            </p:nvCxnSpPr>
            <p:spPr>
              <a:xfrm>
                <a:off x="3657610" y="2839105"/>
                <a:ext cx="91439"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10" name="Oval 1109">
                <a:extLst>
                  <a:ext uri="{FF2B5EF4-FFF2-40B4-BE49-F238E27FC236}">
                    <a16:creationId xmlns:a16="http://schemas.microsoft.com/office/drawing/2014/main" id="{1286C522-7112-4E7C-B10A-4B1E0816A9AD}"/>
                  </a:ext>
                </a:extLst>
              </p:cNvPr>
              <p:cNvSpPr>
                <a:spLocks noChangeAspect="1"/>
              </p:cNvSpPr>
              <p:nvPr/>
            </p:nvSpPr>
            <p:spPr>
              <a:xfrm rot="2700000">
                <a:off x="3785299" y="2815570"/>
                <a:ext cx="45720" cy="45720"/>
              </a:xfrm>
              <a:prstGeom prst="ellips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111" name="Straight Connector 1110">
                <a:extLst>
                  <a:ext uri="{FF2B5EF4-FFF2-40B4-BE49-F238E27FC236}">
                    <a16:creationId xmlns:a16="http://schemas.microsoft.com/office/drawing/2014/main" id="{8D0829AB-E124-4065-B44F-CCA54FCE866D}"/>
                  </a:ext>
                </a:extLst>
              </p:cNvPr>
              <p:cNvCxnSpPr/>
              <p:nvPr/>
            </p:nvCxnSpPr>
            <p:spPr>
              <a:xfrm flipV="1">
                <a:off x="3799143" y="2834640"/>
                <a:ext cx="411480" cy="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103" name="Group 1102">
              <a:extLst>
                <a:ext uri="{FF2B5EF4-FFF2-40B4-BE49-F238E27FC236}">
                  <a16:creationId xmlns:a16="http://schemas.microsoft.com/office/drawing/2014/main" id="{988AF398-50C8-4205-8A0A-00992AD5F2B7}"/>
                </a:ext>
              </a:extLst>
            </p:cNvPr>
            <p:cNvGrpSpPr/>
            <p:nvPr/>
          </p:nvGrpSpPr>
          <p:grpSpPr>
            <a:xfrm>
              <a:off x="2501905" y="7104471"/>
              <a:ext cx="137159" cy="91439"/>
              <a:chOff x="3657610" y="2788927"/>
              <a:chExt cx="137159" cy="91439"/>
            </a:xfrm>
          </p:grpSpPr>
          <p:cxnSp>
            <p:nvCxnSpPr>
              <p:cNvPr id="1104" name="Straight Connector 1103">
                <a:extLst>
                  <a:ext uri="{FF2B5EF4-FFF2-40B4-BE49-F238E27FC236}">
                    <a16:creationId xmlns:a16="http://schemas.microsoft.com/office/drawing/2014/main" id="{E0D1B06A-9712-40E1-9137-FD8249A714A1}"/>
                  </a:ext>
                </a:extLst>
              </p:cNvPr>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5" name="Straight Connector 1104">
                <a:extLst>
                  <a:ext uri="{FF2B5EF4-FFF2-40B4-BE49-F238E27FC236}">
                    <a16:creationId xmlns:a16="http://schemas.microsoft.com/office/drawing/2014/main" id="{A77CF2EC-58F0-4652-B902-7642596D2E9F}"/>
                  </a:ext>
                </a:extLst>
              </p:cNvPr>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6" name="Straight Connector 1105">
                <a:extLst>
                  <a:ext uri="{FF2B5EF4-FFF2-40B4-BE49-F238E27FC236}">
                    <a16:creationId xmlns:a16="http://schemas.microsoft.com/office/drawing/2014/main" id="{2A72B1BC-2042-4C13-B20E-D384645C97A5}"/>
                  </a:ext>
                </a:extLst>
              </p:cNvPr>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7" name="Straight Connector 1106">
                <a:extLst>
                  <a:ext uri="{FF2B5EF4-FFF2-40B4-BE49-F238E27FC236}">
                    <a16:creationId xmlns:a16="http://schemas.microsoft.com/office/drawing/2014/main" id="{5FD203DE-D5CA-4817-B61C-11D36A50F2C0}"/>
                  </a:ext>
                </a:extLst>
              </p:cNvPr>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1116" name="TextBox 1115">
            <a:extLst>
              <a:ext uri="{FF2B5EF4-FFF2-40B4-BE49-F238E27FC236}">
                <a16:creationId xmlns:a16="http://schemas.microsoft.com/office/drawing/2014/main" id="{F63304A8-41A3-481B-BC9D-11B1DB5B21FA}"/>
              </a:ext>
            </a:extLst>
          </p:cNvPr>
          <p:cNvSpPr txBox="1"/>
          <p:nvPr/>
        </p:nvSpPr>
        <p:spPr>
          <a:xfrm>
            <a:off x="652774" y="2481721"/>
            <a:ext cx="1019063" cy="2035109"/>
          </a:xfrm>
          <a:prstGeom prst="rect">
            <a:avLst/>
          </a:prstGeom>
          <a:noFill/>
        </p:spPr>
        <p:txBody>
          <a:bodyPr wrap="squar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Boiler/Pump (Typical)</a:t>
            </a:r>
          </a:p>
          <a:p>
            <a:r>
              <a:rPr lang="en-US" sz="778" dirty="0" err="1">
                <a:solidFill>
                  <a:schemeClr val="bg1"/>
                </a:solidFill>
                <a:latin typeface="Comic Sans MS" panose="030F0702030302020204" pitchFamily="66" charset="0"/>
              </a:rPr>
              <a:t>Laars</a:t>
            </a:r>
            <a:r>
              <a:rPr lang="en-US" sz="778" dirty="0">
                <a:solidFill>
                  <a:schemeClr val="bg1"/>
                </a:solidFill>
                <a:latin typeface="Comic Sans MS" panose="030F0702030302020204" pitchFamily="66" charset="0"/>
              </a:rPr>
              <a:t> Mighty Therm</a:t>
            </a:r>
          </a:p>
          <a:p>
            <a:r>
              <a:rPr lang="en-US" sz="778" dirty="0">
                <a:solidFill>
                  <a:schemeClr val="bg1"/>
                </a:solidFill>
                <a:latin typeface="Comic Sans MS" panose="030F0702030302020204" pitchFamily="66" charset="0"/>
              </a:rPr>
              <a:t>Input – 1,670,000 Btu/</a:t>
            </a:r>
            <a:r>
              <a:rPr lang="en-US" sz="778" dirty="0" err="1">
                <a:solidFill>
                  <a:schemeClr val="bg1"/>
                </a:solidFill>
                <a:latin typeface="Comic Sans MS" panose="030F0702030302020204" pitchFamily="66" charset="0"/>
              </a:rPr>
              <a:t>hr</a:t>
            </a:r>
            <a:endParaRPr lang="en-US" sz="778" dirty="0">
              <a:solidFill>
                <a:schemeClr val="bg1"/>
              </a:solidFill>
              <a:latin typeface="Comic Sans MS" panose="030F0702030302020204" pitchFamily="66" charset="0"/>
            </a:endParaRPr>
          </a:p>
          <a:p>
            <a:r>
              <a:rPr lang="en-US" sz="778" dirty="0">
                <a:solidFill>
                  <a:schemeClr val="bg1"/>
                </a:solidFill>
                <a:latin typeface="Comic Sans MS" panose="030F0702030302020204" pitchFamily="66" charset="0"/>
              </a:rPr>
              <a:t>Output – 1,396,000 Btu/</a:t>
            </a:r>
            <a:r>
              <a:rPr lang="en-US" sz="778" dirty="0" err="1">
                <a:solidFill>
                  <a:schemeClr val="bg1"/>
                </a:solidFill>
                <a:latin typeface="Comic Sans MS" panose="030F0702030302020204" pitchFamily="66" charset="0"/>
              </a:rPr>
              <a:t>hr</a:t>
            </a:r>
            <a:endParaRPr lang="en-US" sz="778" dirty="0">
              <a:solidFill>
                <a:schemeClr val="bg1"/>
              </a:solidFill>
              <a:latin typeface="Comic Sans MS" panose="030F0702030302020204" pitchFamily="66" charset="0"/>
            </a:endParaRPr>
          </a:p>
          <a:p>
            <a:r>
              <a:rPr lang="en-US" sz="778" dirty="0">
                <a:solidFill>
                  <a:schemeClr val="bg1"/>
                </a:solidFill>
                <a:latin typeface="Comic Sans MS" panose="030F0702030302020204" pitchFamily="66" charset="0"/>
              </a:rPr>
              <a:t>Flow – 120 gpm</a:t>
            </a:r>
          </a:p>
          <a:p>
            <a:r>
              <a:rPr lang="en-US" sz="778" dirty="0">
                <a:solidFill>
                  <a:schemeClr val="bg1"/>
                </a:solidFill>
                <a:latin typeface="Comic Sans MS" panose="030F0702030302020204" pitchFamily="66" charset="0"/>
              </a:rPr>
              <a:t>Pressure drop – 1.5 ft.w.c.</a:t>
            </a:r>
          </a:p>
          <a:p>
            <a:r>
              <a:rPr lang="en-US" sz="778" dirty="0">
                <a:solidFill>
                  <a:schemeClr val="bg1"/>
                </a:solidFill>
                <a:latin typeface="Comic Sans MS" panose="030F0702030302020204" pitchFamily="66" charset="0"/>
              </a:rPr>
              <a:t>EWT – 157°F</a:t>
            </a:r>
          </a:p>
          <a:p>
            <a:r>
              <a:rPr lang="en-US" sz="778" dirty="0">
                <a:solidFill>
                  <a:schemeClr val="bg1"/>
                </a:solidFill>
                <a:latin typeface="Comic Sans MS" panose="030F0702030302020204" pitchFamily="66" charset="0"/>
              </a:rPr>
              <a:t>LWT – 180°F</a:t>
            </a:r>
          </a:p>
          <a:p>
            <a:r>
              <a:rPr lang="en-US" sz="778" dirty="0">
                <a:solidFill>
                  <a:schemeClr val="bg1"/>
                </a:solidFill>
                <a:latin typeface="Comic Sans MS" panose="030F0702030302020204" pitchFamily="66" charset="0"/>
              </a:rPr>
              <a:t>15 amp 1 </a:t>
            </a:r>
            <a:r>
              <a:rPr lang="en-US" sz="778" dirty="0" err="1">
                <a:solidFill>
                  <a:schemeClr val="bg1"/>
                </a:solidFill>
                <a:latin typeface="Comic Sans MS" panose="030F0702030302020204" pitchFamily="66" charset="0"/>
              </a:rPr>
              <a:t>ph</a:t>
            </a:r>
            <a:r>
              <a:rPr lang="en-US" sz="778" dirty="0">
                <a:solidFill>
                  <a:schemeClr val="bg1"/>
                </a:solidFill>
                <a:latin typeface="Comic Sans MS" panose="030F0702030302020204" pitchFamily="66" charset="0"/>
              </a:rPr>
              <a:t> 120 vac </a:t>
            </a:r>
          </a:p>
          <a:p>
            <a:r>
              <a:rPr lang="en-US" sz="778" dirty="0">
                <a:solidFill>
                  <a:schemeClr val="bg1"/>
                </a:solidFill>
                <a:latin typeface="Comic Sans MS" panose="030F0702030302020204" pitchFamily="66" charset="0"/>
              </a:rPr>
              <a:t>Bell and Gossett </a:t>
            </a:r>
          </a:p>
          <a:p>
            <a:r>
              <a:rPr lang="en-US" sz="778" dirty="0">
                <a:solidFill>
                  <a:schemeClr val="bg1"/>
                </a:solidFill>
                <a:latin typeface="Comic Sans MS" panose="030F0702030302020204" pitchFamily="66" charset="0"/>
              </a:rPr>
              <a:t>656S ECM</a:t>
            </a:r>
          </a:p>
          <a:p>
            <a:r>
              <a:rPr lang="en-US" sz="778" dirty="0">
                <a:solidFill>
                  <a:schemeClr val="bg1"/>
                </a:solidFill>
                <a:latin typeface="Comic Sans MS" panose="030F0702030302020204" pitchFamily="66" charset="0"/>
              </a:rPr>
              <a:t>120 gpm at 3.3 ft.w.c.</a:t>
            </a:r>
          </a:p>
          <a:p>
            <a:r>
              <a:rPr lang="en-US" sz="778" dirty="0">
                <a:solidFill>
                  <a:schemeClr val="bg1"/>
                </a:solidFill>
                <a:latin typeface="Comic Sans MS" panose="030F0702030302020204" pitchFamily="66" charset="0"/>
              </a:rPr>
              <a:t>1.12 bhp</a:t>
            </a:r>
          </a:p>
          <a:p>
            <a:r>
              <a:rPr lang="en-US" sz="778" dirty="0">
                <a:solidFill>
                  <a:schemeClr val="bg1"/>
                </a:solidFill>
                <a:latin typeface="Comic Sans MS" panose="030F0702030302020204" pitchFamily="66" charset="0"/>
              </a:rPr>
              <a:t>1725 rpm</a:t>
            </a:r>
          </a:p>
        </p:txBody>
      </p:sp>
      <p:grpSp>
        <p:nvGrpSpPr>
          <p:cNvPr id="1117" name="Group 1116">
            <a:extLst>
              <a:ext uri="{FF2B5EF4-FFF2-40B4-BE49-F238E27FC236}">
                <a16:creationId xmlns:a16="http://schemas.microsoft.com/office/drawing/2014/main" id="{B8E532E3-6EDF-49D7-A36A-80D967C2F3DC}"/>
              </a:ext>
            </a:extLst>
          </p:cNvPr>
          <p:cNvGrpSpPr/>
          <p:nvPr/>
        </p:nvGrpSpPr>
        <p:grpSpPr>
          <a:xfrm>
            <a:off x="3657627" y="2057414"/>
            <a:ext cx="2997167" cy="3149566"/>
            <a:chOff x="3028492" y="3017546"/>
            <a:chExt cx="5394901" cy="5669218"/>
          </a:xfrm>
        </p:grpSpPr>
        <p:grpSp>
          <p:nvGrpSpPr>
            <p:cNvPr id="1161" name="Group 1160">
              <a:extLst>
                <a:ext uri="{FF2B5EF4-FFF2-40B4-BE49-F238E27FC236}">
                  <a16:creationId xmlns:a16="http://schemas.microsoft.com/office/drawing/2014/main" id="{3F21779F-F3B8-45E9-91DB-36BA0B7E6C51}"/>
                </a:ext>
              </a:extLst>
            </p:cNvPr>
            <p:cNvGrpSpPr/>
            <p:nvPr/>
          </p:nvGrpSpPr>
          <p:grpSpPr>
            <a:xfrm flipH="1">
              <a:off x="6992301" y="4389131"/>
              <a:ext cx="502910" cy="274320"/>
              <a:chOff x="3657610" y="2103120"/>
              <a:chExt cx="502910" cy="274320"/>
            </a:xfrm>
          </p:grpSpPr>
          <p:cxnSp>
            <p:nvCxnSpPr>
              <p:cNvPr id="1693" name="Straight Connector 1692">
                <a:extLst>
                  <a:ext uri="{FF2B5EF4-FFF2-40B4-BE49-F238E27FC236}">
                    <a16:creationId xmlns:a16="http://schemas.microsoft.com/office/drawing/2014/main" id="{30D94B23-E204-47C5-9184-0FBE00E0469F}"/>
                  </a:ext>
                </a:extLst>
              </p:cNvPr>
              <p:cNvCxnSpPr/>
              <p:nvPr/>
            </p:nvCxnSpPr>
            <p:spPr>
              <a:xfrm>
                <a:off x="3657610" y="2244740"/>
                <a:ext cx="2148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94" name="Isosceles Triangle 1693">
                <a:extLst>
                  <a:ext uri="{FF2B5EF4-FFF2-40B4-BE49-F238E27FC236}">
                    <a16:creationId xmlns:a16="http://schemas.microsoft.com/office/drawing/2014/main" id="{64F690FA-50C2-4588-9BB4-A3B0C1447B44}"/>
                  </a:ext>
                </a:extLst>
              </p:cNvPr>
              <p:cNvSpPr/>
              <p:nvPr/>
            </p:nvSpPr>
            <p:spPr>
              <a:xfrm rot="5400000" flipV="1">
                <a:off x="3771908" y="2221881"/>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695" name="Isosceles Triangle 1694">
                <a:extLst>
                  <a:ext uri="{FF2B5EF4-FFF2-40B4-BE49-F238E27FC236}">
                    <a16:creationId xmlns:a16="http://schemas.microsoft.com/office/drawing/2014/main" id="{11E5BEB5-BE98-49EF-AF4F-037FAC6961D8}"/>
                  </a:ext>
                </a:extLst>
              </p:cNvPr>
              <p:cNvSpPr/>
              <p:nvPr/>
            </p:nvSpPr>
            <p:spPr>
              <a:xfrm rot="5400000">
                <a:off x="3726189" y="222187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697" name="Oval 1696">
                <a:extLst>
                  <a:ext uri="{FF2B5EF4-FFF2-40B4-BE49-F238E27FC236}">
                    <a16:creationId xmlns:a16="http://schemas.microsoft.com/office/drawing/2014/main" id="{00A6A8B7-27DF-4397-A0E7-C7580B684EA5}"/>
                  </a:ext>
                </a:extLst>
              </p:cNvPr>
              <p:cNvSpPr>
                <a:spLocks noChangeAspect="1"/>
              </p:cNvSpPr>
              <p:nvPr/>
            </p:nvSpPr>
            <p:spPr>
              <a:xfrm>
                <a:off x="3886200" y="2103120"/>
                <a:ext cx="274320" cy="27432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nvGrpSpPr>
              <p:cNvPr id="1698" name="Group 1697">
                <a:extLst>
                  <a:ext uri="{FF2B5EF4-FFF2-40B4-BE49-F238E27FC236}">
                    <a16:creationId xmlns:a16="http://schemas.microsoft.com/office/drawing/2014/main" id="{1EFE5795-07DA-4B72-BC66-881B3C3E6807}"/>
                  </a:ext>
                </a:extLst>
              </p:cNvPr>
              <p:cNvGrpSpPr>
                <a:grpSpLocks noChangeAspect="1"/>
              </p:cNvGrpSpPr>
              <p:nvPr/>
            </p:nvGrpSpPr>
            <p:grpSpPr>
              <a:xfrm rot="2700000">
                <a:off x="4022196" y="2152225"/>
                <a:ext cx="45720" cy="152400"/>
                <a:chOff x="5577828" y="2244740"/>
                <a:chExt cx="274320" cy="914400"/>
              </a:xfrm>
            </p:grpSpPr>
            <p:sp>
              <p:nvSpPr>
                <p:cNvPr id="1699" name="Isosceles Triangle 1698">
                  <a:extLst>
                    <a:ext uri="{FF2B5EF4-FFF2-40B4-BE49-F238E27FC236}">
                      <a16:creationId xmlns:a16="http://schemas.microsoft.com/office/drawing/2014/main" id="{26AFEA28-E635-4504-8236-D478397C6622}"/>
                    </a:ext>
                  </a:extLst>
                </p:cNvPr>
                <p:cNvSpPr/>
                <p:nvPr/>
              </p:nvSpPr>
              <p:spPr>
                <a:xfrm>
                  <a:off x="5641833" y="2244740"/>
                  <a:ext cx="146313" cy="914400"/>
                </a:xfrm>
                <a:prstGeom prst="triangl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700" name="Oval 1699">
                  <a:extLst>
                    <a:ext uri="{FF2B5EF4-FFF2-40B4-BE49-F238E27FC236}">
                      <a16:creationId xmlns:a16="http://schemas.microsoft.com/office/drawing/2014/main" id="{5192326F-AA15-4E08-921D-67649EED17FE}"/>
                    </a:ext>
                  </a:extLst>
                </p:cNvPr>
                <p:cNvSpPr>
                  <a:spLocks noChangeAspect="1"/>
                </p:cNvSpPr>
                <p:nvPr/>
              </p:nvSpPr>
              <p:spPr>
                <a:xfrm>
                  <a:off x="5577828" y="2697488"/>
                  <a:ext cx="274320" cy="27432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nvGrpSpPr>
            <p:cNvPr id="1162" name="Group 1161">
              <a:extLst>
                <a:ext uri="{FF2B5EF4-FFF2-40B4-BE49-F238E27FC236}">
                  <a16:creationId xmlns:a16="http://schemas.microsoft.com/office/drawing/2014/main" id="{F9815134-E52E-44E5-8F9E-B6BAEC53563B}"/>
                </a:ext>
              </a:extLst>
            </p:cNvPr>
            <p:cNvGrpSpPr/>
            <p:nvPr/>
          </p:nvGrpSpPr>
          <p:grpSpPr>
            <a:xfrm flipH="1">
              <a:off x="6992301" y="6857981"/>
              <a:ext cx="502910" cy="274320"/>
              <a:chOff x="3657610" y="2103120"/>
              <a:chExt cx="502910" cy="274320"/>
            </a:xfrm>
          </p:grpSpPr>
          <p:cxnSp>
            <p:nvCxnSpPr>
              <p:cNvPr id="1649" name="Straight Connector 1648">
                <a:extLst>
                  <a:ext uri="{FF2B5EF4-FFF2-40B4-BE49-F238E27FC236}">
                    <a16:creationId xmlns:a16="http://schemas.microsoft.com/office/drawing/2014/main" id="{7CFB1FE4-3C61-4119-A130-798F8C99EC5C}"/>
                  </a:ext>
                </a:extLst>
              </p:cNvPr>
              <p:cNvCxnSpPr/>
              <p:nvPr/>
            </p:nvCxnSpPr>
            <p:spPr>
              <a:xfrm>
                <a:off x="3657610" y="2244740"/>
                <a:ext cx="2148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50" name="Isosceles Triangle 1649">
                <a:extLst>
                  <a:ext uri="{FF2B5EF4-FFF2-40B4-BE49-F238E27FC236}">
                    <a16:creationId xmlns:a16="http://schemas.microsoft.com/office/drawing/2014/main" id="{5D6BAE4E-AB2E-4BC5-840C-1F6BF4F59C3C}"/>
                  </a:ext>
                </a:extLst>
              </p:cNvPr>
              <p:cNvSpPr/>
              <p:nvPr/>
            </p:nvSpPr>
            <p:spPr>
              <a:xfrm rot="5400000" flipV="1">
                <a:off x="3771908" y="2221881"/>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651" name="Isosceles Triangle 1650">
                <a:extLst>
                  <a:ext uri="{FF2B5EF4-FFF2-40B4-BE49-F238E27FC236}">
                    <a16:creationId xmlns:a16="http://schemas.microsoft.com/office/drawing/2014/main" id="{223CD9FA-06BD-4341-A3DA-462DB45C298E}"/>
                  </a:ext>
                </a:extLst>
              </p:cNvPr>
              <p:cNvSpPr/>
              <p:nvPr/>
            </p:nvSpPr>
            <p:spPr>
              <a:xfrm rot="5400000">
                <a:off x="3726189" y="222187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652" name="Oval 1651">
                <a:extLst>
                  <a:ext uri="{FF2B5EF4-FFF2-40B4-BE49-F238E27FC236}">
                    <a16:creationId xmlns:a16="http://schemas.microsoft.com/office/drawing/2014/main" id="{5DF89E8F-D2F4-45EB-9BD8-EACB60F49215}"/>
                  </a:ext>
                </a:extLst>
              </p:cNvPr>
              <p:cNvSpPr>
                <a:spLocks noChangeAspect="1"/>
              </p:cNvSpPr>
              <p:nvPr/>
            </p:nvSpPr>
            <p:spPr>
              <a:xfrm>
                <a:off x="3886200" y="2103120"/>
                <a:ext cx="274320" cy="27432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nvGrpSpPr>
              <p:cNvPr id="1685" name="Group 1684">
                <a:extLst>
                  <a:ext uri="{FF2B5EF4-FFF2-40B4-BE49-F238E27FC236}">
                    <a16:creationId xmlns:a16="http://schemas.microsoft.com/office/drawing/2014/main" id="{E2065765-AE51-4AEE-B626-10A6053A5A12}"/>
                  </a:ext>
                </a:extLst>
              </p:cNvPr>
              <p:cNvGrpSpPr>
                <a:grpSpLocks noChangeAspect="1"/>
              </p:cNvGrpSpPr>
              <p:nvPr/>
            </p:nvGrpSpPr>
            <p:grpSpPr>
              <a:xfrm rot="2700000">
                <a:off x="4022196" y="2152225"/>
                <a:ext cx="45720" cy="152400"/>
                <a:chOff x="5577828" y="2244740"/>
                <a:chExt cx="274320" cy="914400"/>
              </a:xfrm>
            </p:grpSpPr>
            <p:sp>
              <p:nvSpPr>
                <p:cNvPr id="1689" name="Isosceles Triangle 1688">
                  <a:extLst>
                    <a:ext uri="{FF2B5EF4-FFF2-40B4-BE49-F238E27FC236}">
                      <a16:creationId xmlns:a16="http://schemas.microsoft.com/office/drawing/2014/main" id="{5CDC5409-34F6-457E-AD55-52BC100598E8}"/>
                    </a:ext>
                  </a:extLst>
                </p:cNvPr>
                <p:cNvSpPr/>
                <p:nvPr/>
              </p:nvSpPr>
              <p:spPr>
                <a:xfrm>
                  <a:off x="5641833" y="2244740"/>
                  <a:ext cx="146313" cy="914400"/>
                </a:xfrm>
                <a:prstGeom prst="triangl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690" name="Oval 1689">
                  <a:extLst>
                    <a:ext uri="{FF2B5EF4-FFF2-40B4-BE49-F238E27FC236}">
                      <a16:creationId xmlns:a16="http://schemas.microsoft.com/office/drawing/2014/main" id="{FDC9E9F9-2339-4761-A205-7D7206FE2E8C}"/>
                    </a:ext>
                  </a:extLst>
                </p:cNvPr>
                <p:cNvSpPr>
                  <a:spLocks noChangeAspect="1"/>
                </p:cNvSpPr>
                <p:nvPr/>
              </p:nvSpPr>
              <p:spPr>
                <a:xfrm>
                  <a:off x="5577828" y="2697488"/>
                  <a:ext cx="274320" cy="27432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nvGrpSpPr>
            <p:cNvPr id="1163" name="Group 1162">
              <a:extLst>
                <a:ext uri="{FF2B5EF4-FFF2-40B4-BE49-F238E27FC236}">
                  <a16:creationId xmlns:a16="http://schemas.microsoft.com/office/drawing/2014/main" id="{D82FC3AF-3F0C-41C4-8C8A-CD6AF79099F1}"/>
                </a:ext>
              </a:extLst>
            </p:cNvPr>
            <p:cNvGrpSpPr/>
            <p:nvPr/>
          </p:nvGrpSpPr>
          <p:grpSpPr>
            <a:xfrm>
              <a:off x="7504159" y="8046693"/>
              <a:ext cx="451189" cy="246221"/>
              <a:chOff x="640123" y="805366"/>
              <a:chExt cx="451189" cy="246221"/>
            </a:xfrm>
          </p:grpSpPr>
          <p:grpSp>
            <p:nvGrpSpPr>
              <p:cNvPr id="1642" name="Group 1641">
                <a:extLst>
                  <a:ext uri="{FF2B5EF4-FFF2-40B4-BE49-F238E27FC236}">
                    <a16:creationId xmlns:a16="http://schemas.microsoft.com/office/drawing/2014/main" id="{B47BE8AC-416D-4583-B3DB-FE631A74356D}"/>
                  </a:ext>
                </a:extLst>
              </p:cNvPr>
              <p:cNvGrpSpPr/>
              <p:nvPr/>
            </p:nvGrpSpPr>
            <p:grpSpPr>
              <a:xfrm>
                <a:off x="640123" y="868708"/>
                <a:ext cx="137159" cy="91439"/>
                <a:chOff x="3657610" y="2788927"/>
                <a:chExt cx="137159" cy="91439"/>
              </a:xfrm>
            </p:grpSpPr>
            <p:cxnSp>
              <p:nvCxnSpPr>
                <p:cNvPr id="1645" name="Straight Connector 1644">
                  <a:extLst>
                    <a:ext uri="{FF2B5EF4-FFF2-40B4-BE49-F238E27FC236}">
                      <a16:creationId xmlns:a16="http://schemas.microsoft.com/office/drawing/2014/main" id="{46E8A974-2C67-4BA5-8733-A5DC02ACF30F}"/>
                    </a:ext>
                  </a:extLst>
                </p:cNvPr>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46" name="Straight Connector 1645">
                  <a:extLst>
                    <a:ext uri="{FF2B5EF4-FFF2-40B4-BE49-F238E27FC236}">
                      <a16:creationId xmlns:a16="http://schemas.microsoft.com/office/drawing/2014/main" id="{2FAAA512-F724-4D2F-81EA-C4B15B9ECC36}"/>
                    </a:ext>
                  </a:extLst>
                </p:cNvPr>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47" name="Straight Connector 1646">
                  <a:extLst>
                    <a:ext uri="{FF2B5EF4-FFF2-40B4-BE49-F238E27FC236}">
                      <a16:creationId xmlns:a16="http://schemas.microsoft.com/office/drawing/2014/main" id="{382210B3-0F0C-4F87-AAAB-B99276D9AACF}"/>
                    </a:ext>
                  </a:extLst>
                </p:cNvPr>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48" name="Straight Connector 1647">
                  <a:extLst>
                    <a:ext uri="{FF2B5EF4-FFF2-40B4-BE49-F238E27FC236}">
                      <a16:creationId xmlns:a16="http://schemas.microsoft.com/office/drawing/2014/main" id="{B2C89685-61BD-4F1E-B002-4AEAF7F6B6A0}"/>
                    </a:ext>
                  </a:extLst>
                </p:cNvPr>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43" name="TextBox 1642">
                <a:extLst>
                  <a:ext uri="{FF2B5EF4-FFF2-40B4-BE49-F238E27FC236}">
                    <a16:creationId xmlns:a16="http://schemas.microsoft.com/office/drawing/2014/main" id="{936BBCFB-9C59-4EB0-B865-EA9F685B320C}"/>
                  </a:ext>
                </a:extLst>
              </p:cNvPr>
              <p:cNvSpPr txBox="1"/>
              <p:nvPr/>
            </p:nvSpPr>
            <p:spPr>
              <a:xfrm>
                <a:off x="816995" y="805366"/>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TT</a:t>
                </a:r>
              </a:p>
            </p:txBody>
          </p:sp>
          <p:cxnSp>
            <p:nvCxnSpPr>
              <p:cNvPr id="1644" name="Straight Connector 1643">
                <a:extLst>
                  <a:ext uri="{FF2B5EF4-FFF2-40B4-BE49-F238E27FC236}">
                    <a16:creationId xmlns:a16="http://schemas.microsoft.com/office/drawing/2014/main" id="{CD987D08-800A-4B72-8007-FCC94EBAA9F8}"/>
                  </a:ext>
                </a:extLst>
              </p:cNvPr>
              <p:cNvCxnSpPr/>
              <p:nvPr/>
            </p:nvCxnSpPr>
            <p:spPr>
              <a:xfrm flipH="1">
                <a:off x="751422" y="913733"/>
                <a:ext cx="65573" cy="1388"/>
              </a:xfrm>
              <a:prstGeom prst="line">
                <a:avLst/>
              </a:prstGeom>
              <a:noFill/>
              <a:ln w="25400">
                <a:solidFill>
                  <a:schemeClr val="bg1">
                    <a:lumMod val="75000"/>
                  </a:schemeClr>
                </a:solidFill>
              </a:ln>
            </p:spPr>
          </p:cxnSp>
        </p:grpSp>
        <p:grpSp>
          <p:nvGrpSpPr>
            <p:cNvPr id="1164" name="Group 1163">
              <a:extLst>
                <a:ext uri="{FF2B5EF4-FFF2-40B4-BE49-F238E27FC236}">
                  <a16:creationId xmlns:a16="http://schemas.microsoft.com/office/drawing/2014/main" id="{B8E0C06B-3542-4B2A-8C15-94B693DC89B8}"/>
                </a:ext>
              </a:extLst>
            </p:cNvPr>
            <p:cNvGrpSpPr/>
            <p:nvPr/>
          </p:nvGrpSpPr>
          <p:grpSpPr>
            <a:xfrm flipH="1">
              <a:off x="6812355" y="8229570"/>
              <a:ext cx="685798" cy="91439"/>
              <a:chOff x="3657610" y="2788927"/>
              <a:chExt cx="685798" cy="91439"/>
            </a:xfrm>
          </p:grpSpPr>
          <p:grpSp>
            <p:nvGrpSpPr>
              <p:cNvPr id="1632" name="Group 1631">
                <a:extLst>
                  <a:ext uri="{FF2B5EF4-FFF2-40B4-BE49-F238E27FC236}">
                    <a16:creationId xmlns:a16="http://schemas.microsoft.com/office/drawing/2014/main" id="{A34530A8-7597-4EE6-9EF6-04DFB09D1F4F}"/>
                  </a:ext>
                </a:extLst>
              </p:cNvPr>
              <p:cNvGrpSpPr/>
              <p:nvPr/>
            </p:nvGrpSpPr>
            <p:grpSpPr>
              <a:xfrm>
                <a:off x="3749049" y="2788927"/>
                <a:ext cx="594359" cy="91439"/>
                <a:chOff x="3657610" y="2788927"/>
                <a:chExt cx="594359" cy="91439"/>
              </a:xfrm>
            </p:grpSpPr>
            <p:sp>
              <p:nvSpPr>
                <p:cNvPr id="1638" name="Rectangle 1637">
                  <a:extLst>
                    <a:ext uri="{FF2B5EF4-FFF2-40B4-BE49-F238E27FC236}">
                      <a16:creationId xmlns:a16="http://schemas.microsoft.com/office/drawing/2014/main" id="{0150300F-A0C6-4F75-ADB1-BF6237D8E6F6}"/>
                    </a:ext>
                  </a:extLst>
                </p:cNvPr>
                <p:cNvSpPr/>
                <p:nvPr/>
              </p:nvSpPr>
              <p:spPr>
                <a:xfrm>
                  <a:off x="3749049" y="2788927"/>
                  <a:ext cx="502920" cy="91439"/>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639" name="Straight Connector 1638">
                  <a:extLst>
                    <a:ext uri="{FF2B5EF4-FFF2-40B4-BE49-F238E27FC236}">
                      <a16:creationId xmlns:a16="http://schemas.microsoft.com/office/drawing/2014/main" id="{E36950D0-39C7-44D8-AE18-D528909643FA}"/>
                    </a:ext>
                  </a:extLst>
                </p:cNvPr>
                <p:cNvCxnSpPr/>
                <p:nvPr/>
              </p:nvCxnSpPr>
              <p:spPr>
                <a:xfrm>
                  <a:off x="3657610" y="2839105"/>
                  <a:ext cx="91439"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40" name="Oval 1639">
                  <a:extLst>
                    <a:ext uri="{FF2B5EF4-FFF2-40B4-BE49-F238E27FC236}">
                      <a16:creationId xmlns:a16="http://schemas.microsoft.com/office/drawing/2014/main" id="{93ED1F41-33AA-47F5-8BF1-8AB232951E6C}"/>
                    </a:ext>
                  </a:extLst>
                </p:cNvPr>
                <p:cNvSpPr>
                  <a:spLocks noChangeAspect="1"/>
                </p:cNvSpPr>
                <p:nvPr/>
              </p:nvSpPr>
              <p:spPr>
                <a:xfrm rot="2700000">
                  <a:off x="3785299" y="2815570"/>
                  <a:ext cx="45720" cy="45720"/>
                </a:xfrm>
                <a:prstGeom prst="ellips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641" name="Straight Connector 1640">
                  <a:extLst>
                    <a:ext uri="{FF2B5EF4-FFF2-40B4-BE49-F238E27FC236}">
                      <a16:creationId xmlns:a16="http://schemas.microsoft.com/office/drawing/2014/main" id="{0A8ACEEF-2E15-49D6-B0C6-D81308FC3712}"/>
                    </a:ext>
                  </a:extLst>
                </p:cNvPr>
                <p:cNvCxnSpPr/>
                <p:nvPr/>
              </p:nvCxnSpPr>
              <p:spPr>
                <a:xfrm flipV="1">
                  <a:off x="3799143" y="2834640"/>
                  <a:ext cx="411480" cy="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33" name="Group 1632">
                <a:extLst>
                  <a:ext uri="{FF2B5EF4-FFF2-40B4-BE49-F238E27FC236}">
                    <a16:creationId xmlns:a16="http://schemas.microsoft.com/office/drawing/2014/main" id="{C949432D-FB6A-40B8-8C62-0B80E3F9D361}"/>
                  </a:ext>
                </a:extLst>
              </p:cNvPr>
              <p:cNvGrpSpPr/>
              <p:nvPr/>
            </p:nvGrpSpPr>
            <p:grpSpPr>
              <a:xfrm>
                <a:off x="3657610" y="2788927"/>
                <a:ext cx="137159" cy="91439"/>
                <a:chOff x="3657610" y="2788927"/>
                <a:chExt cx="137159" cy="91439"/>
              </a:xfrm>
            </p:grpSpPr>
            <p:cxnSp>
              <p:nvCxnSpPr>
                <p:cNvPr id="1634" name="Straight Connector 1633">
                  <a:extLst>
                    <a:ext uri="{FF2B5EF4-FFF2-40B4-BE49-F238E27FC236}">
                      <a16:creationId xmlns:a16="http://schemas.microsoft.com/office/drawing/2014/main" id="{333A60C5-0E52-4D40-9738-896B752104A4}"/>
                    </a:ext>
                  </a:extLst>
                </p:cNvPr>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35" name="Straight Connector 1634">
                  <a:extLst>
                    <a:ext uri="{FF2B5EF4-FFF2-40B4-BE49-F238E27FC236}">
                      <a16:creationId xmlns:a16="http://schemas.microsoft.com/office/drawing/2014/main" id="{A5C778E0-624C-4091-9444-E26CCFA6FB30}"/>
                    </a:ext>
                  </a:extLst>
                </p:cNvPr>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36" name="Straight Connector 1635">
                  <a:extLst>
                    <a:ext uri="{FF2B5EF4-FFF2-40B4-BE49-F238E27FC236}">
                      <a16:creationId xmlns:a16="http://schemas.microsoft.com/office/drawing/2014/main" id="{2A07356D-A7E3-4539-926E-E0A16015293C}"/>
                    </a:ext>
                  </a:extLst>
                </p:cNvPr>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37" name="Straight Connector 1636">
                  <a:extLst>
                    <a:ext uri="{FF2B5EF4-FFF2-40B4-BE49-F238E27FC236}">
                      <a16:creationId xmlns:a16="http://schemas.microsoft.com/office/drawing/2014/main" id="{AFDB81DB-785B-4F7B-9CEE-0E2A2BED6675}"/>
                    </a:ext>
                  </a:extLst>
                </p:cNvPr>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1165" name="Group 1164">
              <a:extLst>
                <a:ext uri="{FF2B5EF4-FFF2-40B4-BE49-F238E27FC236}">
                  <a16:creationId xmlns:a16="http://schemas.microsoft.com/office/drawing/2014/main" id="{ADF77BF8-ACDC-4892-ABCB-BD0C55E840D5}"/>
                </a:ext>
              </a:extLst>
            </p:cNvPr>
            <p:cNvGrpSpPr/>
            <p:nvPr/>
          </p:nvGrpSpPr>
          <p:grpSpPr>
            <a:xfrm flipH="1">
              <a:off x="6812355" y="3566180"/>
              <a:ext cx="685798" cy="91439"/>
              <a:chOff x="3657610" y="2788927"/>
              <a:chExt cx="685798" cy="91439"/>
            </a:xfrm>
          </p:grpSpPr>
          <p:grpSp>
            <p:nvGrpSpPr>
              <p:cNvPr id="1622" name="Group 1621">
                <a:extLst>
                  <a:ext uri="{FF2B5EF4-FFF2-40B4-BE49-F238E27FC236}">
                    <a16:creationId xmlns:a16="http://schemas.microsoft.com/office/drawing/2014/main" id="{3B20E01F-3932-4990-A5F7-B63ECE9D7EBF}"/>
                  </a:ext>
                </a:extLst>
              </p:cNvPr>
              <p:cNvGrpSpPr/>
              <p:nvPr/>
            </p:nvGrpSpPr>
            <p:grpSpPr>
              <a:xfrm>
                <a:off x="3749049" y="2788927"/>
                <a:ext cx="594359" cy="91439"/>
                <a:chOff x="3657610" y="2788927"/>
                <a:chExt cx="594359" cy="91439"/>
              </a:xfrm>
            </p:grpSpPr>
            <p:sp>
              <p:nvSpPr>
                <p:cNvPr id="1628" name="Rectangle 1627">
                  <a:extLst>
                    <a:ext uri="{FF2B5EF4-FFF2-40B4-BE49-F238E27FC236}">
                      <a16:creationId xmlns:a16="http://schemas.microsoft.com/office/drawing/2014/main" id="{1CEA3803-54EE-47F7-80BA-18DB9F5C7E37}"/>
                    </a:ext>
                  </a:extLst>
                </p:cNvPr>
                <p:cNvSpPr/>
                <p:nvPr/>
              </p:nvSpPr>
              <p:spPr>
                <a:xfrm>
                  <a:off x="3749049" y="2788927"/>
                  <a:ext cx="502920" cy="91439"/>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629" name="Straight Connector 1628">
                  <a:extLst>
                    <a:ext uri="{FF2B5EF4-FFF2-40B4-BE49-F238E27FC236}">
                      <a16:creationId xmlns:a16="http://schemas.microsoft.com/office/drawing/2014/main" id="{708B1370-A0DC-4923-9BAE-01F876323B96}"/>
                    </a:ext>
                  </a:extLst>
                </p:cNvPr>
                <p:cNvCxnSpPr/>
                <p:nvPr/>
              </p:nvCxnSpPr>
              <p:spPr>
                <a:xfrm>
                  <a:off x="3657610" y="2839105"/>
                  <a:ext cx="91439"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30" name="Oval 1629">
                  <a:extLst>
                    <a:ext uri="{FF2B5EF4-FFF2-40B4-BE49-F238E27FC236}">
                      <a16:creationId xmlns:a16="http://schemas.microsoft.com/office/drawing/2014/main" id="{79CF3331-B69A-4A1B-956E-F9178A5A89E7}"/>
                    </a:ext>
                  </a:extLst>
                </p:cNvPr>
                <p:cNvSpPr>
                  <a:spLocks noChangeAspect="1"/>
                </p:cNvSpPr>
                <p:nvPr/>
              </p:nvSpPr>
              <p:spPr>
                <a:xfrm rot="2700000">
                  <a:off x="3785299" y="2815570"/>
                  <a:ext cx="45720" cy="45720"/>
                </a:xfrm>
                <a:prstGeom prst="ellips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631" name="Straight Connector 1630">
                  <a:extLst>
                    <a:ext uri="{FF2B5EF4-FFF2-40B4-BE49-F238E27FC236}">
                      <a16:creationId xmlns:a16="http://schemas.microsoft.com/office/drawing/2014/main" id="{070247C8-CED0-477B-BF66-130CB48A2ABE}"/>
                    </a:ext>
                  </a:extLst>
                </p:cNvPr>
                <p:cNvCxnSpPr/>
                <p:nvPr/>
              </p:nvCxnSpPr>
              <p:spPr>
                <a:xfrm flipV="1">
                  <a:off x="3799143" y="2834640"/>
                  <a:ext cx="411480" cy="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23" name="Group 1622">
                <a:extLst>
                  <a:ext uri="{FF2B5EF4-FFF2-40B4-BE49-F238E27FC236}">
                    <a16:creationId xmlns:a16="http://schemas.microsoft.com/office/drawing/2014/main" id="{CA0F92A4-5EE6-434F-B0D3-6850EB8F043A}"/>
                  </a:ext>
                </a:extLst>
              </p:cNvPr>
              <p:cNvGrpSpPr/>
              <p:nvPr/>
            </p:nvGrpSpPr>
            <p:grpSpPr>
              <a:xfrm>
                <a:off x="3657610" y="2788927"/>
                <a:ext cx="137159" cy="91439"/>
                <a:chOff x="3657610" y="2788927"/>
                <a:chExt cx="137159" cy="91439"/>
              </a:xfrm>
            </p:grpSpPr>
            <p:cxnSp>
              <p:nvCxnSpPr>
                <p:cNvPr id="1624" name="Straight Connector 1623">
                  <a:extLst>
                    <a:ext uri="{FF2B5EF4-FFF2-40B4-BE49-F238E27FC236}">
                      <a16:creationId xmlns:a16="http://schemas.microsoft.com/office/drawing/2014/main" id="{D90A08DC-45DC-414F-BFB2-F17D7111C5C4}"/>
                    </a:ext>
                  </a:extLst>
                </p:cNvPr>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25" name="Straight Connector 1624">
                  <a:extLst>
                    <a:ext uri="{FF2B5EF4-FFF2-40B4-BE49-F238E27FC236}">
                      <a16:creationId xmlns:a16="http://schemas.microsoft.com/office/drawing/2014/main" id="{819152C8-7699-41D5-AF31-E8943E2643B1}"/>
                    </a:ext>
                  </a:extLst>
                </p:cNvPr>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26" name="Straight Connector 1625">
                  <a:extLst>
                    <a:ext uri="{FF2B5EF4-FFF2-40B4-BE49-F238E27FC236}">
                      <a16:creationId xmlns:a16="http://schemas.microsoft.com/office/drawing/2014/main" id="{9403440A-4F56-4564-901D-2282CACFD05B}"/>
                    </a:ext>
                  </a:extLst>
                </p:cNvPr>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27" name="Straight Connector 1626">
                  <a:extLst>
                    <a:ext uri="{FF2B5EF4-FFF2-40B4-BE49-F238E27FC236}">
                      <a16:creationId xmlns:a16="http://schemas.microsoft.com/office/drawing/2014/main" id="{1EBB9578-14A5-49AF-9B38-CE646C269235}"/>
                    </a:ext>
                  </a:extLst>
                </p:cNvPr>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1166" name="Group 1165">
              <a:extLst>
                <a:ext uri="{FF2B5EF4-FFF2-40B4-BE49-F238E27FC236}">
                  <a16:creationId xmlns:a16="http://schemas.microsoft.com/office/drawing/2014/main" id="{A7A012AB-34A5-44D1-8D00-A4D790FD282C}"/>
                </a:ext>
              </a:extLst>
            </p:cNvPr>
            <p:cNvGrpSpPr/>
            <p:nvPr/>
          </p:nvGrpSpPr>
          <p:grpSpPr>
            <a:xfrm flipH="1">
              <a:off x="6812355" y="7589496"/>
              <a:ext cx="685798" cy="91439"/>
              <a:chOff x="3657610" y="2788927"/>
              <a:chExt cx="685798" cy="91439"/>
            </a:xfrm>
          </p:grpSpPr>
          <p:grpSp>
            <p:nvGrpSpPr>
              <p:cNvPr id="1612" name="Group 1611">
                <a:extLst>
                  <a:ext uri="{FF2B5EF4-FFF2-40B4-BE49-F238E27FC236}">
                    <a16:creationId xmlns:a16="http://schemas.microsoft.com/office/drawing/2014/main" id="{0F0BD838-68D8-4AEF-B474-F5D0D4EF7388}"/>
                  </a:ext>
                </a:extLst>
              </p:cNvPr>
              <p:cNvGrpSpPr/>
              <p:nvPr/>
            </p:nvGrpSpPr>
            <p:grpSpPr>
              <a:xfrm>
                <a:off x="3749049" y="2788927"/>
                <a:ext cx="594359" cy="91439"/>
                <a:chOff x="3657610" y="2788927"/>
                <a:chExt cx="594359" cy="91439"/>
              </a:xfrm>
            </p:grpSpPr>
            <p:sp>
              <p:nvSpPr>
                <p:cNvPr id="1618" name="Rectangle 1617">
                  <a:extLst>
                    <a:ext uri="{FF2B5EF4-FFF2-40B4-BE49-F238E27FC236}">
                      <a16:creationId xmlns:a16="http://schemas.microsoft.com/office/drawing/2014/main" id="{583C181F-D570-40E4-82C7-70FC42E63410}"/>
                    </a:ext>
                  </a:extLst>
                </p:cNvPr>
                <p:cNvSpPr/>
                <p:nvPr/>
              </p:nvSpPr>
              <p:spPr>
                <a:xfrm>
                  <a:off x="3749049" y="2788927"/>
                  <a:ext cx="502920" cy="91439"/>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619" name="Straight Connector 1618">
                  <a:extLst>
                    <a:ext uri="{FF2B5EF4-FFF2-40B4-BE49-F238E27FC236}">
                      <a16:creationId xmlns:a16="http://schemas.microsoft.com/office/drawing/2014/main" id="{E457221A-A13B-4231-8511-C6D5C80D4FAE}"/>
                    </a:ext>
                  </a:extLst>
                </p:cNvPr>
                <p:cNvCxnSpPr/>
                <p:nvPr/>
              </p:nvCxnSpPr>
              <p:spPr>
                <a:xfrm>
                  <a:off x="3657610" y="2839105"/>
                  <a:ext cx="91439"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20" name="Oval 1619">
                  <a:extLst>
                    <a:ext uri="{FF2B5EF4-FFF2-40B4-BE49-F238E27FC236}">
                      <a16:creationId xmlns:a16="http://schemas.microsoft.com/office/drawing/2014/main" id="{85609045-9507-483E-97C9-BE5D22DABB1C}"/>
                    </a:ext>
                  </a:extLst>
                </p:cNvPr>
                <p:cNvSpPr>
                  <a:spLocks noChangeAspect="1"/>
                </p:cNvSpPr>
                <p:nvPr/>
              </p:nvSpPr>
              <p:spPr>
                <a:xfrm rot="2700000">
                  <a:off x="3785299" y="2815570"/>
                  <a:ext cx="45720" cy="45720"/>
                </a:xfrm>
                <a:prstGeom prst="ellips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621" name="Straight Connector 1620">
                  <a:extLst>
                    <a:ext uri="{FF2B5EF4-FFF2-40B4-BE49-F238E27FC236}">
                      <a16:creationId xmlns:a16="http://schemas.microsoft.com/office/drawing/2014/main" id="{350FB602-1DB8-432D-9150-8F508AB6A8A7}"/>
                    </a:ext>
                  </a:extLst>
                </p:cNvPr>
                <p:cNvCxnSpPr/>
                <p:nvPr/>
              </p:nvCxnSpPr>
              <p:spPr>
                <a:xfrm flipV="1">
                  <a:off x="3799143" y="2834640"/>
                  <a:ext cx="411480" cy="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13" name="Group 1612">
                <a:extLst>
                  <a:ext uri="{FF2B5EF4-FFF2-40B4-BE49-F238E27FC236}">
                    <a16:creationId xmlns:a16="http://schemas.microsoft.com/office/drawing/2014/main" id="{F3978C1E-1EC8-48E6-9E3F-65A171FDAFB3}"/>
                  </a:ext>
                </a:extLst>
              </p:cNvPr>
              <p:cNvGrpSpPr/>
              <p:nvPr/>
            </p:nvGrpSpPr>
            <p:grpSpPr>
              <a:xfrm>
                <a:off x="3657610" y="2788927"/>
                <a:ext cx="137159" cy="91439"/>
                <a:chOff x="3657610" y="2788927"/>
                <a:chExt cx="137159" cy="91439"/>
              </a:xfrm>
            </p:grpSpPr>
            <p:cxnSp>
              <p:nvCxnSpPr>
                <p:cNvPr id="1614" name="Straight Connector 1613">
                  <a:extLst>
                    <a:ext uri="{FF2B5EF4-FFF2-40B4-BE49-F238E27FC236}">
                      <a16:creationId xmlns:a16="http://schemas.microsoft.com/office/drawing/2014/main" id="{DF21F6BE-6DE2-4905-8C9E-9CBC613CC651}"/>
                    </a:ext>
                  </a:extLst>
                </p:cNvPr>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15" name="Straight Connector 1614">
                  <a:extLst>
                    <a:ext uri="{FF2B5EF4-FFF2-40B4-BE49-F238E27FC236}">
                      <a16:creationId xmlns:a16="http://schemas.microsoft.com/office/drawing/2014/main" id="{3788F2F9-4514-4904-9E94-189E55A254E4}"/>
                    </a:ext>
                  </a:extLst>
                </p:cNvPr>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16" name="Straight Connector 1615">
                  <a:extLst>
                    <a:ext uri="{FF2B5EF4-FFF2-40B4-BE49-F238E27FC236}">
                      <a16:creationId xmlns:a16="http://schemas.microsoft.com/office/drawing/2014/main" id="{B0CFDFF0-952D-4C1D-954E-B197DEABB473}"/>
                    </a:ext>
                  </a:extLst>
                </p:cNvPr>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17" name="Straight Connector 1616">
                  <a:extLst>
                    <a:ext uri="{FF2B5EF4-FFF2-40B4-BE49-F238E27FC236}">
                      <a16:creationId xmlns:a16="http://schemas.microsoft.com/office/drawing/2014/main" id="{3B2C10F0-79C0-47F9-8A3C-E8F616AE728A}"/>
                    </a:ext>
                  </a:extLst>
                </p:cNvPr>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cxnSp>
          <p:nvCxnSpPr>
            <p:cNvPr id="1167" name="Straight Connector 1166">
              <a:extLst>
                <a:ext uri="{FF2B5EF4-FFF2-40B4-BE49-F238E27FC236}">
                  <a16:creationId xmlns:a16="http://schemas.microsoft.com/office/drawing/2014/main" id="{168E1DD4-F179-47FD-8D32-181E522A771E}"/>
                </a:ext>
              </a:extLst>
            </p:cNvPr>
            <p:cNvCxnSpPr/>
            <p:nvPr/>
          </p:nvCxnSpPr>
          <p:spPr>
            <a:xfrm>
              <a:off x="6583715" y="4069081"/>
              <a:ext cx="0" cy="3794735"/>
            </a:xfrm>
            <a:prstGeom prst="line">
              <a:avLst/>
            </a:prstGeom>
            <a:ln w="38100" cap="rnd">
              <a:gradFill flip="none" rotWithShape="1">
                <a:gsLst>
                  <a:gs pos="0">
                    <a:schemeClr val="accent3"/>
                  </a:gs>
                  <a:gs pos="100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1168" name="Straight Connector 1167">
              <a:extLst>
                <a:ext uri="{FF2B5EF4-FFF2-40B4-BE49-F238E27FC236}">
                  <a16:creationId xmlns:a16="http://schemas.microsoft.com/office/drawing/2014/main" id="{5346F30A-2B8F-484B-94DC-49619FC6114C}"/>
                </a:ext>
              </a:extLst>
            </p:cNvPr>
            <p:cNvCxnSpPr/>
            <p:nvPr/>
          </p:nvCxnSpPr>
          <p:spPr>
            <a:xfrm>
              <a:off x="6580761" y="4069080"/>
              <a:ext cx="919386"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69" name="Straight Connector 1168">
              <a:extLst>
                <a:ext uri="{FF2B5EF4-FFF2-40B4-BE49-F238E27FC236}">
                  <a16:creationId xmlns:a16="http://schemas.microsoft.com/office/drawing/2014/main" id="{DC101027-9617-4C11-A6DF-EF552D9EEE29}"/>
                </a:ext>
              </a:extLst>
            </p:cNvPr>
            <p:cNvCxnSpPr/>
            <p:nvPr/>
          </p:nvCxnSpPr>
          <p:spPr>
            <a:xfrm>
              <a:off x="6580761" y="7863813"/>
              <a:ext cx="919386"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70" name="Straight Connector 1169">
              <a:extLst>
                <a:ext uri="{FF2B5EF4-FFF2-40B4-BE49-F238E27FC236}">
                  <a16:creationId xmlns:a16="http://schemas.microsoft.com/office/drawing/2014/main" id="{25AA864C-98AD-4D54-8D3B-C4F9EDA47840}"/>
                </a:ext>
              </a:extLst>
            </p:cNvPr>
            <p:cNvCxnSpPr>
              <a:endCxn id="1608" idx="3"/>
            </p:cNvCxnSpPr>
            <p:nvPr/>
          </p:nvCxnSpPr>
          <p:spPr>
            <a:xfrm flipV="1">
              <a:off x="7495151" y="7406617"/>
              <a:ext cx="0" cy="1280147"/>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71" name="Straight Connector 1170">
              <a:extLst>
                <a:ext uri="{FF2B5EF4-FFF2-40B4-BE49-F238E27FC236}">
                  <a16:creationId xmlns:a16="http://schemas.microsoft.com/office/drawing/2014/main" id="{310EB722-432F-41EB-AFBF-B5402898F5F5}"/>
                </a:ext>
              </a:extLst>
            </p:cNvPr>
            <p:cNvCxnSpPr>
              <a:stCxn id="1271" idx="0"/>
            </p:cNvCxnSpPr>
            <p:nvPr/>
          </p:nvCxnSpPr>
          <p:spPr>
            <a:xfrm flipV="1">
              <a:off x="7495152" y="3017546"/>
              <a:ext cx="4995" cy="105152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72" name="Straight Connector 1171">
              <a:extLst>
                <a:ext uri="{FF2B5EF4-FFF2-40B4-BE49-F238E27FC236}">
                  <a16:creationId xmlns:a16="http://schemas.microsoft.com/office/drawing/2014/main" id="{AA5E0615-3DAA-4768-AF3E-9DB8792CA08B}"/>
                </a:ext>
              </a:extLst>
            </p:cNvPr>
            <p:cNvCxnSpPr>
              <a:stCxn id="1271" idx="0"/>
              <a:endCxn id="1608" idx="3"/>
            </p:cNvCxnSpPr>
            <p:nvPr/>
          </p:nvCxnSpPr>
          <p:spPr>
            <a:xfrm>
              <a:off x="7495151" y="4069067"/>
              <a:ext cx="0" cy="3337551"/>
            </a:xfrm>
            <a:prstGeom prst="line">
              <a:avLst/>
            </a:prstGeom>
            <a:ln w="38100" cap="rnd">
              <a:gradFill flip="none" rotWithShape="1">
                <a:gsLst>
                  <a:gs pos="0">
                    <a:schemeClr val="accent3"/>
                  </a:gs>
                  <a:gs pos="100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grpSp>
          <p:nvGrpSpPr>
            <p:cNvPr id="1173" name="Group 1172">
              <a:extLst>
                <a:ext uri="{FF2B5EF4-FFF2-40B4-BE49-F238E27FC236}">
                  <a16:creationId xmlns:a16="http://schemas.microsoft.com/office/drawing/2014/main" id="{7E62B979-2624-4449-AACD-644427839144}"/>
                </a:ext>
              </a:extLst>
            </p:cNvPr>
            <p:cNvGrpSpPr/>
            <p:nvPr/>
          </p:nvGrpSpPr>
          <p:grpSpPr>
            <a:xfrm>
              <a:off x="7220833" y="7223739"/>
              <a:ext cx="548634" cy="182879"/>
              <a:chOff x="731562" y="5074901"/>
              <a:chExt cx="548634" cy="182879"/>
            </a:xfrm>
          </p:grpSpPr>
          <p:cxnSp>
            <p:nvCxnSpPr>
              <p:cNvPr id="1547" name="Straight Connector 1546">
                <a:extLst>
                  <a:ext uri="{FF2B5EF4-FFF2-40B4-BE49-F238E27FC236}">
                    <a16:creationId xmlns:a16="http://schemas.microsoft.com/office/drawing/2014/main" id="{3C61418C-DABA-4B0D-9F28-E96795A3ABED}"/>
                  </a:ext>
                </a:extLst>
              </p:cNvPr>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48" name="Group 1547">
                <a:extLst>
                  <a:ext uri="{FF2B5EF4-FFF2-40B4-BE49-F238E27FC236}">
                    <a16:creationId xmlns:a16="http://schemas.microsoft.com/office/drawing/2014/main" id="{A970A40E-8003-49E9-B5CE-FDE8266B8583}"/>
                  </a:ext>
                </a:extLst>
              </p:cNvPr>
              <p:cNvGrpSpPr/>
              <p:nvPr/>
            </p:nvGrpSpPr>
            <p:grpSpPr>
              <a:xfrm>
                <a:off x="914440" y="5074901"/>
                <a:ext cx="197266" cy="182879"/>
                <a:chOff x="914440" y="5074901"/>
                <a:chExt cx="197266" cy="182879"/>
              </a:xfrm>
            </p:grpSpPr>
            <p:grpSp>
              <p:nvGrpSpPr>
                <p:cNvPr id="1549" name="Group 1548">
                  <a:extLst>
                    <a:ext uri="{FF2B5EF4-FFF2-40B4-BE49-F238E27FC236}">
                      <a16:creationId xmlns:a16="http://schemas.microsoft.com/office/drawing/2014/main" id="{4CB92B26-E6C4-496F-AAA9-25014577F144}"/>
                    </a:ext>
                  </a:extLst>
                </p:cNvPr>
                <p:cNvGrpSpPr/>
                <p:nvPr/>
              </p:nvGrpSpPr>
              <p:grpSpPr>
                <a:xfrm>
                  <a:off x="1020267" y="5120640"/>
                  <a:ext cx="91439" cy="91439"/>
                  <a:chOff x="1158273" y="5166341"/>
                  <a:chExt cx="91439" cy="91439"/>
                </a:xfrm>
              </p:grpSpPr>
              <p:cxnSp>
                <p:nvCxnSpPr>
                  <p:cNvPr id="1610" name="Straight Connector 1609">
                    <a:extLst>
                      <a:ext uri="{FF2B5EF4-FFF2-40B4-BE49-F238E27FC236}">
                        <a16:creationId xmlns:a16="http://schemas.microsoft.com/office/drawing/2014/main" id="{226BBF9E-F45A-4EF3-AC3B-814FB9F00003}"/>
                      </a:ext>
                    </a:extLst>
                  </p:cNvPr>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1" name="Straight Connector 1610">
                    <a:extLst>
                      <a:ext uri="{FF2B5EF4-FFF2-40B4-BE49-F238E27FC236}">
                        <a16:creationId xmlns:a16="http://schemas.microsoft.com/office/drawing/2014/main" id="{99C8DFC3-D142-4560-B819-D5A9640C1378}"/>
                      </a:ext>
                    </a:extLst>
                  </p:cNvPr>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50" name="Group 1549">
                  <a:extLst>
                    <a:ext uri="{FF2B5EF4-FFF2-40B4-BE49-F238E27FC236}">
                      <a16:creationId xmlns:a16="http://schemas.microsoft.com/office/drawing/2014/main" id="{AF98317F-F1F9-4762-96E6-4DD2A9D8B0F6}"/>
                    </a:ext>
                  </a:extLst>
                </p:cNvPr>
                <p:cNvGrpSpPr/>
                <p:nvPr/>
              </p:nvGrpSpPr>
              <p:grpSpPr>
                <a:xfrm>
                  <a:off x="914440" y="5074901"/>
                  <a:ext cx="182883" cy="182879"/>
                  <a:chOff x="914435" y="4160512"/>
                  <a:chExt cx="182883" cy="182879"/>
                </a:xfrm>
              </p:grpSpPr>
              <p:sp>
                <p:nvSpPr>
                  <p:cNvPr id="1607" name="Isosceles Triangle 1606">
                    <a:extLst>
                      <a:ext uri="{FF2B5EF4-FFF2-40B4-BE49-F238E27FC236}">
                        <a16:creationId xmlns:a16="http://schemas.microsoft.com/office/drawing/2014/main" id="{973E2BAF-CF7A-49FE-B2F2-67A1425F4322}"/>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608" name="Isosceles Triangle 1607">
                    <a:extLst>
                      <a:ext uri="{FF2B5EF4-FFF2-40B4-BE49-F238E27FC236}">
                        <a16:creationId xmlns:a16="http://schemas.microsoft.com/office/drawing/2014/main" id="{4AA711CE-406B-4576-9064-9652B6D8D2BF}"/>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sp>
              <p:nvSpPr>
                <p:cNvPr id="1551" name="Oval 1550">
                  <a:extLst>
                    <a:ext uri="{FF2B5EF4-FFF2-40B4-BE49-F238E27FC236}">
                      <a16:creationId xmlns:a16="http://schemas.microsoft.com/office/drawing/2014/main" id="{3153A73F-C5FA-4352-922E-C05DA25DF94A}"/>
                    </a:ext>
                  </a:extLst>
                </p:cNvPr>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605" name="Straight Connector 1604">
                  <a:extLst>
                    <a:ext uri="{FF2B5EF4-FFF2-40B4-BE49-F238E27FC236}">
                      <a16:creationId xmlns:a16="http://schemas.microsoft.com/office/drawing/2014/main" id="{B6884E61-5B5F-4807-B0FE-24848A07249A}"/>
                    </a:ext>
                  </a:extLst>
                </p:cNvPr>
                <p:cNvCxnSpPr>
                  <a:stCxn id="1551" idx="2"/>
                  <a:endCxn id="1551"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1174" name="TextBox 1173">
              <a:extLst>
                <a:ext uri="{FF2B5EF4-FFF2-40B4-BE49-F238E27FC236}">
                  <a16:creationId xmlns:a16="http://schemas.microsoft.com/office/drawing/2014/main" id="{0C927781-7DE2-4F40-8B34-5DAC70A7279B}"/>
                </a:ext>
              </a:extLst>
            </p:cNvPr>
            <p:cNvSpPr txBox="1"/>
            <p:nvPr/>
          </p:nvSpPr>
          <p:spPr>
            <a:xfrm>
              <a:off x="6949520" y="4846320"/>
              <a:ext cx="1097280" cy="1826941"/>
            </a:xfrm>
            <a:prstGeom prst="rect">
              <a:avLst/>
            </a:prstGeom>
            <a:solidFill>
              <a:schemeClr val="bg1">
                <a:lumMod val="65000"/>
              </a:schemeClr>
            </a:solidFill>
            <a:ln w="25400">
              <a:solidFill>
                <a:schemeClr val="bg1"/>
              </a:solidFill>
            </a:ln>
          </p:spPr>
          <p:txBody>
            <a:bodyPr wrap="square" lIns="50800" tIns="0" rIns="5080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r>
                <a:rPr lang="en-US" sz="778" dirty="0">
                  <a:solidFill>
                    <a:schemeClr val="bg1"/>
                  </a:solidFill>
                  <a:latin typeface="Comic Sans MS" panose="030F0702030302020204" pitchFamily="66" charset="0"/>
                </a:rPr>
                <a:t>Warm-up Coil</a:t>
              </a:r>
            </a:p>
            <a:p>
              <a:pPr algn="ctr"/>
              <a:endParaRPr lang="en-US" sz="778" dirty="0">
                <a:solidFill>
                  <a:schemeClr val="bg1"/>
                </a:solidFill>
                <a:latin typeface="Comic Sans MS" panose="030F0702030302020204" pitchFamily="66" charset="0"/>
              </a:endParaRPr>
            </a:p>
          </p:txBody>
        </p:sp>
        <p:grpSp>
          <p:nvGrpSpPr>
            <p:cNvPr id="1175" name="Group 1174">
              <a:extLst>
                <a:ext uri="{FF2B5EF4-FFF2-40B4-BE49-F238E27FC236}">
                  <a16:creationId xmlns:a16="http://schemas.microsoft.com/office/drawing/2014/main" id="{D01F8D9B-1B7F-433D-8910-D2168DC3B4FC}"/>
                </a:ext>
              </a:extLst>
            </p:cNvPr>
            <p:cNvGrpSpPr/>
            <p:nvPr/>
          </p:nvGrpSpPr>
          <p:grpSpPr>
            <a:xfrm>
              <a:off x="7403711" y="3931933"/>
              <a:ext cx="365750" cy="274320"/>
              <a:chOff x="3657609" y="5669280"/>
              <a:chExt cx="365750" cy="274320"/>
            </a:xfrm>
          </p:grpSpPr>
          <p:sp>
            <p:nvSpPr>
              <p:cNvPr id="1198" name="Isosceles Triangle 1197">
                <a:extLst>
                  <a:ext uri="{FF2B5EF4-FFF2-40B4-BE49-F238E27FC236}">
                    <a16:creationId xmlns:a16="http://schemas.microsoft.com/office/drawing/2014/main" id="{118BE25B-93AB-4BFA-86EA-9CD4BFC55121}"/>
                  </a:ext>
                </a:extLst>
              </p:cNvPr>
              <p:cNvSpPr/>
              <p:nvPr/>
            </p:nvSpPr>
            <p:spPr>
              <a:xfrm flipV="1">
                <a:off x="3657613" y="571498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199" name="Isosceles Triangle 1198">
                <a:extLst>
                  <a:ext uri="{FF2B5EF4-FFF2-40B4-BE49-F238E27FC236}">
                    <a16:creationId xmlns:a16="http://schemas.microsoft.com/office/drawing/2014/main" id="{0B038DEF-CDE4-40A5-8E98-20DA53E9E94F}"/>
                  </a:ext>
                </a:extLst>
              </p:cNvPr>
              <p:cNvSpPr/>
              <p:nvPr/>
            </p:nvSpPr>
            <p:spPr>
              <a:xfrm>
                <a:off x="3657610" y="5806420"/>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200" name="Straight Connector 1199">
                <a:extLst>
                  <a:ext uri="{FF2B5EF4-FFF2-40B4-BE49-F238E27FC236}">
                    <a16:creationId xmlns:a16="http://schemas.microsoft.com/office/drawing/2014/main" id="{B1E39582-AC21-40BE-99DB-E293E4946B41}"/>
                  </a:ext>
                </a:extLst>
              </p:cNvPr>
              <p:cNvCxnSpPr>
                <a:stCxn id="1199" idx="0"/>
              </p:cNvCxnSpPr>
              <p:nvPr/>
            </p:nvCxnSpPr>
            <p:spPr>
              <a:xfrm>
                <a:off x="3749050" y="5806420"/>
                <a:ext cx="137150" cy="1"/>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01" name="Group 1200">
                <a:extLst>
                  <a:ext uri="{FF2B5EF4-FFF2-40B4-BE49-F238E27FC236}">
                    <a16:creationId xmlns:a16="http://schemas.microsoft.com/office/drawing/2014/main" id="{C4F5A8EB-8410-4B96-BA20-C71B0C659819}"/>
                  </a:ext>
                </a:extLst>
              </p:cNvPr>
              <p:cNvGrpSpPr>
                <a:grpSpLocks noChangeAspect="1"/>
              </p:cNvGrpSpPr>
              <p:nvPr/>
            </p:nvGrpSpPr>
            <p:grpSpPr>
              <a:xfrm>
                <a:off x="3749040" y="5669280"/>
                <a:ext cx="274319" cy="274320"/>
                <a:chOff x="3794760" y="5074900"/>
                <a:chExt cx="182880" cy="182881"/>
              </a:xfrm>
            </p:grpSpPr>
            <p:sp>
              <p:nvSpPr>
                <p:cNvPr id="1545" name="Arc 1544">
                  <a:extLst>
                    <a:ext uri="{FF2B5EF4-FFF2-40B4-BE49-F238E27FC236}">
                      <a16:creationId xmlns:a16="http://schemas.microsoft.com/office/drawing/2014/main" id="{E9FB2FB7-3361-465D-BDA5-16202ED9CB79}"/>
                    </a:ext>
                  </a:extLst>
                </p:cNvPr>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546" name="Straight Connector 1545">
                  <a:extLst>
                    <a:ext uri="{FF2B5EF4-FFF2-40B4-BE49-F238E27FC236}">
                      <a16:creationId xmlns:a16="http://schemas.microsoft.com/office/drawing/2014/main" id="{C0B1337A-8EB5-4304-9A97-B28966546067}"/>
                    </a:ext>
                  </a:extLst>
                </p:cNvPr>
                <p:cNvCxnSpPr/>
                <p:nvPr/>
              </p:nvCxnSpPr>
              <p:spPr>
                <a:xfrm>
                  <a:off x="3886200" y="5074901"/>
                  <a:ext cx="0" cy="182880"/>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71" name="Isosceles Triangle 1270">
                <a:extLst>
                  <a:ext uri="{FF2B5EF4-FFF2-40B4-BE49-F238E27FC236}">
                    <a16:creationId xmlns:a16="http://schemas.microsoft.com/office/drawing/2014/main" id="{27B90955-E970-483D-B258-7F8937A6E55A}"/>
                  </a:ext>
                </a:extLst>
              </p:cNvPr>
              <p:cNvSpPr/>
              <p:nvPr/>
            </p:nvSpPr>
            <p:spPr>
              <a:xfrm rot="5400000">
                <a:off x="3611889" y="5760693"/>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cxnSp>
          <p:nvCxnSpPr>
            <p:cNvPr id="1176" name="Straight Connector 1175">
              <a:extLst>
                <a:ext uri="{FF2B5EF4-FFF2-40B4-BE49-F238E27FC236}">
                  <a16:creationId xmlns:a16="http://schemas.microsoft.com/office/drawing/2014/main" id="{D4B86965-45C8-46F0-9CCC-719756CA21DD}"/>
                </a:ext>
              </a:extLst>
            </p:cNvPr>
            <p:cNvCxnSpPr/>
            <p:nvPr/>
          </p:nvCxnSpPr>
          <p:spPr>
            <a:xfrm flipH="1">
              <a:off x="6306443" y="5760715"/>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77" name="Group 1176">
              <a:extLst>
                <a:ext uri="{FF2B5EF4-FFF2-40B4-BE49-F238E27FC236}">
                  <a16:creationId xmlns:a16="http://schemas.microsoft.com/office/drawing/2014/main" id="{FF1D2CE5-D338-49D6-A271-B78A0C6034F5}"/>
                </a:ext>
              </a:extLst>
            </p:cNvPr>
            <p:cNvGrpSpPr/>
            <p:nvPr/>
          </p:nvGrpSpPr>
          <p:grpSpPr>
            <a:xfrm>
              <a:off x="6489322" y="5669275"/>
              <a:ext cx="197266" cy="182879"/>
              <a:chOff x="914440" y="5074901"/>
              <a:chExt cx="197266" cy="182879"/>
            </a:xfrm>
          </p:grpSpPr>
          <p:grpSp>
            <p:nvGrpSpPr>
              <p:cNvPr id="1190" name="Group 1189">
                <a:extLst>
                  <a:ext uri="{FF2B5EF4-FFF2-40B4-BE49-F238E27FC236}">
                    <a16:creationId xmlns:a16="http://schemas.microsoft.com/office/drawing/2014/main" id="{7EF2FD3F-360F-48AE-AB1B-A9CD554BA3DF}"/>
                  </a:ext>
                </a:extLst>
              </p:cNvPr>
              <p:cNvGrpSpPr/>
              <p:nvPr/>
            </p:nvGrpSpPr>
            <p:grpSpPr>
              <a:xfrm>
                <a:off x="1020267" y="5120640"/>
                <a:ext cx="91439" cy="91439"/>
                <a:chOff x="1158273" y="5166341"/>
                <a:chExt cx="91439" cy="91439"/>
              </a:xfrm>
            </p:grpSpPr>
            <p:cxnSp>
              <p:nvCxnSpPr>
                <p:cNvPr id="1196" name="Straight Connector 1195">
                  <a:extLst>
                    <a:ext uri="{FF2B5EF4-FFF2-40B4-BE49-F238E27FC236}">
                      <a16:creationId xmlns:a16="http://schemas.microsoft.com/office/drawing/2014/main" id="{FD46794D-025D-4DB6-B5C0-AFEAAF2EABD7}"/>
                    </a:ext>
                  </a:extLst>
                </p:cNvPr>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7" name="Straight Connector 1196">
                  <a:extLst>
                    <a:ext uri="{FF2B5EF4-FFF2-40B4-BE49-F238E27FC236}">
                      <a16:creationId xmlns:a16="http://schemas.microsoft.com/office/drawing/2014/main" id="{846D7335-5725-4FDF-A369-7DCB169E8902}"/>
                    </a:ext>
                  </a:extLst>
                </p:cNvPr>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91" name="Group 1190">
                <a:extLst>
                  <a:ext uri="{FF2B5EF4-FFF2-40B4-BE49-F238E27FC236}">
                    <a16:creationId xmlns:a16="http://schemas.microsoft.com/office/drawing/2014/main" id="{15C2CE4C-C01E-45A9-8FFC-529B5DFF84BC}"/>
                  </a:ext>
                </a:extLst>
              </p:cNvPr>
              <p:cNvGrpSpPr/>
              <p:nvPr/>
            </p:nvGrpSpPr>
            <p:grpSpPr>
              <a:xfrm>
                <a:off x="914440" y="5074901"/>
                <a:ext cx="182883" cy="182879"/>
                <a:chOff x="914435" y="4160512"/>
                <a:chExt cx="182883" cy="182879"/>
              </a:xfrm>
            </p:grpSpPr>
            <p:sp>
              <p:nvSpPr>
                <p:cNvPr id="1194" name="Isosceles Triangle 1193">
                  <a:extLst>
                    <a:ext uri="{FF2B5EF4-FFF2-40B4-BE49-F238E27FC236}">
                      <a16:creationId xmlns:a16="http://schemas.microsoft.com/office/drawing/2014/main" id="{8D925310-51D9-4409-AD7A-488332DBCE73}"/>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195" name="Isosceles Triangle 1194">
                  <a:extLst>
                    <a:ext uri="{FF2B5EF4-FFF2-40B4-BE49-F238E27FC236}">
                      <a16:creationId xmlns:a16="http://schemas.microsoft.com/office/drawing/2014/main" id="{3BA3CEA0-8247-4946-888F-27FB15EF923A}"/>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sp>
            <p:nvSpPr>
              <p:cNvPr id="1192" name="Oval 1191">
                <a:extLst>
                  <a:ext uri="{FF2B5EF4-FFF2-40B4-BE49-F238E27FC236}">
                    <a16:creationId xmlns:a16="http://schemas.microsoft.com/office/drawing/2014/main" id="{3E889272-4658-4EB8-80F5-69CD5CB60B92}"/>
                  </a:ext>
                </a:extLst>
              </p:cNvPr>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193" name="Straight Connector 1192">
                <a:extLst>
                  <a:ext uri="{FF2B5EF4-FFF2-40B4-BE49-F238E27FC236}">
                    <a16:creationId xmlns:a16="http://schemas.microsoft.com/office/drawing/2014/main" id="{6CD27D22-910D-4DAA-9873-9D86509F4C14}"/>
                  </a:ext>
                </a:extLst>
              </p:cNvPr>
              <p:cNvCxnSpPr>
                <a:stCxn id="1192" idx="2"/>
                <a:endCxn id="1192"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178" name="TextBox 1177">
              <a:extLst>
                <a:ext uri="{FF2B5EF4-FFF2-40B4-BE49-F238E27FC236}">
                  <a16:creationId xmlns:a16="http://schemas.microsoft.com/office/drawing/2014/main" id="{F27D3D3D-B696-4E87-82A6-063CEB27F5DB}"/>
                </a:ext>
              </a:extLst>
            </p:cNvPr>
            <p:cNvSpPr txBox="1"/>
            <p:nvPr/>
          </p:nvSpPr>
          <p:spPr>
            <a:xfrm>
              <a:off x="5076395" y="3798325"/>
              <a:ext cx="3346998" cy="215444"/>
            </a:xfrm>
            <a:prstGeom prst="rect">
              <a:avLst/>
            </a:prstGeom>
            <a:noFill/>
          </p:spPr>
          <p:txBody>
            <a:bodyPr wrap="squar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Normally Open to the Coil</a:t>
              </a:r>
            </a:p>
          </p:txBody>
        </p:sp>
        <p:sp>
          <p:nvSpPr>
            <p:cNvPr id="1179" name="TextBox 1178">
              <a:extLst>
                <a:ext uri="{FF2B5EF4-FFF2-40B4-BE49-F238E27FC236}">
                  <a16:creationId xmlns:a16="http://schemas.microsoft.com/office/drawing/2014/main" id="{228D4F37-AB01-44F1-A200-AA9907959DB4}"/>
                </a:ext>
              </a:extLst>
            </p:cNvPr>
            <p:cNvSpPr txBox="1"/>
            <p:nvPr/>
          </p:nvSpPr>
          <p:spPr>
            <a:xfrm>
              <a:off x="3028492" y="4555439"/>
              <a:ext cx="3551366" cy="3232231"/>
            </a:xfrm>
            <a:prstGeom prst="rect">
              <a:avLst/>
            </a:prstGeom>
            <a:noFill/>
          </p:spPr>
          <p:txBody>
            <a:bodyPr wrap="squar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Capacity – 586,200 Btu/</a:t>
              </a:r>
              <a:r>
                <a:rPr lang="en-US" sz="778" dirty="0" err="1">
                  <a:solidFill>
                    <a:schemeClr val="bg1"/>
                  </a:solidFill>
                  <a:latin typeface="Comic Sans MS" panose="030F0702030302020204" pitchFamily="66" charset="0"/>
                </a:rPr>
                <a:t>hr</a:t>
              </a:r>
              <a:endParaRPr lang="en-US" sz="778" dirty="0">
                <a:solidFill>
                  <a:schemeClr val="bg1"/>
                </a:solidFill>
                <a:latin typeface="Comic Sans MS" panose="030F0702030302020204" pitchFamily="66" charset="0"/>
              </a:endParaRPr>
            </a:p>
            <a:p>
              <a:r>
                <a:rPr lang="en-US" sz="778" dirty="0">
                  <a:solidFill>
                    <a:schemeClr val="bg1"/>
                  </a:solidFill>
                  <a:latin typeface="Comic Sans MS" panose="030F0702030302020204" pitchFamily="66" charset="0"/>
                </a:rPr>
                <a:t>6 ft. high x 8 ft. wide</a:t>
              </a:r>
            </a:p>
            <a:p>
              <a:r>
                <a:rPr lang="en-US" sz="778" dirty="0">
                  <a:solidFill>
                    <a:schemeClr val="bg1"/>
                  </a:solidFill>
                  <a:latin typeface="Comic Sans MS" panose="030F0702030302020204" pitchFamily="66" charset="0"/>
                </a:rPr>
                <a:t>Air Side</a:t>
              </a:r>
            </a:p>
            <a:p>
              <a:pPr>
                <a:tabLst>
                  <a:tab pos="127010" algn="l"/>
                </a:tabLst>
              </a:pPr>
              <a:r>
                <a:rPr lang="en-US" sz="778" dirty="0">
                  <a:solidFill>
                    <a:schemeClr val="bg1"/>
                  </a:solidFill>
                  <a:latin typeface="Comic Sans MS" panose="030F0702030302020204" pitchFamily="66" charset="0"/>
                </a:rPr>
                <a:t>	Flow rate = 22,306 cfm</a:t>
              </a:r>
            </a:p>
            <a:p>
              <a:pPr>
                <a:tabLst>
                  <a:tab pos="127010" algn="l"/>
                </a:tabLst>
              </a:pPr>
              <a:r>
                <a:rPr lang="en-US" sz="778" dirty="0">
                  <a:solidFill>
                    <a:schemeClr val="bg1"/>
                  </a:solidFill>
                  <a:latin typeface="Comic Sans MS" panose="030F0702030302020204" pitchFamily="66" charset="0"/>
                </a:rPr>
                <a:t>	Entering air temperature – 62.0°F</a:t>
              </a:r>
            </a:p>
            <a:p>
              <a:pPr>
                <a:tabLst>
                  <a:tab pos="127010" algn="l"/>
                </a:tabLst>
              </a:pPr>
              <a:r>
                <a:rPr lang="en-US" sz="778" dirty="0">
                  <a:solidFill>
                    <a:schemeClr val="bg1"/>
                  </a:solidFill>
                  <a:latin typeface="Comic Sans MS" panose="030F0702030302020204" pitchFamily="66" charset="0"/>
                </a:rPr>
                <a:t>	Leaving air temperature – 86.3°F</a:t>
              </a:r>
            </a:p>
            <a:p>
              <a:pPr>
                <a:tabLst>
                  <a:tab pos="127010" algn="l"/>
                </a:tabLst>
              </a:pPr>
              <a:r>
                <a:rPr lang="en-US" sz="778" dirty="0">
                  <a:solidFill>
                    <a:schemeClr val="bg1"/>
                  </a:solidFill>
                  <a:latin typeface="Comic Sans MS" panose="030F0702030302020204" pitchFamily="66" charset="0"/>
                </a:rPr>
                <a:t>	Pressure drop – 0.09 in.w.c.</a:t>
              </a:r>
            </a:p>
            <a:p>
              <a:pPr>
                <a:tabLst>
                  <a:tab pos="127010" algn="l"/>
                </a:tabLst>
              </a:pPr>
              <a:r>
                <a:rPr lang="en-US" sz="778" dirty="0">
                  <a:solidFill>
                    <a:schemeClr val="bg1"/>
                  </a:solidFill>
                  <a:latin typeface="Comic Sans MS" panose="030F0702030302020204" pitchFamily="66" charset="0"/>
                </a:rPr>
                <a:t>Water Side</a:t>
              </a:r>
            </a:p>
            <a:p>
              <a:pPr>
                <a:tabLst>
                  <a:tab pos="127010" algn="l"/>
                </a:tabLst>
              </a:pPr>
              <a:r>
                <a:rPr lang="en-US" sz="778" dirty="0">
                  <a:solidFill>
                    <a:schemeClr val="bg1"/>
                  </a:solidFill>
                  <a:latin typeface="Comic Sans MS" panose="030F0702030302020204" pitchFamily="66" charset="0"/>
                </a:rPr>
                <a:t>	Flow rate = 29.8 gpm</a:t>
              </a:r>
            </a:p>
            <a:p>
              <a:pPr>
                <a:tabLst>
                  <a:tab pos="127010" algn="l"/>
                </a:tabLst>
              </a:pPr>
              <a:r>
                <a:rPr lang="en-US" sz="778" dirty="0">
                  <a:solidFill>
                    <a:schemeClr val="bg1"/>
                  </a:solidFill>
                  <a:latin typeface="Comic Sans MS" panose="030F0702030302020204" pitchFamily="66" charset="0"/>
                </a:rPr>
                <a:t>	Entering water temperature – 180.0°F</a:t>
              </a:r>
            </a:p>
            <a:p>
              <a:pPr>
                <a:tabLst>
                  <a:tab pos="127010" algn="l"/>
                </a:tabLst>
              </a:pPr>
              <a:r>
                <a:rPr lang="en-US" sz="778" dirty="0">
                  <a:solidFill>
                    <a:schemeClr val="bg1"/>
                  </a:solidFill>
                  <a:latin typeface="Comic Sans MS" panose="030F0702030302020204" pitchFamily="66" charset="0"/>
                </a:rPr>
                <a:t>	Leaving water temperature – 140.0°F</a:t>
              </a:r>
            </a:p>
            <a:p>
              <a:pPr>
                <a:tabLst>
                  <a:tab pos="127010" algn="l"/>
                </a:tabLst>
              </a:pPr>
              <a:r>
                <a:rPr lang="en-US" sz="778" dirty="0">
                  <a:solidFill>
                    <a:schemeClr val="bg1"/>
                  </a:solidFill>
                  <a:latin typeface="Comic Sans MS" panose="030F0702030302020204" pitchFamily="66" charset="0"/>
                </a:rPr>
                <a:t>	Pressure drop – 4.4 ft.w.c.</a:t>
              </a:r>
            </a:p>
            <a:p>
              <a:pPr>
                <a:tabLst>
                  <a:tab pos="127010" algn="l"/>
                </a:tabLst>
              </a:pPr>
              <a:r>
                <a:rPr lang="en-US" sz="778" dirty="0">
                  <a:solidFill>
                    <a:schemeClr val="bg1"/>
                  </a:solidFill>
                  <a:latin typeface="Comic Sans MS" panose="030F0702030302020204" pitchFamily="66" charset="0"/>
                </a:rPr>
                <a:t>Typical for 2 AHUs (East and West)</a:t>
              </a:r>
            </a:p>
            <a:p>
              <a:pPr>
                <a:tabLst>
                  <a:tab pos="127010" algn="l"/>
                </a:tabLst>
              </a:pPr>
              <a:r>
                <a:rPr lang="en-US" sz="778" dirty="0">
                  <a:solidFill>
                    <a:schemeClr val="bg1"/>
                  </a:solidFill>
                  <a:latin typeface="Comic Sans MS" panose="030F0702030302020204" pitchFamily="66" charset="0"/>
                </a:rPr>
                <a:t>	</a:t>
              </a:r>
            </a:p>
            <a:p>
              <a:pPr>
                <a:tabLst>
                  <a:tab pos="127010" algn="l"/>
                </a:tabLst>
              </a:pPr>
              <a:r>
                <a:rPr lang="en-US" sz="778" dirty="0">
                  <a:solidFill>
                    <a:schemeClr val="bg1"/>
                  </a:solidFill>
                  <a:latin typeface="Comic Sans MS" panose="030F0702030302020204" pitchFamily="66" charset="0"/>
                </a:rPr>
                <a:t>	</a:t>
              </a:r>
            </a:p>
          </p:txBody>
        </p:sp>
        <p:grpSp>
          <p:nvGrpSpPr>
            <p:cNvPr id="1180" name="Group 1179">
              <a:extLst>
                <a:ext uri="{FF2B5EF4-FFF2-40B4-BE49-F238E27FC236}">
                  <a16:creationId xmlns:a16="http://schemas.microsoft.com/office/drawing/2014/main" id="{A9D30D96-F89F-486B-9D54-0B538F3B0A3D}"/>
                </a:ext>
              </a:extLst>
            </p:cNvPr>
            <p:cNvGrpSpPr/>
            <p:nvPr/>
          </p:nvGrpSpPr>
          <p:grpSpPr>
            <a:xfrm>
              <a:off x="7406679" y="3200424"/>
              <a:ext cx="182883" cy="182879"/>
              <a:chOff x="914440" y="4526267"/>
              <a:chExt cx="182883" cy="182879"/>
            </a:xfrm>
          </p:grpSpPr>
          <p:grpSp>
            <p:nvGrpSpPr>
              <p:cNvPr id="1186" name="Group 1185">
                <a:extLst>
                  <a:ext uri="{FF2B5EF4-FFF2-40B4-BE49-F238E27FC236}">
                    <a16:creationId xmlns:a16="http://schemas.microsoft.com/office/drawing/2014/main" id="{D58F18B8-CDB6-4CEF-9E95-E2965331609F}"/>
                  </a:ext>
                </a:extLst>
              </p:cNvPr>
              <p:cNvGrpSpPr/>
              <p:nvPr/>
            </p:nvGrpSpPr>
            <p:grpSpPr>
              <a:xfrm>
                <a:off x="914440" y="4526267"/>
                <a:ext cx="182883" cy="182879"/>
                <a:chOff x="914435" y="4160512"/>
                <a:chExt cx="182883" cy="182879"/>
              </a:xfrm>
            </p:grpSpPr>
            <p:sp>
              <p:nvSpPr>
                <p:cNvPr id="1188" name="Isosceles Triangle 1187">
                  <a:extLst>
                    <a:ext uri="{FF2B5EF4-FFF2-40B4-BE49-F238E27FC236}">
                      <a16:creationId xmlns:a16="http://schemas.microsoft.com/office/drawing/2014/main" id="{9D70E34E-A9D5-482D-89A2-DAFD8BA0FAA8}"/>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solidFill>
                      <a:schemeClr val="tx1"/>
                    </a:solidFill>
                  </a:endParaRPr>
                </a:p>
              </p:txBody>
            </p:sp>
            <p:sp>
              <p:nvSpPr>
                <p:cNvPr id="1189" name="Isosceles Triangle 1188">
                  <a:extLst>
                    <a:ext uri="{FF2B5EF4-FFF2-40B4-BE49-F238E27FC236}">
                      <a16:creationId xmlns:a16="http://schemas.microsoft.com/office/drawing/2014/main" id="{432F0B28-5CD6-40A6-A538-6D60F1DD8B8E}"/>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solidFill>
                      <a:schemeClr val="tx1"/>
                    </a:solidFill>
                  </a:endParaRPr>
                </a:p>
              </p:txBody>
            </p:sp>
          </p:grpSp>
          <p:sp>
            <p:nvSpPr>
              <p:cNvPr id="1187" name="Oval 1186">
                <a:extLst>
                  <a:ext uri="{FF2B5EF4-FFF2-40B4-BE49-F238E27FC236}">
                    <a16:creationId xmlns:a16="http://schemas.microsoft.com/office/drawing/2014/main" id="{865113C1-9DBC-476E-828D-37056E6D7B9B}"/>
                  </a:ext>
                </a:extLst>
              </p:cNvPr>
              <p:cNvSpPr>
                <a:spLocks noChangeAspect="1"/>
              </p:cNvSpPr>
              <p:nvPr/>
            </p:nvSpPr>
            <p:spPr>
              <a:xfrm>
                <a:off x="960120" y="4572000"/>
                <a:ext cx="91440" cy="91440"/>
              </a:xfrm>
              <a:prstGeom prst="ellipse">
                <a:avLst/>
              </a:prstGeom>
              <a:solidFill>
                <a:schemeClr val="bg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p>
            </p:txBody>
          </p:sp>
        </p:grpSp>
        <p:grpSp>
          <p:nvGrpSpPr>
            <p:cNvPr id="1181" name="Group 1180">
              <a:extLst>
                <a:ext uri="{FF2B5EF4-FFF2-40B4-BE49-F238E27FC236}">
                  <a16:creationId xmlns:a16="http://schemas.microsoft.com/office/drawing/2014/main" id="{211F1591-4306-4330-AA56-1696646C4B7F}"/>
                </a:ext>
              </a:extLst>
            </p:cNvPr>
            <p:cNvGrpSpPr/>
            <p:nvPr/>
          </p:nvGrpSpPr>
          <p:grpSpPr>
            <a:xfrm>
              <a:off x="7406679" y="8386435"/>
              <a:ext cx="182883" cy="182879"/>
              <a:chOff x="914440" y="4526267"/>
              <a:chExt cx="182883" cy="182879"/>
            </a:xfrm>
          </p:grpSpPr>
          <p:grpSp>
            <p:nvGrpSpPr>
              <p:cNvPr id="1182" name="Group 1181">
                <a:extLst>
                  <a:ext uri="{FF2B5EF4-FFF2-40B4-BE49-F238E27FC236}">
                    <a16:creationId xmlns:a16="http://schemas.microsoft.com/office/drawing/2014/main" id="{E3ABE50C-75B0-469F-8A36-DA390E7F59F9}"/>
                  </a:ext>
                </a:extLst>
              </p:cNvPr>
              <p:cNvGrpSpPr/>
              <p:nvPr/>
            </p:nvGrpSpPr>
            <p:grpSpPr>
              <a:xfrm>
                <a:off x="914440" y="4526267"/>
                <a:ext cx="182883" cy="182879"/>
                <a:chOff x="914435" y="4160512"/>
                <a:chExt cx="182883" cy="182879"/>
              </a:xfrm>
            </p:grpSpPr>
            <p:sp>
              <p:nvSpPr>
                <p:cNvPr id="1184" name="Isosceles Triangle 1183">
                  <a:extLst>
                    <a:ext uri="{FF2B5EF4-FFF2-40B4-BE49-F238E27FC236}">
                      <a16:creationId xmlns:a16="http://schemas.microsoft.com/office/drawing/2014/main" id="{085C1E9A-9BF2-45D9-B871-B93077252DD9}"/>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solidFill>
                      <a:schemeClr val="tx1"/>
                    </a:solidFill>
                  </a:endParaRPr>
                </a:p>
              </p:txBody>
            </p:sp>
            <p:sp>
              <p:nvSpPr>
                <p:cNvPr id="1185" name="Isosceles Triangle 1184">
                  <a:extLst>
                    <a:ext uri="{FF2B5EF4-FFF2-40B4-BE49-F238E27FC236}">
                      <a16:creationId xmlns:a16="http://schemas.microsoft.com/office/drawing/2014/main" id="{4F0EE16A-C5B8-4ED5-9635-03CBAE8C8A2E}"/>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solidFill>
                      <a:schemeClr val="tx1"/>
                    </a:solidFill>
                  </a:endParaRPr>
                </a:p>
              </p:txBody>
            </p:sp>
          </p:grpSp>
          <p:sp>
            <p:nvSpPr>
              <p:cNvPr id="1183" name="Oval 1182">
                <a:extLst>
                  <a:ext uri="{FF2B5EF4-FFF2-40B4-BE49-F238E27FC236}">
                    <a16:creationId xmlns:a16="http://schemas.microsoft.com/office/drawing/2014/main" id="{19F5C610-1866-4154-9D22-A5745F48F65A}"/>
                  </a:ext>
                </a:extLst>
              </p:cNvPr>
              <p:cNvSpPr>
                <a:spLocks noChangeAspect="1"/>
              </p:cNvSpPr>
              <p:nvPr/>
            </p:nvSpPr>
            <p:spPr>
              <a:xfrm>
                <a:off x="960120" y="4572000"/>
                <a:ext cx="91440" cy="91440"/>
              </a:xfrm>
              <a:prstGeom prst="ellipse">
                <a:avLst/>
              </a:prstGeom>
              <a:solidFill>
                <a:schemeClr val="bg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p>
            </p:txBody>
          </p:sp>
        </p:grpSp>
      </p:grpSp>
      <p:cxnSp>
        <p:nvCxnSpPr>
          <p:cNvPr id="1701" name="Straight Connector 1700">
            <a:extLst>
              <a:ext uri="{FF2B5EF4-FFF2-40B4-BE49-F238E27FC236}">
                <a16:creationId xmlns:a16="http://schemas.microsoft.com/office/drawing/2014/main" id="{CC9D73E3-F21F-4EF1-89EB-350962C5B3A7}"/>
              </a:ext>
            </a:extLst>
          </p:cNvPr>
          <p:cNvCxnSpPr>
            <a:cxnSpLocks/>
          </p:cNvCxnSpPr>
          <p:nvPr/>
        </p:nvCxnSpPr>
        <p:spPr>
          <a:xfrm>
            <a:off x="6139123" y="5206980"/>
            <a:ext cx="0" cy="1066788"/>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703" name="Group 1702">
            <a:extLst>
              <a:ext uri="{FF2B5EF4-FFF2-40B4-BE49-F238E27FC236}">
                <a16:creationId xmlns:a16="http://schemas.microsoft.com/office/drawing/2014/main" id="{7BADAB87-57EE-45F2-9A80-AE5813A2BEAD}"/>
              </a:ext>
            </a:extLst>
          </p:cNvPr>
          <p:cNvGrpSpPr/>
          <p:nvPr/>
        </p:nvGrpSpPr>
        <p:grpSpPr>
          <a:xfrm>
            <a:off x="3545314" y="5326710"/>
            <a:ext cx="2499887" cy="947058"/>
            <a:chOff x="5558614" y="8902278"/>
            <a:chExt cx="4499796" cy="1704705"/>
          </a:xfrm>
        </p:grpSpPr>
        <p:grpSp>
          <p:nvGrpSpPr>
            <p:cNvPr id="1704" name="Group 1703">
              <a:extLst>
                <a:ext uri="{FF2B5EF4-FFF2-40B4-BE49-F238E27FC236}">
                  <a16:creationId xmlns:a16="http://schemas.microsoft.com/office/drawing/2014/main" id="{11437731-C26E-49EC-9E4E-C7036B46D5DB}"/>
                </a:ext>
              </a:extLst>
            </p:cNvPr>
            <p:cNvGrpSpPr/>
            <p:nvPr/>
          </p:nvGrpSpPr>
          <p:grpSpPr>
            <a:xfrm rot="5400000">
              <a:off x="7134616" y="9740571"/>
              <a:ext cx="681281" cy="502910"/>
              <a:chOff x="5902447" y="8381465"/>
              <a:chExt cx="681281" cy="502910"/>
            </a:xfrm>
          </p:grpSpPr>
          <p:grpSp>
            <p:nvGrpSpPr>
              <p:cNvPr id="1758" name="Group 1757">
                <a:extLst>
                  <a:ext uri="{FF2B5EF4-FFF2-40B4-BE49-F238E27FC236}">
                    <a16:creationId xmlns:a16="http://schemas.microsoft.com/office/drawing/2014/main" id="{3606BC60-5A3A-48A0-8747-A1D23C6E4C80}"/>
                  </a:ext>
                </a:extLst>
              </p:cNvPr>
              <p:cNvGrpSpPr/>
              <p:nvPr/>
            </p:nvGrpSpPr>
            <p:grpSpPr>
              <a:xfrm rot="5400000" flipH="1">
                <a:off x="5788152" y="8495760"/>
                <a:ext cx="502910" cy="274320"/>
                <a:chOff x="3657610" y="2103120"/>
                <a:chExt cx="502910" cy="274320"/>
              </a:xfrm>
            </p:grpSpPr>
            <p:cxnSp>
              <p:nvCxnSpPr>
                <p:cNvPr id="1764" name="Straight Connector 1763">
                  <a:extLst>
                    <a:ext uri="{FF2B5EF4-FFF2-40B4-BE49-F238E27FC236}">
                      <a16:creationId xmlns:a16="http://schemas.microsoft.com/office/drawing/2014/main" id="{D12D2630-CFBC-44C5-A8D4-F63BE737A78D}"/>
                    </a:ext>
                  </a:extLst>
                </p:cNvPr>
                <p:cNvCxnSpPr/>
                <p:nvPr/>
              </p:nvCxnSpPr>
              <p:spPr>
                <a:xfrm>
                  <a:off x="3657610" y="2244740"/>
                  <a:ext cx="2148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65" name="Isosceles Triangle 1764">
                  <a:extLst>
                    <a:ext uri="{FF2B5EF4-FFF2-40B4-BE49-F238E27FC236}">
                      <a16:creationId xmlns:a16="http://schemas.microsoft.com/office/drawing/2014/main" id="{340E06F2-6FE8-4131-B8AC-91CF173E2395}"/>
                    </a:ext>
                  </a:extLst>
                </p:cNvPr>
                <p:cNvSpPr/>
                <p:nvPr/>
              </p:nvSpPr>
              <p:spPr>
                <a:xfrm rot="5400000" flipV="1">
                  <a:off x="3771908" y="2221881"/>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766" name="Isosceles Triangle 1765">
                  <a:extLst>
                    <a:ext uri="{FF2B5EF4-FFF2-40B4-BE49-F238E27FC236}">
                      <a16:creationId xmlns:a16="http://schemas.microsoft.com/office/drawing/2014/main" id="{02EB3F8E-F367-4C29-AE8F-E67C27463157}"/>
                    </a:ext>
                  </a:extLst>
                </p:cNvPr>
                <p:cNvSpPr/>
                <p:nvPr/>
              </p:nvSpPr>
              <p:spPr>
                <a:xfrm rot="5400000">
                  <a:off x="3726189" y="222187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767" name="Oval 1766">
                  <a:extLst>
                    <a:ext uri="{FF2B5EF4-FFF2-40B4-BE49-F238E27FC236}">
                      <a16:creationId xmlns:a16="http://schemas.microsoft.com/office/drawing/2014/main" id="{5624A324-31B0-426A-901E-54CCF49B4432}"/>
                    </a:ext>
                  </a:extLst>
                </p:cNvPr>
                <p:cNvSpPr>
                  <a:spLocks noChangeAspect="1"/>
                </p:cNvSpPr>
                <p:nvPr/>
              </p:nvSpPr>
              <p:spPr>
                <a:xfrm>
                  <a:off x="3886200" y="2103120"/>
                  <a:ext cx="274320" cy="27432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nvGrpSpPr>
                <p:cNvPr id="1768" name="Group 1767">
                  <a:extLst>
                    <a:ext uri="{FF2B5EF4-FFF2-40B4-BE49-F238E27FC236}">
                      <a16:creationId xmlns:a16="http://schemas.microsoft.com/office/drawing/2014/main" id="{9C244B9B-DD39-4124-84B4-0660F23659AF}"/>
                    </a:ext>
                  </a:extLst>
                </p:cNvPr>
                <p:cNvGrpSpPr>
                  <a:grpSpLocks noChangeAspect="1"/>
                </p:cNvGrpSpPr>
                <p:nvPr/>
              </p:nvGrpSpPr>
              <p:grpSpPr>
                <a:xfrm rot="2700000">
                  <a:off x="4022196" y="2152225"/>
                  <a:ext cx="45720" cy="152400"/>
                  <a:chOff x="5577828" y="2244740"/>
                  <a:chExt cx="274320" cy="914400"/>
                </a:xfrm>
              </p:grpSpPr>
              <p:sp>
                <p:nvSpPr>
                  <p:cNvPr id="1769" name="Isosceles Triangle 1768">
                    <a:extLst>
                      <a:ext uri="{FF2B5EF4-FFF2-40B4-BE49-F238E27FC236}">
                        <a16:creationId xmlns:a16="http://schemas.microsoft.com/office/drawing/2014/main" id="{BD697610-903D-4BC0-9453-AB8046055F3A}"/>
                      </a:ext>
                    </a:extLst>
                  </p:cNvPr>
                  <p:cNvSpPr/>
                  <p:nvPr/>
                </p:nvSpPr>
                <p:spPr>
                  <a:xfrm>
                    <a:off x="5641833" y="2244740"/>
                    <a:ext cx="146313" cy="914400"/>
                  </a:xfrm>
                  <a:prstGeom prst="triangl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770" name="Oval 1769">
                    <a:extLst>
                      <a:ext uri="{FF2B5EF4-FFF2-40B4-BE49-F238E27FC236}">
                        <a16:creationId xmlns:a16="http://schemas.microsoft.com/office/drawing/2014/main" id="{3A057BF5-6D12-4777-B1C2-14621C5FE657}"/>
                      </a:ext>
                    </a:extLst>
                  </p:cNvPr>
                  <p:cNvSpPr>
                    <a:spLocks noChangeAspect="1"/>
                  </p:cNvSpPr>
                  <p:nvPr/>
                </p:nvSpPr>
                <p:spPr>
                  <a:xfrm>
                    <a:off x="5577828" y="2697488"/>
                    <a:ext cx="274320" cy="27432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nvGrpSpPr>
              <p:cNvPr id="1759" name="Group 1758">
                <a:extLst>
                  <a:ext uri="{FF2B5EF4-FFF2-40B4-BE49-F238E27FC236}">
                    <a16:creationId xmlns:a16="http://schemas.microsoft.com/office/drawing/2014/main" id="{070412ED-6F8A-44C5-8764-533FEB38FCDC}"/>
                  </a:ext>
                </a:extLst>
              </p:cNvPr>
              <p:cNvGrpSpPr/>
              <p:nvPr/>
            </p:nvGrpSpPr>
            <p:grpSpPr>
              <a:xfrm>
                <a:off x="6309411" y="8412452"/>
                <a:ext cx="274317" cy="457194"/>
                <a:chOff x="5120669" y="7498053"/>
                <a:chExt cx="274317" cy="457194"/>
              </a:xfrm>
            </p:grpSpPr>
            <p:sp>
              <p:nvSpPr>
                <p:cNvPr id="1760" name="TextBox 1759">
                  <a:extLst>
                    <a:ext uri="{FF2B5EF4-FFF2-40B4-BE49-F238E27FC236}">
                      <a16:creationId xmlns:a16="http://schemas.microsoft.com/office/drawing/2014/main" id="{31512B3B-7332-443B-AC39-2BC4F9B4334E}"/>
                    </a:ext>
                  </a:extLst>
                </p:cNvPr>
                <p:cNvSpPr txBox="1"/>
                <p:nvPr/>
              </p:nvSpPr>
              <p:spPr>
                <a:xfrm>
                  <a:off x="5120669" y="7498053"/>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PT</a:t>
                  </a:r>
                </a:p>
              </p:txBody>
            </p:sp>
            <p:cxnSp>
              <p:nvCxnSpPr>
                <p:cNvPr id="1761" name="Straight Connector 1760">
                  <a:extLst>
                    <a:ext uri="{FF2B5EF4-FFF2-40B4-BE49-F238E27FC236}">
                      <a16:creationId xmlns:a16="http://schemas.microsoft.com/office/drawing/2014/main" id="{205A65AA-A4EB-49D0-906B-C9D4D233F9B5}"/>
                    </a:ext>
                  </a:extLst>
                </p:cNvPr>
                <p:cNvCxnSpPr/>
                <p:nvPr/>
              </p:nvCxnSpPr>
              <p:spPr>
                <a:xfrm rot="5400000" flipH="1">
                  <a:off x="5150399" y="7847820"/>
                  <a:ext cx="2148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62" name="Isosceles Triangle 1761">
                  <a:extLst>
                    <a:ext uri="{FF2B5EF4-FFF2-40B4-BE49-F238E27FC236}">
                      <a16:creationId xmlns:a16="http://schemas.microsoft.com/office/drawing/2014/main" id="{4F14132F-CD06-49F2-9816-65F557CA0CAD}"/>
                    </a:ext>
                  </a:extLst>
                </p:cNvPr>
                <p:cNvSpPr/>
                <p:nvPr/>
              </p:nvSpPr>
              <p:spPr>
                <a:xfrm flipH="1" flipV="1">
                  <a:off x="5212105" y="777236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763" name="Isosceles Triangle 1762">
                  <a:extLst>
                    <a:ext uri="{FF2B5EF4-FFF2-40B4-BE49-F238E27FC236}">
                      <a16:creationId xmlns:a16="http://schemas.microsoft.com/office/drawing/2014/main" id="{EBBD199C-F837-40B0-881D-68D802456241}"/>
                    </a:ext>
                  </a:extLst>
                </p:cNvPr>
                <p:cNvSpPr/>
                <p:nvPr/>
              </p:nvSpPr>
              <p:spPr>
                <a:xfrm flipH="1">
                  <a:off x="5212107" y="7818088"/>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cxnSp>
          <p:nvCxnSpPr>
            <p:cNvPr id="1705" name="Straight Connector 1704">
              <a:extLst>
                <a:ext uri="{FF2B5EF4-FFF2-40B4-BE49-F238E27FC236}">
                  <a16:creationId xmlns:a16="http://schemas.microsoft.com/office/drawing/2014/main" id="{511B9323-FAC5-4878-8EBB-98866E3F2C56}"/>
                </a:ext>
              </a:extLst>
            </p:cNvPr>
            <p:cNvCxnSpPr>
              <a:cxnSpLocks/>
            </p:cNvCxnSpPr>
            <p:nvPr/>
          </p:nvCxnSpPr>
          <p:spPr>
            <a:xfrm>
              <a:off x="7223801" y="9339602"/>
              <a:ext cx="0" cy="1267381"/>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06" name="Straight Connector 1705">
              <a:extLst>
                <a:ext uri="{FF2B5EF4-FFF2-40B4-BE49-F238E27FC236}">
                  <a16:creationId xmlns:a16="http://schemas.microsoft.com/office/drawing/2014/main" id="{03E3875B-6501-4C45-8B31-F6C8E92B94C2}"/>
                </a:ext>
              </a:extLst>
            </p:cNvPr>
            <p:cNvCxnSpPr/>
            <p:nvPr/>
          </p:nvCxnSpPr>
          <p:spPr>
            <a:xfrm rot="18900000">
              <a:off x="6889168" y="9521825"/>
              <a:ext cx="182880" cy="0"/>
            </a:xfrm>
            <a:prstGeom prst="line">
              <a:avLst/>
            </a:prstGeom>
            <a:ln w="25400" cap="rnd">
              <a:solidFill>
                <a:srgbClr val="008FFC"/>
              </a:solidFill>
            </a:ln>
          </p:spPr>
          <p:style>
            <a:lnRef idx="1">
              <a:schemeClr val="accent1"/>
            </a:lnRef>
            <a:fillRef idx="0">
              <a:schemeClr val="accent1"/>
            </a:fillRef>
            <a:effectRef idx="0">
              <a:schemeClr val="accent1"/>
            </a:effectRef>
            <a:fontRef idx="minor">
              <a:schemeClr val="tx1"/>
            </a:fontRef>
          </p:style>
        </p:cxnSp>
        <p:cxnSp>
          <p:nvCxnSpPr>
            <p:cNvPr id="1707" name="Straight Connector 1706">
              <a:extLst>
                <a:ext uri="{FF2B5EF4-FFF2-40B4-BE49-F238E27FC236}">
                  <a16:creationId xmlns:a16="http://schemas.microsoft.com/office/drawing/2014/main" id="{03E7D5A9-5437-4E70-ACC1-1A3F6A9CA2F9}"/>
                </a:ext>
              </a:extLst>
            </p:cNvPr>
            <p:cNvCxnSpPr>
              <a:cxnSpLocks/>
            </p:cNvCxnSpPr>
            <p:nvPr/>
          </p:nvCxnSpPr>
          <p:spPr>
            <a:xfrm>
              <a:off x="7045266" y="9326823"/>
              <a:ext cx="0" cy="130344"/>
            </a:xfrm>
            <a:prstGeom prst="line">
              <a:avLst/>
            </a:prstGeom>
            <a:ln w="25400" cap="rnd">
              <a:solidFill>
                <a:srgbClr val="008FFC"/>
              </a:solidFill>
            </a:ln>
          </p:spPr>
          <p:style>
            <a:lnRef idx="1">
              <a:schemeClr val="accent1"/>
            </a:lnRef>
            <a:fillRef idx="0">
              <a:schemeClr val="accent1"/>
            </a:fillRef>
            <a:effectRef idx="0">
              <a:schemeClr val="accent1"/>
            </a:effectRef>
            <a:fontRef idx="minor">
              <a:schemeClr val="tx1"/>
            </a:fontRef>
          </p:style>
        </p:cxnSp>
        <p:grpSp>
          <p:nvGrpSpPr>
            <p:cNvPr id="1708" name="Group 1707">
              <a:extLst>
                <a:ext uri="{FF2B5EF4-FFF2-40B4-BE49-F238E27FC236}">
                  <a16:creationId xmlns:a16="http://schemas.microsoft.com/office/drawing/2014/main" id="{E305E16B-B4A7-4913-8F52-003B19E00FA1}"/>
                </a:ext>
              </a:extLst>
            </p:cNvPr>
            <p:cNvGrpSpPr>
              <a:grpSpLocks noChangeAspect="1"/>
            </p:cNvGrpSpPr>
            <p:nvPr/>
          </p:nvGrpSpPr>
          <p:grpSpPr>
            <a:xfrm rot="18900000">
              <a:off x="6853226" y="9463999"/>
              <a:ext cx="137158" cy="274320"/>
              <a:chOff x="3017537" y="3840480"/>
              <a:chExt cx="137158" cy="274320"/>
            </a:xfrm>
          </p:grpSpPr>
          <p:sp>
            <p:nvSpPr>
              <p:cNvPr id="1756" name="Rectangle 1755">
                <a:extLst>
                  <a:ext uri="{FF2B5EF4-FFF2-40B4-BE49-F238E27FC236}">
                    <a16:creationId xmlns:a16="http://schemas.microsoft.com/office/drawing/2014/main" id="{C36206A6-9AF2-4B62-ADA7-BB29A39094C9}"/>
                  </a:ext>
                </a:extLst>
              </p:cNvPr>
              <p:cNvSpPr/>
              <p:nvPr/>
            </p:nvSpPr>
            <p:spPr>
              <a:xfrm>
                <a:off x="3017537" y="3886195"/>
                <a:ext cx="91439" cy="182878"/>
              </a:xfrm>
              <a:prstGeom prst="rect">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757" name="Rectangle 1756">
                <a:extLst>
                  <a:ext uri="{FF2B5EF4-FFF2-40B4-BE49-F238E27FC236}">
                    <a16:creationId xmlns:a16="http://schemas.microsoft.com/office/drawing/2014/main" id="{02BEF503-A539-43BC-A5BA-5FAE2D9D2FAA}"/>
                  </a:ext>
                </a:extLst>
              </p:cNvPr>
              <p:cNvSpPr/>
              <p:nvPr/>
            </p:nvSpPr>
            <p:spPr>
              <a:xfrm>
                <a:off x="3108976" y="3840480"/>
                <a:ext cx="45719" cy="274320"/>
              </a:xfrm>
              <a:prstGeom prst="rect">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sp>
          <p:nvSpPr>
            <p:cNvPr id="1709" name="Rectangle 1708">
              <a:extLst>
                <a:ext uri="{FF2B5EF4-FFF2-40B4-BE49-F238E27FC236}">
                  <a16:creationId xmlns:a16="http://schemas.microsoft.com/office/drawing/2014/main" id="{CE51EDF3-783C-4D92-8FB6-AB4DA26F2EE1}"/>
                </a:ext>
              </a:extLst>
            </p:cNvPr>
            <p:cNvSpPr/>
            <p:nvPr/>
          </p:nvSpPr>
          <p:spPr>
            <a:xfrm>
              <a:off x="6405193" y="9692594"/>
              <a:ext cx="548634" cy="82295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710" name="Straight Connector 1709">
              <a:extLst>
                <a:ext uri="{FF2B5EF4-FFF2-40B4-BE49-F238E27FC236}">
                  <a16:creationId xmlns:a16="http://schemas.microsoft.com/office/drawing/2014/main" id="{5F3B7BFE-69D7-4A30-9812-828DF24128DD}"/>
                </a:ext>
              </a:extLst>
            </p:cNvPr>
            <p:cNvCxnSpPr/>
            <p:nvPr/>
          </p:nvCxnSpPr>
          <p:spPr>
            <a:xfrm>
              <a:off x="6953827" y="9692594"/>
              <a:ext cx="0" cy="822951"/>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1" name="Straight Connector 1710">
              <a:extLst>
                <a:ext uri="{FF2B5EF4-FFF2-40B4-BE49-F238E27FC236}">
                  <a16:creationId xmlns:a16="http://schemas.microsoft.com/office/drawing/2014/main" id="{55E66AA7-CA01-4F88-85B6-B3F386FBB15B}"/>
                </a:ext>
              </a:extLst>
            </p:cNvPr>
            <p:cNvCxnSpPr/>
            <p:nvPr/>
          </p:nvCxnSpPr>
          <p:spPr>
            <a:xfrm>
              <a:off x="6405193" y="9692594"/>
              <a:ext cx="0" cy="822951"/>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12" name="Arc 1711">
              <a:extLst>
                <a:ext uri="{FF2B5EF4-FFF2-40B4-BE49-F238E27FC236}">
                  <a16:creationId xmlns:a16="http://schemas.microsoft.com/office/drawing/2014/main" id="{20CE473C-FB0E-495F-B129-FD0A97299F9C}"/>
                </a:ext>
              </a:extLst>
            </p:cNvPr>
            <p:cNvSpPr/>
            <p:nvPr/>
          </p:nvSpPr>
          <p:spPr>
            <a:xfrm>
              <a:off x="6405193" y="9511204"/>
              <a:ext cx="548634" cy="365755"/>
            </a:xfrm>
            <a:prstGeom prst="arc">
              <a:avLst>
                <a:gd name="adj1" fmla="val 10777592"/>
                <a:gd name="adj2" fmla="val 100870"/>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713" name="Straight Connector 1712">
              <a:extLst>
                <a:ext uri="{FF2B5EF4-FFF2-40B4-BE49-F238E27FC236}">
                  <a16:creationId xmlns:a16="http://schemas.microsoft.com/office/drawing/2014/main" id="{1837A94D-8AB0-4839-BC04-A328F7D0F541}"/>
                </a:ext>
              </a:extLst>
            </p:cNvPr>
            <p:cNvCxnSpPr/>
            <p:nvPr/>
          </p:nvCxnSpPr>
          <p:spPr>
            <a:xfrm>
              <a:off x="6405193" y="10515545"/>
              <a:ext cx="548634"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4" name="Straight Connector 1713">
              <a:extLst>
                <a:ext uri="{FF2B5EF4-FFF2-40B4-BE49-F238E27FC236}">
                  <a16:creationId xmlns:a16="http://schemas.microsoft.com/office/drawing/2014/main" id="{B62BB150-F853-4FC1-8799-115E3F301D6D}"/>
                </a:ext>
              </a:extLst>
            </p:cNvPr>
            <p:cNvCxnSpPr/>
            <p:nvPr/>
          </p:nvCxnSpPr>
          <p:spPr>
            <a:xfrm>
              <a:off x="7593897" y="9511204"/>
              <a:ext cx="640080" cy="0"/>
            </a:xfrm>
            <a:prstGeom prst="line">
              <a:avLst/>
            </a:prstGeom>
            <a:ln w="25400" cap="rnd">
              <a:solidFill>
                <a:srgbClr val="008FFC"/>
              </a:solidFill>
            </a:ln>
          </p:spPr>
          <p:style>
            <a:lnRef idx="1">
              <a:schemeClr val="accent1"/>
            </a:lnRef>
            <a:fillRef idx="0">
              <a:schemeClr val="accent1"/>
            </a:fillRef>
            <a:effectRef idx="0">
              <a:schemeClr val="accent1"/>
            </a:effectRef>
            <a:fontRef idx="minor">
              <a:schemeClr val="tx1"/>
            </a:fontRef>
          </p:style>
        </p:cxnSp>
        <p:grpSp>
          <p:nvGrpSpPr>
            <p:cNvPr id="1715" name="Group 1714">
              <a:extLst>
                <a:ext uri="{FF2B5EF4-FFF2-40B4-BE49-F238E27FC236}">
                  <a16:creationId xmlns:a16="http://schemas.microsoft.com/office/drawing/2014/main" id="{8D721B98-0BD0-4232-834E-174F61AC61CF}"/>
                </a:ext>
              </a:extLst>
            </p:cNvPr>
            <p:cNvGrpSpPr>
              <a:grpSpLocks noChangeAspect="1"/>
            </p:cNvGrpSpPr>
            <p:nvPr/>
          </p:nvGrpSpPr>
          <p:grpSpPr>
            <a:xfrm>
              <a:off x="7411020" y="9054009"/>
              <a:ext cx="182880" cy="365756"/>
              <a:chOff x="6217898" y="228635"/>
              <a:chExt cx="365760" cy="731512"/>
            </a:xfrm>
          </p:grpSpPr>
          <p:cxnSp>
            <p:nvCxnSpPr>
              <p:cNvPr id="1748" name="Straight Connector 1747">
                <a:extLst>
                  <a:ext uri="{FF2B5EF4-FFF2-40B4-BE49-F238E27FC236}">
                    <a16:creationId xmlns:a16="http://schemas.microsoft.com/office/drawing/2014/main" id="{FDE5E5AE-DDB9-40B8-9FD2-EBE268D6CAA2}"/>
                  </a:ext>
                </a:extLst>
              </p:cNvPr>
              <p:cNvCxnSpPr/>
              <p:nvPr/>
            </p:nvCxnSpPr>
            <p:spPr>
              <a:xfrm flipH="1">
                <a:off x="6400780" y="228635"/>
                <a:ext cx="1" cy="7315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9" name="Straight Connector 1748">
                <a:extLst>
                  <a:ext uri="{FF2B5EF4-FFF2-40B4-BE49-F238E27FC236}">
                    <a16:creationId xmlns:a16="http://schemas.microsoft.com/office/drawing/2014/main" id="{3CBF7381-BFE2-4C58-A770-9CA84E47B5A4}"/>
                  </a:ext>
                </a:extLst>
              </p:cNvPr>
              <p:cNvCxnSpPr/>
              <p:nvPr/>
            </p:nvCxnSpPr>
            <p:spPr>
              <a:xfrm rot="16200000" flipV="1">
                <a:off x="6400777" y="502944"/>
                <a:ext cx="2" cy="3657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50" name="Group 1749">
                <a:extLst>
                  <a:ext uri="{FF2B5EF4-FFF2-40B4-BE49-F238E27FC236}">
                    <a16:creationId xmlns:a16="http://schemas.microsoft.com/office/drawing/2014/main" id="{492FB93C-66E0-4DF7-8CC9-B5F8D8AEF5BC}"/>
                  </a:ext>
                </a:extLst>
              </p:cNvPr>
              <p:cNvGrpSpPr/>
              <p:nvPr/>
            </p:nvGrpSpPr>
            <p:grpSpPr>
              <a:xfrm>
                <a:off x="6217921" y="320074"/>
                <a:ext cx="274298" cy="458437"/>
                <a:chOff x="6263640" y="320074"/>
                <a:chExt cx="274298" cy="458437"/>
              </a:xfrm>
            </p:grpSpPr>
            <p:grpSp>
              <p:nvGrpSpPr>
                <p:cNvPr id="1751" name="Group 1750">
                  <a:extLst>
                    <a:ext uri="{FF2B5EF4-FFF2-40B4-BE49-F238E27FC236}">
                      <a16:creationId xmlns:a16="http://schemas.microsoft.com/office/drawing/2014/main" id="{5BB59742-72DE-4E1F-AAC9-5CD5586F6263}"/>
                    </a:ext>
                  </a:extLst>
                </p:cNvPr>
                <p:cNvGrpSpPr/>
                <p:nvPr/>
              </p:nvGrpSpPr>
              <p:grpSpPr>
                <a:xfrm>
                  <a:off x="6263640" y="320074"/>
                  <a:ext cx="182878" cy="458437"/>
                  <a:chOff x="6217902" y="320074"/>
                  <a:chExt cx="182878" cy="458437"/>
                </a:xfrm>
              </p:grpSpPr>
              <p:cxnSp>
                <p:nvCxnSpPr>
                  <p:cNvPr id="1754" name="Straight Connector 1753">
                    <a:extLst>
                      <a:ext uri="{FF2B5EF4-FFF2-40B4-BE49-F238E27FC236}">
                        <a16:creationId xmlns:a16="http://schemas.microsoft.com/office/drawing/2014/main" id="{D386EC92-B4E9-441A-BAEC-E6249B17F8E1}"/>
                      </a:ext>
                    </a:extLst>
                  </p:cNvPr>
                  <p:cNvCxnSpPr/>
                  <p:nvPr/>
                </p:nvCxnSpPr>
                <p:spPr>
                  <a:xfrm>
                    <a:off x="6400780" y="320074"/>
                    <a:ext cx="0" cy="458437"/>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5" name="Straight Connector 1754">
                    <a:extLst>
                      <a:ext uri="{FF2B5EF4-FFF2-40B4-BE49-F238E27FC236}">
                        <a16:creationId xmlns:a16="http://schemas.microsoft.com/office/drawing/2014/main" id="{3B87FCBE-CC7F-4463-9A67-18D32FE0E94E}"/>
                      </a:ext>
                    </a:extLst>
                  </p:cNvPr>
                  <p:cNvCxnSpPr/>
                  <p:nvPr/>
                </p:nvCxnSpPr>
                <p:spPr>
                  <a:xfrm flipH="1">
                    <a:off x="6217902" y="320074"/>
                    <a:ext cx="182877" cy="91439"/>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52" name="Rectangle 1751">
                  <a:extLst>
                    <a:ext uri="{FF2B5EF4-FFF2-40B4-BE49-F238E27FC236}">
                      <a16:creationId xmlns:a16="http://schemas.microsoft.com/office/drawing/2014/main" id="{5814E916-5D93-4B12-AA62-F35DF936FB7F}"/>
                    </a:ext>
                  </a:extLst>
                </p:cNvPr>
                <p:cNvSpPr/>
                <p:nvPr/>
              </p:nvSpPr>
              <p:spPr>
                <a:xfrm>
                  <a:off x="6400779" y="411513"/>
                  <a:ext cx="91440" cy="274310"/>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753" name="Rectangle 1752">
                  <a:extLst>
                    <a:ext uri="{FF2B5EF4-FFF2-40B4-BE49-F238E27FC236}">
                      <a16:creationId xmlns:a16="http://schemas.microsoft.com/office/drawing/2014/main" id="{EB0FDFEC-E1D9-4081-976A-15B6F97B83FC}"/>
                    </a:ext>
                  </a:extLst>
                </p:cNvPr>
                <p:cNvSpPr/>
                <p:nvPr/>
              </p:nvSpPr>
              <p:spPr>
                <a:xfrm rot="5400000">
                  <a:off x="6469359" y="448056"/>
                  <a:ext cx="91440" cy="45719"/>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cxnSp>
          <p:nvCxnSpPr>
            <p:cNvPr id="1716" name="Straight Connector 1715">
              <a:extLst>
                <a:ext uri="{FF2B5EF4-FFF2-40B4-BE49-F238E27FC236}">
                  <a16:creationId xmlns:a16="http://schemas.microsoft.com/office/drawing/2014/main" id="{B66139BB-5453-4CCD-BEA2-BDF41E24FC77}"/>
                </a:ext>
              </a:extLst>
            </p:cNvPr>
            <p:cNvCxnSpPr/>
            <p:nvPr/>
          </p:nvCxnSpPr>
          <p:spPr>
            <a:xfrm>
              <a:off x="7045266" y="9328326"/>
              <a:ext cx="1280146" cy="622"/>
            </a:xfrm>
            <a:prstGeom prst="line">
              <a:avLst/>
            </a:prstGeom>
            <a:ln w="25400" cap="rnd">
              <a:solidFill>
                <a:srgbClr val="008FFC"/>
              </a:solidFill>
            </a:ln>
          </p:spPr>
          <p:style>
            <a:lnRef idx="1">
              <a:schemeClr val="accent1"/>
            </a:lnRef>
            <a:fillRef idx="0">
              <a:schemeClr val="accent1"/>
            </a:fillRef>
            <a:effectRef idx="0">
              <a:schemeClr val="accent1"/>
            </a:effectRef>
            <a:fontRef idx="minor">
              <a:schemeClr val="tx1"/>
            </a:fontRef>
          </p:style>
        </p:cxnSp>
        <p:grpSp>
          <p:nvGrpSpPr>
            <p:cNvPr id="1717" name="Group 1716">
              <a:extLst>
                <a:ext uri="{FF2B5EF4-FFF2-40B4-BE49-F238E27FC236}">
                  <a16:creationId xmlns:a16="http://schemas.microsoft.com/office/drawing/2014/main" id="{FE17C0D9-C8DB-41DA-8CAB-73EE1E5FDBDD}"/>
                </a:ext>
              </a:extLst>
            </p:cNvPr>
            <p:cNvGrpSpPr>
              <a:grpSpLocks noChangeAspect="1"/>
            </p:cNvGrpSpPr>
            <p:nvPr/>
          </p:nvGrpSpPr>
          <p:grpSpPr>
            <a:xfrm rot="5400000">
              <a:off x="7685339" y="9282608"/>
              <a:ext cx="91440" cy="91438"/>
              <a:chOff x="914440" y="4526267"/>
              <a:chExt cx="182883" cy="182879"/>
            </a:xfrm>
          </p:grpSpPr>
          <p:grpSp>
            <p:nvGrpSpPr>
              <p:cNvPr id="1744" name="Group 1743">
                <a:extLst>
                  <a:ext uri="{FF2B5EF4-FFF2-40B4-BE49-F238E27FC236}">
                    <a16:creationId xmlns:a16="http://schemas.microsoft.com/office/drawing/2014/main" id="{89A47D45-57D3-4A86-A304-46894C2008D1}"/>
                  </a:ext>
                </a:extLst>
              </p:cNvPr>
              <p:cNvGrpSpPr/>
              <p:nvPr/>
            </p:nvGrpSpPr>
            <p:grpSpPr>
              <a:xfrm>
                <a:off x="914440" y="4526267"/>
                <a:ext cx="182883" cy="182879"/>
                <a:chOff x="914435" y="4160512"/>
                <a:chExt cx="182883" cy="182879"/>
              </a:xfrm>
            </p:grpSpPr>
            <p:sp>
              <p:nvSpPr>
                <p:cNvPr id="1746" name="Isosceles Triangle 1745">
                  <a:extLst>
                    <a:ext uri="{FF2B5EF4-FFF2-40B4-BE49-F238E27FC236}">
                      <a16:creationId xmlns:a16="http://schemas.microsoft.com/office/drawing/2014/main" id="{2FDCF453-3B29-417B-BF44-C0692588952B}"/>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747" name="Isosceles Triangle 1746">
                  <a:extLst>
                    <a:ext uri="{FF2B5EF4-FFF2-40B4-BE49-F238E27FC236}">
                      <a16:creationId xmlns:a16="http://schemas.microsoft.com/office/drawing/2014/main" id="{ED7CBD8C-A3E7-47DA-BAB2-88E23896575F}"/>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sp>
            <p:nvSpPr>
              <p:cNvPr id="1745" name="Oval 1744">
                <a:extLst>
                  <a:ext uri="{FF2B5EF4-FFF2-40B4-BE49-F238E27FC236}">
                    <a16:creationId xmlns:a16="http://schemas.microsoft.com/office/drawing/2014/main" id="{8D477E72-E272-400D-BE82-4027CF3C21E5}"/>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nvGrpSpPr>
            <p:cNvPr id="1718" name="Group 1717">
              <a:extLst>
                <a:ext uri="{FF2B5EF4-FFF2-40B4-BE49-F238E27FC236}">
                  <a16:creationId xmlns:a16="http://schemas.microsoft.com/office/drawing/2014/main" id="{595F2658-F4B5-4D3F-B036-0BB66073C967}"/>
                </a:ext>
              </a:extLst>
            </p:cNvPr>
            <p:cNvGrpSpPr/>
            <p:nvPr/>
          </p:nvGrpSpPr>
          <p:grpSpPr>
            <a:xfrm>
              <a:off x="7868216" y="9052521"/>
              <a:ext cx="182872" cy="548632"/>
              <a:chOff x="3931926" y="3427512"/>
              <a:chExt cx="182872" cy="548632"/>
            </a:xfrm>
          </p:grpSpPr>
          <p:cxnSp>
            <p:nvCxnSpPr>
              <p:cNvPr id="1738" name="Straight Connector 1737">
                <a:extLst>
                  <a:ext uri="{FF2B5EF4-FFF2-40B4-BE49-F238E27FC236}">
                    <a16:creationId xmlns:a16="http://schemas.microsoft.com/office/drawing/2014/main" id="{3FA8AFBF-BEF0-4BC0-9053-D9ACBC480633}"/>
                  </a:ext>
                </a:extLst>
              </p:cNvPr>
              <p:cNvCxnSpPr/>
              <p:nvPr/>
            </p:nvCxnSpPr>
            <p:spPr>
              <a:xfrm rot="16200000" flipH="1">
                <a:off x="3657610" y="3701828"/>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39" name="Group 1738">
                <a:extLst>
                  <a:ext uri="{FF2B5EF4-FFF2-40B4-BE49-F238E27FC236}">
                    <a16:creationId xmlns:a16="http://schemas.microsoft.com/office/drawing/2014/main" id="{B48E333F-3704-4328-89BC-489A066FCD68}"/>
                  </a:ext>
                </a:extLst>
              </p:cNvPr>
              <p:cNvGrpSpPr/>
              <p:nvPr/>
            </p:nvGrpSpPr>
            <p:grpSpPr>
              <a:xfrm rot="16200000">
                <a:off x="3933957" y="3656093"/>
                <a:ext cx="91442" cy="91440"/>
                <a:chOff x="914435" y="4160512"/>
                <a:chExt cx="182883" cy="182879"/>
              </a:xfrm>
            </p:grpSpPr>
            <p:sp>
              <p:nvSpPr>
                <p:cNvPr id="1742" name="Isosceles Triangle 1741">
                  <a:extLst>
                    <a:ext uri="{FF2B5EF4-FFF2-40B4-BE49-F238E27FC236}">
                      <a16:creationId xmlns:a16="http://schemas.microsoft.com/office/drawing/2014/main" id="{157F37B6-D147-476E-A174-92D1421571A7}"/>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743" name="Isosceles Triangle 1742">
                  <a:extLst>
                    <a:ext uri="{FF2B5EF4-FFF2-40B4-BE49-F238E27FC236}">
                      <a16:creationId xmlns:a16="http://schemas.microsoft.com/office/drawing/2014/main" id="{B424CE4E-F3AC-4808-B4FC-32B4B78DEA6F}"/>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cxnSp>
            <p:nvCxnSpPr>
              <p:cNvPr id="1740" name="Straight Connector 1739">
                <a:extLst>
                  <a:ext uri="{FF2B5EF4-FFF2-40B4-BE49-F238E27FC236}">
                    <a16:creationId xmlns:a16="http://schemas.microsoft.com/office/drawing/2014/main" id="{B370070D-BF1D-418B-9A7B-EAD52A5BA693}"/>
                  </a:ext>
                </a:extLst>
              </p:cNvPr>
              <p:cNvCxnSpPr>
                <a:stCxn id="1743" idx="0"/>
                <a:endCxn id="1741" idx="2"/>
              </p:cNvCxnSpPr>
              <p:nvPr/>
            </p:nvCxnSpPr>
            <p:spPr>
              <a:xfrm flipV="1">
                <a:off x="3979678" y="3533897"/>
                <a:ext cx="0" cy="167917"/>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41" name="Isosceles Triangle 1740">
                <a:extLst>
                  <a:ext uri="{FF2B5EF4-FFF2-40B4-BE49-F238E27FC236}">
                    <a16:creationId xmlns:a16="http://schemas.microsoft.com/office/drawing/2014/main" id="{D2717E37-95D6-4DCD-BD0E-4421DC6543E9}"/>
                  </a:ext>
                </a:extLst>
              </p:cNvPr>
              <p:cNvSpPr/>
              <p:nvPr/>
            </p:nvSpPr>
            <p:spPr>
              <a:xfrm rot="5400000">
                <a:off x="4002263" y="3511311"/>
                <a:ext cx="89950" cy="135121"/>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nvGrpSpPr>
            <p:cNvPr id="1719" name="Group 1718">
              <a:extLst>
                <a:ext uri="{FF2B5EF4-FFF2-40B4-BE49-F238E27FC236}">
                  <a16:creationId xmlns:a16="http://schemas.microsoft.com/office/drawing/2014/main" id="{E91E94AE-CC0D-4C5B-A766-E8BDFC550F32}"/>
                </a:ext>
              </a:extLst>
            </p:cNvPr>
            <p:cNvGrpSpPr>
              <a:grpSpLocks noChangeAspect="1"/>
            </p:cNvGrpSpPr>
            <p:nvPr/>
          </p:nvGrpSpPr>
          <p:grpSpPr>
            <a:xfrm rot="5400000">
              <a:off x="8051094" y="9282608"/>
              <a:ext cx="91440" cy="91438"/>
              <a:chOff x="914440" y="4526267"/>
              <a:chExt cx="182883" cy="182879"/>
            </a:xfrm>
          </p:grpSpPr>
          <p:grpSp>
            <p:nvGrpSpPr>
              <p:cNvPr id="1734" name="Group 1733">
                <a:extLst>
                  <a:ext uri="{FF2B5EF4-FFF2-40B4-BE49-F238E27FC236}">
                    <a16:creationId xmlns:a16="http://schemas.microsoft.com/office/drawing/2014/main" id="{46F489DD-4F9B-482F-BF81-591B0A0C77A2}"/>
                  </a:ext>
                </a:extLst>
              </p:cNvPr>
              <p:cNvGrpSpPr/>
              <p:nvPr/>
            </p:nvGrpSpPr>
            <p:grpSpPr>
              <a:xfrm>
                <a:off x="914440" y="4526267"/>
                <a:ext cx="182883" cy="182879"/>
                <a:chOff x="914435" y="4160512"/>
                <a:chExt cx="182883" cy="182879"/>
              </a:xfrm>
            </p:grpSpPr>
            <p:sp>
              <p:nvSpPr>
                <p:cNvPr id="1736" name="Isosceles Triangle 1735">
                  <a:extLst>
                    <a:ext uri="{FF2B5EF4-FFF2-40B4-BE49-F238E27FC236}">
                      <a16:creationId xmlns:a16="http://schemas.microsoft.com/office/drawing/2014/main" id="{4CC949EA-0E4B-4903-A977-C7024941E30A}"/>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737" name="Isosceles Triangle 1736">
                  <a:extLst>
                    <a:ext uri="{FF2B5EF4-FFF2-40B4-BE49-F238E27FC236}">
                      <a16:creationId xmlns:a16="http://schemas.microsoft.com/office/drawing/2014/main" id="{C52CA64B-124C-45EB-9F6C-C399F3330CD0}"/>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sp>
            <p:nvSpPr>
              <p:cNvPr id="1735" name="Oval 1734">
                <a:extLst>
                  <a:ext uri="{FF2B5EF4-FFF2-40B4-BE49-F238E27FC236}">
                    <a16:creationId xmlns:a16="http://schemas.microsoft.com/office/drawing/2014/main" id="{D8BDC5BC-CB08-4BCD-A07C-664ACA9A95B3}"/>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nvGrpSpPr>
            <p:cNvPr id="1720" name="Group 1719">
              <a:extLst>
                <a:ext uri="{FF2B5EF4-FFF2-40B4-BE49-F238E27FC236}">
                  <a16:creationId xmlns:a16="http://schemas.microsoft.com/office/drawing/2014/main" id="{27436B83-C699-46E2-8B7E-2CD781413604}"/>
                </a:ext>
              </a:extLst>
            </p:cNvPr>
            <p:cNvGrpSpPr>
              <a:grpSpLocks noChangeAspect="1"/>
            </p:cNvGrpSpPr>
            <p:nvPr/>
          </p:nvGrpSpPr>
          <p:grpSpPr>
            <a:xfrm rot="5400000">
              <a:off x="7868216" y="9465489"/>
              <a:ext cx="91440" cy="91438"/>
              <a:chOff x="914440" y="4526267"/>
              <a:chExt cx="182883" cy="182879"/>
            </a:xfrm>
          </p:grpSpPr>
          <p:grpSp>
            <p:nvGrpSpPr>
              <p:cNvPr id="1730" name="Group 1729">
                <a:extLst>
                  <a:ext uri="{FF2B5EF4-FFF2-40B4-BE49-F238E27FC236}">
                    <a16:creationId xmlns:a16="http://schemas.microsoft.com/office/drawing/2014/main" id="{4B858881-CC12-4CF9-B098-5646FFFB70BC}"/>
                  </a:ext>
                </a:extLst>
              </p:cNvPr>
              <p:cNvGrpSpPr/>
              <p:nvPr/>
            </p:nvGrpSpPr>
            <p:grpSpPr>
              <a:xfrm>
                <a:off x="914440" y="4526267"/>
                <a:ext cx="182883" cy="182879"/>
                <a:chOff x="914435" y="4160512"/>
                <a:chExt cx="182883" cy="182879"/>
              </a:xfrm>
            </p:grpSpPr>
            <p:sp>
              <p:nvSpPr>
                <p:cNvPr id="1732" name="Isosceles Triangle 1731">
                  <a:extLst>
                    <a:ext uri="{FF2B5EF4-FFF2-40B4-BE49-F238E27FC236}">
                      <a16:creationId xmlns:a16="http://schemas.microsoft.com/office/drawing/2014/main" id="{5A1E348E-3E54-44B5-9750-A738DC74F094}"/>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733" name="Isosceles Triangle 1732">
                  <a:extLst>
                    <a:ext uri="{FF2B5EF4-FFF2-40B4-BE49-F238E27FC236}">
                      <a16:creationId xmlns:a16="http://schemas.microsoft.com/office/drawing/2014/main" id="{ACF9F1DD-CBB7-42A7-B9A9-CFEB1E5F448D}"/>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sp>
            <p:nvSpPr>
              <p:cNvPr id="1731" name="Oval 1730">
                <a:extLst>
                  <a:ext uri="{FF2B5EF4-FFF2-40B4-BE49-F238E27FC236}">
                    <a16:creationId xmlns:a16="http://schemas.microsoft.com/office/drawing/2014/main" id="{D2403AD7-99BC-436C-B50D-BBCB874E49F0}"/>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cxnSp>
          <p:nvCxnSpPr>
            <p:cNvPr id="1721" name="Straight Connector 1720">
              <a:extLst>
                <a:ext uri="{FF2B5EF4-FFF2-40B4-BE49-F238E27FC236}">
                  <a16:creationId xmlns:a16="http://schemas.microsoft.com/office/drawing/2014/main" id="{BF522B09-D909-4173-89A7-B7B8BD0ADCCD}"/>
                </a:ext>
              </a:extLst>
            </p:cNvPr>
            <p:cNvCxnSpPr/>
            <p:nvPr/>
          </p:nvCxnSpPr>
          <p:spPr>
            <a:xfrm>
              <a:off x="7593897" y="9328948"/>
              <a:ext cx="4" cy="183744"/>
            </a:xfrm>
            <a:prstGeom prst="line">
              <a:avLst/>
            </a:prstGeom>
            <a:ln w="25400" cap="rnd">
              <a:solidFill>
                <a:srgbClr val="008FFC"/>
              </a:solidFill>
            </a:ln>
          </p:spPr>
          <p:style>
            <a:lnRef idx="1">
              <a:schemeClr val="accent1"/>
            </a:lnRef>
            <a:fillRef idx="0">
              <a:schemeClr val="accent1"/>
            </a:fillRef>
            <a:effectRef idx="0">
              <a:schemeClr val="accent1"/>
            </a:effectRef>
            <a:fontRef idx="minor">
              <a:schemeClr val="tx1"/>
            </a:fontRef>
          </p:style>
        </p:cxnSp>
        <p:cxnSp>
          <p:nvCxnSpPr>
            <p:cNvPr id="1722" name="Straight Connector 1721">
              <a:extLst>
                <a:ext uri="{FF2B5EF4-FFF2-40B4-BE49-F238E27FC236}">
                  <a16:creationId xmlns:a16="http://schemas.microsoft.com/office/drawing/2014/main" id="{FBAA1DC5-6944-48AB-B3BE-BE8B4C47A1A3}"/>
                </a:ext>
              </a:extLst>
            </p:cNvPr>
            <p:cNvCxnSpPr/>
            <p:nvPr/>
          </p:nvCxnSpPr>
          <p:spPr>
            <a:xfrm>
              <a:off x="8233973" y="9328326"/>
              <a:ext cx="4" cy="183744"/>
            </a:xfrm>
            <a:prstGeom prst="line">
              <a:avLst/>
            </a:prstGeom>
            <a:ln w="25400" cap="rnd">
              <a:solidFill>
                <a:srgbClr val="008FFC"/>
              </a:solidFill>
            </a:ln>
          </p:spPr>
          <p:style>
            <a:lnRef idx="1">
              <a:schemeClr val="accent1"/>
            </a:lnRef>
            <a:fillRef idx="0">
              <a:schemeClr val="accent1"/>
            </a:fillRef>
            <a:effectRef idx="0">
              <a:schemeClr val="accent1"/>
            </a:effectRef>
            <a:fontRef idx="minor">
              <a:schemeClr val="tx1"/>
            </a:fontRef>
          </p:style>
        </p:cxnSp>
        <p:sp>
          <p:nvSpPr>
            <p:cNvPr id="1723" name="TextBox 1722">
              <a:extLst>
                <a:ext uri="{FF2B5EF4-FFF2-40B4-BE49-F238E27FC236}">
                  <a16:creationId xmlns:a16="http://schemas.microsoft.com/office/drawing/2014/main" id="{7105ABAA-ED9D-4AFB-A564-B79CEBCE6845}"/>
                </a:ext>
              </a:extLst>
            </p:cNvPr>
            <p:cNvSpPr txBox="1"/>
            <p:nvPr/>
          </p:nvSpPr>
          <p:spPr>
            <a:xfrm>
              <a:off x="8412508" y="9229141"/>
              <a:ext cx="1645902" cy="646331"/>
            </a:xfrm>
            <a:prstGeom prst="rect">
              <a:avLst/>
            </a:prstGeom>
            <a:noFill/>
          </p:spPr>
          <p:txBody>
            <a:bodyPr wrap="squar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Cold water make-up from a back flow preventer</a:t>
              </a:r>
            </a:p>
          </p:txBody>
        </p:sp>
        <p:sp>
          <p:nvSpPr>
            <p:cNvPr id="1724" name="TextBox 1723">
              <a:extLst>
                <a:ext uri="{FF2B5EF4-FFF2-40B4-BE49-F238E27FC236}">
                  <a16:creationId xmlns:a16="http://schemas.microsoft.com/office/drawing/2014/main" id="{748845FB-B368-47A8-9E27-E6AEF4F4B265}"/>
                </a:ext>
              </a:extLst>
            </p:cNvPr>
            <p:cNvSpPr txBox="1"/>
            <p:nvPr/>
          </p:nvSpPr>
          <p:spPr>
            <a:xfrm>
              <a:off x="5558614" y="8902278"/>
              <a:ext cx="1721625" cy="430887"/>
            </a:xfrm>
            <a:prstGeom prst="rect">
              <a:avLst/>
            </a:prstGeom>
            <a:noFill/>
          </p:spPr>
          <p:txBody>
            <a:bodyPr wrap="squar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1116" dirty="0"/>
                <a:t>Diaphragm type expansion tank</a:t>
              </a:r>
            </a:p>
          </p:txBody>
        </p:sp>
        <p:grpSp>
          <p:nvGrpSpPr>
            <p:cNvPr id="1725" name="Group 1724">
              <a:extLst>
                <a:ext uri="{FF2B5EF4-FFF2-40B4-BE49-F238E27FC236}">
                  <a16:creationId xmlns:a16="http://schemas.microsoft.com/office/drawing/2014/main" id="{097A719A-8B73-4221-97C3-A0F367BDBB8E}"/>
                </a:ext>
              </a:extLst>
            </p:cNvPr>
            <p:cNvGrpSpPr>
              <a:grpSpLocks noChangeAspect="1"/>
            </p:cNvGrpSpPr>
            <p:nvPr/>
          </p:nvGrpSpPr>
          <p:grpSpPr>
            <a:xfrm>
              <a:off x="7178040" y="9509716"/>
              <a:ext cx="91440" cy="91438"/>
              <a:chOff x="914440" y="4526267"/>
              <a:chExt cx="182883" cy="182879"/>
            </a:xfrm>
          </p:grpSpPr>
          <p:grpSp>
            <p:nvGrpSpPr>
              <p:cNvPr id="1726" name="Group 1725">
                <a:extLst>
                  <a:ext uri="{FF2B5EF4-FFF2-40B4-BE49-F238E27FC236}">
                    <a16:creationId xmlns:a16="http://schemas.microsoft.com/office/drawing/2014/main" id="{A5A51AD3-2BAB-4623-89AA-B8866B5CA600}"/>
                  </a:ext>
                </a:extLst>
              </p:cNvPr>
              <p:cNvGrpSpPr/>
              <p:nvPr/>
            </p:nvGrpSpPr>
            <p:grpSpPr>
              <a:xfrm>
                <a:off x="914440" y="4526267"/>
                <a:ext cx="182883" cy="182879"/>
                <a:chOff x="914435" y="4160512"/>
                <a:chExt cx="182883" cy="182879"/>
              </a:xfrm>
            </p:grpSpPr>
            <p:sp>
              <p:nvSpPr>
                <p:cNvPr id="1728" name="Isosceles Triangle 1727">
                  <a:extLst>
                    <a:ext uri="{FF2B5EF4-FFF2-40B4-BE49-F238E27FC236}">
                      <a16:creationId xmlns:a16="http://schemas.microsoft.com/office/drawing/2014/main" id="{EC270D87-E568-4211-A538-C5104AA901F0}"/>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729" name="Isosceles Triangle 1728">
                  <a:extLst>
                    <a:ext uri="{FF2B5EF4-FFF2-40B4-BE49-F238E27FC236}">
                      <a16:creationId xmlns:a16="http://schemas.microsoft.com/office/drawing/2014/main" id="{2C276BD5-4E46-42B8-8B86-9B7D2E8A1E5D}"/>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sp>
            <p:nvSpPr>
              <p:cNvPr id="1727" name="Oval 1726">
                <a:extLst>
                  <a:ext uri="{FF2B5EF4-FFF2-40B4-BE49-F238E27FC236}">
                    <a16:creationId xmlns:a16="http://schemas.microsoft.com/office/drawing/2014/main" id="{EFBAA4AF-0EDB-4D6E-8E66-B243917C7711}"/>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sp>
        <p:nvSpPr>
          <p:cNvPr id="838" name="TextBox 837">
            <a:extLst>
              <a:ext uri="{FF2B5EF4-FFF2-40B4-BE49-F238E27FC236}">
                <a16:creationId xmlns:a16="http://schemas.microsoft.com/office/drawing/2014/main" id="{D79B934C-7198-41F8-909D-C28CC05E6EA8}"/>
              </a:ext>
            </a:extLst>
          </p:cNvPr>
          <p:cNvSpPr txBox="1"/>
          <p:nvPr/>
        </p:nvSpPr>
        <p:spPr>
          <a:xfrm>
            <a:off x="8342831" y="291884"/>
            <a:ext cx="3468170" cy="1308316"/>
          </a:xfrm>
          <a:prstGeom prst="rect">
            <a:avLst/>
          </a:prstGeom>
          <a:solidFill>
            <a:schemeClr val="tx1">
              <a:alpha val="50000"/>
            </a:schemeClr>
          </a:solidFill>
        </p:spPr>
        <p:txBody>
          <a:bodyPr wrap="square" lIns="0" tIns="0" rIns="0" bIns="0" rtlCol="0" anchor="ctr" anchorCtr="0">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r"/>
            <a:r>
              <a:rPr lang="en-US" sz="1800" dirty="0">
                <a:solidFill>
                  <a:srgbClr val="00B050"/>
                </a:solidFill>
              </a:rPr>
              <a:t>BIMCOM </a:t>
            </a:r>
          </a:p>
          <a:p>
            <a:pPr algn="r"/>
            <a:endParaRPr lang="en-US" sz="500" dirty="0">
              <a:solidFill>
                <a:srgbClr val="00B050"/>
              </a:solidFill>
            </a:endParaRPr>
          </a:p>
          <a:p>
            <a:pPr algn="r"/>
            <a:r>
              <a:rPr lang="en-US" sz="1400" dirty="0">
                <a:solidFill>
                  <a:srgbClr val="00B050"/>
                </a:solidFill>
              </a:rPr>
              <a:t>Supreme Command Facility</a:t>
            </a:r>
          </a:p>
          <a:p>
            <a:pPr algn="r"/>
            <a:r>
              <a:rPr lang="en-US" sz="1400" dirty="0">
                <a:solidFill>
                  <a:srgbClr val="00B050"/>
                </a:solidFill>
              </a:rPr>
              <a:t>Alternative Shape Analysis Command</a:t>
            </a:r>
          </a:p>
          <a:p>
            <a:pPr algn="r"/>
            <a:endParaRPr lang="en-US" sz="1050" dirty="0">
              <a:solidFill>
                <a:srgbClr val="00B050"/>
              </a:solidFill>
            </a:endParaRPr>
          </a:p>
          <a:p>
            <a:pPr algn="r"/>
            <a:r>
              <a:rPr lang="en-US" sz="1400" dirty="0">
                <a:solidFill>
                  <a:srgbClr val="00B050"/>
                </a:solidFill>
              </a:rPr>
              <a:t>Ames Research Facility</a:t>
            </a:r>
          </a:p>
          <a:p>
            <a:pPr algn="r"/>
            <a:endParaRPr lang="en-US" sz="1111" dirty="0">
              <a:solidFill>
                <a:srgbClr val="00B050"/>
              </a:solidFill>
            </a:endParaRPr>
          </a:p>
          <a:p>
            <a:pPr algn="r"/>
            <a:r>
              <a:rPr lang="en-US" sz="1200" dirty="0">
                <a:solidFill>
                  <a:schemeClr val="bg1"/>
                </a:solidFill>
                <a:latin typeface="+mj-lt"/>
              </a:rPr>
              <a:t>Heating Hot Water System</a:t>
            </a:r>
          </a:p>
        </p:txBody>
      </p:sp>
      <p:grpSp>
        <p:nvGrpSpPr>
          <p:cNvPr id="839" name="Group 838">
            <a:extLst>
              <a:ext uri="{FF2B5EF4-FFF2-40B4-BE49-F238E27FC236}">
                <a16:creationId xmlns:a16="http://schemas.microsoft.com/office/drawing/2014/main" id="{D9199230-9529-4847-B798-10A829ACA4D8}"/>
              </a:ext>
            </a:extLst>
          </p:cNvPr>
          <p:cNvGrpSpPr/>
          <p:nvPr/>
        </p:nvGrpSpPr>
        <p:grpSpPr>
          <a:xfrm>
            <a:off x="403953" y="269520"/>
            <a:ext cx="6466278" cy="1086275"/>
            <a:chOff x="4268419" y="554002"/>
            <a:chExt cx="11639300" cy="1955295"/>
          </a:xfrm>
        </p:grpSpPr>
        <p:grpSp>
          <p:nvGrpSpPr>
            <p:cNvPr id="840" name="Group 839">
              <a:extLst>
                <a:ext uri="{FF2B5EF4-FFF2-40B4-BE49-F238E27FC236}">
                  <a16:creationId xmlns:a16="http://schemas.microsoft.com/office/drawing/2014/main" id="{58182ADF-23C5-4723-B27D-9443A5C05B83}"/>
                </a:ext>
              </a:extLst>
            </p:cNvPr>
            <p:cNvGrpSpPr/>
            <p:nvPr/>
          </p:nvGrpSpPr>
          <p:grpSpPr>
            <a:xfrm>
              <a:off x="6720834" y="554004"/>
              <a:ext cx="1988531" cy="215444"/>
              <a:chOff x="6720834" y="554004"/>
              <a:chExt cx="1988531" cy="215444"/>
            </a:xfrm>
          </p:grpSpPr>
          <p:grpSp>
            <p:nvGrpSpPr>
              <p:cNvPr id="1210" name="Group 1209">
                <a:extLst>
                  <a:ext uri="{FF2B5EF4-FFF2-40B4-BE49-F238E27FC236}">
                    <a16:creationId xmlns:a16="http://schemas.microsoft.com/office/drawing/2014/main" id="{45FED98D-06C8-4A3F-A12C-DE90D2725F38}"/>
                  </a:ext>
                </a:extLst>
              </p:cNvPr>
              <p:cNvGrpSpPr/>
              <p:nvPr/>
            </p:nvGrpSpPr>
            <p:grpSpPr>
              <a:xfrm>
                <a:off x="6720834" y="570287"/>
                <a:ext cx="548640" cy="182878"/>
                <a:chOff x="731562" y="1600241"/>
                <a:chExt cx="548640" cy="182878"/>
              </a:xfrm>
            </p:grpSpPr>
            <p:cxnSp>
              <p:nvCxnSpPr>
                <p:cNvPr id="1212" name="Straight Connector 1211">
                  <a:extLst>
                    <a:ext uri="{FF2B5EF4-FFF2-40B4-BE49-F238E27FC236}">
                      <a16:creationId xmlns:a16="http://schemas.microsoft.com/office/drawing/2014/main" id="{9D57D7FF-DEF4-4D50-8181-E7F936873755}"/>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3" name="Straight Connector 1212">
                  <a:extLst>
                    <a:ext uri="{FF2B5EF4-FFF2-40B4-BE49-F238E27FC236}">
                      <a16:creationId xmlns:a16="http://schemas.microsoft.com/office/drawing/2014/main" id="{B5207756-AC5F-4550-9260-CB5799446565}"/>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4" name="Straight Connector 1213">
                  <a:extLst>
                    <a:ext uri="{FF2B5EF4-FFF2-40B4-BE49-F238E27FC236}">
                      <a16:creationId xmlns:a16="http://schemas.microsoft.com/office/drawing/2014/main" id="{744F705F-3CE3-462A-BCF6-10D40DB6917F}"/>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5" name="Straight Connector 1214">
                  <a:extLst>
                    <a:ext uri="{FF2B5EF4-FFF2-40B4-BE49-F238E27FC236}">
                      <a16:creationId xmlns:a16="http://schemas.microsoft.com/office/drawing/2014/main" id="{BC4E197D-5BF2-40EF-8861-66DDEFDC4A0A}"/>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6" name="Straight Connector 1215">
                  <a:extLst>
                    <a:ext uri="{FF2B5EF4-FFF2-40B4-BE49-F238E27FC236}">
                      <a16:creationId xmlns:a16="http://schemas.microsoft.com/office/drawing/2014/main" id="{93114FAD-99E2-4E19-993B-68A0E6BED7FE}"/>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217" name="Oval 1216">
                  <a:extLst>
                    <a:ext uri="{FF2B5EF4-FFF2-40B4-BE49-F238E27FC236}">
                      <a16:creationId xmlns:a16="http://schemas.microsoft.com/office/drawing/2014/main" id="{C7B4FBCA-4F8E-43F3-B75E-5AF9BDF53300}"/>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sp>
            <p:nvSpPr>
              <p:cNvPr id="1211" name="TextBox 1210">
                <a:extLst>
                  <a:ext uri="{FF2B5EF4-FFF2-40B4-BE49-F238E27FC236}">
                    <a16:creationId xmlns:a16="http://schemas.microsoft.com/office/drawing/2014/main" id="{35AC7673-E33C-4CE6-9CBD-92536ABF0A71}"/>
                  </a:ext>
                </a:extLst>
              </p:cNvPr>
              <p:cNvSpPr txBox="1"/>
              <p:nvPr/>
            </p:nvSpPr>
            <p:spPr>
              <a:xfrm>
                <a:off x="7449405" y="554004"/>
                <a:ext cx="1259960" cy="215444"/>
              </a:xfrm>
              <a:prstGeom prst="rect">
                <a:avLst/>
              </a:prstGeom>
              <a:noFill/>
            </p:spPr>
            <p:txBody>
              <a:bodyPr wrap="non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Butterfly valve</a:t>
                </a:r>
              </a:p>
            </p:txBody>
          </p:sp>
        </p:grpSp>
        <p:grpSp>
          <p:nvGrpSpPr>
            <p:cNvPr id="841" name="Group 840">
              <a:extLst>
                <a:ext uri="{FF2B5EF4-FFF2-40B4-BE49-F238E27FC236}">
                  <a16:creationId xmlns:a16="http://schemas.microsoft.com/office/drawing/2014/main" id="{68E0BD4F-6D15-4D1B-A22B-DE647D3C763A}"/>
                </a:ext>
              </a:extLst>
            </p:cNvPr>
            <p:cNvGrpSpPr/>
            <p:nvPr/>
          </p:nvGrpSpPr>
          <p:grpSpPr>
            <a:xfrm>
              <a:off x="4314135" y="1072476"/>
              <a:ext cx="2356430" cy="365749"/>
              <a:chOff x="3827698" y="747838"/>
              <a:chExt cx="2356430" cy="365749"/>
            </a:xfrm>
          </p:grpSpPr>
          <p:grpSp>
            <p:nvGrpSpPr>
              <p:cNvPr id="1028" name="Group 1027">
                <a:extLst>
                  <a:ext uri="{FF2B5EF4-FFF2-40B4-BE49-F238E27FC236}">
                    <a16:creationId xmlns:a16="http://schemas.microsoft.com/office/drawing/2014/main" id="{239432BB-9252-4D23-AB1B-70297B4BEAC7}"/>
                  </a:ext>
                </a:extLst>
              </p:cNvPr>
              <p:cNvGrpSpPr/>
              <p:nvPr/>
            </p:nvGrpSpPr>
            <p:grpSpPr>
              <a:xfrm rot="16200000">
                <a:off x="3781983" y="793553"/>
                <a:ext cx="365749" cy="274320"/>
                <a:chOff x="3657610" y="5029200"/>
                <a:chExt cx="365749" cy="274320"/>
              </a:xfrm>
            </p:grpSpPr>
            <p:grpSp>
              <p:nvGrpSpPr>
                <p:cNvPr id="1030" name="Group 1029">
                  <a:extLst>
                    <a:ext uri="{FF2B5EF4-FFF2-40B4-BE49-F238E27FC236}">
                      <a16:creationId xmlns:a16="http://schemas.microsoft.com/office/drawing/2014/main" id="{97E6C108-3C1C-4C3A-8602-7C930682BCCF}"/>
                    </a:ext>
                  </a:extLst>
                </p:cNvPr>
                <p:cNvGrpSpPr/>
                <p:nvPr/>
              </p:nvGrpSpPr>
              <p:grpSpPr>
                <a:xfrm>
                  <a:off x="3657610" y="5074901"/>
                  <a:ext cx="182883" cy="182879"/>
                  <a:chOff x="914435" y="4160512"/>
                  <a:chExt cx="182883" cy="182879"/>
                </a:xfrm>
              </p:grpSpPr>
              <p:sp>
                <p:nvSpPr>
                  <p:cNvPr id="1096" name="Isosceles Triangle 1095">
                    <a:extLst>
                      <a:ext uri="{FF2B5EF4-FFF2-40B4-BE49-F238E27FC236}">
                        <a16:creationId xmlns:a16="http://schemas.microsoft.com/office/drawing/2014/main" id="{31EDA97B-0888-47E9-A258-401D1F27FDF1}"/>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09" name="Isosceles Triangle 1208">
                    <a:extLst>
                      <a:ext uri="{FF2B5EF4-FFF2-40B4-BE49-F238E27FC236}">
                        <a16:creationId xmlns:a16="http://schemas.microsoft.com/office/drawing/2014/main" id="{B7636FA6-FD9A-4E86-818D-149D1659B3A4}"/>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cxnSp>
              <p:nvCxnSpPr>
                <p:cNvPr id="1031" name="Straight Connector 1030">
                  <a:extLst>
                    <a:ext uri="{FF2B5EF4-FFF2-40B4-BE49-F238E27FC236}">
                      <a16:creationId xmlns:a16="http://schemas.microsoft.com/office/drawing/2014/main" id="{1E42995B-D5BF-42F4-9F7B-9FAFEAD7DEE9}"/>
                    </a:ext>
                  </a:extLst>
                </p:cNvPr>
                <p:cNvCxnSpPr>
                  <a:stCxn id="1209" idx="0"/>
                </p:cNvCxnSpPr>
                <p:nvPr/>
              </p:nvCxnSpPr>
              <p:spPr>
                <a:xfrm>
                  <a:off x="3749050" y="5166340"/>
                  <a:ext cx="137150" cy="1"/>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32" name="Group 1031">
                  <a:extLst>
                    <a:ext uri="{FF2B5EF4-FFF2-40B4-BE49-F238E27FC236}">
                      <a16:creationId xmlns:a16="http://schemas.microsoft.com/office/drawing/2014/main" id="{F6B090EB-B4D4-467F-B393-C2431776EBAA}"/>
                    </a:ext>
                  </a:extLst>
                </p:cNvPr>
                <p:cNvGrpSpPr>
                  <a:grpSpLocks noChangeAspect="1"/>
                </p:cNvGrpSpPr>
                <p:nvPr/>
              </p:nvGrpSpPr>
              <p:grpSpPr>
                <a:xfrm>
                  <a:off x="3749040" y="5029200"/>
                  <a:ext cx="274319" cy="274320"/>
                  <a:chOff x="3794760" y="5074900"/>
                  <a:chExt cx="182880" cy="182881"/>
                </a:xfrm>
              </p:grpSpPr>
              <p:sp>
                <p:nvSpPr>
                  <p:cNvPr id="1033" name="Arc 1032">
                    <a:extLst>
                      <a:ext uri="{FF2B5EF4-FFF2-40B4-BE49-F238E27FC236}">
                        <a16:creationId xmlns:a16="http://schemas.microsoft.com/office/drawing/2014/main" id="{1ECB3004-BA65-427A-96EC-45FB86A0036E}"/>
                      </a:ext>
                    </a:extLst>
                  </p:cNvPr>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034" name="Straight Connector 1033">
                    <a:extLst>
                      <a:ext uri="{FF2B5EF4-FFF2-40B4-BE49-F238E27FC236}">
                        <a16:creationId xmlns:a16="http://schemas.microsoft.com/office/drawing/2014/main" id="{E7D81D91-0379-40B9-97A7-B184ECD6F482}"/>
                      </a:ext>
                    </a:extLst>
                  </p:cNvPr>
                  <p:cNvCxnSpPr/>
                  <p:nvPr/>
                </p:nvCxnSpPr>
                <p:spPr>
                  <a:xfrm>
                    <a:off x="3886200" y="5074901"/>
                    <a:ext cx="0" cy="182880"/>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029" name="TextBox 1028">
                <a:extLst>
                  <a:ext uri="{FF2B5EF4-FFF2-40B4-BE49-F238E27FC236}">
                    <a16:creationId xmlns:a16="http://schemas.microsoft.com/office/drawing/2014/main" id="{5EE85231-021E-48F4-8350-B648A9898C90}"/>
                  </a:ext>
                </a:extLst>
              </p:cNvPr>
              <p:cNvSpPr txBox="1"/>
              <p:nvPr/>
            </p:nvSpPr>
            <p:spPr>
              <a:xfrm>
                <a:off x="4367925" y="822992"/>
                <a:ext cx="1816203" cy="215444"/>
              </a:xfrm>
              <a:prstGeom prst="rect">
                <a:avLst/>
              </a:prstGeom>
              <a:noFill/>
            </p:spPr>
            <p:txBody>
              <a:bodyPr wrap="non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Two way control valve</a:t>
                </a:r>
              </a:p>
            </p:txBody>
          </p:sp>
        </p:grpSp>
        <p:grpSp>
          <p:nvGrpSpPr>
            <p:cNvPr id="842" name="Group 841">
              <a:extLst>
                <a:ext uri="{FF2B5EF4-FFF2-40B4-BE49-F238E27FC236}">
                  <a16:creationId xmlns:a16="http://schemas.microsoft.com/office/drawing/2014/main" id="{D74C47E1-3347-45A8-AA4E-094DAF2B7A65}"/>
                </a:ext>
              </a:extLst>
            </p:cNvPr>
            <p:cNvGrpSpPr/>
            <p:nvPr/>
          </p:nvGrpSpPr>
          <p:grpSpPr>
            <a:xfrm>
              <a:off x="4359853" y="1525810"/>
              <a:ext cx="1590962" cy="548634"/>
              <a:chOff x="4359853" y="1525810"/>
              <a:chExt cx="1590962" cy="548634"/>
            </a:xfrm>
          </p:grpSpPr>
          <p:grpSp>
            <p:nvGrpSpPr>
              <p:cNvPr id="1016" name="Group 1015">
                <a:extLst>
                  <a:ext uri="{FF2B5EF4-FFF2-40B4-BE49-F238E27FC236}">
                    <a16:creationId xmlns:a16="http://schemas.microsoft.com/office/drawing/2014/main" id="{C4A02B2D-E8C3-4E1B-9A3E-77AEA9938604}"/>
                  </a:ext>
                </a:extLst>
              </p:cNvPr>
              <p:cNvGrpSpPr/>
              <p:nvPr/>
            </p:nvGrpSpPr>
            <p:grpSpPr>
              <a:xfrm rot="16200000">
                <a:off x="4176976" y="1708687"/>
                <a:ext cx="548634" cy="182879"/>
                <a:chOff x="731562" y="5074901"/>
                <a:chExt cx="548634" cy="182879"/>
              </a:xfrm>
            </p:grpSpPr>
            <p:cxnSp>
              <p:nvCxnSpPr>
                <p:cNvPr id="1018" name="Straight Connector 1017">
                  <a:extLst>
                    <a:ext uri="{FF2B5EF4-FFF2-40B4-BE49-F238E27FC236}">
                      <a16:creationId xmlns:a16="http://schemas.microsoft.com/office/drawing/2014/main" id="{C4123A88-6248-401A-9F1B-A1676B7FCB4E}"/>
                    </a:ext>
                  </a:extLst>
                </p:cNvPr>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19" name="Group 1018">
                  <a:extLst>
                    <a:ext uri="{FF2B5EF4-FFF2-40B4-BE49-F238E27FC236}">
                      <a16:creationId xmlns:a16="http://schemas.microsoft.com/office/drawing/2014/main" id="{73571F20-329D-4FFE-8109-61C3E83EE348}"/>
                    </a:ext>
                  </a:extLst>
                </p:cNvPr>
                <p:cNvGrpSpPr/>
                <p:nvPr/>
              </p:nvGrpSpPr>
              <p:grpSpPr>
                <a:xfrm>
                  <a:off x="914440" y="5074901"/>
                  <a:ext cx="197266" cy="182879"/>
                  <a:chOff x="914440" y="5074901"/>
                  <a:chExt cx="197266" cy="182879"/>
                </a:xfrm>
              </p:grpSpPr>
              <p:grpSp>
                <p:nvGrpSpPr>
                  <p:cNvPr id="1020" name="Group 1019">
                    <a:extLst>
                      <a:ext uri="{FF2B5EF4-FFF2-40B4-BE49-F238E27FC236}">
                        <a16:creationId xmlns:a16="http://schemas.microsoft.com/office/drawing/2014/main" id="{B1F9751B-024E-474A-9310-AAE353E51446}"/>
                      </a:ext>
                    </a:extLst>
                  </p:cNvPr>
                  <p:cNvGrpSpPr/>
                  <p:nvPr/>
                </p:nvGrpSpPr>
                <p:grpSpPr>
                  <a:xfrm>
                    <a:off x="1020267" y="5120640"/>
                    <a:ext cx="91439" cy="91439"/>
                    <a:chOff x="1158273" y="5166341"/>
                    <a:chExt cx="91439" cy="91439"/>
                  </a:xfrm>
                </p:grpSpPr>
                <p:cxnSp>
                  <p:nvCxnSpPr>
                    <p:cNvPr id="1026" name="Straight Connector 1025">
                      <a:extLst>
                        <a:ext uri="{FF2B5EF4-FFF2-40B4-BE49-F238E27FC236}">
                          <a16:creationId xmlns:a16="http://schemas.microsoft.com/office/drawing/2014/main" id="{74581889-482A-4664-9F99-0B5863BF141D}"/>
                        </a:ext>
                      </a:extLst>
                    </p:cNvPr>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a16="http://schemas.microsoft.com/office/drawing/2014/main" id="{D74652A4-3BEA-428E-AD00-38F3F9AFB8BB}"/>
                        </a:ext>
                      </a:extLst>
                    </p:cNvPr>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21" name="Group 1020">
                    <a:extLst>
                      <a:ext uri="{FF2B5EF4-FFF2-40B4-BE49-F238E27FC236}">
                        <a16:creationId xmlns:a16="http://schemas.microsoft.com/office/drawing/2014/main" id="{227F9205-6451-4C1F-924C-F211005CAF22}"/>
                      </a:ext>
                    </a:extLst>
                  </p:cNvPr>
                  <p:cNvGrpSpPr/>
                  <p:nvPr/>
                </p:nvGrpSpPr>
                <p:grpSpPr>
                  <a:xfrm>
                    <a:off x="914440" y="5074901"/>
                    <a:ext cx="182883" cy="182879"/>
                    <a:chOff x="914435" y="4160512"/>
                    <a:chExt cx="182883" cy="182879"/>
                  </a:xfrm>
                </p:grpSpPr>
                <p:sp>
                  <p:nvSpPr>
                    <p:cNvPr id="1024" name="Isosceles Triangle 1023">
                      <a:extLst>
                        <a:ext uri="{FF2B5EF4-FFF2-40B4-BE49-F238E27FC236}">
                          <a16:creationId xmlns:a16="http://schemas.microsoft.com/office/drawing/2014/main" id="{256ACC28-CA1B-4A02-A63A-5B2B70CC9454}"/>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025" name="Isosceles Triangle 1024">
                      <a:extLst>
                        <a:ext uri="{FF2B5EF4-FFF2-40B4-BE49-F238E27FC236}">
                          <a16:creationId xmlns:a16="http://schemas.microsoft.com/office/drawing/2014/main" id="{EAA9BCD2-5119-438F-BB90-CBFD4B1825D5}"/>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sp>
                <p:nvSpPr>
                  <p:cNvPr id="1022" name="Oval 1021">
                    <a:extLst>
                      <a:ext uri="{FF2B5EF4-FFF2-40B4-BE49-F238E27FC236}">
                        <a16:creationId xmlns:a16="http://schemas.microsoft.com/office/drawing/2014/main" id="{DF50A7B3-35E5-4CED-AA43-4A85FE6D9515}"/>
                      </a:ext>
                    </a:extLst>
                  </p:cNvPr>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023" name="Straight Connector 1022">
                    <a:extLst>
                      <a:ext uri="{FF2B5EF4-FFF2-40B4-BE49-F238E27FC236}">
                        <a16:creationId xmlns:a16="http://schemas.microsoft.com/office/drawing/2014/main" id="{A81353D0-AC9C-40B3-9EDF-D91267120059}"/>
                      </a:ext>
                    </a:extLst>
                  </p:cNvPr>
                  <p:cNvCxnSpPr>
                    <a:stCxn id="1022" idx="2"/>
                    <a:endCxn id="1022"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1017" name="TextBox 1016">
                <a:extLst>
                  <a:ext uri="{FF2B5EF4-FFF2-40B4-BE49-F238E27FC236}">
                    <a16:creationId xmlns:a16="http://schemas.microsoft.com/office/drawing/2014/main" id="{C2D118A9-4C52-4625-BE80-0BD49D29F491}"/>
                  </a:ext>
                </a:extLst>
              </p:cNvPr>
              <p:cNvSpPr txBox="1"/>
              <p:nvPr/>
            </p:nvSpPr>
            <p:spPr>
              <a:xfrm>
                <a:off x="4854361" y="1692405"/>
                <a:ext cx="1096454" cy="215444"/>
              </a:xfrm>
              <a:prstGeom prst="rect">
                <a:avLst/>
              </a:prstGeom>
              <a:noFill/>
            </p:spPr>
            <p:txBody>
              <a:bodyPr wrap="non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Balance valve</a:t>
                </a:r>
              </a:p>
            </p:txBody>
          </p:sp>
        </p:grpSp>
        <p:grpSp>
          <p:nvGrpSpPr>
            <p:cNvPr id="843" name="Group 842">
              <a:extLst>
                <a:ext uri="{FF2B5EF4-FFF2-40B4-BE49-F238E27FC236}">
                  <a16:creationId xmlns:a16="http://schemas.microsoft.com/office/drawing/2014/main" id="{DDE96330-14C4-4177-8E7E-06E162A8892F}"/>
                </a:ext>
              </a:extLst>
            </p:cNvPr>
            <p:cNvGrpSpPr/>
            <p:nvPr/>
          </p:nvGrpSpPr>
          <p:grpSpPr>
            <a:xfrm>
              <a:off x="6720834" y="928844"/>
              <a:ext cx="1691976" cy="215444"/>
              <a:chOff x="6234398" y="604207"/>
              <a:chExt cx="1691976" cy="215444"/>
            </a:xfrm>
          </p:grpSpPr>
          <p:grpSp>
            <p:nvGrpSpPr>
              <p:cNvPr id="1008" name="Group 1007">
                <a:extLst>
                  <a:ext uri="{FF2B5EF4-FFF2-40B4-BE49-F238E27FC236}">
                    <a16:creationId xmlns:a16="http://schemas.microsoft.com/office/drawing/2014/main" id="{401742BB-428D-486E-B93B-AC9D599F9B54}"/>
                  </a:ext>
                </a:extLst>
              </p:cNvPr>
              <p:cNvGrpSpPr/>
              <p:nvPr/>
            </p:nvGrpSpPr>
            <p:grpSpPr>
              <a:xfrm>
                <a:off x="6234398" y="609059"/>
                <a:ext cx="548640" cy="205740"/>
                <a:chOff x="914435" y="2057413"/>
                <a:chExt cx="548640" cy="205740"/>
              </a:xfrm>
            </p:grpSpPr>
            <p:cxnSp>
              <p:nvCxnSpPr>
                <p:cNvPr id="1010" name="Straight Connector 1009">
                  <a:extLst>
                    <a:ext uri="{FF2B5EF4-FFF2-40B4-BE49-F238E27FC236}">
                      <a16:creationId xmlns:a16="http://schemas.microsoft.com/office/drawing/2014/main" id="{1BFC0492-89C2-4EDE-81D0-2EAC6061482B}"/>
                    </a:ext>
                  </a:extLst>
                </p:cNvPr>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1" name="Straight Connector 1010">
                  <a:extLst>
                    <a:ext uri="{FF2B5EF4-FFF2-40B4-BE49-F238E27FC236}">
                      <a16:creationId xmlns:a16="http://schemas.microsoft.com/office/drawing/2014/main" id="{11A1CFC8-96AB-42D3-B957-3E27680F172A}"/>
                    </a:ext>
                  </a:extLst>
                </p:cNvPr>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2" name="Straight Connector 1011">
                  <a:extLst>
                    <a:ext uri="{FF2B5EF4-FFF2-40B4-BE49-F238E27FC236}">
                      <a16:creationId xmlns:a16="http://schemas.microsoft.com/office/drawing/2014/main" id="{C12B0900-26EC-4E6B-AD3B-B533EC247B23}"/>
                    </a:ext>
                  </a:extLst>
                </p:cNvPr>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3" name="Straight Connector 1012">
                  <a:extLst>
                    <a:ext uri="{FF2B5EF4-FFF2-40B4-BE49-F238E27FC236}">
                      <a16:creationId xmlns:a16="http://schemas.microsoft.com/office/drawing/2014/main" id="{CD2AC8D2-4830-4B78-B9F9-84C9BA82B8DF}"/>
                    </a:ext>
                  </a:extLst>
                </p:cNvPr>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014" name="Oval 1013">
                  <a:extLst>
                    <a:ext uri="{FF2B5EF4-FFF2-40B4-BE49-F238E27FC236}">
                      <a16:creationId xmlns:a16="http://schemas.microsoft.com/office/drawing/2014/main" id="{2A3B207A-4B96-4466-8DE5-E5EE9A7D28F3}"/>
                    </a:ext>
                  </a:extLst>
                </p:cNvPr>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015" name="Straight Connector 1014">
                  <a:extLst>
                    <a:ext uri="{FF2B5EF4-FFF2-40B4-BE49-F238E27FC236}">
                      <a16:creationId xmlns:a16="http://schemas.microsoft.com/office/drawing/2014/main" id="{FBF4ACA3-86F5-473C-854C-2A9D865B9EFA}"/>
                    </a:ext>
                  </a:extLst>
                </p:cNvPr>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sp>
            <p:nvSpPr>
              <p:cNvPr id="1009" name="TextBox 1008">
                <a:extLst>
                  <a:ext uri="{FF2B5EF4-FFF2-40B4-BE49-F238E27FC236}">
                    <a16:creationId xmlns:a16="http://schemas.microsoft.com/office/drawing/2014/main" id="{BDA3DA95-BF7A-43E6-B085-802CC49AD0EE}"/>
                  </a:ext>
                </a:extLst>
              </p:cNvPr>
              <p:cNvSpPr txBox="1"/>
              <p:nvPr/>
            </p:nvSpPr>
            <p:spPr>
              <a:xfrm>
                <a:off x="6962969" y="604207"/>
                <a:ext cx="963405" cy="215444"/>
              </a:xfrm>
              <a:prstGeom prst="rect">
                <a:avLst/>
              </a:prstGeom>
              <a:noFill/>
            </p:spPr>
            <p:txBody>
              <a:bodyPr wrap="non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Check valve</a:t>
                </a:r>
              </a:p>
            </p:txBody>
          </p:sp>
        </p:grpSp>
        <p:grpSp>
          <p:nvGrpSpPr>
            <p:cNvPr id="844" name="Group 843">
              <a:extLst>
                <a:ext uri="{FF2B5EF4-FFF2-40B4-BE49-F238E27FC236}">
                  <a16:creationId xmlns:a16="http://schemas.microsoft.com/office/drawing/2014/main" id="{3A5E345B-5C3A-44DE-8E1F-FD6A416DCC6B}"/>
                </a:ext>
              </a:extLst>
            </p:cNvPr>
            <p:cNvGrpSpPr/>
            <p:nvPr/>
          </p:nvGrpSpPr>
          <p:grpSpPr>
            <a:xfrm>
              <a:off x="4359154" y="2162030"/>
              <a:ext cx="1264648" cy="215444"/>
              <a:chOff x="4359154" y="2162030"/>
              <a:chExt cx="1264648" cy="215444"/>
            </a:xfrm>
          </p:grpSpPr>
          <p:grpSp>
            <p:nvGrpSpPr>
              <p:cNvPr id="1002" name="Group 1001">
                <a:extLst>
                  <a:ext uri="{FF2B5EF4-FFF2-40B4-BE49-F238E27FC236}">
                    <a16:creationId xmlns:a16="http://schemas.microsoft.com/office/drawing/2014/main" id="{4FCFD423-8C68-441F-BE5F-F81033B53198}"/>
                  </a:ext>
                </a:extLst>
              </p:cNvPr>
              <p:cNvGrpSpPr/>
              <p:nvPr/>
            </p:nvGrpSpPr>
            <p:grpSpPr>
              <a:xfrm>
                <a:off x="4359154" y="2164466"/>
                <a:ext cx="182883" cy="182879"/>
                <a:chOff x="914440" y="4526267"/>
                <a:chExt cx="182883" cy="182879"/>
              </a:xfrm>
            </p:grpSpPr>
            <p:grpSp>
              <p:nvGrpSpPr>
                <p:cNvPr id="1004" name="Group 1003">
                  <a:extLst>
                    <a:ext uri="{FF2B5EF4-FFF2-40B4-BE49-F238E27FC236}">
                      <a16:creationId xmlns:a16="http://schemas.microsoft.com/office/drawing/2014/main" id="{56995973-C647-4F6D-8F6D-6CD146CD3B83}"/>
                    </a:ext>
                  </a:extLst>
                </p:cNvPr>
                <p:cNvGrpSpPr/>
                <p:nvPr/>
              </p:nvGrpSpPr>
              <p:grpSpPr>
                <a:xfrm>
                  <a:off x="914440" y="4526267"/>
                  <a:ext cx="182883" cy="182879"/>
                  <a:chOff x="914435" y="4160512"/>
                  <a:chExt cx="182883" cy="182879"/>
                </a:xfrm>
              </p:grpSpPr>
              <p:sp>
                <p:nvSpPr>
                  <p:cNvPr id="1006" name="Isosceles Triangle 1005">
                    <a:extLst>
                      <a:ext uri="{FF2B5EF4-FFF2-40B4-BE49-F238E27FC236}">
                        <a16:creationId xmlns:a16="http://schemas.microsoft.com/office/drawing/2014/main" id="{BEF4D625-B481-4B4C-9110-680DB969A3BE}"/>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solidFill>
                        <a:schemeClr val="tx1"/>
                      </a:solidFill>
                    </a:endParaRPr>
                  </a:p>
                </p:txBody>
              </p:sp>
              <p:sp>
                <p:nvSpPr>
                  <p:cNvPr id="1007" name="Isosceles Triangle 1006">
                    <a:extLst>
                      <a:ext uri="{FF2B5EF4-FFF2-40B4-BE49-F238E27FC236}">
                        <a16:creationId xmlns:a16="http://schemas.microsoft.com/office/drawing/2014/main" id="{7CF24AB9-08BF-4515-B971-1EE4ECD9342C}"/>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solidFill>
                        <a:schemeClr val="tx1"/>
                      </a:solidFill>
                    </a:endParaRPr>
                  </a:p>
                </p:txBody>
              </p:sp>
            </p:grpSp>
            <p:sp>
              <p:nvSpPr>
                <p:cNvPr id="1005" name="Oval 1004">
                  <a:extLst>
                    <a:ext uri="{FF2B5EF4-FFF2-40B4-BE49-F238E27FC236}">
                      <a16:creationId xmlns:a16="http://schemas.microsoft.com/office/drawing/2014/main" id="{2BFDAB02-CA29-4F87-BA54-788D3722E224}"/>
                    </a:ext>
                  </a:extLst>
                </p:cNvPr>
                <p:cNvSpPr>
                  <a:spLocks noChangeAspect="1"/>
                </p:cNvSpPr>
                <p:nvPr/>
              </p:nvSpPr>
              <p:spPr>
                <a:xfrm>
                  <a:off x="960120" y="4572000"/>
                  <a:ext cx="91440" cy="91440"/>
                </a:xfrm>
                <a:prstGeom prst="ellipse">
                  <a:avLst/>
                </a:prstGeom>
                <a:solidFill>
                  <a:schemeClr val="bg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p>
              </p:txBody>
            </p:sp>
          </p:grpSp>
          <p:sp>
            <p:nvSpPr>
              <p:cNvPr id="1003" name="TextBox 1002">
                <a:extLst>
                  <a:ext uri="{FF2B5EF4-FFF2-40B4-BE49-F238E27FC236}">
                    <a16:creationId xmlns:a16="http://schemas.microsoft.com/office/drawing/2014/main" id="{6997EB7A-874C-4D51-8B2A-E9971305E847}"/>
                  </a:ext>
                </a:extLst>
              </p:cNvPr>
              <p:cNvSpPr txBox="1"/>
              <p:nvPr/>
            </p:nvSpPr>
            <p:spPr>
              <a:xfrm>
                <a:off x="4854361" y="2162030"/>
                <a:ext cx="769441" cy="215444"/>
              </a:xfrm>
              <a:prstGeom prst="rect">
                <a:avLst/>
              </a:prstGeom>
              <a:noFill/>
            </p:spPr>
            <p:txBody>
              <a:bodyPr wrap="non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Ball valve</a:t>
                </a:r>
              </a:p>
            </p:txBody>
          </p:sp>
        </p:grpSp>
        <p:grpSp>
          <p:nvGrpSpPr>
            <p:cNvPr id="845" name="Group 844">
              <a:extLst>
                <a:ext uri="{FF2B5EF4-FFF2-40B4-BE49-F238E27FC236}">
                  <a16:creationId xmlns:a16="http://schemas.microsoft.com/office/drawing/2014/main" id="{DBA9D4D2-D823-4613-AE91-349B03CC5E67}"/>
                </a:ext>
              </a:extLst>
            </p:cNvPr>
            <p:cNvGrpSpPr/>
            <p:nvPr/>
          </p:nvGrpSpPr>
          <p:grpSpPr>
            <a:xfrm>
              <a:off x="6903717" y="1303686"/>
              <a:ext cx="2509366" cy="548632"/>
              <a:chOff x="6417282" y="979049"/>
              <a:chExt cx="2509366" cy="548632"/>
            </a:xfrm>
          </p:grpSpPr>
          <p:grpSp>
            <p:nvGrpSpPr>
              <p:cNvPr id="994" name="Group 993">
                <a:extLst>
                  <a:ext uri="{FF2B5EF4-FFF2-40B4-BE49-F238E27FC236}">
                    <a16:creationId xmlns:a16="http://schemas.microsoft.com/office/drawing/2014/main" id="{172A606D-82CF-4675-93BF-005AF36E7D0C}"/>
                  </a:ext>
                </a:extLst>
              </p:cNvPr>
              <p:cNvGrpSpPr/>
              <p:nvPr/>
            </p:nvGrpSpPr>
            <p:grpSpPr>
              <a:xfrm>
                <a:off x="6417282" y="979049"/>
                <a:ext cx="182872" cy="548632"/>
                <a:chOff x="3931926" y="3427512"/>
                <a:chExt cx="182872" cy="548632"/>
              </a:xfrm>
            </p:grpSpPr>
            <p:cxnSp>
              <p:nvCxnSpPr>
                <p:cNvPr id="996" name="Straight Connector 995">
                  <a:extLst>
                    <a:ext uri="{FF2B5EF4-FFF2-40B4-BE49-F238E27FC236}">
                      <a16:creationId xmlns:a16="http://schemas.microsoft.com/office/drawing/2014/main" id="{6F1BC027-1573-46DE-AC34-C880E6F60C05}"/>
                    </a:ext>
                  </a:extLst>
                </p:cNvPr>
                <p:cNvCxnSpPr/>
                <p:nvPr/>
              </p:nvCxnSpPr>
              <p:spPr>
                <a:xfrm rot="16200000" flipH="1">
                  <a:off x="3657610" y="3701828"/>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97" name="Group 996">
                  <a:extLst>
                    <a:ext uri="{FF2B5EF4-FFF2-40B4-BE49-F238E27FC236}">
                      <a16:creationId xmlns:a16="http://schemas.microsoft.com/office/drawing/2014/main" id="{01355BD8-2696-4645-BCF4-06CED6F92F11}"/>
                    </a:ext>
                  </a:extLst>
                </p:cNvPr>
                <p:cNvGrpSpPr/>
                <p:nvPr/>
              </p:nvGrpSpPr>
              <p:grpSpPr>
                <a:xfrm rot="16200000">
                  <a:off x="3933957" y="3656093"/>
                  <a:ext cx="91442" cy="91440"/>
                  <a:chOff x="914435" y="4160512"/>
                  <a:chExt cx="182883" cy="182879"/>
                </a:xfrm>
              </p:grpSpPr>
              <p:sp>
                <p:nvSpPr>
                  <p:cNvPr id="1000" name="Isosceles Triangle 999">
                    <a:extLst>
                      <a:ext uri="{FF2B5EF4-FFF2-40B4-BE49-F238E27FC236}">
                        <a16:creationId xmlns:a16="http://schemas.microsoft.com/office/drawing/2014/main" id="{25A11C11-356E-4291-9BF2-86A54579B8D1}"/>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001" name="Isosceles Triangle 1000">
                    <a:extLst>
                      <a:ext uri="{FF2B5EF4-FFF2-40B4-BE49-F238E27FC236}">
                        <a16:creationId xmlns:a16="http://schemas.microsoft.com/office/drawing/2014/main" id="{D211DC7B-2296-4471-B7BF-F2A354179A8A}"/>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cxnSp>
              <p:nvCxnSpPr>
                <p:cNvPr id="998" name="Straight Connector 997">
                  <a:extLst>
                    <a:ext uri="{FF2B5EF4-FFF2-40B4-BE49-F238E27FC236}">
                      <a16:creationId xmlns:a16="http://schemas.microsoft.com/office/drawing/2014/main" id="{744B1201-E8A8-4064-B0BF-EDDBCF2AECA1}"/>
                    </a:ext>
                  </a:extLst>
                </p:cNvPr>
                <p:cNvCxnSpPr>
                  <a:stCxn id="1001" idx="0"/>
                  <a:endCxn id="999" idx="2"/>
                </p:cNvCxnSpPr>
                <p:nvPr/>
              </p:nvCxnSpPr>
              <p:spPr>
                <a:xfrm flipV="1">
                  <a:off x="3979678" y="3533897"/>
                  <a:ext cx="0" cy="167917"/>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999" name="Isosceles Triangle 998">
                  <a:extLst>
                    <a:ext uri="{FF2B5EF4-FFF2-40B4-BE49-F238E27FC236}">
                      <a16:creationId xmlns:a16="http://schemas.microsoft.com/office/drawing/2014/main" id="{C82DCCE9-910C-4198-B1B6-750FA23331B7}"/>
                    </a:ext>
                  </a:extLst>
                </p:cNvPr>
                <p:cNvSpPr/>
                <p:nvPr/>
              </p:nvSpPr>
              <p:spPr>
                <a:xfrm rot="5400000">
                  <a:off x="4002263" y="3511311"/>
                  <a:ext cx="89950" cy="135121"/>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sp>
            <p:nvSpPr>
              <p:cNvPr id="995" name="TextBox 994">
                <a:extLst>
                  <a:ext uri="{FF2B5EF4-FFF2-40B4-BE49-F238E27FC236}">
                    <a16:creationId xmlns:a16="http://schemas.microsoft.com/office/drawing/2014/main" id="{D1299236-29E1-4624-ADB0-8AB3BEA20878}"/>
                  </a:ext>
                </a:extLst>
              </p:cNvPr>
              <p:cNvSpPr txBox="1"/>
              <p:nvPr/>
            </p:nvSpPr>
            <p:spPr>
              <a:xfrm>
                <a:off x="6962969" y="1145643"/>
                <a:ext cx="1963679" cy="215444"/>
              </a:xfrm>
              <a:prstGeom prst="rect">
                <a:avLst/>
              </a:prstGeom>
              <a:noFill/>
            </p:spPr>
            <p:txBody>
              <a:bodyPr wrap="non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Pressure reducing valve</a:t>
                </a:r>
              </a:p>
            </p:txBody>
          </p:sp>
        </p:grpSp>
        <p:grpSp>
          <p:nvGrpSpPr>
            <p:cNvPr id="847" name="Group 846">
              <a:extLst>
                <a:ext uri="{FF2B5EF4-FFF2-40B4-BE49-F238E27FC236}">
                  <a16:creationId xmlns:a16="http://schemas.microsoft.com/office/drawing/2014/main" id="{C0234555-0047-40B2-B62F-920974B7A174}"/>
                </a:ext>
              </a:extLst>
            </p:cNvPr>
            <p:cNvGrpSpPr/>
            <p:nvPr/>
          </p:nvGrpSpPr>
          <p:grpSpPr>
            <a:xfrm>
              <a:off x="6903714" y="2011718"/>
              <a:ext cx="2267316" cy="365756"/>
              <a:chOff x="6417278" y="1687080"/>
              <a:chExt cx="2267316" cy="365756"/>
            </a:xfrm>
          </p:grpSpPr>
          <p:grpSp>
            <p:nvGrpSpPr>
              <p:cNvPr id="984" name="Group 983">
                <a:extLst>
                  <a:ext uri="{FF2B5EF4-FFF2-40B4-BE49-F238E27FC236}">
                    <a16:creationId xmlns:a16="http://schemas.microsoft.com/office/drawing/2014/main" id="{80B98EBB-1A03-427E-9918-865C0D17E8EE}"/>
                  </a:ext>
                </a:extLst>
              </p:cNvPr>
              <p:cNvGrpSpPr>
                <a:grpSpLocks noChangeAspect="1"/>
              </p:cNvGrpSpPr>
              <p:nvPr/>
            </p:nvGrpSpPr>
            <p:grpSpPr>
              <a:xfrm>
                <a:off x="6417278" y="1687080"/>
                <a:ext cx="182880" cy="365756"/>
                <a:chOff x="6217898" y="228635"/>
                <a:chExt cx="365760" cy="731512"/>
              </a:xfrm>
            </p:grpSpPr>
            <p:cxnSp>
              <p:nvCxnSpPr>
                <p:cNvPr id="986" name="Straight Connector 985">
                  <a:extLst>
                    <a:ext uri="{FF2B5EF4-FFF2-40B4-BE49-F238E27FC236}">
                      <a16:creationId xmlns:a16="http://schemas.microsoft.com/office/drawing/2014/main" id="{7EE3E745-6B59-4E04-9411-B15303947CE4}"/>
                    </a:ext>
                  </a:extLst>
                </p:cNvPr>
                <p:cNvCxnSpPr/>
                <p:nvPr/>
              </p:nvCxnSpPr>
              <p:spPr>
                <a:xfrm flipH="1">
                  <a:off x="6400780" y="228635"/>
                  <a:ext cx="1" cy="7315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7" name="Straight Connector 986">
                  <a:extLst>
                    <a:ext uri="{FF2B5EF4-FFF2-40B4-BE49-F238E27FC236}">
                      <a16:creationId xmlns:a16="http://schemas.microsoft.com/office/drawing/2014/main" id="{58D6C633-E665-4684-A67F-B1BE8ACEEC6F}"/>
                    </a:ext>
                  </a:extLst>
                </p:cNvPr>
                <p:cNvCxnSpPr/>
                <p:nvPr/>
              </p:nvCxnSpPr>
              <p:spPr>
                <a:xfrm rot="16200000" flipV="1">
                  <a:off x="6400777" y="502944"/>
                  <a:ext cx="2" cy="3657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88" name="Group 987">
                  <a:extLst>
                    <a:ext uri="{FF2B5EF4-FFF2-40B4-BE49-F238E27FC236}">
                      <a16:creationId xmlns:a16="http://schemas.microsoft.com/office/drawing/2014/main" id="{92C75B34-35AE-4330-84E6-35559141E287}"/>
                    </a:ext>
                  </a:extLst>
                </p:cNvPr>
                <p:cNvGrpSpPr/>
                <p:nvPr/>
              </p:nvGrpSpPr>
              <p:grpSpPr>
                <a:xfrm>
                  <a:off x="6217921" y="320074"/>
                  <a:ext cx="274298" cy="458437"/>
                  <a:chOff x="6263640" y="320074"/>
                  <a:chExt cx="274298" cy="458437"/>
                </a:xfrm>
              </p:grpSpPr>
              <p:grpSp>
                <p:nvGrpSpPr>
                  <p:cNvPr id="989" name="Group 988">
                    <a:extLst>
                      <a:ext uri="{FF2B5EF4-FFF2-40B4-BE49-F238E27FC236}">
                        <a16:creationId xmlns:a16="http://schemas.microsoft.com/office/drawing/2014/main" id="{A6CA34BF-6716-4EB6-901E-3129984E98EE}"/>
                      </a:ext>
                    </a:extLst>
                  </p:cNvPr>
                  <p:cNvGrpSpPr/>
                  <p:nvPr/>
                </p:nvGrpSpPr>
                <p:grpSpPr>
                  <a:xfrm>
                    <a:off x="6263640" y="320074"/>
                    <a:ext cx="182878" cy="458437"/>
                    <a:chOff x="6217902" y="320074"/>
                    <a:chExt cx="182878" cy="458437"/>
                  </a:xfrm>
                </p:grpSpPr>
                <p:cxnSp>
                  <p:nvCxnSpPr>
                    <p:cNvPr id="992" name="Straight Connector 991">
                      <a:extLst>
                        <a:ext uri="{FF2B5EF4-FFF2-40B4-BE49-F238E27FC236}">
                          <a16:creationId xmlns:a16="http://schemas.microsoft.com/office/drawing/2014/main" id="{D3D282D1-061B-49B3-8786-2788E772E174}"/>
                        </a:ext>
                      </a:extLst>
                    </p:cNvPr>
                    <p:cNvCxnSpPr/>
                    <p:nvPr/>
                  </p:nvCxnSpPr>
                  <p:spPr>
                    <a:xfrm>
                      <a:off x="6400780" y="320074"/>
                      <a:ext cx="0" cy="458437"/>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3" name="Straight Connector 992">
                      <a:extLst>
                        <a:ext uri="{FF2B5EF4-FFF2-40B4-BE49-F238E27FC236}">
                          <a16:creationId xmlns:a16="http://schemas.microsoft.com/office/drawing/2014/main" id="{6B0D595C-3D01-42B3-845E-CBF6095862B5}"/>
                        </a:ext>
                      </a:extLst>
                    </p:cNvPr>
                    <p:cNvCxnSpPr/>
                    <p:nvPr/>
                  </p:nvCxnSpPr>
                  <p:spPr>
                    <a:xfrm flipH="1">
                      <a:off x="6217902" y="320074"/>
                      <a:ext cx="182877" cy="91439"/>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90" name="Rectangle 989">
                    <a:extLst>
                      <a:ext uri="{FF2B5EF4-FFF2-40B4-BE49-F238E27FC236}">
                        <a16:creationId xmlns:a16="http://schemas.microsoft.com/office/drawing/2014/main" id="{A0FE321C-471D-4C03-B6B0-E4E19E0CB953}"/>
                      </a:ext>
                    </a:extLst>
                  </p:cNvPr>
                  <p:cNvSpPr/>
                  <p:nvPr/>
                </p:nvSpPr>
                <p:spPr>
                  <a:xfrm>
                    <a:off x="6400779" y="411513"/>
                    <a:ext cx="91440" cy="274310"/>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991" name="Rectangle 990">
                    <a:extLst>
                      <a:ext uri="{FF2B5EF4-FFF2-40B4-BE49-F238E27FC236}">
                        <a16:creationId xmlns:a16="http://schemas.microsoft.com/office/drawing/2014/main" id="{C483692A-D9A5-45C7-9EF0-AC76FBD0A50D}"/>
                      </a:ext>
                    </a:extLst>
                  </p:cNvPr>
                  <p:cNvSpPr/>
                  <p:nvPr/>
                </p:nvSpPr>
                <p:spPr>
                  <a:xfrm rot="5400000">
                    <a:off x="6469359" y="448056"/>
                    <a:ext cx="91440" cy="45719"/>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sp>
            <p:nvSpPr>
              <p:cNvPr id="985" name="TextBox 984">
                <a:extLst>
                  <a:ext uri="{FF2B5EF4-FFF2-40B4-BE49-F238E27FC236}">
                    <a16:creationId xmlns:a16="http://schemas.microsoft.com/office/drawing/2014/main" id="{D144F7BE-8764-4098-A406-A20D419EE0C6}"/>
                  </a:ext>
                </a:extLst>
              </p:cNvPr>
              <p:cNvSpPr txBox="1"/>
              <p:nvPr/>
            </p:nvSpPr>
            <p:spPr>
              <a:xfrm>
                <a:off x="6962969" y="1762236"/>
                <a:ext cx="1721625" cy="215444"/>
              </a:xfrm>
              <a:prstGeom prst="rect">
                <a:avLst/>
              </a:prstGeom>
              <a:noFill/>
            </p:spPr>
            <p:txBody>
              <a:bodyPr wrap="non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Pressure relief valve</a:t>
                </a:r>
              </a:p>
            </p:txBody>
          </p:sp>
        </p:grpSp>
        <p:grpSp>
          <p:nvGrpSpPr>
            <p:cNvPr id="848" name="Group 847">
              <a:extLst>
                <a:ext uri="{FF2B5EF4-FFF2-40B4-BE49-F238E27FC236}">
                  <a16:creationId xmlns:a16="http://schemas.microsoft.com/office/drawing/2014/main" id="{11186DCC-04C1-4820-B03A-D9F97DE31622}"/>
                </a:ext>
              </a:extLst>
            </p:cNvPr>
            <p:cNvGrpSpPr/>
            <p:nvPr/>
          </p:nvGrpSpPr>
          <p:grpSpPr>
            <a:xfrm>
              <a:off x="4268419" y="632286"/>
              <a:ext cx="2576873" cy="274320"/>
              <a:chOff x="3781982" y="307648"/>
              <a:chExt cx="2576873" cy="274320"/>
            </a:xfrm>
          </p:grpSpPr>
          <p:sp>
            <p:nvSpPr>
              <p:cNvPr id="975" name="TextBox 974">
                <a:extLst>
                  <a:ext uri="{FF2B5EF4-FFF2-40B4-BE49-F238E27FC236}">
                    <a16:creationId xmlns:a16="http://schemas.microsoft.com/office/drawing/2014/main" id="{E4397BC8-513F-462B-BCD1-1E52F5BF0FB8}"/>
                  </a:ext>
                </a:extLst>
              </p:cNvPr>
              <p:cNvSpPr txBox="1"/>
              <p:nvPr/>
            </p:nvSpPr>
            <p:spPr>
              <a:xfrm>
                <a:off x="4367925" y="135726"/>
                <a:ext cx="1721625" cy="618168"/>
              </a:xfrm>
              <a:prstGeom prst="rect">
                <a:avLst/>
              </a:prstGeom>
              <a:noFill/>
            </p:spPr>
            <p:txBody>
              <a:bodyPr wrap="none" lIns="0" tIns="0" rIns="0" bIns="0" rtlCol="0" anchor="ctr" anchorCtr="0">
                <a:spAutoFit/>
              </a:bodyPr>
              <a:lstStyle>
                <a:defPPr>
                  <a:defRPr lang="en-US"/>
                </a:defPPr>
                <a:lvl1pPr defTabSz="1010669">
                  <a:defRPr sz="778">
                    <a:solidFill>
                      <a:schemeClr val="bg1"/>
                    </a:solidFill>
                    <a:latin typeface="Comic Sans MS" panose="030F0702030302020204" pitchFamily="66" charset="0"/>
                  </a:defRPr>
                </a:lvl1pPr>
                <a:lvl2pPr marL="505336" defTabSz="1010669">
                  <a:defRPr sz="2009"/>
                </a:lvl2pPr>
                <a:lvl3pPr marL="1010669" defTabSz="1010669">
                  <a:defRPr sz="2009"/>
                </a:lvl3pPr>
                <a:lvl4pPr marL="1516005" defTabSz="1010669">
                  <a:defRPr sz="2009"/>
                </a:lvl4pPr>
                <a:lvl5pPr marL="2021340" defTabSz="1010669">
                  <a:defRPr sz="2009"/>
                </a:lvl5pPr>
                <a:lvl6pPr marL="2526674" defTabSz="1010669">
                  <a:defRPr sz="2009"/>
                </a:lvl6pPr>
                <a:lvl7pPr marL="3032009" defTabSz="1010669">
                  <a:defRPr sz="2009"/>
                </a:lvl7pPr>
                <a:lvl8pPr marL="3537345" defTabSz="1010669">
                  <a:defRPr sz="2009"/>
                </a:lvl8pPr>
                <a:lvl9pPr marL="4042678" defTabSz="1010669">
                  <a:defRPr sz="2009"/>
                </a:lvl9pPr>
              </a:lstStyle>
              <a:p>
                <a:r>
                  <a:rPr lang="en-US" dirty="0"/>
                  <a:t>Three way control valve</a:t>
                </a:r>
              </a:p>
            </p:txBody>
          </p:sp>
          <p:grpSp>
            <p:nvGrpSpPr>
              <p:cNvPr id="976" name="Group 975">
                <a:extLst>
                  <a:ext uri="{FF2B5EF4-FFF2-40B4-BE49-F238E27FC236}">
                    <a16:creationId xmlns:a16="http://schemas.microsoft.com/office/drawing/2014/main" id="{9860C755-42DF-40C1-ABD9-F1C4B18B8641}"/>
                  </a:ext>
                </a:extLst>
              </p:cNvPr>
              <p:cNvGrpSpPr/>
              <p:nvPr/>
            </p:nvGrpSpPr>
            <p:grpSpPr>
              <a:xfrm flipH="1">
                <a:off x="3781982" y="307648"/>
                <a:ext cx="365750" cy="274320"/>
                <a:chOff x="3657609" y="5669280"/>
                <a:chExt cx="365750" cy="274320"/>
              </a:xfrm>
            </p:grpSpPr>
            <p:sp>
              <p:nvSpPr>
                <p:cNvPr id="977" name="Isosceles Triangle 976">
                  <a:extLst>
                    <a:ext uri="{FF2B5EF4-FFF2-40B4-BE49-F238E27FC236}">
                      <a16:creationId xmlns:a16="http://schemas.microsoft.com/office/drawing/2014/main" id="{8108255C-18E7-478D-BE08-B1426EC00AA6}"/>
                    </a:ext>
                  </a:extLst>
                </p:cNvPr>
                <p:cNvSpPr/>
                <p:nvPr/>
              </p:nvSpPr>
              <p:spPr>
                <a:xfrm flipV="1">
                  <a:off x="3657613" y="571498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978" name="Isosceles Triangle 977">
                  <a:extLst>
                    <a:ext uri="{FF2B5EF4-FFF2-40B4-BE49-F238E27FC236}">
                      <a16:creationId xmlns:a16="http://schemas.microsoft.com/office/drawing/2014/main" id="{1D8A4E14-2BF7-4C6C-B128-EC573B90BCBF}"/>
                    </a:ext>
                  </a:extLst>
                </p:cNvPr>
                <p:cNvSpPr/>
                <p:nvPr/>
              </p:nvSpPr>
              <p:spPr>
                <a:xfrm>
                  <a:off x="3657610" y="5806420"/>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979" name="Straight Connector 978">
                  <a:extLst>
                    <a:ext uri="{FF2B5EF4-FFF2-40B4-BE49-F238E27FC236}">
                      <a16:creationId xmlns:a16="http://schemas.microsoft.com/office/drawing/2014/main" id="{1CF57819-43A3-4575-99D4-4084D0FCF002}"/>
                    </a:ext>
                  </a:extLst>
                </p:cNvPr>
                <p:cNvCxnSpPr>
                  <a:stCxn id="978" idx="0"/>
                </p:cNvCxnSpPr>
                <p:nvPr/>
              </p:nvCxnSpPr>
              <p:spPr>
                <a:xfrm>
                  <a:off x="3749050" y="5806420"/>
                  <a:ext cx="137150" cy="1"/>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80" name="Group 979">
                  <a:extLst>
                    <a:ext uri="{FF2B5EF4-FFF2-40B4-BE49-F238E27FC236}">
                      <a16:creationId xmlns:a16="http://schemas.microsoft.com/office/drawing/2014/main" id="{F19A69AD-CFE7-4677-AC10-454E2202CB38}"/>
                    </a:ext>
                  </a:extLst>
                </p:cNvPr>
                <p:cNvGrpSpPr>
                  <a:grpSpLocks noChangeAspect="1"/>
                </p:cNvGrpSpPr>
                <p:nvPr/>
              </p:nvGrpSpPr>
              <p:grpSpPr>
                <a:xfrm>
                  <a:off x="3749040" y="5669280"/>
                  <a:ext cx="274319" cy="274320"/>
                  <a:chOff x="3794760" y="5074900"/>
                  <a:chExt cx="182880" cy="182881"/>
                </a:xfrm>
              </p:grpSpPr>
              <p:sp>
                <p:nvSpPr>
                  <p:cNvPr id="982" name="Arc 981">
                    <a:extLst>
                      <a:ext uri="{FF2B5EF4-FFF2-40B4-BE49-F238E27FC236}">
                        <a16:creationId xmlns:a16="http://schemas.microsoft.com/office/drawing/2014/main" id="{A0590843-F33B-4685-9FC2-2698EC734AC9}"/>
                      </a:ext>
                    </a:extLst>
                  </p:cNvPr>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983" name="Straight Connector 982">
                    <a:extLst>
                      <a:ext uri="{FF2B5EF4-FFF2-40B4-BE49-F238E27FC236}">
                        <a16:creationId xmlns:a16="http://schemas.microsoft.com/office/drawing/2014/main" id="{CD4B0880-40D9-43D6-B3D3-2E5EE494D249}"/>
                      </a:ext>
                    </a:extLst>
                  </p:cNvPr>
                  <p:cNvCxnSpPr/>
                  <p:nvPr/>
                </p:nvCxnSpPr>
                <p:spPr>
                  <a:xfrm>
                    <a:off x="3886200" y="5074901"/>
                    <a:ext cx="0" cy="182880"/>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81" name="Isosceles Triangle 980">
                  <a:extLst>
                    <a:ext uri="{FF2B5EF4-FFF2-40B4-BE49-F238E27FC236}">
                      <a16:creationId xmlns:a16="http://schemas.microsoft.com/office/drawing/2014/main" id="{C9F8BDBB-F8ED-42F6-A471-033AA0007E8B}"/>
                    </a:ext>
                  </a:extLst>
                </p:cNvPr>
                <p:cNvSpPr/>
                <p:nvPr/>
              </p:nvSpPr>
              <p:spPr>
                <a:xfrm rot="5400000">
                  <a:off x="3611889" y="5760693"/>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nvGrpSpPr>
            <p:cNvPr id="849" name="Group 848">
              <a:extLst>
                <a:ext uri="{FF2B5EF4-FFF2-40B4-BE49-F238E27FC236}">
                  <a16:creationId xmlns:a16="http://schemas.microsoft.com/office/drawing/2014/main" id="{0AA10FD8-6CD9-437D-8DC3-E28984F2955F}"/>
                </a:ext>
              </a:extLst>
            </p:cNvPr>
            <p:cNvGrpSpPr/>
            <p:nvPr/>
          </p:nvGrpSpPr>
          <p:grpSpPr>
            <a:xfrm>
              <a:off x="9884849" y="554002"/>
              <a:ext cx="1541990" cy="246221"/>
              <a:chOff x="9398415" y="229364"/>
              <a:chExt cx="1541990" cy="246222"/>
            </a:xfrm>
          </p:grpSpPr>
          <p:grpSp>
            <p:nvGrpSpPr>
              <p:cNvPr id="969" name="Group 968">
                <a:extLst>
                  <a:ext uri="{FF2B5EF4-FFF2-40B4-BE49-F238E27FC236}">
                    <a16:creationId xmlns:a16="http://schemas.microsoft.com/office/drawing/2014/main" id="{76089C94-4405-47DB-984B-CF37DDD7FDD5}"/>
                  </a:ext>
                </a:extLst>
              </p:cNvPr>
              <p:cNvGrpSpPr/>
              <p:nvPr/>
            </p:nvGrpSpPr>
            <p:grpSpPr>
              <a:xfrm>
                <a:off x="9398415" y="229364"/>
                <a:ext cx="274317" cy="246222"/>
                <a:chOff x="2331720" y="3731412"/>
                <a:chExt cx="274317" cy="246222"/>
              </a:xfrm>
            </p:grpSpPr>
            <p:sp>
              <p:nvSpPr>
                <p:cNvPr id="973" name="TextBox 972">
                  <a:extLst>
                    <a:ext uri="{FF2B5EF4-FFF2-40B4-BE49-F238E27FC236}">
                      <a16:creationId xmlns:a16="http://schemas.microsoft.com/office/drawing/2014/main" id="{877FD356-1122-4D90-A63C-AD3E69E09E8A}"/>
                    </a:ext>
                  </a:extLst>
                </p:cNvPr>
                <p:cNvSpPr txBox="1"/>
                <p:nvPr/>
              </p:nvSpPr>
              <p:spPr>
                <a:xfrm>
                  <a:off x="2331720" y="3731412"/>
                  <a:ext cx="274317" cy="246222"/>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endParaRPr lang="en-US" sz="556" dirty="0">
                    <a:solidFill>
                      <a:schemeClr val="bg1"/>
                    </a:solidFill>
                    <a:latin typeface="Comic Sans MS" panose="030F0702030302020204" pitchFamily="66" charset="0"/>
                  </a:endParaRPr>
                </a:p>
              </p:txBody>
            </p:sp>
            <p:cxnSp>
              <p:nvCxnSpPr>
                <p:cNvPr id="974" name="Straight Connector 973">
                  <a:extLst>
                    <a:ext uri="{FF2B5EF4-FFF2-40B4-BE49-F238E27FC236}">
                      <a16:creationId xmlns:a16="http://schemas.microsoft.com/office/drawing/2014/main" id="{88686313-9912-4935-AF01-8EFD772A7702}"/>
                    </a:ext>
                  </a:extLst>
                </p:cNvPr>
                <p:cNvCxnSpPr/>
                <p:nvPr/>
              </p:nvCxnSpPr>
              <p:spPr>
                <a:xfrm>
                  <a:off x="2331720" y="3731413"/>
                  <a:ext cx="274317" cy="246221"/>
                </a:xfrm>
                <a:prstGeom prst="line">
                  <a:avLst/>
                </a:prstGeom>
                <a:noFill/>
                <a:ln w="25400">
                  <a:solidFill>
                    <a:schemeClr val="bg1">
                      <a:lumMod val="75000"/>
                    </a:schemeClr>
                  </a:solidFill>
                </a:ln>
              </p:spPr>
            </p:cxnSp>
          </p:grpSp>
          <p:sp>
            <p:nvSpPr>
              <p:cNvPr id="970" name="TextBox 969">
                <a:extLst>
                  <a:ext uri="{FF2B5EF4-FFF2-40B4-BE49-F238E27FC236}">
                    <a16:creationId xmlns:a16="http://schemas.microsoft.com/office/drawing/2014/main" id="{DFD26A7C-73B5-46BC-8A40-3EEF7CAECAAE}"/>
                  </a:ext>
                </a:extLst>
              </p:cNvPr>
              <p:cNvSpPr txBox="1"/>
              <p:nvPr/>
            </p:nvSpPr>
            <p:spPr>
              <a:xfrm>
                <a:off x="9989824" y="244752"/>
                <a:ext cx="950581" cy="215445"/>
              </a:xfrm>
              <a:prstGeom prst="rect">
                <a:avLst/>
              </a:prstGeom>
              <a:noFill/>
            </p:spPr>
            <p:txBody>
              <a:bodyPr wrap="non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Steam trap</a:t>
                </a:r>
              </a:p>
            </p:txBody>
          </p:sp>
        </p:grpSp>
        <p:grpSp>
          <p:nvGrpSpPr>
            <p:cNvPr id="850" name="Group 849">
              <a:extLst>
                <a:ext uri="{FF2B5EF4-FFF2-40B4-BE49-F238E27FC236}">
                  <a16:creationId xmlns:a16="http://schemas.microsoft.com/office/drawing/2014/main" id="{556E845B-AA6E-400B-BF46-25CBD1525BBD}"/>
                </a:ext>
              </a:extLst>
            </p:cNvPr>
            <p:cNvGrpSpPr/>
            <p:nvPr/>
          </p:nvGrpSpPr>
          <p:grpSpPr>
            <a:xfrm>
              <a:off x="9679110" y="1239158"/>
              <a:ext cx="2105952" cy="430965"/>
              <a:chOff x="9192674" y="914521"/>
              <a:chExt cx="2105952" cy="430965"/>
            </a:xfrm>
          </p:grpSpPr>
          <p:grpSp>
            <p:nvGrpSpPr>
              <p:cNvPr id="899" name="Group 898">
                <a:extLst>
                  <a:ext uri="{FF2B5EF4-FFF2-40B4-BE49-F238E27FC236}">
                    <a16:creationId xmlns:a16="http://schemas.microsoft.com/office/drawing/2014/main" id="{B67E0609-B531-48C1-B733-92755FDBB6FB}"/>
                  </a:ext>
                </a:extLst>
              </p:cNvPr>
              <p:cNvGrpSpPr/>
              <p:nvPr/>
            </p:nvGrpSpPr>
            <p:grpSpPr>
              <a:xfrm>
                <a:off x="9192674" y="1003048"/>
                <a:ext cx="685798" cy="91439"/>
                <a:chOff x="917478" y="5029200"/>
                <a:chExt cx="685798" cy="91439"/>
              </a:xfrm>
            </p:grpSpPr>
            <p:grpSp>
              <p:nvGrpSpPr>
                <p:cNvPr id="901" name="Group 900">
                  <a:extLst>
                    <a:ext uri="{FF2B5EF4-FFF2-40B4-BE49-F238E27FC236}">
                      <a16:creationId xmlns:a16="http://schemas.microsoft.com/office/drawing/2014/main" id="{46C063E2-2F20-41F3-BEC6-3D06A90898B3}"/>
                    </a:ext>
                  </a:extLst>
                </p:cNvPr>
                <p:cNvGrpSpPr/>
                <p:nvPr/>
              </p:nvGrpSpPr>
              <p:grpSpPr>
                <a:xfrm>
                  <a:off x="1008917" y="5029200"/>
                  <a:ext cx="594359" cy="91439"/>
                  <a:chOff x="3657610" y="2788927"/>
                  <a:chExt cx="594359" cy="91439"/>
                </a:xfrm>
              </p:grpSpPr>
              <p:sp>
                <p:nvSpPr>
                  <p:cNvPr id="907" name="Rectangle 906">
                    <a:extLst>
                      <a:ext uri="{FF2B5EF4-FFF2-40B4-BE49-F238E27FC236}">
                        <a16:creationId xmlns:a16="http://schemas.microsoft.com/office/drawing/2014/main" id="{1AECA263-8AE5-417E-8EDE-3E9092430A64}"/>
                      </a:ext>
                    </a:extLst>
                  </p:cNvPr>
                  <p:cNvSpPr/>
                  <p:nvPr/>
                </p:nvSpPr>
                <p:spPr>
                  <a:xfrm>
                    <a:off x="3749049" y="2788927"/>
                    <a:ext cx="502920" cy="91439"/>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908" name="Straight Connector 907">
                    <a:extLst>
                      <a:ext uri="{FF2B5EF4-FFF2-40B4-BE49-F238E27FC236}">
                        <a16:creationId xmlns:a16="http://schemas.microsoft.com/office/drawing/2014/main" id="{330B73F2-9149-4F60-B647-FA4E67B1A213}"/>
                      </a:ext>
                    </a:extLst>
                  </p:cNvPr>
                  <p:cNvCxnSpPr/>
                  <p:nvPr/>
                </p:nvCxnSpPr>
                <p:spPr>
                  <a:xfrm>
                    <a:off x="3657610" y="2839105"/>
                    <a:ext cx="91439"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61" name="Oval 960">
                    <a:extLst>
                      <a:ext uri="{FF2B5EF4-FFF2-40B4-BE49-F238E27FC236}">
                        <a16:creationId xmlns:a16="http://schemas.microsoft.com/office/drawing/2014/main" id="{6580CF39-5133-4FA6-B96B-B19FACF6BB02}"/>
                      </a:ext>
                    </a:extLst>
                  </p:cNvPr>
                  <p:cNvSpPr>
                    <a:spLocks noChangeAspect="1"/>
                  </p:cNvSpPr>
                  <p:nvPr/>
                </p:nvSpPr>
                <p:spPr>
                  <a:xfrm rot="2700000">
                    <a:off x="3785299" y="2815570"/>
                    <a:ext cx="45720" cy="45720"/>
                  </a:xfrm>
                  <a:prstGeom prst="ellips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962" name="Straight Connector 961">
                    <a:extLst>
                      <a:ext uri="{FF2B5EF4-FFF2-40B4-BE49-F238E27FC236}">
                        <a16:creationId xmlns:a16="http://schemas.microsoft.com/office/drawing/2014/main" id="{688A1B6A-AC24-476B-8028-E638C69BD9FD}"/>
                      </a:ext>
                    </a:extLst>
                  </p:cNvPr>
                  <p:cNvCxnSpPr/>
                  <p:nvPr/>
                </p:nvCxnSpPr>
                <p:spPr>
                  <a:xfrm flipV="1">
                    <a:off x="3799143" y="2834640"/>
                    <a:ext cx="411480" cy="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02" name="Group 901">
                  <a:extLst>
                    <a:ext uri="{FF2B5EF4-FFF2-40B4-BE49-F238E27FC236}">
                      <a16:creationId xmlns:a16="http://schemas.microsoft.com/office/drawing/2014/main" id="{2501B325-F448-4EB1-AE23-A7A3A2D65BDB}"/>
                    </a:ext>
                  </a:extLst>
                </p:cNvPr>
                <p:cNvGrpSpPr/>
                <p:nvPr/>
              </p:nvGrpSpPr>
              <p:grpSpPr>
                <a:xfrm>
                  <a:off x="917478" y="5029200"/>
                  <a:ext cx="137159" cy="91439"/>
                  <a:chOff x="3657610" y="2788927"/>
                  <a:chExt cx="137159" cy="91439"/>
                </a:xfrm>
              </p:grpSpPr>
              <p:cxnSp>
                <p:nvCxnSpPr>
                  <p:cNvPr id="903" name="Straight Connector 902">
                    <a:extLst>
                      <a:ext uri="{FF2B5EF4-FFF2-40B4-BE49-F238E27FC236}">
                        <a16:creationId xmlns:a16="http://schemas.microsoft.com/office/drawing/2014/main" id="{4976168D-3DD5-432E-922A-691D83DAA5ED}"/>
                      </a:ext>
                    </a:extLst>
                  </p:cNvPr>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4" name="Straight Connector 903">
                    <a:extLst>
                      <a:ext uri="{FF2B5EF4-FFF2-40B4-BE49-F238E27FC236}">
                        <a16:creationId xmlns:a16="http://schemas.microsoft.com/office/drawing/2014/main" id="{4154D1A4-C3C7-4C19-BCB2-1A59147C784D}"/>
                      </a:ext>
                    </a:extLst>
                  </p:cNvPr>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5" name="Straight Connector 904">
                    <a:extLst>
                      <a:ext uri="{FF2B5EF4-FFF2-40B4-BE49-F238E27FC236}">
                        <a16:creationId xmlns:a16="http://schemas.microsoft.com/office/drawing/2014/main" id="{3195CEF4-718A-45CD-B845-487C43F8C5EC}"/>
                      </a:ext>
                    </a:extLst>
                  </p:cNvPr>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6" name="Straight Connector 905">
                    <a:extLst>
                      <a:ext uri="{FF2B5EF4-FFF2-40B4-BE49-F238E27FC236}">
                        <a16:creationId xmlns:a16="http://schemas.microsoft.com/office/drawing/2014/main" id="{90464D32-1548-4BA4-B05A-76A5ACF9808F}"/>
                      </a:ext>
                    </a:extLst>
                  </p:cNvPr>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900" name="TextBox 899">
                <a:extLst>
                  <a:ext uri="{FF2B5EF4-FFF2-40B4-BE49-F238E27FC236}">
                    <a16:creationId xmlns:a16="http://schemas.microsoft.com/office/drawing/2014/main" id="{0360818D-8CAF-48D0-9A03-316289AD9344}"/>
                  </a:ext>
                </a:extLst>
              </p:cNvPr>
              <p:cNvSpPr txBox="1"/>
              <p:nvPr/>
            </p:nvSpPr>
            <p:spPr>
              <a:xfrm>
                <a:off x="9989824" y="914521"/>
                <a:ext cx="1308802" cy="430965"/>
              </a:xfrm>
              <a:prstGeom prst="rect">
                <a:avLst/>
              </a:prstGeom>
              <a:noFill/>
            </p:spPr>
            <p:txBody>
              <a:bodyPr wrap="square" lIns="0" tIns="0" rIns="0" bIns="0" rtlCol="0" anchor="ctr" anchorCtr="0">
                <a:spAutoFit/>
              </a:bodyPr>
              <a:lstStyle>
                <a:defPPr>
                  <a:defRPr lang="en-US"/>
                </a:defPPr>
                <a:lvl1pPr defTabSz="1010669">
                  <a:defRPr sz="778">
                    <a:solidFill>
                      <a:schemeClr val="bg1"/>
                    </a:solidFill>
                    <a:latin typeface="Comic Sans MS" panose="030F0702030302020204" pitchFamily="66" charset="0"/>
                  </a:defRPr>
                </a:lvl1pPr>
                <a:lvl2pPr marL="505336" defTabSz="1010669">
                  <a:defRPr sz="2009"/>
                </a:lvl2pPr>
                <a:lvl3pPr marL="1010669" defTabSz="1010669">
                  <a:defRPr sz="2009"/>
                </a:lvl3pPr>
                <a:lvl4pPr marL="1516005" defTabSz="1010669">
                  <a:defRPr sz="2009"/>
                </a:lvl4pPr>
                <a:lvl5pPr marL="2021340" defTabSz="1010669">
                  <a:defRPr sz="2009"/>
                </a:lvl5pPr>
                <a:lvl6pPr marL="2526674" defTabSz="1010669">
                  <a:defRPr sz="2009"/>
                </a:lvl6pPr>
                <a:lvl7pPr marL="3032009" defTabSz="1010669">
                  <a:defRPr sz="2009"/>
                </a:lvl7pPr>
                <a:lvl8pPr marL="3537345" defTabSz="1010669">
                  <a:defRPr sz="2009"/>
                </a:lvl8pPr>
                <a:lvl9pPr marL="4042678" defTabSz="1010669">
                  <a:defRPr sz="2009"/>
                </a:lvl9pPr>
              </a:lstStyle>
              <a:p>
                <a:r>
                  <a:rPr lang="en-US" dirty="0"/>
                  <a:t>Thermometer with well</a:t>
                </a:r>
              </a:p>
            </p:txBody>
          </p:sp>
        </p:grpSp>
        <p:grpSp>
          <p:nvGrpSpPr>
            <p:cNvPr id="857" name="Group 856">
              <a:extLst>
                <a:ext uri="{FF2B5EF4-FFF2-40B4-BE49-F238E27FC236}">
                  <a16:creationId xmlns:a16="http://schemas.microsoft.com/office/drawing/2014/main" id="{12798589-5C62-4DEE-BD44-F0F80AD0C42F}"/>
                </a:ext>
              </a:extLst>
            </p:cNvPr>
            <p:cNvGrpSpPr/>
            <p:nvPr/>
          </p:nvGrpSpPr>
          <p:grpSpPr>
            <a:xfrm>
              <a:off x="9770555" y="1862850"/>
              <a:ext cx="2006338" cy="646447"/>
              <a:chOff x="9284118" y="1538214"/>
              <a:chExt cx="2006338" cy="646447"/>
            </a:xfrm>
          </p:grpSpPr>
          <p:grpSp>
            <p:nvGrpSpPr>
              <p:cNvPr id="889" name="Group 888">
                <a:extLst>
                  <a:ext uri="{FF2B5EF4-FFF2-40B4-BE49-F238E27FC236}">
                    <a16:creationId xmlns:a16="http://schemas.microsoft.com/office/drawing/2014/main" id="{78A62829-1294-4FCC-96F6-8B8929799F29}"/>
                  </a:ext>
                </a:extLst>
              </p:cNvPr>
              <p:cNvGrpSpPr/>
              <p:nvPr/>
            </p:nvGrpSpPr>
            <p:grpSpPr>
              <a:xfrm>
                <a:off x="9284118" y="1700232"/>
                <a:ext cx="502910" cy="274320"/>
                <a:chOff x="9273807" y="5198324"/>
                <a:chExt cx="502910" cy="274320"/>
              </a:xfrm>
            </p:grpSpPr>
            <p:cxnSp>
              <p:nvCxnSpPr>
                <p:cNvPr id="891" name="Straight Connector 890">
                  <a:extLst>
                    <a:ext uri="{FF2B5EF4-FFF2-40B4-BE49-F238E27FC236}">
                      <a16:creationId xmlns:a16="http://schemas.microsoft.com/office/drawing/2014/main" id="{0B695552-6448-4C43-B86B-E006645631F9}"/>
                    </a:ext>
                  </a:extLst>
                </p:cNvPr>
                <p:cNvCxnSpPr/>
                <p:nvPr/>
              </p:nvCxnSpPr>
              <p:spPr>
                <a:xfrm flipH="1">
                  <a:off x="9561862" y="5339944"/>
                  <a:ext cx="2148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92" name="Group 891">
                  <a:extLst>
                    <a:ext uri="{FF2B5EF4-FFF2-40B4-BE49-F238E27FC236}">
                      <a16:creationId xmlns:a16="http://schemas.microsoft.com/office/drawing/2014/main" id="{0EF5063B-AFB0-48C7-8471-8D2D5A422772}"/>
                    </a:ext>
                  </a:extLst>
                </p:cNvPr>
                <p:cNvGrpSpPr/>
                <p:nvPr/>
              </p:nvGrpSpPr>
              <p:grpSpPr>
                <a:xfrm>
                  <a:off x="9593839" y="5294223"/>
                  <a:ext cx="91439" cy="91442"/>
                  <a:chOff x="9593839" y="5294223"/>
                  <a:chExt cx="91439" cy="91442"/>
                </a:xfrm>
              </p:grpSpPr>
              <p:sp>
                <p:nvSpPr>
                  <p:cNvPr id="897" name="Isosceles Triangle 896">
                    <a:extLst>
                      <a:ext uri="{FF2B5EF4-FFF2-40B4-BE49-F238E27FC236}">
                        <a16:creationId xmlns:a16="http://schemas.microsoft.com/office/drawing/2014/main" id="{9A10EA15-E0C4-426B-B61B-9B73BC2726D1}"/>
                      </a:ext>
                    </a:extLst>
                  </p:cNvPr>
                  <p:cNvSpPr/>
                  <p:nvPr/>
                </p:nvSpPr>
                <p:spPr>
                  <a:xfrm rot="16200000" flipH="1" flipV="1">
                    <a:off x="9570979" y="5317085"/>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898" name="Isosceles Triangle 897">
                    <a:extLst>
                      <a:ext uri="{FF2B5EF4-FFF2-40B4-BE49-F238E27FC236}">
                        <a16:creationId xmlns:a16="http://schemas.microsoft.com/office/drawing/2014/main" id="{6EA4788F-BDD5-4F05-8841-CD911D6E7CA5}"/>
                      </a:ext>
                    </a:extLst>
                  </p:cNvPr>
                  <p:cNvSpPr/>
                  <p:nvPr/>
                </p:nvSpPr>
                <p:spPr>
                  <a:xfrm rot="16200000" flipH="1">
                    <a:off x="9616698" y="5317083"/>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sp>
              <p:nvSpPr>
                <p:cNvPr id="893" name="Oval 892">
                  <a:extLst>
                    <a:ext uri="{FF2B5EF4-FFF2-40B4-BE49-F238E27FC236}">
                      <a16:creationId xmlns:a16="http://schemas.microsoft.com/office/drawing/2014/main" id="{AC29FFAB-3B28-48E7-80CA-730D237B5A00}"/>
                    </a:ext>
                  </a:extLst>
                </p:cNvPr>
                <p:cNvSpPr>
                  <a:spLocks noChangeAspect="1"/>
                </p:cNvSpPr>
                <p:nvPr/>
              </p:nvSpPr>
              <p:spPr>
                <a:xfrm flipH="1">
                  <a:off x="9273807" y="5198324"/>
                  <a:ext cx="274320" cy="27432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nvGrpSpPr>
                <p:cNvPr id="894" name="Group 893">
                  <a:extLst>
                    <a:ext uri="{FF2B5EF4-FFF2-40B4-BE49-F238E27FC236}">
                      <a16:creationId xmlns:a16="http://schemas.microsoft.com/office/drawing/2014/main" id="{6B89A6D5-49FA-4E95-9C55-0A050F61B146}"/>
                    </a:ext>
                  </a:extLst>
                </p:cNvPr>
                <p:cNvGrpSpPr>
                  <a:grpSpLocks noChangeAspect="1"/>
                </p:cNvGrpSpPr>
                <p:nvPr/>
              </p:nvGrpSpPr>
              <p:grpSpPr>
                <a:xfrm rot="18900000" flipH="1">
                  <a:off x="9366411" y="5247429"/>
                  <a:ext cx="45720" cy="152400"/>
                  <a:chOff x="5577828" y="2244740"/>
                  <a:chExt cx="274320" cy="914400"/>
                </a:xfrm>
              </p:grpSpPr>
              <p:sp>
                <p:nvSpPr>
                  <p:cNvPr id="895" name="Isosceles Triangle 894">
                    <a:extLst>
                      <a:ext uri="{FF2B5EF4-FFF2-40B4-BE49-F238E27FC236}">
                        <a16:creationId xmlns:a16="http://schemas.microsoft.com/office/drawing/2014/main" id="{D797BC94-D2A5-4587-B1D5-6B0F40B9DC6C}"/>
                      </a:ext>
                    </a:extLst>
                  </p:cNvPr>
                  <p:cNvSpPr/>
                  <p:nvPr/>
                </p:nvSpPr>
                <p:spPr>
                  <a:xfrm>
                    <a:off x="5641833" y="2244740"/>
                    <a:ext cx="146313" cy="914400"/>
                  </a:xfrm>
                  <a:prstGeom prst="triangl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896" name="Oval 895">
                    <a:extLst>
                      <a:ext uri="{FF2B5EF4-FFF2-40B4-BE49-F238E27FC236}">
                        <a16:creationId xmlns:a16="http://schemas.microsoft.com/office/drawing/2014/main" id="{F9894DCD-23D2-4BC0-ACF7-247F1317AC19}"/>
                      </a:ext>
                    </a:extLst>
                  </p:cNvPr>
                  <p:cNvSpPr>
                    <a:spLocks noChangeAspect="1"/>
                  </p:cNvSpPr>
                  <p:nvPr/>
                </p:nvSpPr>
                <p:spPr>
                  <a:xfrm>
                    <a:off x="5577828" y="2697488"/>
                    <a:ext cx="274320" cy="27432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sp>
            <p:nvSpPr>
              <p:cNvPr id="890" name="TextBox 889">
                <a:extLst>
                  <a:ext uri="{FF2B5EF4-FFF2-40B4-BE49-F238E27FC236}">
                    <a16:creationId xmlns:a16="http://schemas.microsoft.com/office/drawing/2014/main" id="{CEB69809-ED0D-4245-ADCD-CA42F1955C40}"/>
                  </a:ext>
                </a:extLst>
              </p:cNvPr>
              <p:cNvSpPr txBox="1"/>
              <p:nvPr/>
            </p:nvSpPr>
            <p:spPr>
              <a:xfrm>
                <a:off x="9989826" y="1538214"/>
                <a:ext cx="1300630" cy="646447"/>
              </a:xfrm>
              <a:prstGeom prst="rect">
                <a:avLst/>
              </a:prstGeom>
              <a:noFill/>
            </p:spPr>
            <p:txBody>
              <a:bodyPr wrap="square" lIns="0" tIns="0" rIns="0" bIns="0" rtlCol="0" anchor="ctr" anchorCtr="0">
                <a:spAutoFit/>
              </a:bodyPr>
              <a:lstStyle>
                <a:defPPr>
                  <a:defRPr lang="en-US"/>
                </a:defPPr>
                <a:lvl1pPr defTabSz="1010669">
                  <a:defRPr sz="778">
                    <a:solidFill>
                      <a:schemeClr val="bg1"/>
                    </a:solidFill>
                    <a:latin typeface="Comic Sans MS" panose="030F0702030302020204" pitchFamily="66" charset="0"/>
                  </a:defRPr>
                </a:lvl1pPr>
                <a:lvl2pPr marL="505336" defTabSz="1010669">
                  <a:defRPr sz="2009"/>
                </a:lvl2pPr>
                <a:lvl3pPr marL="1010669" defTabSz="1010669">
                  <a:defRPr sz="2009"/>
                </a:lvl3pPr>
                <a:lvl4pPr marL="1516005" defTabSz="1010669">
                  <a:defRPr sz="2009"/>
                </a:lvl4pPr>
                <a:lvl5pPr marL="2021340" defTabSz="1010669">
                  <a:defRPr sz="2009"/>
                </a:lvl5pPr>
                <a:lvl6pPr marL="2526674" defTabSz="1010669">
                  <a:defRPr sz="2009"/>
                </a:lvl6pPr>
                <a:lvl7pPr marL="3032009" defTabSz="1010669">
                  <a:defRPr sz="2009"/>
                </a:lvl7pPr>
                <a:lvl8pPr marL="3537345" defTabSz="1010669">
                  <a:defRPr sz="2009"/>
                </a:lvl8pPr>
                <a:lvl9pPr marL="4042678" defTabSz="1010669">
                  <a:defRPr sz="2009"/>
                </a:lvl9pPr>
              </a:lstStyle>
              <a:p>
                <a:r>
                  <a:rPr lang="en-US" dirty="0"/>
                  <a:t>Pressure gauge with isolation valve</a:t>
                </a:r>
              </a:p>
            </p:txBody>
          </p:sp>
        </p:grpSp>
        <p:grpSp>
          <p:nvGrpSpPr>
            <p:cNvPr id="858" name="Group 857">
              <a:extLst>
                <a:ext uri="{FF2B5EF4-FFF2-40B4-BE49-F238E27FC236}">
                  <a16:creationId xmlns:a16="http://schemas.microsoft.com/office/drawing/2014/main" id="{F870DE2A-A0A5-4E08-BBCA-92A0063F99E9}"/>
                </a:ext>
              </a:extLst>
            </p:cNvPr>
            <p:cNvGrpSpPr/>
            <p:nvPr/>
          </p:nvGrpSpPr>
          <p:grpSpPr>
            <a:xfrm>
              <a:off x="12467856" y="554004"/>
              <a:ext cx="2329622" cy="457194"/>
              <a:chOff x="11981420" y="229365"/>
              <a:chExt cx="2329622" cy="457194"/>
            </a:xfrm>
          </p:grpSpPr>
          <p:grpSp>
            <p:nvGrpSpPr>
              <p:cNvPr id="883" name="Group 882">
                <a:extLst>
                  <a:ext uri="{FF2B5EF4-FFF2-40B4-BE49-F238E27FC236}">
                    <a16:creationId xmlns:a16="http://schemas.microsoft.com/office/drawing/2014/main" id="{AFD2C4F6-0C46-4E8E-81D5-9D4886CFFD10}"/>
                  </a:ext>
                </a:extLst>
              </p:cNvPr>
              <p:cNvGrpSpPr/>
              <p:nvPr/>
            </p:nvGrpSpPr>
            <p:grpSpPr>
              <a:xfrm>
                <a:off x="11981420" y="229365"/>
                <a:ext cx="274317" cy="457194"/>
                <a:chOff x="5120669" y="7498053"/>
                <a:chExt cx="274317" cy="457194"/>
              </a:xfrm>
            </p:grpSpPr>
            <p:sp>
              <p:nvSpPr>
                <p:cNvPr id="885" name="TextBox 884">
                  <a:extLst>
                    <a:ext uri="{FF2B5EF4-FFF2-40B4-BE49-F238E27FC236}">
                      <a16:creationId xmlns:a16="http://schemas.microsoft.com/office/drawing/2014/main" id="{97EC5E5A-A7AA-4C51-B26F-F0B2CF7B4A85}"/>
                    </a:ext>
                  </a:extLst>
                </p:cNvPr>
                <p:cNvSpPr txBox="1"/>
                <p:nvPr/>
              </p:nvSpPr>
              <p:spPr>
                <a:xfrm>
                  <a:off x="5120669" y="7498053"/>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PT</a:t>
                  </a:r>
                </a:p>
              </p:txBody>
            </p:sp>
            <p:cxnSp>
              <p:nvCxnSpPr>
                <p:cNvPr id="886" name="Straight Connector 885">
                  <a:extLst>
                    <a:ext uri="{FF2B5EF4-FFF2-40B4-BE49-F238E27FC236}">
                      <a16:creationId xmlns:a16="http://schemas.microsoft.com/office/drawing/2014/main" id="{A9715E5D-3C12-4B13-900C-821C4DBC489A}"/>
                    </a:ext>
                  </a:extLst>
                </p:cNvPr>
                <p:cNvCxnSpPr/>
                <p:nvPr/>
              </p:nvCxnSpPr>
              <p:spPr>
                <a:xfrm rot="5400000" flipH="1">
                  <a:off x="5150399" y="7847820"/>
                  <a:ext cx="2148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87" name="Isosceles Triangle 886">
                  <a:extLst>
                    <a:ext uri="{FF2B5EF4-FFF2-40B4-BE49-F238E27FC236}">
                      <a16:creationId xmlns:a16="http://schemas.microsoft.com/office/drawing/2014/main" id="{CEA6934B-1E56-4F46-A8F1-0CFCBBC17B5C}"/>
                    </a:ext>
                  </a:extLst>
                </p:cNvPr>
                <p:cNvSpPr/>
                <p:nvPr/>
              </p:nvSpPr>
              <p:spPr>
                <a:xfrm flipH="1" flipV="1">
                  <a:off x="5212105" y="777236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888" name="Isosceles Triangle 887">
                  <a:extLst>
                    <a:ext uri="{FF2B5EF4-FFF2-40B4-BE49-F238E27FC236}">
                      <a16:creationId xmlns:a16="http://schemas.microsoft.com/office/drawing/2014/main" id="{27E1DE5D-7C67-46D5-8D53-DAF0FCAC0C4C}"/>
                    </a:ext>
                  </a:extLst>
                </p:cNvPr>
                <p:cNvSpPr/>
                <p:nvPr/>
              </p:nvSpPr>
              <p:spPr>
                <a:xfrm flipH="1">
                  <a:off x="5212107" y="7818088"/>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sp>
            <p:nvSpPr>
              <p:cNvPr id="884" name="TextBox 883">
                <a:extLst>
                  <a:ext uri="{FF2B5EF4-FFF2-40B4-BE49-F238E27FC236}">
                    <a16:creationId xmlns:a16="http://schemas.microsoft.com/office/drawing/2014/main" id="{085C30E3-3906-4E00-B9C1-1D4D3C831B8B}"/>
                  </a:ext>
                </a:extLst>
              </p:cNvPr>
              <p:cNvSpPr txBox="1"/>
              <p:nvPr/>
            </p:nvSpPr>
            <p:spPr>
              <a:xfrm>
                <a:off x="12501251" y="350239"/>
                <a:ext cx="1809791" cy="215444"/>
              </a:xfrm>
              <a:prstGeom prst="rect">
                <a:avLst/>
              </a:prstGeom>
              <a:noFill/>
            </p:spPr>
            <p:txBody>
              <a:bodyPr wrap="non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Pressure Transmitter</a:t>
                </a:r>
              </a:p>
            </p:txBody>
          </p:sp>
        </p:grpSp>
        <p:grpSp>
          <p:nvGrpSpPr>
            <p:cNvPr id="859" name="Group 858">
              <a:extLst>
                <a:ext uri="{FF2B5EF4-FFF2-40B4-BE49-F238E27FC236}">
                  <a16:creationId xmlns:a16="http://schemas.microsoft.com/office/drawing/2014/main" id="{87016337-30F3-4D15-9E72-7188A10C327D}"/>
                </a:ext>
              </a:extLst>
            </p:cNvPr>
            <p:cNvGrpSpPr/>
            <p:nvPr/>
          </p:nvGrpSpPr>
          <p:grpSpPr>
            <a:xfrm>
              <a:off x="12379421" y="1223625"/>
              <a:ext cx="3528298" cy="260880"/>
              <a:chOff x="11892984" y="898988"/>
              <a:chExt cx="3528298" cy="260880"/>
            </a:xfrm>
          </p:grpSpPr>
          <p:grpSp>
            <p:nvGrpSpPr>
              <p:cNvPr id="874" name="Group 873">
                <a:extLst>
                  <a:ext uri="{FF2B5EF4-FFF2-40B4-BE49-F238E27FC236}">
                    <a16:creationId xmlns:a16="http://schemas.microsoft.com/office/drawing/2014/main" id="{758D6A24-0F91-446B-BDD6-279B8E2E359C}"/>
                  </a:ext>
                </a:extLst>
              </p:cNvPr>
              <p:cNvGrpSpPr/>
              <p:nvPr/>
            </p:nvGrpSpPr>
            <p:grpSpPr>
              <a:xfrm>
                <a:off x="11892984" y="913647"/>
                <a:ext cx="451189" cy="246221"/>
                <a:chOff x="923484" y="5331614"/>
                <a:chExt cx="451189" cy="246221"/>
              </a:xfrm>
            </p:grpSpPr>
            <p:grpSp>
              <p:nvGrpSpPr>
                <p:cNvPr id="876" name="Group 875">
                  <a:extLst>
                    <a:ext uri="{FF2B5EF4-FFF2-40B4-BE49-F238E27FC236}">
                      <a16:creationId xmlns:a16="http://schemas.microsoft.com/office/drawing/2014/main" id="{F8CA4F44-088D-4D2F-BDE5-A07C4202131A}"/>
                    </a:ext>
                  </a:extLst>
                </p:cNvPr>
                <p:cNvGrpSpPr/>
                <p:nvPr/>
              </p:nvGrpSpPr>
              <p:grpSpPr>
                <a:xfrm>
                  <a:off x="923484" y="5394956"/>
                  <a:ext cx="137159" cy="91439"/>
                  <a:chOff x="3657610" y="2788927"/>
                  <a:chExt cx="137159" cy="91439"/>
                </a:xfrm>
              </p:grpSpPr>
              <p:cxnSp>
                <p:nvCxnSpPr>
                  <p:cNvPr id="879" name="Straight Connector 878">
                    <a:extLst>
                      <a:ext uri="{FF2B5EF4-FFF2-40B4-BE49-F238E27FC236}">
                        <a16:creationId xmlns:a16="http://schemas.microsoft.com/office/drawing/2014/main" id="{8141B1F8-437A-4523-B760-8F85C4D5D069}"/>
                      </a:ext>
                    </a:extLst>
                  </p:cNvPr>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0" name="Straight Connector 879">
                    <a:extLst>
                      <a:ext uri="{FF2B5EF4-FFF2-40B4-BE49-F238E27FC236}">
                        <a16:creationId xmlns:a16="http://schemas.microsoft.com/office/drawing/2014/main" id="{7B609546-DA29-41FD-AEF9-C6CDB65CA6A4}"/>
                      </a:ext>
                    </a:extLst>
                  </p:cNvPr>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1" name="Straight Connector 880">
                    <a:extLst>
                      <a:ext uri="{FF2B5EF4-FFF2-40B4-BE49-F238E27FC236}">
                        <a16:creationId xmlns:a16="http://schemas.microsoft.com/office/drawing/2014/main" id="{7FBC1371-1E31-47E7-A899-F8E78E9EE9E4}"/>
                      </a:ext>
                    </a:extLst>
                  </p:cNvPr>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2" name="Straight Connector 881">
                    <a:extLst>
                      <a:ext uri="{FF2B5EF4-FFF2-40B4-BE49-F238E27FC236}">
                        <a16:creationId xmlns:a16="http://schemas.microsoft.com/office/drawing/2014/main" id="{CB58B7BB-0AF7-4B3B-97F8-113715A7CF27}"/>
                      </a:ext>
                    </a:extLst>
                  </p:cNvPr>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77" name="TextBox 876">
                  <a:extLst>
                    <a:ext uri="{FF2B5EF4-FFF2-40B4-BE49-F238E27FC236}">
                      <a16:creationId xmlns:a16="http://schemas.microsoft.com/office/drawing/2014/main" id="{F42F0BCB-07CF-46DD-A2B6-E56366BC0F6B}"/>
                    </a:ext>
                  </a:extLst>
                </p:cNvPr>
                <p:cNvSpPr txBox="1"/>
                <p:nvPr/>
              </p:nvSpPr>
              <p:spPr>
                <a:xfrm>
                  <a:off x="1100356" y="5331614"/>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TT</a:t>
                  </a:r>
                </a:p>
              </p:txBody>
            </p:sp>
            <p:cxnSp>
              <p:nvCxnSpPr>
                <p:cNvPr id="878" name="Straight Connector 877">
                  <a:extLst>
                    <a:ext uri="{FF2B5EF4-FFF2-40B4-BE49-F238E27FC236}">
                      <a16:creationId xmlns:a16="http://schemas.microsoft.com/office/drawing/2014/main" id="{1779AD76-F8DD-4F0E-BA5D-270435F64FA4}"/>
                    </a:ext>
                  </a:extLst>
                </p:cNvPr>
                <p:cNvCxnSpPr/>
                <p:nvPr/>
              </p:nvCxnSpPr>
              <p:spPr>
                <a:xfrm flipH="1">
                  <a:off x="1034783" y="5439981"/>
                  <a:ext cx="65573" cy="1388"/>
                </a:xfrm>
                <a:prstGeom prst="line">
                  <a:avLst/>
                </a:prstGeom>
                <a:noFill/>
                <a:ln w="25400">
                  <a:solidFill>
                    <a:schemeClr val="bg1">
                      <a:lumMod val="75000"/>
                    </a:schemeClr>
                  </a:solidFill>
                </a:ln>
              </p:spPr>
            </p:cxnSp>
          </p:grpSp>
          <p:sp>
            <p:nvSpPr>
              <p:cNvPr id="875" name="TextBox 874">
                <a:extLst>
                  <a:ext uri="{FF2B5EF4-FFF2-40B4-BE49-F238E27FC236}">
                    <a16:creationId xmlns:a16="http://schemas.microsoft.com/office/drawing/2014/main" id="{A06ADA49-9ED1-4F20-BF99-128266BE34EC}"/>
                  </a:ext>
                </a:extLst>
              </p:cNvPr>
              <p:cNvSpPr txBox="1"/>
              <p:nvPr/>
            </p:nvSpPr>
            <p:spPr>
              <a:xfrm>
                <a:off x="12501251" y="791285"/>
                <a:ext cx="2191306" cy="430887"/>
              </a:xfrm>
              <a:prstGeom prst="rect">
                <a:avLst/>
              </a:prstGeom>
              <a:noFill/>
            </p:spPr>
            <p:txBody>
              <a:bodyPr wrap="none" lIns="0" tIns="0" rIns="0" bIns="0" rtlCol="0" anchor="ctr" anchorCtr="0">
                <a:spAutoFit/>
              </a:bodyPr>
              <a:lstStyle>
                <a:defPPr>
                  <a:defRPr lang="en-US"/>
                </a:defPPr>
                <a:lvl1pPr defTabSz="1010669">
                  <a:defRPr sz="778">
                    <a:solidFill>
                      <a:schemeClr val="bg1"/>
                    </a:solidFill>
                    <a:latin typeface="Comic Sans MS" panose="030F0702030302020204" pitchFamily="66" charset="0"/>
                  </a:defRPr>
                </a:lvl1pPr>
                <a:lvl2pPr marL="505336" defTabSz="1010669">
                  <a:defRPr sz="2009"/>
                </a:lvl2pPr>
                <a:lvl3pPr marL="1010669" defTabSz="1010669">
                  <a:defRPr sz="2009"/>
                </a:lvl3pPr>
                <a:lvl4pPr marL="1516005" defTabSz="1010669">
                  <a:defRPr sz="2009"/>
                </a:lvl4pPr>
                <a:lvl5pPr marL="2021340" defTabSz="1010669">
                  <a:defRPr sz="2009"/>
                </a:lvl5pPr>
                <a:lvl6pPr marL="2526674" defTabSz="1010669">
                  <a:defRPr sz="2009"/>
                </a:lvl6pPr>
                <a:lvl7pPr marL="3032009" defTabSz="1010669">
                  <a:defRPr sz="2009"/>
                </a:lvl7pPr>
                <a:lvl8pPr marL="3537345" defTabSz="1010669">
                  <a:defRPr sz="2009"/>
                </a:lvl8pPr>
                <a:lvl9pPr marL="4042678" defTabSz="1010669">
                  <a:defRPr sz="2009"/>
                </a:lvl9pPr>
              </a:lstStyle>
              <a:p>
                <a:r>
                  <a:rPr lang="en-US" dirty="0"/>
                  <a:t>Temperature transmitter with well</a:t>
                </a:r>
              </a:p>
            </p:txBody>
          </p:sp>
        </p:grpSp>
        <p:grpSp>
          <p:nvGrpSpPr>
            <p:cNvPr id="860" name="Group 859">
              <a:extLst>
                <a:ext uri="{FF2B5EF4-FFF2-40B4-BE49-F238E27FC236}">
                  <a16:creationId xmlns:a16="http://schemas.microsoft.com/office/drawing/2014/main" id="{26D8493C-E194-4355-9C5E-B7082945DCDF}"/>
                </a:ext>
              </a:extLst>
            </p:cNvPr>
            <p:cNvGrpSpPr/>
            <p:nvPr/>
          </p:nvGrpSpPr>
          <p:grpSpPr>
            <a:xfrm>
              <a:off x="12330703" y="1651535"/>
              <a:ext cx="2733664" cy="771658"/>
              <a:chOff x="11844266" y="1326898"/>
              <a:chExt cx="2733664" cy="771658"/>
            </a:xfrm>
          </p:grpSpPr>
          <p:grpSp>
            <p:nvGrpSpPr>
              <p:cNvPr id="861" name="Group 860">
                <a:extLst>
                  <a:ext uri="{FF2B5EF4-FFF2-40B4-BE49-F238E27FC236}">
                    <a16:creationId xmlns:a16="http://schemas.microsoft.com/office/drawing/2014/main" id="{90ED9C42-E88D-49EB-91D6-F71B54B8D0B8}"/>
                  </a:ext>
                </a:extLst>
              </p:cNvPr>
              <p:cNvGrpSpPr/>
              <p:nvPr/>
            </p:nvGrpSpPr>
            <p:grpSpPr>
              <a:xfrm>
                <a:off x="11844266" y="1326898"/>
                <a:ext cx="548625" cy="725938"/>
                <a:chOff x="9113796" y="6724708"/>
                <a:chExt cx="548625" cy="725938"/>
              </a:xfrm>
            </p:grpSpPr>
            <p:cxnSp>
              <p:nvCxnSpPr>
                <p:cNvPr id="863" name="Straight Connector 862">
                  <a:extLst>
                    <a:ext uri="{FF2B5EF4-FFF2-40B4-BE49-F238E27FC236}">
                      <a16:creationId xmlns:a16="http://schemas.microsoft.com/office/drawing/2014/main" id="{A9A0C1CE-7420-4019-9AFA-33BEB45F21AA}"/>
                    </a:ext>
                  </a:extLst>
                </p:cNvPr>
                <p:cNvCxnSpPr/>
                <p:nvPr/>
              </p:nvCxnSpPr>
              <p:spPr>
                <a:xfrm flipV="1">
                  <a:off x="9525262" y="7193950"/>
                  <a:ext cx="1" cy="21097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4" name="Straight Connector 863">
                  <a:extLst>
                    <a:ext uri="{FF2B5EF4-FFF2-40B4-BE49-F238E27FC236}">
                      <a16:creationId xmlns:a16="http://schemas.microsoft.com/office/drawing/2014/main" id="{B55AA627-3528-4607-928B-4B98C1C71FD5}"/>
                    </a:ext>
                  </a:extLst>
                </p:cNvPr>
                <p:cNvCxnSpPr/>
                <p:nvPr/>
              </p:nvCxnSpPr>
              <p:spPr>
                <a:xfrm flipV="1">
                  <a:off x="9525262" y="6767640"/>
                  <a:ext cx="0" cy="18008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65" name="TextBox 864">
                  <a:extLst>
                    <a:ext uri="{FF2B5EF4-FFF2-40B4-BE49-F238E27FC236}">
                      <a16:creationId xmlns:a16="http://schemas.microsoft.com/office/drawing/2014/main" id="{B8CB763F-811E-4DD9-BBA9-8819A0CEA9AA}"/>
                    </a:ext>
                  </a:extLst>
                </p:cNvPr>
                <p:cNvSpPr txBox="1"/>
                <p:nvPr/>
              </p:nvSpPr>
              <p:spPr>
                <a:xfrm>
                  <a:off x="9388104" y="6947729"/>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DP</a:t>
                  </a:r>
                </a:p>
              </p:txBody>
            </p:sp>
            <p:cxnSp>
              <p:nvCxnSpPr>
                <p:cNvPr id="866" name="Straight Connector 865">
                  <a:extLst>
                    <a:ext uri="{FF2B5EF4-FFF2-40B4-BE49-F238E27FC236}">
                      <a16:creationId xmlns:a16="http://schemas.microsoft.com/office/drawing/2014/main" id="{BE743A7E-8A7A-4A8C-8372-49F11C2975E5}"/>
                    </a:ext>
                  </a:extLst>
                </p:cNvPr>
                <p:cNvCxnSpPr/>
                <p:nvPr/>
              </p:nvCxnSpPr>
              <p:spPr>
                <a:xfrm flipH="1" flipV="1">
                  <a:off x="9205226" y="6767640"/>
                  <a:ext cx="320036" cy="278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7" name="Straight Connector 866">
                  <a:extLst>
                    <a:ext uri="{FF2B5EF4-FFF2-40B4-BE49-F238E27FC236}">
                      <a16:creationId xmlns:a16="http://schemas.microsoft.com/office/drawing/2014/main" id="{078EEE9C-91B5-4236-B473-7C037F12C294}"/>
                    </a:ext>
                  </a:extLst>
                </p:cNvPr>
                <p:cNvCxnSpPr/>
                <p:nvPr/>
              </p:nvCxnSpPr>
              <p:spPr>
                <a:xfrm flipH="1" flipV="1">
                  <a:off x="9113796" y="7406613"/>
                  <a:ext cx="411467" cy="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68" name="Group 867">
                  <a:extLst>
                    <a:ext uri="{FF2B5EF4-FFF2-40B4-BE49-F238E27FC236}">
                      <a16:creationId xmlns:a16="http://schemas.microsoft.com/office/drawing/2014/main" id="{5C39712B-4922-4B16-97DF-9E321970A5E8}"/>
                    </a:ext>
                  </a:extLst>
                </p:cNvPr>
                <p:cNvGrpSpPr/>
                <p:nvPr/>
              </p:nvGrpSpPr>
              <p:grpSpPr>
                <a:xfrm>
                  <a:off x="9326863" y="6724708"/>
                  <a:ext cx="91439" cy="91442"/>
                  <a:chOff x="9593839" y="5294223"/>
                  <a:chExt cx="91439" cy="91442"/>
                </a:xfrm>
              </p:grpSpPr>
              <p:sp>
                <p:nvSpPr>
                  <p:cNvPr id="872" name="Isosceles Triangle 871">
                    <a:extLst>
                      <a:ext uri="{FF2B5EF4-FFF2-40B4-BE49-F238E27FC236}">
                        <a16:creationId xmlns:a16="http://schemas.microsoft.com/office/drawing/2014/main" id="{8BB8BCF9-BCBB-4360-A993-00F83FD63099}"/>
                      </a:ext>
                    </a:extLst>
                  </p:cNvPr>
                  <p:cNvSpPr/>
                  <p:nvPr/>
                </p:nvSpPr>
                <p:spPr>
                  <a:xfrm rot="16200000" flipH="1" flipV="1">
                    <a:off x="9570979" y="5317085"/>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873" name="Isosceles Triangle 872">
                    <a:extLst>
                      <a:ext uri="{FF2B5EF4-FFF2-40B4-BE49-F238E27FC236}">
                        <a16:creationId xmlns:a16="http://schemas.microsoft.com/office/drawing/2014/main" id="{3E75741A-8FF0-4A05-82C7-61A468FF9853}"/>
                      </a:ext>
                    </a:extLst>
                  </p:cNvPr>
                  <p:cNvSpPr/>
                  <p:nvPr/>
                </p:nvSpPr>
                <p:spPr>
                  <a:xfrm rot="16200000" flipH="1">
                    <a:off x="9616698" y="5317083"/>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nvGrpSpPr>
                <p:cNvPr id="869" name="Group 868">
                  <a:extLst>
                    <a:ext uri="{FF2B5EF4-FFF2-40B4-BE49-F238E27FC236}">
                      <a16:creationId xmlns:a16="http://schemas.microsoft.com/office/drawing/2014/main" id="{CE3CA8F8-E09E-4DC8-BCF2-1282A0241D0E}"/>
                    </a:ext>
                  </a:extLst>
                </p:cNvPr>
                <p:cNvGrpSpPr/>
                <p:nvPr/>
              </p:nvGrpSpPr>
              <p:grpSpPr>
                <a:xfrm>
                  <a:off x="9326863" y="7359204"/>
                  <a:ext cx="91439" cy="91442"/>
                  <a:chOff x="9593839" y="5294223"/>
                  <a:chExt cx="91439" cy="91442"/>
                </a:xfrm>
              </p:grpSpPr>
              <p:sp>
                <p:nvSpPr>
                  <p:cNvPr id="870" name="Isosceles Triangle 869">
                    <a:extLst>
                      <a:ext uri="{FF2B5EF4-FFF2-40B4-BE49-F238E27FC236}">
                        <a16:creationId xmlns:a16="http://schemas.microsoft.com/office/drawing/2014/main" id="{9AF7E832-6F48-48AF-8710-2ADEF69BC11A}"/>
                      </a:ext>
                    </a:extLst>
                  </p:cNvPr>
                  <p:cNvSpPr/>
                  <p:nvPr/>
                </p:nvSpPr>
                <p:spPr>
                  <a:xfrm rot="16200000" flipH="1" flipV="1">
                    <a:off x="9570979" y="5317085"/>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871" name="Isosceles Triangle 870">
                    <a:extLst>
                      <a:ext uri="{FF2B5EF4-FFF2-40B4-BE49-F238E27FC236}">
                        <a16:creationId xmlns:a16="http://schemas.microsoft.com/office/drawing/2014/main" id="{1E65258A-5E1B-4F11-9DDE-F81653041CAF}"/>
                      </a:ext>
                    </a:extLst>
                  </p:cNvPr>
                  <p:cNvSpPr/>
                  <p:nvPr/>
                </p:nvSpPr>
                <p:spPr>
                  <a:xfrm rot="16200000" flipH="1">
                    <a:off x="9616698" y="5317083"/>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sp>
            <p:nvSpPr>
              <p:cNvPr id="862" name="TextBox 861">
                <a:extLst>
                  <a:ext uri="{FF2B5EF4-FFF2-40B4-BE49-F238E27FC236}">
                    <a16:creationId xmlns:a16="http://schemas.microsoft.com/office/drawing/2014/main" id="{CED30104-C277-4B22-A3A8-7247688018F9}"/>
                  </a:ext>
                </a:extLst>
              </p:cNvPr>
              <p:cNvSpPr txBox="1"/>
              <p:nvPr/>
            </p:nvSpPr>
            <p:spPr>
              <a:xfrm>
                <a:off x="12576850" y="1452110"/>
                <a:ext cx="2001080" cy="646446"/>
              </a:xfrm>
              <a:prstGeom prst="rect">
                <a:avLst/>
              </a:prstGeom>
              <a:noFill/>
            </p:spPr>
            <p:txBody>
              <a:bodyPr wrap="square" lIns="0" tIns="0" rIns="0" bIns="0" rtlCol="0" anchor="ctr" anchorCtr="0">
                <a:spAutoFit/>
              </a:bodyPr>
              <a:lstStyle>
                <a:defPPr>
                  <a:defRPr lang="en-US"/>
                </a:defPPr>
                <a:lvl1pPr defTabSz="1010669">
                  <a:defRPr sz="778">
                    <a:solidFill>
                      <a:schemeClr val="bg1"/>
                    </a:solidFill>
                    <a:latin typeface="Comic Sans MS" panose="030F0702030302020204" pitchFamily="66" charset="0"/>
                  </a:defRPr>
                </a:lvl1pPr>
                <a:lvl2pPr marL="505336" defTabSz="1010669">
                  <a:defRPr sz="2009"/>
                </a:lvl2pPr>
                <a:lvl3pPr marL="1010669" defTabSz="1010669">
                  <a:defRPr sz="2009"/>
                </a:lvl3pPr>
                <a:lvl4pPr marL="1516005" defTabSz="1010669">
                  <a:defRPr sz="2009"/>
                </a:lvl4pPr>
                <a:lvl5pPr marL="2021340" defTabSz="1010669">
                  <a:defRPr sz="2009"/>
                </a:lvl5pPr>
                <a:lvl6pPr marL="2526674" defTabSz="1010669">
                  <a:defRPr sz="2009"/>
                </a:lvl6pPr>
                <a:lvl7pPr marL="3032009" defTabSz="1010669">
                  <a:defRPr sz="2009"/>
                </a:lvl7pPr>
                <a:lvl8pPr marL="3537345" defTabSz="1010669">
                  <a:defRPr sz="2009"/>
                </a:lvl8pPr>
                <a:lvl9pPr marL="4042678" defTabSz="1010669">
                  <a:defRPr sz="2009"/>
                </a:lvl9pPr>
              </a:lstStyle>
              <a:p>
                <a:r>
                  <a:rPr lang="en-US" dirty="0"/>
                  <a:t>Differential pressure   transmitter with isolation valves</a:t>
                </a:r>
              </a:p>
            </p:txBody>
          </p:sp>
        </p:grpSp>
      </p:grpSp>
    </p:spTree>
    <p:extLst>
      <p:ext uri="{BB962C8B-B14F-4D97-AF65-F5344CB8AC3E}">
        <p14:creationId xmlns:p14="http://schemas.microsoft.com/office/powerpoint/2010/main" val="193492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BBB3F-F83C-4934-A3D2-34ADAED0B966}"/>
              </a:ext>
            </a:extLst>
          </p:cNvPr>
          <p:cNvSpPr>
            <a:spLocks noGrp="1"/>
          </p:cNvSpPr>
          <p:nvPr>
            <p:ph type="title"/>
          </p:nvPr>
        </p:nvSpPr>
        <p:spPr>
          <a:xfrm>
            <a:off x="838200" y="365125"/>
            <a:ext cx="10515600" cy="1325563"/>
          </a:xfrm>
        </p:spPr>
        <p:txBody>
          <a:bodyPr/>
          <a:lstStyle/>
          <a:p>
            <a:r>
              <a:rPr lang="en-US" dirty="0"/>
              <a:t>Facility Operations Request</a:t>
            </a:r>
          </a:p>
        </p:txBody>
      </p:sp>
      <p:sp>
        <p:nvSpPr>
          <p:cNvPr id="3" name="Content Placeholder 2">
            <a:extLst>
              <a:ext uri="{FF2B5EF4-FFF2-40B4-BE49-F238E27FC236}">
                <a16:creationId xmlns:a16="http://schemas.microsoft.com/office/drawing/2014/main" id="{86EC0E11-5126-4D7F-8DF0-78DE88D6CC8E}"/>
              </a:ext>
            </a:extLst>
          </p:cNvPr>
          <p:cNvSpPr>
            <a:spLocks noGrp="1"/>
          </p:cNvSpPr>
          <p:nvPr>
            <p:ph idx="1"/>
          </p:nvPr>
        </p:nvSpPr>
        <p:spPr>
          <a:xfrm>
            <a:off x="838200" y="1825625"/>
            <a:ext cx="10515600" cy="4351338"/>
          </a:xfrm>
        </p:spPr>
        <p:txBody>
          <a:bodyPr>
            <a:normAutofit/>
          </a:bodyPr>
          <a:lstStyle/>
          <a:p>
            <a:r>
              <a:rPr lang="en-US" dirty="0"/>
              <a:t>Prepare and RFP to replace the existing boiler with the current model rated for the same capacity</a:t>
            </a:r>
          </a:p>
          <a:p>
            <a:r>
              <a:rPr lang="en-US" dirty="0"/>
              <a:t>If possible, capture the savings identified by the EBCx project</a:t>
            </a:r>
          </a:p>
          <a:p>
            <a:endParaRPr lang="en-US" dirty="0"/>
          </a:p>
        </p:txBody>
      </p:sp>
    </p:spTree>
    <p:extLst>
      <p:ext uri="{BB962C8B-B14F-4D97-AF65-F5344CB8AC3E}">
        <p14:creationId xmlns:p14="http://schemas.microsoft.com/office/powerpoint/2010/main" val="208285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A6AD0-54AD-4012-8832-8CF0F5A905B0}"/>
              </a:ext>
            </a:extLst>
          </p:cNvPr>
          <p:cNvSpPr>
            <a:spLocks noGrp="1"/>
          </p:cNvSpPr>
          <p:nvPr>
            <p:ph type="title"/>
          </p:nvPr>
        </p:nvSpPr>
        <p:spPr/>
        <p:txBody>
          <a:bodyPr/>
          <a:lstStyle/>
          <a:p>
            <a:r>
              <a:rPr lang="en-US" dirty="0"/>
              <a:t>Boiler Break-out Session 1</a:t>
            </a:r>
          </a:p>
        </p:txBody>
      </p:sp>
      <p:sp>
        <p:nvSpPr>
          <p:cNvPr id="3" name="Content Placeholder 2">
            <a:extLst>
              <a:ext uri="{FF2B5EF4-FFF2-40B4-BE49-F238E27FC236}">
                <a16:creationId xmlns:a16="http://schemas.microsoft.com/office/drawing/2014/main" id="{86DFCEDD-8807-41AE-97EF-A02C4018E252}"/>
              </a:ext>
            </a:extLst>
          </p:cNvPr>
          <p:cNvSpPr>
            <a:spLocks noGrp="1"/>
          </p:cNvSpPr>
          <p:nvPr>
            <p:ph sz="half" idx="1"/>
          </p:nvPr>
        </p:nvSpPr>
        <p:spPr>
          <a:xfrm>
            <a:off x="838200" y="1825624"/>
            <a:ext cx="5181600" cy="5032375"/>
          </a:xfrm>
        </p:spPr>
        <p:txBody>
          <a:bodyPr>
            <a:normAutofit/>
          </a:bodyPr>
          <a:lstStyle/>
          <a:p>
            <a:pPr marL="0" indent="0">
              <a:buNone/>
            </a:pPr>
            <a:r>
              <a:rPr lang="en-US" sz="2400" dirty="0"/>
              <a:t>Given </a:t>
            </a:r>
          </a:p>
          <a:p>
            <a:r>
              <a:rPr lang="en-US" sz="2000" dirty="0"/>
              <a:t>The preceding information</a:t>
            </a:r>
          </a:p>
          <a:p>
            <a:r>
              <a:rPr lang="en-US" sz="2000" dirty="0"/>
              <a:t>The local climate (next slide and TMY file)</a:t>
            </a:r>
          </a:p>
          <a:p>
            <a:r>
              <a:rPr lang="en-US" sz="2000" dirty="0"/>
              <a:t>Annual gas cost of $25,200</a:t>
            </a:r>
          </a:p>
          <a:p>
            <a:r>
              <a:rPr lang="en-US" sz="2000" dirty="0"/>
              <a:t>Field data suggests existing boiler efficiency has degraded to 70-75%</a:t>
            </a:r>
          </a:p>
          <a:p>
            <a:r>
              <a:rPr lang="en-US" sz="2000" dirty="0"/>
              <a:t>A requirement to secure a minimum of three bids</a:t>
            </a:r>
          </a:p>
          <a:p>
            <a:r>
              <a:rPr lang="en-US" sz="2000" dirty="0"/>
              <a:t>A requirement to go with the low bidder</a:t>
            </a:r>
          </a:p>
          <a:p>
            <a:r>
              <a:rPr lang="en-US" sz="2000" dirty="0"/>
              <a:t>A requirement for an open equipment specification (not flat specs;  the “Or Equal” clause is mandated)</a:t>
            </a:r>
          </a:p>
          <a:p>
            <a:endParaRPr lang="en-US" sz="2000" dirty="0"/>
          </a:p>
        </p:txBody>
      </p:sp>
      <p:sp>
        <p:nvSpPr>
          <p:cNvPr id="4" name="Content Placeholder 3">
            <a:extLst>
              <a:ext uri="{FF2B5EF4-FFF2-40B4-BE49-F238E27FC236}">
                <a16:creationId xmlns:a16="http://schemas.microsoft.com/office/drawing/2014/main" id="{82141A3F-882C-4F90-B98E-92CBE6A35BB9}"/>
              </a:ext>
            </a:extLst>
          </p:cNvPr>
          <p:cNvSpPr>
            <a:spLocks noGrp="1"/>
          </p:cNvSpPr>
          <p:nvPr>
            <p:ph sz="half" idx="2"/>
          </p:nvPr>
        </p:nvSpPr>
        <p:spPr>
          <a:xfrm>
            <a:off x="6172200" y="1825624"/>
            <a:ext cx="5181600" cy="5032376"/>
          </a:xfrm>
        </p:spPr>
        <p:txBody>
          <a:bodyPr>
            <a:normAutofit/>
          </a:bodyPr>
          <a:lstStyle/>
          <a:p>
            <a:pPr marL="514350" indent="-514350">
              <a:buFont typeface="+mj-lt"/>
              <a:buAutoNum type="arabicPeriod"/>
            </a:pPr>
            <a:endParaRPr lang="en-US" sz="2400" dirty="0"/>
          </a:p>
          <a:p>
            <a:pPr marL="514350" indent="-514350">
              <a:buFont typeface="+mj-lt"/>
              <a:buAutoNum type="arabicPeriod"/>
            </a:pPr>
            <a:r>
              <a:rPr lang="en-US" sz="2000" dirty="0"/>
              <a:t>Do you think a like for like replacement is the best option?</a:t>
            </a:r>
          </a:p>
          <a:p>
            <a:pPr lvl="1"/>
            <a:r>
              <a:rPr lang="en-US" sz="2000" dirty="0"/>
              <a:t>If no, what other options should be considered?</a:t>
            </a:r>
          </a:p>
          <a:p>
            <a:pPr marL="457200" indent="-457200">
              <a:buFont typeface="+mj-lt"/>
              <a:buAutoNum type="arabicPeriod"/>
            </a:pPr>
            <a:r>
              <a:rPr lang="en-US" sz="2000" dirty="0"/>
              <a:t>No matter what boiler is selected, what items should the RFP address and/or include to ensure:</a:t>
            </a:r>
          </a:p>
          <a:p>
            <a:pPr lvl="1"/>
            <a:r>
              <a:rPr lang="en-US" sz="2000" dirty="0"/>
              <a:t>Efficiency optimization is maximized</a:t>
            </a:r>
          </a:p>
          <a:p>
            <a:pPr lvl="1"/>
            <a:r>
              <a:rPr lang="en-US" sz="2000" dirty="0"/>
              <a:t>The Facility Operation team’s needs are met</a:t>
            </a:r>
          </a:p>
          <a:p>
            <a:pPr lvl="1"/>
            <a:r>
              <a:rPr lang="en-US" sz="2000" dirty="0"/>
              <a:t>Key installation and performance issues are addressed</a:t>
            </a:r>
          </a:p>
          <a:p>
            <a:pPr lvl="1"/>
            <a:r>
              <a:rPr lang="en-US" sz="2000" dirty="0"/>
              <a:t>All bidders “see” the project the same way</a:t>
            </a:r>
          </a:p>
          <a:p>
            <a:pPr lvl="1"/>
            <a:endParaRPr lang="en-US" sz="2000" dirty="0"/>
          </a:p>
        </p:txBody>
      </p:sp>
    </p:spTree>
    <p:extLst>
      <p:ext uri="{BB962C8B-B14F-4D97-AF65-F5344CB8AC3E}">
        <p14:creationId xmlns:p14="http://schemas.microsoft.com/office/powerpoint/2010/main" val="412876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500"/>
                                        <p:tgtEl>
                                          <p:spTgt spid="4">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fade">
                                      <p:cBhvr>
                                        <p:cTn id="24" dur="500"/>
                                        <p:tgtEl>
                                          <p:spTgt spid="4">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0BF96A-01B3-42C7-BD53-FE38CB4AC546}"/>
              </a:ext>
            </a:extLst>
          </p:cNvPr>
          <p:cNvSpPr>
            <a:spLocks noGrp="1"/>
          </p:cNvSpPr>
          <p:nvPr>
            <p:ph type="title"/>
          </p:nvPr>
        </p:nvSpPr>
        <p:spPr/>
        <p:txBody>
          <a:bodyPr/>
          <a:lstStyle/>
          <a:p>
            <a:r>
              <a:rPr lang="en-US" dirty="0"/>
              <a:t>A Resource</a:t>
            </a:r>
            <a:r>
              <a:rPr lang="en-US" sz="2800" dirty="0"/>
              <a:t> </a:t>
            </a:r>
            <a:br>
              <a:rPr lang="en-US" sz="2800" dirty="0"/>
            </a:br>
            <a:r>
              <a:rPr lang="en-US" sz="2800" dirty="0">
                <a:hlinkClick r:id="rId2"/>
              </a:rPr>
              <a:t>https://www.screencast.com/t/VIaNTeGfkCH</a:t>
            </a:r>
            <a:r>
              <a:rPr lang="en-US" sz="2800" dirty="0"/>
              <a:t> </a:t>
            </a:r>
            <a:endParaRPr lang="en-US" dirty="0"/>
          </a:p>
        </p:txBody>
      </p:sp>
      <p:pic>
        <p:nvPicPr>
          <p:cNvPr id="7" name="Picture 6">
            <a:extLst>
              <a:ext uri="{FF2B5EF4-FFF2-40B4-BE49-F238E27FC236}">
                <a16:creationId xmlns:a16="http://schemas.microsoft.com/office/drawing/2014/main" id="{FB1C63BC-0AE1-4043-B81E-CB0145BD9AEC}"/>
              </a:ext>
            </a:extLst>
          </p:cNvPr>
          <p:cNvPicPr>
            <a:picLocks noChangeAspect="1"/>
          </p:cNvPicPr>
          <p:nvPr/>
        </p:nvPicPr>
        <p:blipFill>
          <a:blip r:embed="rId3"/>
          <a:stretch>
            <a:fillRect/>
          </a:stretch>
        </p:blipFill>
        <p:spPr>
          <a:xfrm>
            <a:off x="1556857" y="1751464"/>
            <a:ext cx="9078286" cy="5106536"/>
          </a:xfrm>
          <a:prstGeom prst="rect">
            <a:avLst/>
          </a:prstGeom>
        </p:spPr>
      </p:pic>
      <p:pic>
        <p:nvPicPr>
          <p:cNvPr id="4" name="Picture 3" descr="A picture containing indoor&#10;&#10;Description automatically generated">
            <a:extLst>
              <a:ext uri="{FF2B5EF4-FFF2-40B4-BE49-F238E27FC236}">
                <a16:creationId xmlns:a16="http://schemas.microsoft.com/office/drawing/2014/main" id="{C99B960D-1E65-4F95-9B45-E674EADF4B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5144750" y="857250"/>
            <a:ext cx="6858000" cy="5143500"/>
          </a:xfrm>
          <a:prstGeom prst="rect">
            <a:avLst/>
          </a:prstGeom>
        </p:spPr>
      </p:pic>
    </p:spTree>
    <p:extLst>
      <p:ext uri="{BB962C8B-B14F-4D97-AF65-F5344CB8AC3E}">
        <p14:creationId xmlns:p14="http://schemas.microsoft.com/office/powerpoint/2010/main" val="203848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1FAA663-C0FD-4735-8D0A-C745D978DC0A}"/>
              </a:ext>
            </a:extLst>
          </p:cNvPr>
          <p:cNvSpPr>
            <a:spLocks noGrp="1"/>
          </p:cNvSpPr>
          <p:nvPr>
            <p:ph type="title"/>
          </p:nvPr>
        </p:nvSpPr>
        <p:spPr>
          <a:xfrm>
            <a:off x="838200" y="365125"/>
            <a:ext cx="4085563" cy="1325563"/>
          </a:xfrm>
        </p:spPr>
        <p:txBody>
          <a:bodyPr/>
          <a:lstStyle/>
          <a:p>
            <a:r>
              <a:rPr lang="en-US" dirty="0"/>
              <a:t>Climate Data</a:t>
            </a:r>
          </a:p>
        </p:txBody>
      </p:sp>
      <p:sp>
        <p:nvSpPr>
          <p:cNvPr id="9" name="Content Placeholder 8">
            <a:extLst>
              <a:ext uri="{FF2B5EF4-FFF2-40B4-BE49-F238E27FC236}">
                <a16:creationId xmlns:a16="http://schemas.microsoft.com/office/drawing/2014/main" id="{40C6C051-0C0D-47CF-B70B-BE7B26832986}"/>
              </a:ext>
            </a:extLst>
          </p:cNvPr>
          <p:cNvSpPr>
            <a:spLocks noGrp="1"/>
          </p:cNvSpPr>
          <p:nvPr>
            <p:ph idx="1"/>
          </p:nvPr>
        </p:nvSpPr>
        <p:spPr>
          <a:xfrm>
            <a:off x="838200" y="1825625"/>
            <a:ext cx="4085563" cy="4351338"/>
          </a:xfrm>
        </p:spPr>
        <p:txBody>
          <a:bodyPr/>
          <a:lstStyle/>
          <a:p>
            <a:pPr marL="0" indent="0">
              <a:buNone/>
            </a:pPr>
            <a:r>
              <a:rPr lang="en-US" dirty="0"/>
              <a:t>For security reasons, we can not disclose where the facility is.  </a:t>
            </a:r>
          </a:p>
          <a:p>
            <a:pPr marL="0" indent="0">
              <a:buNone/>
            </a:pPr>
            <a:r>
              <a:rPr lang="en-US" dirty="0"/>
              <a:t>But if we </a:t>
            </a:r>
            <a:r>
              <a:rPr lang="en-US" i="1" u="sng" dirty="0"/>
              <a:t>were</a:t>
            </a:r>
            <a:r>
              <a:rPr lang="en-US" dirty="0"/>
              <a:t> allowed, we would tell you it was near Ames, Iowa.</a:t>
            </a:r>
          </a:p>
          <a:p>
            <a:pPr marL="0" indent="0">
              <a:buNone/>
            </a:pPr>
            <a:r>
              <a:rPr lang="en-US" dirty="0"/>
              <a:t>Unfortunately, we can not say that, so you are on your own.</a:t>
            </a:r>
          </a:p>
        </p:txBody>
      </p:sp>
      <p:pic>
        <p:nvPicPr>
          <p:cNvPr id="3" name="Picture 2">
            <a:extLst>
              <a:ext uri="{FF2B5EF4-FFF2-40B4-BE49-F238E27FC236}">
                <a16:creationId xmlns:a16="http://schemas.microsoft.com/office/drawing/2014/main" id="{E70A67F6-2F36-42E0-BC53-562EDFA71CE0}"/>
              </a:ext>
            </a:extLst>
          </p:cNvPr>
          <p:cNvPicPr>
            <a:picLocks noChangeAspect="1"/>
          </p:cNvPicPr>
          <p:nvPr/>
        </p:nvPicPr>
        <p:blipFill>
          <a:blip r:embed="rId2"/>
          <a:stretch>
            <a:fillRect/>
          </a:stretch>
        </p:blipFill>
        <p:spPr>
          <a:xfrm>
            <a:off x="4923763" y="0"/>
            <a:ext cx="7268237" cy="6858000"/>
          </a:xfrm>
          <a:prstGeom prst="rect">
            <a:avLst/>
          </a:prstGeom>
        </p:spPr>
      </p:pic>
      <p:sp>
        <p:nvSpPr>
          <p:cNvPr id="4" name="Rectangle 3">
            <a:extLst>
              <a:ext uri="{FF2B5EF4-FFF2-40B4-BE49-F238E27FC236}">
                <a16:creationId xmlns:a16="http://schemas.microsoft.com/office/drawing/2014/main" id="{64367892-5D8F-4D7D-BDF2-7978536744FD}"/>
              </a:ext>
            </a:extLst>
          </p:cNvPr>
          <p:cNvSpPr/>
          <p:nvPr/>
        </p:nvSpPr>
        <p:spPr>
          <a:xfrm>
            <a:off x="8164567" y="607926"/>
            <a:ext cx="1498600" cy="543560"/>
          </a:xfrm>
          <a:prstGeom prst="rect">
            <a:avLst/>
          </a:prstGeom>
          <a:solidFill>
            <a:schemeClr val="accent2">
              <a:alpha val="25000"/>
            </a:schemeClr>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FE1ADE9-49F0-4801-9A0B-2000D9B3F94A}"/>
              </a:ext>
            </a:extLst>
          </p:cNvPr>
          <p:cNvSpPr txBox="1"/>
          <p:nvPr/>
        </p:nvSpPr>
        <p:spPr>
          <a:xfrm>
            <a:off x="10003135" y="357871"/>
            <a:ext cx="1965952" cy="646331"/>
          </a:xfrm>
          <a:prstGeom prst="rect">
            <a:avLst/>
          </a:prstGeom>
          <a:solidFill>
            <a:schemeClr val="accent2">
              <a:alpha val="25000"/>
            </a:schemeClr>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bg2"/>
                </a:solidFill>
                <a:latin typeface="Arial" panose="020B0604020202020204" pitchFamily="34" charset="0"/>
                <a:cs typeface="Arial" panose="020B0604020202020204" pitchFamily="34" charset="0"/>
              </a:rPr>
              <a:t>Probably </a:t>
            </a:r>
            <a:r>
              <a:rPr lang="en-US" b="1" i="1" u="sng" dirty="0">
                <a:solidFill>
                  <a:schemeClr val="bg2"/>
                </a:solidFill>
                <a:latin typeface="Arial" panose="020B0604020202020204" pitchFamily="34" charset="0"/>
                <a:cs typeface="Arial" panose="020B0604020202020204" pitchFamily="34" charset="0"/>
              </a:rPr>
              <a:t>not</a:t>
            </a:r>
            <a:r>
              <a:rPr lang="en-US" dirty="0">
                <a:solidFill>
                  <a:schemeClr val="bg2"/>
                </a:solidFill>
                <a:latin typeface="Arial" panose="020B0604020202020204" pitchFamily="34" charset="0"/>
                <a:cs typeface="Arial" panose="020B0604020202020204" pitchFamily="34" charset="0"/>
              </a:rPr>
              <a:t> the actual location</a:t>
            </a:r>
          </a:p>
        </p:txBody>
      </p:sp>
      <p:cxnSp>
        <p:nvCxnSpPr>
          <p:cNvPr id="10" name="Straight Connector 9">
            <a:extLst>
              <a:ext uri="{FF2B5EF4-FFF2-40B4-BE49-F238E27FC236}">
                <a16:creationId xmlns:a16="http://schemas.microsoft.com/office/drawing/2014/main" id="{07F4F69C-A6FF-4046-BA96-2A5134768244}"/>
              </a:ext>
            </a:extLst>
          </p:cNvPr>
          <p:cNvCxnSpPr>
            <a:cxnSpLocks/>
            <a:stCxn id="5" idx="1"/>
            <a:endCxn id="4" idx="3"/>
          </p:cNvCxnSpPr>
          <p:nvPr/>
        </p:nvCxnSpPr>
        <p:spPr>
          <a:xfrm flipH="1">
            <a:off x="9663167" y="681037"/>
            <a:ext cx="339968" cy="198669"/>
          </a:xfrm>
          <a:prstGeom prst="line">
            <a:avLst/>
          </a:prstGeom>
          <a:solidFill>
            <a:schemeClr val="accent2">
              <a:alpha val="25000"/>
            </a:schemeClr>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60970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1524000" y="1371600"/>
            <a:ext cx="9144000" cy="4876800"/>
          </a:xfrm>
          <a:prstGeom prst="rect">
            <a:avLst/>
          </a:prstGeom>
          <a:solidFill>
            <a:schemeClr val="bg1"/>
          </a:solidFill>
          <a:ln>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9" name="Picture 28" descr="HHW System Non Condensing Boilers.jpg"/>
          <p:cNvPicPr>
            <a:picLocks noChangeAspect="1"/>
          </p:cNvPicPr>
          <p:nvPr/>
        </p:nvPicPr>
        <p:blipFill>
          <a:blip r:embed="rId3" cstate="print"/>
          <a:stretch>
            <a:fillRect/>
          </a:stretch>
        </p:blipFill>
        <p:spPr>
          <a:xfrm>
            <a:off x="3028605" y="1965621"/>
            <a:ext cx="5685906" cy="4160068"/>
          </a:xfrm>
          <a:prstGeom prst="rect">
            <a:avLst/>
          </a:prstGeom>
        </p:spPr>
      </p:pic>
      <p:sp>
        <p:nvSpPr>
          <p:cNvPr id="966658" name="Rectangle 2"/>
          <p:cNvSpPr>
            <a:spLocks noGrp="1" noChangeArrowheads="1"/>
          </p:cNvSpPr>
          <p:nvPr>
            <p:ph type="title"/>
          </p:nvPr>
        </p:nvSpPr>
        <p:spPr/>
        <p:txBody>
          <a:bodyPr>
            <a:normAutofit/>
          </a:bodyPr>
          <a:lstStyle/>
          <a:p>
            <a:r>
              <a:rPr lang="en-US" sz="2800"/>
              <a:t>Variable Flow Connection that Keeps the Boilers Hot While the Loop Does “What-Ever”</a:t>
            </a:r>
          </a:p>
        </p:txBody>
      </p:sp>
      <p:grpSp>
        <p:nvGrpSpPr>
          <p:cNvPr id="2" name="Group 4"/>
          <p:cNvGrpSpPr>
            <a:grpSpLocks/>
          </p:cNvGrpSpPr>
          <p:nvPr/>
        </p:nvGrpSpPr>
        <p:grpSpPr bwMode="auto">
          <a:xfrm>
            <a:off x="3352801" y="3382964"/>
            <a:ext cx="1736725" cy="2560637"/>
            <a:chOff x="1152" y="2131"/>
            <a:chExt cx="1094" cy="1613"/>
          </a:xfrm>
        </p:grpSpPr>
        <p:sp>
          <p:nvSpPr>
            <p:cNvPr id="966661" name="Rectangle 5"/>
            <p:cNvSpPr>
              <a:spLocks noChangeArrowheads="1"/>
            </p:cNvSpPr>
            <p:nvPr/>
          </p:nvSpPr>
          <p:spPr bwMode="auto">
            <a:xfrm>
              <a:off x="1152" y="2131"/>
              <a:ext cx="58" cy="490"/>
            </a:xfrm>
            <a:prstGeom prst="rect">
              <a:avLst/>
            </a:prstGeom>
            <a:solidFill>
              <a:srgbClr val="FF0000">
                <a:alpha val="50000"/>
              </a:srgbClr>
            </a:solidFill>
            <a:ln w="9525">
              <a:noFill/>
              <a:miter lim="800000"/>
              <a:headEnd/>
              <a:tailEnd/>
            </a:ln>
            <a:effectLst/>
          </p:spPr>
          <p:txBody>
            <a:bodyPr wrap="none" anchor="ctr"/>
            <a:lstStyle/>
            <a:p>
              <a:endParaRPr lang="en-US" sz="1800"/>
            </a:p>
          </p:txBody>
        </p:sp>
        <p:sp>
          <p:nvSpPr>
            <p:cNvPr id="966662" name="Rectangle 6"/>
            <p:cNvSpPr>
              <a:spLocks noChangeArrowheads="1"/>
            </p:cNvSpPr>
            <p:nvPr/>
          </p:nvSpPr>
          <p:spPr bwMode="auto">
            <a:xfrm rot="16200000">
              <a:off x="1699" y="1642"/>
              <a:ext cx="58" cy="1036"/>
            </a:xfrm>
            <a:prstGeom prst="rect">
              <a:avLst/>
            </a:prstGeom>
            <a:solidFill>
              <a:srgbClr val="FF0000">
                <a:alpha val="50000"/>
              </a:srgbClr>
            </a:solidFill>
            <a:ln w="9525">
              <a:noFill/>
              <a:miter lim="800000"/>
              <a:headEnd/>
              <a:tailEnd/>
            </a:ln>
            <a:effectLst/>
          </p:spPr>
          <p:txBody>
            <a:bodyPr wrap="none" anchor="ctr"/>
            <a:lstStyle/>
            <a:p>
              <a:endParaRPr lang="en-US" sz="1800"/>
            </a:p>
          </p:txBody>
        </p:sp>
        <p:sp>
          <p:nvSpPr>
            <p:cNvPr id="966663" name="Rectangle 7"/>
            <p:cNvSpPr>
              <a:spLocks noChangeArrowheads="1"/>
            </p:cNvSpPr>
            <p:nvPr/>
          </p:nvSpPr>
          <p:spPr bwMode="auto">
            <a:xfrm>
              <a:off x="2189" y="2189"/>
              <a:ext cx="57" cy="1497"/>
            </a:xfrm>
            <a:prstGeom prst="rect">
              <a:avLst/>
            </a:prstGeom>
            <a:solidFill>
              <a:srgbClr val="FF0000">
                <a:alpha val="50000"/>
              </a:srgbClr>
            </a:solidFill>
            <a:ln w="9525">
              <a:noFill/>
              <a:miter lim="800000"/>
              <a:headEnd/>
              <a:tailEnd/>
            </a:ln>
            <a:effectLst/>
          </p:spPr>
          <p:txBody>
            <a:bodyPr wrap="none" anchor="ctr"/>
            <a:lstStyle/>
            <a:p>
              <a:endParaRPr lang="en-US" sz="1800"/>
            </a:p>
          </p:txBody>
        </p:sp>
        <p:sp>
          <p:nvSpPr>
            <p:cNvPr id="966664" name="Rectangle 8"/>
            <p:cNvSpPr>
              <a:spLocks noChangeArrowheads="1"/>
            </p:cNvSpPr>
            <p:nvPr/>
          </p:nvSpPr>
          <p:spPr bwMode="auto">
            <a:xfrm rot="16200000">
              <a:off x="1670" y="3168"/>
              <a:ext cx="58" cy="1094"/>
            </a:xfrm>
            <a:prstGeom prst="rect">
              <a:avLst/>
            </a:prstGeom>
            <a:solidFill>
              <a:srgbClr val="FF6600">
                <a:alpha val="50000"/>
              </a:srgbClr>
            </a:solidFill>
            <a:ln w="9525">
              <a:noFill/>
              <a:miter lim="800000"/>
              <a:headEnd/>
              <a:tailEnd/>
            </a:ln>
            <a:effectLst/>
          </p:spPr>
          <p:txBody>
            <a:bodyPr wrap="none" anchor="ctr"/>
            <a:lstStyle/>
            <a:p>
              <a:endParaRPr lang="en-US" sz="1800"/>
            </a:p>
          </p:txBody>
        </p:sp>
        <p:sp>
          <p:nvSpPr>
            <p:cNvPr id="966665" name="Rectangle 9"/>
            <p:cNvSpPr>
              <a:spLocks noChangeArrowheads="1"/>
            </p:cNvSpPr>
            <p:nvPr/>
          </p:nvSpPr>
          <p:spPr bwMode="auto">
            <a:xfrm>
              <a:off x="1152" y="2880"/>
              <a:ext cx="58" cy="807"/>
            </a:xfrm>
            <a:prstGeom prst="rect">
              <a:avLst/>
            </a:prstGeom>
            <a:solidFill>
              <a:srgbClr val="FF6600">
                <a:alpha val="50000"/>
              </a:srgbClr>
            </a:solidFill>
            <a:ln w="9525" algn="ctr">
              <a:noFill/>
              <a:miter lim="800000"/>
              <a:headEnd/>
              <a:tailEnd/>
            </a:ln>
            <a:effectLst/>
          </p:spPr>
          <p:txBody>
            <a:bodyPr wrap="none" anchor="ctr"/>
            <a:lstStyle/>
            <a:p>
              <a:endParaRPr lang="en-US" sz="1800"/>
            </a:p>
          </p:txBody>
        </p:sp>
        <p:sp>
          <p:nvSpPr>
            <p:cNvPr id="966666" name="Rectangle 10"/>
            <p:cNvSpPr>
              <a:spLocks noChangeArrowheads="1"/>
            </p:cNvSpPr>
            <p:nvPr/>
          </p:nvSpPr>
          <p:spPr bwMode="auto">
            <a:xfrm>
              <a:off x="1152" y="2621"/>
              <a:ext cx="58" cy="259"/>
            </a:xfrm>
            <a:prstGeom prst="rect">
              <a:avLst/>
            </a:prstGeom>
            <a:gradFill rotWithShape="1">
              <a:gsLst>
                <a:gs pos="0">
                  <a:srgbClr val="FF0000">
                    <a:alpha val="50000"/>
                  </a:srgbClr>
                </a:gs>
                <a:gs pos="100000">
                  <a:srgbClr val="FF9933">
                    <a:alpha val="50000"/>
                  </a:srgbClr>
                </a:gs>
              </a:gsLst>
              <a:lin ang="5400000" scaled="1"/>
            </a:gradFill>
            <a:ln w="9525">
              <a:noFill/>
              <a:miter lim="800000"/>
              <a:headEnd/>
              <a:tailEnd/>
            </a:ln>
            <a:effectLst/>
          </p:spPr>
          <p:txBody>
            <a:bodyPr wrap="none" anchor="ctr"/>
            <a:lstStyle/>
            <a:p>
              <a:endParaRPr lang="en-US" sz="1800"/>
            </a:p>
          </p:txBody>
        </p:sp>
      </p:grpSp>
      <p:grpSp>
        <p:nvGrpSpPr>
          <p:cNvPr id="3" name="Group 11"/>
          <p:cNvGrpSpPr>
            <a:grpSpLocks/>
          </p:cNvGrpSpPr>
          <p:nvPr/>
        </p:nvGrpSpPr>
        <p:grpSpPr bwMode="auto">
          <a:xfrm>
            <a:off x="5456238" y="2193926"/>
            <a:ext cx="2925762" cy="3749675"/>
            <a:chOff x="2477" y="1382"/>
            <a:chExt cx="1843" cy="2362"/>
          </a:xfrm>
        </p:grpSpPr>
        <p:sp>
          <p:nvSpPr>
            <p:cNvPr id="966668" name="Rectangle 12"/>
            <p:cNvSpPr>
              <a:spLocks noChangeArrowheads="1"/>
            </p:cNvSpPr>
            <p:nvPr/>
          </p:nvSpPr>
          <p:spPr bwMode="auto">
            <a:xfrm rot="16200000">
              <a:off x="3370" y="2793"/>
              <a:ext cx="58" cy="1843"/>
            </a:xfrm>
            <a:prstGeom prst="rect">
              <a:avLst/>
            </a:prstGeom>
            <a:solidFill>
              <a:srgbClr val="FFFF00">
                <a:alpha val="50000"/>
              </a:srgbClr>
            </a:solidFill>
            <a:ln w="9525">
              <a:noFill/>
              <a:miter lim="800000"/>
              <a:headEnd/>
              <a:tailEnd/>
            </a:ln>
            <a:effectLst/>
          </p:spPr>
          <p:txBody>
            <a:bodyPr wrap="none" anchor="ctr"/>
            <a:lstStyle/>
            <a:p>
              <a:endParaRPr lang="en-US" sz="1800"/>
            </a:p>
          </p:txBody>
        </p:sp>
        <p:sp>
          <p:nvSpPr>
            <p:cNvPr id="966669" name="Rectangle 13"/>
            <p:cNvSpPr>
              <a:spLocks noChangeArrowheads="1"/>
            </p:cNvSpPr>
            <p:nvPr/>
          </p:nvSpPr>
          <p:spPr bwMode="auto">
            <a:xfrm rot="16200000">
              <a:off x="3398" y="518"/>
              <a:ext cx="58" cy="1786"/>
            </a:xfrm>
            <a:prstGeom prst="rect">
              <a:avLst/>
            </a:prstGeom>
            <a:solidFill>
              <a:srgbClr val="FF6600">
                <a:alpha val="50000"/>
              </a:srgbClr>
            </a:solidFill>
            <a:ln w="9525">
              <a:noFill/>
              <a:miter lim="800000"/>
              <a:headEnd/>
              <a:tailEnd/>
            </a:ln>
            <a:effectLst/>
          </p:spPr>
          <p:txBody>
            <a:bodyPr wrap="none" anchor="ctr"/>
            <a:lstStyle/>
            <a:p>
              <a:endParaRPr lang="en-US" sz="1800"/>
            </a:p>
          </p:txBody>
        </p:sp>
        <p:sp>
          <p:nvSpPr>
            <p:cNvPr id="966670" name="Rectangle 14"/>
            <p:cNvSpPr>
              <a:spLocks noChangeArrowheads="1"/>
            </p:cNvSpPr>
            <p:nvPr/>
          </p:nvSpPr>
          <p:spPr bwMode="auto">
            <a:xfrm>
              <a:off x="3658" y="2909"/>
              <a:ext cx="57" cy="778"/>
            </a:xfrm>
            <a:prstGeom prst="rect">
              <a:avLst/>
            </a:prstGeom>
            <a:solidFill>
              <a:srgbClr val="FFFF00">
                <a:alpha val="50000"/>
              </a:srgbClr>
            </a:solidFill>
            <a:ln w="9525" algn="ctr">
              <a:noFill/>
              <a:miter lim="800000"/>
              <a:headEnd/>
              <a:tailEnd/>
            </a:ln>
            <a:effectLst/>
          </p:spPr>
          <p:txBody>
            <a:bodyPr wrap="none" anchor="ctr"/>
            <a:lstStyle/>
            <a:p>
              <a:endParaRPr lang="en-US" sz="1800"/>
            </a:p>
          </p:txBody>
        </p:sp>
        <p:sp>
          <p:nvSpPr>
            <p:cNvPr id="966671" name="Rectangle 15"/>
            <p:cNvSpPr>
              <a:spLocks noChangeArrowheads="1"/>
            </p:cNvSpPr>
            <p:nvPr/>
          </p:nvSpPr>
          <p:spPr bwMode="auto">
            <a:xfrm>
              <a:off x="3658" y="1411"/>
              <a:ext cx="57" cy="1181"/>
            </a:xfrm>
            <a:prstGeom prst="rect">
              <a:avLst/>
            </a:prstGeom>
            <a:solidFill>
              <a:srgbClr val="FF6600">
                <a:alpha val="50000"/>
              </a:srgbClr>
            </a:solidFill>
            <a:ln w="9525" algn="ctr">
              <a:noFill/>
              <a:miter lim="800000"/>
              <a:headEnd/>
              <a:tailEnd/>
            </a:ln>
            <a:effectLst/>
          </p:spPr>
          <p:txBody>
            <a:bodyPr wrap="none" anchor="ctr"/>
            <a:lstStyle/>
            <a:p>
              <a:endParaRPr lang="en-US" sz="1800"/>
            </a:p>
          </p:txBody>
        </p:sp>
        <p:sp>
          <p:nvSpPr>
            <p:cNvPr id="966672" name="Rectangle 16"/>
            <p:cNvSpPr>
              <a:spLocks noChangeArrowheads="1"/>
            </p:cNvSpPr>
            <p:nvPr/>
          </p:nvSpPr>
          <p:spPr bwMode="auto">
            <a:xfrm>
              <a:off x="3658" y="2592"/>
              <a:ext cx="58" cy="317"/>
            </a:xfrm>
            <a:prstGeom prst="rect">
              <a:avLst/>
            </a:prstGeom>
            <a:gradFill rotWithShape="1">
              <a:gsLst>
                <a:gs pos="0">
                  <a:srgbClr val="FF9933">
                    <a:alpha val="50000"/>
                  </a:srgbClr>
                </a:gs>
                <a:gs pos="100000">
                  <a:srgbClr val="FFFF00">
                    <a:alpha val="50000"/>
                  </a:srgbClr>
                </a:gs>
              </a:gsLst>
              <a:lin ang="5400000" scaled="1"/>
            </a:gradFill>
            <a:ln w="9525">
              <a:noFill/>
              <a:miter lim="800000"/>
              <a:headEnd/>
              <a:tailEnd/>
            </a:ln>
            <a:effectLst/>
          </p:spPr>
          <p:txBody>
            <a:bodyPr wrap="none" anchor="ctr"/>
            <a:lstStyle/>
            <a:p>
              <a:endParaRPr lang="en-US" sz="1800"/>
            </a:p>
          </p:txBody>
        </p:sp>
        <p:sp>
          <p:nvSpPr>
            <p:cNvPr id="966673" name="Rectangle 17"/>
            <p:cNvSpPr>
              <a:spLocks noChangeArrowheads="1"/>
            </p:cNvSpPr>
            <p:nvPr/>
          </p:nvSpPr>
          <p:spPr bwMode="auto">
            <a:xfrm>
              <a:off x="4262" y="2938"/>
              <a:ext cx="57" cy="778"/>
            </a:xfrm>
            <a:prstGeom prst="rect">
              <a:avLst/>
            </a:prstGeom>
            <a:solidFill>
              <a:srgbClr val="FFFF00">
                <a:alpha val="50000"/>
              </a:srgbClr>
            </a:solidFill>
            <a:ln w="9525" algn="ctr">
              <a:noFill/>
              <a:miter lim="800000"/>
              <a:headEnd/>
              <a:tailEnd/>
            </a:ln>
            <a:effectLst/>
          </p:spPr>
          <p:txBody>
            <a:bodyPr wrap="none" anchor="ctr"/>
            <a:lstStyle/>
            <a:p>
              <a:endParaRPr lang="en-US" sz="1800"/>
            </a:p>
          </p:txBody>
        </p:sp>
        <p:sp>
          <p:nvSpPr>
            <p:cNvPr id="966674" name="Rectangle 18"/>
            <p:cNvSpPr>
              <a:spLocks noChangeArrowheads="1"/>
            </p:cNvSpPr>
            <p:nvPr/>
          </p:nvSpPr>
          <p:spPr bwMode="auto">
            <a:xfrm>
              <a:off x="4262" y="1440"/>
              <a:ext cx="57" cy="1181"/>
            </a:xfrm>
            <a:prstGeom prst="rect">
              <a:avLst/>
            </a:prstGeom>
            <a:solidFill>
              <a:srgbClr val="FF6600">
                <a:alpha val="50000"/>
              </a:srgbClr>
            </a:solidFill>
            <a:ln w="9525" algn="ctr">
              <a:noFill/>
              <a:miter lim="800000"/>
              <a:headEnd/>
              <a:tailEnd/>
            </a:ln>
            <a:effectLst/>
          </p:spPr>
          <p:txBody>
            <a:bodyPr wrap="none" anchor="ctr"/>
            <a:lstStyle/>
            <a:p>
              <a:endParaRPr lang="en-US" sz="1800"/>
            </a:p>
          </p:txBody>
        </p:sp>
        <p:sp>
          <p:nvSpPr>
            <p:cNvPr id="966675" name="Rectangle 19"/>
            <p:cNvSpPr>
              <a:spLocks noChangeArrowheads="1"/>
            </p:cNvSpPr>
            <p:nvPr/>
          </p:nvSpPr>
          <p:spPr bwMode="auto">
            <a:xfrm>
              <a:off x="4262" y="2621"/>
              <a:ext cx="58" cy="317"/>
            </a:xfrm>
            <a:prstGeom prst="rect">
              <a:avLst/>
            </a:prstGeom>
            <a:gradFill rotWithShape="1">
              <a:gsLst>
                <a:gs pos="0">
                  <a:srgbClr val="FF9933">
                    <a:alpha val="50000"/>
                  </a:srgbClr>
                </a:gs>
                <a:gs pos="100000">
                  <a:srgbClr val="FFFF00">
                    <a:alpha val="50000"/>
                  </a:srgbClr>
                </a:gs>
              </a:gsLst>
              <a:lin ang="5400000" scaled="1"/>
            </a:gradFill>
            <a:ln w="9525">
              <a:noFill/>
              <a:miter lim="800000"/>
              <a:headEnd/>
              <a:tailEnd/>
            </a:ln>
            <a:effectLst/>
          </p:spPr>
          <p:txBody>
            <a:bodyPr wrap="none" anchor="ctr"/>
            <a:lstStyle/>
            <a:p>
              <a:endParaRPr lang="en-US" sz="1800"/>
            </a:p>
          </p:txBody>
        </p:sp>
      </p:grpSp>
      <p:grpSp>
        <p:nvGrpSpPr>
          <p:cNvPr id="4" name="Group 20"/>
          <p:cNvGrpSpPr>
            <a:grpSpLocks/>
          </p:cNvGrpSpPr>
          <p:nvPr/>
        </p:nvGrpSpPr>
        <p:grpSpPr bwMode="auto">
          <a:xfrm>
            <a:off x="5089525" y="2193926"/>
            <a:ext cx="458788" cy="3749675"/>
            <a:chOff x="2246" y="1382"/>
            <a:chExt cx="289" cy="2362"/>
          </a:xfrm>
        </p:grpSpPr>
        <p:sp>
          <p:nvSpPr>
            <p:cNvPr id="966677" name="Rectangle 21"/>
            <p:cNvSpPr>
              <a:spLocks noChangeArrowheads="1"/>
            </p:cNvSpPr>
            <p:nvPr/>
          </p:nvSpPr>
          <p:spPr bwMode="auto">
            <a:xfrm>
              <a:off x="2477" y="2189"/>
              <a:ext cx="58" cy="1498"/>
            </a:xfrm>
            <a:prstGeom prst="rect">
              <a:avLst/>
            </a:prstGeom>
            <a:solidFill>
              <a:srgbClr val="FFFF00">
                <a:alpha val="50000"/>
              </a:srgbClr>
            </a:solidFill>
            <a:ln w="9525" algn="ctr">
              <a:noFill/>
              <a:miter lim="800000"/>
              <a:headEnd/>
              <a:tailEnd/>
            </a:ln>
            <a:effectLst/>
          </p:spPr>
          <p:txBody>
            <a:bodyPr wrap="none" anchor="ctr"/>
            <a:lstStyle/>
            <a:p>
              <a:endParaRPr lang="en-US" sz="1800"/>
            </a:p>
          </p:txBody>
        </p:sp>
        <p:sp>
          <p:nvSpPr>
            <p:cNvPr id="966678" name="Rectangle 22"/>
            <p:cNvSpPr>
              <a:spLocks noChangeArrowheads="1"/>
            </p:cNvSpPr>
            <p:nvPr/>
          </p:nvSpPr>
          <p:spPr bwMode="auto">
            <a:xfrm>
              <a:off x="2477" y="1382"/>
              <a:ext cx="58" cy="807"/>
            </a:xfrm>
            <a:prstGeom prst="rect">
              <a:avLst/>
            </a:prstGeom>
            <a:solidFill>
              <a:srgbClr val="FF6600">
                <a:alpha val="50000"/>
              </a:srgbClr>
            </a:solidFill>
            <a:ln w="9525" algn="ctr">
              <a:noFill/>
              <a:miter lim="800000"/>
              <a:headEnd/>
              <a:tailEnd/>
            </a:ln>
            <a:effectLst/>
          </p:spPr>
          <p:txBody>
            <a:bodyPr wrap="none" anchor="ctr"/>
            <a:lstStyle/>
            <a:p>
              <a:endParaRPr lang="en-US" sz="1800"/>
            </a:p>
          </p:txBody>
        </p:sp>
        <p:sp>
          <p:nvSpPr>
            <p:cNvPr id="966679" name="Rectangle 23"/>
            <p:cNvSpPr>
              <a:spLocks noChangeArrowheads="1"/>
            </p:cNvSpPr>
            <p:nvPr/>
          </p:nvSpPr>
          <p:spPr bwMode="auto">
            <a:xfrm rot="16200000">
              <a:off x="2333" y="2044"/>
              <a:ext cx="58" cy="231"/>
            </a:xfrm>
            <a:prstGeom prst="rect">
              <a:avLst/>
            </a:prstGeom>
            <a:solidFill>
              <a:srgbClr val="FF0000">
                <a:alpha val="50000"/>
              </a:srgbClr>
            </a:solidFill>
            <a:ln w="9525">
              <a:noFill/>
              <a:miter lim="800000"/>
              <a:headEnd/>
              <a:tailEnd/>
            </a:ln>
            <a:effectLst/>
          </p:spPr>
          <p:txBody>
            <a:bodyPr wrap="none" anchor="ctr"/>
            <a:lstStyle/>
            <a:p>
              <a:endParaRPr lang="en-US" sz="1800"/>
            </a:p>
          </p:txBody>
        </p:sp>
        <p:sp>
          <p:nvSpPr>
            <p:cNvPr id="966680" name="Rectangle 24"/>
            <p:cNvSpPr>
              <a:spLocks noChangeArrowheads="1"/>
            </p:cNvSpPr>
            <p:nvPr/>
          </p:nvSpPr>
          <p:spPr bwMode="auto">
            <a:xfrm rot="16200000">
              <a:off x="2333" y="3599"/>
              <a:ext cx="58" cy="231"/>
            </a:xfrm>
            <a:prstGeom prst="rect">
              <a:avLst/>
            </a:prstGeom>
            <a:solidFill>
              <a:srgbClr val="FFFF00">
                <a:alpha val="50000"/>
              </a:srgbClr>
            </a:solidFill>
            <a:ln w="9525" algn="ctr">
              <a:noFill/>
              <a:miter lim="800000"/>
              <a:headEnd/>
              <a:tailEnd/>
            </a:ln>
            <a:effectLst/>
          </p:spPr>
          <p:txBody>
            <a:bodyPr wrap="none" anchor="ctr"/>
            <a:lstStyle/>
            <a:p>
              <a:endParaRPr lang="en-US" sz="1800"/>
            </a:p>
          </p:txBody>
        </p:sp>
      </p:grpSp>
      <p:sp>
        <p:nvSpPr>
          <p:cNvPr id="966681" name="Oval 25"/>
          <p:cNvSpPr>
            <a:spLocks noChangeAspect="1" noChangeArrowheads="1"/>
          </p:cNvSpPr>
          <p:nvPr/>
        </p:nvSpPr>
        <p:spPr bwMode="auto">
          <a:xfrm>
            <a:off x="4860925" y="3108325"/>
            <a:ext cx="992188" cy="992188"/>
          </a:xfrm>
          <a:prstGeom prst="ellipse">
            <a:avLst/>
          </a:prstGeom>
          <a:noFill/>
          <a:ln w="38100">
            <a:solidFill>
              <a:srgbClr val="FF0000"/>
            </a:solidFill>
            <a:round/>
            <a:headEnd/>
            <a:tailEnd/>
          </a:ln>
          <a:effectLst/>
        </p:spPr>
        <p:txBody>
          <a:bodyPr wrap="none" anchor="ctr"/>
          <a:lstStyle/>
          <a:p>
            <a:endParaRPr lang="en-US" sz="1800"/>
          </a:p>
        </p:txBody>
      </p:sp>
      <p:sp>
        <p:nvSpPr>
          <p:cNvPr id="34" name="Text Box 7"/>
          <p:cNvSpPr txBox="1">
            <a:spLocks noChangeArrowheads="1"/>
          </p:cNvSpPr>
          <p:nvPr/>
        </p:nvSpPr>
        <p:spPr bwMode="auto">
          <a:xfrm>
            <a:off x="2263833" y="2111434"/>
            <a:ext cx="2543694" cy="1175063"/>
          </a:xfrm>
          <a:prstGeom prst="rect">
            <a:avLst/>
          </a:prstGeom>
          <a:solidFill>
            <a:schemeClr val="bg2">
              <a:alpha val="50000"/>
            </a:schemeClr>
          </a:solidFill>
          <a:ln w="9525" algn="ctr">
            <a:noFill/>
            <a:miter lim="800000"/>
            <a:headEnd/>
            <a:tailEnd/>
          </a:ln>
          <a:effectLst/>
        </p:spPr>
        <p:txBody>
          <a:bodyPr wrap="square" anchor="ctr"/>
          <a:lstStyle/>
          <a:p>
            <a:pPr algn="ctr">
              <a:spcBef>
                <a:spcPct val="50000"/>
              </a:spcBef>
            </a:pPr>
            <a:r>
              <a:rPr lang="en-US" sz="1400" dirty="0">
                <a:solidFill>
                  <a:schemeClr val="bg1"/>
                </a:solidFill>
                <a:latin typeface="Arial" charset="0"/>
              </a:rPr>
              <a:t>Non-condensing boilers piped in a constant volume loop and operate at a constant flow at a safe (non-condensing) temperature (typically 140°F)</a:t>
            </a:r>
          </a:p>
        </p:txBody>
      </p:sp>
      <p:sp>
        <p:nvSpPr>
          <p:cNvPr id="35" name="Text Box 7"/>
          <p:cNvSpPr txBox="1">
            <a:spLocks noChangeArrowheads="1"/>
          </p:cNvSpPr>
          <p:nvPr/>
        </p:nvSpPr>
        <p:spPr bwMode="auto">
          <a:xfrm>
            <a:off x="8772699" y="2194560"/>
            <a:ext cx="1454728" cy="1030778"/>
          </a:xfrm>
          <a:prstGeom prst="rect">
            <a:avLst/>
          </a:prstGeom>
          <a:solidFill>
            <a:schemeClr val="bg2">
              <a:alpha val="50000"/>
            </a:schemeClr>
          </a:solidFill>
          <a:ln w="9525" algn="ctr">
            <a:noFill/>
            <a:miter lim="800000"/>
            <a:headEnd/>
            <a:tailEnd/>
          </a:ln>
          <a:effectLst/>
        </p:spPr>
        <p:txBody>
          <a:bodyPr wrap="square" anchor="ctr"/>
          <a:lstStyle/>
          <a:p>
            <a:pPr algn="ctr">
              <a:spcBef>
                <a:spcPct val="50000"/>
              </a:spcBef>
            </a:pPr>
            <a:r>
              <a:rPr lang="en-US" sz="1400" dirty="0">
                <a:solidFill>
                  <a:schemeClr val="bg1"/>
                </a:solidFill>
                <a:latin typeface="Arial" charset="0"/>
              </a:rPr>
              <a:t>Variable flow distribution loop sees flow that varies with load</a:t>
            </a:r>
          </a:p>
        </p:txBody>
      </p:sp>
      <p:sp>
        <p:nvSpPr>
          <p:cNvPr id="36" name="Text Box 7"/>
          <p:cNvSpPr txBox="1">
            <a:spLocks noChangeArrowheads="1"/>
          </p:cNvSpPr>
          <p:nvPr/>
        </p:nvSpPr>
        <p:spPr bwMode="auto">
          <a:xfrm>
            <a:off x="5624945" y="3250276"/>
            <a:ext cx="1454728" cy="2568632"/>
          </a:xfrm>
          <a:prstGeom prst="rect">
            <a:avLst/>
          </a:prstGeom>
          <a:solidFill>
            <a:schemeClr val="bg2">
              <a:alpha val="50000"/>
            </a:schemeClr>
          </a:solidFill>
          <a:ln w="9525" algn="ctr">
            <a:noFill/>
            <a:miter lim="800000"/>
            <a:headEnd/>
            <a:tailEnd/>
          </a:ln>
          <a:effectLst/>
        </p:spPr>
        <p:txBody>
          <a:bodyPr wrap="square" anchor="ctr"/>
          <a:lstStyle/>
          <a:p>
            <a:pPr algn="ctr">
              <a:spcBef>
                <a:spcPct val="50000"/>
              </a:spcBef>
            </a:pPr>
            <a:r>
              <a:rPr lang="en-US" sz="1400" dirty="0">
                <a:solidFill>
                  <a:schemeClr val="bg1"/>
                </a:solidFill>
                <a:latin typeface="Arial" charset="0"/>
              </a:rPr>
              <a:t>Three way valve mixes water from the boiler loop with water returning from the loads to provide supply temperatures at or below the boiler loop temperature</a:t>
            </a:r>
          </a:p>
        </p:txBody>
      </p:sp>
    </p:spTree>
    <p:extLst>
      <p:ext uri="{BB962C8B-B14F-4D97-AF65-F5344CB8AC3E}">
        <p14:creationId xmlns:p14="http://schemas.microsoft.com/office/powerpoint/2010/main" val="265447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352660-6EB1-4C36-9A73-C2ACF7F0C669}"/>
              </a:ext>
            </a:extLst>
          </p:cNvPr>
          <p:cNvSpPr>
            <a:spLocks noGrp="1"/>
          </p:cNvSpPr>
          <p:nvPr>
            <p:ph type="title"/>
          </p:nvPr>
        </p:nvSpPr>
        <p:spPr/>
        <p:txBody>
          <a:bodyPr/>
          <a:lstStyle/>
          <a:p>
            <a:r>
              <a:rPr lang="en-US" dirty="0">
                <a:solidFill>
                  <a:schemeClr val="tx1"/>
                </a:solidFill>
              </a:rPr>
              <a:t>Boiler Piping</a:t>
            </a:r>
          </a:p>
        </p:txBody>
      </p:sp>
      <p:pic>
        <p:nvPicPr>
          <p:cNvPr id="3" name="Picture 2">
            <a:extLst>
              <a:ext uri="{FF2B5EF4-FFF2-40B4-BE49-F238E27FC236}">
                <a16:creationId xmlns:a16="http://schemas.microsoft.com/office/drawing/2014/main" id="{108163C5-1F83-4D36-832A-2160863F2112}"/>
              </a:ext>
            </a:extLst>
          </p:cNvPr>
          <p:cNvPicPr>
            <a:picLocks noChangeAspect="1"/>
          </p:cNvPicPr>
          <p:nvPr/>
        </p:nvPicPr>
        <p:blipFill>
          <a:blip r:embed="rId2"/>
          <a:stretch>
            <a:fillRect/>
          </a:stretch>
        </p:blipFill>
        <p:spPr>
          <a:xfrm>
            <a:off x="4234069" y="539743"/>
            <a:ext cx="7890510" cy="6023610"/>
          </a:xfrm>
          <a:prstGeom prst="rect">
            <a:avLst/>
          </a:prstGeom>
        </p:spPr>
      </p:pic>
    </p:spTree>
    <p:extLst>
      <p:ext uri="{BB962C8B-B14F-4D97-AF65-F5344CB8AC3E}">
        <p14:creationId xmlns:p14="http://schemas.microsoft.com/office/powerpoint/2010/main" val="14284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88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A6AD0-54AD-4012-8832-8CF0F5A905B0}"/>
              </a:ext>
            </a:extLst>
          </p:cNvPr>
          <p:cNvSpPr>
            <a:spLocks noGrp="1"/>
          </p:cNvSpPr>
          <p:nvPr>
            <p:ph type="title"/>
          </p:nvPr>
        </p:nvSpPr>
        <p:spPr/>
        <p:txBody>
          <a:bodyPr/>
          <a:lstStyle/>
          <a:p>
            <a:r>
              <a:rPr lang="en-US" dirty="0"/>
              <a:t>Boiler Break-out Session 2</a:t>
            </a:r>
          </a:p>
        </p:txBody>
      </p:sp>
      <p:sp>
        <p:nvSpPr>
          <p:cNvPr id="3" name="Content Placeholder 2">
            <a:extLst>
              <a:ext uri="{FF2B5EF4-FFF2-40B4-BE49-F238E27FC236}">
                <a16:creationId xmlns:a16="http://schemas.microsoft.com/office/drawing/2014/main" id="{86DFCEDD-8807-41AE-97EF-A02C4018E252}"/>
              </a:ext>
            </a:extLst>
          </p:cNvPr>
          <p:cNvSpPr>
            <a:spLocks noGrp="1"/>
          </p:cNvSpPr>
          <p:nvPr>
            <p:ph sz="half" idx="1"/>
          </p:nvPr>
        </p:nvSpPr>
        <p:spPr>
          <a:xfrm>
            <a:off x="838200" y="1610436"/>
            <a:ext cx="5181600" cy="5247563"/>
          </a:xfrm>
        </p:spPr>
        <p:txBody>
          <a:bodyPr>
            <a:normAutofit/>
          </a:bodyPr>
          <a:lstStyle/>
          <a:p>
            <a:pPr marL="0" indent="0">
              <a:buNone/>
            </a:pPr>
            <a:r>
              <a:rPr lang="en-US" dirty="0"/>
              <a:t>Given</a:t>
            </a:r>
            <a:r>
              <a:rPr lang="en-US" sz="2400" dirty="0"/>
              <a:t> </a:t>
            </a:r>
          </a:p>
          <a:p>
            <a:r>
              <a:rPr lang="en-US" sz="2000" dirty="0"/>
              <a:t>The basis of design boiler information</a:t>
            </a:r>
          </a:p>
          <a:p>
            <a:r>
              <a:rPr lang="en-US" sz="2000" dirty="0"/>
              <a:t>Basis of design requirements</a:t>
            </a:r>
          </a:p>
          <a:p>
            <a:pPr lvl="1"/>
            <a:r>
              <a:rPr lang="en-US" sz="2000" dirty="0"/>
              <a:t>System diagram that follows</a:t>
            </a:r>
          </a:p>
          <a:p>
            <a:pPr lvl="1"/>
            <a:r>
              <a:rPr lang="en-US" sz="2000" dirty="0"/>
              <a:t>Ability to reset supply LWT to 110°F is the design target/incentive basis</a:t>
            </a:r>
          </a:p>
          <a:p>
            <a:pPr lvl="2"/>
            <a:r>
              <a:rPr lang="en-US" dirty="0"/>
              <a:t>EWT range of 90 - 101°F under that condition</a:t>
            </a:r>
          </a:p>
          <a:p>
            <a:pPr lvl="1"/>
            <a:r>
              <a:rPr lang="en-US" sz="2000" dirty="0"/>
              <a:t>Cx process hopes to get to a 95°F LWT temperature under some conditions </a:t>
            </a:r>
          </a:p>
          <a:p>
            <a:pPr lvl="2"/>
            <a:r>
              <a:rPr lang="en-US" dirty="0"/>
              <a:t>EWT range of 75 - 86°F under that condition</a:t>
            </a:r>
          </a:p>
          <a:p>
            <a:r>
              <a:rPr lang="en-US" sz="2000" dirty="0"/>
              <a:t>The proposed “equal” substitution by the contractor</a:t>
            </a:r>
          </a:p>
          <a:p>
            <a:endParaRPr lang="en-US" sz="2000" dirty="0"/>
          </a:p>
        </p:txBody>
      </p:sp>
      <p:sp>
        <p:nvSpPr>
          <p:cNvPr id="4" name="Content Placeholder 3">
            <a:extLst>
              <a:ext uri="{FF2B5EF4-FFF2-40B4-BE49-F238E27FC236}">
                <a16:creationId xmlns:a16="http://schemas.microsoft.com/office/drawing/2014/main" id="{82141A3F-882C-4F90-B98E-92CBE6A35BB9}"/>
              </a:ext>
            </a:extLst>
          </p:cNvPr>
          <p:cNvSpPr>
            <a:spLocks noGrp="1"/>
          </p:cNvSpPr>
          <p:nvPr>
            <p:ph sz="half" idx="2"/>
          </p:nvPr>
        </p:nvSpPr>
        <p:spPr>
          <a:xfrm>
            <a:off x="6172200" y="1610436"/>
            <a:ext cx="5181600" cy="5247563"/>
          </a:xfrm>
        </p:spPr>
        <p:txBody>
          <a:bodyPr>
            <a:normAutofit/>
          </a:bodyPr>
          <a:lstStyle/>
          <a:p>
            <a:pPr marL="514350" indent="-514350">
              <a:buFont typeface="+mj-lt"/>
              <a:buAutoNum type="arabicPeriod"/>
            </a:pPr>
            <a:endParaRPr lang="en-US" dirty="0"/>
          </a:p>
          <a:p>
            <a:pPr marL="514350" indent="-514350">
              <a:buFont typeface="+mj-lt"/>
              <a:buAutoNum type="arabicPeriod"/>
            </a:pPr>
            <a:r>
              <a:rPr lang="en-US" sz="2000" dirty="0"/>
              <a:t>Is the proposed substitution equivalent to the basis of design boiler?</a:t>
            </a:r>
          </a:p>
          <a:p>
            <a:pPr marL="514350" indent="-514350">
              <a:buFont typeface="+mj-lt"/>
              <a:buAutoNum type="arabicPeriod"/>
            </a:pPr>
            <a:r>
              <a:rPr lang="en-US" sz="2000" dirty="0"/>
              <a:t>If not, what could you do about it?</a:t>
            </a:r>
          </a:p>
          <a:p>
            <a:pPr lvl="1"/>
            <a:endParaRPr lang="en-US" sz="2000" dirty="0"/>
          </a:p>
        </p:txBody>
      </p:sp>
    </p:spTree>
    <p:extLst>
      <p:ext uri="{BB962C8B-B14F-4D97-AF65-F5344CB8AC3E}">
        <p14:creationId xmlns:p14="http://schemas.microsoft.com/office/powerpoint/2010/main" val="3115103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1" name="Group 970">
            <a:extLst>
              <a:ext uri="{FF2B5EF4-FFF2-40B4-BE49-F238E27FC236}">
                <a16:creationId xmlns:a16="http://schemas.microsoft.com/office/drawing/2014/main" id="{0028C010-0BC1-49DD-8967-4E4AD0494F34}"/>
              </a:ext>
            </a:extLst>
          </p:cNvPr>
          <p:cNvGrpSpPr/>
          <p:nvPr/>
        </p:nvGrpSpPr>
        <p:grpSpPr>
          <a:xfrm>
            <a:off x="355663" y="4698986"/>
            <a:ext cx="380999" cy="304797"/>
            <a:chOff x="792593" y="5913117"/>
            <a:chExt cx="685798" cy="548635"/>
          </a:xfrm>
        </p:grpSpPr>
        <p:grpSp>
          <p:nvGrpSpPr>
            <p:cNvPr id="972" name="Group 971">
              <a:extLst>
                <a:ext uri="{FF2B5EF4-FFF2-40B4-BE49-F238E27FC236}">
                  <a16:creationId xmlns:a16="http://schemas.microsoft.com/office/drawing/2014/main" id="{F7CA4701-7AE7-4E6D-8379-4353AE78AA3D}"/>
                </a:ext>
              </a:extLst>
            </p:cNvPr>
            <p:cNvGrpSpPr/>
            <p:nvPr/>
          </p:nvGrpSpPr>
          <p:grpSpPr>
            <a:xfrm>
              <a:off x="798600" y="6278873"/>
              <a:ext cx="137159" cy="91439"/>
              <a:chOff x="3657610" y="2788927"/>
              <a:chExt cx="137159" cy="91439"/>
            </a:xfrm>
          </p:grpSpPr>
          <p:cxnSp>
            <p:nvCxnSpPr>
              <p:cNvPr id="1446" name="Straight Connector 1445">
                <a:extLst>
                  <a:ext uri="{FF2B5EF4-FFF2-40B4-BE49-F238E27FC236}">
                    <a16:creationId xmlns:a16="http://schemas.microsoft.com/office/drawing/2014/main" id="{72C5DFD1-8439-4F0A-A156-B97C3FB935BD}"/>
                  </a:ext>
                </a:extLst>
              </p:cNvPr>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47" name="Straight Connector 1446">
                <a:extLst>
                  <a:ext uri="{FF2B5EF4-FFF2-40B4-BE49-F238E27FC236}">
                    <a16:creationId xmlns:a16="http://schemas.microsoft.com/office/drawing/2014/main" id="{7F7E5D69-2D82-497F-B421-FCB1D52401EB}"/>
                  </a:ext>
                </a:extLst>
              </p:cNvPr>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48" name="Straight Connector 1447">
                <a:extLst>
                  <a:ext uri="{FF2B5EF4-FFF2-40B4-BE49-F238E27FC236}">
                    <a16:creationId xmlns:a16="http://schemas.microsoft.com/office/drawing/2014/main" id="{39A1902C-6D73-4419-8A68-57EE910DF2AF}"/>
                  </a:ext>
                </a:extLst>
              </p:cNvPr>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49" name="Straight Connector 1448">
                <a:extLst>
                  <a:ext uri="{FF2B5EF4-FFF2-40B4-BE49-F238E27FC236}">
                    <a16:creationId xmlns:a16="http://schemas.microsoft.com/office/drawing/2014/main" id="{FB31F096-49A5-4422-AF5C-570D18DA2B66}"/>
                  </a:ext>
                </a:extLst>
              </p:cNvPr>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00" name="TextBox 1299">
              <a:extLst>
                <a:ext uri="{FF2B5EF4-FFF2-40B4-BE49-F238E27FC236}">
                  <a16:creationId xmlns:a16="http://schemas.microsoft.com/office/drawing/2014/main" id="{69EC7A57-9FF4-4FBF-AF07-03251171F96E}"/>
                </a:ext>
              </a:extLst>
            </p:cNvPr>
            <p:cNvSpPr txBox="1"/>
            <p:nvPr/>
          </p:nvSpPr>
          <p:spPr>
            <a:xfrm>
              <a:off x="975472" y="6215531"/>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TT</a:t>
              </a:r>
            </a:p>
          </p:txBody>
        </p:sp>
        <p:cxnSp>
          <p:nvCxnSpPr>
            <p:cNvPr id="1303" name="Straight Connector 1302">
              <a:extLst>
                <a:ext uri="{FF2B5EF4-FFF2-40B4-BE49-F238E27FC236}">
                  <a16:creationId xmlns:a16="http://schemas.microsoft.com/office/drawing/2014/main" id="{9DDBAE48-024B-4F5A-90E5-816AA326854C}"/>
                </a:ext>
              </a:extLst>
            </p:cNvPr>
            <p:cNvCxnSpPr/>
            <p:nvPr/>
          </p:nvCxnSpPr>
          <p:spPr>
            <a:xfrm flipH="1">
              <a:off x="909899" y="6323898"/>
              <a:ext cx="65573" cy="1388"/>
            </a:xfrm>
            <a:prstGeom prst="line">
              <a:avLst/>
            </a:prstGeom>
            <a:noFill/>
            <a:ln w="25400">
              <a:solidFill>
                <a:schemeClr val="bg1">
                  <a:lumMod val="75000"/>
                </a:schemeClr>
              </a:solidFill>
            </a:ln>
          </p:spPr>
        </p:cxnSp>
        <p:grpSp>
          <p:nvGrpSpPr>
            <p:cNvPr id="1304" name="Group 1303">
              <a:extLst>
                <a:ext uri="{FF2B5EF4-FFF2-40B4-BE49-F238E27FC236}">
                  <a16:creationId xmlns:a16="http://schemas.microsoft.com/office/drawing/2014/main" id="{28527EB6-ED71-42B5-AEA9-78B87ADFD67A}"/>
                </a:ext>
              </a:extLst>
            </p:cNvPr>
            <p:cNvGrpSpPr/>
            <p:nvPr/>
          </p:nvGrpSpPr>
          <p:grpSpPr>
            <a:xfrm>
              <a:off x="884032" y="5913117"/>
              <a:ext cx="594359" cy="91439"/>
              <a:chOff x="3657610" y="2788927"/>
              <a:chExt cx="594359" cy="91439"/>
            </a:xfrm>
          </p:grpSpPr>
          <p:sp>
            <p:nvSpPr>
              <p:cNvPr id="1402" name="Rectangle 1401">
                <a:extLst>
                  <a:ext uri="{FF2B5EF4-FFF2-40B4-BE49-F238E27FC236}">
                    <a16:creationId xmlns:a16="http://schemas.microsoft.com/office/drawing/2014/main" id="{991F68BA-5111-40D7-9274-CFE536D18DD9}"/>
                  </a:ext>
                </a:extLst>
              </p:cNvPr>
              <p:cNvSpPr/>
              <p:nvPr/>
            </p:nvSpPr>
            <p:spPr>
              <a:xfrm>
                <a:off x="3749049" y="2788927"/>
                <a:ext cx="502920" cy="91439"/>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440" name="Straight Connector 1439">
                <a:extLst>
                  <a:ext uri="{FF2B5EF4-FFF2-40B4-BE49-F238E27FC236}">
                    <a16:creationId xmlns:a16="http://schemas.microsoft.com/office/drawing/2014/main" id="{BA229F5B-35F9-4510-897E-A4D330FCFF7B}"/>
                  </a:ext>
                </a:extLst>
              </p:cNvPr>
              <p:cNvCxnSpPr/>
              <p:nvPr/>
            </p:nvCxnSpPr>
            <p:spPr>
              <a:xfrm>
                <a:off x="3657610" y="2839105"/>
                <a:ext cx="91439"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41" name="Oval 1440">
                <a:extLst>
                  <a:ext uri="{FF2B5EF4-FFF2-40B4-BE49-F238E27FC236}">
                    <a16:creationId xmlns:a16="http://schemas.microsoft.com/office/drawing/2014/main" id="{748F4187-17CC-46A5-A5C4-6655CC0BFBD8}"/>
                  </a:ext>
                </a:extLst>
              </p:cNvPr>
              <p:cNvSpPr>
                <a:spLocks noChangeAspect="1"/>
              </p:cNvSpPr>
              <p:nvPr/>
            </p:nvSpPr>
            <p:spPr>
              <a:xfrm rot="2700000">
                <a:off x="3785299" y="2815570"/>
                <a:ext cx="45720" cy="45720"/>
              </a:xfrm>
              <a:prstGeom prst="ellips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445" name="Straight Connector 1444">
                <a:extLst>
                  <a:ext uri="{FF2B5EF4-FFF2-40B4-BE49-F238E27FC236}">
                    <a16:creationId xmlns:a16="http://schemas.microsoft.com/office/drawing/2014/main" id="{4A35A3BD-FC0C-4837-87C0-83C24C84DA81}"/>
                  </a:ext>
                </a:extLst>
              </p:cNvPr>
              <p:cNvCxnSpPr/>
              <p:nvPr/>
            </p:nvCxnSpPr>
            <p:spPr>
              <a:xfrm flipV="1">
                <a:off x="3799143" y="2834640"/>
                <a:ext cx="411480" cy="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06" name="Group 1305">
              <a:extLst>
                <a:ext uri="{FF2B5EF4-FFF2-40B4-BE49-F238E27FC236}">
                  <a16:creationId xmlns:a16="http://schemas.microsoft.com/office/drawing/2014/main" id="{8C53A193-2C92-46AF-987C-CF2CE348C1C8}"/>
                </a:ext>
              </a:extLst>
            </p:cNvPr>
            <p:cNvGrpSpPr/>
            <p:nvPr/>
          </p:nvGrpSpPr>
          <p:grpSpPr>
            <a:xfrm>
              <a:off x="792593" y="5913117"/>
              <a:ext cx="137159" cy="91439"/>
              <a:chOff x="3657610" y="2788927"/>
              <a:chExt cx="137159" cy="91439"/>
            </a:xfrm>
          </p:grpSpPr>
          <p:cxnSp>
            <p:nvCxnSpPr>
              <p:cNvPr id="1397" name="Straight Connector 1396">
                <a:extLst>
                  <a:ext uri="{FF2B5EF4-FFF2-40B4-BE49-F238E27FC236}">
                    <a16:creationId xmlns:a16="http://schemas.microsoft.com/office/drawing/2014/main" id="{EA3A1DE8-0C62-4C72-A7F9-E9F04010788C}"/>
                  </a:ext>
                </a:extLst>
              </p:cNvPr>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99" name="Straight Connector 1398">
                <a:extLst>
                  <a:ext uri="{FF2B5EF4-FFF2-40B4-BE49-F238E27FC236}">
                    <a16:creationId xmlns:a16="http://schemas.microsoft.com/office/drawing/2014/main" id="{FC4A104B-465B-495F-88A8-D03946B6ECC8}"/>
                  </a:ext>
                </a:extLst>
              </p:cNvPr>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00" name="Straight Connector 1399">
                <a:extLst>
                  <a:ext uri="{FF2B5EF4-FFF2-40B4-BE49-F238E27FC236}">
                    <a16:creationId xmlns:a16="http://schemas.microsoft.com/office/drawing/2014/main" id="{E5D6FE14-A87D-4384-B6F1-648AC365F13F}"/>
                  </a:ext>
                </a:extLst>
              </p:cNvPr>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01" name="Straight Connector 1400">
                <a:extLst>
                  <a:ext uri="{FF2B5EF4-FFF2-40B4-BE49-F238E27FC236}">
                    <a16:creationId xmlns:a16="http://schemas.microsoft.com/office/drawing/2014/main" id="{7ECC8B55-68E5-48DA-BCDD-4DE67E58AACA}"/>
                  </a:ext>
                </a:extLst>
              </p:cNvPr>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cxnSp>
        <p:nvCxnSpPr>
          <p:cNvPr id="805" name="Straight Connector 804"/>
          <p:cNvCxnSpPr/>
          <p:nvPr/>
        </p:nvCxnSpPr>
        <p:spPr>
          <a:xfrm>
            <a:off x="353996" y="5054582"/>
            <a:ext cx="2336632"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2484254" y="5054583"/>
            <a:ext cx="816128" cy="1219186"/>
            <a:chOff x="2926133" y="5943591"/>
            <a:chExt cx="1469030" cy="2194534"/>
          </a:xfrm>
        </p:grpSpPr>
        <p:grpSp>
          <p:nvGrpSpPr>
            <p:cNvPr id="794" name="Group 793"/>
            <p:cNvGrpSpPr/>
            <p:nvPr/>
          </p:nvGrpSpPr>
          <p:grpSpPr>
            <a:xfrm>
              <a:off x="3200450" y="6720838"/>
              <a:ext cx="914390" cy="909638"/>
              <a:chOff x="3200450" y="6537960"/>
              <a:chExt cx="914390" cy="909638"/>
            </a:xfrm>
          </p:grpSpPr>
          <p:grpSp>
            <p:nvGrpSpPr>
              <p:cNvPr id="1234" name="Group 1233"/>
              <p:cNvGrpSpPr/>
              <p:nvPr/>
            </p:nvGrpSpPr>
            <p:grpSpPr>
              <a:xfrm>
                <a:off x="3611930" y="6537960"/>
                <a:ext cx="502910" cy="274320"/>
                <a:chOff x="3657610" y="2103120"/>
                <a:chExt cx="502910" cy="274320"/>
              </a:xfrm>
            </p:grpSpPr>
            <p:cxnSp>
              <p:nvCxnSpPr>
                <p:cNvPr id="1255" name="Straight Connector 1254"/>
                <p:cNvCxnSpPr/>
                <p:nvPr/>
              </p:nvCxnSpPr>
              <p:spPr>
                <a:xfrm>
                  <a:off x="3657610" y="2244740"/>
                  <a:ext cx="2148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56" name="Isosceles Triangle 1255"/>
                <p:cNvSpPr/>
                <p:nvPr/>
              </p:nvSpPr>
              <p:spPr>
                <a:xfrm rot="5400000" flipV="1">
                  <a:off x="3771908" y="2221881"/>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57" name="Isosceles Triangle 1256"/>
                <p:cNvSpPr/>
                <p:nvPr/>
              </p:nvSpPr>
              <p:spPr>
                <a:xfrm rot="5400000">
                  <a:off x="3726189" y="222187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58" name="Oval 1257"/>
                <p:cNvSpPr>
                  <a:spLocks noChangeAspect="1"/>
                </p:cNvSpPr>
                <p:nvPr/>
              </p:nvSpPr>
              <p:spPr>
                <a:xfrm>
                  <a:off x="3886200" y="2103120"/>
                  <a:ext cx="274320" cy="27432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nvGrpSpPr>
                <p:cNvPr id="1259" name="Group 1258"/>
                <p:cNvGrpSpPr>
                  <a:grpSpLocks noChangeAspect="1"/>
                </p:cNvGrpSpPr>
                <p:nvPr/>
              </p:nvGrpSpPr>
              <p:grpSpPr>
                <a:xfrm rot="2700000">
                  <a:off x="4022196" y="2152225"/>
                  <a:ext cx="45720" cy="152400"/>
                  <a:chOff x="5577828" y="2244740"/>
                  <a:chExt cx="274320" cy="914400"/>
                </a:xfrm>
              </p:grpSpPr>
              <p:sp>
                <p:nvSpPr>
                  <p:cNvPr id="1260" name="Isosceles Triangle 1259"/>
                  <p:cNvSpPr/>
                  <p:nvPr/>
                </p:nvSpPr>
                <p:spPr>
                  <a:xfrm>
                    <a:off x="5641833" y="2244740"/>
                    <a:ext cx="146313" cy="914400"/>
                  </a:xfrm>
                  <a:prstGeom prst="triangl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61" name="Oval 1260"/>
                  <p:cNvSpPr>
                    <a:spLocks noChangeAspect="1"/>
                  </p:cNvSpPr>
                  <p:nvPr/>
                </p:nvSpPr>
                <p:spPr>
                  <a:xfrm>
                    <a:off x="5577828" y="2697488"/>
                    <a:ext cx="274320" cy="27432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nvGrpSpPr>
              <p:cNvPr id="1235" name="Group 1234"/>
              <p:cNvGrpSpPr/>
              <p:nvPr/>
            </p:nvGrpSpPr>
            <p:grpSpPr>
              <a:xfrm>
                <a:off x="3611930" y="7173278"/>
                <a:ext cx="502910" cy="274320"/>
                <a:chOff x="3657610" y="2103120"/>
                <a:chExt cx="502910" cy="274320"/>
              </a:xfrm>
            </p:grpSpPr>
            <p:cxnSp>
              <p:nvCxnSpPr>
                <p:cNvPr id="1248" name="Straight Connector 1247"/>
                <p:cNvCxnSpPr/>
                <p:nvPr/>
              </p:nvCxnSpPr>
              <p:spPr>
                <a:xfrm>
                  <a:off x="3657610" y="2244740"/>
                  <a:ext cx="2148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49" name="Isosceles Triangle 1248"/>
                <p:cNvSpPr/>
                <p:nvPr/>
              </p:nvSpPr>
              <p:spPr>
                <a:xfrm rot="5400000" flipV="1">
                  <a:off x="3771908" y="2221881"/>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50" name="Isosceles Triangle 1249"/>
                <p:cNvSpPr/>
                <p:nvPr/>
              </p:nvSpPr>
              <p:spPr>
                <a:xfrm rot="5400000">
                  <a:off x="3726189" y="222187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51" name="Oval 1250"/>
                <p:cNvSpPr>
                  <a:spLocks noChangeAspect="1"/>
                </p:cNvSpPr>
                <p:nvPr/>
              </p:nvSpPr>
              <p:spPr>
                <a:xfrm>
                  <a:off x="3886200" y="2103120"/>
                  <a:ext cx="274320" cy="27432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nvGrpSpPr>
                <p:cNvPr id="1252" name="Group 1251"/>
                <p:cNvGrpSpPr>
                  <a:grpSpLocks noChangeAspect="1"/>
                </p:cNvGrpSpPr>
                <p:nvPr/>
              </p:nvGrpSpPr>
              <p:grpSpPr>
                <a:xfrm rot="2700000">
                  <a:off x="4022196" y="2152225"/>
                  <a:ext cx="45720" cy="152400"/>
                  <a:chOff x="5577828" y="2244740"/>
                  <a:chExt cx="274320" cy="914400"/>
                </a:xfrm>
              </p:grpSpPr>
              <p:sp>
                <p:nvSpPr>
                  <p:cNvPr id="1253" name="Isosceles Triangle 1252"/>
                  <p:cNvSpPr/>
                  <p:nvPr/>
                </p:nvSpPr>
                <p:spPr>
                  <a:xfrm>
                    <a:off x="5641833" y="2244740"/>
                    <a:ext cx="146313" cy="914400"/>
                  </a:xfrm>
                  <a:prstGeom prst="triangl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54" name="Oval 1253"/>
                  <p:cNvSpPr>
                    <a:spLocks noChangeAspect="1"/>
                  </p:cNvSpPr>
                  <p:nvPr/>
                </p:nvSpPr>
                <p:spPr>
                  <a:xfrm>
                    <a:off x="5577828" y="2697488"/>
                    <a:ext cx="274320" cy="27432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nvGrpSpPr>
              <p:cNvPr id="1236" name="Group 1235"/>
              <p:cNvGrpSpPr/>
              <p:nvPr/>
            </p:nvGrpSpPr>
            <p:grpSpPr>
              <a:xfrm>
                <a:off x="3200450" y="6633861"/>
                <a:ext cx="548625" cy="725938"/>
                <a:chOff x="9113796" y="6724708"/>
                <a:chExt cx="548625" cy="725938"/>
              </a:xfrm>
            </p:grpSpPr>
            <p:cxnSp>
              <p:nvCxnSpPr>
                <p:cNvPr id="1237" name="Straight Connector 1236"/>
                <p:cNvCxnSpPr/>
                <p:nvPr/>
              </p:nvCxnSpPr>
              <p:spPr>
                <a:xfrm flipV="1">
                  <a:off x="9525262" y="7193950"/>
                  <a:ext cx="1" cy="21097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8" name="Straight Connector 1237"/>
                <p:cNvCxnSpPr/>
                <p:nvPr/>
              </p:nvCxnSpPr>
              <p:spPr>
                <a:xfrm flipV="1">
                  <a:off x="9525262" y="6767640"/>
                  <a:ext cx="0" cy="18008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39" name="TextBox 1238"/>
                <p:cNvSpPr txBox="1"/>
                <p:nvPr/>
              </p:nvSpPr>
              <p:spPr>
                <a:xfrm>
                  <a:off x="9388104" y="6947729"/>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DP</a:t>
                  </a:r>
                </a:p>
              </p:txBody>
            </p:sp>
            <p:cxnSp>
              <p:nvCxnSpPr>
                <p:cNvPr id="1240" name="Straight Connector 1239"/>
                <p:cNvCxnSpPr/>
                <p:nvPr/>
              </p:nvCxnSpPr>
              <p:spPr>
                <a:xfrm flipH="1" flipV="1">
                  <a:off x="9205226" y="6767640"/>
                  <a:ext cx="320036" cy="278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1" name="Straight Connector 1240"/>
                <p:cNvCxnSpPr/>
                <p:nvPr/>
              </p:nvCxnSpPr>
              <p:spPr>
                <a:xfrm flipH="1" flipV="1">
                  <a:off x="9113796" y="7406613"/>
                  <a:ext cx="411467" cy="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42" name="Group 1241"/>
                <p:cNvGrpSpPr/>
                <p:nvPr/>
              </p:nvGrpSpPr>
              <p:grpSpPr>
                <a:xfrm>
                  <a:off x="9326863" y="6724708"/>
                  <a:ext cx="91439" cy="91442"/>
                  <a:chOff x="9593839" y="5294223"/>
                  <a:chExt cx="91439" cy="91442"/>
                </a:xfrm>
              </p:grpSpPr>
              <p:sp>
                <p:nvSpPr>
                  <p:cNvPr id="1246" name="Isosceles Triangle 1245"/>
                  <p:cNvSpPr/>
                  <p:nvPr/>
                </p:nvSpPr>
                <p:spPr>
                  <a:xfrm rot="16200000" flipH="1" flipV="1">
                    <a:off x="9570979" y="5317085"/>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47" name="Isosceles Triangle 1246"/>
                  <p:cNvSpPr/>
                  <p:nvPr/>
                </p:nvSpPr>
                <p:spPr>
                  <a:xfrm rot="16200000" flipH="1">
                    <a:off x="9616698" y="5317083"/>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nvGrpSpPr>
                <p:cNvPr id="1243" name="Group 1242"/>
                <p:cNvGrpSpPr/>
                <p:nvPr/>
              </p:nvGrpSpPr>
              <p:grpSpPr>
                <a:xfrm>
                  <a:off x="9326863" y="7359204"/>
                  <a:ext cx="91439" cy="91442"/>
                  <a:chOff x="9593839" y="5294223"/>
                  <a:chExt cx="91439" cy="91442"/>
                </a:xfrm>
              </p:grpSpPr>
              <p:sp>
                <p:nvSpPr>
                  <p:cNvPr id="1244" name="Isosceles Triangle 1243"/>
                  <p:cNvSpPr/>
                  <p:nvPr/>
                </p:nvSpPr>
                <p:spPr>
                  <a:xfrm rot="16200000" flipH="1" flipV="1">
                    <a:off x="9570979" y="5317085"/>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45" name="Isosceles Triangle 1244"/>
                  <p:cNvSpPr/>
                  <p:nvPr/>
                </p:nvSpPr>
                <p:spPr>
                  <a:xfrm rot="16200000" flipH="1">
                    <a:off x="9616698" y="5317083"/>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sp>
          <p:nvSpPr>
            <p:cNvPr id="806" name="TextBox 805"/>
            <p:cNvSpPr txBox="1"/>
            <p:nvPr/>
          </p:nvSpPr>
          <p:spPr>
            <a:xfrm>
              <a:off x="3840524" y="7030833"/>
              <a:ext cx="554639" cy="215444"/>
            </a:xfrm>
            <a:prstGeom prst="rect">
              <a:avLst/>
            </a:prstGeom>
            <a:noFill/>
          </p:spPr>
          <p:txBody>
            <a:bodyPr wrap="non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Pump 1</a:t>
              </a:r>
            </a:p>
          </p:txBody>
        </p:sp>
        <p:cxnSp>
          <p:nvCxnSpPr>
            <p:cNvPr id="807" name="Straight Connector 806"/>
            <p:cNvCxnSpPr/>
            <p:nvPr/>
          </p:nvCxnSpPr>
          <p:spPr>
            <a:xfrm flipV="1">
              <a:off x="3291889" y="6675102"/>
              <a:ext cx="5716" cy="302127"/>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08" name="Straight Connector 807"/>
            <p:cNvCxnSpPr/>
            <p:nvPr/>
          </p:nvCxnSpPr>
          <p:spPr>
            <a:xfrm flipV="1">
              <a:off x="3291883" y="5943591"/>
              <a:ext cx="0" cy="548635"/>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809" name="Group 808"/>
            <p:cNvGrpSpPr/>
            <p:nvPr/>
          </p:nvGrpSpPr>
          <p:grpSpPr>
            <a:xfrm>
              <a:off x="2926133" y="6766540"/>
              <a:ext cx="548634" cy="731512"/>
              <a:chOff x="2468903" y="2057415"/>
              <a:chExt cx="548634" cy="731512"/>
            </a:xfrm>
          </p:grpSpPr>
          <p:cxnSp>
            <p:nvCxnSpPr>
              <p:cNvPr id="1154" name="Straight Connector 1153"/>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5" name="Straight Connector 1154"/>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56" name="Group 1155"/>
              <p:cNvGrpSpPr/>
              <p:nvPr/>
            </p:nvGrpSpPr>
            <p:grpSpPr>
              <a:xfrm>
                <a:off x="2560342" y="2240293"/>
                <a:ext cx="365760" cy="454722"/>
                <a:chOff x="2560342" y="2240293"/>
                <a:chExt cx="365760" cy="454722"/>
              </a:xfrm>
            </p:grpSpPr>
            <p:sp>
              <p:nvSpPr>
                <p:cNvPr id="1157" name="Trapezoid 1156"/>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833">
                    <a:solidFill>
                      <a:schemeClr val="bg1"/>
                    </a:solidFill>
                  </a:endParaRPr>
                </a:p>
              </p:txBody>
            </p:sp>
            <p:sp>
              <p:nvSpPr>
                <p:cNvPr id="1158" name="Oval 1157"/>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833">
                    <a:solidFill>
                      <a:schemeClr val="bg1"/>
                    </a:solidFill>
                  </a:endParaRPr>
                </a:p>
              </p:txBody>
            </p:sp>
            <p:sp>
              <p:nvSpPr>
                <p:cNvPr id="1159" name="Oval 1158"/>
                <p:cNvSpPr>
                  <a:spLocks noChangeAspect="1"/>
                </p:cNvSpPr>
                <p:nvPr/>
              </p:nvSpPr>
              <p:spPr>
                <a:xfrm>
                  <a:off x="2651781" y="2423171"/>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833">
                    <a:solidFill>
                      <a:schemeClr val="bg1"/>
                    </a:solidFill>
                  </a:endParaRPr>
                </a:p>
              </p:txBody>
            </p:sp>
            <p:sp>
              <p:nvSpPr>
                <p:cNvPr id="1160" name="Rectangle 1159"/>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833">
                    <a:solidFill>
                      <a:schemeClr val="bg1"/>
                    </a:solidFill>
                  </a:endParaRPr>
                </a:p>
              </p:txBody>
            </p:sp>
          </p:grpSp>
        </p:grpSp>
        <p:cxnSp>
          <p:nvCxnSpPr>
            <p:cNvPr id="810" name="Straight Connector 809"/>
            <p:cNvCxnSpPr/>
            <p:nvPr/>
          </p:nvCxnSpPr>
          <p:spPr>
            <a:xfrm>
              <a:off x="3200458" y="7223735"/>
              <a:ext cx="0" cy="91439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811" name="Group 810"/>
            <p:cNvGrpSpPr/>
            <p:nvPr/>
          </p:nvGrpSpPr>
          <p:grpSpPr>
            <a:xfrm>
              <a:off x="3017572" y="6492222"/>
              <a:ext cx="548640" cy="205740"/>
              <a:chOff x="914435" y="2057413"/>
              <a:chExt cx="548640" cy="205740"/>
            </a:xfrm>
          </p:grpSpPr>
          <p:cxnSp>
            <p:nvCxnSpPr>
              <p:cNvPr id="1148" name="Straight Connector 1147"/>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9" name="Straight Connector 1148"/>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0" name="Straight Connector 1149"/>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1" name="Straight Connector 1150"/>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52" name="Oval 1151"/>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153" name="Straight Connector 1152"/>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grpSp>
          <p:nvGrpSpPr>
            <p:cNvPr id="812" name="Group 811"/>
            <p:cNvGrpSpPr/>
            <p:nvPr/>
          </p:nvGrpSpPr>
          <p:grpSpPr>
            <a:xfrm>
              <a:off x="3017572" y="6126469"/>
              <a:ext cx="548640" cy="182878"/>
              <a:chOff x="731562" y="1600241"/>
              <a:chExt cx="548640" cy="182878"/>
            </a:xfrm>
          </p:grpSpPr>
          <p:cxnSp>
            <p:nvCxnSpPr>
              <p:cNvPr id="1142" name="Straight Connector 1141"/>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3" name="Straight Connector 1142"/>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4" name="Straight Connector 1143"/>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5" name="Straight Connector 1144"/>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6" name="Straight Connector 1145"/>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47" name="Oval 1146"/>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nvGrpSpPr>
            <p:cNvPr id="813" name="Group 812"/>
            <p:cNvGrpSpPr/>
            <p:nvPr/>
          </p:nvGrpSpPr>
          <p:grpSpPr>
            <a:xfrm>
              <a:off x="2926133" y="7680931"/>
              <a:ext cx="548640" cy="182878"/>
              <a:chOff x="731562" y="1600241"/>
              <a:chExt cx="548640" cy="182878"/>
            </a:xfrm>
          </p:grpSpPr>
          <p:cxnSp>
            <p:nvCxnSpPr>
              <p:cNvPr id="1136" name="Straight Connector 1135"/>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7" name="Straight Connector 1136"/>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8" name="Straight Connector 1137"/>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9" name="Straight Connector 1138"/>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0" name="Straight Connector 1139"/>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41" name="Oval 1140"/>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cxnSp>
        <p:nvCxnSpPr>
          <p:cNvPr id="814" name="Straight Connector 813"/>
          <p:cNvCxnSpPr/>
          <p:nvPr/>
        </p:nvCxnSpPr>
        <p:spPr>
          <a:xfrm>
            <a:off x="317564" y="6273769"/>
            <a:ext cx="11518773"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21" name="Straight Connector 820"/>
          <p:cNvCxnSpPr/>
          <p:nvPr/>
        </p:nvCxnSpPr>
        <p:spPr>
          <a:xfrm>
            <a:off x="353991" y="2057414"/>
            <a:ext cx="11482346"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303200" y="5486387"/>
            <a:ext cx="507994" cy="505354"/>
            <a:chOff x="545759" y="7269476"/>
            <a:chExt cx="914390" cy="909638"/>
          </a:xfrm>
        </p:grpSpPr>
        <p:grpSp>
          <p:nvGrpSpPr>
            <p:cNvPr id="1269" name="Group 1268"/>
            <p:cNvGrpSpPr/>
            <p:nvPr/>
          </p:nvGrpSpPr>
          <p:grpSpPr>
            <a:xfrm>
              <a:off x="957239" y="7269476"/>
              <a:ext cx="502910" cy="274320"/>
              <a:chOff x="3657610" y="2103120"/>
              <a:chExt cx="502910" cy="274320"/>
            </a:xfrm>
          </p:grpSpPr>
          <p:cxnSp>
            <p:nvCxnSpPr>
              <p:cNvPr id="1291" name="Straight Connector 1290"/>
              <p:cNvCxnSpPr/>
              <p:nvPr/>
            </p:nvCxnSpPr>
            <p:spPr>
              <a:xfrm>
                <a:off x="3657610" y="2244740"/>
                <a:ext cx="2148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92" name="Isosceles Triangle 1291"/>
              <p:cNvSpPr/>
              <p:nvPr/>
            </p:nvSpPr>
            <p:spPr>
              <a:xfrm rot="5400000" flipV="1">
                <a:off x="3771908" y="2221881"/>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93" name="Isosceles Triangle 1292"/>
              <p:cNvSpPr/>
              <p:nvPr/>
            </p:nvSpPr>
            <p:spPr>
              <a:xfrm rot="5400000">
                <a:off x="3726189" y="222187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94" name="Oval 1293"/>
              <p:cNvSpPr>
                <a:spLocks noChangeAspect="1"/>
              </p:cNvSpPr>
              <p:nvPr/>
            </p:nvSpPr>
            <p:spPr>
              <a:xfrm>
                <a:off x="3886200" y="2103120"/>
                <a:ext cx="274320" cy="27432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nvGrpSpPr>
              <p:cNvPr id="1295" name="Group 1294"/>
              <p:cNvGrpSpPr>
                <a:grpSpLocks noChangeAspect="1"/>
              </p:cNvGrpSpPr>
              <p:nvPr/>
            </p:nvGrpSpPr>
            <p:grpSpPr>
              <a:xfrm rot="2700000">
                <a:off x="4022196" y="2152225"/>
                <a:ext cx="45720" cy="152400"/>
                <a:chOff x="5577828" y="2244740"/>
                <a:chExt cx="274320" cy="914400"/>
              </a:xfrm>
            </p:grpSpPr>
            <p:sp>
              <p:nvSpPr>
                <p:cNvPr id="1296" name="Isosceles Triangle 1295"/>
                <p:cNvSpPr/>
                <p:nvPr/>
              </p:nvSpPr>
              <p:spPr>
                <a:xfrm>
                  <a:off x="5641833" y="2244740"/>
                  <a:ext cx="146313" cy="914400"/>
                </a:xfrm>
                <a:prstGeom prst="triangl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97" name="Oval 1296"/>
                <p:cNvSpPr>
                  <a:spLocks noChangeAspect="1"/>
                </p:cNvSpPr>
                <p:nvPr/>
              </p:nvSpPr>
              <p:spPr>
                <a:xfrm>
                  <a:off x="5577828" y="2697488"/>
                  <a:ext cx="274320" cy="27432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nvGrpSpPr>
            <p:cNvPr id="1270" name="Group 1269"/>
            <p:cNvGrpSpPr/>
            <p:nvPr/>
          </p:nvGrpSpPr>
          <p:grpSpPr>
            <a:xfrm>
              <a:off x="957239" y="7904794"/>
              <a:ext cx="502910" cy="274320"/>
              <a:chOff x="3657610" y="2103120"/>
              <a:chExt cx="502910" cy="274320"/>
            </a:xfrm>
          </p:grpSpPr>
          <p:cxnSp>
            <p:nvCxnSpPr>
              <p:cNvPr id="1284" name="Straight Connector 1283"/>
              <p:cNvCxnSpPr/>
              <p:nvPr/>
            </p:nvCxnSpPr>
            <p:spPr>
              <a:xfrm>
                <a:off x="3657610" y="2244740"/>
                <a:ext cx="2148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85" name="Isosceles Triangle 1284"/>
              <p:cNvSpPr/>
              <p:nvPr/>
            </p:nvSpPr>
            <p:spPr>
              <a:xfrm rot="5400000" flipV="1">
                <a:off x="3771908" y="2221881"/>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86" name="Isosceles Triangle 1285"/>
              <p:cNvSpPr/>
              <p:nvPr/>
            </p:nvSpPr>
            <p:spPr>
              <a:xfrm rot="5400000">
                <a:off x="3726189" y="222187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87" name="Oval 1286"/>
              <p:cNvSpPr>
                <a:spLocks noChangeAspect="1"/>
              </p:cNvSpPr>
              <p:nvPr/>
            </p:nvSpPr>
            <p:spPr>
              <a:xfrm>
                <a:off x="3886200" y="2103120"/>
                <a:ext cx="274320" cy="27432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nvGrpSpPr>
              <p:cNvPr id="1288" name="Group 1287"/>
              <p:cNvGrpSpPr>
                <a:grpSpLocks noChangeAspect="1"/>
              </p:cNvGrpSpPr>
              <p:nvPr/>
            </p:nvGrpSpPr>
            <p:grpSpPr>
              <a:xfrm rot="2700000">
                <a:off x="4022196" y="2152225"/>
                <a:ext cx="45720" cy="152400"/>
                <a:chOff x="5577828" y="2244740"/>
                <a:chExt cx="274320" cy="914400"/>
              </a:xfrm>
            </p:grpSpPr>
            <p:sp>
              <p:nvSpPr>
                <p:cNvPr id="1289" name="Isosceles Triangle 1288"/>
                <p:cNvSpPr/>
                <p:nvPr/>
              </p:nvSpPr>
              <p:spPr>
                <a:xfrm>
                  <a:off x="5641833" y="2244740"/>
                  <a:ext cx="146313" cy="914400"/>
                </a:xfrm>
                <a:prstGeom prst="triangl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90" name="Oval 1289"/>
                <p:cNvSpPr>
                  <a:spLocks noChangeAspect="1"/>
                </p:cNvSpPr>
                <p:nvPr/>
              </p:nvSpPr>
              <p:spPr>
                <a:xfrm>
                  <a:off x="5577828" y="2697488"/>
                  <a:ext cx="274320" cy="27432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nvGrpSpPr>
            <p:cNvPr id="1272" name="Group 1271"/>
            <p:cNvGrpSpPr/>
            <p:nvPr/>
          </p:nvGrpSpPr>
          <p:grpSpPr>
            <a:xfrm>
              <a:off x="545759" y="7365377"/>
              <a:ext cx="548625" cy="725938"/>
              <a:chOff x="9113796" y="6724708"/>
              <a:chExt cx="548625" cy="725938"/>
            </a:xfrm>
          </p:grpSpPr>
          <p:cxnSp>
            <p:nvCxnSpPr>
              <p:cNvPr id="1273" name="Straight Connector 1272"/>
              <p:cNvCxnSpPr/>
              <p:nvPr/>
            </p:nvCxnSpPr>
            <p:spPr>
              <a:xfrm flipV="1">
                <a:off x="9525262" y="7193950"/>
                <a:ext cx="1" cy="21097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4" name="Straight Connector 1273"/>
              <p:cNvCxnSpPr/>
              <p:nvPr/>
            </p:nvCxnSpPr>
            <p:spPr>
              <a:xfrm flipV="1">
                <a:off x="9525262" y="6767640"/>
                <a:ext cx="0" cy="18008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75" name="TextBox 1274"/>
              <p:cNvSpPr txBox="1"/>
              <p:nvPr/>
            </p:nvSpPr>
            <p:spPr>
              <a:xfrm>
                <a:off x="9388104" y="6947729"/>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DP</a:t>
                </a:r>
              </a:p>
            </p:txBody>
          </p:sp>
          <p:cxnSp>
            <p:nvCxnSpPr>
              <p:cNvPr id="1276" name="Straight Connector 1275"/>
              <p:cNvCxnSpPr/>
              <p:nvPr/>
            </p:nvCxnSpPr>
            <p:spPr>
              <a:xfrm flipH="1" flipV="1">
                <a:off x="9205226" y="6767640"/>
                <a:ext cx="320036" cy="278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7" name="Straight Connector 1276"/>
              <p:cNvCxnSpPr/>
              <p:nvPr/>
            </p:nvCxnSpPr>
            <p:spPr>
              <a:xfrm flipH="1" flipV="1">
                <a:off x="9113796" y="7406613"/>
                <a:ext cx="411467" cy="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78" name="Group 1277"/>
              <p:cNvGrpSpPr/>
              <p:nvPr/>
            </p:nvGrpSpPr>
            <p:grpSpPr>
              <a:xfrm>
                <a:off x="9326863" y="6724708"/>
                <a:ext cx="91439" cy="91442"/>
                <a:chOff x="9593839" y="5294223"/>
                <a:chExt cx="91439" cy="91442"/>
              </a:xfrm>
            </p:grpSpPr>
            <p:sp>
              <p:nvSpPr>
                <p:cNvPr id="1282" name="Isosceles Triangle 1281"/>
                <p:cNvSpPr/>
                <p:nvPr/>
              </p:nvSpPr>
              <p:spPr>
                <a:xfrm rot="16200000" flipH="1" flipV="1">
                  <a:off x="9570979" y="5317085"/>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83" name="Isosceles Triangle 1282"/>
                <p:cNvSpPr/>
                <p:nvPr/>
              </p:nvSpPr>
              <p:spPr>
                <a:xfrm rot="16200000" flipH="1">
                  <a:off x="9616698" y="5317083"/>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nvGrpSpPr>
              <p:cNvPr id="1279" name="Group 1278"/>
              <p:cNvGrpSpPr/>
              <p:nvPr/>
            </p:nvGrpSpPr>
            <p:grpSpPr>
              <a:xfrm>
                <a:off x="9326863" y="7359204"/>
                <a:ext cx="91439" cy="91442"/>
                <a:chOff x="9593839" y="5294223"/>
                <a:chExt cx="91439" cy="91442"/>
              </a:xfrm>
            </p:grpSpPr>
            <p:sp>
              <p:nvSpPr>
                <p:cNvPr id="1280" name="Isosceles Triangle 1279"/>
                <p:cNvSpPr/>
                <p:nvPr/>
              </p:nvSpPr>
              <p:spPr>
                <a:xfrm rot="16200000" flipH="1" flipV="1">
                  <a:off x="9570979" y="5317085"/>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81" name="Isosceles Triangle 1280"/>
                <p:cNvSpPr/>
                <p:nvPr/>
              </p:nvSpPr>
              <p:spPr>
                <a:xfrm rot="16200000" flipH="1">
                  <a:off x="9616698" y="5317083"/>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cxnSp>
        <p:nvCxnSpPr>
          <p:cNvPr id="1262" name="Straight Connector 1261"/>
          <p:cNvCxnSpPr/>
          <p:nvPr/>
        </p:nvCxnSpPr>
        <p:spPr>
          <a:xfrm flipV="1">
            <a:off x="303195" y="5511777"/>
            <a:ext cx="0" cy="4063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3" name="Straight Connector 1262"/>
          <p:cNvCxnSpPr/>
          <p:nvPr/>
        </p:nvCxnSpPr>
        <p:spPr>
          <a:xfrm>
            <a:off x="150797" y="5714975"/>
            <a:ext cx="3047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99" name="TextBox 1298"/>
          <p:cNvSpPr txBox="1"/>
          <p:nvPr/>
        </p:nvSpPr>
        <p:spPr>
          <a:xfrm>
            <a:off x="6863607" y="2514610"/>
            <a:ext cx="1556008" cy="119691"/>
          </a:xfrm>
          <a:prstGeom prst="rect">
            <a:avLst/>
          </a:prstGeom>
          <a:noFill/>
        </p:spPr>
        <p:txBody>
          <a:bodyPr wrap="squar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1</a:t>
            </a:r>
            <a:r>
              <a:rPr lang="en-US" sz="778" baseline="30000" dirty="0">
                <a:solidFill>
                  <a:schemeClr val="bg1"/>
                </a:solidFill>
                <a:latin typeface="Comic Sans MS" panose="030F0702030302020204" pitchFamily="66" charset="0"/>
              </a:rPr>
              <a:t>st</a:t>
            </a:r>
            <a:r>
              <a:rPr lang="en-US" sz="778" dirty="0">
                <a:solidFill>
                  <a:schemeClr val="bg1"/>
                </a:solidFill>
                <a:latin typeface="Comic Sans MS" panose="030F0702030302020204" pitchFamily="66" charset="0"/>
              </a:rPr>
              <a:t> Floor Finned Tube Radiation</a:t>
            </a:r>
          </a:p>
        </p:txBody>
      </p:sp>
      <p:grpSp>
        <p:nvGrpSpPr>
          <p:cNvPr id="28" name="Group 27"/>
          <p:cNvGrpSpPr/>
          <p:nvPr/>
        </p:nvGrpSpPr>
        <p:grpSpPr>
          <a:xfrm>
            <a:off x="4795351" y="2057414"/>
            <a:ext cx="1859443" cy="3149566"/>
            <a:chOff x="5076395" y="3017546"/>
            <a:chExt cx="3346998" cy="5669218"/>
          </a:xfrm>
        </p:grpSpPr>
        <p:grpSp>
          <p:nvGrpSpPr>
            <p:cNvPr id="797" name="Group 796"/>
            <p:cNvGrpSpPr/>
            <p:nvPr/>
          </p:nvGrpSpPr>
          <p:grpSpPr>
            <a:xfrm flipH="1">
              <a:off x="6992301" y="4389131"/>
              <a:ext cx="502910" cy="274320"/>
              <a:chOff x="3657610" y="2103120"/>
              <a:chExt cx="502910" cy="274320"/>
            </a:xfrm>
          </p:grpSpPr>
          <p:cxnSp>
            <p:nvCxnSpPr>
              <p:cNvPr id="1216" name="Straight Connector 1215"/>
              <p:cNvCxnSpPr/>
              <p:nvPr/>
            </p:nvCxnSpPr>
            <p:spPr>
              <a:xfrm>
                <a:off x="3657610" y="2244740"/>
                <a:ext cx="2148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17" name="Isosceles Triangle 1216"/>
              <p:cNvSpPr/>
              <p:nvPr/>
            </p:nvSpPr>
            <p:spPr>
              <a:xfrm rot="5400000" flipV="1">
                <a:off x="3771908" y="2221881"/>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18" name="Isosceles Triangle 1217"/>
              <p:cNvSpPr/>
              <p:nvPr/>
            </p:nvSpPr>
            <p:spPr>
              <a:xfrm rot="5400000">
                <a:off x="3726189" y="222187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19" name="Oval 1218"/>
              <p:cNvSpPr>
                <a:spLocks noChangeAspect="1"/>
              </p:cNvSpPr>
              <p:nvPr/>
            </p:nvSpPr>
            <p:spPr>
              <a:xfrm>
                <a:off x="3886200" y="2103120"/>
                <a:ext cx="274320" cy="27432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nvGrpSpPr>
              <p:cNvPr id="1220" name="Group 1219"/>
              <p:cNvGrpSpPr>
                <a:grpSpLocks noChangeAspect="1"/>
              </p:cNvGrpSpPr>
              <p:nvPr/>
            </p:nvGrpSpPr>
            <p:grpSpPr>
              <a:xfrm rot="2700000">
                <a:off x="4022196" y="2152225"/>
                <a:ext cx="45720" cy="152400"/>
                <a:chOff x="5577828" y="2244740"/>
                <a:chExt cx="274320" cy="914400"/>
              </a:xfrm>
            </p:grpSpPr>
            <p:sp>
              <p:nvSpPr>
                <p:cNvPr id="1221" name="Isosceles Triangle 1220"/>
                <p:cNvSpPr/>
                <p:nvPr/>
              </p:nvSpPr>
              <p:spPr>
                <a:xfrm>
                  <a:off x="5641833" y="2244740"/>
                  <a:ext cx="146313" cy="914400"/>
                </a:xfrm>
                <a:prstGeom prst="triangl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22" name="Oval 1221"/>
                <p:cNvSpPr>
                  <a:spLocks noChangeAspect="1"/>
                </p:cNvSpPr>
                <p:nvPr/>
              </p:nvSpPr>
              <p:spPr>
                <a:xfrm>
                  <a:off x="5577828" y="2697488"/>
                  <a:ext cx="274320" cy="27432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nvGrpSpPr>
            <p:cNvPr id="798" name="Group 797"/>
            <p:cNvGrpSpPr/>
            <p:nvPr/>
          </p:nvGrpSpPr>
          <p:grpSpPr>
            <a:xfrm flipH="1">
              <a:off x="6992301" y="6857981"/>
              <a:ext cx="502910" cy="274320"/>
              <a:chOff x="3657610" y="2103120"/>
              <a:chExt cx="502910" cy="274320"/>
            </a:xfrm>
          </p:grpSpPr>
          <p:cxnSp>
            <p:nvCxnSpPr>
              <p:cNvPr id="1209" name="Straight Connector 1208"/>
              <p:cNvCxnSpPr/>
              <p:nvPr/>
            </p:nvCxnSpPr>
            <p:spPr>
              <a:xfrm>
                <a:off x="3657610" y="2244740"/>
                <a:ext cx="2148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10" name="Isosceles Triangle 1209"/>
              <p:cNvSpPr/>
              <p:nvPr/>
            </p:nvSpPr>
            <p:spPr>
              <a:xfrm rot="5400000" flipV="1">
                <a:off x="3771908" y="2221881"/>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11" name="Isosceles Triangle 1210"/>
              <p:cNvSpPr/>
              <p:nvPr/>
            </p:nvSpPr>
            <p:spPr>
              <a:xfrm rot="5400000">
                <a:off x="3726189" y="222187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12" name="Oval 1211"/>
              <p:cNvSpPr>
                <a:spLocks noChangeAspect="1"/>
              </p:cNvSpPr>
              <p:nvPr/>
            </p:nvSpPr>
            <p:spPr>
              <a:xfrm>
                <a:off x="3886200" y="2103120"/>
                <a:ext cx="274320" cy="27432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nvGrpSpPr>
              <p:cNvPr id="1213" name="Group 1212"/>
              <p:cNvGrpSpPr>
                <a:grpSpLocks noChangeAspect="1"/>
              </p:cNvGrpSpPr>
              <p:nvPr/>
            </p:nvGrpSpPr>
            <p:grpSpPr>
              <a:xfrm rot="2700000">
                <a:off x="4022196" y="2152225"/>
                <a:ext cx="45720" cy="152400"/>
                <a:chOff x="5577828" y="2244740"/>
                <a:chExt cx="274320" cy="914400"/>
              </a:xfrm>
            </p:grpSpPr>
            <p:sp>
              <p:nvSpPr>
                <p:cNvPr id="1214" name="Isosceles Triangle 1213"/>
                <p:cNvSpPr/>
                <p:nvPr/>
              </p:nvSpPr>
              <p:spPr>
                <a:xfrm>
                  <a:off x="5641833" y="2244740"/>
                  <a:ext cx="146313" cy="914400"/>
                </a:xfrm>
                <a:prstGeom prst="triangl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15" name="Oval 1214"/>
                <p:cNvSpPr>
                  <a:spLocks noChangeAspect="1"/>
                </p:cNvSpPr>
                <p:nvPr/>
              </p:nvSpPr>
              <p:spPr>
                <a:xfrm>
                  <a:off x="5577828" y="2697488"/>
                  <a:ext cx="274320" cy="27432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nvGrpSpPr>
            <p:cNvPr id="828" name="Group 827"/>
            <p:cNvGrpSpPr/>
            <p:nvPr/>
          </p:nvGrpSpPr>
          <p:grpSpPr>
            <a:xfrm>
              <a:off x="7504159" y="8046693"/>
              <a:ext cx="451189" cy="246221"/>
              <a:chOff x="640123" y="805366"/>
              <a:chExt cx="451189" cy="246221"/>
            </a:xfrm>
          </p:grpSpPr>
          <p:grpSp>
            <p:nvGrpSpPr>
              <p:cNvPr id="1028" name="Group 1027"/>
              <p:cNvGrpSpPr/>
              <p:nvPr/>
            </p:nvGrpSpPr>
            <p:grpSpPr>
              <a:xfrm>
                <a:off x="640123" y="868708"/>
                <a:ext cx="137159" cy="91439"/>
                <a:chOff x="3657610" y="2788927"/>
                <a:chExt cx="137159" cy="91439"/>
              </a:xfrm>
            </p:grpSpPr>
            <p:cxnSp>
              <p:nvCxnSpPr>
                <p:cNvPr id="1031" name="Straight Connector 1030"/>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2" name="Straight Connector 1031"/>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4" name="Straight Connector 1033"/>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29" name="TextBox 1028"/>
              <p:cNvSpPr txBox="1"/>
              <p:nvPr/>
            </p:nvSpPr>
            <p:spPr>
              <a:xfrm>
                <a:off x="816995" y="805366"/>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TT</a:t>
                </a:r>
              </a:p>
            </p:txBody>
          </p:sp>
          <p:cxnSp>
            <p:nvCxnSpPr>
              <p:cNvPr id="1030" name="Straight Connector 1029"/>
              <p:cNvCxnSpPr/>
              <p:nvPr/>
            </p:nvCxnSpPr>
            <p:spPr>
              <a:xfrm flipH="1">
                <a:off x="751422" y="913733"/>
                <a:ext cx="65573" cy="1388"/>
              </a:xfrm>
              <a:prstGeom prst="line">
                <a:avLst/>
              </a:prstGeom>
              <a:noFill/>
              <a:ln w="25400">
                <a:solidFill>
                  <a:schemeClr val="bg1">
                    <a:lumMod val="75000"/>
                  </a:schemeClr>
                </a:solidFill>
              </a:ln>
            </p:spPr>
          </p:cxnSp>
        </p:grpSp>
        <p:grpSp>
          <p:nvGrpSpPr>
            <p:cNvPr id="829" name="Group 828"/>
            <p:cNvGrpSpPr/>
            <p:nvPr/>
          </p:nvGrpSpPr>
          <p:grpSpPr>
            <a:xfrm flipH="1">
              <a:off x="6812355" y="8229570"/>
              <a:ext cx="685798" cy="91439"/>
              <a:chOff x="3657610" y="2788927"/>
              <a:chExt cx="685798" cy="91439"/>
            </a:xfrm>
          </p:grpSpPr>
          <p:grpSp>
            <p:nvGrpSpPr>
              <p:cNvPr id="1018" name="Group 1017"/>
              <p:cNvGrpSpPr/>
              <p:nvPr/>
            </p:nvGrpSpPr>
            <p:grpSpPr>
              <a:xfrm>
                <a:off x="3749049" y="2788927"/>
                <a:ext cx="594359" cy="91439"/>
                <a:chOff x="3657610" y="2788927"/>
                <a:chExt cx="594359" cy="91439"/>
              </a:xfrm>
            </p:grpSpPr>
            <p:sp>
              <p:nvSpPr>
                <p:cNvPr id="1024" name="Rectangle 1023"/>
                <p:cNvSpPr/>
                <p:nvPr/>
              </p:nvSpPr>
              <p:spPr>
                <a:xfrm>
                  <a:off x="3749049" y="2788927"/>
                  <a:ext cx="502920" cy="91439"/>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025" name="Straight Connector 1024"/>
                <p:cNvCxnSpPr/>
                <p:nvPr/>
              </p:nvCxnSpPr>
              <p:spPr>
                <a:xfrm>
                  <a:off x="3657610" y="2839105"/>
                  <a:ext cx="91439"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26" name="Oval 1025"/>
                <p:cNvSpPr>
                  <a:spLocks noChangeAspect="1"/>
                </p:cNvSpPr>
                <p:nvPr/>
              </p:nvSpPr>
              <p:spPr>
                <a:xfrm rot="2700000">
                  <a:off x="3785299" y="2815570"/>
                  <a:ext cx="45720" cy="45720"/>
                </a:xfrm>
                <a:prstGeom prst="ellips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027" name="Straight Connector 1026"/>
                <p:cNvCxnSpPr/>
                <p:nvPr/>
              </p:nvCxnSpPr>
              <p:spPr>
                <a:xfrm flipV="1">
                  <a:off x="3799143" y="2834640"/>
                  <a:ext cx="411480" cy="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19" name="Group 1018"/>
              <p:cNvGrpSpPr/>
              <p:nvPr/>
            </p:nvGrpSpPr>
            <p:grpSpPr>
              <a:xfrm>
                <a:off x="3657610" y="2788927"/>
                <a:ext cx="137159" cy="91439"/>
                <a:chOff x="3657610" y="2788927"/>
                <a:chExt cx="137159" cy="91439"/>
              </a:xfrm>
            </p:grpSpPr>
            <p:cxnSp>
              <p:nvCxnSpPr>
                <p:cNvPr id="1020" name="Straight Connector 1019"/>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1" name="Straight Connector 1020"/>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2" name="Straight Connector 1021"/>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3" name="Straight Connector 1022"/>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830" name="Group 829"/>
            <p:cNvGrpSpPr/>
            <p:nvPr/>
          </p:nvGrpSpPr>
          <p:grpSpPr>
            <a:xfrm flipH="1">
              <a:off x="6812355" y="3566180"/>
              <a:ext cx="685798" cy="91439"/>
              <a:chOff x="3657610" y="2788927"/>
              <a:chExt cx="685798" cy="91439"/>
            </a:xfrm>
          </p:grpSpPr>
          <p:grpSp>
            <p:nvGrpSpPr>
              <p:cNvPr id="1008" name="Group 1007"/>
              <p:cNvGrpSpPr/>
              <p:nvPr/>
            </p:nvGrpSpPr>
            <p:grpSpPr>
              <a:xfrm>
                <a:off x="3749049" y="2788927"/>
                <a:ext cx="594359" cy="91439"/>
                <a:chOff x="3657610" y="2788927"/>
                <a:chExt cx="594359" cy="91439"/>
              </a:xfrm>
            </p:grpSpPr>
            <p:sp>
              <p:nvSpPr>
                <p:cNvPr id="1014" name="Rectangle 1013"/>
                <p:cNvSpPr/>
                <p:nvPr/>
              </p:nvSpPr>
              <p:spPr>
                <a:xfrm>
                  <a:off x="3749049" y="2788927"/>
                  <a:ext cx="502920" cy="91439"/>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015" name="Straight Connector 1014"/>
                <p:cNvCxnSpPr/>
                <p:nvPr/>
              </p:nvCxnSpPr>
              <p:spPr>
                <a:xfrm>
                  <a:off x="3657610" y="2839105"/>
                  <a:ext cx="91439"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16" name="Oval 1015"/>
                <p:cNvSpPr>
                  <a:spLocks noChangeAspect="1"/>
                </p:cNvSpPr>
                <p:nvPr/>
              </p:nvSpPr>
              <p:spPr>
                <a:xfrm rot="2700000">
                  <a:off x="3785299" y="2815570"/>
                  <a:ext cx="45720" cy="45720"/>
                </a:xfrm>
                <a:prstGeom prst="ellips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017" name="Straight Connector 1016"/>
                <p:cNvCxnSpPr/>
                <p:nvPr/>
              </p:nvCxnSpPr>
              <p:spPr>
                <a:xfrm flipV="1">
                  <a:off x="3799143" y="2834640"/>
                  <a:ext cx="411480" cy="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09" name="Group 1008"/>
              <p:cNvGrpSpPr/>
              <p:nvPr/>
            </p:nvGrpSpPr>
            <p:grpSpPr>
              <a:xfrm>
                <a:off x="3657610" y="2788927"/>
                <a:ext cx="137159" cy="91439"/>
                <a:chOff x="3657610" y="2788927"/>
                <a:chExt cx="137159" cy="91439"/>
              </a:xfrm>
            </p:grpSpPr>
            <p:cxnSp>
              <p:nvCxnSpPr>
                <p:cNvPr id="1010" name="Straight Connector 1009"/>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1" name="Straight Connector 1010"/>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2" name="Straight Connector 1011"/>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3" name="Straight Connector 1012"/>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831" name="Group 830"/>
            <p:cNvGrpSpPr/>
            <p:nvPr/>
          </p:nvGrpSpPr>
          <p:grpSpPr>
            <a:xfrm flipH="1">
              <a:off x="6812355" y="7589496"/>
              <a:ext cx="685798" cy="91439"/>
              <a:chOff x="3657610" y="2788927"/>
              <a:chExt cx="685798" cy="91439"/>
            </a:xfrm>
          </p:grpSpPr>
          <p:grpSp>
            <p:nvGrpSpPr>
              <p:cNvPr id="998" name="Group 997"/>
              <p:cNvGrpSpPr/>
              <p:nvPr/>
            </p:nvGrpSpPr>
            <p:grpSpPr>
              <a:xfrm>
                <a:off x="3749049" y="2788927"/>
                <a:ext cx="594359" cy="91439"/>
                <a:chOff x="3657610" y="2788927"/>
                <a:chExt cx="594359" cy="91439"/>
              </a:xfrm>
            </p:grpSpPr>
            <p:sp>
              <p:nvSpPr>
                <p:cNvPr id="1004" name="Rectangle 1003"/>
                <p:cNvSpPr/>
                <p:nvPr/>
              </p:nvSpPr>
              <p:spPr>
                <a:xfrm>
                  <a:off x="3749049" y="2788927"/>
                  <a:ext cx="502920" cy="91439"/>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005" name="Straight Connector 1004"/>
                <p:cNvCxnSpPr/>
                <p:nvPr/>
              </p:nvCxnSpPr>
              <p:spPr>
                <a:xfrm>
                  <a:off x="3657610" y="2839105"/>
                  <a:ext cx="91439"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06" name="Oval 1005"/>
                <p:cNvSpPr>
                  <a:spLocks noChangeAspect="1"/>
                </p:cNvSpPr>
                <p:nvPr/>
              </p:nvSpPr>
              <p:spPr>
                <a:xfrm rot="2700000">
                  <a:off x="3785299" y="2815570"/>
                  <a:ext cx="45720" cy="45720"/>
                </a:xfrm>
                <a:prstGeom prst="ellips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007" name="Straight Connector 1006"/>
                <p:cNvCxnSpPr/>
                <p:nvPr/>
              </p:nvCxnSpPr>
              <p:spPr>
                <a:xfrm flipV="1">
                  <a:off x="3799143" y="2834640"/>
                  <a:ext cx="411480" cy="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99" name="Group 998"/>
              <p:cNvGrpSpPr/>
              <p:nvPr/>
            </p:nvGrpSpPr>
            <p:grpSpPr>
              <a:xfrm>
                <a:off x="3657610" y="2788927"/>
                <a:ext cx="137159" cy="91439"/>
                <a:chOff x="3657610" y="2788927"/>
                <a:chExt cx="137159" cy="91439"/>
              </a:xfrm>
            </p:grpSpPr>
            <p:cxnSp>
              <p:nvCxnSpPr>
                <p:cNvPr id="1000" name="Straight Connector 999"/>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1" name="Straight Connector 1000"/>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2" name="Straight Connector 1001"/>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3" name="Straight Connector 1002"/>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cxnSp>
          <p:nvCxnSpPr>
            <p:cNvPr id="832" name="Straight Connector 831"/>
            <p:cNvCxnSpPr/>
            <p:nvPr/>
          </p:nvCxnSpPr>
          <p:spPr>
            <a:xfrm>
              <a:off x="6583715" y="4069081"/>
              <a:ext cx="0" cy="3794735"/>
            </a:xfrm>
            <a:prstGeom prst="line">
              <a:avLst/>
            </a:prstGeom>
            <a:ln w="38100" cap="rnd">
              <a:gradFill flip="none" rotWithShape="1">
                <a:gsLst>
                  <a:gs pos="0">
                    <a:schemeClr val="accent3"/>
                  </a:gs>
                  <a:gs pos="100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833" name="Straight Connector 832"/>
            <p:cNvCxnSpPr/>
            <p:nvPr/>
          </p:nvCxnSpPr>
          <p:spPr>
            <a:xfrm>
              <a:off x="6580761" y="4069080"/>
              <a:ext cx="919386"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4" name="Straight Connector 833"/>
            <p:cNvCxnSpPr/>
            <p:nvPr/>
          </p:nvCxnSpPr>
          <p:spPr>
            <a:xfrm>
              <a:off x="6580761" y="7863813"/>
              <a:ext cx="919386"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35" name="Straight Connector 834"/>
            <p:cNvCxnSpPr>
              <a:endCxn id="995" idx="3"/>
            </p:cNvCxnSpPr>
            <p:nvPr/>
          </p:nvCxnSpPr>
          <p:spPr>
            <a:xfrm flipV="1">
              <a:off x="7495151" y="7406617"/>
              <a:ext cx="0" cy="1280147"/>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36" name="Straight Connector 835"/>
            <p:cNvCxnSpPr>
              <a:stCxn id="985" idx="0"/>
            </p:cNvCxnSpPr>
            <p:nvPr/>
          </p:nvCxnSpPr>
          <p:spPr>
            <a:xfrm flipV="1">
              <a:off x="7495152" y="3017546"/>
              <a:ext cx="4995" cy="105152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7" name="Straight Connector 836"/>
            <p:cNvCxnSpPr>
              <a:stCxn id="985" idx="0"/>
              <a:endCxn id="995" idx="3"/>
            </p:cNvCxnSpPr>
            <p:nvPr/>
          </p:nvCxnSpPr>
          <p:spPr>
            <a:xfrm>
              <a:off x="7495151" y="4069067"/>
              <a:ext cx="0" cy="3337551"/>
            </a:xfrm>
            <a:prstGeom prst="line">
              <a:avLst/>
            </a:prstGeom>
            <a:ln w="38100" cap="rnd">
              <a:gradFill flip="none" rotWithShape="1">
                <a:gsLst>
                  <a:gs pos="0">
                    <a:schemeClr val="accent3"/>
                  </a:gs>
                  <a:gs pos="100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grpSp>
          <p:nvGrpSpPr>
            <p:cNvPr id="838" name="Group 837"/>
            <p:cNvGrpSpPr/>
            <p:nvPr/>
          </p:nvGrpSpPr>
          <p:grpSpPr>
            <a:xfrm>
              <a:off x="7220833" y="7223739"/>
              <a:ext cx="548634" cy="182879"/>
              <a:chOff x="731562" y="5074901"/>
              <a:chExt cx="548634" cy="182879"/>
            </a:xfrm>
          </p:grpSpPr>
          <p:cxnSp>
            <p:nvCxnSpPr>
              <p:cNvPr id="988" name="Straight Connector 987"/>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89" name="Group 988"/>
              <p:cNvGrpSpPr/>
              <p:nvPr/>
            </p:nvGrpSpPr>
            <p:grpSpPr>
              <a:xfrm>
                <a:off x="914440" y="5074901"/>
                <a:ext cx="197266" cy="182879"/>
                <a:chOff x="914440" y="5074901"/>
                <a:chExt cx="197266" cy="182879"/>
              </a:xfrm>
            </p:grpSpPr>
            <p:grpSp>
              <p:nvGrpSpPr>
                <p:cNvPr id="990" name="Group 989"/>
                <p:cNvGrpSpPr/>
                <p:nvPr/>
              </p:nvGrpSpPr>
              <p:grpSpPr>
                <a:xfrm>
                  <a:off x="1020267" y="5120640"/>
                  <a:ext cx="91439" cy="91439"/>
                  <a:chOff x="1158273" y="5166341"/>
                  <a:chExt cx="91439" cy="91439"/>
                </a:xfrm>
              </p:grpSpPr>
              <p:cxnSp>
                <p:nvCxnSpPr>
                  <p:cNvPr id="996" name="Straight Connector 995"/>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7" name="Straight Connector 996"/>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91" name="Group 990"/>
                <p:cNvGrpSpPr/>
                <p:nvPr/>
              </p:nvGrpSpPr>
              <p:grpSpPr>
                <a:xfrm>
                  <a:off x="914440" y="5074901"/>
                  <a:ext cx="182883" cy="182879"/>
                  <a:chOff x="914435" y="4160512"/>
                  <a:chExt cx="182883" cy="182879"/>
                </a:xfrm>
              </p:grpSpPr>
              <p:sp>
                <p:nvSpPr>
                  <p:cNvPr id="994" name="Isosceles Triangle 993"/>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995" name="Isosceles Triangle 994"/>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sp>
              <p:nvSpPr>
                <p:cNvPr id="992" name="Oval 991"/>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993" name="Straight Connector 992"/>
                <p:cNvCxnSpPr>
                  <a:stCxn id="992" idx="2"/>
                  <a:endCxn id="992"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839" name="TextBox 838"/>
            <p:cNvSpPr txBox="1"/>
            <p:nvPr/>
          </p:nvSpPr>
          <p:spPr>
            <a:xfrm>
              <a:off x="6949520" y="4846320"/>
              <a:ext cx="1097280" cy="1826941"/>
            </a:xfrm>
            <a:prstGeom prst="rect">
              <a:avLst/>
            </a:prstGeom>
            <a:solidFill>
              <a:schemeClr val="bg1">
                <a:lumMod val="65000"/>
              </a:schemeClr>
            </a:solidFill>
            <a:ln w="25400">
              <a:solidFill>
                <a:schemeClr val="bg1"/>
              </a:solidFill>
            </a:ln>
          </p:spPr>
          <p:txBody>
            <a:bodyPr wrap="square" lIns="50800" tIns="0" rIns="5080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r>
                <a:rPr lang="en-US" sz="778" dirty="0">
                  <a:solidFill>
                    <a:schemeClr val="bg1"/>
                  </a:solidFill>
                  <a:latin typeface="Comic Sans MS" panose="030F0702030302020204" pitchFamily="66" charset="0"/>
                </a:rPr>
                <a:t>Warm-up Coil</a:t>
              </a:r>
            </a:p>
            <a:p>
              <a:pPr algn="ctr"/>
              <a:endParaRPr lang="en-US" sz="778" dirty="0">
                <a:solidFill>
                  <a:schemeClr val="bg1"/>
                </a:solidFill>
                <a:latin typeface="Comic Sans MS" panose="030F0702030302020204" pitchFamily="66" charset="0"/>
              </a:endParaRPr>
            </a:p>
          </p:txBody>
        </p:sp>
        <p:grpSp>
          <p:nvGrpSpPr>
            <p:cNvPr id="840" name="Group 839"/>
            <p:cNvGrpSpPr/>
            <p:nvPr/>
          </p:nvGrpSpPr>
          <p:grpSpPr>
            <a:xfrm>
              <a:off x="7403711" y="3931933"/>
              <a:ext cx="365750" cy="274320"/>
              <a:chOff x="3657609" y="5669280"/>
              <a:chExt cx="365750" cy="274320"/>
            </a:xfrm>
          </p:grpSpPr>
          <p:sp>
            <p:nvSpPr>
              <p:cNvPr id="981" name="Isosceles Triangle 980"/>
              <p:cNvSpPr/>
              <p:nvPr/>
            </p:nvSpPr>
            <p:spPr>
              <a:xfrm flipV="1">
                <a:off x="3657613" y="571498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982" name="Isosceles Triangle 981"/>
              <p:cNvSpPr/>
              <p:nvPr/>
            </p:nvSpPr>
            <p:spPr>
              <a:xfrm>
                <a:off x="3657610" y="5806420"/>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983" name="Straight Connector 982"/>
              <p:cNvCxnSpPr>
                <a:stCxn id="982" idx="0"/>
              </p:cNvCxnSpPr>
              <p:nvPr/>
            </p:nvCxnSpPr>
            <p:spPr>
              <a:xfrm>
                <a:off x="3749050" y="5806420"/>
                <a:ext cx="137150" cy="1"/>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84" name="Group 983"/>
              <p:cNvGrpSpPr>
                <a:grpSpLocks noChangeAspect="1"/>
              </p:cNvGrpSpPr>
              <p:nvPr/>
            </p:nvGrpSpPr>
            <p:grpSpPr>
              <a:xfrm>
                <a:off x="3749040" y="5669280"/>
                <a:ext cx="274319" cy="274320"/>
                <a:chOff x="3794760" y="5074900"/>
                <a:chExt cx="182880" cy="182881"/>
              </a:xfrm>
            </p:grpSpPr>
            <p:sp>
              <p:nvSpPr>
                <p:cNvPr id="986" name="Arc 985"/>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987" name="Straight Connector 986"/>
                <p:cNvCxnSpPr/>
                <p:nvPr/>
              </p:nvCxnSpPr>
              <p:spPr>
                <a:xfrm>
                  <a:off x="3886200" y="5074901"/>
                  <a:ext cx="0" cy="182880"/>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85" name="Isosceles Triangle 984"/>
              <p:cNvSpPr/>
              <p:nvPr/>
            </p:nvSpPr>
            <p:spPr>
              <a:xfrm rot="5400000">
                <a:off x="3611889" y="5760693"/>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cxnSp>
          <p:nvCxnSpPr>
            <p:cNvPr id="841" name="Straight Connector 840"/>
            <p:cNvCxnSpPr/>
            <p:nvPr/>
          </p:nvCxnSpPr>
          <p:spPr>
            <a:xfrm flipH="1">
              <a:off x="6306443" y="5760715"/>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42" name="Group 841"/>
            <p:cNvGrpSpPr/>
            <p:nvPr/>
          </p:nvGrpSpPr>
          <p:grpSpPr>
            <a:xfrm>
              <a:off x="6489322" y="5669275"/>
              <a:ext cx="197266" cy="182879"/>
              <a:chOff x="914440" y="5074901"/>
              <a:chExt cx="197266" cy="182879"/>
            </a:xfrm>
          </p:grpSpPr>
          <p:grpSp>
            <p:nvGrpSpPr>
              <p:cNvPr id="973" name="Group 972"/>
              <p:cNvGrpSpPr/>
              <p:nvPr/>
            </p:nvGrpSpPr>
            <p:grpSpPr>
              <a:xfrm>
                <a:off x="1020267" y="5120640"/>
                <a:ext cx="91439" cy="91439"/>
                <a:chOff x="1158273" y="5166341"/>
                <a:chExt cx="91439" cy="91439"/>
              </a:xfrm>
            </p:grpSpPr>
            <p:cxnSp>
              <p:nvCxnSpPr>
                <p:cNvPr id="979" name="Straight Connector 978"/>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0" name="Straight Connector 979"/>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74" name="Group 973"/>
              <p:cNvGrpSpPr/>
              <p:nvPr/>
            </p:nvGrpSpPr>
            <p:grpSpPr>
              <a:xfrm>
                <a:off x="914440" y="5074901"/>
                <a:ext cx="182883" cy="182879"/>
                <a:chOff x="914435" y="4160512"/>
                <a:chExt cx="182883" cy="182879"/>
              </a:xfrm>
            </p:grpSpPr>
            <p:sp>
              <p:nvSpPr>
                <p:cNvPr id="977" name="Isosceles Triangle 976"/>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978" name="Isosceles Triangle 977"/>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sp>
            <p:nvSpPr>
              <p:cNvPr id="975" name="Oval 974"/>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976" name="Straight Connector 975"/>
              <p:cNvCxnSpPr>
                <a:stCxn id="975" idx="2"/>
                <a:endCxn id="975"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848" name="TextBox 847"/>
            <p:cNvSpPr txBox="1"/>
            <p:nvPr/>
          </p:nvSpPr>
          <p:spPr>
            <a:xfrm>
              <a:off x="5076395" y="3798325"/>
              <a:ext cx="3346998" cy="215444"/>
            </a:xfrm>
            <a:prstGeom prst="rect">
              <a:avLst/>
            </a:prstGeom>
            <a:noFill/>
          </p:spPr>
          <p:txBody>
            <a:bodyPr wrap="squar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Normally Open to the Coil</a:t>
              </a:r>
            </a:p>
          </p:txBody>
        </p:sp>
        <p:grpSp>
          <p:nvGrpSpPr>
            <p:cNvPr id="1653" name="Group 1652"/>
            <p:cNvGrpSpPr/>
            <p:nvPr/>
          </p:nvGrpSpPr>
          <p:grpSpPr>
            <a:xfrm>
              <a:off x="7406679" y="3200424"/>
              <a:ext cx="182883" cy="182879"/>
              <a:chOff x="914440" y="4526267"/>
              <a:chExt cx="182883" cy="182879"/>
            </a:xfrm>
          </p:grpSpPr>
          <p:grpSp>
            <p:nvGrpSpPr>
              <p:cNvPr id="1654" name="Group 1653"/>
              <p:cNvGrpSpPr/>
              <p:nvPr/>
            </p:nvGrpSpPr>
            <p:grpSpPr>
              <a:xfrm>
                <a:off x="914440" y="4526267"/>
                <a:ext cx="182883" cy="182879"/>
                <a:chOff x="914435" y="4160512"/>
                <a:chExt cx="182883" cy="182879"/>
              </a:xfrm>
            </p:grpSpPr>
            <p:sp>
              <p:nvSpPr>
                <p:cNvPr id="1656" name="Isosceles Triangle 1655"/>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solidFill>
                      <a:schemeClr val="tx1"/>
                    </a:solidFill>
                  </a:endParaRPr>
                </a:p>
              </p:txBody>
            </p:sp>
            <p:sp>
              <p:nvSpPr>
                <p:cNvPr id="1657" name="Isosceles Triangle 1656"/>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solidFill>
                      <a:schemeClr val="tx1"/>
                    </a:solidFill>
                  </a:endParaRPr>
                </a:p>
              </p:txBody>
            </p:sp>
          </p:grpSp>
          <p:sp>
            <p:nvSpPr>
              <p:cNvPr id="1655" name="Oval 1654"/>
              <p:cNvSpPr>
                <a:spLocks noChangeAspect="1"/>
              </p:cNvSpPr>
              <p:nvPr/>
            </p:nvSpPr>
            <p:spPr>
              <a:xfrm>
                <a:off x="960120" y="4572000"/>
                <a:ext cx="91440" cy="91440"/>
              </a:xfrm>
              <a:prstGeom prst="ellipse">
                <a:avLst/>
              </a:prstGeom>
              <a:solidFill>
                <a:schemeClr val="bg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p>
            </p:txBody>
          </p:sp>
        </p:grpSp>
        <p:grpSp>
          <p:nvGrpSpPr>
            <p:cNvPr id="1658" name="Group 1657"/>
            <p:cNvGrpSpPr/>
            <p:nvPr/>
          </p:nvGrpSpPr>
          <p:grpSpPr>
            <a:xfrm>
              <a:off x="7406679" y="8386435"/>
              <a:ext cx="182883" cy="182879"/>
              <a:chOff x="914440" y="4526267"/>
              <a:chExt cx="182883" cy="182879"/>
            </a:xfrm>
          </p:grpSpPr>
          <p:grpSp>
            <p:nvGrpSpPr>
              <p:cNvPr id="1659" name="Group 1658"/>
              <p:cNvGrpSpPr/>
              <p:nvPr/>
            </p:nvGrpSpPr>
            <p:grpSpPr>
              <a:xfrm>
                <a:off x="914440" y="4526267"/>
                <a:ext cx="182883" cy="182879"/>
                <a:chOff x="914435" y="4160512"/>
                <a:chExt cx="182883" cy="182879"/>
              </a:xfrm>
            </p:grpSpPr>
            <p:sp>
              <p:nvSpPr>
                <p:cNvPr id="1661" name="Isosceles Triangle 1660"/>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solidFill>
                      <a:schemeClr val="tx1"/>
                    </a:solidFill>
                  </a:endParaRPr>
                </a:p>
              </p:txBody>
            </p:sp>
            <p:sp>
              <p:nvSpPr>
                <p:cNvPr id="1662" name="Isosceles Triangle 1661"/>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solidFill>
                      <a:schemeClr val="tx1"/>
                    </a:solidFill>
                  </a:endParaRPr>
                </a:p>
              </p:txBody>
            </p:sp>
          </p:grpSp>
          <p:sp>
            <p:nvSpPr>
              <p:cNvPr id="1660" name="Oval 1659"/>
              <p:cNvSpPr>
                <a:spLocks noChangeAspect="1"/>
              </p:cNvSpPr>
              <p:nvPr/>
            </p:nvSpPr>
            <p:spPr>
              <a:xfrm>
                <a:off x="960120" y="4572000"/>
                <a:ext cx="91440" cy="91440"/>
              </a:xfrm>
              <a:prstGeom prst="ellipse">
                <a:avLst/>
              </a:prstGeom>
              <a:solidFill>
                <a:schemeClr val="bg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p>
            </p:txBody>
          </p:sp>
        </p:grpSp>
      </p:grpSp>
      <p:grpSp>
        <p:nvGrpSpPr>
          <p:cNvPr id="824" name="Group 823"/>
          <p:cNvGrpSpPr/>
          <p:nvPr/>
        </p:nvGrpSpPr>
        <p:grpSpPr>
          <a:xfrm>
            <a:off x="6721173" y="4597388"/>
            <a:ext cx="250661" cy="136789"/>
            <a:chOff x="640123" y="805366"/>
            <a:chExt cx="451189" cy="246221"/>
          </a:xfrm>
        </p:grpSpPr>
        <p:grpSp>
          <p:nvGrpSpPr>
            <p:cNvPr id="1089" name="Group 1088"/>
            <p:cNvGrpSpPr/>
            <p:nvPr/>
          </p:nvGrpSpPr>
          <p:grpSpPr>
            <a:xfrm>
              <a:off x="640123" y="868708"/>
              <a:ext cx="137159" cy="91439"/>
              <a:chOff x="3657610" y="2788927"/>
              <a:chExt cx="137159" cy="91439"/>
            </a:xfrm>
          </p:grpSpPr>
          <p:cxnSp>
            <p:nvCxnSpPr>
              <p:cNvPr id="1092" name="Straight Connector 1091"/>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3" name="Straight Connector 1092"/>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4" name="Straight Connector 1093"/>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5" name="Straight Connector 1094"/>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90" name="TextBox 1089"/>
            <p:cNvSpPr txBox="1"/>
            <p:nvPr/>
          </p:nvSpPr>
          <p:spPr>
            <a:xfrm>
              <a:off x="816995" y="805366"/>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TT</a:t>
              </a:r>
            </a:p>
          </p:txBody>
        </p:sp>
        <p:cxnSp>
          <p:nvCxnSpPr>
            <p:cNvPr id="1091" name="Straight Connector 1090"/>
            <p:cNvCxnSpPr/>
            <p:nvPr/>
          </p:nvCxnSpPr>
          <p:spPr>
            <a:xfrm flipH="1">
              <a:off x="751422" y="913733"/>
              <a:ext cx="65573" cy="1388"/>
            </a:xfrm>
            <a:prstGeom prst="line">
              <a:avLst/>
            </a:prstGeom>
            <a:noFill/>
            <a:ln w="25400">
              <a:solidFill>
                <a:schemeClr val="bg1">
                  <a:lumMod val="75000"/>
                </a:schemeClr>
              </a:solidFill>
            </a:ln>
          </p:spPr>
        </p:cxnSp>
      </p:grpSp>
      <p:grpSp>
        <p:nvGrpSpPr>
          <p:cNvPr id="825" name="Group 824"/>
          <p:cNvGrpSpPr/>
          <p:nvPr/>
        </p:nvGrpSpPr>
        <p:grpSpPr>
          <a:xfrm flipH="1">
            <a:off x="6336838" y="4698986"/>
            <a:ext cx="380999" cy="50799"/>
            <a:chOff x="3657610" y="2788927"/>
            <a:chExt cx="685798" cy="91439"/>
          </a:xfrm>
        </p:grpSpPr>
        <p:grpSp>
          <p:nvGrpSpPr>
            <p:cNvPr id="1079" name="Group 1078"/>
            <p:cNvGrpSpPr/>
            <p:nvPr/>
          </p:nvGrpSpPr>
          <p:grpSpPr>
            <a:xfrm>
              <a:off x="3749049" y="2788927"/>
              <a:ext cx="594359" cy="91439"/>
              <a:chOff x="3657610" y="2788927"/>
              <a:chExt cx="594359" cy="91439"/>
            </a:xfrm>
          </p:grpSpPr>
          <p:sp>
            <p:nvSpPr>
              <p:cNvPr id="1085" name="Rectangle 1084"/>
              <p:cNvSpPr/>
              <p:nvPr/>
            </p:nvSpPr>
            <p:spPr>
              <a:xfrm>
                <a:off x="3749049" y="2788927"/>
                <a:ext cx="502920" cy="91439"/>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086" name="Straight Connector 1085"/>
              <p:cNvCxnSpPr/>
              <p:nvPr/>
            </p:nvCxnSpPr>
            <p:spPr>
              <a:xfrm>
                <a:off x="3657610" y="2839105"/>
                <a:ext cx="91439"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87" name="Oval 1086"/>
              <p:cNvSpPr>
                <a:spLocks noChangeAspect="1"/>
              </p:cNvSpPr>
              <p:nvPr/>
            </p:nvSpPr>
            <p:spPr>
              <a:xfrm rot="2700000">
                <a:off x="3785299" y="2815570"/>
                <a:ext cx="45720" cy="45720"/>
              </a:xfrm>
              <a:prstGeom prst="ellips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088" name="Straight Connector 1087"/>
              <p:cNvCxnSpPr/>
              <p:nvPr/>
            </p:nvCxnSpPr>
            <p:spPr>
              <a:xfrm flipV="1">
                <a:off x="3799143" y="2834640"/>
                <a:ext cx="411480" cy="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80" name="Group 1079"/>
            <p:cNvGrpSpPr/>
            <p:nvPr/>
          </p:nvGrpSpPr>
          <p:grpSpPr>
            <a:xfrm>
              <a:off x="3657610" y="2788927"/>
              <a:ext cx="137159" cy="91439"/>
              <a:chOff x="3657610" y="2788927"/>
              <a:chExt cx="137159" cy="91439"/>
            </a:xfrm>
          </p:grpSpPr>
          <p:cxnSp>
            <p:nvCxnSpPr>
              <p:cNvPr id="1081" name="Straight Connector 1080"/>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2" name="Straight Connector 1081"/>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3" name="Straight Connector 1082"/>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4" name="Straight Connector 1083"/>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826" name="Group 825"/>
          <p:cNvGrpSpPr/>
          <p:nvPr/>
        </p:nvGrpSpPr>
        <p:grpSpPr>
          <a:xfrm>
            <a:off x="6565438" y="2057415"/>
            <a:ext cx="304797" cy="4216354"/>
            <a:chOff x="4297683" y="685830"/>
            <a:chExt cx="548634" cy="7589438"/>
          </a:xfrm>
        </p:grpSpPr>
        <p:cxnSp>
          <p:nvCxnSpPr>
            <p:cNvPr id="1035" name="Straight Connector 1034"/>
            <p:cNvCxnSpPr>
              <a:cxnSpLocks/>
              <a:endCxn id="1076" idx="3"/>
            </p:cNvCxnSpPr>
            <p:nvPr/>
          </p:nvCxnSpPr>
          <p:spPr>
            <a:xfrm flipV="1">
              <a:off x="4572001" y="4800584"/>
              <a:ext cx="0" cy="3474684"/>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36" name="Straight Connector 1035"/>
            <p:cNvCxnSpPr/>
            <p:nvPr/>
          </p:nvCxnSpPr>
          <p:spPr>
            <a:xfrm flipV="1">
              <a:off x="4572000" y="685830"/>
              <a:ext cx="4996" cy="1463024"/>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37" name="Group 1036"/>
            <p:cNvGrpSpPr/>
            <p:nvPr/>
          </p:nvGrpSpPr>
          <p:grpSpPr>
            <a:xfrm>
              <a:off x="4297683" y="1965973"/>
              <a:ext cx="548634" cy="2834611"/>
              <a:chOff x="4297683" y="1965973"/>
              <a:chExt cx="548634" cy="2834611"/>
            </a:xfrm>
          </p:grpSpPr>
          <p:cxnSp>
            <p:nvCxnSpPr>
              <p:cNvPr id="1038" name="Straight Connector 1037"/>
              <p:cNvCxnSpPr>
                <a:stCxn id="1068" idx="3"/>
                <a:endCxn id="1076" idx="3"/>
              </p:cNvCxnSpPr>
              <p:nvPr/>
            </p:nvCxnSpPr>
            <p:spPr>
              <a:xfrm>
                <a:off x="4572001" y="2194553"/>
                <a:ext cx="0" cy="2606031"/>
              </a:xfrm>
              <a:prstGeom prst="line">
                <a:avLst/>
              </a:prstGeom>
              <a:ln w="38100" cap="rnd">
                <a:gradFill flip="none" rotWithShape="1">
                  <a:gsLst>
                    <a:gs pos="0">
                      <a:schemeClr val="accent3"/>
                    </a:gs>
                    <a:gs pos="100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grpSp>
            <p:nvGrpSpPr>
              <p:cNvPr id="1039" name="Group 1038"/>
              <p:cNvGrpSpPr/>
              <p:nvPr/>
            </p:nvGrpSpPr>
            <p:grpSpPr>
              <a:xfrm>
                <a:off x="4297683" y="4617705"/>
                <a:ext cx="548634" cy="182879"/>
                <a:chOff x="731562" y="5074901"/>
                <a:chExt cx="548634" cy="182879"/>
              </a:xfrm>
            </p:grpSpPr>
            <p:cxnSp>
              <p:nvCxnSpPr>
                <p:cNvPr id="1069" name="Straight Connector 1068"/>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70" name="Group 1069"/>
                <p:cNvGrpSpPr/>
                <p:nvPr/>
              </p:nvGrpSpPr>
              <p:grpSpPr>
                <a:xfrm>
                  <a:off x="914440" y="5074901"/>
                  <a:ext cx="197266" cy="182879"/>
                  <a:chOff x="914440" y="5074901"/>
                  <a:chExt cx="197266" cy="182879"/>
                </a:xfrm>
              </p:grpSpPr>
              <p:grpSp>
                <p:nvGrpSpPr>
                  <p:cNvPr id="1071" name="Group 1070"/>
                  <p:cNvGrpSpPr/>
                  <p:nvPr/>
                </p:nvGrpSpPr>
                <p:grpSpPr>
                  <a:xfrm>
                    <a:off x="1020267" y="5120640"/>
                    <a:ext cx="91439" cy="91439"/>
                    <a:chOff x="1158273" y="5166341"/>
                    <a:chExt cx="91439" cy="91439"/>
                  </a:xfrm>
                </p:grpSpPr>
                <p:cxnSp>
                  <p:nvCxnSpPr>
                    <p:cNvPr id="1077" name="Straight Connector 1076"/>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8" name="Straight Connector 1077"/>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72" name="Group 1071"/>
                  <p:cNvGrpSpPr/>
                  <p:nvPr/>
                </p:nvGrpSpPr>
                <p:grpSpPr>
                  <a:xfrm>
                    <a:off x="914440" y="5074901"/>
                    <a:ext cx="182883" cy="182879"/>
                    <a:chOff x="914435" y="4160512"/>
                    <a:chExt cx="182883" cy="182879"/>
                  </a:xfrm>
                </p:grpSpPr>
                <p:sp>
                  <p:nvSpPr>
                    <p:cNvPr id="1075" name="Isosceles Triangle 1074"/>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076" name="Isosceles Triangle 1075"/>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sp>
                <p:nvSpPr>
                  <p:cNvPr id="1073" name="Oval 1072"/>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074" name="Straight Connector 1073"/>
                  <p:cNvCxnSpPr>
                    <a:stCxn id="1073" idx="2"/>
                    <a:endCxn id="1073"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1040" name="Group 1039"/>
              <p:cNvGrpSpPr/>
              <p:nvPr/>
            </p:nvGrpSpPr>
            <p:grpSpPr>
              <a:xfrm>
                <a:off x="4480561" y="1965973"/>
                <a:ext cx="365749" cy="274320"/>
                <a:chOff x="3657610" y="5029200"/>
                <a:chExt cx="365749" cy="274320"/>
              </a:xfrm>
            </p:grpSpPr>
            <p:grpSp>
              <p:nvGrpSpPr>
                <p:cNvPr id="1062" name="Group 1061"/>
                <p:cNvGrpSpPr/>
                <p:nvPr/>
              </p:nvGrpSpPr>
              <p:grpSpPr>
                <a:xfrm>
                  <a:off x="3657610" y="5074901"/>
                  <a:ext cx="182883" cy="182879"/>
                  <a:chOff x="914435" y="4160512"/>
                  <a:chExt cx="182883" cy="182879"/>
                </a:xfrm>
              </p:grpSpPr>
              <p:sp>
                <p:nvSpPr>
                  <p:cNvPr id="1067" name="Isosceles Triangle 1066"/>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068" name="Isosceles Triangle 1067"/>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cxnSp>
              <p:nvCxnSpPr>
                <p:cNvPr id="1063" name="Straight Connector 1062"/>
                <p:cNvCxnSpPr>
                  <a:stCxn id="1068" idx="0"/>
                </p:cNvCxnSpPr>
                <p:nvPr/>
              </p:nvCxnSpPr>
              <p:spPr>
                <a:xfrm>
                  <a:off x="3749050" y="5166340"/>
                  <a:ext cx="137150" cy="1"/>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64" name="Group 1063"/>
                <p:cNvGrpSpPr>
                  <a:grpSpLocks noChangeAspect="1"/>
                </p:cNvGrpSpPr>
                <p:nvPr/>
              </p:nvGrpSpPr>
              <p:grpSpPr>
                <a:xfrm>
                  <a:off x="3749040" y="5029200"/>
                  <a:ext cx="274319" cy="274320"/>
                  <a:chOff x="3794760" y="5074900"/>
                  <a:chExt cx="182880" cy="182881"/>
                </a:xfrm>
              </p:grpSpPr>
              <p:sp>
                <p:nvSpPr>
                  <p:cNvPr id="1065" name="Arc 1064"/>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066" name="Straight Connector 1065"/>
                  <p:cNvCxnSpPr/>
                  <p:nvPr/>
                </p:nvCxnSpPr>
                <p:spPr>
                  <a:xfrm>
                    <a:off x="3886200" y="5074901"/>
                    <a:ext cx="0" cy="182880"/>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1041" name="Straight Connector 1040"/>
              <p:cNvCxnSpPr/>
              <p:nvPr/>
            </p:nvCxnSpPr>
            <p:spPr>
              <a:xfrm>
                <a:off x="4480564" y="2514604"/>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2" name="Straight Connector 1041"/>
              <p:cNvCxnSpPr/>
              <p:nvPr/>
            </p:nvCxnSpPr>
            <p:spPr>
              <a:xfrm>
                <a:off x="4480564" y="2605838"/>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p:cNvCxnSpPr/>
              <p:nvPr/>
            </p:nvCxnSpPr>
            <p:spPr>
              <a:xfrm>
                <a:off x="4480564" y="2697072"/>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p:cNvCxnSpPr/>
              <p:nvPr/>
            </p:nvCxnSpPr>
            <p:spPr>
              <a:xfrm>
                <a:off x="4480564" y="2788306"/>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5" name="Straight Connector 1044"/>
              <p:cNvCxnSpPr/>
              <p:nvPr/>
            </p:nvCxnSpPr>
            <p:spPr>
              <a:xfrm>
                <a:off x="4480564" y="2970774"/>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6" name="Straight Connector 1045"/>
              <p:cNvCxnSpPr/>
              <p:nvPr/>
            </p:nvCxnSpPr>
            <p:spPr>
              <a:xfrm>
                <a:off x="4480564" y="3244476"/>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7" name="Straight Connector 1046"/>
              <p:cNvCxnSpPr/>
              <p:nvPr/>
            </p:nvCxnSpPr>
            <p:spPr>
              <a:xfrm>
                <a:off x="4480564" y="2879540"/>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8" name="Straight Connector 1047"/>
              <p:cNvCxnSpPr/>
              <p:nvPr/>
            </p:nvCxnSpPr>
            <p:spPr>
              <a:xfrm>
                <a:off x="4480564" y="3335710"/>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p:cNvCxnSpPr/>
              <p:nvPr/>
            </p:nvCxnSpPr>
            <p:spPr>
              <a:xfrm>
                <a:off x="4480564" y="3153242"/>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0" name="Straight Connector 1049"/>
              <p:cNvCxnSpPr/>
              <p:nvPr/>
            </p:nvCxnSpPr>
            <p:spPr>
              <a:xfrm>
                <a:off x="4480564" y="3062008"/>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1" name="Straight Connector 1050"/>
              <p:cNvCxnSpPr/>
              <p:nvPr/>
            </p:nvCxnSpPr>
            <p:spPr>
              <a:xfrm>
                <a:off x="4480564" y="3426949"/>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2" name="Straight Connector 1051"/>
              <p:cNvCxnSpPr/>
              <p:nvPr/>
            </p:nvCxnSpPr>
            <p:spPr>
              <a:xfrm>
                <a:off x="4480561" y="3520439"/>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3" name="Straight Connector 1052"/>
              <p:cNvCxnSpPr/>
              <p:nvPr/>
            </p:nvCxnSpPr>
            <p:spPr>
              <a:xfrm>
                <a:off x="4480561" y="3611673"/>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4" name="Straight Connector 1053"/>
              <p:cNvCxnSpPr/>
              <p:nvPr/>
            </p:nvCxnSpPr>
            <p:spPr>
              <a:xfrm>
                <a:off x="4480561" y="3702907"/>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p:cNvCxnSpPr/>
              <p:nvPr/>
            </p:nvCxnSpPr>
            <p:spPr>
              <a:xfrm>
                <a:off x="4480561" y="3794141"/>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6" name="Straight Connector 1055"/>
              <p:cNvCxnSpPr/>
              <p:nvPr/>
            </p:nvCxnSpPr>
            <p:spPr>
              <a:xfrm>
                <a:off x="4480561" y="3976609"/>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p:cNvCxnSpPr/>
              <p:nvPr/>
            </p:nvCxnSpPr>
            <p:spPr>
              <a:xfrm>
                <a:off x="4480561" y="4250311"/>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8" name="Straight Connector 1057"/>
              <p:cNvCxnSpPr/>
              <p:nvPr/>
            </p:nvCxnSpPr>
            <p:spPr>
              <a:xfrm>
                <a:off x="4480561" y="3885375"/>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9" name="Straight Connector 1058"/>
              <p:cNvCxnSpPr/>
              <p:nvPr/>
            </p:nvCxnSpPr>
            <p:spPr>
              <a:xfrm>
                <a:off x="4480561" y="4341545"/>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0" name="Straight Connector 1059"/>
              <p:cNvCxnSpPr/>
              <p:nvPr/>
            </p:nvCxnSpPr>
            <p:spPr>
              <a:xfrm>
                <a:off x="4480561" y="4159077"/>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p:cNvCxnSpPr/>
              <p:nvPr/>
            </p:nvCxnSpPr>
            <p:spPr>
              <a:xfrm>
                <a:off x="4480561" y="4067843"/>
                <a:ext cx="182698" cy="0"/>
              </a:xfrm>
              <a:prstGeom prst="line">
                <a:avLst/>
              </a:prstGeom>
              <a:ln w="190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827" name="TextBox 826"/>
          <p:cNvSpPr txBox="1"/>
          <p:nvPr/>
        </p:nvSpPr>
        <p:spPr>
          <a:xfrm>
            <a:off x="6925917" y="2971805"/>
            <a:ext cx="1556008" cy="1316600"/>
          </a:xfrm>
          <a:prstGeom prst="rect">
            <a:avLst/>
          </a:prstGeom>
          <a:noFill/>
        </p:spPr>
        <p:txBody>
          <a:bodyPr wrap="squar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Typical of 4 circuits</a:t>
            </a:r>
          </a:p>
          <a:p>
            <a:r>
              <a:rPr lang="en-US" sz="778" dirty="0">
                <a:solidFill>
                  <a:schemeClr val="bg1"/>
                </a:solidFill>
                <a:latin typeface="Comic Sans MS" panose="030F0702030302020204" pitchFamily="66" charset="0"/>
              </a:rPr>
              <a:t>Vulcan LV4-S, VC433, 1" line size, 4-1/4" x 3-5/8" fins, 32 fins per foot, 0.20 thick fins, 14" enclosure, single tier, 18" mounting height, 816 Btu/</a:t>
            </a:r>
            <a:r>
              <a:rPr lang="en-US" sz="778" dirty="0" err="1">
                <a:solidFill>
                  <a:schemeClr val="bg1"/>
                </a:solidFill>
                <a:latin typeface="Comic Sans MS" panose="030F0702030302020204" pitchFamily="66" charset="0"/>
              </a:rPr>
              <a:t>hr</a:t>
            </a:r>
            <a:r>
              <a:rPr lang="en-US" sz="778" dirty="0">
                <a:solidFill>
                  <a:schemeClr val="bg1"/>
                </a:solidFill>
                <a:latin typeface="Comic Sans MS" panose="030F0702030302020204" pitchFamily="66" charset="0"/>
              </a:rPr>
              <a:t>/</a:t>
            </a:r>
            <a:r>
              <a:rPr lang="en-US" sz="778" dirty="0" err="1">
                <a:solidFill>
                  <a:schemeClr val="bg1"/>
                </a:solidFill>
                <a:latin typeface="Comic Sans MS" panose="030F0702030302020204" pitchFamily="66" charset="0"/>
              </a:rPr>
              <a:t>ft</a:t>
            </a:r>
            <a:r>
              <a:rPr lang="en-US" sz="778" dirty="0">
                <a:solidFill>
                  <a:schemeClr val="bg1"/>
                </a:solidFill>
                <a:latin typeface="Comic Sans MS" panose="030F0702030302020204" pitchFamily="66" charset="0"/>
              </a:rPr>
              <a:t>;</a:t>
            </a:r>
          </a:p>
          <a:p>
            <a:endParaRPr lang="en-US" sz="778" dirty="0">
              <a:solidFill>
                <a:schemeClr val="bg1"/>
              </a:solidFill>
              <a:latin typeface="Comic Sans MS" panose="030F0702030302020204" pitchFamily="66" charset="0"/>
            </a:endParaRPr>
          </a:p>
          <a:p>
            <a:r>
              <a:rPr lang="en-US" sz="778" dirty="0">
                <a:solidFill>
                  <a:schemeClr val="bg1"/>
                </a:solidFill>
                <a:latin typeface="Comic Sans MS" panose="030F0702030302020204" pitchFamily="66" charset="0"/>
              </a:rPr>
              <a:t>243 feet of active element in four circuits of 7.2 gpm each, 28.8 total gpm, 14°F ∆t, 170°F supply, 156°F return</a:t>
            </a:r>
          </a:p>
        </p:txBody>
      </p:sp>
      <p:sp>
        <p:nvSpPr>
          <p:cNvPr id="846" name="TextBox 845"/>
          <p:cNvSpPr txBox="1"/>
          <p:nvPr/>
        </p:nvSpPr>
        <p:spPr>
          <a:xfrm>
            <a:off x="6950843" y="2784961"/>
            <a:ext cx="683948" cy="119691"/>
          </a:xfrm>
          <a:prstGeom prst="rect">
            <a:avLst/>
          </a:prstGeom>
          <a:noFill/>
        </p:spPr>
        <p:txBody>
          <a:bodyPr wrap="squar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Normally Open</a:t>
            </a:r>
          </a:p>
        </p:txBody>
      </p:sp>
      <p:cxnSp>
        <p:nvCxnSpPr>
          <p:cNvPr id="851" name="Straight Connector 850"/>
          <p:cNvCxnSpPr/>
          <p:nvPr/>
        </p:nvCxnSpPr>
        <p:spPr>
          <a:xfrm>
            <a:off x="6715061" y="2664459"/>
            <a:ext cx="521800"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2" name="Straight Connector 851"/>
          <p:cNvCxnSpPr/>
          <p:nvPr/>
        </p:nvCxnSpPr>
        <p:spPr>
          <a:xfrm>
            <a:off x="6719224" y="4495788"/>
            <a:ext cx="5218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663" name="Group 1662"/>
          <p:cNvGrpSpPr/>
          <p:nvPr/>
        </p:nvGrpSpPr>
        <p:grpSpPr>
          <a:xfrm>
            <a:off x="6654794" y="2159014"/>
            <a:ext cx="101602" cy="101599"/>
            <a:chOff x="914440" y="4526267"/>
            <a:chExt cx="182883" cy="182879"/>
          </a:xfrm>
        </p:grpSpPr>
        <p:grpSp>
          <p:nvGrpSpPr>
            <p:cNvPr id="1664" name="Group 1663"/>
            <p:cNvGrpSpPr/>
            <p:nvPr/>
          </p:nvGrpSpPr>
          <p:grpSpPr>
            <a:xfrm>
              <a:off x="914440" y="4526267"/>
              <a:ext cx="182883" cy="182879"/>
              <a:chOff x="914435" y="4160512"/>
              <a:chExt cx="182883" cy="182879"/>
            </a:xfrm>
          </p:grpSpPr>
          <p:sp>
            <p:nvSpPr>
              <p:cNvPr id="1666" name="Isosceles Triangle 1665"/>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solidFill>
                    <a:schemeClr val="tx1"/>
                  </a:solidFill>
                </a:endParaRPr>
              </a:p>
            </p:txBody>
          </p:sp>
          <p:sp>
            <p:nvSpPr>
              <p:cNvPr id="1667" name="Isosceles Triangle 1666"/>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solidFill>
                    <a:schemeClr val="tx1"/>
                  </a:solidFill>
                </a:endParaRPr>
              </a:p>
            </p:txBody>
          </p:sp>
        </p:grpSp>
        <p:sp>
          <p:nvSpPr>
            <p:cNvPr id="1665" name="Oval 1664"/>
            <p:cNvSpPr>
              <a:spLocks noChangeAspect="1"/>
            </p:cNvSpPr>
            <p:nvPr/>
          </p:nvSpPr>
          <p:spPr>
            <a:xfrm>
              <a:off x="960120" y="4572000"/>
              <a:ext cx="91440" cy="91440"/>
            </a:xfrm>
            <a:prstGeom prst="ellipse">
              <a:avLst/>
            </a:prstGeom>
            <a:solidFill>
              <a:schemeClr val="bg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p>
          </p:txBody>
        </p:sp>
      </p:grpSp>
      <p:grpSp>
        <p:nvGrpSpPr>
          <p:cNvPr id="1668" name="Group 1667"/>
          <p:cNvGrpSpPr/>
          <p:nvPr/>
        </p:nvGrpSpPr>
        <p:grpSpPr>
          <a:xfrm>
            <a:off x="6670040" y="5040132"/>
            <a:ext cx="101602" cy="101599"/>
            <a:chOff x="914440" y="4526267"/>
            <a:chExt cx="182883" cy="182879"/>
          </a:xfrm>
        </p:grpSpPr>
        <p:grpSp>
          <p:nvGrpSpPr>
            <p:cNvPr id="1669" name="Group 1668"/>
            <p:cNvGrpSpPr/>
            <p:nvPr/>
          </p:nvGrpSpPr>
          <p:grpSpPr>
            <a:xfrm>
              <a:off x="914440" y="4526267"/>
              <a:ext cx="182883" cy="182879"/>
              <a:chOff x="914435" y="4160512"/>
              <a:chExt cx="182883" cy="182879"/>
            </a:xfrm>
          </p:grpSpPr>
          <p:sp>
            <p:nvSpPr>
              <p:cNvPr id="1671" name="Isosceles Triangle 1670"/>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solidFill>
                    <a:schemeClr val="tx1"/>
                  </a:solidFill>
                </a:endParaRPr>
              </a:p>
            </p:txBody>
          </p:sp>
          <p:sp>
            <p:nvSpPr>
              <p:cNvPr id="1672" name="Isosceles Triangle 1671"/>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solidFill>
                    <a:schemeClr val="tx1"/>
                  </a:solidFill>
                </a:endParaRPr>
              </a:p>
            </p:txBody>
          </p:sp>
        </p:grpSp>
        <p:sp>
          <p:nvSpPr>
            <p:cNvPr id="1670" name="Oval 1669"/>
            <p:cNvSpPr>
              <a:spLocks noChangeAspect="1"/>
            </p:cNvSpPr>
            <p:nvPr/>
          </p:nvSpPr>
          <p:spPr>
            <a:xfrm>
              <a:off x="960120" y="4572000"/>
              <a:ext cx="91440" cy="91440"/>
            </a:xfrm>
            <a:prstGeom prst="ellipse">
              <a:avLst/>
            </a:prstGeom>
            <a:solidFill>
              <a:schemeClr val="bg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p>
          </p:txBody>
        </p:sp>
      </p:grpSp>
      <p:grpSp>
        <p:nvGrpSpPr>
          <p:cNvPr id="1536" name="Group 1535"/>
          <p:cNvGrpSpPr/>
          <p:nvPr/>
        </p:nvGrpSpPr>
        <p:grpSpPr>
          <a:xfrm flipH="1">
            <a:off x="9040734" y="3022603"/>
            <a:ext cx="101599" cy="50801"/>
            <a:chOff x="3657609" y="2199019"/>
            <a:chExt cx="182879" cy="91442"/>
          </a:xfrm>
        </p:grpSpPr>
        <p:cxnSp>
          <p:nvCxnSpPr>
            <p:cNvPr id="1537" name="Straight Connector 1536"/>
            <p:cNvCxnSpPr>
              <a:endCxn id="1538" idx="3"/>
            </p:cNvCxnSpPr>
            <p:nvPr/>
          </p:nvCxnSpPr>
          <p:spPr>
            <a:xfrm>
              <a:off x="3657609" y="2244740"/>
              <a:ext cx="182879" cy="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38" name="Isosceles Triangle 1537"/>
            <p:cNvSpPr/>
            <p:nvPr/>
          </p:nvSpPr>
          <p:spPr>
            <a:xfrm rot="5400000" flipV="1">
              <a:off x="3771908" y="2221881"/>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539" name="Isosceles Triangle 1538"/>
            <p:cNvSpPr/>
            <p:nvPr/>
          </p:nvSpPr>
          <p:spPr>
            <a:xfrm rot="5400000">
              <a:off x="3726189" y="222187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nvGrpSpPr>
          <p:cNvPr id="1540" name="Group 1539"/>
          <p:cNvGrpSpPr/>
          <p:nvPr/>
        </p:nvGrpSpPr>
        <p:grpSpPr>
          <a:xfrm flipH="1">
            <a:off x="9067768" y="3124756"/>
            <a:ext cx="76199" cy="50799"/>
            <a:chOff x="3657610" y="2788927"/>
            <a:chExt cx="137159" cy="91439"/>
          </a:xfrm>
        </p:grpSpPr>
        <p:cxnSp>
          <p:nvCxnSpPr>
            <p:cNvPr id="1541" name="Straight Connector 1540"/>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2" name="Straight Connector 1541"/>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3" name="Straight Connector 1542"/>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4" name="Straight Connector 1543"/>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42" name="Group 1441"/>
          <p:cNvGrpSpPr/>
          <p:nvPr/>
        </p:nvGrpSpPr>
        <p:grpSpPr>
          <a:xfrm flipH="1">
            <a:off x="9042402" y="3987794"/>
            <a:ext cx="101599" cy="50801"/>
            <a:chOff x="3657609" y="2199019"/>
            <a:chExt cx="182879" cy="91442"/>
          </a:xfrm>
        </p:grpSpPr>
        <p:cxnSp>
          <p:nvCxnSpPr>
            <p:cNvPr id="1522" name="Straight Connector 1521"/>
            <p:cNvCxnSpPr>
              <a:endCxn id="1523" idx="3"/>
            </p:cNvCxnSpPr>
            <p:nvPr/>
          </p:nvCxnSpPr>
          <p:spPr>
            <a:xfrm>
              <a:off x="3657609" y="2244740"/>
              <a:ext cx="182879" cy="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23" name="Isosceles Triangle 1522"/>
            <p:cNvSpPr/>
            <p:nvPr/>
          </p:nvSpPr>
          <p:spPr>
            <a:xfrm rot="5400000" flipV="1">
              <a:off x="3771908" y="2221881"/>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524" name="Isosceles Triangle 1523"/>
            <p:cNvSpPr/>
            <p:nvPr/>
          </p:nvSpPr>
          <p:spPr>
            <a:xfrm rot="5400000">
              <a:off x="3726189" y="222187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nvGrpSpPr>
          <p:cNvPr id="1443" name="Group 1442"/>
          <p:cNvGrpSpPr/>
          <p:nvPr/>
        </p:nvGrpSpPr>
        <p:grpSpPr>
          <a:xfrm>
            <a:off x="9148972" y="4749787"/>
            <a:ext cx="250661" cy="136789"/>
            <a:chOff x="640123" y="805366"/>
            <a:chExt cx="451189" cy="246221"/>
          </a:xfrm>
        </p:grpSpPr>
        <p:grpSp>
          <p:nvGrpSpPr>
            <p:cNvPr id="1515" name="Group 1514"/>
            <p:cNvGrpSpPr/>
            <p:nvPr/>
          </p:nvGrpSpPr>
          <p:grpSpPr>
            <a:xfrm>
              <a:off x="640123" y="868708"/>
              <a:ext cx="137159" cy="91439"/>
              <a:chOff x="3657610" y="2788927"/>
              <a:chExt cx="137159" cy="91439"/>
            </a:xfrm>
          </p:grpSpPr>
          <p:cxnSp>
            <p:nvCxnSpPr>
              <p:cNvPr id="1518" name="Straight Connector 1517"/>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19" name="Straight Connector 1518"/>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0" name="Straight Connector 1519"/>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1" name="Straight Connector 1520"/>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16" name="TextBox 1515"/>
            <p:cNvSpPr txBox="1"/>
            <p:nvPr/>
          </p:nvSpPr>
          <p:spPr>
            <a:xfrm>
              <a:off x="816995" y="805366"/>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TT</a:t>
              </a:r>
            </a:p>
          </p:txBody>
        </p:sp>
        <p:cxnSp>
          <p:nvCxnSpPr>
            <p:cNvPr id="1517" name="Straight Connector 1516"/>
            <p:cNvCxnSpPr/>
            <p:nvPr/>
          </p:nvCxnSpPr>
          <p:spPr>
            <a:xfrm flipH="1">
              <a:off x="751422" y="913733"/>
              <a:ext cx="65573" cy="1388"/>
            </a:xfrm>
            <a:prstGeom prst="line">
              <a:avLst/>
            </a:prstGeom>
            <a:noFill/>
            <a:ln w="25400">
              <a:solidFill>
                <a:schemeClr val="bg1">
                  <a:lumMod val="75000"/>
                </a:schemeClr>
              </a:solidFill>
            </a:ln>
          </p:spPr>
        </p:cxnSp>
      </p:grpSp>
      <p:grpSp>
        <p:nvGrpSpPr>
          <p:cNvPr id="1444" name="Group 1443"/>
          <p:cNvGrpSpPr/>
          <p:nvPr/>
        </p:nvGrpSpPr>
        <p:grpSpPr>
          <a:xfrm flipH="1">
            <a:off x="8764636" y="4851386"/>
            <a:ext cx="380999" cy="50799"/>
            <a:chOff x="3657610" y="2788927"/>
            <a:chExt cx="685798" cy="91439"/>
          </a:xfrm>
        </p:grpSpPr>
        <p:grpSp>
          <p:nvGrpSpPr>
            <p:cNvPr id="1505" name="Group 1504"/>
            <p:cNvGrpSpPr/>
            <p:nvPr/>
          </p:nvGrpSpPr>
          <p:grpSpPr>
            <a:xfrm>
              <a:off x="3749049" y="2788927"/>
              <a:ext cx="594359" cy="91439"/>
              <a:chOff x="3657610" y="2788927"/>
              <a:chExt cx="594359" cy="91439"/>
            </a:xfrm>
          </p:grpSpPr>
          <p:sp>
            <p:nvSpPr>
              <p:cNvPr id="1511" name="Rectangle 1510"/>
              <p:cNvSpPr/>
              <p:nvPr/>
            </p:nvSpPr>
            <p:spPr>
              <a:xfrm>
                <a:off x="3749049" y="2788927"/>
                <a:ext cx="502920" cy="91439"/>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512" name="Straight Connector 1511"/>
              <p:cNvCxnSpPr/>
              <p:nvPr/>
            </p:nvCxnSpPr>
            <p:spPr>
              <a:xfrm>
                <a:off x="3657610" y="2839105"/>
                <a:ext cx="91439"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13" name="Oval 1512"/>
              <p:cNvSpPr>
                <a:spLocks noChangeAspect="1"/>
              </p:cNvSpPr>
              <p:nvPr/>
            </p:nvSpPr>
            <p:spPr>
              <a:xfrm rot="2700000">
                <a:off x="3785299" y="2815570"/>
                <a:ext cx="45720" cy="45720"/>
              </a:xfrm>
              <a:prstGeom prst="ellips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514" name="Straight Connector 1513"/>
              <p:cNvCxnSpPr/>
              <p:nvPr/>
            </p:nvCxnSpPr>
            <p:spPr>
              <a:xfrm flipV="1">
                <a:off x="3799143" y="2834640"/>
                <a:ext cx="411480" cy="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506" name="Group 1505"/>
            <p:cNvGrpSpPr/>
            <p:nvPr/>
          </p:nvGrpSpPr>
          <p:grpSpPr>
            <a:xfrm>
              <a:off x="3657610" y="2788927"/>
              <a:ext cx="137159" cy="91439"/>
              <a:chOff x="3657610" y="2788927"/>
              <a:chExt cx="137159" cy="91439"/>
            </a:xfrm>
          </p:grpSpPr>
          <p:cxnSp>
            <p:nvCxnSpPr>
              <p:cNvPr id="1507" name="Straight Connector 1506"/>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8" name="Straight Connector 1507"/>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9" name="Straight Connector 1508"/>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10" name="Straight Connector 1509"/>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1486" name="Group 1485"/>
          <p:cNvGrpSpPr/>
          <p:nvPr/>
        </p:nvGrpSpPr>
        <p:grpSpPr>
          <a:xfrm flipH="1">
            <a:off x="9069436" y="4340914"/>
            <a:ext cx="76199" cy="50799"/>
            <a:chOff x="3657610" y="2788927"/>
            <a:chExt cx="137159" cy="91439"/>
          </a:xfrm>
        </p:grpSpPr>
        <p:cxnSp>
          <p:nvCxnSpPr>
            <p:cNvPr id="1487" name="Straight Connector 1486"/>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88" name="Straight Connector 1487"/>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89" name="Straight Connector 1488"/>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90" name="Straight Connector 1489"/>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450" name="Straight Connector 1449"/>
          <p:cNvCxnSpPr>
            <a:endCxn id="1482" idx="3"/>
          </p:cNvCxnSpPr>
          <p:nvPr/>
        </p:nvCxnSpPr>
        <p:spPr>
          <a:xfrm flipV="1">
            <a:off x="9143967" y="4239315"/>
            <a:ext cx="0" cy="713671"/>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51" name="Straight Connector 1450"/>
          <p:cNvCxnSpPr>
            <a:stCxn id="1468" idx="3"/>
          </p:cNvCxnSpPr>
          <p:nvPr/>
        </p:nvCxnSpPr>
        <p:spPr>
          <a:xfrm flipV="1">
            <a:off x="9143969" y="2419756"/>
            <a:ext cx="0" cy="422009"/>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52" name="Straight Connector 1451"/>
          <p:cNvCxnSpPr>
            <a:stCxn id="1469" idx="3"/>
            <a:endCxn id="1481" idx="3"/>
          </p:cNvCxnSpPr>
          <p:nvPr/>
        </p:nvCxnSpPr>
        <p:spPr>
          <a:xfrm>
            <a:off x="9143968" y="2943364"/>
            <a:ext cx="1" cy="1194352"/>
          </a:xfrm>
          <a:prstGeom prst="line">
            <a:avLst/>
          </a:prstGeom>
          <a:ln w="38100" cap="rnd">
            <a:gradFill flip="none" rotWithShape="1">
              <a:gsLst>
                <a:gs pos="0">
                  <a:schemeClr val="accent3"/>
                </a:gs>
                <a:gs pos="100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grpSp>
        <p:nvGrpSpPr>
          <p:cNvPr id="1453" name="Group 1452"/>
          <p:cNvGrpSpPr/>
          <p:nvPr/>
        </p:nvGrpSpPr>
        <p:grpSpPr>
          <a:xfrm>
            <a:off x="8991568" y="4137716"/>
            <a:ext cx="304797" cy="101599"/>
            <a:chOff x="731562" y="5074901"/>
            <a:chExt cx="548634" cy="182879"/>
          </a:xfrm>
        </p:grpSpPr>
        <p:cxnSp>
          <p:nvCxnSpPr>
            <p:cNvPr id="1475" name="Straight Connector 1474"/>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76" name="Group 1475"/>
            <p:cNvGrpSpPr/>
            <p:nvPr/>
          </p:nvGrpSpPr>
          <p:grpSpPr>
            <a:xfrm>
              <a:off x="914440" y="5074901"/>
              <a:ext cx="197266" cy="182879"/>
              <a:chOff x="914440" y="5074901"/>
              <a:chExt cx="197266" cy="182879"/>
            </a:xfrm>
          </p:grpSpPr>
          <p:grpSp>
            <p:nvGrpSpPr>
              <p:cNvPr id="1477" name="Group 1476"/>
              <p:cNvGrpSpPr/>
              <p:nvPr/>
            </p:nvGrpSpPr>
            <p:grpSpPr>
              <a:xfrm>
                <a:off x="1020267" y="5120640"/>
                <a:ext cx="91439" cy="91439"/>
                <a:chOff x="1158273" y="5166341"/>
                <a:chExt cx="91439" cy="91439"/>
              </a:xfrm>
            </p:grpSpPr>
            <p:cxnSp>
              <p:nvCxnSpPr>
                <p:cNvPr id="1483" name="Straight Connector 1482"/>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4" name="Straight Connector 1483"/>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78" name="Group 1477"/>
              <p:cNvGrpSpPr/>
              <p:nvPr/>
            </p:nvGrpSpPr>
            <p:grpSpPr>
              <a:xfrm>
                <a:off x="914440" y="5074901"/>
                <a:ext cx="182883" cy="182879"/>
                <a:chOff x="914435" y="4160512"/>
                <a:chExt cx="182883" cy="182879"/>
              </a:xfrm>
            </p:grpSpPr>
            <p:sp>
              <p:nvSpPr>
                <p:cNvPr id="1481" name="Isosceles Triangle 1480"/>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482" name="Isosceles Triangle 1481"/>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sp>
            <p:nvSpPr>
              <p:cNvPr id="1479" name="Oval 1478"/>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480" name="Straight Connector 1479"/>
              <p:cNvCxnSpPr>
                <a:stCxn id="1479" idx="2"/>
                <a:endCxn id="1479"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1454" name="TextBox 1453"/>
          <p:cNvSpPr txBox="1"/>
          <p:nvPr/>
        </p:nvSpPr>
        <p:spPr>
          <a:xfrm>
            <a:off x="8892861" y="3234635"/>
            <a:ext cx="503506" cy="701676"/>
          </a:xfrm>
          <a:prstGeom prst="rect">
            <a:avLst/>
          </a:prstGeom>
          <a:solidFill>
            <a:schemeClr val="bg1">
              <a:lumMod val="65000"/>
            </a:schemeClr>
          </a:solidFill>
          <a:ln w="25400">
            <a:solidFill>
              <a:schemeClr val="bg1"/>
            </a:solidFill>
          </a:ln>
        </p:spPr>
        <p:txBody>
          <a:bodyPr wrap="square" lIns="50800" tIns="0" rIns="5080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r>
              <a:rPr lang="en-US" sz="778" dirty="0">
                <a:solidFill>
                  <a:schemeClr val="bg1"/>
                </a:solidFill>
                <a:latin typeface="Comic Sans MS" panose="030F0702030302020204" pitchFamily="66" charset="0"/>
              </a:rPr>
              <a:t>Reheat Coil (Typical of 5)</a:t>
            </a:r>
          </a:p>
          <a:p>
            <a:pPr algn="ctr"/>
            <a:endParaRPr lang="en-US" sz="778" dirty="0">
              <a:solidFill>
                <a:schemeClr val="bg1"/>
              </a:solidFill>
              <a:latin typeface="Comic Sans MS" panose="030F0702030302020204" pitchFamily="66" charset="0"/>
            </a:endParaRPr>
          </a:p>
        </p:txBody>
      </p:sp>
      <p:grpSp>
        <p:nvGrpSpPr>
          <p:cNvPr id="1455" name="Group 1454"/>
          <p:cNvGrpSpPr/>
          <p:nvPr/>
        </p:nvGrpSpPr>
        <p:grpSpPr>
          <a:xfrm>
            <a:off x="9093168" y="2816375"/>
            <a:ext cx="203194" cy="152400"/>
            <a:chOff x="3657610" y="5669280"/>
            <a:chExt cx="365749" cy="274320"/>
          </a:xfrm>
        </p:grpSpPr>
        <p:sp>
          <p:nvSpPr>
            <p:cNvPr id="1468" name="Isosceles Triangle 1467"/>
            <p:cNvSpPr/>
            <p:nvPr/>
          </p:nvSpPr>
          <p:spPr>
            <a:xfrm flipV="1">
              <a:off x="3657613" y="571498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469" name="Isosceles Triangle 1468"/>
            <p:cNvSpPr/>
            <p:nvPr/>
          </p:nvSpPr>
          <p:spPr>
            <a:xfrm>
              <a:off x="3657610" y="5806420"/>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470" name="Straight Connector 1469"/>
            <p:cNvCxnSpPr>
              <a:stCxn id="1469" idx="0"/>
            </p:cNvCxnSpPr>
            <p:nvPr/>
          </p:nvCxnSpPr>
          <p:spPr>
            <a:xfrm>
              <a:off x="3749050" y="5806420"/>
              <a:ext cx="137150" cy="1"/>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71" name="Group 1470"/>
            <p:cNvGrpSpPr>
              <a:grpSpLocks noChangeAspect="1"/>
            </p:cNvGrpSpPr>
            <p:nvPr/>
          </p:nvGrpSpPr>
          <p:grpSpPr>
            <a:xfrm>
              <a:off x="3749040" y="5669280"/>
              <a:ext cx="274319" cy="274320"/>
              <a:chOff x="3794760" y="5074900"/>
              <a:chExt cx="182880" cy="182881"/>
            </a:xfrm>
          </p:grpSpPr>
          <p:sp>
            <p:nvSpPr>
              <p:cNvPr id="1473" name="Arc 1472"/>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474" name="Straight Connector 1473"/>
              <p:cNvCxnSpPr/>
              <p:nvPr/>
            </p:nvCxnSpPr>
            <p:spPr>
              <a:xfrm>
                <a:off x="3886200" y="5074901"/>
                <a:ext cx="0" cy="182880"/>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1456" name="Straight Connector 1455"/>
          <p:cNvCxnSpPr/>
          <p:nvPr/>
        </p:nvCxnSpPr>
        <p:spPr>
          <a:xfrm flipH="1">
            <a:off x="8483574" y="3581398"/>
            <a:ext cx="3047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58" name="TextBox 1457"/>
          <p:cNvSpPr txBox="1"/>
          <p:nvPr/>
        </p:nvSpPr>
        <p:spPr>
          <a:xfrm>
            <a:off x="9410955" y="2801315"/>
            <a:ext cx="1859443" cy="119691"/>
          </a:xfrm>
          <a:prstGeom prst="rect">
            <a:avLst/>
          </a:prstGeom>
          <a:noFill/>
        </p:spPr>
        <p:txBody>
          <a:bodyPr wrap="squar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Normally Open to the Coil</a:t>
            </a:r>
          </a:p>
        </p:txBody>
      </p:sp>
      <p:sp>
        <p:nvSpPr>
          <p:cNvPr id="1459" name="TextBox 1458"/>
          <p:cNvSpPr txBox="1"/>
          <p:nvPr/>
        </p:nvSpPr>
        <p:spPr>
          <a:xfrm>
            <a:off x="9710977" y="2911960"/>
            <a:ext cx="1972981" cy="1795363"/>
          </a:xfrm>
          <a:prstGeom prst="rect">
            <a:avLst/>
          </a:prstGeom>
          <a:noFill/>
        </p:spPr>
        <p:txBody>
          <a:bodyPr wrap="squar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Capacity – Varies</a:t>
            </a:r>
          </a:p>
          <a:p>
            <a:r>
              <a:rPr lang="en-US" sz="778" dirty="0">
                <a:solidFill>
                  <a:schemeClr val="bg1"/>
                </a:solidFill>
                <a:latin typeface="Comic Sans MS" panose="030F0702030302020204" pitchFamily="66" charset="0"/>
              </a:rPr>
              <a:t>Air Side</a:t>
            </a:r>
          </a:p>
          <a:p>
            <a:pPr marL="127010" indent="-127010">
              <a:tabLst>
                <a:tab pos="127010" algn="l"/>
              </a:tabLst>
            </a:pPr>
            <a:r>
              <a:rPr lang="en-US" sz="778" dirty="0">
                <a:solidFill>
                  <a:schemeClr val="bg1"/>
                </a:solidFill>
                <a:latin typeface="Comic Sans MS" panose="030F0702030302020204" pitchFamily="66" charset="0"/>
              </a:rPr>
              <a:t>	Flow rate = Varies, 500 fpm maximum face velocity</a:t>
            </a:r>
          </a:p>
          <a:p>
            <a:pPr>
              <a:tabLst>
                <a:tab pos="127010" algn="l"/>
              </a:tabLst>
            </a:pPr>
            <a:r>
              <a:rPr lang="en-US" sz="778" dirty="0">
                <a:solidFill>
                  <a:schemeClr val="bg1"/>
                </a:solidFill>
                <a:latin typeface="Comic Sans MS" panose="030F0702030302020204" pitchFamily="66" charset="0"/>
              </a:rPr>
              <a:t>	Entering air temperature – 53.0°F</a:t>
            </a:r>
          </a:p>
          <a:p>
            <a:pPr>
              <a:tabLst>
                <a:tab pos="127010" algn="l"/>
              </a:tabLst>
            </a:pPr>
            <a:r>
              <a:rPr lang="en-US" sz="778" dirty="0">
                <a:solidFill>
                  <a:schemeClr val="bg1"/>
                </a:solidFill>
                <a:latin typeface="Comic Sans MS" panose="030F0702030302020204" pitchFamily="66" charset="0"/>
              </a:rPr>
              <a:t>	Leaving air temperature – 82 °F</a:t>
            </a:r>
          </a:p>
          <a:p>
            <a:pPr>
              <a:tabLst>
                <a:tab pos="127010" algn="l"/>
              </a:tabLst>
            </a:pPr>
            <a:r>
              <a:rPr lang="en-US" sz="778" dirty="0">
                <a:solidFill>
                  <a:schemeClr val="bg1"/>
                </a:solidFill>
                <a:latin typeface="Comic Sans MS" panose="030F0702030302020204" pitchFamily="66" charset="0"/>
              </a:rPr>
              <a:t>	Pressure drop – 0.1 in.w.c. maximum</a:t>
            </a:r>
          </a:p>
          <a:p>
            <a:pPr>
              <a:tabLst>
                <a:tab pos="127010" algn="l"/>
              </a:tabLst>
            </a:pPr>
            <a:r>
              <a:rPr lang="en-US" sz="778" dirty="0">
                <a:solidFill>
                  <a:schemeClr val="bg1"/>
                </a:solidFill>
                <a:latin typeface="Comic Sans MS" panose="030F0702030302020204" pitchFamily="66" charset="0"/>
              </a:rPr>
              <a:t>Water Side</a:t>
            </a:r>
          </a:p>
          <a:p>
            <a:pPr>
              <a:tabLst>
                <a:tab pos="127010" algn="l"/>
              </a:tabLst>
            </a:pPr>
            <a:r>
              <a:rPr lang="en-US" sz="778" dirty="0">
                <a:solidFill>
                  <a:schemeClr val="bg1"/>
                </a:solidFill>
                <a:latin typeface="Comic Sans MS" panose="030F0702030302020204" pitchFamily="66" charset="0"/>
              </a:rPr>
              <a:t>	Flow rate = Varies</a:t>
            </a:r>
          </a:p>
          <a:p>
            <a:pPr>
              <a:tabLst>
                <a:tab pos="127010" algn="l"/>
              </a:tabLst>
            </a:pPr>
            <a:r>
              <a:rPr lang="en-US" sz="778" dirty="0">
                <a:solidFill>
                  <a:schemeClr val="bg1"/>
                </a:solidFill>
                <a:latin typeface="Comic Sans MS" panose="030F0702030302020204" pitchFamily="66" charset="0"/>
              </a:rPr>
              <a:t>	Entering water temperature – 170.0°F</a:t>
            </a:r>
          </a:p>
          <a:p>
            <a:pPr>
              <a:tabLst>
                <a:tab pos="127010" algn="l"/>
              </a:tabLst>
            </a:pPr>
            <a:r>
              <a:rPr lang="en-US" sz="778" dirty="0">
                <a:solidFill>
                  <a:schemeClr val="bg1"/>
                </a:solidFill>
                <a:latin typeface="Comic Sans MS" panose="030F0702030302020204" pitchFamily="66" charset="0"/>
              </a:rPr>
              <a:t>	Leaving water temperature – 150.0°F</a:t>
            </a:r>
          </a:p>
          <a:p>
            <a:pPr>
              <a:tabLst>
                <a:tab pos="127010" algn="l"/>
              </a:tabLst>
            </a:pPr>
            <a:r>
              <a:rPr lang="en-US" sz="778" dirty="0">
                <a:solidFill>
                  <a:schemeClr val="bg1"/>
                </a:solidFill>
                <a:latin typeface="Comic Sans MS" panose="030F0702030302020204" pitchFamily="66" charset="0"/>
              </a:rPr>
              <a:t>	Pressure drop – 5 ft.w.c. maximum.</a:t>
            </a:r>
          </a:p>
          <a:p>
            <a:pPr>
              <a:tabLst>
                <a:tab pos="127010" algn="l"/>
              </a:tabLst>
            </a:pPr>
            <a:r>
              <a:rPr lang="en-US" sz="778" dirty="0">
                <a:solidFill>
                  <a:schemeClr val="bg1"/>
                </a:solidFill>
                <a:latin typeface="Comic Sans MS" panose="030F0702030302020204" pitchFamily="66" charset="0"/>
              </a:rPr>
              <a:t>See also Note 1 on sheet 2</a:t>
            </a:r>
          </a:p>
          <a:p>
            <a:pPr>
              <a:tabLst>
                <a:tab pos="127010" algn="l"/>
              </a:tabLst>
            </a:pPr>
            <a:r>
              <a:rPr lang="en-US" sz="778" dirty="0">
                <a:solidFill>
                  <a:schemeClr val="bg1"/>
                </a:solidFill>
                <a:latin typeface="Comic Sans MS" panose="030F0702030302020204" pitchFamily="66" charset="0"/>
              </a:rPr>
              <a:t>	</a:t>
            </a:r>
          </a:p>
          <a:p>
            <a:pPr>
              <a:tabLst>
                <a:tab pos="127010" algn="l"/>
              </a:tabLst>
            </a:pPr>
            <a:r>
              <a:rPr lang="en-US" sz="778" dirty="0">
                <a:solidFill>
                  <a:schemeClr val="bg1"/>
                </a:solidFill>
                <a:latin typeface="Comic Sans MS" panose="030F0702030302020204" pitchFamily="66" charset="0"/>
              </a:rPr>
              <a:t>	</a:t>
            </a:r>
          </a:p>
        </p:txBody>
      </p:sp>
      <p:grpSp>
        <p:nvGrpSpPr>
          <p:cNvPr id="1673" name="Group 1672"/>
          <p:cNvGrpSpPr/>
          <p:nvPr/>
        </p:nvGrpSpPr>
        <p:grpSpPr>
          <a:xfrm>
            <a:off x="9093167" y="2616209"/>
            <a:ext cx="101602" cy="101599"/>
            <a:chOff x="914440" y="4526267"/>
            <a:chExt cx="182883" cy="182879"/>
          </a:xfrm>
        </p:grpSpPr>
        <p:grpSp>
          <p:nvGrpSpPr>
            <p:cNvPr id="1674" name="Group 1673"/>
            <p:cNvGrpSpPr/>
            <p:nvPr/>
          </p:nvGrpSpPr>
          <p:grpSpPr>
            <a:xfrm>
              <a:off x="914440" y="4526267"/>
              <a:ext cx="182883" cy="182879"/>
              <a:chOff x="914435" y="4160512"/>
              <a:chExt cx="182883" cy="182879"/>
            </a:xfrm>
          </p:grpSpPr>
          <p:sp>
            <p:nvSpPr>
              <p:cNvPr id="1676" name="Isosceles Triangle 1675"/>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solidFill>
                    <a:schemeClr val="tx1"/>
                  </a:solidFill>
                </a:endParaRPr>
              </a:p>
            </p:txBody>
          </p:sp>
          <p:sp>
            <p:nvSpPr>
              <p:cNvPr id="1677" name="Isosceles Triangle 1676"/>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solidFill>
                    <a:schemeClr val="tx1"/>
                  </a:solidFill>
                </a:endParaRPr>
              </a:p>
            </p:txBody>
          </p:sp>
        </p:grpSp>
        <p:sp>
          <p:nvSpPr>
            <p:cNvPr id="1675" name="Oval 1674"/>
            <p:cNvSpPr>
              <a:spLocks noChangeAspect="1"/>
            </p:cNvSpPr>
            <p:nvPr/>
          </p:nvSpPr>
          <p:spPr>
            <a:xfrm>
              <a:off x="960120" y="4572000"/>
              <a:ext cx="91440" cy="91440"/>
            </a:xfrm>
            <a:prstGeom prst="ellipse">
              <a:avLst/>
            </a:prstGeom>
            <a:solidFill>
              <a:schemeClr val="bg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p>
          </p:txBody>
        </p:sp>
      </p:grpSp>
      <p:grpSp>
        <p:nvGrpSpPr>
          <p:cNvPr id="1678" name="Group 1677"/>
          <p:cNvGrpSpPr/>
          <p:nvPr/>
        </p:nvGrpSpPr>
        <p:grpSpPr>
          <a:xfrm>
            <a:off x="9093167" y="4444989"/>
            <a:ext cx="101602" cy="101599"/>
            <a:chOff x="914440" y="4526267"/>
            <a:chExt cx="182883" cy="182879"/>
          </a:xfrm>
        </p:grpSpPr>
        <p:grpSp>
          <p:nvGrpSpPr>
            <p:cNvPr id="1679" name="Group 1678"/>
            <p:cNvGrpSpPr/>
            <p:nvPr/>
          </p:nvGrpSpPr>
          <p:grpSpPr>
            <a:xfrm>
              <a:off x="914440" y="4526267"/>
              <a:ext cx="182883" cy="182879"/>
              <a:chOff x="914435" y="4160512"/>
              <a:chExt cx="182883" cy="182879"/>
            </a:xfrm>
          </p:grpSpPr>
          <p:sp>
            <p:nvSpPr>
              <p:cNvPr id="1681" name="Isosceles Triangle 1680"/>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solidFill>
                    <a:schemeClr val="tx1"/>
                  </a:solidFill>
                </a:endParaRPr>
              </a:p>
            </p:txBody>
          </p:sp>
          <p:sp>
            <p:nvSpPr>
              <p:cNvPr id="1682" name="Isosceles Triangle 1681"/>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solidFill>
                    <a:schemeClr val="tx1"/>
                  </a:solidFill>
                </a:endParaRPr>
              </a:p>
            </p:txBody>
          </p:sp>
        </p:grpSp>
        <p:sp>
          <p:nvSpPr>
            <p:cNvPr id="1680" name="Oval 1679"/>
            <p:cNvSpPr>
              <a:spLocks noChangeAspect="1"/>
            </p:cNvSpPr>
            <p:nvPr/>
          </p:nvSpPr>
          <p:spPr>
            <a:xfrm>
              <a:off x="960120" y="4572000"/>
              <a:ext cx="91440" cy="91440"/>
            </a:xfrm>
            <a:prstGeom prst="ellipse">
              <a:avLst/>
            </a:prstGeom>
            <a:solidFill>
              <a:schemeClr val="bg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p>
          </p:txBody>
        </p:sp>
      </p:grpSp>
      <p:cxnSp>
        <p:nvCxnSpPr>
          <p:cNvPr id="1683" name="Straight Connector 1682"/>
          <p:cNvCxnSpPr/>
          <p:nvPr/>
        </p:nvCxnSpPr>
        <p:spPr>
          <a:xfrm>
            <a:off x="6717831" y="2413011"/>
            <a:ext cx="2947936"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84" name="Straight Connector 1683"/>
          <p:cNvCxnSpPr/>
          <p:nvPr/>
        </p:nvCxnSpPr>
        <p:spPr>
          <a:xfrm>
            <a:off x="9143967" y="4648187"/>
            <a:ext cx="5218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696" name="TextBox 1695"/>
          <p:cNvSpPr txBox="1"/>
          <p:nvPr/>
        </p:nvSpPr>
        <p:spPr>
          <a:xfrm>
            <a:off x="9745886" y="2290828"/>
            <a:ext cx="1556008" cy="239382"/>
          </a:xfrm>
          <a:prstGeom prst="rect">
            <a:avLst/>
          </a:prstGeom>
          <a:noFill/>
        </p:spPr>
        <p:txBody>
          <a:bodyPr wrap="squar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1</a:t>
            </a:r>
            <a:r>
              <a:rPr lang="en-US" sz="778" baseline="30000" dirty="0">
                <a:solidFill>
                  <a:schemeClr val="bg1"/>
                </a:solidFill>
                <a:latin typeface="Comic Sans MS" panose="030F0702030302020204" pitchFamily="66" charset="0"/>
              </a:rPr>
              <a:t>st</a:t>
            </a:r>
            <a:r>
              <a:rPr lang="en-US" sz="778" dirty="0">
                <a:solidFill>
                  <a:schemeClr val="bg1"/>
                </a:solidFill>
                <a:latin typeface="Comic Sans MS" panose="030F0702030302020204" pitchFamily="66" charset="0"/>
              </a:rPr>
              <a:t> Floor Reheat Loads;  Nominal gpm for the floor = 36.5 gpm</a:t>
            </a:r>
          </a:p>
        </p:txBody>
      </p:sp>
      <p:cxnSp>
        <p:nvCxnSpPr>
          <p:cNvPr id="689" name="Straight Connector 688"/>
          <p:cNvCxnSpPr/>
          <p:nvPr/>
        </p:nvCxnSpPr>
        <p:spPr>
          <a:xfrm>
            <a:off x="6717831" y="4952983"/>
            <a:ext cx="242617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134" name="Oval 1133"/>
          <p:cNvSpPr>
            <a:spLocks noChangeAspect="1"/>
          </p:cNvSpPr>
          <p:nvPr/>
        </p:nvSpPr>
        <p:spPr>
          <a:xfrm>
            <a:off x="290495" y="5448278"/>
            <a:ext cx="25400" cy="254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792" name="Straight Connector 791"/>
          <p:cNvCxnSpPr/>
          <p:nvPr/>
        </p:nvCxnSpPr>
        <p:spPr>
          <a:xfrm flipV="1">
            <a:off x="353994" y="5460979"/>
            <a:ext cx="3176" cy="167848"/>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15" name="Straight Connector 814"/>
          <p:cNvCxnSpPr>
            <a:cxnSpLocks/>
          </p:cNvCxnSpPr>
          <p:nvPr/>
        </p:nvCxnSpPr>
        <p:spPr>
          <a:xfrm flipV="1">
            <a:off x="353991" y="4642849"/>
            <a:ext cx="0" cy="724833"/>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820" name="TextBox 819"/>
          <p:cNvSpPr txBox="1"/>
          <p:nvPr/>
        </p:nvSpPr>
        <p:spPr>
          <a:xfrm>
            <a:off x="658792" y="5664176"/>
            <a:ext cx="324163" cy="119691"/>
          </a:xfrm>
          <a:prstGeom prst="rect">
            <a:avLst/>
          </a:prstGeom>
          <a:noFill/>
        </p:spPr>
        <p:txBody>
          <a:bodyPr wrap="squar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Pump 2</a:t>
            </a:r>
          </a:p>
        </p:txBody>
      </p:sp>
      <p:grpSp>
        <p:nvGrpSpPr>
          <p:cNvPr id="1264" name="Group 1263"/>
          <p:cNvGrpSpPr/>
          <p:nvPr/>
        </p:nvGrpSpPr>
        <p:grpSpPr>
          <a:xfrm>
            <a:off x="201596" y="5613376"/>
            <a:ext cx="203200" cy="252623"/>
            <a:chOff x="2560342" y="2240293"/>
            <a:chExt cx="365760" cy="454722"/>
          </a:xfrm>
        </p:grpSpPr>
        <p:sp>
          <p:nvSpPr>
            <p:cNvPr id="1265" name="Trapezoid 1264"/>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833">
                <a:solidFill>
                  <a:schemeClr val="bg1"/>
                </a:solidFill>
              </a:endParaRPr>
            </a:p>
          </p:txBody>
        </p:sp>
        <p:sp>
          <p:nvSpPr>
            <p:cNvPr id="1266" name="Oval 1265"/>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833">
                <a:solidFill>
                  <a:schemeClr val="bg1"/>
                </a:solidFill>
              </a:endParaRPr>
            </a:p>
          </p:txBody>
        </p:sp>
        <p:sp>
          <p:nvSpPr>
            <p:cNvPr id="1267" name="Oval 1266"/>
            <p:cNvSpPr>
              <a:spLocks noChangeAspect="1"/>
            </p:cNvSpPr>
            <p:nvPr/>
          </p:nvSpPr>
          <p:spPr>
            <a:xfrm>
              <a:off x="2651781" y="2423171"/>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833">
                <a:solidFill>
                  <a:schemeClr val="bg1"/>
                </a:solidFill>
              </a:endParaRPr>
            </a:p>
          </p:txBody>
        </p:sp>
        <p:sp>
          <p:nvSpPr>
            <p:cNvPr id="1268" name="Rectangle 1267"/>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833">
                <a:solidFill>
                  <a:schemeClr val="bg1"/>
                </a:solidFill>
              </a:endParaRPr>
            </a:p>
          </p:txBody>
        </p:sp>
      </p:grpSp>
      <p:cxnSp>
        <p:nvCxnSpPr>
          <p:cNvPr id="816" name="Straight Connector 815"/>
          <p:cNvCxnSpPr/>
          <p:nvPr/>
        </p:nvCxnSpPr>
        <p:spPr>
          <a:xfrm>
            <a:off x="303199" y="5765775"/>
            <a:ext cx="0" cy="507994"/>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24" name="Straight Connector 1123"/>
          <p:cNvCxnSpPr/>
          <p:nvPr/>
        </p:nvCxnSpPr>
        <p:spPr>
          <a:xfrm>
            <a:off x="201596" y="5206982"/>
            <a:ext cx="30480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5" name="Straight Connector 1124"/>
          <p:cNvCxnSpPr/>
          <p:nvPr/>
        </p:nvCxnSpPr>
        <p:spPr>
          <a:xfrm>
            <a:off x="303195" y="5257781"/>
            <a:ext cx="101599"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6" name="Straight Connector 1125"/>
          <p:cNvCxnSpPr/>
          <p:nvPr/>
        </p:nvCxnSpPr>
        <p:spPr>
          <a:xfrm>
            <a:off x="303195" y="5156182"/>
            <a:ext cx="101599"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7" name="Straight Connector 1126"/>
          <p:cNvCxnSpPr/>
          <p:nvPr/>
        </p:nvCxnSpPr>
        <p:spPr>
          <a:xfrm>
            <a:off x="404794" y="5206982"/>
            <a:ext cx="7620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8" name="Straight Connector 1127"/>
          <p:cNvCxnSpPr/>
          <p:nvPr/>
        </p:nvCxnSpPr>
        <p:spPr>
          <a:xfrm>
            <a:off x="480994" y="5206982"/>
            <a:ext cx="0" cy="4006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29" name="Oval 1128"/>
          <p:cNvSpPr/>
          <p:nvPr/>
        </p:nvSpPr>
        <p:spPr>
          <a:xfrm>
            <a:off x="303191" y="5168882"/>
            <a:ext cx="101600" cy="7620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130" name="Straight Connector 1129"/>
          <p:cNvCxnSpPr/>
          <p:nvPr/>
        </p:nvCxnSpPr>
        <p:spPr>
          <a:xfrm>
            <a:off x="201596" y="5410179"/>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1" name="Straight Connector 1130"/>
          <p:cNvCxnSpPr/>
          <p:nvPr/>
        </p:nvCxnSpPr>
        <p:spPr>
          <a:xfrm>
            <a:off x="303195" y="5460978"/>
            <a:ext cx="101599"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2" name="Straight Connector 1131"/>
          <p:cNvCxnSpPr/>
          <p:nvPr/>
        </p:nvCxnSpPr>
        <p:spPr>
          <a:xfrm>
            <a:off x="303195" y="5359379"/>
            <a:ext cx="101599"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3" name="Straight Connector 1132"/>
          <p:cNvCxnSpPr/>
          <p:nvPr/>
        </p:nvCxnSpPr>
        <p:spPr>
          <a:xfrm flipV="1">
            <a:off x="303195" y="5359379"/>
            <a:ext cx="101599" cy="101599"/>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5" name="Straight Connector 1134"/>
          <p:cNvCxnSpPr/>
          <p:nvPr/>
        </p:nvCxnSpPr>
        <p:spPr>
          <a:xfrm flipV="1">
            <a:off x="474198" y="5359378"/>
            <a:ext cx="0" cy="10160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118" name="Straight Connector 1117"/>
          <p:cNvCxnSpPr/>
          <p:nvPr/>
        </p:nvCxnSpPr>
        <p:spPr>
          <a:xfrm>
            <a:off x="150797" y="6070572"/>
            <a:ext cx="30480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9" name="Straight Connector 1118"/>
          <p:cNvCxnSpPr/>
          <p:nvPr/>
        </p:nvCxnSpPr>
        <p:spPr>
          <a:xfrm>
            <a:off x="252396" y="6121371"/>
            <a:ext cx="101599"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0" name="Straight Connector 1119"/>
          <p:cNvCxnSpPr/>
          <p:nvPr/>
        </p:nvCxnSpPr>
        <p:spPr>
          <a:xfrm>
            <a:off x="252396" y="6019772"/>
            <a:ext cx="101599"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1" name="Straight Connector 1120"/>
          <p:cNvCxnSpPr/>
          <p:nvPr/>
        </p:nvCxnSpPr>
        <p:spPr>
          <a:xfrm>
            <a:off x="353994" y="6070572"/>
            <a:ext cx="7620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2" name="Straight Connector 1121"/>
          <p:cNvCxnSpPr/>
          <p:nvPr/>
        </p:nvCxnSpPr>
        <p:spPr>
          <a:xfrm>
            <a:off x="430194" y="6070572"/>
            <a:ext cx="0" cy="4006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23" name="Oval 1122"/>
          <p:cNvSpPr/>
          <p:nvPr/>
        </p:nvSpPr>
        <p:spPr>
          <a:xfrm>
            <a:off x="252391" y="6032472"/>
            <a:ext cx="101600" cy="7620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694" name="Straight Connector 693">
            <a:extLst>
              <a:ext uri="{FF2B5EF4-FFF2-40B4-BE49-F238E27FC236}">
                <a16:creationId xmlns:a16="http://schemas.microsoft.com/office/drawing/2014/main" id="{4CF8234A-5DCF-48F5-B4F5-03B716A6C437}"/>
              </a:ext>
            </a:extLst>
          </p:cNvPr>
          <p:cNvCxnSpPr>
            <a:cxnSpLocks/>
          </p:cNvCxnSpPr>
          <p:nvPr/>
        </p:nvCxnSpPr>
        <p:spPr>
          <a:xfrm>
            <a:off x="6139123" y="5206980"/>
            <a:ext cx="0" cy="1066788"/>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460" name="Group 1459">
            <a:extLst>
              <a:ext uri="{FF2B5EF4-FFF2-40B4-BE49-F238E27FC236}">
                <a16:creationId xmlns:a16="http://schemas.microsoft.com/office/drawing/2014/main" id="{CE9B3A01-784F-415B-AC13-41C64D25D373}"/>
              </a:ext>
            </a:extLst>
          </p:cNvPr>
          <p:cNvGrpSpPr/>
          <p:nvPr/>
        </p:nvGrpSpPr>
        <p:grpSpPr>
          <a:xfrm>
            <a:off x="1840089" y="4327928"/>
            <a:ext cx="380999" cy="253850"/>
            <a:chOff x="2501905" y="7104471"/>
            <a:chExt cx="685798" cy="456930"/>
          </a:xfrm>
        </p:grpSpPr>
        <p:grpSp>
          <p:nvGrpSpPr>
            <p:cNvPr id="853" name="Group 852">
              <a:extLst>
                <a:ext uri="{FF2B5EF4-FFF2-40B4-BE49-F238E27FC236}">
                  <a16:creationId xmlns:a16="http://schemas.microsoft.com/office/drawing/2014/main" id="{0F8C10A3-37CA-4654-B382-D77879812C20}"/>
                </a:ext>
              </a:extLst>
            </p:cNvPr>
            <p:cNvGrpSpPr/>
            <p:nvPr/>
          </p:nvGrpSpPr>
          <p:grpSpPr>
            <a:xfrm>
              <a:off x="2507912" y="7378522"/>
              <a:ext cx="137159" cy="91439"/>
              <a:chOff x="3657610" y="2788927"/>
              <a:chExt cx="137159" cy="91439"/>
            </a:xfrm>
          </p:grpSpPr>
          <p:cxnSp>
            <p:nvCxnSpPr>
              <p:cNvPr id="854" name="Straight Connector 853">
                <a:extLst>
                  <a:ext uri="{FF2B5EF4-FFF2-40B4-BE49-F238E27FC236}">
                    <a16:creationId xmlns:a16="http://schemas.microsoft.com/office/drawing/2014/main" id="{B57DCE4E-BF65-41FE-8633-81333E90AD64}"/>
                  </a:ext>
                </a:extLst>
              </p:cNvPr>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5" name="Straight Connector 854">
                <a:extLst>
                  <a:ext uri="{FF2B5EF4-FFF2-40B4-BE49-F238E27FC236}">
                    <a16:creationId xmlns:a16="http://schemas.microsoft.com/office/drawing/2014/main" id="{0D9C0D89-88DF-431B-BB35-7952AD08345F}"/>
                  </a:ext>
                </a:extLst>
              </p:cNvPr>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6" name="Straight Connector 855">
                <a:extLst>
                  <a:ext uri="{FF2B5EF4-FFF2-40B4-BE49-F238E27FC236}">
                    <a16:creationId xmlns:a16="http://schemas.microsoft.com/office/drawing/2014/main" id="{5D09B2E3-4830-4549-B18C-1E3EDCC51CAF}"/>
                  </a:ext>
                </a:extLst>
              </p:cNvPr>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9" name="Straight Connector 908">
                <a:extLst>
                  <a:ext uri="{FF2B5EF4-FFF2-40B4-BE49-F238E27FC236}">
                    <a16:creationId xmlns:a16="http://schemas.microsoft.com/office/drawing/2014/main" id="{489D77E1-8BC4-4B69-81B0-FF7CAF6CC5CC}"/>
                  </a:ext>
                </a:extLst>
              </p:cNvPr>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10" name="TextBox 909">
              <a:extLst>
                <a:ext uri="{FF2B5EF4-FFF2-40B4-BE49-F238E27FC236}">
                  <a16:creationId xmlns:a16="http://schemas.microsoft.com/office/drawing/2014/main" id="{E2593184-EAD4-424D-8030-4BB98F91F045}"/>
                </a:ext>
              </a:extLst>
            </p:cNvPr>
            <p:cNvSpPr txBox="1"/>
            <p:nvPr/>
          </p:nvSpPr>
          <p:spPr>
            <a:xfrm>
              <a:off x="2684784" y="7315180"/>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TT</a:t>
              </a:r>
            </a:p>
          </p:txBody>
        </p:sp>
        <p:cxnSp>
          <p:nvCxnSpPr>
            <p:cNvPr id="911" name="Straight Connector 910">
              <a:extLst>
                <a:ext uri="{FF2B5EF4-FFF2-40B4-BE49-F238E27FC236}">
                  <a16:creationId xmlns:a16="http://schemas.microsoft.com/office/drawing/2014/main" id="{2D91BE62-2DDE-4122-BFE3-C5E2DF3B0047}"/>
                </a:ext>
              </a:extLst>
            </p:cNvPr>
            <p:cNvCxnSpPr/>
            <p:nvPr/>
          </p:nvCxnSpPr>
          <p:spPr>
            <a:xfrm flipH="1">
              <a:off x="2619211" y="7423547"/>
              <a:ext cx="65573" cy="1388"/>
            </a:xfrm>
            <a:prstGeom prst="line">
              <a:avLst/>
            </a:prstGeom>
            <a:noFill/>
            <a:ln w="25400">
              <a:solidFill>
                <a:schemeClr val="bg1">
                  <a:lumMod val="75000"/>
                </a:schemeClr>
              </a:solidFill>
            </a:ln>
          </p:spPr>
        </p:cxnSp>
        <p:grpSp>
          <p:nvGrpSpPr>
            <p:cNvPr id="912" name="Group 911">
              <a:extLst>
                <a:ext uri="{FF2B5EF4-FFF2-40B4-BE49-F238E27FC236}">
                  <a16:creationId xmlns:a16="http://schemas.microsoft.com/office/drawing/2014/main" id="{0678246D-E76C-499D-852F-02CE92FC18FD}"/>
                </a:ext>
              </a:extLst>
            </p:cNvPr>
            <p:cNvGrpSpPr/>
            <p:nvPr/>
          </p:nvGrpSpPr>
          <p:grpSpPr>
            <a:xfrm>
              <a:off x="2593344" y="7104471"/>
              <a:ext cx="594359" cy="91439"/>
              <a:chOff x="3657610" y="2788927"/>
              <a:chExt cx="594359" cy="91439"/>
            </a:xfrm>
          </p:grpSpPr>
          <p:sp>
            <p:nvSpPr>
              <p:cNvPr id="913" name="Rectangle 912">
                <a:extLst>
                  <a:ext uri="{FF2B5EF4-FFF2-40B4-BE49-F238E27FC236}">
                    <a16:creationId xmlns:a16="http://schemas.microsoft.com/office/drawing/2014/main" id="{A23352A9-4E1E-4221-98D2-D6CEE5516915}"/>
                  </a:ext>
                </a:extLst>
              </p:cNvPr>
              <p:cNvSpPr/>
              <p:nvPr/>
            </p:nvSpPr>
            <p:spPr>
              <a:xfrm>
                <a:off x="3749049" y="2788927"/>
                <a:ext cx="502920" cy="91439"/>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914" name="Straight Connector 913">
                <a:extLst>
                  <a:ext uri="{FF2B5EF4-FFF2-40B4-BE49-F238E27FC236}">
                    <a16:creationId xmlns:a16="http://schemas.microsoft.com/office/drawing/2014/main" id="{E6C475A7-BC69-49F0-BE57-F833E04526C8}"/>
                  </a:ext>
                </a:extLst>
              </p:cNvPr>
              <p:cNvCxnSpPr/>
              <p:nvPr/>
            </p:nvCxnSpPr>
            <p:spPr>
              <a:xfrm>
                <a:off x="3657610" y="2839105"/>
                <a:ext cx="91439"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15" name="Oval 914">
                <a:extLst>
                  <a:ext uri="{FF2B5EF4-FFF2-40B4-BE49-F238E27FC236}">
                    <a16:creationId xmlns:a16="http://schemas.microsoft.com/office/drawing/2014/main" id="{1F7AEDC4-4059-4C11-BAE1-6B83FBC94A05}"/>
                  </a:ext>
                </a:extLst>
              </p:cNvPr>
              <p:cNvSpPr>
                <a:spLocks noChangeAspect="1"/>
              </p:cNvSpPr>
              <p:nvPr/>
            </p:nvSpPr>
            <p:spPr>
              <a:xfrm rot="2700000">
                <a:off x="3785299" y="2815570"/>
                <a:ext cx="45720" cy="45720"/>
              </a:xfrm>
              <a:prstGeom prst="ellips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916" name="Straight Connector 915">
                <a:extLst>
                  <a:ext uri="{FF2B5EF4-FFF2-40B4-BE49-F238E27FC236}">
                    <a16:creationId xmlns:a16="http://schemas.microsoft.com/office/drawing/2014/main" id="{3584E7E6-0284-4A22-B1F4-ED867BEDC4FE}"/>
                  </a:ext>
                </a:extLst>
              </p:cNvPr>
              <p:cNvCxnSpPr/>
              <p:nvPr/>
            </p:nvCxnSpPr>
            <p:spPr>
              <a:xfrm flipV="1">
                <a:off x="3799143" y="2834640"/>
                <a:ext cx="411480" cy="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17" name="Group 916">
              <a:extLst>
                <a:ext uri="{FF2B5EF4-FFF2-40B4-BE49-F238E27FC236}">
                  <a16:creationId xmlns:a16="http://schemas.microsoft.com/office/drawing/2014/main" id="{69F23B70-7DA9-42B2-92BE-16E220E5A4B9}"/>
                </a:ext>
              </a:extLst>
            </p:cNvPr>
            <p:cNvGrpSpPr/>
            <p:nvPr/>
          </p:nvGrpSpPr>
          <p:grpSpPr>
            <a:xfrm>
              <a:off x="2501905" y="7104471"/>
              <a:ext cx="137159" cy="91439"/>
              <a:chOff x="3657610" y="2788927"/>
              <a:chExt cx="137159" cy="91439"/>
            </a:xfrm>
          </p:grpSpPr>
          <p:cxnSp>
            <p:nvCxnSpPr>
              <p:cNvPr id="918" name="Straight Connector 917">
                <a:extLst>
                  <a:ext uri="{FF2B5EF4-FFF2-40B4-BE49-F238E27FC236}">
                    <a16:creationId xmlns:a16="http://schemas.microsoft.com/office/drawing/2014/main" id="{77712D57-545E-4D1B-83AC-2C1E2893C94C}"/>
                  </a:ext>
                </a:extLst>
              </p:cNvPr>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9" name="Straight Connector 918">
                <a:extLst>
                  <a:ext uri="{FF2B5EF4-FFF2-40B4-BE49-F238E27FC236}">
                    <a16:creationId xmlns:a16="http://schemas.microsoft.com/office/drawing/2014/main" id="{E6D231BE-44B9-49F0-A507-88647B48A8A2}"/>
                  </a:ext>
                </a:extLst>
              </p:cNvPr>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0" name="Straight Connector 919">
                <a:extLst>
                  <a:ext uri="{FF2B5EF4-FFF2-40B4-BE49-F238E27FC236}">
                    <a16:creationId xmlns:a16="http://schemas.microsoft.com/office/drawing/2014/main" id="{F0C2FCEE-A896-42EF-887B-91356CDE1F91}"/>
                  </a:ext>
                </a:extLst>
              </p:cNvPr>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1" name="Straight Connector 920">
                <a:extLst>
                  <a:ext uri="{FF2B5EF4-FFF2-40B4-BE49-F238E27FC236}">
                    <a16:creationId xmlns:a16="http://schemas.microsoft.com/office/drawing/2014/main" id="{3AED52C3-1267-4969-B6A2-71A9B70C2941}"/>
                  </a:ext>
                </a:extLst>
              </p:cNvPr>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1461" name="Group 1460">
            <a:extLst>
              <a:ext uri="{FF2B5EF4-FFF2-40B4-BE49-F238E27FC236}">
                <a16:creationId xmlns:a16="http://schemas.microsoft.com/office/drawing/2014/main" id="{7F30475F-30DA-4B1D-9FE7-8024FD4E73F6}"/>
              </a:ext>
            </a:extLst>
          </p:cNvPr>
          <p:cNvGrpSpPr/>
          <p:nvPr/>
        </p:nvGrpSpPr>
        <p:grpSpPr>
          <a:xfrm>
            <a:off x="1608157" y="2313804"/>
            <a:ext cx="736594" cy="2327258"/>
            <a:chOff x="2084427" y="3479046"/>
            <a:chExt cx="1325869" cy="4189065"/>
          </a:xfrm>
        </p:grpSpPr>
        <p:grpSp>
          <p:nvGrpSpPr>
            <p:cNvPr id="799" name="Group 798"/>
            <p:cNvGrpSpPr/>
            <p:nvPr/>
          </p:nvGrpSpPr>
          <p:grpSpPr>
            <a:xfrm flipH="1">
              <a:off x="2084427" y="4010551"/>
              <a:ext cx="502910" cy="274320"/>
              <a:chOff x="3657610" y="2103120"/>
              <a:chExt cx="502910" cy="274320"/>
            </a:xfrm>
          </p:grpSpPr>
          <p:cxnSp>
            <p:nvCxnSpPr>
              <p:cNvPr id="1202" name="Straight Connector 1201"/>
              <p:cNvCxnSpPr/>
              <p:nvPr/>
            </p:nvCxnSpPr>
            <p:spPr>
              <a:xfrm>
                <a:off x="3657610" y="2244740"/>
                <a:ext cx="2148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03" name="Isosceles Triangle 1202"/>
              <p:cNvSpPr/>
              <p:nvPr/>
            </p:nvSpPr>
            <p:spPr>
              <a:xfrm rot="5400000" flipV="1">
                <a:off x="3771908" y="2221881"/>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04" name="Isosceles Triangle 1203"/>
              <p:cNvSpPr/>
              <p:nvPr/>
            </p:nvSpPr>
            <p:spPr>
              <a:xfrm rot="5400000">
                <a:off x="3726189" y="222187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05" name="Oval 1204"/>
              <p:cNvSpPr>
                <a:spLocks noChangeAspect="1"/>
              </p:cNvSpPr>
              <p:nvPr/>
            </p:nvSpPr>
            <p:spPr>
              <a:xfrm>
                <a:off x="3886200" y="2103120"/>
                <a:ext cx="274320" cy="27432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nvGrpSpPr>
              <p:cNvPr id="1206" name="Group 1205"/>
              <p:cNvGrpSpPr>
                <a:grpSpLocks noChangeAspect="1"/>
              </p:cNvGrpSpPr>
              <p:nvPr/>
            </p:nvGrpSpPr>
            <p:grpSpPr>
              <a:xfrm rot="2700000">
                <a:off x="4022196" y="2152225"/>
                <a:ext cx="45720" cy="152400"/>
                <a:chOff x="5577828" y="2244740"/>
                <a:chExt cx="274320" cy="914400"/>
              </a:xfrm>
            </p:grpSpPr>
            <p:sp>
              <p:nvSpPr>
                <p:cNvPr id="1207" name="Isosceles Triangle 1206"/>
                <p:cNvSpPr/>
                <p:nvPr/>
              </p:nvSpPr>
              <p:spPr>
                <a:xfrm>
                  <a:off x="5641833" y="2244740"/>
                  <a:ext cx="146313" cy="914400"/>
                </a:xfrm>
                <a:prstGeom prst="triangl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08" name="Oval 1207"/>
                <p:cNvSpPr>
                  <a:spLocks noChangeAspect="1"/>
                </p:cNvSpPr>
                <p:nvPr/>
              </p:nvSpPr>
              <p:spPr>
                <a:xfrm>
                  <a:off x="5577828" y="2697488"/>
                  <a:ext cx="274320" cy="27432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nvGrpSpPr>
            <p:cNvPr id="960" name="Group 959">
              <a:extLst>
                <a:ext uri="{FF2B5EF4-FFF2-40B4-BE49-F238E27FC236}">
                  <a16:creationId xmlns:a16="http://schemas.microsoft.com/office/drawing/2014/main" id="{E6FC766C-AD4A-49B4-9814-BCF94EFE3630}"/>
                </a:ext>
              </a:extLst>
            </p:cNvPr>
            <p:cNvGrpSpPr/>
            <p:nvPr/>
          </p:nvGrpSpPr>
          <p:grpSpPr>
            <a:xfrm>
              <a:off x="2221581" y="5839331"/>
              <a:ext cx="1188715" cy="1828780"/>
              <a:chOff x="2209046" y="6783242"/>
              <a:chExt cx="1188715" cy="1828780"/>
            </a:xfrm>
          </p:grpSpPr>
          <p:grpSp>
            <p:nvGrpSpPr>
              <p:cNvPr id="750" name="Group 749">
                <a:extLst>
                  <a:ext uri="{FF2B5EF4-FFF2-40B4-BE49-F238E27FC236}">
                    <a16:creationId xmlns:a16="http://schemas.microsoft.com/office/drawing/2014/main" id="{EDCFE6AC-02F5-4335-9D7E-CBB5E86DB674}"/>
                  </a:ext>
                </a:extLst>
              </p:cNvPr>
              <p:cNvGrpSpPr/>
              <p:nvPr/>
            </p:nvGrpSpPr>
            <p:grpSpPr>
              <a:xfrm>
                <a:off x="2483371" y="6828977"/>
                <a:ext cx="914390" cy="909638"/>
                <a:chOff x="545759" y="7269476"/>
                <a:chExt cx="914390" cy="909638"/>
              </a:xfrm>
            </p:grpSpPr>
            <p:grpSp>
              <p:nvGrpSpPr>
                <p:cNvPr id="751" name="Group 750">
                  <a:extLst>
                    <a:ext uri="{FF2B5EF4-FFF2-40B4-BE49-F238E27FC236}">
                      <a16:creationId xmlns:a16="http://schemas.microsoft.com/office/drawing/2014/main" id="{07548844-1830-410A-A074-0678ECB06F17}"/>
                    </a:ext>
                  </a:extLst>
                </p:cNvPr>
                <p:cNvGrpSpPr/>
                <p:nvPr/>
              </p:nvGrpSpPr>
              <p:grpSpPr>
                <a:xfrm>
                  <a:off x="957239" y="7269476"/>
                  <a:ext cx="502910" cy="274320"/>
                  <a:chOff x="3657610" y="2103120"/>
                  <a:chExt cx="502910" cy="274320"/>
                </a:xfrm>
              </p:grpSpPr>
              <p:cxnSp>
                <p:nvCxnSpPr>
                  <p:cNvPr id="772" name="Straight Connector 771">
                    <a:extLst>
                      <a:ext uri="{FF2B5EF4-FFF2-40B4-BE49-F238E27FC236}">
                        <a16:creationId xmlns:a16="http://schemas.microsoft.com/office/drawing/2014/main" id="{D87EAF4A-5564-4415-8521-DBC822F917B1}"/>
                      </a:ext>
                    </a:extLst>
                  </p:cNvPr>
                  <p:cNvCxnSpPr/>
                  <p:nvPr/>
                </p:nvCxnSpPr>
                <p:spPr>
                  <a:xfrm>
                    <a:off x="3657610" y="2244740"/>
                    <a:ext cx="2148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73" name="Isosceles Triangle 772">
                    <a:extLst>
                      <a:ext uri="{FF2B5EF4-FFF2-40B4-BE49-F238E27FC236}">
                        <a16:creationId xmlns:a16="http://schemas.microsoft.com/office/drawing/2014/main" id="{9F66D827-82A3-4851-A8DC-1AC3C55675F3}"/>
                      </a:ext>
                    </a:extLst>
                  </p:cNvPr>
                  <p:cNvSpPr/>
                  <p:nvPr/>
                </p:nvSpPr>
                <p:spPr>
                  <a:xfrm rot="5400000" flipV="1">
                    <a:off x="3771908" y="2221881"/>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774" name="Isosceles Triangle 773">
                    <a:extLst>
                      <a:ext uri="{FF2B5EF4-FFF2-40B4-BE49-F238E27FC236}">
                        <a16:creationId xmlns:a16="http://schemas.microsoft.com/office/drawing/2014/main" id="{1481AB94-B8A0-4AAE-A21D-0F2B5E797FB1}"/>
                      </a:ext>
                    </a:extLst>
                  </p:cNvPr>
                  <p:cNvSpPr/>
                  <p:nvPr/>
                </p:nvSpPr>
                <p:spPr>
                  <a:xfrm rot="5400000">
                    <a:off x="3726189" y="222187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775" name="Oval 774">
                    <a:extLst>
                      <a:ext uri="{FF2B5EF4-FFF2-40B4-BE49-F238E27FC236}">
                        <a16:creationId xmlns:a16="http://schemas.microsoft.com/office/drawing/2014/main" id="{A24F2A57-22E9-4870-8B07-21E532FCFFA6}"/>
                      </a:ext>
                    </a:extLst>
                  </p:cNvPr>
                  <p:cNvSpPr>
                    <a:spLocks noChangeAspect="1"/>
                  </p:cNvSpPr>
                  <p:nvPr/>
                </p:nvSpPr>
                <p:spPr>
                  <a:xfrm>
                    <a:off x="3886200" y="2103120"/>
                    <a:ext cx="274320" cy="27432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nvGrpSpPr>
                  <p:cNvPr id="776" name="Group 775">
                    <a:extLst>
                      <a:ext uri="{FF2B5EF4-FFF2-40B4-BE49-F238E27FC236}">
                        <a16:creationId xmlns:a16="http://schemas.microsoft.com/office/drawing/2014/main" id="{DB65FC75-E233-4CAE-9993-5693BC99A866}"/>
                      </a:ext>
                    </a:extLst>
                  </p:cNvPr>
                  <p:cNvGrpSpPr>
                    <a:grpSpLocks noChangeAspect="1"/>
                  </p:cNvGrpSpPr>
                  <p:nvPr/>
                </p:nvGrpSpPr>
                <p:grpSpPr>
                  <a:xfrm rot="2700000">
                    <a:off x="4022196" y="2152225"/>
                    <a:ext cx="45720" cy="152400"/>
                    <a:chOff x="5577828" y="2244740"/>
                    <a:chExt cx="274320" cy="914400"/>
                  </a:xfrm>
                </p:grpSpPr>
                <p:sp>
                  <p:nvSpPr>
                    <p:cNvPr id="777" name="Isosceles Triangle 776">
                      <a:extLst>
                        <a:ext uri="{FF2B5EF4-FFF2-40B4-BE49-F238E27FC236}">
                          <a16:creationId xmlns:a16="http://schemas.microsoft.com/office/drawing/2014/main" id="{A7FD268B-E401-4696-89FD-26BF0ACB805F}"/>
                        </a:ext>
                      </a:extLst>
                    </p:cNvPr>
                    <p:cNvSpPr/>
                    <p:nvPr/>
                  </p:nvSpPr>
                  <p:spPr>
                    <a:xfrm>
                      <a:off x="5641833" y="2244740"/>
                      <a:ext cx="146313" cy="914400"/>
                    </a:xfrm>
                    <a:prstGeom prst="triangl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778" name="Oval 777">
                      <a:extLst>
                        <a:ext uri="{FF2B5EF4-FFF2-40B4-BE49-F238E27FC236}">
                          <a16:creationId xmlns:a16="http://schemas.microsoft.com/office/drawing/2014/main" id="{75992B4E-D5C4-4F24-A5B1-A57C7113A90A}"/>
                        </a:ext>
                      </a:extLst>
                    </p:cNvPr>
                    <p:cNvSpPr>
                      <a:spLocks noChangeAspect="1"/>
                    </p:cNvSpPr>
                    <p:nvPr/>
                  </p:nvSpPr>
                  <p:spPr>
                    <a:xfrm>
                      <a:off x="5577828" y="2697488"/>
                      <a:ext cx="274320" cy="27432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nvGrpSpPr>
                <p:cNvPr id="752" name="Group 751">
                  <a:extLst>
                    <a:ext uri="{FF2B5EF4-FFF2-40B4-BE49-F238E27FC236}">
                      <a16:creationId xmlns:a16="http://schemas.microsoft.com/office/drawing/2014/main" id="{44666E0B-0C25-4D10-B8A1-C984FCEC0B27}"/>
                    </a:ext>
                  </a:extLst>
                </p:cNvPr>
                <p:cNvGrpSpPr/>
                <p:nvPr/>
              </p:nvGrpSpPr>
              <p:grpSpPr>
                <a:xfrm>
                  <a:off x="957239" y="7904794"/>
                  <a:ext cx="502910" cy="274320"/>
                  <a:chOff x="3657610" y="2103120"/>
                  <a:chExt cx="502910" cy="274320"/>
                </a:xfrm>
              </p:grpSpPr>
              <p:cxnSp>
                <p:nvCxnSpPr>
                  <p:cNvPr id="765" name="Straight Connector 764">
                    <a:extLst>
                      <a:ext uri="{FF2B5EF4-FFF2-40B4-BE49-F238E27FC236}">
                        <a16:creationId xmlns:a16="http://schemas.microsoft.com/office/drawing/2014/main" id="{A94358A7-1FD8-4364-A32D-DC09DE08B8C7}"/>
                      </a:ext>
                    </a:extLst>
                  </p:cNvPr>
                  <p:cNvCxnSpPr/>
                  <p:nvPr/>
                </p:nvCxnSpPr>
                <p:spPr>
                  <a:xfrm>
                    <a:off x="3657610" y="2244740"/>
                    <a:ext cx="2148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66" name="Isosceles Triangle 765">
                    <a:extLst>
                      <a:ext uri="{FF2B5EF4-FFF2-40B4-BE49-F238E27FC236}">
                        <a16:creationId xmlns:a16="http://schemas.microsoft.com/office/drawing/2014/main" id="{184C562D-82B6-4FA5-97A5-4F17413F211F}"/>
                      </a:ext>
                    </a:extLst>
                  </p:cNvPr>
                  <p:cNvSpPr/>
                  <p:nvPr/>
                </p:nvSpPr>
                <p:spPr>
                  <a:xfrm rot="5400000" flipV="1">
                    <a:off x="3771908" y="2221881"/>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767" name="Isosceles Triangle 766">
                    <a:extLst>
                      <a:ext uri="{FF2B5EF4-FFF2-40B4-BE49-F238E27FC236}">
                        <a16:creationId xmlns:a16="http://schemas.microsoft.com/office/drawing/2014/main" id="{648BF686-C1B5-4A1D-83F6-5C42429A212B}"/>
                      </a:ext>
                    </a:extLst>
                  </p:cNvPr>
                  <p:cNvSpPr/>
                  <p:nvPr/>
                </p:nvSpPr>
                <p:spPr>
                  <a:xfrm rot="5400000">
                    <a:off x="3726189" y="222187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768" name="Oval 767">
                    <a:extLst>
                      <a:ext uri="{FF2B5EF4-FFF2-40B4-BE49-F238E27FC236}">
                        <a16:creationId xmlns:a16="http://schemas.microsoft.com/office/drawing/2014/main" id="{8C3F7C02-63B2-48A7-88E4-6BB9188A2C8A}"/>
                      </a:ext>
                    </a:extLst>
                  </p:cNvPr>
                  <p:cNvSpPr>
                    <a:spLocks noChangeAspect="1"/>
                  </p:cNvSpPr>
                  <p:nvPr/>
                </p:nvSpPr>
                <p:spPr>
                  <a:xfrm>
                    <a:off x="3886200" y="2103120"/>
                    <a:ext cx="274320" cy="27432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nvGrpSpPr>
                  <p:cNvPr id="769" name="Group 768">
                    <a:extLst>
                      <a:ext uri="{FF2B5EF4-FFF2-40B4-BE49-F238E27FC236}">
                        <a16:creationId xmlns:a16="http://schemas.microsoft.com/office/drawing/2014/main" id="{51D09D27-EA11-44C4-8FAA-C066AD3B04F8}"/>
                      </a:ext>
                    </a:extLst>
                  </p:cNvPr>
                  <p:cNvGrpSpPr>
                    <a:grpSpLocks noChangeAspect="1"/>
                  </p:cNvGrpSpPr>
                  <p:nvPr/>
                </p:nvGrpSpPr>
                <p:grpSpPr>
                  <a:xfrm rot="2700000">
                    <a:off x="4022196" y="2152225"/>
                    <a:ext cx="45720" cy="152400"/>
                    <a:chOff x="5577828" y="2244740"/>
                    <a:chExt cx="274320" cy="914400"/>
                  </a:xfrm>
                </p:grpSpPr>
                <p:sp>
                  <p:nvSpPr>
                    <p:cNvPr id="770" name="Isosceles Triangle 769">
                      <a:extLst>
                        <a:ext uri="{FF2B5EF4-FFF2-40B4-BE49-F238E27FC236}">
                          <a16:creationId xmlns:a16="http://schemas.microsoft.com/office/drawing/2014/main" id="{9EA22933-27A4-4AC7-904D-F279EA9C436F}"/>
                        </a:ext>
                      </a:extLst>
                    </p:cNvPr>
                    <p:cNvSpPr/>
                    <p:nvPr/>
                  </p:nvSpPr>
                  <p:spPr>
                    <a:xfrm>
                      <a:off x="5641833" y="2244740"/>
                      <a:ext cx="146313" cy="914400"/>
                    </a:xfrm>
                    <a:prstGeom prst="triangl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771" name="Oval 770">
                      <a:extLst>
                        <a:ext uri="{FF2B5EF4-FFF2-40B4-BE49-F238E27FC236}">
                          <a16:creationId xmlns:a16="http://schemas.microsoft.com/office/drawing/2014/main" id="{F2F02D74-754D-4503-B393-BE49837B1F03}"/>
                        </a:ext>
                      </a:extLst>
                    </p:cNvPr>
                    <p:cNvSpPr>
                      <a:spLocks noChangeAspect="1"/>
                    </p:cNvSpPr>
                    <p:nvPr/>
                  </p:nvSpPr>
                  <p:spPr>
                    <a:xfrm>
                      <a:off x="5577828" y="2697488"/>
                      <a:ext cx="274320" cy="27432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nvGrpSpPr>
                <p:cNvPr id="753" name="Group 752">
                  <a:extLst>
                    <a:ext uri="{FF2B5EF4-FFF2-40B4-BE49-F238E27FC236}">
                      <a16:creationId xmlns:a16="http://schemas.microsoft.com/office/drawing/2014/main" id="{0C2BA69F-F557-4D5A-B7FF-5E67D2371DA5}"/>
                    </a:ext>
                  </a:extLst>
                </p:cNvPr>
                <p:cNvGrpSpPr/>
                <p:nvPr/>
              </p:nvGrpSpPr>
              <p:grpSpPr>
                <a:xfrm>
                  <a:off x="545759" y="7365377"/>
                  <a:ext cx="548625" cy="725938"/>
                  <a:chOff x="9113796" y="6724708"/>
                  <a:chExt cx="548625" cy="725938"/>
                </a:xfrm>
              </p:grpSpPr>
              <p:cxnSp>
                <p:nvCxnSpPr>
                  <p:cNvPr id="754" name="Straight Connector 753">
                    <a:extLst>
                      <a:ext uri="{FF2B5EF4-FFF2-40B4-BE49-F238E27FC236}">
                        <a16:creationId xmlns:a16="http://schemas.microsoft.com/office/drawing/2014/main" id="{0CD5EF05-F1CB-4D4D-A53B-CE985A673C64}"/>
                      </a:ext>
                    </a:extLst>
                  </p:cNvPr>
                  <p:cNvCxnSpPr/>
                  <p:nvPr/>
                </p:nvCxnSpPr>
                <p:spPr>
                  <a:xfrm flipV="1">
                    <a:off x="9525262" y="7193950"/>
                    <a:ext cx="1" cy="21097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5" name="Straight Connector 754">
                    <a:extLst>
                      <a:ext uri="{FF2B5EF4-FFF2-40B4-BE49-F238E27FC236}">
                        <a16:creationId xmlns:a16="http://schemas.microsoft.com/office/drawing/2014/main" id="{5AB2D3DE-A1DC-4893-8696-0CAE35927F70}"/>
                      </a:ext>
                    </a:extLst>
                  </p:cNvPr>
                  <p:cNvCxnSpPr/>
                  <p:nvPr/>
                </p:nvCxnSpPr>
                <p:spPr>
                  <a:xfrm flipV="1">
                    <a:off x="9525262" y="6767640"/>
                    <a:ext cx="0" cy="18008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56" name="TextBox 755">
                    <a:extLst>
                      <a:ext uri="{FF2B5EF4-FFF2-40B4-BE49-F238E27FC236}">
                        <a16:creationId xmlns:a16="http://schemas.microsoft.com/office/drawing/2014/main" id="{F1074C73-94E3-4B57-8840-7745B2864C57}"/>
                      </a:ext>
                    </a:extLst>
                  </p:cNvPr>
                  <p:cNvSpPr txBox="1"/>
                  <p:nvPr/>
                </p:nvSpPr>
                <p:spPr>
                  <a:xfrm>
                    <a:off x="9388104" y="6947729"/>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DP</a:t>
                    </a:r>
                  </a:p>
                </p:txBody>
              </p:sp>
              <p:cxnSp>
                <p:nvCxnSpPr>
                  <p:cNvPr id="757" name="Straight Connector 756">
                    <a:extLst>
                      <a:ext uri="{FF2B5EF4-FFF2-40B4-BE49-F238E27FC236}">
                        <a16:creationId xmlns:a16="http://schemas.microsoft.com/office/drawing/2014/main" id="{BA2927C7-4AFC-440F-9C05-8BC1B605F0AB}"/>
                      </a:ext>
                    </a:extLst>
                  </p:cNvPr>
                  <p:cNvCxnSpPr/>
                  <p:nvPr/>
                </p:nvCxnSpPr>
                <p:spPr>
                  <a:xfrm flipH="1" flipV="1">
                    <a:off x="9205226" y="6767640"/>
                    <a:ext cx="320036" cy="278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8" name="Straight Connector 757">
                    <a:extLst>
                      <a:ext uri="{FF2B5EF4-FFF2-40B4-BE49-F238E27FC236}">
                        <a16:creationId xmlns:a16="http://schemas.microsoft.com/office/drawing/2014/main" id="{7947BAD1-E205-43F2-87EE-2DBCD70A60B1}"/>
                      </a:ext>
                    </a:extLst>
                  </p:cNvPr>
                  <p:cNvCxnSpPr/>
                  <p:nvPr/>
                </p:nvCxnSpPr>
                <p:spPr>
                  <a:xfrm flipH="1" flipV="1">
                    <a:off x="9113796" y="7406613"/>
                    <a:ext cx="411467" cy="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59" name="Group 758">
                    <a:extLst>
                      <a:ext uri="{FF2B5EF4-FFF2-40B4-BE49-F238E27FC236}">
                        <a16:creationId xmlns:a16="http://schemas.microsoft.com/office/drawing/2014/main" id="{4E0DEDF9-B07F-4856-8B34-1B0CF9141BBD}"/>
                      </a:ext>
                    </a:extLst>
                  </p:cNvPr>
                  <p:cNvGrpSpPr/>
                  <p:nvPr/>
                </p:nvGrpSpPr>
                <p:grpSpPr>
                  <a:xfrm>
                    <a:off x="9326863" y="6724708"/>
                    <a:ext cx="91439" cy="91442"/>
                    <a:chOff x="9593839" y="5294223"/>
                    <a:chExt cx="91439" cy="91442"/>
                  </a:xfrm>
                </p:grpSpPr>
                <p:sp>
                  <p:nvSpPr>
                    <p:cNvPr id="763" name="Isosceles Triangle 762">
                      <a:extLst>
                        <a:ext uri="{FF2B5EF4-FFF2-40B4-BE49-F238E27FC236}">
                          <a16:creationId xmlns:a16="http://schemas.microsoft.com/office/drawing/2014/main" id="{F968BC6D-FDC8-4710-819A-94B4A88DDD0F}"/>
                        </a:ext>
                      </a:extLst>
                    </p:cNvPr>
                    <p:cNvSpPr/>
                    <p:nvPr/>
                  </p:nvSpPr>
                  <p:spPr>
                    <a:xfrm rot="16200000" flipH="1" flipV="1">
                      <a:off x="9570979" y="5317085"/>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764" name="Isosceles Triangle 763">
                      <a:extLst>
                        <a:ext uri="{FF2B5EF4-FFF2-40B4-BE49-F238E27FC236}">
                          <a16:creationId xmlns:a16="http://schemas.microsoft.com/office/drawing/2014/main" id="{BCC955EB-E066-4E01-BAA8-CCB06CC6D6A5}"/>
                        </a:ext>
                      </a:extLst>
                    </p:cNvPr>
                    <p:cNvSpPr/>
                    <p:nvPr/>
                  </p:nvSpPr>
                  <p:spPr>
                    <a:xfrm rot="16200000" flipH="1">
                      <a:off x="9616698" y="5317083"/>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nvGrpSpPr>
                  <p:cNvPr id="760" name="Group 759">
                    <a:extLst>
                      <a:ext uri="{FF2B5EF4-FFF2-40B4-BE49-F238E27FC236}">
                        <a16:creationId xmlns:a16="http://schemas.microsoft.com/office/drawing/2014/main" id="{AFC1C3D5-7701-4025-9F5D-EE6C7519925D}"/>
                      </a:ext>
                    </a:extLst>
                  </p:cNvPr>
                  <p:cNvGrpSpPr/>
                  <p:nvPr/>
                </p:nvGrpSpPr>
                <p:grpSpPr>
                  <a:xfrm>
                    <a:off x="9326863" y="7359204"/>
                    <a:ext cx="91439" cy="91442"/>
                    <a:chOff x="9593839" y="5294223"/>
                    <a:chExt cx="91439" cy="91442"/>
                  </a:xfrm>
                </p:grpSpPr>
                <p:sp>
                  <p:nvSpPr>
                    <p:cNvPr id="761" name="Isosceles Triangle 760">
                      <a:extLst>
                        <a:ext uri="{FF2B5EF4-FFF2-40B4-BE49-F238E27FC236}">
                          <a16:creationId xmlns:a16="http://schemas.microsoft.com/office/drawing/2014/main" id="{073B7E3D-F6A5-4A1F-A98B-B8AE9D19D126}"/>
                        </a:ext>
                      </a:extLst>
                    </p:cNvPr>
                    <p:cNvSpPr/>
                    <p:nvPr/>
                  </p:nvSpPr>
                  <p:spPr>
                    <a:xfrm rot="16200000" flipH="1" flipV="1">
                      <a:off x="9570979" y="5317085"/>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762" name="Isosceles Triangle 761">
                      <a:extLst>
                        <a:ext uri="{FF2B5EF4-FFF2-40B4-BE49-F238E27FC236}">
                          <a16:creationId xmlns:a16="http://schemas.microsoft.com/office/drawing/2014/main" id="{C934FF66-2997-4B7A-B063-2C4F40F8B047}"/>
                        </a:ext>
                      </a:extLst>
                    </p:cNvPr>
                    <p:cNvSpPr/>
                    <p:nvPr/>
                  </p:nvSpPr>
                  <p:spPr>
                    <a:xfrm rot="16200000" flipH="1">
                      <a:off x="9616698" y="5317083"/>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cxnSp>
            <p:nvCxnSpPr>
              <p:cNvPr id="779" name="Straight Connector 778">
                <a:extLst>
                  <a:ext uri="{FF2B5EF4-FFF2-40B4-BE49-F238E27FC236}">
                    <a16:creationId xmlns:a16="http://schemas.microsoft.com/office/drawing/2014/main" id="{53FE6B6B-B0DD-4CF0-AD82-0BC7D17CF572}"/>
                  </a:ext>
                </a:extLst>
              </p:cNvPr>
              <p:cNvCxnSpPr/>
              <p:nvPr/>
            </p:nvCxnSpPr>
            <p:spPr>
              <a:xfrm flipV="1">
                <a:off x="2483363" y="6874680"/>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0" name="Straight Connector 779">
                <a:extLst>
                  <a:ext uri="{FF2B5EF4-FFF2-40B4-BE49-F238E27FC236}">
                    <a16:creationId xmlns:a16="http://schemas.microsoft.com/office/drawing/2014/main" id="{070AEFB6-B10B-4913-84DF-4E2F8CFC426C}"/>
                  </a:ext>
                </a:extLst>
              </p:cNvPr>
              <p:cNvCxnSpPr/>
              <p:nvPr/>
            </p:nvCxnSpPr>
            <p:spPr>
              <a:xfrm>
                <a:off x="2209046" y="7240436"/>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2" name="Straight Connector 781">
                <a:extLst>
                  <a:ext uri="{FF2B5EF4-FFF2-40B4-BE49-F238E27FC236}">
                    <a16:creationId xmlns:a16="http://schemas.microsoft.com/office/drawing/2014/main" id="{6CE4EDCC-58FB-41B7-8F5E-6D9B44458894}"/>
                  </a:ext>
                </a:extLst>
              </p:cNvPr>
              <p:cNvCxnSpPr/>
              <p:nvPr/>
            </p:nvCxnSpPr>
            <p:spPr>
              <a:xfrm flipV="1">
                <a:off x="2574802" y="6783242"/>
                <a:ext cx="5716" cy="302127"/>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783" name="Group 782">
                <a:extLst>
                  <a:ext uri="{FF2B5EF4-FFF2-40B4-BE49-F238E27FC236}">
                    <a16:creationId xmlns:a16="http://schemas.microsoft.com/office/drawing/2014/main" id="{6FE1D24C-CA8E-4D22-AF76-7E62E6CA7C58}"/>
                  </a:ext>
                </a:extLst>
              </p:cNvPr>
              <p:cNvGrpSpPr/>
              <p:nvPr/>
            </p:nvGrpSpPr>
            <p:grpSpPr>
              <a:xfrm>
                <a:off x="2300485" y="7057558"/>
                <a:ext cx="365760" cy="454722"/>
                <a:chOff x="2560342" y="2240293"/>
                <a:chExt cx="365760" cy="454722"/>
              </a:xfrm>
            </p:grpSpPr>
            <p:sp>
              <p:nvSpPr>
                <p:cNvPr id="784" name="Trapezoid 783">
                  <a:extLst>
                    <a:ext uri="{FF2B5EF4-FFF2-40B4-BE49-F238E27FC236}">
                      <a16:creationId xmlns:a16="http://schemas.microsoft.com/office/drawing/2014/main" id="{E1E87B56-E01B-4582-888E-6C722C71A145}"/>
                    </a:ext>
                  </a:extLst>
                </p:cNvPr>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833">
                    <a:solidFill>
                      <a:schemeClr val="bg1"/>
                    </a:solidFill>
                  </a:endParaRPr>
                </a:p>
              </p:txBody>
            </p:sp>
            <p:sp>
              <p:nvSpPr>
                <p:cNvPr id="785" name="Oval 784">
                  <a:extLst>
                    <a:ext uri="{FF2B5EF4-FFF2-40B4-BE49-F238E27FC236}">
                      <a16:creationId xmlns:a16="http://schemas.microsoft.com/office/drawing/2014/main" id="{82995B78-6D9D-401C-AB4B-65A6E88E2870}"/>
                    </a:ext>
                  </a:extLst>
                </p:cNvPr>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833">
                    <a:solidFill>
                      <a:schemeClr val="bg1"/>
                    </a:solidFill>
                  </a:endParaRPr>
                </a:p>
              </p:txBody>
            </p:sp>
            <p:sp>
              <p:nvSpPr>
                <p:cNvPr id="786" name="Oval 785">
                  <a:extLst>
                    <a:ext uri="{FF2B5EF4-FFF2-40B4-BE49-F238E27FC236}">
                      <a16:creationId xmlns:a16="http://schemas.microsoft.com/office/drawing/2014/main" id="{B7261D67-A418-4988-8F91-89A36CA57429}"/>
                    </a:ext>
                  </a:extLst>
                </p:cNvPr>
                <p:cNvSpPr>
                  <a:spLocks noChangeAspect="1"/>
                </p:cNvSpPr>
                <p:nvPr/>
              </p:nvSpPr>
              <p:spPr>
                <a:xfrm>
                  <a:off x="2651781" y="2423171"/>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833">
                    <a:solidFill>
                      <a:schemeClr val="bg1"/>
                    </a:solidFill>
                  </a:endParaRPr>
                </a:p>
              </p:txBody>
            </p:sp>
            <p:sp>
              <p:nvSpPr>
                <p:cNvPr id="787" name="Rectangle 786">
                  <a:extLst>
                    <a:ext uri="{FF2B5EF4-FFF2-40B4-BE49-F238E27FC236}">
                      <a16:creationId xmlns:a16="http://schemas.microsoft.com/office/drawing/2014/main" id="{9B4E423C-68EE-45C3-8B74-D2DBA28CE597}"/>
                    </a:ext>
                  </a:extLst>
                </p:cNvPr>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833">
                    <a:solidFill>
                      <a:schemeClr val="bg1"/>
                    </a:solidFill>
                  </a:endParaRPr>
                </a:p>
              </p:txBody>
            </p:sp>
          </p:grpSp>
          <p:cxnSp>
            <p:nvCxnSpPr>
              <p:cNvPr id="804" name="Straight Connector 803">
                <a:extLst>
                  <a:ext uri="{FF2B5EF4-FFF2-40B4-BE49-F238E27FC236}">
                    <a16:creationId xmlns:a16="http://schemas.microsoft.com/office/drawing/2014/main" id="{BBD9D442-AF2C-44EF-8945-EC4D0D063CB8}"/>
                  </a:ext>
                </a:extLst>
              </p:cNvPr>
              <p:cNvCxnSpPr>
                <a:cxnSpLocks/>
              </p:cNvCxnSpPr>
              <p:nvPr/>
            </p:nvCxnSpPr>
            <p:spPr>
              <a:xfrm>
                <a:off x="2483371" y="7315180"/>
                <a:ext cx="0" cy="1296842"/>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89" name="Straight Connector 788">
                <a:extLst>
                  <a:ext uri="{FF2B5EF4-FFF2-40B4-BE49-F238E27FC236}">
                    <a16:creationId xmlns:a16="http://schemas.microsoft.com/office/drawing/2014/main" id="{64168171-81C1-41B8-A306-79AFB9A7631E}"/>
                  </a:ext>
                </a:extLst>
              </p:cNvPr>
              <p:cNvCxnSpPr/>
              <p:nvPr/>
            </p:nvCxnSpPr>
            <p:spPr>
              <a:xfrm>
                <a:off x="2209046" y="788051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1" name="Straight Connector 790">
                <a:extLst>
                  <a:ext uri="{FF2B5EF4-FFF2-40B4-BE49-F238E27FC236}">
                    <a16:creationId xmlns:a16="http://schemas.microsoft.com/office/drawing/2014/main" id="{83220DB6-8A83-45DC-B912-6032BF4C22CE}"/>
                  </a:ext>
                </a:extLst>
              </p:cNvPr>
              <p:cNvCxnSpPr/>
              <p:nvPr/>
            </p:nvCxnSpPr>
            <p:spPr>
              <a:xfrm>
                <a:off x="2391924" y="797194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3" name="Straight Connector 792">
                <a:extLst>
                  <a:ext uri="{FF2B5EF4-FFF2-40B4-BE49-F238E27FC236}">
                    <a16:creationId xmlns:a16="http://schemas.microsoft.com/office/drawing/2014/main" id="{C7B4D94F-8852-4C17-91E4-D5CFF36EFF05}"/>
                  </a:ext>
                </a:extLst>
              </p:cNvPr>
              <p:cNvCxnSpPr/>
              <p:nvPr/>
            </p:nvCxnSpPr>
            <p:spPr>
              <a:xfrm>
                <a:off x="2391924" y="778907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1" name="Straight Connector 800">
                <a:extLst>
                  <a:ext uri="{FF2B5EF4-FFF2-40B4-BE49-F238E27FC236}">
                    <a16:creationId xmlns:a16="http://schemas.microsoft.com/office/drawing/2014/main" id="{08A521CB-AA65-4D3B-B72A-92202A28515A}"/>
                  </a:ext>
                </a:extLst>
              </p:cNvPr>
              <p:cNvCxnSpPr/>
              <p:nvPr/>
            </p:nvCxnSpPr>
            <p:spPr>
              <a:xfrm>
                <a:off x="2574802" y="788051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2" name="Straight Connector 801">
                <a:extLst>
                  <a:ext uri="{FF2B5EF4-FFF2-40B4-BE49-F238E27FC236}">
                    <a16:creationId xmlns:a16="http://schemas.microsoft.com/office/drawing/2014/main" id="{78201E09-58BE-46F4-901C-76A3A29DCAA7}"/>
                  </a:ext>
                </a:extLst>
              </p:cNvPr>
              <p:cNvCxnSpPr/>
              <p:nvPr/>
            </p:nvCxnSpPr>
            <p:spPr>
              <a:xfrm>
                <a:off x="2711962" y="788051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803" name="Oval 802">
                <a:extLst>
                  <a:ext uri="{FF2B5EF4-FFF2-40B4-BE49-F238E27FC236}">
                    <a16:creationId xmlns:a16="http://schemas.microsoft.com/office/drawing/2014/main" id="{27D56E68-FEC4-425C-BB54-F2AFD0D9169F}"/>
                  </a:ext>
                </a:extLst>
              </p:cNvPr>
              <p:cNvSpPr/>
              <p:nvPr/>
            </p:nvSpPr>
            <p:spPr>
              <a:xfrm>
                <a:off x="2391916" y="781193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sp>
          <p:nvSpPr>
            <p:cNvPr id="817" name="TextBox 816">
              <a:extLst>
                <a:ext uri="{FF2B5EF4-FFF2-40B4-BE49-F238E27FC236}">
                  <a16:creationId xmlns:a16="http://schemas.microsoft.com/office/drawing/2014/main" id="{8D353B8F-54CA-4880-8C3D-DF67B3469664}"/>
                </a:ext>
              </a:extLst>
            </p:cNvPr>
            <p:cNvSpPr txBox="1"/>
            <p:nvPr/>
          </p:nvSpPr>
          <p:spPr>
            <a:xfrm>
              <a:off x="2130142" y="4576314"/>
              <a:ext cx="906311" cy="1263017"/>
            </a:xfrm>
            <a:prstGeom prst="rect">
              <a:avLst/>
            </a:prstGeom>
            <a:solidFill>
              <a:schemeClr val="bg1">
                <a:lumMod val="65000"/>
              </a:schemeClr>
            </a:solidFill>
            <a:ln w="25400">
              <a:solidFill>
                <a:schemeClr val="bg1"/>
              </a:solidFill>
            </a:ln>
          </p:spPr>
          <p:txBody>
            <a:bodyPr wrap="square" lIns="50800" tIns="0" rIns="5080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r>
                <a:rPr lang="en-US" sz="778" dirty="0">
                  <a:solidFill>
                    <a:schemeClr val="bg1"/>
                  </a:solidFill>
                  <a:latin typeface="Comic Sans MS" panose="030F0702030302020204" pitchFamily="66" charset="0"/>
                </a:rPr>
                <a:t>Boiler 1</a:t>
              </a:r>
            </a:p>
          </p:txBody>
        </p:sp>
        <p:grpSp>
          <p:nvGrpSpPr>
            <p:cNvPr id="922" name="Group 921">
              <a:extLst>
                <a:ext uri="{FF2B5EF4-FFF2-40B4-BE49-F238E27FC236}">
                  <a16:creationId xmlns:a16="http://schemas.microsoft.com/office/drawing/2014/main" id="{1D617ED1-CFE7-4835-9764-68F2418B43C7}"/>
                </a:ext>
              </a:extLst>
            </p:cNvPr>
            <p:cNvGrpSpPr/>
            <p:nvPr/>
          </p:nvGrpSpPr>
          <p:grpSpPr>
            <a:xfrm>
              <a:off x="2587337" y="3919112"/>
              <a:ext cx="685798" cy="548635"/>
              <a:chOff x="792593" y="5913117"/>
              <a:chExt cx="685798" cy="548635"/>
            </a:xfrm>
          </p:grpSpPr>
          <p:grpSp>
            <p:nvGrpSpPr>
              <p:cNvPr id="923" name="Group 922">
                <a:extLst>
                  <a:ext uri="{FF2B5EF4-FFF2-40B4-BE49-F238E27FC236}">
                    <a16:creationId xmlns:a16="http://schemas.microsoft.com/office/drawing/2014/main" id="{47C4A12A-B792-43C2-9C63-9A716BA35432}"/>
                  </a:ext>
                </a:extLst>
              </p:cNvPr>
              <p:cNvGrpSpPr/>
              <p:nvPr/>
            </p:nvGrpSpPr>
            <p:grpSpPr>
              <a:xfrm>
                <a:off x="798600" y="6278873"/>
                <a:ext cx="137159" cy="91439"/>
                <a:chOff x="3657610" y="2788927"/>
                <a:chExt cx="137159" cy="91439"/>
              </a:xfrm>
            </p:grpSpPr>
            <p:cxnSp>
              <p:nvCxnSpPr>
                <p:cNvPr id="936" name="Straight Connector 935">
                  <a:extLst>
                    <a:ext uri="{FF2B5EF4-FFF2-40B4-BE49-F238E27FC236}">
                      <a16:creationId xmlns:a16="http://schemas.microsoft.com/office/drawing/2014/main" id="{764A67A5-13DA-4F66-8565-C62E6217E323}"/>
                    </a:ext>
                  </a:extLst>
                </p:cNvPr>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7" name="Straight Connector 936">
                  <a:extLst>
                    <a:ext uri="{FF2B5EF4-FFF2-40B4-BE49-F238E27FC236}">
                      <a16:creationId xmlns:a16="http://schemas.microsoft.com/office/drawing/2014/main" id="{8DFDAF37-F35D-4576-87A1-59DA6A40E842}"/>
                    </a:ext>
                  </a:extLst>
                </p:cNvPr>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8" name="Straight Connector 937">
                  <a:extLst>
                    <a:ext uri="{FF2B5EF4-FFF2-40B4-BE49-F238E27FC236}">
                      <a16:creationId xmlns:a16="http://schemas.microsoft.com/office/drawing/2014/main" id="{B5F357E8-8181-45AB-A4C2-CE3D0947DF31}"/>
                    </a:ext>
                  </a:extLst>
                </p:cNvPr>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9" name="Straight Connector 938">
                  <a:extLst>
                    <a:ext uri="{FF2B5EF4-FFF2-40B4-BE49-F238E27FC236}">
                      <a16:creationId xmlns:a16="http://schemas.microsoft.com/office/drawing/2014/main" id="{EF79D1A5-7758-4C79-8816-E50363F3124D}"/>
                    </a:ext>
                  </a:extLst>
                </p:cNvPr>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24" name="TextBox 923">
                <a:extLst>
                  <a:ext uri="{FF2B5EF4-FFF2-40B4-BE49-F238E27FC236}">
                    <a16:creationId xmlns:a16="http://schemas.microsoft.com/office/drawing/2014/main" id="{7319D988-637D-4A75-B8A0-CC6A8FA1CE11}"/>
                  </a:ext>
                </a:extLst>
              </p:cNvPr>
              <p:cNvSpPr txBox="1"/>
              <p:nvPr/>
            </p:nvSpPr>
            <p:spPr>
              <a:xfrm>
                <a:off x="975472" y="6215531"/>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TT</a:t>
                </a:r>
              </a:p>
            </p:txBody>
          </p:sp>
          <p:cxnSp>
            <p:nvCxnSpPr>
              <p:cNvPr id="925" name="Straight Connector 924">
                <a:extLst>
                  <a:ext uri="{FF2B5EF4-FFF2-40B4-BE49-F238E27FC236}">
                    <a16:creationId xmlns:a16="http://schemas.microsoft.com/office/drawing/2014/main" id="{1964DF1C-48EE-43A5-BF14-E1E23C2ACA89}"/>
                  </a:ext>
                </a:extLst>
              </p:cNvPr>
              <p:cNvCxnSpPr/>
              <p:nvPr/>
            </p:nvCxnSpPr>
            <p:spPr>
              <a:xfrm flipH="1">
                <a:off x="909899" y="6323898"/>
                <a:ext cx="65573" cy="1388"/>
              </a:xfrm>
              <a:prstGeom prst="line">
                <a:avLst/>
              </a:prstGeom>
              <a:noFill/>
              <a:ln w="25400">
                <a:solidFill>
                  <a:schemeClr val="bg1">
                    <a:lumMod val="75000"/>
                  </a:schemeClr>
                </a:solidFill>
              </a:ln>
            </p:spPr>
          </p:cxnSp>
          <p:grpSp>
            <p:nvGrpSpPr>
              <p:cNvPr id="926" name="Group 925">
                <a:extLst>
                  <a:ext uri="{FF2B5EF4-FFF2-40B4-BE49-F238E27FC236}">
                    <a16:creationId xmlns:a16="http://schemas.microsoft.com/office/drawing/2014/main" id="{62BD6617-85BF-4D41-8541-ED6BDBB8A39D}"/>
                  </a:ext>
                </a:extLst>
              </p:cNvPr>
              <p:cNvGrpSpPr/>
              <p:nvPr/>
            </p:nvGrpSpPr>
            <p:grpSpPr>
              <a:xfrm>
                <a:off x="884032" y="5913117"/>
                <a:ext cx="594359" cy="91439"/>
                <a:chOff x="3657610" y="2788927"/>
                <a:chExt cx="594359" cy="91439"/>
              </a:xfrm>
            </p:grpSpPr>
            <p:sp>
              <p:nvSpPr>
                <p:cNvPr id="932" name="Rectangle 931">
                  <a:extLst>
                    <a:ext uri="{FF2B5EF4-FFF2-40B4-BE49-F238E27FC236}">
                      <a16:creationId xmlns:a16="http://schemas.microsoft.com/office/drawing/2014/main" id="{AB1F38DC-BD48-4380-B412-93FF79FCEB46}"/>
                    </a:ext>
                  </a:extLst>
                </p:cNvPr>
                <p:cNvSpPr/>
                <p:nvPr/>
              </p:nvSpPr>
              <p:spPr>
                <a:xfrm>
                  <a:off x="3749049" y="2788927"/>
                  <a:ext cx="502920" cy="91439"/>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933" name="Straight Connector 932">
                  <a:extLst>
                    <a:ext uri="{FF2B5EF4-FFF2-40B4-BE49-F238E27FC236}">
                      <a16:creationId xmlns:a16="http://schemas.microsoft.com/office/drawing/2014/main" id="{ACA613D9-BAFF-468F-B947-2DF5C6F5D366}"/>
                    </a:ext>
                  </a:extLst>
                </p:cNvPr>
                <p:cNvCxnSpPr/>
                <p:nvPr/>
              </p:nvCxnSpPr>
              <p:spPr>
                <a:xfrm>
                  <a:off x="3657610" y="2839105"/>
                  <a:ext cx="91439"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34" name="Oval 933">
                  <a:extLst>
                    <a:ext uri="{FF2B5EF4-FFF2-40B4-BE49-F238E27FC236}">
                      <a16:creationId xmlns:a16="http://schemas.microsoft.com/office/drawing/2014/main" id="{AD7360F7-5FA6-4129-9CB6-850406BD738A}"/>
                    </a:ext>
                  </a:extLst>
                </p:cNvPr>
                <p:cNvSpPr>
                  <a:spLocks noChangeAspect="1"/>
                </p:cNvSpPr>
                <p:nvPr/>
              </p:nvSpPr>
              <p:spPr>
                <a:xfrm rot="2700000">
                  <a:off x="3785299" y="2815570"/>
                  <a:ext cx="45720" cy="45720"/>
                </a:xfrm>
                <a:prstGeom prst="ellips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935" name="Straight Connector 934">
                  <a:extLst>
                    <a:ext uri="{FF2B5EF4-FFF2-40B4-BE49-F238E27FC236}">
                      <a16:creationId xmlns:a16="http://schemas.microsoft.com/office/drawing/2014/main" id="{06798985-7E31-454B-9324-D795A52EF1A3}"/>
                    </a:ext>
                  </a:extLst>
                </p:cNvPr>
                <p:cNvCxnSpPr/>
                <p:nvPr/>
              </p:nvCxnSpPr>
              <p:spPr>
                <a:xfrm flipV="1">
                  <a:off x="3799143" y="2834640"/>
                  <a:ext cx="411480" cy="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27" name="Group 926">
                <a:extLst>
                  <a:ext uri="{FF2B5EF4-FFF2-40B4-BE49-F238E27FC236}">
                    <a16:creationId xmlns:a16="http://schemas.microsoft.com/office/drawing/2014/main" id="{688F6C94-E753-4509-BDC2-ACC2247FAD00}"/>
                  </a:ext>
                </a:extLst>
              </p:cNvPr>
              <p:cNvGrpSpPr/>
              <p:nvPr/>
            </p:nvGrpSpPr>
            <p:grpSpPr>
              <a:xfrm>
                <a:off x="792593" y="5913117"/>
                <a:ext cx="137159" cy="91439"/>
                <a:chOff x="3657610" y="2788927"/>
                <a:chExt cx="137159" cy="91439"/>
              </a:xfrm>
            </p:grpSpPr>
            <p:cxnSp>
              <p:nvCxnSpPr>
                <p:cNvPr id="928" name="Straight Connector 927">
                  <a:extLst>
                    <a:ext uri="{FF2B5EF4-FFF2-40B4-BE49-F238E27FC236}">
                      <a16:creationId xmlns:a16="http://schemas.microsoft.com/office/drawing/2014/main" id="{A4093881-D2DB-435E-B76F-0FB3F4E613D6}"/>
                    </a:ext>
                  </a:extLst>
                </p:cNvPr>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9" name="Straight Connector 928">
                  <a:extLst>
                    <a:ext uri="{FF2B5EF4-FFF2-40B4-BE49-F238E27FC236}">
                      <a16:creationId xmlns:a16="http://schemas.microsoft.com/office/drawing/2014/main" id="{759B8C1A-D346-4DE5-A63A-3120A9038F3F}"/>
                    </a:ext>
                  </a:extLst>
                </p:cNvPr>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0" name="Straight Connector 929">
                  <a:extLst>
                    <a:ext uri="{FF2B5EF4-FFF2-40B4-BE49-F238E27FC236}">
                      <a16:creationId xmlns:a16="http://schemas.microsoft.com/office/drawing/2014/main" id="{608138C4-914A-4128-9F33-F7D8E0DEE795}"/>
                    </a:ext>
                  </a:extLst>
                </p:cNvPr>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1" name="Straight Connector 930">
                  <a:extLst>
                    <a:ext uri="{FF2B5EF4-FFF2-40B4-BE49-F238E27FC236}">
                      <a16:creationId xmlns:a16="http://schemas.microsoft.com/office/drawing/2014/main" id="{31CA337A-9F84-4BB8-A8AA-DB41B218BFB7}"/>
                    </a:ext>
                  </a:extLst>
                </p:cNvPr>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cxnSp>
          <p:nvCxnSpPr>
            <p:cNvPr id="940" name="Straight Connector 939">
              <a:extLst>
                <a:ext uri="{FF2B5EF4-FFF2-40B4-BE49-F238E27FC236}">
                  <a16:creationId xmlns:a16="http://schemas.microsoft.com/office/drawing/2014/main" id="{193CB520-EAFA-4F44-AAF6-24A1EDEB7829}"/>
                </a:ext>
              </a:extLst>
            </p:cNvPr>
            <p:cNvCxnSpPr>
              <a:cxnSpLocks/>
            </p:cNvCxnSpPr>
            <p:nvPr/>
          </p:nvCxnSpPr>
          <p:spPr>
            <a:xfrm flipV="1">
              <a:off x="2582341" y="3479046"/>
              <a:ext cx="0" cy="1080139"/>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941" name="Group 940">
              <a:extLst>
                <a:ext uri="{FF2B5EF4-FFF2-40B4-BE49-F238E27FC236}">
                  <a16:creationId xmlns:a16="http://schemas.microsoft.com/office/drawing/2014/main" id="{8B60F920-F22E-4D3E-9795-061EBA92CB96}"/>
                </a:ext>
              </a:extLst>
            </p:cNvPr>
            <p:cNvGrpSpPr/>
            <p:nvPr/>
          </p:nvGrpSpPr>
          <p:grpSpPr>
            <a:xfrm>
              <a:off x="2313014" y="3644795"/>
              <a:ext cx="548640" cy="182878"/>
              <a:chOff x="731562" y="1600241"/>
              <a:chExt cx="548640" cy="182878"/>
            </a:xfrm>
          </p:grpSpPr>
          <p:cxnSp>
            <p:nvCxnSpPr>
              <p:cNvPr id="942" name="Straight Connector 941">
                <a:extLst>
                  <a:ext uri="{FF2B5EF4-FFF2-40B4-BE49-F238E27FC236}">
                    <a16:creationId xmlns:a16="http://schemas.microsoft.com/office/drawing/2014/main" id="{BA0536F2-9595-4B13-B2AD-B08246CBCE98}"/>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3" name="Straight Connector 942">
                <a:extLst>
                  <a:ext uri="{FF2B5EF4-FFF2-40B4-BE49-F238E27FC236}">
                    <a16:creationId xmlns:a16="http://schemas.microsoft.com/office/drawing/2014/main" id="{A07040AD-7EB7-441B-B12E-7278C75124A7}"/>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4" name="Straight Connector 943">
                <a:extLst>
                  <a:ext uri="{FF2B5EF4-FFF2-40B4-BE49-F238E27FC236}">
                    <a16:creationId xmlns:a16="http://schemas.microsoft.com/office/drawing/2014/main" id="{26C94D2D-9949-4644-B2C1-35C1F3A425A3}"/>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5" name="Straight Connector 944">
                <a:extLst>
                  <a:ext uri="{FF2B5EF4-FFF2-40B4-BE49-F238E27FC236}">
                    <a16:creationId xmlns:a16="http://schemas.microsoft.com/office/drawing/2014/main" id="{9C85FAEE-C012-4A00-9586-D469F405FBAA}"/>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6" name="Straight Connector 945">
                <a:extLst>
                  <a:ext uri="{FF2B5EF4-FFF2-40B4-BE49-F238E27FC236}">
                    <a16:creationId xmlns:a16="http://schemas.microsoft.com/office/drawing/2014/main" id="{B3CD72CD-3A27-4200-A531-406A50853B20}"/>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947" name="Oval 946">
                <a:extLst>
                  <a:ext uri="{FF2B5EF4-FFF2-40B4-BE49-F238E27FC236}">
                    <a16:creationId xmlns:a16="http://schemas.microsoft.com/office/drawing/2014/main" id="{8D6D3232-C4B6-42E0-B785-1BD3513E7B47}"/>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nvGrpSpPr>
          <p:cNvPr id="948" name="Group 947">
            <a:extLst>
              <a:ext uri="{FF2B5EF4-FFF2-40B4-BE49-F238E27FC236}">
                <a16:creationId xmlns:a16="http://schemas.microsoft.com/office/drawing/2014/main" id="{3DF2480A-E810-4D28-9233-6BE48E51538A}"/>
              </a:ext>
            </a:extLst>
          </p:cNvPr>
          <p:cNvGrpSpPr/>
          <p:nvPr/>
        </p:nvGrpSpPr>
        <p:grpSpPr>
          <a:xfrm rot="16200000">
            <a:off x="1587548" y="1714517"/>
            <a:ext cx="380999" cy="304797"/>
            <a:chOff x="792593" y="5913117"/>
            <a:chExt cx="685798" cy="548635"/>
          </a:xfrm>
        </p:grpSpPr>
        <p:grpSp>
          <p:nvGrpSpPr>
            <p:cNvPr id="949" name="Group 948">
              <a:extLst>
                <a:ext uri="{FF2B5EF4-FFF2-40B4-BE49-F238E27FC236}">
                  <a16:creationId xmlns:a16="http://schemas.microsoft.com/office/drawing/2014/main" id="{A9C3CD84-5ED6-4DB9-AAC7-624AE5D22120}"/>
                </a:ext>
              </a:extLst>
            </p:cNvPr>
            <p:cNvGrpSpPr/>
            <p:nvPr/>
          </p:nvGrpSpPr>
          <p:grpSpPr>
            <a:xfrm>
              <a:off x="798600" y="6278873"/>
              <a:ext cx="137159" cy="91439"/>
              <a:chOff x="3657610" y="2788927"/>
              <a:chExt cx="137159" cy="91439"/>
            </a:xfrm>
          </p:grpSpPr>
          <p:cxnSp>
            <p:nvCxnSpPr>
              <p:cNvPr id="965" name="Straight Connector 964">
                <a:extLst>
                  <a:ext uri="{FF2B5EF4-FFF2-40B4-BE49-F238E27FC236}">
                    <a16:creationId xmlns:a16="http://schemas.microsoft.com/office/drawing/2014/main" id="{5E746575-19EA-49CE-93D2-1D9D21A7E1D8}"/>
                  </a:ext>
                </a:extLst>
              </p:cNvPr>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6" name="Straight Connector 965">
                <a:extLst>
                  <a:ext uri="{FF2B5EF4-FFF2-40B4-BE49-F238E27FC236}">
                    <a16:creationId xmlns:a16="http://schemas.microsoft.com/office/drawing/2014/main" id="{12BB23B0-7B73-4B64-A6EF-2405B32AA24E}"/>
                  </a:ext>
                </a:extLst>
              </p:cNvPr>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7" name="Straight Connector 966">
                <a:extLst>
                  <a:ext uri="{FF2B5EF4-FFF2-40B4-BE49-F238E27FC236}">
                    <a16:creationId xmlns:a16="http://schemas.microsoft.com/office/drawing/2014/main" id="{466A6471-1E77-4845-AA5B-C73C19E0EDE5}"/>
                  </a:ext>
                </a:extLst>
              </p:cNvPr>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8" name="Straight Connector 967">
                <a:extLst>
                  <a:ext uri="{FF2B5EF4-FFF2-40B4-BE49-F238E27FC236}">
                    <a16:creationId xmlns:a16="http://schemas.microsoft.com/office/drawing/2014/main" id="{D8974F55-12C9-4F59-81B8-B3C91613BDB8}"/>
                  </a:ext>
                </a:extLst>
              </p:cNvPr>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50" name="TextBox 949">
              <a:extLst>
                <a:ext uri="{FF2B5EF4-FFF2-40B4-BE49-F238E27FC236}">
                  <a16:creationId xmlns:a16="http://schemas.microsoft.com/office/drawing/2014/main" id="{294EB35A-452F-47B9-AB0E-8454859A4414}"/>
                </a:ext>
              </a:extLst>
            </p:cNvPr>
            <p:cNvSpPr txBox="1"/>
            <p:nvPr/>
          </p:nvSpPr>
          <p:spPr>
            <a:xfrm>
              <a:off x="975472" y="6215531"/>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TT</a:t>
              </a:r>
            </a:p>
          </p:txBody>
        </p:sp>
        <p:cxnSp>
          <p:nvCxnSpPr>
            <p:cNvPr id="951" name="Straight Connector 950">
              <a:extLst>
                <a:ext uri="{FF2B5EF4-FFF2-40B4-BE49-F238E27FC236}">
                  <a16:creationId xmlns:a16="http://schemas.microsoft.com/office/drawing/2014/main" id="{D9F73459-E69D-4A93-911F-0C218741C7D2}"/>
                </a:ext>
              </a:extLst>
            </p:cNvPr>
            <p:cNvCxnSpPr/>
            <p:nvPr/>
          </p:nvCxnSpPr>
          <p:spPr>
            <a:xfrm flipH="1">
              <a:off x="909899" y="6323898"/>
              <a:ext cx="65573" cy="1388"/>
            </a:xfrm>
            <a:prstGeom prst="line">
              <a:avLst/>
            </a:prstGeom>
            <a:noFill/>
            <a:ln w="25400">
              <a:solidFill>
                <a:schemeClr val="bg1">
                  <a:lumMod val="75000"/>
                </a:schemeClr>
              </a:solidFill>
            </a:ln>
          </p:spPr>
        </p:cxnSp>
        <p:grpSp>
          <p:nvGrpSpPr>
            <p:cNvPr id="952" name="Group 951">
              <a:extLst>
                <a:ext uri="{FF2B5EF4-FFF2-40B4-BE49-F238E27FC236}">
                  <a16:creationId xmlns:a16="http://schemas.microsoft.com/office/drawing/2014/main" id="{A28591B9-5F9B-4E76-9F22-CCEE9B8E5B57}"/>
                </a:ext>
              </a:extLst>
            </p:cNvPr>
            <p:cNvGrpSpPr/>
            <p:nvPr/>
          </p:nvGrpSpPr>
          <p:grpSpPr>
            <a:xfrm>
              <a:off x="884032" y="5913117"/>
              <a:ext cx="594359" cy="91439"/>
              <a:chOff x="3657610" y="2788927"/>
              <a:chExt cx="594359" cy="91439"/>
            </a:xfrm>
          </p:grpSpPr>
          <p:sp>
            <p:nvSpPr>
              <p:cNvPr id="958" name="Rectangle 957">
                <a:extLst>
                  <a:ext uri="{FF2B5EF4-FFF2-40B4-BE49-F238E27FC236}">
                    <a16:creationId xmlns:a16="http://schemas.microsoft.com/office/drawing/2014/main" id="{3AC07558-5945-4B38-B91C-3184838D0985}"/>
                  </a:ext>
                </a:extLst>
              </p:cNvPr>
              <p:cNvSpPr/>
              <p:nvPr/>
            </p:nvSpPr>
            <p:spPr>
              <a:xfrm>
                <a:off x="3749049" y="2788927"/>
                <a:ext cx="502920" cy="91439"/>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959" name="Straight Connector 958">
                <a:extLst>
                  <a:ext uri="{FF2B5EF4-FFF2-40B4-BE49-F238E27FC236}">
                    <a16:creationId xmlns:a16="http://schemas.microsoft.com/office/drawing/2014/main" id="{895F6CDB-1040-482E-8735-518D5E0D5A90}"/>
                  </a:ext>
                </a:extLst>
              </p:cNvPr>
              <p:cNvCxnSpPr/>
              <p:nvPr/>
            </p:nvCxnSpPr>
            <p:spPr>
              <a:xfrm>
                <a:off x="3657610" y="2839105"/>
                <a:ext cx="91439"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63" name="Oval 962">
                <a:extLst>
                  <a:ext uri="{FF2B5EF4-FFF2-40B4-BE49-F238E27FC236}">
                    <a16:creationId xmlns:a16="http://schemas.microsoft.com/office/drawing/2014/main" id="{95C10AB5-DF0E-4FA5-965A-82375F25F728}"/>
                  </a:ext>
                </a:extLst>
              </p:cNvPr>
              <p:cNvSpPr>
                <a:spLocks noChangeAspect="1"/>
              </p:cNvSpPr>
              <p:nvPr/>
            </p:nvSpPr>
            <p:spPr>
              <a:xfrm rot="2700000">
                <a:off x="3785299" y="2815570"/>
                <a:ext cx="45720" cy="45720"/>
              </a:xfrm>
              <a:prstGeom prst="ellips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964" name="Straight Connector 963">
                <a:extLst>
                  <a:ext uri="{FF2B5EF4-FFF2-40B4-BE49-F238E27FC236}">
                    <a16:creationId xmlns:a16="http://schemas.microsoft.com/office/drawing/2014/main" id="{84646556-E646-4CA5-AAF8-F9CB50B39F0C}"/>
                  </a:ext>
                </a:extLst>
              </p:cNvPr>
              <p:cNvCxnSpPr/>
              <p:nvPr/>
            </p:nvCxnSpPr>
            <p:spPr>
              <a:xfrm flipV="1">
                <a:off x="3799143" y="2834640"/>
                <a:ext cx="411480" cy="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53" name="Group 952">
              <a:extLst>
                <a:ext uri="{FF2B5EF4-FFF2-40B4-BE49-F238E27FC236}">
                  <a16:creationId xmlns:a16="http://schemas.microsoft.com/office/drawing/2014/main" id="{907F8F97-15AA-4057-856A-18F8F342E340}"/>
                </a:ext>
              </a:extLst>
            </p:cNvPr>
            <p:cNvGrpSpPr/>
            <p:nvPr/>
          </p:nvGrpSpPr>
          <p:grpSpPr>
            <a:xfrm>
              <a:off x="792593" y="5913117"/>
              <a:ext cx="137159" cy="91439"/>
              <a:chOff x="3657610" y="2788927"/>
              <a:chExt cx="137159" cy="91439"/>
            </a:xfrm>
          </p:grpSpPr>
          <p:cxnSp>
            <p:nvCxnSpPr>
              <p:cNvPr id="954" name="Straight Connector 953">
                <a:extLst>
                  <a:ext uri="{FF2B5EF4-FFF2-40B4-BE49-F238E27FC236}">
                    <a16:creationId xmlns:a16="http://schemas.microsoft.com/office/drawing/2014/main" id="{07D4A124-6234-47D7-BB8C-C6FDA097C77B}"/>
                  </a:ext>
                </a:extLst>
              </p:cNvPr>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5" name="Straight Connector 954">
                <a:extLst>
                  <a:ext uri="{FF2B5EF4-FFF2-40B4-BE49-F238E27FC236}">
                    <a16:creationId xmlns:a16="http://schemas.microsoft.com/office/drawing/2014/main" id="{05BD89E1-9C7C-4859-A46E-F51BA6C0B529}"/>
                  </a:ext>
                </a:extLst>
              </p:cNvPr>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6" name="Straight Connector 955">
                <a:extLst>
                  <a:ext uri="{FF2B5EF4-FFF2-40B4-BE49-F238E27FC236}">
                    <a16:creationId xmlns:a16="http://schemas.microsoft.com/office/drawing/2014/main" id="{2E45FEB5-5F2C-44E1-8366-3D43EF5EE3FB}"/>
                  </a:ext>
                </a:extLst>
              </p:cNvPr>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7" name="Straight Connector 956">
                <a:extLst>
                  <a:ext uri="{FF2B5EF4-FFF2-40B4-BE49-F238E27FC236}">
                    <a16:creationId xmlns:a16="http://schemas.microsoft.com/office/drawing/2014/main" id="{74CECAA5-AFE0-43A8-A8BD-5A215D63659D}"/>
                  </a:ext>
                </a:extLst>
              </p:cNvPr>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cxnSp>
        <p:nvCxnSpPr>
          <p:cNvPr id="1457" name="Straight Connector 1456">
            <a:extLst>
              <a:ext uri="{FF2B5EF4-FFF2-40B4-BE49-F238E27FC236}">
                <a16:creationId xmlns:a16="http://schemas.microsoft.com/office/drawing/2014/main" id="{C03882D2-0AE2-420D-874F-8190117C6702}"/>
              </a:ext>
            </a:extLst>
          </p:cNvPr>
          <p:cNvCxnSpPr>
            <a:cxnSpLocks/>
          </p:cNvCxnSpPr>
          <p:nvPr/>
        </p:nvCxnSpPr>
        <p:spPr>
          <a:xfrm>
            <a:off x="357170" y="4647477"/>
            <a:ext cx="2688083"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462" name="Group 1461">
            <a:extLst>
              <a:ext uri="{FF2B5EF4-FFF2-40B4-BE49-F238E27FC236}">
                <a16:creationId xmlns:a16="http://schemas.microsoft.com/office/drawing/2014/main" id="{24358372-86F2-4FC5-A57E-4B583563B640}"/>
              </a:ext>
            </a:extLst>
          </p:cNvPr>
          <p:cNvGrpSpPr/>
          <p:nvPr/>
        </p:nvGrpSpPr>
        <p:grpSpPr>
          <a:xfrm>
            <a:off x="2819434" y="2320929"/>
            <a:ext cx="736594" cy="2327258"/>
            <a:chOff x="2084427" y="3479046"/>
            <a:chExt cx="1325869" cy="4189065"/>
          </a:xfrm>
        </p:grpSpPr>
        <p:grpSp>
          <p:nvGrpSpPr>
            <p:cNvPr id="1463" name="Group 1462">
              <a:extLst>
                <a:ext uri="{FF2B5EF4-FFF2-40B4-BE49-F238E27FC236}">
                  <a16:creationId xmlns:a16="http://schemas.microsoft.com/office/drawing/2014/main" id="{A204E305-5396-4B5E-AADF-07CFF3D39E4C}"/>
                </a:ext>
              </a:extLst>
            </p:cNvPr>
            <p:cNvGrpSpPr/>
            <p:nvPr/>
          </p:nvGrpSpPr>
          <p:grpSpPr>
            <a:xfrm flipH="1">
              <a:off x="2084427" y="4010551"/>
              <a:ext cx="502910" cy="274320"/>
              <a:chOff x="3657610" y="2103120"/>
              <a:chExt cx="502910" cy="274320"/>
            </a:xfrm>
          </p:grpSpPr>
          <p:cxnSp>
            <p:nvCxnSpPr>
              <p:cNvPr id="1598" name="Straight Connector 1597">
                <a:extLst>
                  <a:ext uri="{FF2B5EF4-FFF2-40B4-BE49-F238E27FC236}">
                    <a16:creationId xmlns:a16="http://schemas.microsoft.com/office/drawing/2014/main" id="{8F23A34F-2812-4F71-9CC1-B66CE360A9CB}"/>
                  </a:ext>
                </a:extLst>
              </p:cNvPr>
              <p:cNvCxnSpPr/>
              <p:nvPr/>
            </p:nvCxnSpPr>
            <p:spPr>
              <a:xfrm>
                <a:off x="3657610" y="2244740"/>
                <a:ext cx="2148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99" name="Isosceles Triangle 1598">
                <a:extLst>
                  <a:ext uri="{FF2B5EF4-FFF2-40B4-BE49-F238E27FC236}">
                    <a16:creationId xmlns:a16="http://schemas.microsoft.com/office/drawing/2014/main" id="{30A99F74-B761-4066-A943-9F1C2E22DD15}"/>
                  </a:ext>
                </a:extLst>
              </p:cNvPr>
              <p:cNvSpPr/>
              <p:nvPr/>
            </p:nvSpPr>
            <p:spPr>
              <a:xfrm rot="5400000" flipV="1">
                <a:off x="3771908" y="2221881"/>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600" name="Isosceles Triangle 1599">
                <a:extLst>
                  <a:ext uri="{FF2B5EF4-FFF2-40B4-BE49-F238E27FC236}">
                    <a16:creationId xmlns:a16="http://schemas.microsoft.com/office/drawing/2014/main" id="{D6FD786D-8A85-44C2-84D3-8FBD662CB51D}"/>
                  </a:ext>
                </a:extLst>
              </p:cNvPr>
              <p:cNvSpPr/>
              <p:nvPr/>
            </p:nvSpPr>
            <p:spPr>
              <a:xfrm rot="5400000">
                <a:off x="3726189" y="222187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601" name="Oval 1600">
                <a:extLst>
                  <a:ext uri="{FF2B5EF4-FFF2-40B4-BE49-F238E27FC236}">
                    <a16:creationId xmlns:a16="http://schemas.microsoft.com/office/drawing/2014/main" id="{A5711F66-59F8-4869-97E3-A07143EDAEB0}"/>
                  </a:ext>
                </a:extLst>
              </p:cNvPr>
              <p:cNvSpPr>
                <a:spLocks noChangeAspect="1"/>
              </p:cNvSpPr>
              <p:nvPr/>
            </p:nvSpPr>
            <p:spPr>
              <a:xfrm>
                <a:off x="3886200" y="2103120"/>
                <a:ext cx="274320" cy="27432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nvGrpSpPr>
              <p:cNvPr id="1602" name="Group 1601">
                <a:extLst>
                  <a:ext uri="{FF2B5EF4-FFF2-40B4-BE49-F238E27FC236}">
                    <a16:creationId xmlns:a16="http://schemas.microsoft.com/office/drawing/2014/main" id="{24288F0B-4D9B-45F0-BF26-C6F8DDB45E10}"/>
                  </a:ext>
                </a:extLst>
              </p:cNvPr>
              <p:cNvGrpSpPr>
                <a:grpSpLocks noChangeAspect="1"/>
              </p:cNvGrpSpPr>
              <p:nvPr/>
            </p:nvGrpSpPr>
            <p:grpSpPr>
              <a:xfrm rot="2700000">
                <a:off x="4022196" y="2152225"/>
                <a:ext cx="45720" cy="152400"/>
                <a:chOff x="5577828" y="2244740"/>
                <a:chExt cx="274320" cy="914400"/>
              </a:xfrm>
            </p:grpSpPr>
            <p:sp>
              <p:nvSpPr>
                <p:cNvPr id="1603" name="Isosceles Triangle 1602">
                  <a:extLst>
                    <a:ext uri="{FF2B5EF4-FFF2-40B4-BE49-F238E27FC236}">
                      <a16:creationId xmlns:a16="http://schemas.microsoft.com/office/drawing/2014/main" id="{2911FCAC-3E9C-47DF-8B4F-3FFC174A2A45}"/>
                    </a:ext>
                  </a:extLst>
                </p:cNvPr>
                <p:cNvSpPr/>
                <p:nvPr/>
              </p:nvSpPr>
              <p:spPr>
                <a:xfrm>
                  <a:off x="5641833" y="2244740"/>
                  <a:ext cx="146313" cy="914400"/>
                </a:xfrm>
                <a:prstGeom prst="triangl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604" name="Oval 1603">
                  <a:extLst>
                    <a:ext uri="{FF2B5EF4-FFF2-40B4-BE49-F238E27FC236}">
                      <a16:creationId xmlns:a16="http://schemas.microsoft.com/office/drawing/2014/main" id="{EEC524F5-2B9A-4AFA-914E-56608BD3D12A}"/>
                    </a:ext>
                  </a:extLst>
                </p:cNvPr>
                <p:cNvSpPr>
                  <a:spLocks noChangeAspect="1"/>
                </p:cNvSpPr>
                <p:nvPr/>
              </p:nvSpPr>
              <p:spPr>
                <a:xfrm>
                  <a:off x="5577828" y="2697488"/>
                  <a:ext cx="274320" cy="27432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nvGrpSpPr>
            <p:cNvPr id="1464" name="Group 1463">
              <a:extLst>
                <a:ext uri="{FF2B5EF4-FFF2-40B4-BE49-F238E27FC236}">
                  <a16:creationId xmlns:a16="http://schemas.microsoft.com/office/drawing/2014/main" id="{F2ED76EE-52B4-420B-A684-28E220B90296}"/>
                </a:ext>
              </a:extLst>
            </p:cNvPr>
            <p:cNvGrpSpPr/>
            <p:nvPr/>
          </p:nvGrpSpPr>
          <p:grpSpPr>
            <a:xfrm>
              <a:off x="2221581" y="5839331"/>
              <a:ext cx="1188715" cy="1828780"/>
              <a:chOff x="2209046" y="6783242"/>
              <a:chExt cx="1188715" cy="1828780"/>
            </a:xfrm>
          </p:grpSpPr>
          <p:grpSp>
            <p:nvGrpSpPr>
              <p:cNvPr id="1533" name="Group 1532">
                <a:extLst>
                  <a:ext uri="{FF2B5EF4-FFF2-40B4-BE49-F238E27FC236}">
                    <a16:creationId xmlns:a16="http://schemas.microsoft.com/office/drawing/2014/main" id="{2B5B3BE9-EC15-499C-8AA5-DCF556EEEF37}"/>
                  </a:ext>
                </a:extLst>
              </p:cNvPr>
              <p:cNvGrpSpPr/>
              <p:nvPr/>
            </p:nvGrpSpPr>
            <p:grpSpPr>
              <a:xfrm>
                <a:off x="2483371" y="6828977"/>
                <a:ext cx="914390" cy="909638"/>
                <a:chOff x="545759" y="7269476"/>
                <a:chExt cx="914390" cy="909638"/>
              </a:xfrm>
            </p:grpSpPr>
            <p:grpSp>
              <p:nvGrpSpPr>
                <p:cNvPr id="1570" name="Group 1569">
                  <a:extLst>
                    <a:ext uri="{FF2B5EF4-FFF2-40B4-BE49-F238E27FC236}">
                      <a16:creationId xmlns:a16="http://schemas.microsoft.com/office/drawing/2014/main" id="{7A1013FB-A4D9-46E9-9484-016A038798EA}"/>
                    </a:ext>
                  </a:extLst>
                </p:cNvPr>
                <p:cNvGrpSpPr/>
                <p:nvPr/>
              </p:nvGrpSpPr>
              <p:grpSpPr>
                <a:xfrm>
                  <a:off x="957239" y="7269476"/>
                  <a:ext cx="502910" cy="274320"/>
                  <a:chOff x="3657610" y="2103120"/>
                  <a:chExt cx="502910" cy="274320"/>
                </a:xfrm>
              </p:grpSpPr>
              <p:cxnSp>
                <p:nvCxnSpPr>
                  <p:cNvPr id="1591" name="Straight Connector 1590">
                    <a:extLst>
                      <a:ext uri="{FF2B5EF4-FFF2-40B4-BE49-F238E27FC236}">
                        <a16:creationId xmlns:a16="http://schemas.microsoft.com/office/drawing/2014/main" id="{FB635594-9048-4765-B740-A9FDD6727F63}"/>
                      </a:ext>
                    </a:extLst>
                  </p:cNvPr>
                  <p:cNvCxnSpPr/>
                  <p:nvPr/>
                </p:nvCxnSpPr>
                <p:spPr>
                  <a:xfrm>
                    <a:off x="3657610" y="2244740"/>
                    <a:ext cx="2148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92" name="Isosceles Triangle 1591">
                    <a:extLst>
                      <a:ext uri="{FF2B5EF4-FFF2-40B4-BE49-F238E27FC236}">
                        <a16:creationId xmlns:a16="http://schemas.microsoft.com/office/drawing/2014/main" id="{2F941191-7082-40D3-B59D-1CB242942896}"/>
                      </a:ext>
                    </a:extLst>
                  </p:cNvPr>
                  <p:cNvSpPr/>
                  <p:nvPr/>
                </p:nvSpPr>
                <p:spPr>
                  <a:xfrm rot="5400000" flipV="1">
                    <a:off x="3771908" y="2221881"/>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593" name="Isosceles Triangle 1592">
                    <a:extLst>
                      <a:ext uri="{FF2B5EF4-FFF2-40B4-BE49-F238E27FC236}">
                        <a16:creationId xmlns:a16="http://schemas.microsoft.com/office/drawing/2014/main" id="{C01D575E-C0A8-49EA-BD1A-57D644DFA5D0}"/>
                      </a:ext>
                    </a:extLst>
                  </p:cNvPr>
                  <p:cNvSpPr/>
                  <p:nvPr/>
                </p:nvSpPr>
                <p:spPr>
                  <a:xfrm rot="5400000">
                    <a:off x="3726189" y="222187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594" name="Oval 1593">
                    <a:extLst>
                      <a:ext uri="{FF2B5EF4-FFF2-40B4-BE49-F238E27FC236}">
                        <a16:creationId xmlns:a16="http://schemas.microsoft.com/office/drawing/2014/main" id="{561B1D2D-D372-473C-A21A-26CDC77F0D78}"/>
                      </a:ext>
                    </a:extLst>
                  </p:cNvPr>
                  <p:cNvSpPr>
                    <a:spLocks noChangeAspect="1"/>
                  </p:cNvSpPr>
                  <p:nvPr/>
                </p:nvSpPr>
                <p:spPr>
                  <a:xfrm>
                    <a:off x="3886200" y="2103120"/>
                    <a:ext cx="274320" cy="27432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nvGrpSpPr>
                  <p:cNvPr id="1595" name="Group 1594">
                    <a:extLst>
                      <a:ext uri="{FF2B5EF4-FFF2-40B4-BE49-F238E27FC236}">
                        <a16:creationId xmlns:a16="http://schemas.microsoft.com/office/drawing/2014/main" id="{0D956849-1B02-435D-9B92-811A4789C0B6}"/>
                      </a:ext>
                    </a:extLst>
                  </p:cNvPr>
                  <p:cNvGrpSpPr>
                    <a:grpSpLocks noChangeAspect="1"/>
                  </p:cNvGrpSpPr>
                  <p:nvPr/>
                </p:nvGrpSpPr>
                <p:grpSpPr>
                  <a:xfrm rot="2700000">
                    <a:off x="4022196" y="2152225"/>
                    <a:ext cx="45720" cy="152400"/>
                    <a:chOff x="5577828" y="2244740"/>
                    <a:chExt cx="274320" cy="914400"/>
                  </a:xfrm>
                </p:grpSpPr>
                <p:sp>
                  <p:nvSpPr>
                    <p:cNvPr id="1596" name="Isosceles Triangle 1595">
                      <a:extLst>
                        <a:ext uri="{FF2B5EF4-FFF2-40B4-BE49-F238E27FC236}">
                          <a16:creationId xmlns:a16="http://schemas.microsoft.com/office/drawing/2014/main" id="{F15AA5A0-1D0E-47B4-86A5-CE44AC2990B5}"/>
                        </a:ext>
                      </a:extLst>
                    </p:cNvPr>
                    <p:cNvSpPr/>
                    <p:nvPr/>
                  </p:nvSpPr>
                  <p:spPr>
                    <a:xfrm>
                      <a:off x="5641833" y="2244740"/>
                      <a:ext cx="146313" cy="914400"/>
                    </a:xfrm>
                    <a:prstGeom prst="triangl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597" name="Oval 1596">
                      <a:extLst>
                        <a:ext uri="{FF2B5EF4-FFF2-40B4-BE49-F238E27FC236}">
                          <a16:creationId xmlns:a16="http://schemas.microsoft.com/office/drawing/2014/main" id="{7BABB84E-5F07-4607-A1F4-90FAE451F839}"/>
                        </a:ext>
                      </a:extLst>
                    </p:cNvPr>
                    <p:cNvSpPr>
                      <a:spLocks noChangeAspect="1"/>
                    </p:cNvSpPr>
                    <p:nvPr/>
                  </p:nvSpPr>
                  <p:spPr>
                    <a:xfrm>
                      <a:off x="5577828" y="2697488"/>
                      <a:ext cx="274320" cy="27432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nvGrpSpPr>
                <p:cNvPr id="1571" name="Group 1570">
                  <a:extLst>
                    <a:ext uri="{FF2B5EF4-FFF2-40B4-BE49-F238E27FC236}">
                      <a16:creationId xmlns:a16="http://schemas.microsoft.com/office/drawing/2014/main" id="{ABE65E77-8AC5-4C92-8FAD-655042461E92}"/>
                    </a:ext>
                  </a:extLst>
                </p:cNvPr>
                <p:cNvGrpSpPr/>
                <p:nvPr/>
              </p:nvGrpSpPr>
              <p:grpSpPr>
                <a:xfrm>
                  <a:off x="957239" y="7904794"/>
                  <a:ext cx="502910" cy="274320"/>
                  <a:chOff x="3657610" y="2103120"/>
                  <a:chExt cx="502910" cy="274320"/>
                </a:xfrm>
              </p:grpSpPr>
              <p:cxnSp>
                <p:nvCxnSpPr>
                  <p:cNvPr id="1584" name="Straight Connector 1583">
                    <a:extLst>
                      <a:ext uri="{FF2B5EF4-FFF2-40B4-BE49-F238E27FC236}">
                        <a16:creationId xmlns:a16="http://schemas.microsoft.com/office/drawing/2014/main" id="{2E2112E3-9236-4563-ACDF-E853CE1FA54C}"/>
                      </a:ext>
                    </a:extLst>
                  </p:cNvPr>
                  <p:cNvCxnSpPr/>
                  <p:nvPr/>
                </p:nvCxnSpPr>
                <p:spPr>
                  <a:xfrm>
                    <a:off x="3657610" y="2244740"/>
                    <a:ext cx="2148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85" name="Isosceles Triangle 1584">
                    <a:extLst>
                      <a:ext uri="{FF2B5EF4-FFF2-40B4-BE49-F238E27FC236}">
                        <a16:creationId xmlns:a16="http://schemas.microsoft.com/office/drawing/2014/main" id="{52121CF5-C732-461D-9C7A-E2EE13FE488B}"/>
                      </a:ext>
                    </a:extLst>
                  </p:cNvPr>
                  <p:cNvSpPr/>
                  <p:nvPr/>
                </p:nvSpPr>
                <p:spPr>
                  <a:xfrm rot="5400000" flipV="1">
                    <a:off x="3771908" y="2221881"/>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586" name="Isosceles Triangle 1585">
                    <a:extLst>
                      <a:ext uri="{FF2B5EF4-FFF2-40B4-BE49-F238E27FC236}">
                        <a16:creationId xmlns:a16="http://schemas.microsoft.com/office/drawing/2014/main" id="{E709A870-22E0-442B-BC2B-4CC9743F8551}"/>
                      </a:ext>
                    </a:extLst>
                  </p:cNvPr>
                  <p:cNvSpPr/>
                  <p:nvPr/>
                </p:nvSpPr>
                <p:spPr>
                  <a:xfrm rot="5400000">
                    <a:off x="3726189" y="222187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587" name="Oval 1586">
                    <a:extLst>
                      <a:ext uri="{FF2B5EF4-FFF2-40B4-BE49-F238E27FC236}">
                        <a16:creationId xmlns:a16="http://schemas.microsoft.com/office/drawing/2014/main" id="{F0538CF7-92F5-4437-B4A0-7383DC49082A}"/>
                      </a:ext>
                    </a:extLst>
                  </p:cNvPr>
                  <p:cNvSpPr>
                    <a:spLocks noChangeAspect="1"/>
                  </p:cNvSpPr>
                  <p:nvPr/>
                </p:nvSpPr>
                <p:spPr>
                  <a:xfrm>
                    <a:off x="3886200" y="2103120"/>
                    <a:ext cx="274320" cy="27432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nvGrpSpPr>
                  <p:cNvPr id="1588" name="Group 1587">
                    <a:extLst>
                      <a:ext uri="{FF2B5EF4-FFF2-40B4-BE49-F238E27FC236}">
                        <a16:creationId xmlns:a16="http://schemas.microsoft.com/office/drawing/2014/main" id="{589FC36B-CD91-457D-9EFF-BA4D49211C43}"/>
                      </a:ext>
                    </a:extLst>
                  </p:cNvPr>
                  <p:cNvGrpSpPr>
                    <a:grpSpLocks noChangeAspect="1"/>
                  </p:cNvGrpSpPr>
                  <p:nvPr/>
                </p:nvGrpSpPr>
                <p:grpSpPr>
                  <a:xfrm rot="2700000">
                    <a:off x="4022196" y="2152225"/>
                    <a:ext cx="45720" cy="152400"/>
                    <a:chOff x="5577828" y="2244740"/>
                    <a:chExt cx="274320" cy="914400"/>
                  </a:xfrm>
                </p:grpSpPr>
                <p:sp>
                  <p:nvSpPr>
                    <p:cNvPr id="1589" name="Isosceles Triangle 1588">
                      <a:extLst>
                        <a:ext uri="{FF2B5EF4-FFF2-40B4-BE49-F238E27FC236}">
                          <a16:creationId xmlns:a16="http://schemas.microsoft.com/office/drawing/2014/main" id="{C4FE78BF-491B-4C7A-B3AB-A0E48C61E5C7}"/>
                        </a:ext>
                      </a:extLst>
                    </p:cNvPr>
                    <p:cNvSpPr/>
                    <p:nvPr/>
                  </p:nvSpPr>
                  <p:spPr>
                    <a:xfrm>
                      <a:off x="5641833" y="2244740"/>
                      <a:ext cx="146313" cy="914400"/>
                    </a:xfrm>
                    <a:prstGeom prst="triangl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590" name="Oval 1589">
                      <a:extLst>
                        <a:ext uri="{FF2B5EF4-FFF2-40B4-BE49-F238E27FC236}">
                          <a16:creationId xmlns:a16="http://schemas.microsoft.com/office/drawing/2014/main" id="{95771885-1B7E-4861-9DFB-46BAB6B29325}"/>
                        </a:ext>
                      </a:extLst>
                    </p:cNvPr>
                    <p:cNvSpPr>
                      <a:spLocks noChangeAspect="1"/>
                    </p:cNvSpPr>
                    <p:nvPr/>
                  </p:nvSpPr>
                  <p:spPr>
                    <a:xfrm>
                      <a:off x="5577828" y="2697488"/>
                      <a:ext cx="274320" cy="27432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nvGrpSpPr>
                <p:cNvPr id="1572" name="Group 1571">
                  <a:extLst>
                    <a:ext uri="{FF2B5EF4-FFF2-40B4-BE49-F238E27FC236}">
                      <a16:creationId xmlns:a16="http://schemas.microsoft.com/office/drawing/2014/main" id="{A3075CE7-C952-4603-A215-A5DEEA94A57B}"/>
                    </a:ext>
                  </a:extLst>
                </p:cNvPr>
                <p:cNvGrpSpPr/>
                <p:nvPr/>
              </p:nvGrpSpPr>
              <p:grpSpPr>
                <a:xfrm>
                  <a:off x="545759" y="7365377"/>
                  <a:ext cx="548625" cy="725938"/>
                  <a:chOff x="9113796" y="6724708"/>
                  <a:chExt cx="548625" cy="725938"/>
                </a:xfrm>
              </p:grpSpPr>
              <p:cxnSp>
                <p:nvCxnSpPr>
                  <p:cNvPr id="1573" name="Straight Connector 1572">
                    <a:extLst>
                      <a:ext uri="{FF2B5EF4-FFF2-40B4-BE49-F238E27FC236}">
                        <a16:creationId xmlns:a16="http://schemas.microsoft.com/office/drawing/2014/main" id="{3C24C9DA-48B6-4F2C-B904-72455714816C}"/>
                      </a:ext>
                    </a:extLst>
                  </p:cNvPr>
                  <p:cNvCxnSpPr/>
                  <p:nvPr/>
                </p:nvCxnSpPr>
                <p:spPr>
                  <a:xfrm flipV="1">
                    <a:off x="9525262" y="7193950"/>
                    <a:ext cx="1" cy="21097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4" name="Straight Connector 1573">
                    <a:extLst>
                      <a:ext uri="{FF2B5EF4-FFF2-40B4-BE49-F238E27FC236}">
                        <a16:creationId xmlns:a16="http://schemas.microsoft.com/office/drawing/2014/main" id="{F6AFDA2E-E0B4-4BE8-AE3E-72C446D6C0E9}"/>
                      </a:ext>
                    </a:extLst>
                  </p:cNvPr>
                  <p:cNvCxnSpPr/>
                  <p:nvPr/>
                </p:nvCxnSpPr>
                <p:spPr>
                  <a:xfrm flipV="1">
                    <a:off x="9525262" y="6767640"/>
                    <a:ext cx="0" cy="18008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75" name="TextBox 1574">
                    <a:extLst>
                      <a:ext uri="{FF2B5EF4-FFF2-40B4-BE49-F238E27FC236}">
                        <a16:creationId xmlns:a16="http://schemas.microsoft.com/office/drawing/2014/main" id="{41017B1F-161C-4738-B104-D2854DE3D6D6}"/>
                      </a:ext>
                    </a:extLst>
                  </p:cNvPr>
                  <p:cNvSpPr txBox="1"/>
                  <p:nvPr/>
                </p:nvSpPr>
                <p:spPr>
                  <a:xfrm>
                    <a:off x="9388104" y="6947729"/>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DP</a:t>
                    </a:r>
                  </a:p>
                </p:txBody>
              </p:sp>
              <p:cxnSp>
                <p:nvCxnSpPr>
                  <p:cNvPr id="1576" name="Straight Connector 1575">
                    <a:extLst>
                      <a:ext uri="{FF2B5EF4-FFF2-40B4-BE49-F238E27FC236}">
                        <a16:creationId xmlns:a16="http://schemas.microsoft.com/office/drawing/2014/main" id="{7ECC8621-9879-4AEB-855B-A9A28516596B}"/>
                      </a:ext>
                    </a:extLst>
                  </p:cNvPr>
                  <p:cNvCxnSpPr/>
                  <p:nvPr/>
                </p:nvCxnSpPr>
                <p:spPr>
                  <a:xfrm flipH="1" flipV="1">
                    <a:off x="9205226" y="6767640"/>
                    <a:ext cx="320036" cy="278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7" name="Straight Connector 1576">
                    <a:extLst>
                      <a:ext uri="{FF2B5EF4-FFF2-40B4-BE49-F238E27FC236}">
                        <a16:creationId xmlns:a16="http://schemas.microsoft.com/office/drawing/2014/main" id="{477FEB94-E965-4251-830B-1064EF649B7D}"/>
                      </a:ext>
                    </a:extLst>
                  </p:cNvPr>
                  <p:cNvCxnSpPr/>
                  <p:nvPr/>
                </p:nvCxnSpPr>
                <p:spPr>
                  <a:xfrm flipH="1" flipV="1">
                    <a:off x="9113796" y="7406613"/>
                    <a:ext cx="411467" cy="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78" name="Group 1577">
                    <a:extLst>
                      <a:ext uri="{FF2B5EF4-FFF2-40B4-BE49-F238E27FC236}">
                        <a16:creationId xmlns:a16="http://schemas.microsoft.com/office/drawing/2014/main" id="{4E2059A4-28E1-48B3-9E6A-14416D0B9FBC}"/>
                      </a:ext>
                    </a:extLst>
                  </p:cNvPr>
                  <p:cNvGrpSpPr/>
                  <p:nvPr/>
                </p:nvGrpSpPr>
                <p:grpSpPr>
                  <a:xfrm>
                    <a:off x="9326863" y="6724708"/>
                    <a:ext cx="91439" cy="91442"/>
                    <a:chOff x="9593839" y="5294223"/>
                    <a:chExt cx="91439" cy="91442"/>
                  </a:xfrm>
                </p:grpSpPr>
                <p:sp>
                  <p:nvSpPr>
                    <p:cNvPr id="1582" name="Isosceles Triangle 1581">
                      <a:extLst>
                        <a:ext uri="{FF2B5EF4-FFF2-40B4-BE49-F238E27FC236}">
                          <a16:creationId xmlns:a16="http://schemas.microsoft.com/office/drawing/2014/main" id="{15BBB849-D9F8-43EB-AF46-9AD5ABFF35D2}"/>
                        </a:ext>
                      </a:extLst>
                    </p:cNvPr>
                    <p:cNvSpPr/>
                    <p:nvPr/>
                  </p:nvSpPr>
                  <p:spPr>
                    <a:xfrm rot="16200000" flipH="1" flipV="1">
                      <a:off x="9570979" y="5317085"/>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583" name="Isosceles Triangle 1582">
                      <a:extLst>
                        <a:ext uri="{FF2B5EF4-FFF2-40B4-BE49-F238E27FC236}">
                          <a16:creationId xmlns:a16="http://schemas.microsoft.com/office/drawing/2014/main" id="{31D9548E-CF49-4B20-A69E-FDDCD7433325}"/>
                        </a:ext>
                      </a:extLst>
                    </p:cNvPr>
                    <p:cNvSpPr/>
                    <p:nvPr/>
                  </p:nvSpPr>
                  <p:spPr>
                    <a:xfrm rot="16200000" flipH="1">
                      <a:off x="9616698" y="5317083"/>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nvGrpSpPr>
                  <p:cNvPr id="1579" name="Group 1578">
                    <a:extLst>
                      <a:ext uri="{FF2B5EF4-FFF2-40B4-BE49-F238E27FC236}">
                        <a16:creationId xmlns:a16="http://schemas.microsoft.com/office/drawing/2014/main" id="{401944C0-41BD-4C83-8785-491B7453556A}"/>
                      </a:ext>
                    </a:extLst>
                  </p:cNvPr>
                  <p:cNvGrpSpPr/>
                  <p:nvPr/>
                </p:nvGrpSpPr>
                <p:grpSpPr>
                  <a:xfrm>
                    <a:off x="9326863" y="7359204"/>
                    <a:ext cx="91439" cy="91442"/>
                    <a:chOff x="9593839" y="5294223"/>
                    <a:chExt cx="91439" cy="91442"/>
                  </a:xfrm>
                </p:grpSpPr>
                <p:sp>
                  <p:nvSpPr>
                    <p:cNvPr id="1580" name="Isosceles Triangle 1579">
                      <a:extLst>
                        <a:ext uri="{FF2B5EF4-FFF2-40B4-BE49-F238E27FC236}">
                          <a16:creationId xmlns:a16="http://schemas.microsoft.com/office/drawing/2014/main" id="{DD3004C7-CCA6-4DD8-9001-7124FCCE1602}"/>
                        </a:ext>
                      </a:extLst>
                    </p:cNvPr>
                    <p:cNvSpPr/>
                    <p:nvPr/>
                  </p:nvSpPr>
                  <p:spPr>
                    <a:xfrm rot="16200000" flipH="1" flipV="1">
                      <a:off x="9570979" y="5317085"/>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581" name="Isosceles Triangle 1580">
                      <a:extLst>
                        <a:ext uri="{FF2B5EF4-FFF2-40B4-BE49-F238E27FC236}">
                          <a16:creationId xmlns:a16="http://schemas.microsoft.com/office/drawing/2014/main" id="{B189556A-27E2-4351-9235-D97AD949CF8F}"/>
                        </a:ext>
                      </a:extLst>
                    </p:cNvPr>
                    <p:cNvSpPr/>
                    <p:nvPr/>
                  </p:nvSpPr>
                  <p:spPr>
                    <a:xfrm rot="16200000" flipH="1">
                      <a:off x="9616698" y="5317083"/>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cxnSp>
            <p:nvCxnSpPr>
              <p:cNvPr id="1534" name="Straight Connector 1533">
                <a:extLst>
                  <a:ext uri="{FF2B5EF4-FFF2-40B4-BE49-F238E27FC236}">
                    <a16:creationId xmlns:a16="http://schemas.microsoft.com/office/drawing/2014/main" id="{EC153F0F-B9A5-48B5-9629-CBF23A3DC667}"/>
                  </a:ext>
                </a:extLst>
              </p:cNvPr>
              <p:cNvCxnSpPr/>
              <p:nvPr/>
            </p:nvCxnSpPr>
            <p:spPr>
              <a:xfrm flipV="1">
                <a:off x="2483363" y="6874680"/>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5" name="Straight Connector 1534">
                <a:extLst>
                  <a:ext uri="{FF2B5EF4-FFF2-40B4-BE49-F238E27FC236}">
                    <a16:creationId xmlns:a16="http://schemas.microsoft.com/office/drawing/2014/main" id="{6A806ED7-CBB0-4040-8A0B-A4518FB597A6}"/>
                  </a:ext>
                </a:extLst>
              </p:cNvPr>
              <p:cNvCxnSpPr/>
              <p:nvPr/>
            </p:nvCxnSpPr>
            <p:spPr>
              <a:xfrm>
                <a:off x="2209046" y="7240436"/>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7" name="Straight Connector 1556">
                <a:extLst>
                  <a:ext uri="{FF2B5EF4-FFF2-40B4-BE49-F238E27FC236}">
                    <a16:creationId xmlns:a16="http://schemas.microsoft.com/office/drawing/2014/main" id="{46B9BFB5-91BA-4DC8-A925-DFC367F996E6}"/>
                  </a:ext>
                </a:extLst>
              </p:cNvPr>
              <p:cNvCxnSpPr/>
              <p:nvPr/>
            </p:nvCxnSpPr>
            <p:spPr>
              <a:xfrm flipV="1">
                <a:off x="2574802" y="6783242"/>
                <a:ext cx="5716" cy="302127"/>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558" name="Group 1557">
                <a:extLst>
                  <a:ext uri="{FF2B5EF4-FFF2-40B4-BE49-F238E27FC236}">
                    <a16:creationId xmlns:a16="http://schemas.microsoft.com/office/drawing/2014/main" id="{E9D73834-7057-4D33-9BF3-DCE3DAE6E650}"/>
                  </a:ext>
                </a:extLst>
              </p:cNvPr>
              <p:cNvGrpSpPr/>
              <p:nvPr/>
            </p:nvGrpSpPr>
            <p:grpSpPr>
              <a:xfrm>
                <a:off x="2300485" y="7057558"/>
                <a:ext cx="365760" cy="454722"/>
                <a:chOff x="2560342" y="2240293"/>
                <a:chExt cx="365760" cy="454722"/>
              </a:xfrm>
            </p:grpSpPr>
            <p:sp>
              <p:nvSpPr>
                <p:cNvPr id="1566" name="Trapezoid 1565">
                  <a:extLst>
                    <a:ext uri="{FF2B5EF4-FFF2-40B4-BE49-F238E27FC236}">
                      <a16:creationId xmlns:a16="http://schemas.microsoft.com/office/drawing/2014/main" id="{AAA22708-D9C7-4795-8FC5-2A785ADB86F8}"/>
                    </a:ext>
                  </a:extLst>
                </p:cNvPr>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833">
                    <a:solidFill>
                      <a:schemeClr val="bg1"/>
                    </a:solidFill>
                  </a:endParaRPr>
                </a:p>
              </p:txBody>
            </p:sp>
            <p:sp>
              <p:nvSpPr>
                <p:cNvPr id="1567" name="Oval 1566">
                  <a:extLst>
                    <a:ext uri="{FF2B5EF4-FFF2-40B4-BE49-F238E27FC236}">
                      <a16:creationId xmlns:a16="http://schemas.microsoft.com/office/drawing/2014/main" id="{0554A045-12D9-49AD-9288-43AAA884CF09}"/>
                    </a:ext>
                  </a:extLst>
                </p:cNvPr>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833">
                    <a:solidFill>
                      <a:schemeClr val="bg1"/>
                    </a:solidFill>
                  </a:endParaRPr>
                </a:p>
              </p:txBody>
            </p:sp>
            <p:sp>
              <p:nvSpPr>
                <p:cNvPr id="1568" name="Oval 1567">
                  <a:extLst>
                    <a:ext uri="{FF2B5EF4-FFF2-40B4-BE49-F238E27FC236}">
                      <a16:creationId xmlns:a16="http://schemas.microsoft.com/office/drawing/2014/main" id="{964BEC7D-B66B-4D41-87FA-ED41C9764473}"/>
                    </a:ext>
                  </a:extLst>
                </p:cNvPr>
                <p:cNvSpPr>
                  <a:spLocks noChangeAspect="1"/>
                </p:cNvSpPr>
                <p:nvPr/>
              </p:nvSpPr>
              <p:spPr>
                <a:xfrm>
                  <a:off x="2651781" y="2423171"/>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833">
                    <a:solidFill>
                      <a:schemeClr val="bg1"/>
                    </a:solidFill>
                  </a:endParaRPr>
                </a:p>
              </p:txBody>
            </p:sp>
            <p:sp>
              <p:nvSpPr>
                <p:cNvPr id="1569" name="Rectangle 1568">
                  <a:extLst>
                    <a:ext uri="{FF2B5EF4-FFF2-40B4-BE49-F238E27FC236}">
                      <a16:creationId xmlns:a16="http://schemas.microsoft.com/office/drawing/2014/main" id="{BF184514-FA6B-4A3E-A0A8-77216B5ADA1F}"/>
                    </a:ext>
                  </a:extLst>
                </p:cNvPr>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833">
                    <a:solidFill>
                      <a:schemeClr val="bg1"/>
                    </a:solidFill>
                  </a:endParaRPr>
                </a:p>
              </p:txBody>
            </p:sp>
          </p:grpSp>
          <p:cxnSp>
            <p:nvCxnSpPr>
              <p:cNvPr id="1559" name="Straight Connector 1558">
                <a:extLst>
                  <a:ext uri="{FF2B5EF4-FFF2-40B4-BE49-F238E27FC236}">
                    <a16:creationId xmlns:a16="http://schemas.microsoft.com/office/drawing/2014/main" id="{A037F757-91A6-471F-83D6-DC5866B34F4A}"/>
                  </a:ext>
                </a:extLst>
              </p:cNvPr>
              <p:cNvCxnSpPr>
                <a:cxnSpLocks/>
              </p:cNvCxnSpPr>
              <p:nvPr/>
            </p:nvCxnSpPr>
            <p:spPr>
              <a:xfrm>
                <a:off x="2483371" y="7315180"/>
                <a:ext cx="0" cy="1296842"/>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60" name="Straight Connector 1559">
                <a:extLst>
                  <a:ext uri="{FF2B5EF4-FFF2-40B4-BE49-F238E27FC236}">
                    <a16:creationId xmlns:a16="http://schemas.microsoft.com/office/drawing/2014/main" id="{E16DEBA0-085F-43EF-B754-7B7BE25202D9}"/>
                  </a:ext>
                </a:extLst>
              </p:cNvPr>
              <p:cNvCxnSpPr/>
              <p:nvPr/>
            </p:nvCxnSpPr>
            <p:spPr>
              <a:xfrm>
                <a:off x="2209046" y="788051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1" name="Straight Connector 1560">
                <a:extLst>
                  <a:ext uri="{FF2B5EF4-FFF2-40B4-BE49-F238E27FC236}">
                    <a16:creationId xmlns:a16="http://schemas.microsoft.com/office/drawing/2014/main" id="{71AF2884-9DED-49A4-99CF-974BFAA7937F}"/>
                  </a:ext>
                </a:extLst>
              </p:cNvPr>
              <p:cNvCxnSpPr/>
              <p:nvPr/>
            </p:nvCxnSpPr>
            <p:spPr>
              <a:xfrm>
                <a:off x="2391924" y="797194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2" name="Straight Connector 1561">
                <a:extLst>
                  <a:ext uri="{FF2B5EF4-FFF2-40B4-BE49-F238E27FC236}">
                    <a16:creationId xmlns:a16="http://schemas.microsoft.com/office/drawing/2014/main" id="{8C351102-56A1-494D-9112-DA4627FAF119}"/>
                  </a:ext>
                </a:extLst>
              </p:cNvPr>
              <p:cNvCxnSpPr/>
              <p:nvPr/>
            </p:nvCxnSpPr>
            <p:spPr>
              <a:xfrm>
                <a:off x="2391924" y="778907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3" name="Straight Connector 1562">
                <a:extLst>
                  <a:ext uri="{FF2B5EF4-FFF2-40B4-BE49-F238E27FC236}">
                    <a16:creationId xmlns:a16="http://schemas.microsoft.com/office/drawing/2014/main" id="{DAA7B529-B16B-4D1F-BBFD-6DFA6B2931F3}"/>
                  </a:ext>
                </a:extLst>
              </p:cNvPr>
              <p:cNvCxnSpPr/>
              <p:nvPr/>
            </p:nvCxnSpPr>
            <p:spPr>
              <a:xfrm>
                <a:off x="2574802" y="788051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4" name="Straight Connector 1563">
                <a:extLst>
                  <a:ext uri="{FF2B5EF4-FFF2-40B4-BE49-F238E27FC236}">
                    <a16:creationId xmlns:a16="http://schemas.microsoft.com/office/drawing/2014/main" id="{344AD51B-5577-43B8-9A9A-438541502E3B}"/>
                  </a:ext>
                </a:extLst>
              </p:cNvPr>
              <p:cNvCxnSpPr/>
              <p:nvPr/>
            </p:nvCxnSpPr>
            <p:spPr>
              <a:xfrm>
                <a:off x="2711962" y="788051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565" name="Oval 1564">
                <a:extLst>
                  <a:ext uri="{FF2B5EF4-FFF2-40B4-BE49-F238E27FC236}">
                    <a16:creationId xmlns:a16="http://schemas.microsoft.com/office/drawing/2014/main" id="{A2C72305-8D31-4FD8-8733-EDFFFE847461}"/>
                  </a:ext>
                </a:extLst>
              </p:cNvPr>
              <p:cNvSpPr/>
              <p:nvPr/>
            </p:nvSpPr>
            <p:spPr>
              <a:xfrm>
                <a:off x="2391916" y="781193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sp>
          <p:nvSpPr>
            <p:cNvPr id="1465" name="TextBox 1464">
              <a:extLst>
                <a:ext uri="{FF2B5EF4-FFF2-40B4-BE49-F238E27FC236}">
                  <a16:creationId xmlns:a16="http://schemas.microsoft.com/office/drawing/2014/main" id="{E26284CC-9E74-4399-B2AB-ED3353523F1B}"/>
                </a:ext>
              </a:extLst>
            </p:cNvPr>
            <p:cNvSpPr txBox="1"/>
            <p:nvPr/>
          </p:nvSpPr>
          <p:spPr>
            <a:xfrm>
              <a:off x="2130142" y="4576314"/>
              <a:ext cx="906311" cy="1263017"/>
            </a:xfrm>
            <a:prstGeom prst="rect">
              <a:avLst/>
            </a:prstGeom>
            <a:solidFill>
              <a:schemeClr val="bg1">
                <a:lumMod val="65000"/>
              </a:schemeClr>
            </a:solidFill>
            <a:ln w="25400">
              <a:solidFill>
                <a:schemeClr val="bg1"/>
              </a:solidFill>
            </a:ln>
          </p:spPr>
          <p:txBody>
            <a:bodyPr wrap="square" lIns="50800" tIns="0" rIns="50800" bIns="0" rtlCol="0" anchor="ctr" anchorCtr="1">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r>
                <a:rPr lang="en-US" sz="778" dirty="0">
                  <a:solidFill>
                    <a:schemeClr val="bg1"/>
                  </a:solidFill>
                  <a:latin typeface="Comic Sans MS" panose="030F0702030302020204" pitchFamily="66" charset="0"/>
                </a:rPr>
                <a:t>Boiler 2</a:t>
              </a:r>
            </a:p>
          </p:txBody>
        </p:sp>
        <p:grpSp>
          <p:nvGrpSpPr>
            <p:cNvPr id="1466" name="Group 1465">
              <a:extLst>
                <a:ext uri="{FF2B5EF4-FFF2-40B4-BE49-F238E27FC236}">
                  <a16:creationId xmlns:a16="http://schemas.microsoft.com/office/drawing/2014/main" id="{84E5357C-1366-4F8F-854F-26B52DE55B14}"/>
                </a:ext>
              </a:extLst>
            </p:cNvPr>
            <p:cNvGrpSpPr/>
            <p:nvPr/>
          </p:nvGrpSpPr>
          <p:grpSpPr>
            <a:xfrm>
              <a:off x="2587337" y="3919112"/>
              <a:ext cx="685798" cy="548635"/>
              <a:chOff x="792593" y="5913117"/>
              <a:chExt cx="685798" cy="548635"/>
            </a:xfrm>
          </p:grpSpPr>
          <p:grpSp>
            <p:nvGrpSpPr>
              <p:cNvPr id="1496" name="Group 1495">
                <a:extLst>
                  <a:ext uri="{FF2B5EF4-FFF2-40B4-BE49-F238E27FC236}">
                    <a16:creationId xmlns:a16="http://schemas.microsoft.com/office/drawing/2014/main" id="{4BE70DA6-ADEA-4180-894E-90F022D6C44C}"/>
                  </a:ext>
                </a:extLst>
              </p:cNvPr>
              <p:cNvGrpSpPr/>
              <p:nvPr/>
            </p:nvGrpSpPr>
            <p:grpSpPr>
              <a:xfrm>
                <a:off x="798600" y="6278873"/>
                <a:ext cx="137159" cy="91439"/>
                <a:chOff x="3657610" y="2788927"/>
                <a:chExt cx="137159" cy="91439"/>
              </a:xfrm>
            </p:grpSpPr>
            <p:cxnSp>
              <p:nvCxnSpPr>
                <p:cNvPr id="1529" name="Straight Connector 1528">
                  <a:extLst>
                    <a:ext uri="{FF2B5EF4-FFF2-40B4-BE49-F238E27FC236}">
                      <a16:creationId xmlns:a16="http://schemas.microsoft.com/office/drawing/2014/main" id="{0E526551-AA68-44CE-8222-6C16D8DCD60F}"/>
                    </a:ext>
                  </a:extLst>
                </p:cNvPr>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0" name="Straight Connector 1529">
                  <a:extLst>
                    <a:ext uri="{FF2B5EF4-FFF2-40B4-BE49-F238E27FC236}">
                      <a16:creationId xmlns:a16="http://schemas.microsoft.com/office/drawing/2014/main" id="{B8275E0A-6869-44B1-8D6C-6458956D5F20}"/>
                    </a:ext>
                  </a:extLst>
                </p:cNvPr>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1" name="Straight Connector 1530">
                  <a:extLst>
                    <a:ext uri="{FF2B5EF4-FFF2-40B4-BE49-F238E27FC236}">
                      <a16:creationId xmlns:a16="http://schemas.microsoft.com/office/drawing/2014/main" id="{6CD1F60D-DFB6-4FE8-B414-A60846EBE227}"/>
                    </a:ext>
                  </a:extLst>
                </p:cNvPr>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2" name="Straight Connector 1531">
                  <a:extLst>
                    <a:ext uri="{FF2B5EF4-FFF2-40B4-BE49-F238E27FC236}">
                      <a16:creationId xmlns:a16="http://schemas.microsoft.com/office/drawing/2014/main" id="{83939820-0444-4D88-A4A2-BDE26E6DC697}"/>
                    </a:ext>
                  </a:extLst>
                </p:cNvPr>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497" name="TextBox 1496">
                <a:extLst>
                  <a:ext uri="{FF2B5EF4-FFF2-40B4-BE49-F238E27FC236}">
                    <a16:creationId xmlns:a16="http://schemas.microsoft.com/office/drawing/2014/main" id="{27D51590-F7E3-42A2-9988-068B2BA02AE9}"/>
                  </a:ext>
                </a:extLst>
              </p:cNvPr>
              <p:cNvSpPr txBox="1"/>
              <p:nvPr/>
            </p:nvSpPr>
            <p:spPr>
              <a:xfrm>
                <a:off x="975472" y="6215531"/>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TT</a:t>
                </a:r>
              </a:p>
            </p:txBody>
          </p:sp>
          <p:cxnSp>
            <p:nvCxnSpPr>
              <p:cNvPr id="1498" name="Straight Connector 1497">
                <a:extLst>
                  <a:ext uri="{FF2B5EF4-FFF2-40B4-BE49-F238E27FC236}">
                    <a16:creationId xmlns:a16="http://schemas.microsoft.com/office/drawing/2014/main" id="{BBA0DDF9-3F83-4C00-888C-9DF127A5723D}"/>
                  </a:ext>
                </a:extLst>
              </p:cNvPr>
              <p:cNvCxnSpPr/>
              <p:nvPr/>
            </p:nvCxnSpPr>
            <p:spPr>
              <a:xfrm flipH="1">
                <a:off x="909899" y="6323898"/>
                <a:ext cx="65573" cy="1388"/>
              </a:xfrm>
              <a:prstGeom prst="line">
                <a:avLst/>
              </a:prstGeom>
              <a:noFill/>
              <a:ln w="25400">
                <a:solidFill>
                  <a:schemeClr val="bg1">
                    <a:lumMod val="75000"/>
                  </a:schemeClr>
                </a:solidFill>
              </a:ln>
            </p:spPr>
          </p:cxnSp>
          <p:grpSp>
            <p:nvGrpSpPr>
              <p:cNvPr id="1499" name="Group 1498">
                <a:extLst>
                  <a:ext uri="{FF2B5EF4-FFF2-40B4-BE49-F238E27FC236}">
                    <a16:creationId xmlns:a16="http://schemas.microsoft.com/office/drawing/2014/main" id="{9A1B4804-6BF7-4EE1-9997-97A503D94192}"/>
                  </a:ext>
                </a:extLst>
              </p:cNvPr>
              <p:cNvGrpSpPr/>
              <p:nvPr/>
            </p:nvGrpSpPr>
            <p:grpSpPr>
              <a:xfrm>
                <a:off x="884032" y="5913117"/>
                <a:ext cx="594359" cy="91439"/>
                <a:chOff x="3657610" y="2788927"/>
                <a:chExt cx="594359" cy="91439"/>
              </a:xfrm>
            </p:grpSpPr>
            <p:sp>
              <p:nvSpPr>
                <p:cNvPr id="1525" name="Rectangle 1524">
                  <a:extLst>
                    <a:ext uri="{FF2B5EF4-FFF2-40B4-BE49-F238E27FC236}">
                      <a16:creationId xmlns:a16="http://schemas.microsoft.com/office/drawing/2014/main" id="{130123D2-D26B-4FF1-8D34-F11EB1276C48}"/>
                    </a:ext>
                  </a:extLst>
                </p:cNvPr>
                <p:cNvSpPr/>
                <p:nvPr/>
              </p:nvSpPr>
              <p:spPr>
                <a:xfrm>
                  <a:off x="3749049" y="2788927"/>
                  <a:ext cx="502920" cy="91439"/>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526" name="Straight Connector 1525">
                  <a:extLst>
                    <a:ext uri="{FF2B5EF4-FFF2-40B4-BE49-F238E27FC236}">
                      <a16:creationId xmlns:a16="http://schemas.microsoft.com/office/drawing/2014/main" id="{0D3F41F4-2F4A-4F34-866F-0AF5C111D5BB}"/>
                    </a:ext>
                  </a:extLst>
                </p:cNvPr>
                <p:cNvCxnSpPr/>
                <p:nvPr/>
              </p:nvCxnSpPr>
              <p:spPr>
                <a:xfrm>
                  <a:off x="3657610" y="2839105"/>
                  <a:ext cx="91439"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27" name="Oval 1526">
                  <a:extLst>
                    <a:ext uri="{FF2B5EF4-FFF2-40B4-BE49-F238E27FC236}">
                      <a16:creationId xmlns:a16="http://schemas.microsoft.com/office/drawing/2014/main" id="{525D7255-3B46-4392-99F6-1BA7A269BD79}"/>
                    </a:ext>
                  </a:extLst>
                </p:cNvPr>
                <p:cNvSpPr>
                  <a:spLocks noChangeAspect="1"/>
                </p:cNvSpPr>
                <p:nvPr/>
              </p:nvSpPr>
              <p:spPr>
                <a:xfrm rot="2700000">
                  <a:off x="3785299" y="2815570"/>
                  <a:ext cx="45720" cy="45720"/>
                </a:xfrm>
                <a:prstGeom prst="ellips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528" name="Straight Connector 1527">
                  <a:extLst>
                    <a:ext uri="{FF2B5EF4-FFF2-40B4-BE49-F238E27FC236}">
                      <a16:creationId xmlns:a16="http://schemas.microsoft.com/office/drawing/2014/main" id="{37A5C933-D125-43BA-875C-0192A8E54C49}"/>
                    </a:ext>
                  </a:extLst>
                </p:cNvPr>
                <p:cNvCxnSpPr/>
                <p:nvPr/>
              </p:nvCxnSpPr>
              <p:spPr>
                <a:xfrm flipV="1">
                  <a:off x="3799143" y="2834640"/>
                  <a:ext cx="411480" cy="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500" name="Group 1499">
                <a:extLst>
                  <a:ext uri="{FF2B5EF4-FFF2-40B4-BE49-F238E27FC236}">
                    <a16:creationId xmlns:a16="http://schemas.microsoft.com/office/drawing/2014/main" id="{1CF99E8B-02C5-4F2F-A51D-028C058CBAAA}"/>
                  </a:ext>
                </a:extLst>
              </p:cNvPr>
              <p:cNvGrpSpPr/>
              <p:nvPr/>
            </p:nvGrpSpPr>
            <p:grpSpPr>
              <a:xfrm>
                <a:off x="792593" y="5913117"/>
                <a:ext cx="137159" cy="91439"/>
                <a:chOff x="3657610" y="2788927"/>
                <a:chExt cx="137159" cy="91439"/>
              </a:xfrm>
            </p:grpSpPr>
            <p:cxnSp>
              <p:nvCxnSpPr>
                <p:cNvPr id="1501" name="Straight Connector 1500">
                  <a:extLst>
                    <a:ext uri="{FF2B5EF4-FFF2-40B4-BE49-F238E27FC236}">
                      <a16:creationId xmlns:a16="http://schemas.microsoft.com/office/drawing/2014/main" id="{7CA33888-56DB-48F7-8681-1F65F947B8F5}"/>
                    </a:ext>
                  </a:extLst>
                </p:cNvPr>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2" name="Straight Connector 1501">
                  <a:extLst>
                    <a:ext uri="{FF2B5EF4-FFF2-40B4-BE49-F238E27FC236}">
                      <a16:creationId xmlns:a16="http://schemas.microsoft.com/office/drawing/2014/main" id="{E8D8F3E2-E807-4A0A-880D-9BCCF157C537}"/>
                    </a:ext>
                  </a:extLst>
                </p:cNvPr>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3" name="Straight Connector 1502">
                  <a:extLst>
                    <a:ext uri="{FF2B5EF4-FFF2-40B4-BE49-F238E27FC236}">
                      <a16:creationId xmlns:a16="http://schemas.microsoft.com/office/drawing/2014/main" id="{05F06ADB-1C0E-4F7F-AF4F-BB8E91E347B1}"/>
                    </a:ext>
                  </a:extLst>
                </p:cNvPr>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4" name="Straight Connector 1503">
                  <a:extLst>
                    <a:ext uri="{FF2B5EF4-FFF2-40B4-BE49-F238E27FC236}">
                      <a16:creationId xmlns:a16="http://schemas.microsoft.com/office/drawing/2014/main" id="{406A73CA-5418-4410-A9AE-917933CC3EE1}"/>
                    </a:ext>
                  </a:extLst>
                </p:cNvPr>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cxnSp>
          <p:nvCxnSpPr>
            <p:cNvPr id="1467" name="Straight Connector 1466">
              <a:extLst>
                <a:ext uri="{FF2B5EF4-FFF2-40B4-BE49-F238E27FC236}">
                  <a16:creationId xmlns:a16="http://schemas.microsoft.com/office/drawing/2014/main" id="{DF75FAF8-66AE-4291-BE26-4AB86B9F04E4}"/>
                </a:ext>
              </a:extLst>
            </p:cNvPr>
            <p:cNvCxnSpPr>
              <a:cxnSpLocks/>
            </p:cNvCxnSpPr>
            <p:nvPr/>
          </p:nvCxnSpPr>
          <p:spPr>
            <a:xfrm flipV="1">
              <a:off x="2582341" y="3479046"/>
              <a:ext cx="0" cy="1080139"/>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472" name="Group 1471">
              <a:extLst>
                <a:ext uri="{FF2B5EF4-FFF2-40B4-BE49-F238E27FC236}">
                  <a16:creationId xmlns:a16="http://schemas.microsoft.com/office/drawing/2014/main" id="{8E7D1C63-B054-4EA3-9CBE-E4E6AB60F68B}"/>
                </a:ext>
              </a:extLst>
            </p:cNvPr>
            <p:cNvGrpSpPr/>
            <p:nvPr/>
          </p:nvGrpSpPr>
          <p:grpSpPr>
            <a:xfrm>
              <a:off x="2313014" y="3644795"/>
              <a:ext cx="548640" cy="182878"/>
              <a:chOff x="731562" y="1600241"/>
              <a:chExt cx="548640" cy="182878"/>
            </a:xfrm>
          </p:grpSpPr>
          <p:cxnSp>
            <p:nvCxnSpPr>
              <p:cNvPr id="1485" name="Straight Connector 1484">
                <a:extLst>
                  <a:ext uri="{FF2B5EF4-FFF2-40B4-BE49-F238E27FC236}">
                    <a16:creationId xmlns:a16="http://schemas.microsoft.com/office/drawing/2014/main" id="{5796EBA2-CE56-429C-9E6C-06BACC96905F}"/>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1" name="Straight Connector 1490">
                <a:extLst>
                  <a:ext uri="{FF2B5EF4-FFF2-40B4-BE49-F238E27FC236}">
                    <a16:creationId xmlns:a16="http://schemas.microsoft.com/office/drawing/2014/main" id="{620CFB99-945B-4558-8B13-446A4748F0F1}"/>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2" name="Straight Connector 1491">
                <a:extLst>
                  <a:ext uri="{FF2B5EF4-FFF2-40B4-BE49-F238E27FC236}">
                    <a16:creationId xmlns:a16="http://schemas.microsoft.com/office/drawing/2014/main" id="{2D99BF6D-6912-4B9E-B097-ACCA57156A23}"/>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3" name="Straight Connector 1492">
                <a:extLst>
                  <a:ext uri="{FF2B5EF4-FFF2-40B4-BE49-F238E27FC236}">
                    <a16:creationId xmlns:a16="http://schemas.microsoft.com/office/drawing/2014/main" id="{41A80F72-87C2-435B-88C9-F37201139380}"/>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4" name="Straight Connector 1493">
                <a:extLst>
                  <a:ext uri="{FF2B5EF4-FFF2-40B4-BE49-F238E27FC236}">
                    <a16:creationId xmlns:a16="http://schemas.microsoft.com/office/drawing/2014/main" id="{2583BAFF-B52E-490D-9B48-4A18F18AB989}"/>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495" name="Oval 1494">
                <a:extLst>
                  <a:ext uri="{FF2B5EF4-FFF2-40B4-BE49-F238E27FC236}">
                    <a16:creationId xmlns:a16="http://schemas.microsoft.com/office/drawing/2014/main" id="{F9EEC343-A662-4A1A-A81B-6A25CBAE545E}"/>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cxnSp>
        <p:nvCxnSpPr>
          <p:cNvPr id="1606" name="Straight Connector 1605">
            <a:extLst>
              <a:ext uri="{FF2B5EF4-FFF2-40B4-BE49-F238E27FC236}">
                <a16:creationId xmlns:a16="http://schemas.microsoft.com/office/drawing/2014/main" id="{4A6B0CF7-B813-494A-9783-93E749842DBF}"/>
              </a:ext>
            </a:extLst>
          </p:cNvPr>
          <p:cNvCxnSpPr>
            <a:cxnSpLocks/>
          </p:cNvCxnSpPr>
          <p:nvPr/>
        </p:nvCxnSpPr>
        <p:spPr>
          <a:xfrm>
            <a:off x="351219" y="2311412"/>
            <a:ext cx="2750947"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09" name="Straight Connector 1608">
            <a:extLst>
              <a:ext uri="{FF2B5EF4-FFF2-40B4-BE49-F238E27FC236}">
                <a16:creationId xmlns:a16="http://schemas.microsoft.com/office/drawing/2014/main" id="{247BDE2E-4C50-4132-BEA9-B71E68B34F5F}"/>
              </a:ext>
            </a:extLst>
          </p:cNvPr>
          <p:cNvCxnSpPr>
            <a:cxnSpLocks/>
          </p:cNvCxnSpPr>
          <p:nvPr/>
        </p:nvCxnSpPr>
        <p:spPr>
          <a:xfrm flipV="1">
            <a:off x="355663" y="2057415"/>
            <a:ext cx="0" cy="256388"/>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12" name="Straight Connector 1611">
            <a:extLst>
              <a:ext uri="{FF2B5EF4-FFF2-40B4-BE49-F238E27FC236}">
                <a16:creationId xmlns:a16="http://schemas.microsoft.com/office/drawing/2014/main" id="{353012C7-233F-497E-BB18-2B7DC18DC2EE}"/>
              </a:ext>
            </a:extLst>
          </p:cNvPr>
          <p:cNvCxnSpPr>
            <a:cxnSpLocks/>
          </p:cNvCxnSpPr>
          <p:nvPr/>
        </p:nvCxnSpPr>
        <p:spPr>
          <a:xfrm flipV="1">
            <a:off x="355663" y="2311412"/>
            <a:ext cx="0" cy="2336774"/>
          </a:xfrm>
          <a:prstGeom prst="line">
            <a:avLst/>
          </a:prstGeom>
          <a:ln w="38100" cap="rnd">
            <a:gradFill>
              <a:gsLst>
                <a:gs pos="0">
                  <a:schemeClr val="accent3"/>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844" name="Group 843">
            <a:extLst>
              <a:ext uri="{FF2B5EF4-FFF2-40B4-BE49-F238E27FC236}">
                <a16:creationId xmlns:a16="http://schemas.microsoft.com/office/drawing/2014/main" id="{7E78658F-AD83-4651-9846-DDCD4C1140FA}"/>
              </a:ext>
            </a:extLst>
          </p:cNvPr>
          <p:cNvGrpSpPr/>
          <p:nvPr/>
        </p:nvGrpSpPr>
        <p:grpSpPr>
          <a:xfrm>
            <a:off x="3073430" y="4327928"/>
            <a:ext cx="380999" cy="253850"/>
            <a:chOff x="2501905" y="7104471"/>
            <a:chExt cx="685798" cy="456930"/>
          </a:xfrm>
        </p:grpSpPr>
        <p:grpSp>
          <p:nvGrpSpPr>
            <p:cNvPr id="845" name="Group 844">
              <a:extLst>
                <a:ext uri="{FF2B5EF4-FFF2-40B4-BE49-F238E27FC236}">
                  <a16:creationId xmlns:a16="http://schemas.microsoft.com/office/drawing/2014/main" id="{D7C96559-8374-496F-B5B4-B3A4E31BEAB1}"/>
                </a:ext>
              </a:extLst>
            </p:cNvPr>
            <p:cNvGrpSpPr/>
            <p:nvPr/>
          </p:nvGrpSpPr>
          <p:grpSpPr>
            <a:xfrm>
              <a:off x="2507912" y="7378522"/>
              <a:ext cx="137159" cy="91439"/>
              <a:chOff x="3657610" y="2788927"/>
              <a:chExt cx="137159" cy="91439"/>
            </a:xfrm>
          </p:grpSpPr>
          <p:cxnSp>
            <p:nvCxnSpPr>
              <p:cNvPr id="1102" name="Straight Connector 1101">
                <a:extLst>
                  <a:ext uri="{FF2B5EF4-FFF2-40B4-BE49-F238E27FC236}">
                    <a16:creationId xmlns:a16="http://schemas.microsoft.com/office/drawing/2014/main" id="{CE6BAAF4-1865-4E96-9B14-368AC141C4F6}"/>
                  </a:ext>
                </a:extLst>
              </p:cNvPr>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3" name="Straight Connector 1102">
                <a:extLst>
                  <a:ext uri="{FF2B5EF4-FFF2-40B4-BE49-F238E27FC236}">
                    <a16:creationId xmlns:a16="http://schemas.microsoft.com/office/drawing/2014/main" id="{D4D1E262-7A4C-48F5-820F-AF6BD250357D}"/>
                  </a:ext>
                </a:extLst>
              </p:cNvPr>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id="{824778E1-F590-4E77-892F-F1D334C9DE13}"/>
                  </a:ext>
                </a:extLst>
              </p:cNvPr>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5" name="Straight Connector 1104">
                <a:extLst>
                  <a:ext uri="{FF2B5EF4-FFF2-40B4-BE49-F238E27FC236}">
                    <a16:creationId xmlns:a16="http://schemas.microsoft.com/office/drawing/2014/main" id="{C73904F5-9F9B-4A6C-BE6E-B04AFEB9E51C}"/>
                  </a:ext>
                </a:extLst>
              </p:cNvPr>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47" name="TextBox 846">
              <a:extLst>
                <a:ext uri="{FF2B5EF4-FFF2-40B4-BE49-F238E27FC236}">
                  <a16:creationId xmlns:a16="http://schemas.microsoft.com/office/drawing/2014/main" id="{DD4A89A7-A74E-4158-9B44-9A700F84DAB6}"/>
                </a:ext>
              </a:extLst>
            </p:cNvPr>
            <p:cNvSpPr txBox="1"/>
            <p:nvPr/>
          </p:nvSpPr>
          <p:spPr>
            <a:xfrm>
              <a:off x="2684784" y="7315180"/>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TT</a:t>
              </a:r>
            </a:p>
          </p:txBody>
        </p:sp>
        <p:cxnSp>
          <p:nvCxnSpPr>
            <p:cNvPr id="850" name="Straight Connector 849">
              <a:extLst>
                <a:ext uri="{FF2B5EF4-FFF2-40B4-BE49-F238E27FC236}">
                  <a16:creationId xmlns:a16="http://schemas.microsoft.com/office/drawing/2014/main" id="{D42359BF-F8D0-43BD-AE82-0E6BF7D270E7}"/>
                </a:ext>
              </a:extLst>
            </p:cNvPr>
            <p:cNvCxnSpPr/>
            <p:nvPr/>
          </p:nvCxnSpPr>
          <p:spPr>
            <a:xfrm flipH="1">
              <a:off x="2619211" y="7423547"/>
              <a:ext cx="65573" cy="1388"/>
            </a:xfrm>
            <a:prstGeom prst="line">
              <a:avLst/>
            </a:prstGeom>
            <a:noFill/>
            <a:ln w="25400">
              <a:solidFill>
                <a:schemeClr val="bg1">
                  <a:lumMod val="75000"/>
                </a:schemeClr>
              </a:solidFill>
            </a:ln>
          </p:spPr>
        </p:cxnSp>
        <p:grpSp>
          <p:nvGrpSpPr>
            <p:cNvPr id="961" name="Group 960">
              <a:extLst>
                <a:ext uri="{FF2B5EF4-FFF2-40B4-BE49-F238E27FC236}">
                  <a16:creationId xmlns:a16="http://schemas.microsoft.com/office/drawing/2014/main" id="{09D76EC5-AA0F-4CC1-9E4E-F0F50C17A8D6}"/>
                </a:ext>
              </a:extLst>
            </p:cNvPr>
            <p:cNvGrpSpPr/>
            <p:nvPr/>
          </p:nvGrpSpPr>
          <p:grpSpPr>
            <a:xfrm>
              <a:off x="2593344" y="7104471"/>
              <a:ext cx="594359" cy="91439"/>
              <a:chOff x="3657610" y="2788927"/>
              <a:chExt cx="594359" cy="91439"/>
            </a:xfrm>
          </p:grpSpPr>
          <p:sp>
            <p:nvSpPr>
              <p:cNvPr id="1098" name="Rectangle 1097">
                <a:extLst>
                  <a:ext uri="{FF2B5EF4-FFF2-40B4-BE49-F238E27FC236}">
                    <a16:creationId xmlns:a16="http://schemas.microsoft.com/office/drawing/2014/main" id="{4C555F59-6A2B-4F72-B708-F41210AE6504}"/>
                  </a:ext>
                </a:extLst>
              </p:cNvPr>
              <p:cNvSpPr/>
              <p:nvPr/>
            </p:nvSpPr>
            <p:spPr>
              <a:xfrm>
                <a:off x="3749049" y="2788927"/>
                <a:ext cx="502920" cy="91439"/>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099" name="Straight Connector 1098">
                <a:extLst>
                  <a:ext uri="{FF2B5EF4-FFF2-40B4-BE49-F238E27FC236}">
                    <a16:creationId xmlns:a16="http://schemas.microsoft.com/office/drawing/2014/main" id="{AF43CF4C-F399-4438-AD3F-6197726D14A4}"/>
                  </a:ext>
                </a:extLst>
              </p:cNvPr>
              <p:cNvCxnSpPr/>
              <p:nvPr/>
            </p:nvCxnSpPr>
            <p:spPr>
              <a:xfrm>
                <a:off x="3657610" y="2839105"/>
                <a:ext cx="91439"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00" name="Oval 1099">
                <a:extLst>
                  <a:ext uri="{FF2B5EF4-FFF2-40B4-BE49-F238E27FC236}">
                    <a16:creationId xmlns:a16="http://schemas.microsoft.com/office/drawing/2014/main" id="{968D1A26-16D0-4FE9-8530-40E1F3B2DE4B}"/>
                  </a:ext>
                </a:extLst>
              </p:cNvPr>
              <p:cNvSpPr>
                <a:spLocks noChangeAspect="1"/>
              </p:cNvSpPr>
              <p:nvPr/>
            </p:nvSpPr>
            <p:spPr>
              <a:xfrm rot="2700000">
                <a:off x="3785299" y="2815570"/>
                <a:ext cx="45720" cy="45720"/>
              </a:xfrm>
              <a:prstGeom prst="ellips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101" name="Straight Connector 1100">
                <a:extLst>
                  <a:ext uri="{FF2B5EF4-FFF2-40B4-BE49-F238E27FC236}">
                    <a16:creationId xmlns:a16="http://schemas.microsoft.com/office/drawing/2014/main" id="{ADF53A1A-4DDE-4DF3-A61C-CF8BD19EE4DF}"/>
                  </a:ext>
                </a:extLst>
              </p:cNvPr>
              <p:cNvCxnSpPr/>
              <p:nvPr/>
            </p:nvCxnSpPr>
            <p:spPr>
              <a:xfrm flipV="1">
                <a:off x="3799143" y="2834640"/>
                <a:ext cx="411480" cy="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62" name="Group 961">
              <a:extLst>
                <a:ext uri="{FF2B5EF4-FFF2-40B4-BE49-F238E27FC236}">
                  <a16:creationId xmlns:a16="http://schemas.microsoft.com/office/drawing/2014/main" id="{5130AA23-8330-4E9E-97A7-85E4C1D48CD6}"/>
                </a:ext>
              </a:extLst>
            </p:cNvPr>
            <p:cNvGrpSpPr/>
            <p:nvPr/>
          </p:nvGrpSpPr>
          <p:grpSpPr>
            <a:xfrm>
              <a:off x="2501905" y="7104471"/>
              <a:ext cx="137159" cy="91439"/>
              <a:chOff x="3657610" y="2788927"/>
              <a:chExt cx="137159" cy="91439"/>
            </a:xfrm>
          </p:grpSpPr>
          <p:cxnSp>
            <p:nvCxnSpPr>
              <p:cNvPr id="969" name="Straight Connector 968">
                <a:extLst>
                  <a:ext uri="{FF2B5EF4-FFF2-40B4-BE49-F238E27FC236}">
                    <a16:creationId xmlns:a16="http://schemas.microsoft.com/office/drawing/2014/main" id="{B6D454CD-73B3-42CE-89C2-6BD8552F34F1}"/>
                  </a:ext>
                </a:extLst>
              </p:cNvPr>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0" name="Straight Connector 969">
                <a:extLst>
                  <a:ext uri="{FF2B5EF4-FFF2-40B4-BE49-F238E27FC236}">
                    <a16:creationId xmlns:a16="http://schemas.microsoft.com/office/drawing/2014/main" id="{DF0845E0-9D7A-4B18-9ED8-73053ABFD5BF}"/>
                  </a:ext>
                </a:extLst>
              </p:cNvPr>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6" name="Straight Connector 1095">
                <a:extLst>
                  <a:ext uri="{FF2B5EF4-FFF2-40B4-BE49-F238E27FC236}">
                    <a16:creationId xmlns:a16="http://schemas.microsoft.com/office/drawing/2014/main" id="{21C46178-78E0-420E-9033-66B7F2524C72}"/>
                  </a:ext>
                </a:extLst>
              </p:cNvPr>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7" name="Straight Connector 1096">
                <a:extLst>
                  <a:ext uri="{FF2B5EF4-FFF2-40B4-BE49-F238E27FC236}">
                    <a16:creationId xmlns:a16="http://schemas.microsoft.com/office/drawing/2014/main" id="{F87DF178-12D9-4E4E-9E74-7FE1CDC89267}"/>
                  </a:ext>
                </a:extLst>
              </p:cNvPr>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1106" name="TextBox 1105">
            <a:extLst>
              <a:ext uri="{FF2B5EF4-FFF2-40B4-BE49-F238E27FC236}">
                <a16:creationId xmlns:a16="http://schemas.microsoft.com/office/drawing/2014/main" id="{354395F9-DEE5-4C32-B4B6-49DD0453A279}"/>
              </a:ext>
            </a:extLst>
          </p:cNvPr>
          <p:cNvSpPr txBox="1"/>
          <p:nvPr/>
        </p:nvSpPr>
        <p:spPr>
          <a:xfrm>
            <a:off x="409409" y="2541577"/>
            <a:ext cx="1216240" cy="1915396"/>
          </a:xfrm>
          <a:prstGeom prst="rect">
            <a:avLst/>
          </a:prstGeom>
          <a:noFill/>
        </p:spPr>
        <p:txBody>
          <a:bodyPr wrap="squar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Boiler/Pump (Typical)</a:t>
            </a:r>
          </a:p>
          <a:p>
            <a:r>
              <a:rPr lang="en-US" sz="778" dirty="0">
                <a:solidFill>
                  <a:schemeClr val="bg1"/>
                </a:solidFill>
                <a:latin typeface="Comic Sans MS" panose="030F0702030302020204" pitchFamily="66" charset="0"/>
              </a:rPr>
              <a:t>Aerco Benchmark 1.5</a:t>
            </a:r>
          </a:p>
          <a:p>
            <a:r>
              <a:rPr lang="en-US" sz="778" dirty="0">
                <a:solidFill>
                  <a:schemeClr val="bg1"/>
                </a:solidFill>
                <a:latin typeface="Comic Sans MS" panose="030F0702030302020204" pitchFamily="66" charset="0"/>
              </a:rPr>
              <a:t>Input – 1,500,000 Btu/</a:t>
            </a:r>
            <a:r>
              <a:rPr lang="en-US" sz="778" dirty="0" err="1">
                <a:solidFill>
                  <a:schemeClr val="bg1"/>
                </a:solidFill>
                <a:latin typeface="Comic Sans MS" panose="030F0702030302020204" pitchFamily="66" charset="0"/>
              </a:rPr>
              <a:t>hr</a:t>
            </a:r>
            <a:endParaRPr lang="en-US" sz="778" dirty="0">
              <a:solidFill>
                <a:schemeClr val="bg1"/>
              </a:solidFill>
              <a:latin typeface="Comic Sans MS" panose="030F0702030302020204" pitchFamily="66" charset="0"/>
            </a:endParaRPr>
          </a:p>
          <a:p>
            <a:r>
              <a:rPr lang="en-US" sz="778" dirty="0">
                <a:solidFill>
                  <a:schemeClr val="bg1"/>
                </a:solidFill>
                <a:latin typeface="Comic Sans MS" panose="030F0702030302020204" pitchFamily="66" charset="0"/>
              </a:rPr>
              <a:t>Output – 1,395,000 Btu/</a:t>
            </a:r>
            <a:r>
              <a:rPr lang="en-US" sz="778" dirty="0" err="1">
                <a:solidFill>
                  <a:schemeClr val="bg1"/>
                </a:solidFill>
                <a:latin typeface="Comic Sans MS" panose="030F0702030302020204" pitchFamily="66" charset="0"/>
              </a:rPr>
              <a:t>hr</a:t>
            </a:r>
            <a:endParaRPr lang="en-US" sz="778" dirty="0">
              <a:solidFill>
                <a:schemeClr val="bg1"/>
              </a:solidFill>
              <a:latin typeface="Comic Sans MS" panose="030F0702030302020204" pitchFamily="66" charset="0"/>
            </a:endParaRPr>
          </a:p>
          <a:p>
            <a:r>
              <a:rPr lang="en-US" sz="778" dirty="0">
                <a:solidFill>
                  <a:schemeClr val="bg1"/>
                </a:solidFill>
                <a:latin typeface="Comic Sans MS" panose="030F0702030302020204" pitchFamily="66" charset="0"/>
              </a:rPr>
              <a:t>Flow – 43.7 gpm</a:t>
            </a:r>
          </a:p>
          <a:p>
            <a:r>
              <a:rPr lang="en-US" sz="778" dirty="0">
                <a:solidFill>
                  <a:schemeClr val="bg1"/>
                </a:solidFill>
                <a:latin typeface="Comic Sans MS" panose="030F0702030302020204" pitchFamily="66" charset="0"/>
              </a:rPr>
              <a:t>Pressure drop – 6.5 ft.w.c.</a:t>
            </a:r>
          </a:p>
          <a:p>
            <a:r>
              <a:rPr lang="en-US" sz="778" dirty="0">
                <a:solidFill>
                  <a:schemeClr val="bg1"/>
                </a:solidFill>
                <a:latin typeface="Comic Sans MS" panose="030F0702030302020204" pitchFamily="66" charset="0"/>
              </a:rPr>
              <a:t>EWT – 157°F</a:t>
            </a:r>
          </a:p>
          <a:p>
            <a:r>
              <a:rPr lang="en-US" sz="778" dirty="0">
                <a:solidFill>
                  <a:schemeClr val="bg1"/>
                </a:solidFill>
                <a:latin typeface="Comic Sans MS" panose="030F0702030302020204" pitchFamily="66" charset="0"/>
              </a:rPr>
              <a:t>LWT – 180°F</a:t>
            </a:r>
          </a:p>
          <a:p>
            <a:r>
              <a:rPr lang="en-US" sz="778" dirty="0">
                <a:solidFill>
                  <a:schemeClr val="bg1"/>
                </a:solidFill>
                <a:latin typeface="Comic Sans MS" panose="030F0702030302020204" pitchFamily="66" charset="0"/>
              </a:rPr>
              <a:t>Turn down ratio – 14:1</a:t>
            </a:r>
          </a:p>
          <a:p>
            <a:r>
              <a:rPr lang="en-US" sz="778" dirty="0">
                <a:solidFill>
                  <a:schemeClr val="bg1"/>
                </a:solidFill>
                <a:latin typeface="Comic Sans MS" panose="030F0702030302020204" pitchFamily="66" charset="0"/>
              </a:rPr>
              <a:t>13 </a:t>
            </a:r>
            <a:r>
              <a:rPr lang="en-US" sz="778" dirty="0" err="1">
                <a:solidFill>
                  <a:schemeClr val="bg1"/>
                </a:solidFill>
                <a:latin typeface="Comic Sans MS" panose="030F0702030302020204" pitchFamily="66" charset="0"/>
              </a:rPr>
              <a:t>fla</a:t>
            </a:r>
            <a:r>
              <a:rPr lang="en-US" sz="778" dirty="0">
                <a:solidFill>
                  <a:schemeClr val="bg1"/>
                </a:solidFill>
                <a:latin typeface="Comic Sans MS" panose="030F0702030302020204" pitchFamily="66" charset="0"/>
              </a:rPr>
              <a:t> at 120 vac 1 phase</a:t>
            </a:r>
          </a:p>
          <a:p>
            <a:r>
              <a:rPr lang="en-US" sz="778" dirty="0">
                <a:solidFill>
                  <a:schemeClr val="bg1"/>
                </a:solidFill>
                <a:latin typeface="Comic Sans MS" panose="030F0702030302020204" pitchFamily="66" charset="0"/>
              </a:rPr>
              <a:t>Bell and Gossett </a:t>
            </a:r>
          </a:p>
          <a:p>
            <a:r>
              <a:rPr lang="en-US" sz="778" dirty="0">
                <a:solidFill>
                  <a:schemeClr val="bg1"/>
                </a:solidFill>
                <a:latin typeface="Comic Sans MS" panose="030F0702030302020204" pitchFamily="66" charset="0"/>
              </a:rPr>
              <a:t>611</a:t>
            </a:r>
          </a:p>
          <a:p>
            <a:r>
              <a:rPr lang="en-US" sz="778" dirty="0">
                <a:solidFill>
                  <a:schemeClr val="bg1"/>
                </a:solidFill>
                <a:latin typeface="Comic Sans MS" panose="030F0702030302020204" pitchFamily="66" charset="0"/>
              </a:rPr>
              <a:t>120 gpm at 11 ft.w.c.</a:t>
            </a:r>
          </a:p>
          <a:p>
            <a:r>
              <a:rPr lang="en-US" sz="778" dirty="0">
                <a:solidFill>
                  <a:schemeClr val="bg1"/>
                </a:solidFill>
                <a:latin typeface="Comic Sans MS" panose="030F0702030302020204" pitchFamily="66" charset="0"/>
              </a:rPr>
              <a:t>.84 bhp, 1hp motor</a:t>
            </a:r>
          </a:p>
          <a:p>
            <a:r>
              <a:rPr lang="en-US" sz="778" dirty="0">
                <a:solidFill>
                  <a:schemeClr val="bg1"/>
                </a:solidFill>
                <a:latin typeface="Comic Sans MS" panose="030F0702030302020204" pitchFamily="66" charset="0"/>
              </a:rPr>
              <a:t>1750 rpm</a:t>
            </a:r>
          </a:p>
        </p:txBody>
      </p:sp>
      <p:grpSp>
        <p:nvGrpSpPr>
          <p:cNvPr id="1107" name="Group 1106">
            <a:extLst>
              <a:ext uri="{FF2B5EF4-FFF2-40B4-BE49-F238E27FC236}">
                <a16:creationId xmlns:a16="http://schemas.microsoft.com/office/drawing/2014/main" id="{79A52204-2F42-4208-A270-B46C39681FE4}"/>
              </a:ext>
            </a:extLst>
          </p:cNvPr>
          <p:cNvGrpSpPr/>
          <p:nvPr/>
        </p:nvGrpSpPr>
        <p:grpSpPr>
          <a:xfrm>
            <a:off x="3545314" y="5326710"/>
            <a:ext cx="2499887" cy="947058"/>
            <a:chOff x="5558614" y="8902278"/>
            <a:chExt cx="4499796" cy="1704705"/>
          </a:xfrm>
        </p:grpSpPr>
        <p:grpSp>
          <p:nvGrpSpPr>
            <p:cNvPr id="1108" name="Group 1107">
              <a:extLst>
                <a:ext uri="{FF2B5EF4-FFF2-40B4-BE49-F238E27FC236}">
                  <a16:creationId xmlns:a16="http://schemas.microsoft.com/office/drawing/2014/main" id="{E4023815-025A-45F9-A156-4B29D3BDC432}"/>
                </a:ext>
              </a:extLst>
            </p:cNvPr>
            <p:cNvGrpSpPr/>
            <p:nvPr/>
          </p:nvGrpSpPr>
          <p:grpSpPr>
            <a:xfrm rot="5400000">
              <a:off x="7134616" y="9740571"/>
              <a:ext cx="681281" cy="502910"/>
              <a:chOff x="5902447" y="8381465"/>
              <a:chExt cx="681281" cy="502910"/>
            </a:xfrm>
          </p:grpSpPr>
          <p:grpSp>
            <p:nvGrpSpPr>
              <p:cNvPr id="1547" name="Group 1546">
                <a:extLst>
                  <a:ext uri="{FF2B5EF4-FFF2-40B4-BE49-F238E27FC236}">
                    <a16:creationId xmlns:a16="http://schemas.microsoft.com/office/drawing/2014/main" id="{E071C931-FD95-400C-835E-7C066AB175AB}"/>
                  </a:ext>
                </a:extLst>
              </p:cNvPr>
              <p:cNvGrpSpPr/>
              <p:nvPr/>
            </p:nvGrpSpPr>
            <p:grpSpPr>
              <a:xfrm rot="5400000" flipH="1">
                <a:off x="5788152" y="8495760"/>
                <a:ext cx="502910" cy="274320"/>
                <a:chOff x="3657610" y="2103120"/>
                <a:chExt cx="502910" cy="274320"/>
              </a:xfrm>
            </p:grpSpPr>
            <p:cxnSp>
              <p:nvCxnSpPr>
                <p:cNvPr id="1607" name="Straight Connector 1606">
                  <a:extLst>
                    <a:ext uri="{FF2B5EF4-FFF2-40B4-BE49-F238E27FC236}">
                      <a16:creationId xmlns:a16="http://schemas.microsoft.com/office/drawing/2014/main" id="{95E61684-3DA2-4C33-9B7A-202F18FEFB34}"/>
                    </a:ext>
                  </a:extLst>
                </p:cNvPr>
                <p:cNvCxnSpPr/>
                <p:nvPr/>
              </p:nvCxnSpPr>
              <p:spPr>
                <a:xfrm>
                  <a:off x="3657610" y="2244740"/>
                  <a:ext cx="2148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08" name="Isosceles Triangle 1607">
                  <a:extLst>
                    <a:ext uri="{FF2B5EF4-FFF2-40B4-BE49-F238E27FC236}">
                      <a16:creationId xmlns:a16="http://schemas.microsoft.com/office/drawing/2014/main" id="{7F7CEB9B-859B-44FD-9225-FD4144E4F387}"/>
                    </a:ext>
                  </a:extLst>
                </p:cNvPr>
                <p:cNvSpPr/>
                <p:nvPr/>
              </p:nvSpPr>
              <p:spPr>
                <a:xfrm rot="5400000" flipV="1">
                  <a:off x="3771908" y="2221881"/>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610" name="Isosceles Triangle 1609">
                  <a:extLst>
                    <a:ext uri="{FF2B5EF4-FFF2-40B4-BE49-F238E27FC236}">
                      <a16:creationId xmlns:a16="http://schemas.microsoft.com/office/drawing/2014/main" id="{0FE5E73A-1A69-4B0C-9E61-032FD4CAC328}"/>
                    </a:ext>
                  </a:extLst>
                </p:cNvPr>
                <p:cNvSpPr/>
                <p:nvPr/>
              </p:nvSpPr>
              <p:spPr>
                <a:xfrm rot="5400000">
                  <a:off x="3726189" y="222187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611" name="Oval 1610">
                  <a:extLst>
                    <a:ext uri="{FF2B5EF4-FFF2-40B4-BE49-F238E27FC236}">
                      <a16:creationId xmlns:a16="http://schemas.microsoft.com/office/drawing/2014/main" id="{33BEC84D-58D1-4802-84EA-F371BF94F005}"/>
                    </a:ext>
                  </a:extLst>
                </p:cNvPr>
                <p:cNvSpPr>
                  <a:spLocks noChangeAspect="1"/>
                </p:cNvSpPr>
                <p:nvPr/>
              </p:nvSpPr>
              <p:spPr>
                <a:xfrm>
                  <a:off x="3886200" y="2103120"/>
                  <a:ext cx="274320" cy="27432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nvGrpSpPr>
                <p:cNvPr id="1613" name="Group 1612">
                  <a:extLst>
                    <a:ext uri="{FF2B5EF4-FFF2-40B4-BE49-F238E27FC236}">
                      <a16:creationId xmlns:a16="http://schemas.microsoft.com/office/drawing/2014/main" id="{99BE58E3-AD0C-44E8-A568-182E90387C80}"/>
                    </a:ext>
                  </a:extLst>
                </p:cNvPr>
                <p:cNvGrpSpPr>
                  <a:grpSpLocks noChangeAspect="1"/>
                </p:cNvGrpSpPr>
                <p:nvPr/>
              </p:nvGrpSpPr>
              <p:grpSpPr>
                <a:xfrm rot="2700000">
                  <a:off x="4022196" y="2152225"/>
                  <a:ext cx="45720" cy="152400"/>
                  <a:chOff x="5577828" y="2244740"/>
                  <a:chExt cx="274320" cy="914400"/>
                </a:xfrm>
              </p:grpSpPr>
              <p:sp>
                <p:nvSpPr>
                  <p:cNvPr id="1614" name="Isosceles Triangle 1613">
                    <a:extLst>
                      <a:ext uri="{FF2B5EF4-FFF2-40B4-BE49-F238E27FC236}">
                        <a16:creationId xmlns:a16="http://schemas.microsoft.com/office/drawing/2014/main" id="{7656FE97-2C76-4C96-9EB5-EA4C2817377C}"/>
                      </a:ext>
                    </a:extLst>
                  </p:cNvPr>
                  <p:cNvSpPr/>
                  <p:nvPr/>
                </p:nvSpPr>
                <p:spPr>
                  <a:xfrm>
                    <a:off x="5641833" y="2244740"/>
                    <a:ext cx="146313" cy="914400"/>
                  </a:xfrm>
                  <a:prstGeom prst="triangl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615" name="Oval 1614">
                    <a:extLst>
                      <a:ext uri="{FF2B5EF4-FFF2-40B4-BE49-F238E27FC236}">
                        <a16:creationId xmlns:a16="http://schemas.microsoft.com/office/drawing/2014/main" id="{A2836917-8AC7-4367-B724-F34C35EDB65C}"/>
                      </a:ext>
                    </a:extLst>
                  </p:cNvPr>
                  <p:cNvSpPr>
                    <a:spLocks noChangeAspect="1"/>
                  </p:cNvSpPr>
                  <p:nvPr/>
                </p:nvSpPr>
                <p:spPr>
                  <a:xfrm>
                    <a:off x="5577828" y="2697488"/>
                    <a:ext cx="274320" cy="27432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nvGrpSpPr>
              <p:cNvPr id="1548" name="Group 1547">
                <a:extLst>
                  <a:ext uri="{FF2B5EF4-FFF2-40B4-BE49-F238E27FC236}">
                    <a16:creationId xmlns:a16="http://schemas.microsoft.com/office/drawing/2014/main" id="{9F2CBA6A-FB33-47B9-9E8F-3DC19881DB0A}"/>
                  </a:ext>
                </a:extLst>
              </p:cNvPr>
              <p:cNvGrpSpPr/>
              <p:nvPr/>
            </p:nvGrpSpPr>
            <p:grpSpPr>
              <a:xfrm>
                <a:off x="6309411" y="8412452"/>
                <a:ext cx="274317" cy="457194"/>
                <a:chOff x="5120669" y="7498053"/>
                <a:chExt cx="274317" cy="457194"/>
              </a:xfrm>
            </p:grpSpPr>
            <p:sp>
              <p:nvSpPr>
                <p:cNvPr id="1549" name="TextBox 1548">
                  <a:extLst>
                    <a:ext uri="{FF2B5EF4-FFF2-40B4-BE49-F238E27FC236}">
                      <a16:creationId xmlns:a16="http://schemas.microsoft.com/office/drawing/2014/main" id="{4C62F50D-A76E-4142-9715-20CF3718563F}"/>
                    </a:ext>
                  </a:extLst>
                </p:cNvPr>
                <p:cNvSpPr txBox="1"/>
                <p:nvPr/>
              </p:nvSpPr>
              <p:spPr>
                <a:xfrm>
                  <a:off x="5120669" y="7498053"/>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PT</a:t>
                  </a:r>
                </a:p>
              </p:txBody>
            </p:sp>
            <p:cxnSp>
              <p:nvCxnSpPr>
                <p:cNvPr id="1550" name="Straight Connector 1549">
                  <a:extLst>
                    <a:ext uri="{FF2B5EF4-FFF2-40B4-BE49-F238E27FC236}">
                      <a16:creationId xmlns:a16="http://schemas.microsoft.com/office/drawing/2014/main" id="{1A55FBF8-4B23-4D43-A4AF-D4E8C85A6576}"/>
                    </a:ext>
                  </a:extLst>
                </p:cNvPr>
                <p:cNvCxnSpPr/>
                <p:nvPr/>
              </p:nvCxnSpPr>
              <p:spPr>
                <a:xfrm rot="5400000" flipH="1">
                  <a:off x="5150399" y="7847820"/>
                  <a:ext cx="2148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51" name="Isosceles Triangle 1550">
                  <a:extLst>
                    <a:ext uri="{FF2B5EF4-FFF2-40B4-BE49-F238E27FC236}">
                      <a16:creationId xmlns:a16="http://schemas.microsoft.com/office/drawing/2014/main" id="{6D435C34-0D9B-4D74-88FA-E71CADF87281}"/>
                    </a:ext>
                  </a:extLst>
                </p:cNvPr>
                <p:cNvSpPr/>
                <p:nvPr/>
              </p:nvSpPr>
              <p:spPr>
                <a:xfrm flipH="1" flipV="1">
                  <a:off x="5212105" y="777236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605" name="Isosceles Triangle 1604">
                  <a:extLst>
                    <a:ext uri="{FF2B5EF4-FFF2-40B4-BE49-F238E27FC236}">
                      <a16:creationId xmlns:a16="http://schemas.microsoft.com/office/drawing/2014/main" id="{6B976633-D310-483A-B58E-AB70020D0611}"/>
                    </a:ext>
                  </a:extLst>
                </p:cNvPr>
                <p:cNvSpPr/>
                <p:nvPr/>
              </p:nvSpPr>
              <p:spPr>
                <a:xfrm flipH="1">
                  <a:off x="5212107" y="7818088"/>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cxnSp>
          <p:nvCxnSpPr>
            <p:cNvPr id="1109" name="Straight Connector 1108">
              <a:extLst>
                <a:ext uri="{FF2B5EF4-FFF2-40B4-BE49-F238E27FC236}">
                  <a16:creationId xmlns:a16="http://schemas.microsoft.com/office/drawing/2014/main" id="{2D0E9B01-0CE9-4B6D-9DE9-A5FAB1C13748}"/>
                </a:ext>
              </a:extLst>
            </p:cNvPr>
            <p:cNvCxnSpPr>
              <a:cxnSpLocks/>
            </p:cNvCxnSpPr>
            <p:nvPr/>
          </p:nvCxnSpPr>
          <p:spPr>
            <a:xfrm>
              <a:off x="7223801" y="9339602"/>
              <a:ext cx="0" cy="1267381"/>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id="{932E0F63-98FA-442A-87D0-641F0F0DF4C3}"/>
                </a:ext>
              </a:extLst>
            </p:cNvPr>
            <p:cNvCxnSpPr/>
            <p:nvPr/>
          </p:nvCxnSpPr>
          <p:spPr>
            <a:xfrm rot="18900000">
              <a:off x="6889168" y="9521825"/>
              <a:ext cx="182880" cy="0"/>
            </a:xfrm>
            <a:prstGeom prst="line">
              <a:avLst/>
            </a:prstGeom>
            <a:ln w="25400" cap="rnd">
              <a:solidFill>
                <a:srgbClr val="008FFC"/>
              </a:solidFill>
            </a:ln>
          </p:spPr>
          <p:style>
            <a:lnRef idx="1">
              <a:schemeClr val="accent1"/>
            </a:lnRef>
            <a:fillRef idx="0">
              <a:schemeClr val="accent1"/>
            </a:fillRef>
            <a:effectRef idx="0">
              <a:schemeClr val="accent1"/>
            </a:effectRef>
            <a:fontRef idx="minor">
              <a:schemeClr val="tx1"/>
            </a:fontRef>
          </p:style>
        </p:cxnSp>
        <p:cxnSp>
          <p:nvCxnSpPr>
            <p:cNvPr id="1111" name="Straight Connector 1110">
              <a:extLst>
                <a:ext uri="{FF2B5EF4-FFF2-40B4-BE49-F238E27FC236}">
                  <a16:creationId xmlns:a16="http://schemas.microsoft.com/office/drawing/2014/main" id="{AAA71C06-82E5-4E13-94A8-CE5D4AB4F28F}"/>
                </a:ext>
              </a:extLst>
            </p:cNvPr>
            <p:cNvCxnSpPr>
              <a:cxnSpLocks/>
            </p:cNvCxnSpPr>
            <p:nvPr/>
          </p:nvCxnSpPr>
          <p:spPr>
            <a:xfrm>
              <a:off x="7045266" y="9326823"/>
              <a:ext cx="0" cy="130344"/>
            </a:xfrm>
            <a:prstGeom prst="line">
              <a:avLst/>
            </a:prstGeom>
            <a:ln w="25400" cap="rnd">
              <a:solidFill>
                <a:srgbClr val="008FFC"/>
              </a:solidFill>
            </a:ln>
          </p:spPr>
          <p:style>
            <a:lnRef idx="1">
              <a:schemeClr val="accent1"/>
            </a:lnRef>
            <a:fillRef idx="0">
              <a:schemeClr val="accent1"/>
            </a:fillRef>
            <a:effectRef idx="0">
              <a:schemeClr val="accent1"/>
            </a:effectRef>
            <a:fontRef idx="minor">
              <a:schemeClr val="tx1"/>
            </a:fontRef>
          </p:style>
        </p:cxnSp>
        <p:grpSp>
          <p:nvGrpSpPr>
            <p:cNvPr id="1112" name="Group 1111">
              <a:extLst>
                <a:ext uri="{FF2B5EF4-FFF2-40B4-BE49-F238E27FC236}">
                  <a16:creationId xmlns:a16="http://schemas.microsoft.com/office/drawing/2014/main" id="{A7A96F27-749C-4C57-8FE1-F4689049DABD}"/>
                </a:ext>
              </a:extLst>
            </p:cNvPr>
            <p:cNvGrpSpPr>
              <a:grpSpLocks noChangeAspect="1"/>
            </p:cNvGrpSpPr>
            <p:nvPr/>
          </p:nvGrpSpPr>
          <p:grpSpPr>
            <a:xfrm rot="18900000">
              <a:off x="6853226" y="9463999"/>
              <a:ext cx="137158" cy="274320"/>
              <a:chOff x="3017537" y="3840480"/>
              <a:chExt cx="137158" cy="274320"/>
            </a:xfrm>
          </p:grpSpPr>
          <p:sp>
            <p:nvSpPr>
              <p:cNvPr id="1545" name="Rectangle 1544">
                <a:extLst>
                  <a:ext uri="{FF2B5EF4-FFF2-40B4-BE49-F238E27FC236}">
                    <a16:creationId xmlns:a16="http://schemas.microsoft.com/office/drawing/2014/main" id="{0DF108D6-82CC-458C-A91A-791B8B932966}"/>
                  </a:ext>
                </a:extLst>
              </p:cNvPr>
              <p:cNvSpPr/>
              <p:nvPr/>
            </p:nvSpPr>
            <p:spPr>
              <a:xfrm>
                <a:off x="3017537" y="3886195"/>
                <a:ext cx="91439" cy="182878"/>
              </a:xfrm>
              <a:prstGeom prst="rect">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546" name="Rectangle 1545">
                <a:extLst>
                  <a:ext uri="{FF2B5EF4-FFF2-40B4-BE49-F238E27FC236}">
                    <a16:creationId xmlns:a16="http://schemas.microsoft.com/office/drawing/2014/main" id="{7B0C7647-E66D-454F-92A2-2B7CE1934326}"/>
                  </a:ext>
                </a:extLst>
              </p:cNvPr>
              <p:cNvSpPr/>
              <p:nvPr/>
            </p:nvSpPr>
            <p:spPr>
              <a:xfrm>
                <a:off x="3108976" y="3840480"/>
                <a:ext cx="45719" cy="274320"/>
              </a:xfrm>
              <a:prstGeom prst="rect">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sp>
          <p:nvSpPr>
            <p:cNvPr id="1113" name="Rectangle 1112">
              <a:extLst>
                <a:ext uri="{FF2B5EF4-FFF2-40B4-BE49-F238E27FC236}">
                  <a16:creationId xmlns:a16="http://schemas.microsoft.com/office/drawing/2014/main" id="{47FA2100-ECA5-41B2-8060-C119DB326D41}"/>
                </a:ext>
              </a:extLst>
            </p:cNvPr>
            <p:cNvSpPr/>
            <p:nvPr/>
          </p:nvSpPr>
          <p:spPr>
            <a:xfrm>
              <a:off x="6405193" y="9692594"/>
              <a:ext cx="548634" cy="82295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114" name="Straight Connector 1113">
              <a:extLst>
                <a:ext uri="{FF2B5EF4-FFF2-40B4-BE49-F238E27FC236}">
                  <a16:creationId xmlns:a16="http://schemas.microsoft.com/office/drawing/2014/main" id="{78FEC18B-2A74-47C3-8904-46F40C6373F8}"/>
                </a:ext>
              </a:extLst>
            </p:cNvPr>
            <p:cNvCxnSpPr/>
            <p:nvPr/>
          </p:nvCxnSpPr>
          <p:spPr>
            <a:xfrm>
              <a:off x="6953827" y="9692594"/>
              <a:ext cx="0" cy="822951"/>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5" name="Straight Connector 1114">
              <a:extLst>
                <a:ext uri="{FF2B5EF4-FFF2-40B4-BE49-F238E27FC236}">
                  <a16:creationId xmlns:a16="http://schemas.microsoft.com/office/drawing/2014/main" id="{858F8063-D4DB-4C32-B21B-76C1FB100759}"/>
                </a:ext>
              </a:extLst>
            </p:cNvPr>
            <p:cNvCxnSpPr/>
            <p:nvPr/>
          </p:nvCxnSpPr>
          <p:spPr>
            <a:xfrm>
              <a:off x="6405193" y="9692594"/>
              <a:ext cx="0" cy="822951"/>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16" name="Arc 1115">
              <a:extLst>
                <a:ext uri="{FF2B5EF4-FFF2-40B4-BE49-F238E27FC236}">
                  <a16:creationId xmlns:a16="http://schemas.microsoft.com/office/drawing/2014/main" id="{C1DE12F6-C377-4AA9-A883-C068724314C8}"/>
                </a:ext>
              </a:extLst>
            </p:cNvPr>
            <p:cNvSpPr/>
            <p:nvPr/>
          </p:nvSpPr>
          <p:spPr>
            <a:xfrm>
              <a:off x="6405193" y="9511204"/>
              <a:ext cx="548634" cy="365755"/>
            </a:xfrm>
            <a:prstGeom prst="arc">
              <a:avLst>
                <a:gd name="adj1" fmla="val 10777592"/>
                <a:gd name="adj2" fmla="val 100870"/>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117" name="Straight Connector 1116">
              <a:extLst>
                <a:ext uri="{FF2B5EF4-FFF2-40B4-BE49-F238E27FC236}">
                  <a16:creationId xmlns:a16="http://schemas.microsoft.com/office/drawing/2014/main" id="{522709B2-6E7F-405E-94AA-6A14FD4F028A}"/>
                </a:ext>
              </a:extLst>
            </p:cNvPr>
            <p:cNvCxnSpPr/>
            <p:nvPr/>
          </p:nvCxnSpPr>
          <p:spPr>
            <a:xfrm>
              <a:off x="6405193" y="10515545"/>
              <a:ext cx="548634"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1" name="Straight Connector 1160">
              <a:extLst>
                <a:ext uri="{FF2B5EF4-FFF2-40B4-BE49-F238E27FC236}">
                  <a16:creationId xmlns:a16="http://schemas.microsoft.com/office/drawing/2014/main" id="{3CCA8DA3-31FE-481A-8FDE-55D297BC0087}"/>
                </a:ext>
              </a:extLst>
            </p:cNvPr>
            <p:cNvCxnSpPr/>
            <p:nvPr/>
          </p:nvCxnSpPr>
          <p:spPr>
            <a:xfrm>
              <a:off x="7593897" y="9511204"/>
              <a:ext cx="640080" cy="0"/>
            </a:xfrm>
            <a:prstGeom prst="line">
              <a:avLst/>
            </a:prstGeom>
            <a:ln w="25400" cap="rnd">
              <a:solidFill>
                <a:srgbClr val="008FFC"/>
              </a:solidFill>
            </a:ln>
          </p:spPr>
          <p:style>
            <a:lnRef idx="1">
              <a:schemeClr val="accent1"/>
            </a:lnRef>
            <a:fillRef idx="0">
              <a:schemeClr val="accent1"/>
            </a:fillRef>
            <a:effectRef idx="0">
              <a:schemeClr val="accent1"/>
            </a:effectRef>
            <a:fontRef idx="minor">
              <a:schemeClr val="tx1"/>
            </a:fontRef>
          </p:style>
        </p:cxnSp>
        <p:grpSp>
          <p:nvGrpSpPr>
            <p:cNvPr id="1162" name="Group 1161">
              <a:extLst>
                <a:ext uri="{FF2B5EF4-FFF2-40B4-BE49-F238E27FC236}">
                  <a16:creationId xmlns:a16="http://schemas.microsoft.com/office/drawing/2014/main" id="{CA8C036A-BC88-440B-B56B-C381344E76F9}"/>
                </a:ext>
              </a:extLst>
            </p:cNvPr>
            <p:cNvGrpSpPr>
              <a:grpSpLocks noChangeAspect="1"/>
            </p:cNvGrpSpPr>
            <p:nvPr/>
          </p:nvGrpSpPr>
          <p:grpSpPr>
            <a:xfrm>
              <a:off x="7411020" y="9054009"/>
              <a:ext cx="182880" cy="365756"/>
              <a:chOff x="6217898" y="228635"/>
              <a:chExt cx="365760" cy="731512"/>
            </a:xfrm>
          </p:grpSpPr>
          <p:cxnSp>
            <p:nvCxnSpPr>
              <p:cNvPr id="1195" name="Straight Connector 1194">
                <a:extLst>
                  <a:ext uri="{FF2B5EF4-FFF2-40B4-BE49-F238E27FC236}">
                    <a16:creationId xmlns:a16="http://schemas.microsoft.com/office/drawing/2014/main" id="{C2DF5E8F-11CE-4E29-B0DE-396C5AC15CE0}"/>
                  </a:ext>
                </a:extLst>
              </p:cNvPr>
              <p:cNvCxnSpPr/>
              <p:nvPr/>
            </p:nvCxnSpPr>
            <p:spPr>
              <a:xfrm flipH="1">
                <a:off x="6400780" y="228635"/>
                <a:ext cx="1" cy="7315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6" name="Straight Connector 1195">
                <a:extLst>
                  <a:ext uri="{FF2B5EF4-FFF2-40B4-BE49-F238E27FC236}">
                    <a16:creationId xmlns:a16="http://schemas.microsoft.com/office/drawing/2014/main" id="{C60F4ED5-8413-4367-B36E-C46057D04843}"/>
                  </a:ext>
                </a:extLst>
              </p:cNvPr>
              <p:cNvCxnSpPr/>
              <p:nvPr/>
            </p:nvCxnSpPr>
            <p:spPr>
              <a:xfrm rot="16200000" flipV="1">
                <a:off x="6400777" y="502944"/>
                <a:ext cx="2" cy="3657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97" name="Group 1196">
                <a:extLst>
                  <a:ext uri="{FF2B5EF4-FFF2-40B4-BE49-F238E27FC236}">
                    <a16:creationId xmlns:a16="http://schemas.microsoft.com/office/drawing/2014/main" id="{42E0E7AD-987F-4193-8363-D7F2411883EC}"/>
                  </a:ext>
                </a:extLst>
              </p:cNvPr>
              <p:cNvGrpSpPr/>
              <p:nvPr/>
            </p:nvGrpSpPr>
            <p:grpSpPr>
              <a:xfrm>
                <a:off x="6217921" y="320074"/>
                <a:ext cx="274298" cy="458437"/>
                <a:chOff x="6263640" y="320074"/>
                <a:chExt cx="274298" cy="458437"/>
              </a:xfrm>
            </p:grpSpPr>
            <p:grpSp>
              <p:nvGrpSpPr>
                <p:cNvPr id="1198" name="Group 1197">
                  <a:extLst>
                    <a:ext uri="{FF2B5EF4-FFF2-40B4-BE49-F238E27FC236}">
                      <a16:creationId xmlns:a16="http://schemas.microsoft.com/office/drawing/2014/main" id="{9228D255-0610-4F7B-8B58-21C67248B4BD}"/>
                    </a:ext>
                  </a:extLst>
                </p:cNvPr>
                <p:cNvGrpSpPr/>
                <p:nvPr/>
              </p:nvGrpSpPr>
              <p:grpSpPr>
                <a:xfrm>
                  <a:off x="6263640" y="320074"/>
                  <a:ext cx="182878" cy="458437"/>
                  <a:chOff x="6217902" y="320074"/>
                  <a:chExt cx="182878" cy="458437"/>
                </a:xfrm>
              </p:grpSpPr>
              <p:cxnSp>
                <p:nvCxnSpPr>
                  <p:cNvPr id="1201" name="Straight Connector 1200">
                    <a:extLst>
                      <a:ext uri="{FF2B5EF4-FFF2-40B4-BE49-F238E27FC236}">
                        <a16:creationId xmlns:a16="http://schemas.microsoft.com/office/drawing/2014/main" id="{59930A3A-BB75-4B14-BCF5-D0B72416F1D0}"/>
                      </a:ext>
                    </a:extLst>
                  </p:cNvPr>
                  <p:cNvCxnSpPr/>
                  <p:nvPr/>
                </p:nvCxnSpPr>
                <p:spPr>
                  <a:xfrm>
                    <a:off x="6400780" y="320074"/>
                    <a:ext cx="0" cy="458437"/>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1" name="Straight Connector 1270">
                    <a:extLst>
                      <a:ext uri="{FF2B5EF4-FFF2-40B4-BE49-F238E27FC236}">
                        <a16:creationId xmlns:a16="http://schemas.microsoft.com/office/drawing/2014/main" id="{C52EE909-F212-404A-A09D-23356A3F4159}"/>
                      </a:ext>
                    </a:extLst>
                  </p:cNvPr>
                  <p:cNvCxnSpPr/>
                  <p:nvPr/>
                </p:nvCxnSpPr>
                <p:spPr>
                  <a:xfrm flipH="1">
                    <a:off x="6217902" y="320074"/>
                    <a:ext cx="182877" cy="91439"/>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99" name="Rectangle 1198">
                  <a:extLst>
                    <a:ext uri="{FF2B5EF4-FFF2-40B4-BE49-F238E27FC236}">
                      <a16:creationId xmlns:a16="http://schemas.microsoft.com/office/drawing/2014/main" id="{CF8737C8-82D0-4BB8-95D6-A42A8F0D4530}"/>
                    </a:ext>
                  </a:extLst>
                </p:cNvPr>
                <p:cNvSpPr/>
                <p:nvPr/>
              </p:nvSpPr>
              <p:spPr>
                <a:xfrm>
                  <a:off x="6400779" y="411513"/>
                  <a:ext cx="91440" cy="274310"/>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200" name="Rectangle 1199">
                  <a:extLst>
                    <a:ext uri="{FF2B5EF4-FFF2-40B4-BE49-F238E27FC236}">
                      <a16:creationId xmlns:a16="http://schemas.microsoft.com/office/drawing/2014/main" id="{45AE5BBE-3CC7-43A3-B187-DB7C207CA661}"/>
                    </a:ext>
                  </a:extLst>
                </p:cNvPr>
                <p:cNvSpPr/>
                <p:nvPr/>
              </p:nvSpPr>
              <p:spPr>
                <a:xfrm rot="5400000">
                  <a:off x="6469359" y="448056"/>
                  <a:ext cx="91440" cy="45719"/>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cxnSp>
          <p:nvCxnSpPr>
            <p:cNvPr id="1163" name="Straight Connector 1162">
              <a:extLst>
                <a:ext uri="{FF2B5EF4-FFF2-40B4-BE49-F238E27FC236}">
                  <a16:creationId xmlns:a16="http://schemas.microsoft.com/office/drawing/2014/main" id="{D91C6EEE-A72E-4092-8319-9A6F3973AACD}"/>
                </a:ext>
              </a:extLst>
            </p:cNvPr>
            <p:cNvCxnSpPr/>
            <p:nvPr/>
          </p:nvCxnSpPr>
          <p:spPr>
            <a:xfrm>
              <a:off x="7045266" y="9328326"/>
              <a:ext cx="1280146" cy="622"/>
            </a:xfrm>
            <a:prstGeom prst="line">
              <a:avLst/>
            </a:prstGeom>
            <a:ln w="25400" cap="rnd">
              <a:solidFill>
                <a:srgbClr val="008FFC"/>
              </a:solidFill>
            </a:ln>
          </p:spPr>
          <p:style>
            <a:lnRef idx="1">
              <a:schemeClr val="accent1"/>
            </a:lnRef>
            <a:fillRef idx="0">
              <a:schemeClr val="accent1"/>
            </a:fillRef>
            <a:effectRef idx="0">
              <a:schemeClr val="accent1"/>
            </a:effectRef>
            <a:fontRef idx="minor">
              <a:schemeClr val="tx1"/>
            </a:fontRef>
          </p:style>
        </p:cxnSp>
        <p:grpSp>
          <p:nvGrpSpPr>
            <p:cNvPr id="1164" name="Group 1163">
              <a:extLst>
                <a:ext uri="{FF2B5EF4-FFF2-40B4-BE49-F238E27FC236}">
                  <a16:creationId xmlns:a16="http://schemas.microsoft.com/office/drawing/2014/main" id="{073872B7-69C1-458C-B21F-B4367716DF16}"/>
                </a:ext>
              </a:extLst>
            </p:cNvPr>
            <p:cNvGrpSpPr>
              <a:grpSpLocks noChangeAspect="1"/>
            </p:cNvGrpSpPr>
            <p:nvPr/>
          </p:nvGrpSpPr>
          <p:grpSpPr>
            <a:xfrm rot="5400000">
              <a:off x="7685339" y="9282608"/>
              <a:ext cx="91440" cy="91438"/>
              <a:chOff x="914440" y="4526267"/>
              <a:chExt cx="182883" cy="182879"/>
            </a:xfrm>
          </p:grpSpPr>
          <p:grpSp>
            <p:nvGrpSpPr>
              <p:cNvPr id="1191" name="Group 1190">
                <a:extLst>
                  <a:ext uri="{FF2B5EF4-FFF2-40B4-BE49-F238E27FC236}">
                    <a16:creationId xmlns:a16="http://schemas.microsoft.com/office/drawing/2014/main" id="{DD6A9616-D925-4FCF-9049-C858D29BAD18}"/>
                  </a:ext>
                </a:extLst>
              </p:cNvPr>
              <p:cNvGrpSpPr/>
              <p:nvPr/>
            </p:nvGrpSpPr>
            <p:grpSpPr>
              <a:xfrm>
                <a:off x="914440" y="4526267"/>
                <a:ext cx="182883" cy="182879"/>
                <a:chOff x="914435" y="4160512"/>
                <a:chExt cx="182883" cy="182879"/>
              </a:xfrm>
            </p:grpSpPr>
            <p:sp>
              <p:nvSpPr>
                <p:cNvPr id="1193" name="Isosceles Triangle 1192">
                  <a:extLst>
                    <a:ext uri="{FF2B5EF4-FFF2-40B4-BE49-F238E27FC236}">
                      <a16:creationId xmlns:a16="http://schemas.microsoft.com/office/drawing/2014/main" id="{0EC31C4A-8720-45F2-A053-B4A902D729E4}"/>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194" name="Isosceles Triangle 1193">
                  <a:extLst>
                    <a:ext uri="{FF2B5EF4-FFF2-40B4-BE49-F238E27FC236}">
                      <a16:creationId xmlns:a16="http://schemas.microsoft.com/office/drawing/2014/main" id="{891AC37B-7CE1-45E5-8FFF-BCE21B15D097}"/>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sp>
            <p:nvSpPr>
              <p:cNvPr id="1192" name="Oval 1191">
                <a:extLst>
                  <a:ext uri="{FF2B5EF4-FFF2-40B4-BE49-F238E27FC236}">
                    <a16:creationId xmlns:a16="http://schemas.microsoft.com/office/drawing/2014/main" id="{E58EA87B-B86C-440A-85D5-9A854E6E0A0F}"/>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nvGrpSpPr>
            <p:cNvPr id="1165" name="Group 1164">
              <a:extLst>
                <a:ext uri="{FF2B5EF4-FFF2-40B4-BE49-F238E27FC236}">
                  <a16:creationId xmlns:a16="http://schemas.microsoft.com/office/drawing/2014/main" id="{92F38DEE-2E2A-49B1-991A-EBD0AA26496C}"/>
                </a:ext>
              </a:extLst>
            </p:cNvPr>
            <p:cNvGrpSpPr/>
            <p:nvPr/>
          </p:nvGrpSpPr>
          <p:grpSpPr>
            <a:xfrm>
              <a:off x="7868216" y="9052521"/>
              <a:ext cx="182872" cy="548632"/>
              <a:chOff x="3931926" y="3427512"/>
              <a:chExt cx="182872" cy="548632"/>
            </a:xfrm>
          </p:grpSpPr>
          <p:cxnSp>
            <p:nvCxnSpPr>
              <p:cNvPr id="1185" name="Straight Connector 1184">
                <a:extLst>
                  <a:ext uri="{FF2B5EF4-FFF2-40B4-BE49-F238E27FC236}">
                    <a16:creationId xmlns:a16="http://schemas.microsoft.com/office/drawing/2014/main" id="{8842FCE9-D693-453A-8827-D19DB344FD93}"/>
                  </a:ext>
                </a:extLst>
              </p:cNvPr>
              <p:cNvCxnSpPr/>
              <p:nvPr/>
            </p:nvCxnSpPr>
            <p:spPr>
              <a:xfrm rot="16200000" flipH="1">
                <a:off x="3657610" y="3701828"/>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86" name="Group 1185">
                <a:extLst>
                  <a:ext uri="{FF2B5EF4-FFF2-40B4-BE49-F238E27FC236}">
                    <a16:creationId xmlns:a16="http://schemas.microsoft.com/office/drawing/2014/main" id="{8FE90DA0-27E1-4053-B60A-41A65702DD07}"/>
                  </a:ext>
                </a:extLst>
              </p:cNvPr>
              <p:cNvGrpSpPr/>
              <p:nvPr/>
            </p:nvGrpSpPr>
            <p:grpSpPr>
              <a:xfrm rot="16200000">
                <a:off x="3933957" y="3656093"/>
                <a:ext cx="91442" cy="91440"/>
                <a:chOff x="914435" y="4160512"/>
                <a:chExt cx="182883" cy="182879"/>
              </a:xfrm>
            </p:grpSpPr>
            <p:sp>
              <p:nvSpPr>
                <p:cNvPr id="1189" name="Isosceles Triangle 1188">
                  <a:extLst>
                    <a:ext uri="{FF2B5EF4-FFF2-40B4-BE49-F238E27FC236}">
                      <a16:creationId xmlns:a16="http://schemas.microsoft.com/office/drawing/2014/main" id="{75B6DD19-4F60-43F2-9F92-57ADAF56E2C4}"/>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190" name="Isosceles Triangle 1189">
                  <a:extLst>
                    <a:ext uri="{FF2B5EF4-FFF2-40B4-BE49-F238E27FC236}">
                      <a16:creationId xmlns:a16="http://schemas.microsoft.com/office/drawing/2014/main" id="{10E84958-EC99-4863-94B2-F54566BB6F0B}"/>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cxnSp>
            <p:nvCxnSpPr>
              <p:cNvPr id="1187" name="Straight Connector 1186">
                <a:extLst>
                  <a:ext uri="{FF2B5EF4-FFF2-40B4-BE49-F238E27FC236}">
                    <a16:creationId xmlns:a16="http://schemas.microsoft.com/office/drawing/2014/main" id="{29A1F398-1B27-4FCF-9D48-55AF9E1184D7}"/>
                  </a:ext>
                </a:extLst>
              </p:cNvPr>
              <p:cNvCxnSpPr>
                <a:stCxn id="1190" idx="0"/>
                <a:endCxn id="1188" idx="2"/>
              </p:cNvCxnSpPr>
              <p:nvPr/>
            </p:nvCxnSpPr>
            <p:spPr>
              <a:xfrm flipV="1">
                <a:off x="3979678" y="3533897"/>
                <a:ext cx="0" cy="167917"/>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88" name="Isosceles Triangle 1187">
                <a:extLst>
                  <a:ext uri="{FF2B5EF4-FFF2-40B4-BE49-F238E27FC236}">
                    <a16:creationId xmlns:a16="http://schemas.microsoft.com/office/drawing/2014/main" id="{1A7825C1-753B-4D63-A913-07B98935AA21}"/>
                  </a:ext>
                </a:extLst>
              </p:cNvPr>
              <p:cNvSpPr/>
              <p:nvPr/>
            </p:nvSpPr>
            <p:spPr>
              <a:xfrm rot="5400000">
                <a:off x="4002263" y="3511311"/>
                <a:ext cx="89950" cy="135121"/>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nvGrpSpPr>
            <p:cNvPr id="1166" name="Group 1165">
              <a:extLst>
                <a:ext uri="{FF2B5EF4-FFF2-40B4-BE49-F238E27FC236}">
                  <a16:creationId xmlns:a16="http://schemas.microsoft.com/office/drawing/2014/main" id="{972EA37C-78BA-481E-B56D-F248B4250B3F}"/>
                </a:ext>
              </a:extLst>
            </p:cNvPr>
            <p:cNvGrpSpPr>
              <a:grpSpLocks noChangeAspect="1"/>
            </p:cNvGrpSpPr>
            <p:nvPr/>
          </p:nvGrpSpPr>
          <p:grpSpPr>
            <a:xfrm rot="5400000">
              <a:off x="8051094" y="9282608"/>
              <a:ext cx="91440" cy="91438"/>
              <a:chOff x="914440" y="4526267"/>
              <a:chExt cx="182883" cy="182879"/>
            </a:xfrm>
          </p:grpSpPr>
          <p:grpSp>
            <p:nvGrpSpPr>
              <p:cNvPr id="1181" name="Group 1180">
                <a:extLst>
                  <a:ext uri="{FF2B5EF4-FFF2-40B4-BE49-F238E27FC236}">
                    <a16:creationId xmlns:a16="http://schemas.microsoft.com/office/drawing/2014/main" id="{E662552A-9E50-4052-92F5-B4812027E567}"/>
                  </a:ext>
                </a:extLst>
              </p:cNvPr>
              <p:cNvGrpSpPr/>
              <p:nvPr/>
            </p:nvGrpSpPr>
            <p:grpSpPr>
              <a:xfrm>
                <a:off x="914440" y="4526267"/>
                <a:ext cx="182883" cy="182879"/>
                <a:chOff x="914435" y="4160512"/>
                <a:chExt cx="182883" cy="182879"/>
              </a:xfrm>
            </p:grpSpPr>
            <p:sp>
              <p:nvSpPr>
                <p:cNvPr id="1183" name="Isosceles Triangle 1182">
                  <a:extLst>
                    <a:ext uri="{FF2B5EF4-FFF2-40B4-BE49-F238E27FC236}">
                      <a16:creationId xmlns:a16="http://schemas.microsoft.com/office/drawing/2014/main" id="{65A80BAE-8D86-4A51-8C22-9EFC6BDA9C0D}"/>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184" name="Isosceles Triangle 1183">
                  <a:extLst>
                    <a:ext uri="{FF2B5EF4-FFF2-40B4-BE49-F238E27FC236}">
                      <a16:creationId xmlns:a16="http://schemas.microsoft.com/office/drawing/2014/main" id="{33E12D21-1F6B-470F-A983-31FCB655DD63}"/>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sp>
            <p:nvSpPr>
              <p:cNvPr id="1182" name="Oval 1181">
                <a:extLst>
                  <a:ext uri="{FF2B5EF4-FFF2-40B4-BE49-F238E27FC236}">
                    <a16:creationId xmlns:a16="http://schemas.microsoft.com/office/drawing/2014/main" id="{0A78A52B-7D1B-41B4-9B41-7E3AF303B778}"/>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nvGrpSpPr>
            <p:cNvPr id="1167" name="Group 1166">
              <a:extLst>
                <a:ext uri="{FF2B5EF4-FFF2-40B4-BE49-F238E27FC236}">
                  <a16:creationId xmlns:a16="http://schemas.microsoft.com/office/drawing/2014/main" id="{075F59D7-DA64-43DB-91B3-13E24E46559C}"/>
                </a:ext>
              </a:extLst>
            </p:cNvPr>
            <p:cNvGrpSpPr>
              <a:grpSpLocks noChangeAspect="1"/>
            </p:cNvGrpSpPr>
            <p:nvPr/>
          </p:nvGrpSpPr>
          <p:grpSpPr>
            <a:xfrm rot="5400000">
              <a:off x="7868216" y="9465489"/>
              <a:ext cx="91440" cy="91438"/>
              <a:chOff x="914440" y="4526267"/>
              <a:chExt cx="182883" cy="182879"/>
            </a:xfrm>
          </p:grpSpPr>
          <p:grpSp>
            <p:nvGrpSpPr>
              <p:cNvPr id="1177" name="Group 1176">
                <a:extLst>
                  <a:ext uri="{FF2B5EF4-FFF2-40B4-BE49-F238E27FC236}">
                    <a16:creationId xmlns:a16="http://schemas.microsoft.com/office/drawing/2014/main" id="{CC6C2949-6970-4C89-AF7D-63C8D46FD99D}"/>
                  </a:ext>
                </a:extLst>
              </p:cNvPr>
              <p:cNvGrpSpPr/>
              <p:nvPr/>
            </p:nvGrpSpPr>
            <p:grpSpPr>
              <a:xfrm>
                <a:off x="914440" y="4526267"/>
                <a:ext cx="182883" cy="182879"/>
                <a:chOff x="914435" y="4160512"/>
                <a:chExt cx="182883" cy="182879"/>
              </a:xfrm>
            </p:grpSpPr>
            <p:sp>
              <p:nvSpPr>
                <p:cNvPr id="1179" name="Isosceles Triangle 1178">
                  <a:extLst>
                    <a:ext uri="{FF2B5EF4-FFF2-40B4-BE49-F238E27FC236}">
                      <a16:creationId xmlns:a16="http://schemas.microsoft.com/office/drawing/2014/main" id="{3995030E-6B3E-4273-8BF2-C881DDD41DE6}"/>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180" name="Isosceles Triangle 1179">
                  <a:extLst>
                    <a:ext uri="{FF2B5EF4-FFF2-40B4-BE49-F238E27FC236}">
                      <a16:creationId xmlns:a16="http://schemas.microsoft.com/office/drawing/2014/main" id="{1CDEA461-5B34-4003-BADA-3056A6E3B44E}"/>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sp>
            <p:nvSpPr>
              <p:cNvPr id="1178" name="Oval 1177">
                <a:extLst>
                  <a:ext uri="{FF2B5EF4-FFF2-40B4-BE49-F238E27FC236}">
                    <a16:creationId xmlns:a16="http://schemas.microsoft.com/office/drawing/2014/main" id="{B583B61E-9774-44F7-B7E4-AD112FC89752}"/>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cxnSp>
          <p:nvCxnSpPr>
            <p:cNvPr id="1168" name="Straight Connector 1167">
              <a:extLst>
                <a:ext uri="{FF2B5EF4-FFF2-40B4-BE49-F238E27FC236}">
                  <a16:creationId xmlns:a16="http://schemas.microsoft.com/office/drawing/2014/main" id="{4654D69F-36CC-4388-95DE-F30A6794447D}"/>
                </a:ext>
              </a:extLst>
            </p:cNvPr>
            <p:cNvCxnSpPr/>
            <p:nvPr/>
          </p:nvCxnSpPr>
          <p:spPr>
            <a:xfrm>
              <a:off x="7593897" y="9328948"/>
              <a:ext cx="4" cy="183744"/>
            </a:xfrm>
            <a:prstGeom prst="line">
              <a:avLst/>
            </a:prstGeom>
            <a:ln w="25400" cap="rnd">
              <a:solidFill>
                <a:srgbClr val="008FFC"/>
              </a:solidFill>
            </a:ln>
          </p:spPr>
          <p:style>
            <a:lnRef idx="1">
              <a:schemeClr val="accent1"/>
            </a:lnRef>
            <a:fillRef idx="0">
              <a:schemeClr val="accent1"/>
            </a:fillRef>
            <a:effectRef idx="0">
              <a:schemeClr val="accent1"/>
            </a:effectRef>
            <a:fontRef idx="minor">
              <a:schemeClr val="tx1"/>
            </a:fontRef>
          </p:style>
        </p:cxnSp>
        <p:cxnSp>
          <p:nvCxnSpPr>
            <p:cNvPr id="1169" name="Straight Connector 1168">
              <a:extLst>
                <a:ext uri="{FF2B5EF4-FFF2-40B4-BE49-F238E27FC236}">
                  <a16:creationId xmlns:a16="http://schemas.microsoft.com/office/drawing/2014/main" id="{377AC9FF-CB67-4BA6-94C9-9DDE508101C2}"/>
                </a:ext>
              </a:extLst>
            </p:cNvPr>
            <p:cNvCxnSpPr/>
            <p:nvPr/>
          </p:nvCxnSpPr>
          <p:spPr>
            <a:xfrm>
              <a:off x="8233973" y="9328326"/>
              <a:ext cx="4" cy="183744"/>
            </a:xfrm>
            <a:prstGeom prst="line">
              <a:avLst/>
            </a:prstGeom>
            <a:ln w="25400" cap="rnd">
              <a:solidFill>
                <a:srgbClr val="008FFC"/>
              </a:solidFill>
            </a:ln>
          </p:spPr>
          <p:style>
            <a:lnRef idx="1">
              <a:schemeClr val="accent1"/>
            </a:lnRef>
            <a:fillRef idx="0">
              <a:schemeClr val="accent1"/>
            </a:fillRef>
            <a:effectRef idx="0">
              <a:schemeClr val="accent1"/>
            </a:effectRef>
            <a:fontRef idx="minor">
              <a:schemeClr val="tx1"/>
            </a:fontRef>
          </p:style>
        </p:cxnSp>
        <p:sp>
          <p:nvSpPr>
            <p:cNvPr id="1170" name="TextBox 1169">
              <a:extLst>
                <a:ext uri="{FF2B5EF4-FFF2-40B4-BE49-F238E27FC236}">
                  <a16:creationId xmlns:a16="http://schemas.microsoft.com/office/drawing/2014/main" id="{8FA25334-CCDE-4CD5-8E52-D5C2EAA8DC80}"/>
                </a:ext>
              </a:extLst>
            </p:cNvPr>
            <p:cNvSpPr txBox="1"/>
            <p:nvPr/>
          </p:nvSpPr>
          <p:spPr>
            <a:xfrm>
              <a:off x="8412508" y="9229141"/>
              <a:ext cx="1645902" cy="646331"/>
            </a:xfrm>
            <a:prstGeom prst="rect">
              <a:avLst/>
            </a:prstGeom>
            <a:noFill/>
          </p:spPr>
          <p:txBody>
            <a:bodyPr wrap="squar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Cold water make-up from a back flow preventer</a:t>
              </a:r>
            </a:p>
          </p:txBody>
        </p:sp>
        <p:sp>
          <p:nvSpPr>
            <p:cNvPr id="1171" name="TextBox 1170">
              <a:extLst>
                <a:ext uri="{FF2B5EF4-FFF2-40B4-BE49-F238E27FC236}">
                  <a16:creationId xmlns:a16="http://schemas.microsoft.com/office/drawing/2014/main" id="{1EA2B809-C5C0-405A-939C-9525DC5F8079}"/>
                </a:ext>
              </a:extLst>
            </p:cNvPr>
            <p:cNvSpPr txBox="1"/>
            <p:nvPr/>
          </p:nvSpPr>
          <p:spPr>
            <a:xfrm>
              <a:off x="5558614" y="8902278"/>
              <a:ext cx="1721625" cy="430887"/>
            </a:xfrm>
            <a:prstGeom prst="rect">
              <a:avLst/>
            </a:prstGeom>
            <a:noFill/>
          </p:spPr>
          <p:txBody>
            <a:bodyPr wrap="squar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1116" dirty="0"/>
                <a:t>Diaphragm type expansion tank</a:t>
              </a:r>
            </a:p>
          </p:txBody>
        </p:sp>
        <p:grpSp>
          <p:nvGrpSpPr>
            <p:cNvPr id="1172" name="Group 1171">
              <a:extLst>
                <a:ext uri="{FF2B5EF4-FFF2-40B4-BE49-F238E27FC236}">
                  <a16:creationId xmlns:a16="http://schemas.microsoft.com/office/drawing/2014/main" id="{A5429BED-0364-41DE-8858-50347C54BBEF}"/>
                </a:ext>
              </a:extLst>
            </p:cNvPr>
            <p:cNvGrpSpPr>
              <a:grpSpLocks noChangeAspect="1"/>
            </p:cNvGrpSpPr>
            <p:nvPr/>
          </p:nvGrpSpPr>
          <p:grpSpPr>
            <a:xfrm>
              <a:off x="7178040" y="9509716"/>
              <a:ext cx="91440" cy="91438"/>
              <a:chOff x="914440" y="4526267"/>
              <a:chExt cx="182883" cy="182879"/>
            </a:xfrm>
          </p:grpSpPr>
          <p:grpSp>
            <p:nvGrpSpPr>
              <p:cNvPr id="1173" name="Group 1172">
                <a:extLst>
                  <a:ext uri="{FF2B5EF4-FFF2-40B4-BE49-F238E27FC236}">
                    <a16:creationId xmlns:a16="http://schemas.microsoft.com/office/drawing/2014/main" id="{E6579E2C-378A-4D0A-93E1-7B6DCABD837C}"/>
                  </a:ext>
                </a:extLst>
              </p:cNvPr>
              <p:cNvGrpSpPr/>
              <p:nvPr/>
            </p:nvGrpSpPr>
            <p:grpSpPr>
              <a:xfrm>
                <a:off x="914440" y="4526267"/>
                <a:ext cx="182883" cy="182879"/>
                <a:chOff x="914435" y="4160512"/>
                <a:chExt cx="182883" cy="182879"/>
              </a:xfrm>
            </p:grpSpPr>
            <p:sp>
              <p:nvSpPr>
                <p:cNvPr id="1175" name="Isosceles Triangle 1174">
                  <a:extLst>
                    <a:ext uri="{FF2B5EF4-FFF2-40B4-BE49-F238E27FC236}">
                      <a16:creationId xmlns:a16="http://schemas.microsoft.com/office/drawing/2014/main" id="{4CD841C7-505B-456E-9CD9-09C18A5B5E64}"/>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176" name="Isosceles Triangle 1175">
                  <a:extLst>
                    <a:ext uri="{FF2B5EF4-FFF2-40B4-BE49-F238E27FC236}">
                      <a16:creationId xmlns:a16="http://schemas.microsoft.com/office/drawing/2014/main" id="{37F9BF3A-1432-4207-8824-16EC33493EBF}"/>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sp>
            <p:nvSpPr>
              <p:cNvPr id="1174" name="Oval 1173">
                <a:extLst>
                  <a:ext uri="{FF2B5EF4-FFF2-40B4-BE49-F238E27FC236}">
                    <a16:creationId xmlns:a16="http://schemas.microsoft.com/office/drawing/2014/main" id="{30A0CC29-4E1C-437E-84A5-A26E1421EB72}"/>
                  </a:ext>
                </a:extLst>
              </p:cNvPr>
              <p:cNvSpPr>
                <a:spLocks noChangeAspect="1"/>
              </p:cNvSpPr>
              <p:nvPr/>
            </p:nvSpPr>
            <p:spPr>
              <a:xfrm>
                <a:off x="960120" y="4572000"/>
                <a:ext cx="91440" cy="91440"/>
              </a:xfrm>
              <a:prstGeom prst="ellipse">
                <a:avLst/>
              </a:prstGeom>
              <a:solidFill>
                <a:schemeClr val="bg1">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nvGrpSpPr>
          <p:cNvPr id="843" name="Group 842">
            <a:extLst>
              <a:ext uri="{FF2B5EF4-FFF2-40B4-BE49-F238E27FC236}">
                <a16:creationId xmlns:a16="http://schemas.microsoft.com/office/drawing/2014/main" id="{161C3E36-33E3-4EF0-A6B5-D5292DF3F12B}"/>
              </a:ext>
            </a:extLst>
          </p:cNvPr>
          <p:cNvGrpSpPr/>
          <p:nvPr/>
        </p:nvGrpSpPr>
        <p:grpSpPr>
          <a:xfrm>
            <a:off x="403953" y="269520"/>
            <a:ext cx="6466278" cy="1086275"/>
            <a:chOff x="4268419" y="554002"/>
            <a:chExt cx="11639300" cy="1955295"/>
          </a:xfrm>
        </p:grpSpPr>
        <p:grpSp>
          <p:nvGrpSpPr>
            <p:cNvPr id="849" name="Group 848">
              <a:extLst>
                <a:ext uri="{FF2B5EF4-FFF2-40B4-BE49-F238E27FC236}">
                  <a16:creationId xmlns:a16="http://schemas.microsoft.com/office/drawing/2014/main" id="{6BABF524-8621-4C99-B123-929AEA52DD8B}"/>
                </a:ext>
              </a:extLst>
            </p:cNvPr>
            <p:cNvGrpSpPr/>
            <p:nvPr/>
          </p:nvGrpSpPr>
          <p:grpSpPr>
            <a:xfrm>
              <a:off x="6720834" y="554004"/>
              <a:ext cx="1988531" cy="215444"/>
              <a:chOff x="6720834" y="554004"/>
              <a:chExt cx="1988531" cy="215444"/>
            </a:xfrm>
          </p:grpSpPr>
          <p:grpSp>
            <p:nvGrpSpPr>
              <p:cNvPr id="1721" name="Group 1720">
                <a:extLst>
                  <a:ext uri="{FF2B5EF4-FFF2-40B4-BE49-F238E27FC236}">
                    <a16:creationId xmlns:a16="http://schemas.microsoft.com/office/drawing/2014/main" id="{D16E6369-19C8-4BF5-829D-59C7272D33E3}"/>
                  </a:ext>
                </a:extLst>
              </p:cNvPr>
              <p:cNvGrpSpPr/>
              <p:nvPr/>
            </p:nvGrpSpPr>
            <p:grpSpPr>
              <a:xfrm>
                <a:off x="6720834" y="570287"/>
                <a:ext cx="548640" cy="182878"/>
                <a:chOff x="731562" y="1600241"/>
                <a:chExt cx="548640" cy="182878"/>
              </a:xfrm>
            </p:grpSpPr>
            <p:cxnSp>
              <p:nvCxnSpPr>
                <p:cNvPr id="1723" name="Straight Connector 1722">
                  <a:extLst>
                    <a:ext uri="{FF2B5EF4-FFF2-40B4-BE49-F238E27FC236}">
                      <a16:creationId xmlns:a16="http://schemas.microsoft.com/office/drawing/2014/main" id="{DF84F77C-7A98-4BA1-BE02-586C192F7B3A}"/>
                    </a:ext>
                  </a:extLst>
                </p:cNvPr>
                <p:cNvCxnSpPr/>
                <p:nvPr/>
              </p:nvCxnSpPr>
              <p:spPr>
                <a:xfrm>
                  <a:off x="731562" y="1691680"/>
                  <a:ext cx="5486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4" name="Straight Connector 1723">
                  <a:extLst>
                    <a:ext uri="{FF2B5EF4-FFF2-40B4-BE49-F238E27FC236}">
                      <a16:creationId xmlns:a16="http://schemas.microsoft.com/office/drawing/2014/main" id="{FF33E04E-02F2-47F5-BA1D-023FF9C1500B}"/>
                    </a:ext>
                  </a:extLst>
                </p:cNvPr>
                <p:cNvCxnSpPr/>
                <p:nvPr/>
              </p:nvCxnSpPr>
              <p:spPr>
                <a:xfrm>
                  <a:off x="914440" y="1783119"/>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5" name="Straight Connector 1724">
                  <a:extLst>
                    <a:ext uri="{FF2B5EF4-FFF2-40B4-BE49-F238E27FC236}">
                      <a16:creationId xmlns:a16="http://schemas.microsoft.com/office/drawing/2014/main" id="{4E39A01B-BB8D-4F8E-96E5-2952CF3A42BA}"/>
                    </a:ext>
                  </a:extLst>
                </p:cNvPr>
                <p:cNvCxnSpPr/>
                <p:nvPr/>
              </p:nvCxnSpPr>
              <p:spPr>
                <a:xfrm>
                  <a:off x="914440" y="1600241"/>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6" name="Straight Connector 1725">
                  <a:extLst>
                    <a:ext uri="{FF2B5EF4-FFF2-40B4-BE49-F238E27FC236}">
                      <a16:creationId xmlns:a16="http://schemas.microsoft.com/office/drawing/2014/main" id="{90BC0D30-EDAD-4BE0-A4D1-27409446B5D4}"/>
                    </a:ext>
                  </a:extLst>
                </p:cNvPr>
                <p:cNvCxnSpPr/>
                <p:nvPr/>
              </p:nvCxnSpPr>
              <p:spPr>
                <a:xfrm>
                  <a:off x="1097318" y="1691680"/>
                  <a:ext cx="1371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7" name="Straight Connector 1726">
                  <a:extLst>
                    <a:ext uri="{FF2B5EF4-FFF2-40B4-BE49-F238E27FC236}">
                      <a16:creationId xmlns:a16="http://schemas.microsoft.com/office/drawing/2014/main" id="{5CB53F2F-2324-412A-815C-6AA9790550AD}"/>
                    </a:ext>
                  </a:extLst>
                </p:cNvPr>
                <p:cNvCxnSpPr/>
                <p:nvPr/>
              </p:nvCxnSpPr>
              <p:spPr>
                <a:xfrm>
                  <a:off x="1234478" y="1691680"/>
                  <a:ext cx="0" cy="7212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28" name="Oval 1727">
                  <a:extLst>
                    <a:ext uri="{FF2B5EF4-FFF2-40B4-BE49-F238E27FC236}">
                      <a16:creationId xmlns:a16="http://schemas.microsoft.com/office/drawing/2014/main" id="{A9F18D6D-9EA1-440C-9BCB-A4EF5012C389}"/>
                    </a:ext>
                  </a:extLst>
                </p:cNvPr>
                <p:cNvSpPr/>
                <p:nvPr/>
              </p:nvSpPr>
              <p:spPr>
                <a:xfrm>
                  <a:off x="914432" y="1623100"/>
                  <a:ext cx="182880" cy="137160"/>
                </a:xfrm>
                <a:prstGeom prst="ellips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sp>
            <p:nvSpPr>
              <p:cNvPr id="1722" name="TextBox 1721">
                <a:extLst>
                  <a:ext uri="{FF2B5EF4-FFF2-40B4-BE49-F238E27FC236}">
                    <a16:creationId xmlns:a16="http://schemas.microsoft.com/office/drawing/2014/main" id="{CB8614EA-1975-4A86-96F8-ABEF307847BB}"/>
                  </a:ext>
                </a:extLst>
              </p:cNvPr>
              <p:cNvSpPr txBox="1"/>
              <p:nvPr/>
            </p:nvSpPr>
            <p:spPr>
              <a:xfrm>
                <a:off x="7449405" y="554004"/>
                <a:ext cx="1259960" cy="215444"/>
              </a:xfrm>
              <a:prstGeom prst="rect">
                <a:avLst/>
              </a:prstGeom>
              <a:noFill/>
            </p:spPr>
            <p:txBody>
              <a:bodyPr wrap="non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Butterfly valve</a:t>
                </a:r>
              </a:p>
            </p:txBody>
          </p:sp>
        </p:grpSp>
        <p:grpSp>
          <p:nvGrpSpPr>
            <p:cNvPr id="858" name="Group 857">
              <a:extLst>
                <a:ext uri="{FF2B5EF4-FFF2-40B4-BE49-F238E27FC236}">
                  <a16:creationId xmlns:a16="http://schemas.microsoft.com/office/drawing/2014/main" id="{F7E30B5F-EC26-4804-9183-5A31BC38AB26}"/>
                </a:ext>
              </a:extLst>
            </p:cNvPr>
            <p:cNvGrpSpPr/>
            <p:nvPr/>
          </p:nvGrpSpPr>
          <p:grpSpPr>
            <a:xfrm>
              <a:off x="4314135" y="1072476"/>
              <a:ext cx="2356430" cy="365749"/>
              <a:chOff x="3827698" y="747838"/>
              <a:chExt cx="2356430" cy="365749"/>
            </a:xfrm>
          </p:grpSpPr>
          <p:grpSp>
            <p:nvGrpSpPr>
              <p:cNvPr id="1712" name="Group 1711">
                <a:extLst>
                  <a:ext uri="{FF2B5EF4-FFF2-40B4-BE49-F238E27FC236}">
                    <a16:creationId xmlns:a16="http://schemas.microsoft.com/office/drawing/2014/main" id="{B5509F0B-73AF-490C-9365-102DB2A26B10}"/>
                  </a:ext>
                </a:extLst>
              </p:cNvPr>
              <p:cNvGrpSpPr/>
              <p:nvPr/>
            </p:nvGrpSpPr>
            <p:grpSpPr>
              <a:xfrm rot="16200000">
                <a:off x="3781983" y="793553"/>
                <a:ext cx="365749" cy="274320"/>
                <a:chOff x="3657610" y="5029200"/>
                <a:chExt cx="365749" cy="274320"/>
              </a:xfrm>
            </p:grpSpPr>
            <p:grpSp>
              <p:nvGrpSpPr>
                <p:cNvPr id="1714" name="Group 1713">
                  <a:extLst>
                    <a:ext uri="{FF2B5EF4-FFF2-40B4-BE49-F238E27FC236}">
                      <a16:creationId xmlns:a16="http://schemas.microsoft.com/office/drawing/2014/main" id="{240CCD31-E2B2-4FBB-A65D-15012ABDB06E}"/>
                    </a:ext>
                  </a:extLst>
                </p:cNvPr>
                <p:cNvGrpSpPr/>
                <p:nvPr/>
              </p:nvGrpSpPr>
              <p:grpSpPr>
                <a:xfrm>
                  <a:off x="3657610" y="5074901"/>
                  <a:ext cx="182883" cy="182879"/>
                  <a:chOff x="914435" y="4160512"/>
                  <a:chExt cx="182883" cy="182879"/>
                </a:xfrm>
              </p:grpSpPr>
              <p:sp>
                <p:nvSpPr>
                  <p:cNvPr id="1719" name="Isosceles Triangle 1718">
                    <a:extLst>
                      <a:ext uri="{FF2B5EF4-FFF2-40B4-BE49-F238E27FC236}">
                        <a16:creationId xmlns:a16="http://schemas.microsoft.com/office/drawing/2014/main" id="{B6AB68D7-3214-458F-B37D-85B24CA15515}"/>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720" name="Isosceles Triangle 1719">
                    <a:extLst>
                      <a:ext uri="{FF2B5EF4-FFF2-40B4-BE49-F238E27FC236}">
                        <a16:creationId xmlns:a16="http://schemas.microsoft.com/office/drawing/2014/main" id="{9928F140-AE26-4C48-83AA-73C3F827E1C4}"/>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cxnSp>
              <p:nvCxnSpPr>
                <p:cNvPr id="1715" name="Straight Connector 1714">
                  <a:extLst>
                    <a:ext uri="{FF2B5EF4-FFF2-40B4-BE49-F238E27FC236}">
                      <a16:creationId xmlns:a16="http://schemas.microsoft.com/office/drawing/2014/main" id="{1CE26B6A-D227-424E-8596-D7BD35A6AE67}"/>
                    </a:ext>
                  </a:extLst>
                </p:cNvPr>
                <p:cNvCxnSpPr>
                  <a:stCxn id="1720" idx="0"/>
                </p:cNvCxnSpPr>
                <p:nvPr/>
              </p:nvCxnSpPr>
              <p:spPr>
                <a:xfrm>
                  <a:off x="3749050" y="5166340"/>
                  <a:ext cx="137150" cy="1"/>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716" name="Group 1715">
                  <a:extLst>
                    <a:ext uri="{FF2B5EF4-FFF2-40B4-BE49-F238E27FC236}">
                      <a16:creationId xmlns:a16="http://schemas.microsoft.com/office/drawing/2014/main" id="{3F382063-F452-41F4-9C00-DE799F43BC84}"/>
                    </a:ext>
                  </a:extLst>
                </p:cNvPr>
                <p:cNvGrpSpPr>
                  <a:grpSpLocks noChangeAspect="1"/>
                </p:cNvGrpSpPr>
                <p:nvPr/>
              </p:nvGrpSpPr>
              <p:grpSpPr>
                <a:xfrm>
                  <a:off x="3749040" y="5029200"/>
                  <a:ext cx="274319" cy="274320"/>
                  <a:chOff x="3794760" y="5074900"/>
                  <a:chExt cx="182880" cy="182881"/>
                </a:xfrm>
              </p:grpSpPr>
              <p:sp>
                <p:nvSpPr>
                  <p:cNvPr id="1717" name="Arc 1716">
                    <a:extLst>
                      <a:ext uri="{FF2B5EF4-FFF2-40B4-BE49-F238E27FC236}">
                        <a16:creationId xmlns:a16="http://schemas.microsoft.com/office/drawing/2014/main" id="{72D1E7DD-009A-4D89-81AE-7694B7D9E35A}"/>
                      </a:ext>
                    </a:extLst>
                  </p:cNvPr>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718" name="Straight Connector 1717">
                    <a:extLst>
                      <a:ext uri="{FF2B5EF4-FFF2-40B4-BE49-F238E27FC236}">
                        <a16:creationId xmlns:a16="http://schemas.microsoft.com/office/drawing/2014/main" id="{4BE85BF0-D30C-429C-BE31-01C7EBEEE9A8}"/>
                      </a:ext>
                    </a:extLst>
                  </p:cNvPr>
                  <p:cNvCxnSpPr/>
                  <p:nvPr/>
                </p:nvCxnSpPr>
                <p:spPr>
                  <a:xfrm>
                    <a:off x="3886200" y="5074901"/>
                    <a:ext cx="0" cy="182880"/>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713" name="TextBox 1712">
                <a:extLst>
                  <a:ext uri="{FF2B5EF4-FFF2-40B4-BE49-F238E27FC236}">
                    <a16:creationId xmlns:a16="http://schemas.microsoft.com/office/drawing/2014/main" id="{592171D3-81DA-46C5-B895-23EF9A308699}"/>
                  </a:ext>
                </a:extLst>
              </p:cNvPr>
              <p:cNvSpPr txBox="1"/>
              <p:nvPr/>
            </p:nvSpPr>
            <p:spPr>
              <a:xfrm>
                <a:off x="4367925" y="822992"/>
                <a:ext cx="1816203" cy="215444"/>
              </a:xfrm>
              <a:prstGeom prst="rect">
                <a:avLst/>
              </a:prstGeom>
              <a:noFill/>
            </p:spPr>
            <p:txBody>
              <a:bodyPr wrap="non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Two way control valve</a:t>
                </a:r>
              </a:p>
            </p:txBody>
          </p:sp>
        </p:grpSp>
        <p:grpSp>
          <p:nvGrpSpPr>
            <p:cNvPr id="859" name="Group 858">
              <a:extLst>
                <a:ext uri="{FF2B5EF4-FFF2-40B4-BE49-F238E27FC236}">
                  <a16:creationId xmlns:a16="http://schemas.microsoft.com/office/drawing/2014/main" id="{A36830B1-FCBE-41D4-B66F-8C2A0DB5492C}"/>
                </a:ext>
              </a:extLst>
            </p:cNvPr>
            <p:cNvGrpSpPr/>
            <p:nvPr/>
          </p:nvGrpSpPr>
          <p:grpSpPr>
            <a:xfrm>
              <a:off x="4359853" y="1525810"/>
              <a:ext cx="1590962" cy="548634"/>
              <a:chOff x="4359853" y="1525810"/>
              <a:chExt cx="1590962" cy="548634"/>
            </a:xfrm>
          </p:grpSpPr>
          <p:grpSp>
            <p:nvGrpSpPr>
              <p:cNvPr id="1700" name="Group 1699">
                <a:extLst>
                  <a:ext uri="{FF2B5EF4-FFF2-40B4-BE49-F238E27FC236}">
                    <a16:creationId xmlns:a16="http://schemas.microsoft.com/office/drawing/2014/main" id="{B868D162-4C2E-4686-8B18-095906286521}"/>
                  </a:ext>
                </a:extLst>
              </p:cNvPr>
              <p:cNvGrpSpPr/>
              <p:nvPr/>
            </p:nvGrpSpPr>
            <p:grpSpPr>
              <a:xfrm rot="16200000">
                <a:off x="4176976" y="1708687"/>
                <a:ext cx="548634" cy="182879"/>
                <a:chOff x="731562" y="5074901"/>
                <a:chExt cx="548634" cy="182879"/>
              </a:xfrm>
            </p:grpSpPr>
            <p:cxnSp>
              <p:nvCxnSpPr>
                <p:cNvPr id="1702" name="Straight Connector 1701">
                  <a:extLst>
                    <a:ext uri="{FF2B5EF4-FFF2-40B4-BE49-F238E27FC236}">
                      <a16:creationId xmlns:a16="http://schemas.microsoft.com/office/drawing/2014/main" id="{BBB67B9A-5AA8-435F-A4DA-3DA7A812E684}"/>
                    </a:ext>
                  </a:extLst>
                </p:cNvPr>
                <p:cNvCxnSpPr/>
                <p:nvPr/>
              </p:nvCxnSpPr>
              <p:spPr>
                <a:xfrm flipH="1">
                  <a:off x="731562" y="516634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03" name="Group 1702">
                  <a:extLst>
                    <a:ext uri="{FF2B5EF4-FFF2-40B4-BE49-F238E27FC236}">
                      <a16:creationId xmlns:a16="http://schemas.microsoft.com/office/drawing/2014/main" id="{FE538393-1B61-43E7-925E-0085F228F4A8}"/>
                    </a:ext>
                  </a:extLst>
                </p:cNvPr>
                <p:cNvGrpSpPr/>
                <p:nvPr/>
              </p:nvGrpSpPr>
              <p:grpSpPr>
                <a:xfrm>
                  <a:off x="914440" y="5074901"/>
                  <a:ext cx="197266" cy="182879"/>
                  <a:chOff x="914440" y="5074901"/>
                  <a:chExt cx="197266" cy="182879"/>
                </a:xfrm>
              </p:grpSpPr>
              <p:grpSp>
                <p:nvGrpSpPr>
                  <p:cNvPr id="1704" name="Group 1703">
                    <a:extLst>
                      <a:ext uri="{FF2B5EF4-FFF2-40B4-BE49-F238E27FC236}">
                        <a16:creationId xmlns:a16="http://schemas.microsoft.com/office/drawing/2014/main" id="{CEE62B82-C1FB-42F9-96CE-CFC61834A94E}"/>
                      </a:ext>
                    </a:extLst>
                  </p:cNvPr>
                  <p:cNvGrpSpPr/>
                  <p:nvPr/>
                </p:nvGrpSpPr>
                <p:grpSpPr>
                  <a:xfrm>
                    <a:off x="1020267" y="5120640"/>
                    <a:ext cx="91439" cy="91439"/>
                    <a:chOff x="1158273" y="5166341"/>
                    <a:chExt cx="91439" cy="91439"/>
                  </a:xfrm>
                </p:grpSpPr>
                <p:cxnSp>
                  <p:nvCxnSpPr>
                    <p:cNvPr id="1710" name="Straight Connector 1709">
                      <a:extLst>
                        <a:ext uri="{FF2B5EF4-FFF2-40B4-BE49-F238E27FC236}">
                          <a16:creationId xmlns:a16="http://schemas.microsoft.com/office/drawing/2014/main" id="{641DB65A-F511-4474-B973-138FF3CBA84F}"/>
                        </a:ext>
                      </a:extLst>
                    </p:cNvPr>
                    <p:cNvCxnSpPr/>
                    <p:nvPr/>
                  </p:nvCxnSpPr>
                  <p:spPr>
                    <a:xfrm>
                      <a:off x="1158273" y="5166341"/>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1" name="Straight Connector 1710">
                      <a:extLst>
                        <a:ext uri="{FF2B5EF4-FFF2-40B4-BE49-F238E27FC236}">
                          <a16:creationId xmlns:a16="http://schemas.microsoft.com/office/drawing/2014/main" id="{FBC10175-EC93-4FDD-BDCF-E319A06C9B04}"/>
                        </a:ext>
                      </a:extLst>
                    </p:cNvPr>
                    <p:cNvCxnSpPr/>
                    <p:nvPr/>
                  </p:nvCxnSpPr>
                  <p:spPr>
                    <a:xfrm>
                      <a:off x="1158273" y="5257780"/>
                      <a:ext cx="914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05" name="Group 1704">
                    <a:extLst>
                      <a:ext uri="{FF2B5EF4-FFF2-40B4-BE49-F238E27FC236}">
                        <a16:creationId xmlns:a16="http://schemas.microsoft.com/office/drawing/2014/main" id="{7695660D-8236-41F6-9CDB-739ECAFC2B3A}"/>
                      </a:ext>
                    </a:extLst>
                  </p:cNvPr>
                  <p:cNvGrpSpPr/>
                  <p:nvPr/>
                </p:nvGrpSpPr>
                <p:grpSpPr>
                  <a:xfrm>
                    <a:off x="914440" y="5074901"/>
                    <a:ext cx="182883" cy="182879"/>
                    <a:chOff x="914435" y="4160512"/>
                    <a:chExt cx="182883" cy="182879"/>
                  </a:xfrm>
                </p:grpSpPr>
                <p:sp>
                  <p:nvSpPr>
                    <p:cNvPr id="1708" name="Isosceles Triangle 1707">
                      <a:extLst>
                        <a:ext uri="{FF2B5EF4-FFF2-40B4-BE49-F238E27FC236}">
                          <a16:creationId xmlns:a16="http://schemas.microsoft.com/office/drawing/2014/main" id="{126EEA8E-7FB0-40B9-838C-0C3E2D11CE47}"/>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709" name="Isosceles Triangle 1708">
                      <a:extLst>
                        <a:ext uri="{FF2B5EF4-FFF2-40B4-BE49-F238E27FC236}">
                          <a16:creationId xmlns:a16="http://schemas.microsoft.com/office/drawing/2014/main" id="{877D710B-22A6-4B54-9009-B622FEC53CE6}"/>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sp>
                <p:nvSpPr>
                  <p:cNvPr id="1706" name="Oval 1705">
                    <a:extLst>
                      <a:ext uri="{FF2B5EF4-FFF2-40B4-BE49-F238E27FC236}">
                        <a16:creationId xmlns:a16="http://schemas.microsoft.com/office/drawing/2014/main" id="{2CC9C80C-6D1C-4DDD-8CFB-AA4454A62510}"/>
                      </a:ext>
                    </a:extLst>
                  </p:cNvPr>
                  <p:cNvSpPr>
                    <a:spLocks noChangeAspect="1"/>
                  </p:cNvSpPr>
                  <p:nvPr/>
                </p:nvSpPr>
                <p:spPr>
                  <a:xfrm rot="1800000">
                    <a:off x="934878" y="5102352"/>
                    <a:ext cx="137160" cy="1371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707" name="Straight Connector 1706">
                    <a:extLst>
                      <a:ext uri="{FF2B5EF4-FFF2-40B4-BE49-F238E27FC236}">
                        <a16:creationId xmlns:a16="http://schemas.microsoft.com/office/drawing/2014/main" id="{57BAC237-F610-4950-A8DC-B243666D88D1}"/>
                      </a:ext>
                    </a:extLst>
                  </p:cNvPr>
                  <p:cNvCxnSpPr>
                    <a:stCxn id="1706" idx="2"/>
                    <a:endCxn id="1706" idx="6"/>
                  </p:cNvCxnSpPr>
                  <p:nvPr/>
                </p:nvCxnSpPr>
                <p:spPr>
                  <a:xfrm>
                    <a:off x="944066" y="5136642"/>
                    <a:ext cx="118784" cy="685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1701" name="TextBox 1700">
                <a:extLst>
                  <a:ext uri="{FF2B5EF4-FFF2-40B4-BE49-F238E27FC236}">
                    <a16:creationId xmlns:a16="http://schemas.microsoft.com/office/drawing/2014/main" id="{8B99DDD9-C933-42F2-9D4C-411EAD13B242}"/>
                  </a:ext>
                </a:extLst>
              </p:cNvPr>
              <p:cNvSpPr txBox="1"/>
              <p:nvPr/>
            </p:nvSpPr>
            <p:spPr>
              <a:xfrm>
                <a:off x="4854361" y="1692405"/>
                <a:ext cx="1096454" cy="215444"/>
              </a:xfrm>
              <a:prstGeom prst="rect">
                <a:avLst/>
              </a:prstGeom>
              <a:noFill/>
            </p:spPr>
            <p:txBody>
              <a:bodyPr wrap="non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Balance valve</a:t>
                </a:r>
              </a:p>
            </p:txBody>
          </p:sp>
        </p:grpSp>
        <p:grpSp>
          <p:nvGrpSpPr>
            <p:cNvPr id="860" name="Group 859">
              <a:extLst>
                <a:ext uri="{FF2B5EF4-FFF2-40B4-BE49-F238E27FC236}">
                  <a16:creationId xmlns:a16="http://schemas.microsoft.com/office/drawing/2014/main" id="{2F41892A-5DC0-4CC0-A8E6-0F10DA8B7710}"/>
                </a:ext>
              </a:extLst>
            </p:cNvPr>
            <p:cNvGrpSpPr/>
            <p:nvPr/>
          </p:nvGrpSpPr>
          <p:grpSpPr>
            <a:xfrm>
              <a:off x="6720834" y="928844"/>
              <a:ext cx="1691976" cy="215444"/>
              <a:chOff x="6234398" y="604207"/>
              <a:chExt cx="1691976" cy="215444"/>
            </a:xfrm>
          </p:grpSpPr>
          <p:grpSp>
            <p:nvGrpSpPr>
              <p:cNvPr id="1689" name="Group 1688">
                <a:extLst>
                  <a:ext uri="{FF2B5EF4-FFF2-40B4-BE49-F238E27FC236}">
                    <a16:creationId xmlns:a16="http://schemas.microsoft.com/office/drawing/2014/main" id="{48A9BEB6-3D6A-4A89-A51A-7E53E92B33C1}"/>
                  </a:ext>
                </a:extLst>
              </p:cNvPr>
              <p:cNvGrpSpPr/>
              <p:nvPr/>
            </p:nvGrpSpPr>
            <p:grpSpPr>
              <a:xfrm>
                <a:off x="6234398" y="609059"/>
                <a:ext cx="548640" cy="205740"/>
                <a:chOff x="914435" y="2057413"/>
                <a:chExt cx="548640" cy="205740"/>
              </a:xfrm>
            </p:grpSpPr>
            <p:cxnSp>
              <p:nvCxnSpPr>
                <p:cNvPr id="1693" name="Straight Connector 1692">
                  <a:extLst>
                    <a:ext uri="{FF2B5EF4-FFF2-40B4-BE49-F238E27FC236}">
                      <a16:creationId xmlns:a16="http://schemas.microsoft.com/office/drawing/2014/main" id="{E4F23868-B402-46DA-955E-9F2157CF48D0}"/>
                    </a:ext>
                  </a:extLst>
                </p:cNvPr>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4" name="Straight Connector 1693">
                  <a:extLst>
                    <a:ext uri="{FF2B5EF4-FFF2-40B4-BE49-F238E27FC236}">
                      <a16:creationId xmlns:a16="http://schemas.microsoft.com/office/drawing/2014/main" id="{027041D8-55E8-42CA-9E04-E4800E087300}"/>
                    </a:ext>
                  </a:extLst>
                </p:cNvPr>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5" name="Straight Connector 1694">
                  <a:extLst>
                    <a:ext uri="{FF2B5EF4-FFF2-40B4-BE49-F238E27FC236}">
                      <a16:creationId xmlns:a16="http://schemas.microsoft.com/office/drawing/2014/main" id="{61696693-3632-4A62-A8E9-4DE85D4B1587}"/>
                    </a:ext>
                  </a:extLst>
                </p:cNvPr>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7" name="Straight Connector 1696">
                  <a:extLst>
                    <a:ext uri="{FF2B5EF4-FFF2-40B4-BE49-F238E27FC236}">
                      <a16:creationId xmlns:a16="http://schemas.microsoft.com/office/drawing/2014/main" id="{63624C0C-8EA5-415A-B3CE-1612621BE1FF}"/>
                    </a:ext>
                  </a:extLst>
                </p:cNvPr>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698" name="Oval 1697">
                  <a:extLst>
                    <a:ext uri="{FF2B5EF4-FFF2-40B4-BE49-F238E27FC236}">
                      <a16:creationId xmlns:a16="http://schemas.microsoft.com/office/drawing/2014/main" id="{2EE6CB8B-EB2D-4065-92F3-C992C4CEA33E}"/>
                    </a:ext>
                  </a:extLst>
                </p:cNvPr>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699" name="Straight Connector 1698">
                  <a:extLst>
                    <a:ext uri="{FF2B5EF4-FFF2-40B4-BE49-F238E27FC236}">
                      <a16:creationId xmlns:a16="http://schemas.microsoft.com/office/drawing/2014/main" id="{3F246A76-D7EE-4A38-A2A8-5E4AA95D13DF}"/>
                    </a:ext>
                  </a:extLst>
                </p:cNvPr>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sp>
            <p:nvSpPr>
              <p:cNvPr id="1690" name="TextBox 1689">
                <a:extLst>
                  <a:ext uri="{FF2B5EF4-FFF2-40B4-BE49-F238E27FC236}">
                    <a16:creationId xmlns:a16="http://schemas.microsoft.com/office/drawing/2014/main" id="{2B706550-EFD0-4067-9DD8-D29636A8ABB1}"/>
                  </a:ext>
                </a:extLst>
              </p:cNvPr>
              <p:cNvSpPr txBox="1"/>
              <p:nvPr/>
            </p:nvSpPr>
            <p:spPr>
              <a:xfrm>
                <a:off x="6962969" y="604207"/>
                <a:ext cx="963405" cy="215444"/>
              </a:xfrm>
              <a:prstGeom prst="rect">
                <a:avLst/>
              </a:prstGeom>
              <a:noFill/>
            </p:spPr>
            <p:txBody>
              <a:bodyPr wrap="non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Check valve</a:t>
                </a:r>
              </a:p>
            </p:txBody>
          </p:sp>
        </p:grpSp>
        <p:grpSp>
          <p:nvGrpSpPr>
            <p:cNvPr id="861" name="Group 860">
              <a:extLst>
                <a:ext uri="{FF2B5EF4-FFF2-40B4-BE49-F238E27FC236}">
                  <a16:creationId xmlns:a16="http://schemas.microsoft.com/office/drawing/2014/main" id="{C5515AE4-9D10-4175-897C-7D9D7EE439F1}"/>
                </a:ext>
              </a:extLst>
            </p:cNvPr>
            <p:cNvGrpSpPr/>
            <p:nvPr/>
          </p:nvGrpSpPr>
          <p:grpSpPr>
            <a:xfrm>
              <a:off x="4359154" y="2162030"/>
              <a:ext cx="1264648" cy="215444"/>
              <a:chOff x="4359154" y="2162030"/>
              <a:chExt cx="1264648" cy="215444"/>
            </a:xfrm>
          </p:grpSpPr>
          <p:grpSp>
            <p:nvGrpSpPr>
              <p:cNvPr id="1648" name="Group 1647">
                <a:extLst>
                  <a:ext uri="{FF2B5EF4-FFF2-40B4-BE49-F238E27FC236}">
                    <a16:creationId xmlns:a16="http://schemas.microsoft.com/office/drawing/2014/main" id="{CE5AA23E-7856-43F6-8B82-1CAF38E0DA19}"/>
                  </a:ext>
                </a:extLst>
              </p:cNvPr>
              <p:cNvGrpSpPr/>
              <p:nvPr/>
            </p:nvGrpSpPr>
            <p:grpSpPr>
              <a:xfrm>
                <a:off x="4359154" y="2164466"/>
                <a:ext cx="182883" cy="182879"/>
                <a:chOff x="914440" y="4526267"/>
                <a:chExt cx="182883" cy="182879"/>
              </a:xfrm>
            </p:grpSpPr>
            <p:grpSp>
              <p:nvGrpSpPr>
                <p:cNvPr id="1650" name="Group 1649">
                  <a:extLst>
                    <a:ext uri="{FF2B5EF4-FFF2-40B4-BE49-F238E27FC236}">
                      <a16:creationId xmlns:a16="http://schemas.microsoft.com/office/drawing/2014/main" id="{57541064-BB31-49A7-96C1-E4F3BE4C6A94}"/>
                    </a:ext>
                  </a:extLst>
                </p:cNvPr>
                <p:cNvGrpSpPr/>
                <p:nvPr/>
              </p:nvGrpSpPr>
              <p:grpSpPr>
                <a:xfrm>
                  <a:off x="914440" y="4526267"/>
                  <a:ext cx="182883" cy="182879"/>
                  <a:chOff x="914435" y="4160512"/>
                  <a:chExt cx="182883" cy="182879"/>
                </a:xfrm>
              </p:grpSpPr>
              <p:sp>
                <p:nvSpPr>
                  <p:cNvPr id="1652" name="Isosceles Triangle 1651">
                    <a:extLst>
                      <a:ext uri="{FF2B5EF4-FFF2-40B4-BE49-F238E27FC236}">
                        <a16:creationId xmlns:a16="http://schemas.microsoft.com/office/drawing/2014/main" id="{F9D3B132-7965-41CB-A13A-FB17BCAE2618}"/>
                      </a:ext>
                    </a:extLst>
                  </p:cNvPr>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solidFill>
                        <a:schemeClr val="tx1"/>
                      </a:solidFill>
                    </a:endParaRPr>
                  </a:p>
                </p:txBody>
              </p:sp>
              <p:sp>
                <p:nvSpPr>
                  <p:cNvPr id="1685" name="Isosceles Triangle 1684">
                    <a:extLst>
                      <a:ext uri="{FF2B5EF4-FFF2-40B4-BE49-F238E27FC236}">
                        <a16:creationId xmlns:a16="http://schemas.microsoft.com/office/drawing/2014/main" id="{5425A3DB-1C7D-4A10-A275-97BC33ED919A}"/>
                      </a:ext>
                    </a:extLst>
                  </p:cNvPr>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solidFill>
                        <a:schemeClr val="tx1"/>
                      </a:solidFill>
                    </a:endParaRPr>
                  </a:p>
                </p:txBody>
              </p:sp>
            </p:grpSp>
            <p:sp>
              <p:nvSpPr>
                <p:cNvPr id="1651" name="Oval 1650">
                  <a:extLst>
                    <a:ext uri="{FF2B5EF4-FFF2-40B4-BE49-F238E27FC236}">
                      <a16:creationId xmlns:a16="http://schemas.microsoft.com/office/drawing/2014/main" id="{706D8E3C-7F47-4AEC-9DCD-E27334D85FFF}"/>
                    </a:ext>
                  </a:extLst>
                </p:cNvPr>
                <p:cNvSpPr>
                  <a:spLocks noChangeAspect="1"/>
                </p:cNvSpPr>
                <p:nvPr/>
              </p:nvSpPr>
              <p:spPr>
                <a:xfrm>
                  <a:off x="960120" y="4572000"/>
                  <a:ext cx="91440" cy="91440"/>
                </a:xfrm>
                <a:prstGeom prst="ellipse">
                  <a:avLst/>
                </a:prstGeom>
                <a:solidFill>
                  <a:schemeClr val="bg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116"/>
                </a:p>
              </p:txBody>
            </p:sp>
          </p:grpSp>
          <p:sp>
            <p:nvSpPr>
              <p:cNvPr id="1649" name="TextBox 1648">
                <a:extLst>
                  <a:ext uri="{FF2B5EF4-FFF2-40B4-BE49-F238E27FC236}">
                    <a16:creationId xmlns:a16="http://schemas.microsoft.com/office/drawing/2014/main" id="{34AB9547-8332-4016-B340-E8A27657E403}"/>
                  </a:ext>
                </a:extLst>
              </p:cNvPr>
              <p:cNvSpPr txBox="1"/>
              <p:nvPr/>
            </p:nvSpPr>
            <p:spPr>
              <a:xfrm>
                <a:off x="4854361" y="2162030"/>
                <a:ext cx="769441" cy="215444"/>
              </a:xfrm>
              <a:prstGeom prst="rect">
                <a:avLst/>
              </a:prstGeom>
              <a:noFill/>
            </p:spPr>
            <p:txBody>
              <a:bodyPr wrap="non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Ball valve</a:t>
                </a:r>
              </a:p>
            </p:txBody>
          </p:sp>
        </p:grpSp>
        <p:grpSp>
          <p:nvGrpSpPr>
            <p:cNvPr id="862" name="Group 861">
              <a:extLst>
                <a:ext uri="{FF2B5EF4-FFF2-40B4-BE49-F238E27FC236}">
                  <a16:creationId xmlns:a16="http://schemas.microsoft.com/office/drawing/2014/main" id="{87634442-53DE-4FBB-A70F-CF482B2EADE5}"/>
                </a:ext>
              </a:extLst>
            </p:cNvPr>
            <p:cNvGrpSpPr/>
            <p:nvPr/>
          </p:nvGrpSpPr>
          <p:grpSpPr>
            <a:xfrm>
              <a:off x="6903717" y="1303686"/>
              <a:ext cx="2509366" cy="548632"/>
              <a:chOff x="6417282" y="979049"/>
              <a:chExt cx="2509366" cy="548632"/>
            </a:xfrm>
          </p:grpSpPr>
          <p:grpSp>
            <p:nvGrpSpPr>
              <p:cNvPr id="1640" name="Group 1639">
                <a:extLst>
                  <a:ext uri="{FF2B5EF4-FFF2-40B4-BE49-F238E27FC236}">
                    <a16:creationId xmlns:a16="http://schemas.microsoft.com/office/drawing/2014/main" id="{D55FCB1B-2936-4360-9ABB-44415CFF9AC9}"/>
                  </a:ext>
                </a:extLst>
              </p:cNvPr>
              <p:cNvGrpSpPr/>
              <p:nvPr/>
            </p:nvGrpSpPr>
            <p:grpSpPr>
              <a:xfrm>
                <a:off x="6417282" y="979049"/>
                <a:ext cx="182872" cy="548632"/>
                <a:chOff x="3931926" y="3427512"/>
                <a:chExt cx="182872" cy="548632"/>
              </a:xfrm>
            </p:grpSpPr>
            <p:cxnSp>
              <p:nvCxnSpPr>
                <p:cNvPr id="1642" name="Straight Connector 1641">
                  <a:extLst>
                    <a:ext uri="{FF2B5EF4-FFF2-40B4-BE49-F238E27FC236}">
                      <a16:creationId xmlns:a16="http://schemas.microsoft.com/office/drawing/2014/main" id="{F26F3D97-9A6A-4D7C-A350-D814954546CB}"/>
                    </a:ext>
                  </a:extLst>
                </p:cNvPr>
                <p:cNvCxnSpPr/>
                <p:nvPr/>
              </p:nvCxnSpPr>
              <p:spPr>
                <a:xfrm rot="16200000" flipH="1">
                  <a:off x="3657610" y="3701828"/>
                  <a:ext cx="548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43" name="Group 1642">
                  <a:extLst>
                    <a:ext uri="{FF2B5EF4-FFF2-40B4-BE49-F238E27FC236}">
                      <a16:creationId xmlns:a16="http://schemas.microsoft.com/office/drawing/2014/main" id="{3C757D87-1A15-4F0D-8085-C4F533ED262B}"/>
                    </a:ext>
                  </a:extLst>
                </p:cNvPr>
                <p:cNvGrpSpPr/>
                <p:nvPr/>
              </p:nvGrpSpPr>
              <p:grpSpPr>
                <a:xfrm rot="16200000">
                  <a:off x="3933957" y="3656093"/>
                  <a:ext cx="91442" cy="91440"/>
                  <a:chOff x="914435" y="4160512"/>
                  <a:chExt cx="182883" cy="182879"/>
                </a:xfrm>
              </p:grpSpPr>
              <p:sp>
                <p:nvSpPr>
                  <p:cNvPr id="1646" name="Isosceles Triangle 1645">
                    <a:extLst>
                      <a:ext uri="{FF2B5EF4-FFF2-40B4-BE49-F238E27FC236}">
                        <a16:creationId xmlns:a16="http://schemas.microsoft.com/office/drawing/2014/main" id="{981CC641-F113-445F-AD6D-AC62E6A1ECBD}"/>
                      </a:ext>
                    </a:extLst>
                  </p:cNvPr>
                  <p:cNvSpPr/>
                  <p:nvPr/>
                </p:nvSpPr>
                <p:spPr>
                  <a:xfrm flipV="1">
                    <a:off x="914438" y="4160512"/>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647" name="Isosceles Triangle 1646">
                    <a:extLst>
                      <a:ext uri="{FF2B5EF4-FFF2-40B4-BE49-F238E27FC236}">
                        <a16:creationId xmlns:a16="http://schemas.microsoft.com/office/drawing/2014/main" id="{8FB5A228-6888-40BC-B986-5B4A9E4A9605}"/>
                      </a:ext>
                    </a:extLst>
                  </p:cNvPr>
                  <p:cNvSpPr/>
                  <p:nvPr/>
                </p:nvSpPr>
                <p:spPr>
                  <a:xfrm>
                    <a:off x="914435" y="4251951"/>
                    <a:ext cx="182880" cy="9144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cxnSp>
              <p:nvCxnSpPr>
                <p:cNvPr id="1644" name="Straight Connector 1643">
                  <a:extLst>
                    <a:ext uri="{FF2B5EF4-FFF2-40B4-BE49-F238E27FC236}">
                      <a16:creationId xmlns:a16="http://schemas.microsoft.com/office/drawing/2014/main" id="{DC03E729-4041-4228-8D79-9166E6195D52}"/>
                    </a:ext>
                  </a:extLst>
                </p:cNvPr>
                <p:cNvCxnSpPr>
                  <a:stCxn id="1647" idx="0"/>
                  <a:endCxn id="1645" idx="2"/>
                </p:cNvCxnSpPr>
                <p:nvPr/>
              </p:nvCxnSpPr>
              <p:spPr>
                <a:xfrm flipV="1">
                  <a:off x="3979678" y="3533897"/>
                  <a:ext cx="0" cy="167917"/>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645" name="Isosceles Triangle 1644">
                  <a:extLst>
                    <a:ext uri="{FF2B5EF4-FFF2-40B4-BE49-F238E27FC236}">
                      <a16:creationId xmlns:a16="http://schemas.microsoft.com/office/drawing/2014/main" id="{9A89FA9F-9153-4D9C-91D9-C4B54C7BD2B1}"/>
                    </a:ext>
                  </a:extLst>
                </p:cNvPr>
                <p:cNvSpPr/>
                <p:nvPr/>
              </p:nvSpPr>
              <p:spPr>
                <a:xfrm rot="5400000">
                  <a:off x="4002263" y="3511311"/>
                  <a:ext cx="89950" cy="135121"/>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sp>
            <p:nvSpPr>
              <p:cNvPr id="1641" name="TextBox 1640">
                <a:extLst>
                  <a:ext uri="{FF2B5EF4-FFF2-40B4-BE49-F238E27FC236}">
                    <a16:creationId xmlns:a16="http://schemas.microsoft.com/office/drawing/2014/main" id="{A1198EC0-096C-4D12-9086-24C23CCCC422}"/>
                  </a:ext>
                </a:extLst>
              </p:cNvPr>
              <p:cNvSpPr txBox="1"/>
              <p:nvPr/>
            </p:nvSpPr>
            <p:spPr>
              <a:xfrm>
                <a:off x="6962969" y="1145643"/>
                <a:ext cx="1963679" cy="215444"/>
              </a:xfrm>
              <a:prstGeom prst="rect">
                <a:avLst/>
              </a:prstGeom>
              <a:noFill/>
            </p:spPr>
            <p:txBody>
              <a:bodyPr wrap="non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Pressure reducing valve</a:t>
                </a:r>
              </a:p>
            </p:txBody>
          </p:sp>
        </p:grpSp>
        <p:grpSp>
          <p:nvGrpSpPr>
            <p:cNvPr id="863" name="Group 862">
              <a:extLst>
                <a:ext uri="{FF2B5EF4-FFF2-40B4-BE49-F238E27FC236}">
                  <a16:creationId xmlns:a16="http://schemas.microsoft.com/office/drawing/2014/main" id="{673016E7-E060-4D22-B2B5-6CB70A97311B}"/>
                </a:ext>
              </a:extLst>
            </p:cNvPr>
            <p:cNvGrpSpPr/>
            <p:nvPr/>
          </p:nvGrpSpPr>
          <p:grpSpPr>
            <a:xfrm>
              <a:off x="6903714" y="2011718"/>
              <a:ext cx="2267316" cy="365756"/>
              <a:chOff x="6417278" y="1687080"/>
              <a:chExt cx="2267316" cy="365756"/>
            </a:xfrm>
          </p:grpSpPr>
          <p:grpSp>
            <p:nvGrpSpPr>
              <p:cNvPr id="1630" name="Group 1629">
                <a:extLst>
                  <a:ext uri="{FF2B5EF4-FFF2-40B4-BE49-F238E27FC236}">
                    <a16:creationId xmlns:a16="http://schemas.microsoft.com/office/drawing/2014/main" id="{8B5BCE55-0070-4CDE-96B2-7A10CEA04DF2}"/>
                  </a:ext>
                </a:extLst>
              </p:cNvPr>
              <p:cNvGrpSpPr>
                <a:grpSpLocks noChangeAspect="1"/>
              </p:cNvGrpSpPr>
              <p:nvPr/>
            </p:nvGrpSpPr>
            <p:grpSpPr>
              <a:xfrm>
                <a:off x="6417278" y="1687080"/>
                <a:ext cx="182880" cy="365756"/>
                <a:chOff x="6217898" y="228635"/>
                <a:chExt cx="365760" cy="731512"/>
              </a:xfrm>
            </p:grpSpPr>
            <p:cxnSp>
              <p:nvCxnSpPr>
                <p:cNvPr id="1632" name="Straight Connector 1631">
                  <a:extLst>
                    <a:ext uri="{FF2B5EF4-FFF2-40B4-BE49-F238E27FC236}">
                      <a16:creationId xmlns:a16="http://schemas.microsoft.com/office/drawing/2014/main" id="{CB74A775-35CF-404C-9521-183EDAB9781D}"/>
                    </a:ext>
                  </a:extLst>
                </p:cNvPr>
                <p:cNvCxnSpPr/>
                <p:nvPr/>
              </p:nvCxnSpPr>
              <p:spPr>
                <a:xfrm flipH="1">
                  <a:off x="6400780" y="228635"/>
                  <a:ext cx="1" cy="7315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3" name="Straight Connector 1632">
                  <a:extLst>
                    <a:ext uri="{FF2B5EF4-FFF2-40B4-BE49-F238E27FC236}">
                      <a16:creationId xmlns:a16="http://schemas.microsoft.com/office/drawing/2014/main" id="{769DA55B-A95A-4862-A65B-BAB05CF08D9B}"/>
                    </a:ext>
                  </a:extLst>
                </p:cNvPr>
                <p:cNvCxnSpPr/>
                <p:nvPr/>
              </p:nvCxnSpPr>
              <p:spPr>
                <a:xfrm rot="16200000" flipV="1">
                  <a:off x="6400777" y="502944"/>
                  <a:ext cx="2" cy="3657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34" name="Group 1633">
                  <a:extLst>
                    <a:ext uri="{FF2B5EF4-FFF2-40B4-BE49-F238E27FC236}">
                      <a16:creationId xmlns:a16="http://schemas.microsoft.com/office/drawing/2014/main" id="{A54E74CC-5EE0-4E0E-888A-9C4289383C91}"/>
                    </a:ext>
                  </a:extLst>
                </p:cNvPr>
                <p:cNvGrpSpPr/>
                <p:nvPr/>
              </p:nvGrpSpPr>
              <p:grpSpPr>
                <a:xfrm>
                  <a:off x="6217921" y="320074"/>
                  <a:ext cx="274298" cy="458437"/>
                  <a:chOff x="6263640" y="320074"/>
                  <a:chExt cx="274298" cy="458437"/>
                </a:xfrm>
              </p:grpSpPr>
              <p:grpSp>
                <p:nvGrpSpPr>
                  <p:cNvPr id="1635" name="Group 1634">
                    <a:extLst>
                      <a:ext uri="{FF2B5EF4-FFF2-40B4-BE49-F238E27FC236}">
                        <a16:creationId xmlns:a16="http://schemas.microsoft.com/office/drawing/2014/main" id="{E67C6259-AC69-4DE0-9855-9E2FF855B5A9}"/>
                      </a:ext>
                    </a:extLst>
                  </p:cNvPr>
                  <p:cNvGrpSpPr/>
                  <p:nvPr/>
                </p:nvGrpSpPr>
                <p:grpSpPr>
                  <a:xfrm>
                    <a:off x="6263640" y="320074"/>
                    <a:ext cx="182878" cy="458437"/>
                    <a:chOff x="6217902" y="320074"/>
                    <a:chExt cx="182878" cy="458437"/>
                  </a:xfrm>
                </p:grpSpPr>
                <p:cxnSp>
                  <p:nvCxnSpPr>
                    <p:cNvPr id="1638" name="Straight Connector 1637">
                      <a:extLst>
                        <a:ext uri="{FF2B5EF4-FFF2-40B4-BE49-F238E27FC236}">
                          <a16:creationId xmlns:a16="http://schemas.microsoft.com/office/drawing/2014/main" id="{836190BD-AEFD-4928-804A-58F7D8718367}"/>
                        </a:ext>
                      </a:extLst>
                    </p:cNvPr>
                    <p:cNvCxnSpPr/>
                    <p:nvPr/>
                  </p:nvCxnSpPr>
                  <p:spPr>
                    <a:xfrm>
                      <a:off x="6400780" y="320074"/>
                      <a:ext cx="0" cy="458437"/>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9" name="Straight Connector 1638">
                      <a:extLst>
                        <a:ext uri="{FF2B5EF4-FFF2-40B4-BE49-F238E27FC236}">
                          <a16:creationId xmlns:a16="http://schemas.microsoft.com/office/drawing/2014/main" id="{0B9982EE-9DB3-4B88-B978-0DC34AF02446}"/>
                        </a:ext>
                      </a:extLst>
                    </p:cNvPr>
                    <p:cNvCxnSpPr/>
                    <p:nvPr/>
                  </p:nvCxnSpPr>
                  <p:spPr>
                    <a:xfrm flipH="1">
                      <a:off x="6217902" y="320074"/>
                      <a:ext cx="182877" cy="91439"/>
                    </a:xfrm>
                    <a:prstGeom prst="lin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36" name="Rectangle 1635">
                    <a:extLst>
                      <a:ext uri="{FF2B5EF4-FFF2-40B4-BE49-F238E27FC236}">
                        <a16:creationId xmlns:a16="http://schemas.microsoft.com/office/drawing/2014/main" id="{02D196BB-1F35-4205-AC07-92A95D6DA229}"/>
                      </a:ext>
                    </a:extLst>
                  </p:cNvPr>
                  <p:cNvSpPr/>
                  <p:nvPr/>
                </p:nvSpPr>
                <p:spPr>
                  <a:xfrm>
                    <a:off x="6400779" y="411513"/>
                    <a:ext cx="91440" cy="274310"/>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637" name="Rectangle 1636">
                    <a:extLst>
                      <a:ext uri="{FF2B5EF4-FFF2-40B4-BE49-F238E27FC236}">
                        <a16:creationId xmlns:a16="http://schemas.microsoft.com/office/drawing/2014/main" id="{BB5B3B71-076D-4FB8-894C-57AD4FD61655}"/>
                      </a:ext>
                    </a:extLst>
                  </p:cNvPr>
                  <p:cNvSpPr/>
                  <p:nvPr/>
                </p:nvSpPr>
                <p:spPr>
                  <a:xfrm rot="5400000">
                    <a:off x="6469359" y="448056"/>
                    <a:ext cx="91440" cy="45719"/>
                  </a:xfrm>
                  <a:prstGeom prst="rect">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sp>
            <p:nvSpPr>
              <p:cNvPr id="1631" name="TextBox 1630">
                <a:extLst>
                  <a:ext uri="{FF2B5EF4-FFF2-40B4-BE49-F238E27FC236}">
                    <a16:creationId xmlns:a16="http://schemas.microsoft.com/office/drawing/2014/main" id="{E4D6C6D6-1376-4958-9E19-651AA47F72A7}"/>
                  </a:ext>
                </a:extLst>
              </p:cNvPr>
              <p:cNvSpPr txBox="1"/>
              <p:nvPr/>
            </p:nvSpPr>
            <p:spPr>
              <a:xfrm>
                <a:off x="6962969" y="1762236"/>
                <a:ext cx="1721625" cy="215444"/>
              </a:xfrm>
              <a:prstGeom prst="rect">
                <a:avLst/>
              </a:prstGeom>
              <a:noFill/>
            </p:spPr>
            <p:txBody>
              <a:bodyPr wrap="non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Pressure relief valve</a:t>
                </a:r>
              </a:p>
            </p:txBody>
          </p:sp>
        </p:grpSp>
        <p:grpSp>
          <p:nvGrpSpPr>
            <p:cNvPr id="864" name="Group 863">
              <a:extLst>
                <a:ext uri="{FF2B5EF4-FFF2-40B4-BE49-F238E27FC236}">
                  <a16:creationId xmlns:a16="http://schemas.microsoft.com/office/drawing/2014/main" id="{B75D5EF5-1F4F-45F5-9EBB-3608394F20A3}"/>
                </a:ext>
              </a:extLst>
            </p:cNvPr>
            <p:cNvGrpSpPr/>
            <p:nvPr/>
          </p:nvGrpSpPr>
          <p:grpSpPr>
            <a:xfrm>
              <a:off x="4268419" y="632286"/>
              <a:ext cx="2576873" cy="274320"/>
              <a:chOff x="3781982" y="307648"/>
              <a:chExt cx="2576873" cy="274320"/>
            </a:xfrm>
          </p:grpSpPr>
          <p:sp>
            <p:nvSpPr>
              <p:cNvPr id="1621" name="TextBox 1620">
                <a:extLst>
                  <a:ext uri="{FF2B5EF4-FFF2-40B4-BE49-F238E27FC236}">
                    <a16:creationId xmlns:a16="http://schemas.microsoft.com/office/drawing/2014/main" id="{4F2F06E5-EAED-44EA-970F-48C7747D6A4C}"/>
                  </a:ext>
                </a:extLst>
              </p:cNvPr>
              <p:cNvSpPr txBox="1"/>
              <p:nvPr/>
            </p:nvSpPr>
            <p:spPr>
              <a:xfrm>
                <a:off x="4367925" y="135726"/>
                <a:ext cx="1721625" cy="618168"/>
              </a:xfrm>
              <a:prstGeom prst="rect">
                <a:avLst/>
              </a:prstGeom>
              <a:noFill/>
            </p:spPr>
            <p:txBody>
              <a:bodyPr wrap="none" lIns="0" tIns="0" rIns="0" bIns="0" rtlCol="0" anchor="ctr" anchorCtr="0">
                <a:spAutoFit/>
              </a:bodyPr>
              <a:lstStyle>
                <a:defPPr>
                  <a:defRPr lang="en-US"/>
                </a:defPPr>
                <a:lvl1pPr defTabSz="1010669">
                  <a:defRPr sz="778">
                    <a:solidFill>
                      <a:schemeClr val="bg1"/>
                    </a:solidFill>
                    <a:latin typeface="Comic Sans MS" panose="030F0702030302020204" pitchFamily="66" charset="0"/>
                  </a:defRPr>
                </a:lvl1pPr>
                <a:lvl2pPr marL="505336" defTabSz="1010669">
                  <a:defRPr sz="2009"/>
                </a:lvl2pPr>
                <a:lvl3pPr marL="1010669" defTabSz="1010669">
                  <a:defRPr sz="2009"/>
                </a:lvl3pPr>
                <a:lvl4pPr marL="1516005" defTabSz="1010669">
                  <a:defRPr sz="2009"/>
                </a:lvl4pPr>
                <a:lvl5pPr marL="2021340" defTabSz="1010669">
                  <a:defRPr sz="2009"/>
                </a:lvl5pPr>
                <a:lvl6pPr marL="2526674" defTabSz="1010669">
                  <a:defRPr sz="2009"/>
                </a:lvl6pPr>
                <a:lvl7pPr marL="3032009" defTabSz="1010669">
                  <a:defRPr sz="2009"/>
                </a:lvl7pPr>
                <a:lvl8pPr marL="3537345" defTabSz="1010669">
                  <a:defRPr sz="2009"/>
                </a:lvl8pPr>
                <a:lvl9pPr marL="4042678" defTabSz="1010669">
                  <a:defRPr sz="2009"/>
                </a:lvl9pPr>
              </a:lstStyle>
              <a:p>
                <a:r>
                  <a:rPr lang="en-US" dirty="0"/>
                  <a:t>Three way control valve</a:t>
                </a:r>
              </a:p>
            </p:txBody>
          </p:sp>
          <p:grpSp>
            <p:nvGrpSpPr>
              <p:cNvPr id="1622" name="Group 1621">
                <a:extLst>
                  <a:ext uri="{FF2B5EF4-FFF2-40B4-BE49-F238E27FC236}">
                    <a16:creationId xmlns:a16="http://schemas.microsoft.com/office/drawing/2014/main" id="{3332ED69-EFC3-4575-B89B-CC1D6957E826}"/>
                  </a:ext>
                </a:extLst>
              </p:cNvPr>
              <p:cNvGrpSpPr/>
              <p:nvPr/>
            </p:nvGrpSpPr>
            <p:grpSpPr>
              <a:xfrm flipH="1">
                <a:off x="3781982" y="307648"/>
                <a:ext cx="365750" cy="274320"/>
                <a:chOff x="3657609" y="5669280"/>
                <a:chExt cx="365750" cy="274320"/>
              </a:xfrm>
            </p:grpSpPr>
            <p:sp>
              <p:nvSpPr>
                <p:cNvPr id="1623" name="Isosceles Triangle 1622">
                  <a:extLst>
                    <a:ext uri="{FF2B5EF4-FFF2-40B4-BE49-F238E27FC236}">
                      <a16:creationId xmlns:a16="http://schemas.microsoft.com/office/drawing/2014/main" id="{743550E2-8DE9-473D-81B9-6CE50C35FFA9}"/>
                    </a:ext>
                  </a:extLst>
                </p:cNvPr>
                <p:cNvSpPr/>
                <p:nvPr/>
              </p:nvSpPr>
              <p:spPr>
                <a:xfrm flipV="1">
                  <a:off x="3657613" y="571498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1624" name="Isosceles Triangle 1623">
                  <a:extLst>
                    <a:ext uri="{FF2B5EF4-FFF2-40B4-BE49-F238E27FC236}">
                      <a16:creationId xmlns:a16="http://schemas.microsoft.com/office/drawing/2014/main" id="{7BCAEDF3-902A-4ED2-8091-3B9CCDAC635D}"/>
                    </a:ext>
                  </a:extLst>
                </p:cNvPr>
                <p:cNvSpPr/>
                <p:nvPr/>
              </p:nvSpPr>
              <p:spPr>
                <a:xfrm>
                  <a:off x="3657610" y="5806420"/>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625" name="Straight Connector 1624">
                  <a:extLst>
                    <a:ext uri="{FF2B5EF4-FFF2-40B4-BE49-F238E27FC236}">
                      <a16:creationId xmlns:a16="http://schemas.microsoft.com/office/drawing/2014/main" id="{18E87761-9FEF-4F70-8378-366BBDA3CB3F}"/>
                    </a:ext>
                  </a:extLst>
                </p:cNvPr>
                <p:cNvCxnSpPr>
                  <a:stCxn id="1624" idx="0"/>
                </p:cNvCxnSpPr>
                <p:nvPr/>
              </p:nvCxnSpPr>
              <p:spPr>
                <a:xfrm>
                  <a:off x="3749050" y="5806420"/>
                  <a:ext cx="137150" cy="1"/>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26" name="Group 1625">
                  <a:extLst>
                    <a:ext uri="{FF2B5EF4-FFF2-40B4-BE49-F238E27FC236}">
                      <a16:creationId xmlns:a16="http://schemas.microsoft.com/office/drawing/2014/main" id="{25CF9A5A-F894-4914-B4FD-B6CBBA42EC1D}"/>
                    </a:ext>
                  </a:extLst>
                </p:cNvPr>
                <p:cNvGrpSpPr>
                  <a:grpSpLocks noChangeAspect="1"/>
                </p:cNvGrpSpPr>
                <p:nvPr/>
              </p:nvGrpSpPr>
              <p:grpSpPr>
                <a:xfrm>
                  <a:off x="3749040" y="5669280"/>
                  <a:ext cx="274319" cy="274320"/>
                  <a:chOff x="3794760" y="5074900"/>
                  <a:chExt cx="182880" cy="182881"/>
                </a:xfrm>
              </p:grpSpPr>
              <p:sp>
                <p:nvSpPr>
                  <p:cNvPr id="1628" name="Arc 1627">
                    <a:extLst>
                      <a:ext uri="{FF2B5EF4-FFF2-40B4-BE49-F238E27FC236}">
                        <a16:creationId xmlns:a16="http://schemas.microsoft.com/office/drawing/2014/main" id="{76965732-9ED0-4D9E-BF1B-4EB013CF9F06}"/>
                      </a:ext>
                    </a:extLst>
                  </p:cNvPr>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629" name="Straight Connector 1628">
                    <a:extLst>
                      <a:ext uri="{FF2B5EF4-FFF2-40B4-BE49-F238E27FC236}">
                        <a16:creationId xmlns:a16="http://schemas.microsoft.com/office/drawing/2014/main" id="{D63B5EDF-7334-402E-A9F6-7501FAF89396}"/>
                      </a:ext>
                    </a:extLst>
                  </p:cNvPr>
                  <p:cNvCxnSpPr/>
                  <p:nvPr/>
                </p:nvCxnSpPr>
                <p:spPr>
                  <a:xfrm>
                    <a:off x="3886200" y="5074901"/>
                    <a:ext cx="0" cy="182880"/>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27" name="Isosceles Triangle 1626">
                  <a:extLst>
                    <a:ext uri="{FF2B5EF4-FFF2-40B4-BE49-F238E27FC236}">
                      <a16:creationId xmlns:a16="http://schemas.microsoft.com/office/drawing/2014/main" id="{A697D5B9-C9AB-43DA-86FD-AEC691EB29DC}"/>
                    </a:ext>
                  </a:extLst>
                </p:cNvPr>
                <p:cNvSpPr/>
                <p:nvPr/>
              </p:nvSpPr>
              <p:spPr>
                <a:xfrm rot="5400000">
                  <a:off x="3611889" y="5760693"/>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grpSp>
          <p:nvGrpSpPr>
            <p:cNvPr id="865" name="Group 864">
              <a:extLst>
                <a:ext uri="{FF2B5EF4-FFF2-40B4-BE49-F238E27FC236}">
                  <a16:creationId xmlns:a16="http://schemas.microsoft.com/office/drawing/2014/main" id="{3934D32D-6CB2-488C-9166-32FDBE54AB36}"/>
                </a:ext>
              </a:extLst>
            </p:cNvPr>
            <p:cNvGrpSpPr/>
            <p:nvPr/>
          </p:nvGrpSpPr>
          <p:grpSpPr>
            <a:xfrm>
              <a:off x="9884849" y="554002"/>
              <a:ext cx="1541990" cy="246221"/>
              <a:chOff x="9398415" y="229364"/>
              <a:chExt cx="1541990" cy="246222"/>
            </a:xfrm>
          </p:grpSpPr>
          <p:grpSp>
            <p:nvGrpSpPr>
              <p:cNvPr id="1617" name="Group 1616">
                <a:extLst>
                  <a:ext uri="{FF2B5EF4-FFF2-40B4-BE49-F238E27FC236}">
                    <a16:creationId xmlns:a16="http://schemas.microsoft.com/office/drawing/2014/main" id="{08575041-9519-40CE-B70F-82134E9E2BB6}"/>
                  </a:ext>
                </a:extLst>
              </p:cNvPr>
              <p:cNvGrpSpPr/>
              <p:nvPr/>
            </p:nvGrpSpPr>
            <p:grpSpPr>
              <a:xfrm>
                <a:off x="9398415" y="229364"/>
                <a:ext cx="274317" cy="246222"/>
                <a:chOff x="2331720" y="3731412"/>
                <a:chExt cx="274317" cy="246222"/>
              </a:xfrm>
            </p:grpSpPr>
            <p:sp>
              <p:nvSpPr>
                <p:cNvPr id="1619" name="TextBox 1618">
                  <a:extLst>
                    <a:ext uri="{FF2B5EF4-FFF2-40B4-BE49-F238E27FC236}">
                      <a16:creationId xmlns:a16="http://schemas.microsoft.com/office/drawing/2014/main" id="{C3DEF67F-8A71-47F8-84D4-CFE8F46AC23C}"/>
                    </a:ext>
                  </a:extLst>
                </p:cNvPr>
                <p:cNvSpPr txBox="1"/>
                <p:nvPr/>
              </p:nvSpPr>
              <p:spPr>
                <a:xfrm>
                  <a:off x="2331720" y="3731412"/>
                  <a:ext cx="274317" cy="246222"/>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endParaRPr lang="en-US" sz="556" dirty="0">
                    <a:solidFill>
                      <a:schemeClr val="bg1"/>
                    </a:solidFill>
                    <a:latin typeface="Comic Sans MS" panose="030F0702030302020204" pitchFamily="66" charset="0"/>
                  </a:endParaRPr>
                </a:p>
              </p:txBody>
            </p:sp>
            <p:cxnSp>
              <p:nvCxnSpPr>
                <p:cNvPr id="1620" name="Straight Connector 1619">
                  <a:extLst>
                    <a:ext uri="{FF2B5EF4-FFF2-40B4-BE49-F238E27FC236}">
                      <a16:creationId xmlns:a16="http://schemas.microsoft.com/office/drawing/2014/main" id="{D1D34AF7-8A06-4779-9311-E3659A772412}"/>
                    </a:ext>
                  </a:extLst>
                </p:cNvPr>
                <p:cNvCxnSpPr/>
                <p:nvPr/>
              </p:nvCxnSpPr>
              <p:spPr>
                <a:xfrm>
                  <a:off x="2331720" y="3731413"/>
                  <a:ext cx="274317" cy="246221"/>
                </a:xfrm>
                <a:prstGeom prst="line">
                  <a:avLst/>
                </a:prstGeom>
                <a:noFill/>
                <a:ln w="25400">
                  <a:solidFill>
                    <a:schemeClr val="bg1">
                      <a:lumMod val="75000"/>
                    </a:schemeClr>
                  </a:solidFill>
                </a:ln>
              </p:spPr>
            </p:cxnSp>
          </p:grpSp>
          <p:sp>
            <p:nvSpPr>
              <p:cNvPr id="1618" name="TextBox 1617">
                <a:extLst>
                  <a:ext uri="{FF2B5EF4-FFF2-40B4-BE49-F238E27FC236}">
                    <a16:creationId xmlns:a16="http://schemas.microsoft.com/office/drawing/2014/main" id="{CA7DFB7E-9753-43DB-9B4E-35DA6291A621}"/>
                  </a:ext>
                </a:extLst>
              </p:cNvPr>
              <p:cNvSpPr txBox="1"/>
              <p:nvPr/>
            </p:nvSpPr>
            <p:spPr>
              <a:xfrm>
                <a:off x="9989824" y="244752"/>
                <a:ext cx="950581" cy="215445"/>
              </a:xfrm>
              <a:prstGeom prst="rect">
                <a:avLst/>
              </a:prstGeom>
              <a:noFill/>
            </p:spPr>
            <p:txBody>
              <a:bodyPr wrap="non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Steam trap</a:t>
                </a:r>
              </a:p>
            </p:txBody>
          </p:sp>
        </p:grpSp>
        <p:grpSp>
          <p:nvGrpSpPr>
            <p:cNvPr id="866" name="Group 865">
              <a:extLst>
                <a:ext uri="{FF2B5EF4-FFF2-40B4-BE49-F238E27FC236}">
                  <a16:creationId xmlns:a16="http://schemas.microsoft.com/office/drawing/2014/main" id="{A76D511E-28F3-4DE5-A48A-2402F21EC5A9}"/>
                </a:ext>
              </a:extLst>
            </p:cNvPr>
            <p:cNvGrpSpPr/>
            <p:nvPr/>
          </p:nvGrpSpPr>
          <p:grpSpPr>
            <a:xfrm>
              <a:off x="9679110" y="1239158"/>
              <a:ext cx="2105952" cy="430965"/>
              <a:chOff x="9192674" y="914521"/>
              <a:chExt cx="2105952" cy="430965"/>
            </a:xfrm>
          </p:grpSpPr>
          <p:grpSp>
            <p:nvGrpSpPr>
              <p:cNvPr id="1223" name="Group 1222">
                <a:extLst>
                  <a:ext uri="{FF2B5EF4-FFF2-40B4-BE49-F238E27FC236}">
                    <a16:creationId xmlns:a16="http://schemas.microsoft.com/office/drawing/2014/main" id="{001C2518-DDAA-4C5C-BF2E-6179C9645AD4}"/>
                  </a:ext>
                </a:extLst>
              </p:cNvPr>
              <p:cNvGrpSpPr/>
              <p:nvPr/>
            </p:nvGrpSpPr>
            <p:grpSpPr>
              <a:xfrm>
                <a:off x="9192674" y="1003048"/>
                <a:ext cx="685798" cy="91439"/>
                <a:chOff x="917478" y="5029200"/>
                <a:chExt cx="685798" cy="91439"/>
              </a:xfrm>
            </p:grpSpPr>
            <p:grpSp>
              <p:nvGrpSpPr>
                <p:cNvPr id="1225" name="Group 1224">
                  <a:extLst>
                    <a:ext uri="{FF2B5EF4-FFF2-40B4-BE49-F238E27FC236}">
                      <a16:creationId xmlns:a16="http://schemas.microsoft.com/office/drawing/2014/main" id="{A6C6F4D2-0DF3-49AF-9155-6096D26B2C47}"/>
                    </a:ext>
                  </a:extLst>
                </p:cNvPr>
                <p:cNvGrpSpPr/>
                <p:nvPr/>
              </p:nvGrpSpPr>
              <p:grpSpPr>
                <a:xfrm>
                  <a:off x="1008917" y="5029200"/>
                  <a:ext cx="594359" cy="91439"/>
                  <a:chOff x="3657610" y="2788927"/>
                  <a:chExt cx="594359" cy="91439"/>
                </a:xfrm>
              </p:grpSpPr>
              <p:sp>
                <p:nvSpPr>
                  <p:cNvPr id="1231" name="Rectangle 1230">
                    <a:extLst>
                      <a:ext uri="{FF2B5EF4-FFF2-40B4-BE49-F238E27FC236}">
                        <a16:creationId xmlns:a16="http://schemas.microsoft.com/office/drawing/2014/main" id="{7484D8C3-E884-4165-975B-47124F2045D7}"/>
                      </a:ext>
                    </a:extLst>
                  </p:cNvPr>
                  <p:cNvSpPr/>
                  <p:nvPr/>
                </p:nvSpPr>
                <p:spPr>
                  <a:xfrm>
                    <a:off x="3749049" y="2788927"/>
                    <a:ext cx="502920" cy="91439"/>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232" name="Straight Connector 1231">
                    <a:extLst>
                      <a:ext uri="{FF2B5EF4-FFF2-40B4-BE49-F238E27FC236}">
                        <a16:creationId xmlns:a16="http://schemas.microsoft.com/office/drawing/2014/main" id="{179E7759-831A-4741-A71F-BD9193CD2323}"/>
                      </a:ext>
                    </a:extLst>
                  </p:cNvPr>
                  <p:cNvCxnSpPr/>
                  <p:nvPr/>
                </p:nvCxnSpPr>
                <p:spPr>
                  <a:xfrm>
                    <a:off x="3657610" y="2839105"/>
                    <a:ext cx="91439"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33" name="Oval 1232">
                    <a:extLst>
                      <a:ext uri="{FF2B5EF4-FFF2-40B4-BE49-F238E27FC236}">
                        <a16:creationId xmlns:a16="http://schemas.microsoft.com/office/drawing/2014/main" id="{DA38947B-8F09-42C7-BEB1-985E2D5807FC}"/>
                      </a:ext>
                    </a:extLst>
                  </p:cNvPr>
                  <p:cNvSpPr>
                    <a:spLocks noChangeAspect="1"/>
                  </p:cNvSpPr>
                  <p:nvPr/>
                </p:nvSpPr>
                <p:spPr>
                  <a:xfrm rot="2700000">
                    <a:off x="3785299" y="2815570"/>
                    <a:ext cx="45720" cy="45720"/>
                  </a:xfrm>
                  <a:prstGeom prst="ellips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cxnSp>
                <p:nvCxnSpPr>
                  <p:cNvPr id="1616" name="Straight Connector 1615">
                    <a:extLst>
                      <a:ext uri="{FF2B5EF4-FFF2-40B4-BE49-F238E27FC236}">
                        <a16:creationId xmlns:a16="http://schemas.microsoft.com/office/drawing/2014/main" id="{0B76AB44-8614-4870-84B8-BD0534CC28B2}"/>
                      </a:ext>
                    </a:extLst>
                  </p:cNvPr>
                  <p:cNvCxnSpPr/>
                  <p:nvPr/>
                </p:nvCxnSpPr>
                <p:spPr>
                  <a:xfrm flipV="1">
                    <a:off x="3799143" y="2834640"/>
                    <a:ext cx="411480" cy="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26" name="Group 1225">
                  <a:extLst>
                    <a:ext uri="{FF2B5EF4-FFF2-40B4-BE49-F238E27FC236}">
                      <a16:creationId xmlns:a16="http://schemas.microsoft.com/office/drawing/2014/main" id="{32AB81E3-2A07-4956-A68B-C0FD486E1735}"/>
                    </a:ext>
                  </a:extLst>
                </p:cNvPr>
                <p:cNvGrpSpPr/>
                <p:nvPr/>
              </p:nvGrpSpPr>
              <p:grpSpPr>
                <a:xfrm>
                  <a:off x="917478" y="5029200"/>
                  <a:ext cx="137159" cy="91439"/>
                  <a:chOff x="3657610" y="2788927"/>
                  <a:chExt cx="137159" cy="91439"/>
                </a:xfrm>
              </p:grpSpPr>
              <p:cxnSp>
                <p:nvCxnSpPr>
                  <p:cNvPr id="1227" name="Straight Connector 1226">
                    <a:extLst>
                      <a:ext uri="{FF2B5EF4-FFF2-40B4-BE49-F238E27FC236}">
                        <a16:creationId xmlns:a16="http://schemas.microsoft.com/office/drawing/2014/main" id="{1B6FB94A-C4A3-4C32-B6E2-42C252FCAE10}"/>
                      </a:ext>
                    </a:extLst>
                  </p:cNvPr>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28" name="Straight Connector 1227">
                    <a:extLst>
                      <a:ext uri="{FF2B5EF4-FFF2-40B4-BE49-F238E27FC236}">
                        <a16:creationId xmlns:a16="http://schemas.microsoft.com/office/drawing/2014/main" id="{B8966F4C-BCF5-4851-8FDD-30A09799C2C8}"/>
                      </a:ext>
                    </a:extLst>
                  </p:cNvPr>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29" name="Straight Connector 1228">
                    <a:extLst>
                      <a:ext uri="{FF2B5EF4-FFF2-40B4-BE49-F238E27FC236}">
                        <a16:creationId xmlns:a16="http://schemas.microsoft.com/office/drawing/2014/main" id="{B9CF6B17-21C6-4B61-BD51-36D2807BDAD3}"/>
                      </a:ext>
                    </a:extLst>
                  </p:cNvPr>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30" name="Straight Connector 1229">
                    <a:extLst>
                      <a:ext uri="{FF2B5EF4-FFF2-40B4-BE49-F238E27FC236}">
                        <a16:creationId xmlns:a16="http://schemas.microsoft.com/office/drawing/2014/main" id="{61816E90-CA1C-499C-8C63-FEF00B5D39AD}"/>
                      </a:ext>
                    </a:extLst>
                  </p:cNvPr>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1224" name="TextBox 1223">
                <a:extLst>
                  <a:ext uri="{FF2B5EF4-FFF2-40B4-BE49-F238E27FC236}">
                    <a16:creationId xmlns:a16="http://schemas.microsoft.com/office/drawing/2014/main" id="{80688BA4-E76E-481B-8C7F-4EAE28209DC6}"/>
                  </a:ext>
                </a:extLst>
              </p:cNvPr>
              <p:cNvSpPr txBox="1"/>
              <p:nvPr/>
            </p:nvSpPr>
            <p:spPr>
              <a:xfrm>
                <a:off x="9989824" y="914521"/>
                <a:ext cx="1308802" cy="430965"/>
              </a:xfrm>
              <a:prstGeom prst="rect">
                <a:avLst/>
              </a:prstGeom>
              <a:noFill/>
            </p:spPr>
            <p:txBody>
              <a:bodyPr wrap="square" lIns="0" tIns="0" rIns="0" bIns="0" rtlCol="0" anchor="ctr" anchorCtr="0">
                <a:spAutoFit/>
              </a:bodyPr>
              <a:lstStyle>
                <a:defPPr>
                  <a:defRPr lang="en-US"/>
                </a:defPPr>
                <a:lvl1pPr defTabSz="1010669">
                  <a:defRPr sz="778">
                    <a:solidFill>
                      <a:schemeClr val="bg1"/>
                    </a:solidFill>
                    <a:latin typeface="Comic Sans MS" panose="030F0702030302020204" pitchFamily="66" charset="0"/>
                  </a:defRPr>
                </a:lvl1pPr>
                <a:lvl2pPr marL="505336" defTabSz="1010669">
                  <a:defRPr sz="2009"/>
                </a:lvl2pPr>
                <a:lvl3pPr marL="1010669" defTabSz="1010669">
                  <a:defRPr sz="2009"/>
                </a:lvl3pPr>
                <a:lvl4pPr marL="1516005" defTabSz="1010669">
                  <a:defRPr sz="2009"/>
                </a:lvl4pPr>
                <a:lvl5pPr marL="2021340" defTabSz="1010669">
                  <a:defRPr sz="2009"/>
                </a:lvl5pPr>
                <a:lvl6pPr marL="2526674" defTabSz="1010669">
                  <a:defRPr sz="2009"/>
                </a:lvl6pPr>
                <a:lvl7pPr marL="3032009" defTabSz="1010669">
                  <a:defRPr sz="2009"/>
                </a:lvl7pPr>
                <a:lvl8pPr marL="3537345" defTabSz="1010669">
                  <a:defRPr sz="2009"/>
                </a:lvl8pPr>
                <a:lvl9pPr marL="4042678" defTabSz="1010669">
                  <a:defRPr sz="2009"/>
                </a:lvl9pPr>
              </a:lstStyle>
              <a:p>
                <a:r>
                  <a:rPr lang="en-US" dirty="0"/>
                  <a:t>Thermometer with well</a:t>
                </a:r>
              </a:p>
            </p:txBody>
          </p:sp>
        </p:grpSp>
        <p:grpSp>
          <p:nvGrpSpPr>
            <p:cNvPr id="867" name="Group 866">
              <a:extLst>
                <a:ext uri="{FF2B5EF4-FFF2-40B4-BE49-F238E27FC236}">
                  <a16:creationId xmlns:a16="http://schemas.microsoft.com/office/drawing/2014/main" id="{D2F76770-6C91-46B9-8CEF-D295426AEA7F}"/>
                </a:ext>
              </a:extLst>
            </p:cNvPr>
            <p:cNvGrpSpPr/>
            <p:nvPr/>
          </p:nvGrpSpPr>
          <p:grpSpPr>
            <a:xfrm>
              <a:off x="9770555" y="1862850"/>
              <a:ext cx="2006338" cy="646447"/>
              <a:chOff x="9284118" y="1538214"/>
              <a:chExt cx="2006338" cy="646447"/>
            </a:xfrm>
          </p:grpSpPr>
          <p:grpSp>
            <p:nvGrpSpPr>
              <p:cNvPr id="899" name="Group 898">
                <a:extLst>
                  <a:ext uri="{FF2B5EF4-FFF2-40B4-BE49-F238E27FC236}">
                    <a16:creationId xmlns:a16="http://schemas.microsoft.com/office/drawing/2014/main" id="{DEF421C8-A70A-45A9-AADE-9216A1303E96}"/>
                  </a:ext>
                </a:extLst>
              </p:cNvPr>
              <p:cNvGrpSpPr/>
              <p:nvPr/>
            </p:nvGrpSpPr>
            <p:grpSpPr>
              <a:xfrm>
                <a:off x="9284118" y="1700232"/>
                <a:ext cx="502910" cy="274320"/>
                <a:chOff x="9273807" y="5198324"/>
                <a:chExt cx="502910" cy="274320"/>
              </a:xfrm>
            </p:grpSpPr>
            <p:cxnSp>
              <p:nvCxnSpPr>
                <p:cNvPr id="901" name="Straight Connector 900">
                  <a:extLst>
                    <a:ext uri="{FF2B5EF4-FFF2-40B4-BE49-F238E27FC236}">
                      <a16:creationId xmlns:a16="http://schemas.microsoft.com/office/drawing/2014/main" id="{EF78D87F-C0E0-4CE9-8ABA-96567B18D20C}"/>
                    </a:ext>
                  </a:extLst>
                </p:cNvPr>
                <p:cNvCxnSpPr/>
                <p:nvPr/>
              </p:nvCxnSpPr>
              <p:spPr>
                <a:xfrm flipH="1">
                  <a:off x="9561862" y="5339944"/>
                  <a:ext cx="2148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02" name="Group 901">
                  <a:extLst>
                    <a:ext uri="{FF2B5EF4-FFF2-40B4-BE49-F238E27FC236}">
                      <a16:creationId xmlns:a16="http://schemas.microsoft.com/office/drawing/2014/main" id="{92EF4261-7B51-4EBB-92E4-3D100C50295F}"/>
                    </a:ext>
                  </a:extLst>
                </p:cNvPr>
                <p:cNvGrpSpPr/>
                <p:nvPr/>
              </p:nvGrpSpPr>
              <p:grpSpPr>
                <a:xfrm>
                  <a:off x="9593839" y="5294223"/>
                  <a:ext cx="91439" cy="91442"/>
                  <a:chOff x="9593839" y="5294223"/>
                  <a:chExt cx="91439" cy="91442"/>
                </a:xfrm>
              </p:grpSpPr>
              <p:sp>
                <p:nvSpPr>
                  <p:cNvPr id="907" name="Isosceles Triangle 906">
                    <a:extLst>
                      <a:ext uri="{FF2B5EF4-FFF2-40B4-BE49-F238E27FC236}">
                        <a16:creationId xmlns:a16="http://schemas.microsoft.com/office/drawing/2014/main" id="{E92F512A-FF7A-467B-BCCE-FFD1FA1480EF}"/>
                      </a:ext>
                    </a:extLst>
                  </p:cNvPr>
                  <p:cNvSpPr/>
                  <p:nvPr/>
                </p:nvSpPr>
                <p:spPr>
                  <a:xfrm rot="16200000" flipH="1" flipV="1">
                    <a:off x="9570979" y="5317085"/>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908" name="Isosceles Triangle 907">
                    <a:extLst>
                      <a:ext uri="{FF2B5EF4-FFF2-40B4-BE49-F238E27FC236}">
                        <a16:creationId xmlns:a16="http://schemas.microsoft.com/office/drawing/2014/main" id="{A63FE8CF-DE3C-4DAC-981F-EED60E3F09F9}"/>
                      </a:ext>
                    </a:extLst>
                  </p:cNvPr>
                  <p:cNvSpPr/>
                  <p:nvPr/>
                </p:nvSpPr>
                <p:spPr>
                  <a:xfrm rot="16200000" flipH="1">
                    <a:off x="9616698" y="5317083"/>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sp>
              <p:nvSpPr>
                <p:cNvPr id="903" name="Oval 902">
                  <a:extLst>
                    <a:ext uri="{FF2B5EF4-FFF2-40B4-BE49-F238E27FC236}">
                      <a16:creationId xmlns:a16="http://schemas.microsoft.com/office/drawing/2014/main" id="{B8988A5E-DBCD-413C-81EA-ABA7E446EFA8}"/>
                    </a:ext>
                  </a:extLst>
                </p:cNvPr>
                <p:cNvSpPr>
                  <a:spLocks noChangeAspect="1"/>
                </p:cNvSpPr>
                <p:nvPr/>
              </p:nvSpPr>
              <p:spPr>
                <a:xfrm flipH="1">
                  <a:off x="9273807" y="5198324"/>
                  <a:ext cx="274320" cy="27432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nvGrpSpPr>
                <p:cNvPr id="904" name="Group 903">
                  <a:extLst>
                    <a:ext uri="{FF2B5EF4-FFF2-40B4-BE49-F238E27FC236}">
                      <a16:creationId xmlns:a16="http://schemas.microsoft.com/office/drawing/2014/main" id="{49F77005-CD44-4409-A8F4-AAD104831EBA}"/>
                    </a:ext>
                  </a:extLst>
                </p:cNvPr>
                <p:cNvGrpSpPr>
                  <a:grpSpLocks noChangeAspect="1"/>
                </p:cNvGrpSpPr>
                <p:nvPr/>
              </p:nvGrpSpPr>
              <p:grpSpPr>
                <a:xfrm rot="18900000" flipH="1">
                  <a:off x="9366411" y="5247429"/>
                  <a:ext cx="45720" cy="152400"/>
                  <a:chOff x="5577828" y="2244740"/>
                  <a:chExt cx="274320" cy="914400"/>
                </a:xfrm>
              </p:grpSpPr>
              <p:sp>
                <p:nvSpPr>
                  <p:cNvPr id="905" name="Isosceles Triangle 904">
                    <a:extLst>
                      <a:ext uri="{FF2B5EF4-FFF2-40B4-BE49-F238E27FC236}">
                        <a16:creationId xmlns:a16="http://schemas.microsoft.com/office/drawing/2014/main" id="{93E86DE1-B72C-4322-ACC4-C53AEECA7132}"/>
                      </a:ext>
                    </a:extLst>
                  </p:cNvPr>
                  <p:cNvSpPr/>
                  <p:nvPr/>
                </p:nvSpPr>
                <p:spPr>
                  <a:xfrm>
                    <a:off x="5641833" y="2244740"/>
                    <a:ext cx="146313" cy="914400"/>
                  </a:xfrm>
                  <a:prstGeom prst="triangle">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906" name="Oval 905">
                    <a:extLst>
                      <a:ext uri="{FF2B5EF4-FFF2-40B4-BE49-F238E27FC236}">
                        <a16:creationId xmlns:a16="http://schemas.microsoft.com/office/drawing/2014/main" id="{9BFC2E59-3BF4-4A23-BE6B-14D30C7CB624}"/>
                      </a:ext>
                    </a:extLst>
                  </p:cNvPr>
                  <p:cNvSpPr>
                    <a:spLocks noChangeAspect="1"/>
                  </p:cNvSpPr>
                  <p:nvPr/>
                </p:nvSpPr>
                <p:spPr>
                  <a:xfrm>
                    <a:off x="5577828" y="2697488"/>
                    <a:ext cx="274320" cy="27432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sp>
            <p:nvSpPr>
              <p:cNvPr id="900" name="TextBox 899">
                <a:extLst>
                  <a:ext uri="{FF2B5EF4-FFF2-40B4-BE49-F238E27FC236}">
                    <a16:creationId xmlns:a16="http://schemas.microsoft.com/office/drawing/2014/main" id="{13446473-A872-4AED-9D6A-1BFDD7D3C088}"/>
                  </a:ext>
                </a:extLst>
              </p:cNvPr>
              <p:cNvSpPr txBox="1"/>
              <p:nvPr/>
            </p:nvSpPr>
            <p:spPr>
              <a:xfrm>
                <a:off x="9989826" y="1538214"/>
                <a:ext cx="1300630" cy="646447"/>
              </a:xfrm>
              <a:prstGeom prst="rect">
                <a:avLst/>
              </a:prstGeom>
              <a:noFill/>
            </p:spPr>
            <p:txBody>
              <a:bodyPr wrap="square" lIns="0" tIns="0" rIns="0" bIns="0" rtlCol="0" anchor="ctr" anchorCtr="0">
                <a:spAutoFit/>
              </a:bodyPr>
              <a:lstStyle>
                <a:defPPr>
                  <a:defRPr lang="en-US"/>
                </a:defPPr>
                <a:lvl1pPr defTabSz="1010669">
                  <a:defRPr sz="778">
                    <a:solidFill>
                      <a:schemeClr val="bg1"/>
                    </a:solidFill>
                    <a:latin typeface="Comic Sans MS" panose="030F0702030302020204" pitchFamily="66" charset="0"/>
                  </a:defRPr>
                </a:lvl1pPr>
                <a:lvl2pPr marL="505336" defTabSz="1010669">
                  <a:defRPr sz="2009"/>
                </a:lvl2pPr>
                <a:lvl3pPr marL="1010669" defTabSz="1010669">
                  <a:defRPr sz="2009"/>
                </a:lvl3pPr>
                <a:lvl4pPr marL="1516005" defTabSz="1010669">
                  <a:defRPr sz="2009"/>
                </a:lvl4pPr>
                <a:lvl5pPr marL="2021340" defTabSz="1010669">
                  <a:defRPr sz="2009"/>
                </a:lvl5pPr>
                <a:lvl6pPr marL="2526674" defTabSz="1010669">
                  <a:defRPr sz="2009"/>
                </a:lvl6pPr>
                <a:lvl7pPr marL="3032009" defTabSz="1010669">
                  <a:defRPr sz="2009"/>
                </a:lvl7pPr>
                <a:lvl8pPr marL="3537345" defTabSz="1010669">
                  <a:defRPr sz="2009"/>
                </a:lvl8pPr>
                <a:lvl9pPr marL="4042678" defTabSz="1010669">
                  <a:defRPr sz="2009"/>
                </a:lvl9pPr>
              </a:lstStyle>
              <a:p>
                <a:r>
                  <a:rPr lang="en-US" dirty="0"/>
                  <a:t>Pressure gauge with isolation valve</a:t>
                </a:r>
              </a:p>
            </p:txBody>
          </p:sp>
        </p:grpSp>
        <p:grpSp>
          <p:nvGrpSpPr>
            <p:cNvPr id="868" name="Group 867">
              <a:extLst>
                <a:ext uri="{FF2B5EF4-FFF2-40B4-BE49-F238E27FC236}">
                  <a16:creationId xmlns:a16="http://schemas.microsoft.com/office/drawing/2014/main" id="{59445AD3-C55C-45AF-81D3-601F929A9699}"/>
                </a:ext>
              </a:extLst>
            </p:cNvPr>
            <p:cNvGrpSpPr/>
            <p:nvPr/>
          </p:nvGrpSpPr>
          <p:grpSpPr>
            <a:xfrm>
              <a:off x="12467856" y="554004"/>
              <a:ext cx="2329622" cy="457194"/>
              <a:chOff x="11981420" y="229365"/>
              <a:chExt cx="2329622" cy="457194"/>
            </a:xfrm>
          </p:grpSpPr>
          <p:grpSp>
            <p:nvGrpSpPr>
              <p:cNvPr id="893" name="Group 892">
                <a:extLst>
                  <a:ext uri="{FF2B5EF4-FFF2-40B4-BE49-F238E27FC236}">
                    <a16:creationId xmlns:a16="http://schemas.microsoft.com/office/drawing/2014/main" id="{C111199D-114F-440B-B5B6-95D3BB6593FE}"/>
                  </a:ext>
                </a:extLst>
              </p:cNvPr>
              <p:cNvGrpSpPr/>
              <p:nvPr/>
            </p:nvGrpSpPr>
            <p:grpSpPr>
              <a:xfrm>
                <a:off x="11981420" y="229365"/>
                <a:ext cx="274317" cy="457194"/>
                <a:chOff x="5120669" y="7498053"/>
                <a:chExt cx="274317" cy="457194"/>
              </a:xfrm>
            </p:grpSpPr>
            <p:sp>
              <p:nvSpPr>
                <p:cNvPr id="895" name="TextBox 894">
                  <a:extLst>
                    <a:ext uri="{FF2B5EF4-FFF2-40B4-BE49-F238E27FC236}">
                      <a16:creationId xmlns:a16="http://schemas.microsoft.com/office/drawing/2014/main" id="{B132F00F-474F-4D2D-AC66-95E3B2C15F9F}"/>
                    </a:ext>
                  </a:extLst>
                </p:cNvPr>
                <p:cNvSpPr txBox="1"/>
                <p:nvPr/>
              </p:nvSpPr>
              <p:spPr>
                <a:xfrm>
                  <a:off x="5120669" y="7498053"/>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PT</a:t>
                  </a:r>
                </a:p>
              </p:txBody>
            </p:sp>
            <p:cxnSp>
              <p:nvCxnSpPr>
                <p:cNvPr id="896" name="Straight Connector 895">
                  <a:extLst>
                    <a:ext uri="{FF2B5EF4-FFF2-40B4-BE49-F238E27FC236}">
                      <a16:creationId xmlns:a16="http://schemas.microsoft.com/office/drawing/2014/main" id="{37F61E68-97D8-42A6-94FA-283EB6994BED}"/>
                    </a:ext>
                  </a:extLst>
                </p:cNvPr>
                <p:cNvCxnSpPr/>
                <p:nvPr/>
              </p:nvCxnSpPr>
              <p:spPr>
                <a:xfrm rot="5400000" flipH="1">
                  <a:off x="5150399" y="7847820"/>
                  <a:ext cx="2148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97" name="Isosceles Triangle 896">
                  <a:extLst>
                    <a:ext uri="{FF2B5EF4-FFF2-40B4-BE49-F238E27FC236}">
                      <a16:creationId xmlns:a16="http://schemas.microsoft.com/office/drawing/2014/main" id="{AF665DC6-1A91-4DB8-9C8B-4880048FD926}"/>
                    </a:ext>
                  </a:extLst>
                </p:cNvPr>
                <p:cNvSpPr/>
                <p:nvPr/>
              </p:nvSpPr>
              <p:spPr>
                <a:xfrm flipH="1" flipV="1">
                  <a:off x="5212105" y="7772369"/>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898" name="Isosceles Triangle 897">
                  <a:extLst>
                    <a:ext uri="{FF2B5EF4-FFF2-40B4-BE49-F238E27FC236}">
                      <a16:creationId xmlns:a16="http://schemas.microsoft.com/office/drawing/2014/main" id="{0A0E1702-8338-4A22-8305-D42F3596D77D}"/>
                    </a:ext>
                  </a:extLst>
                </p:cNvPr>
                <p:cNvSpPr/>
                <p:nvPr/>
              </p:nvSpPr>
              <p:spPr>
                <a:xfrm flipH="1">
                  <a:off x="5212107" y="7818088"/>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sp>
            <p:nvSpPr>
              <p:cNvPr id="894" name="TextBox 893">
                <a:extLst>
                  <a:ext uri="{FF2B5EF4-FFF2-40B4-BE49-F238E27FC236}">
                    <a16:creationId xmlns:a16="http://schemas.microsoft.com/office/drawing/2014/main" id="{B075DD04-7638-4A26-8806-1A2DB529EEB3}"/>
                  </a:ext>
                </a:extLst>
              </p:cNvPr>
              <p:cNvSpPr txBox="1"/>
              <p:nvPr/>
            </p:nvSpPr>
            <p:spPr>
              <a:xfrm>
                <a:off x="12501251" y="350239"/>
                <a:ext cx="1809791" cy="215444"/>
              </a:xfrm>
              <a:prstGeom prst="rect">
                <a:avLst/>
              </a:prstGeom>
              <a:noFill/>
            </p:spPr>
            <p:txBody>
              <a:bodyPr wrap="non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Pressure Transmitter</a:t>
                </a:r>
              </a:p>
            </p:txBody>
          </p:sp>
        </p:grpSp>
        <p:grpSp>
          <p:nvGrpSpPr>
            <p:cNvPr id="869" name="Group 868">
              <a:extLst>
                <a:ext uri="{FF2B5EF4-FFF2-40B4-BE49-F238E27FC236}">
                  <a16:creationId xmlns:a16="http://schemas.microsoft.com/office/drawing/2014/main" id="{E0F47F1B-5366-4286-8CE4-1593449B0B5F}"/>
                </a:ext>
              </a:extLst>
            </p:cNvPr>
            <p:cNvGrpSpPr/>
            <p:nvPr/>
          </p:nvGrpSpPr>
          <p:grpSpPr>
            <a:xfrm>
              <a:off x="12379421" y="1223625"/>
              <a:ext cx="3528298" cy="260880"/>
              <a:chOff x="11892984" y="898988"/>
              <a:chExt cx="3528298" cy="260880"/>
            </a:xfrm>
          </p:grpSpPr>
          <p:grpSp>
            <p:nvGrpSpPr>
              <p:cNvPr id="884" name="Group 883">
                <a:extLst>
                  <a:ext uri="{FF2B5EF4-FFF2-40B4-BE49-F238E27FC236}">
                    <a16:creationId xmlns:a16="http://schemas.microsoft.com/office/drawing/2014/main" id="{8057D9DB-F10F-4EF2-A74F-ED517A9423CB}"/>
                  </a:ext>
                </a:extLst>
              </p:cNvPr>
              <p:cNvGrpSpPr/>
              <p:nvPr/>
            </p:nvGrpSpPr>
            <p:grpSpPr>
              <a:xfrm>
                <a:off x="11892984" y="913647"/>
                <a:ext cx="451189" cy="246221"/>
                <a:chOff x="923484" y="5331614"/>
                <a:chExt cx="451189" cy="246221"/>
              </a:xfrm>
            </p:grpSpPr>
            <p:grpSp>
              <p:nvGrpSpPr>
                <p:cNvPr id="886" name="Group 885">
                  <a:extLst>
                    <a:ext uri="{FF2B5EF4-FFF2-40B4-BE49-F238E27FC236}">
                      <a16:creationId xmlns:a16="http://schemas.microsoft.com/office/drawing/2014/main" id="{B02F27A9-F767-43DE-A1BC-C3347E32CECA}"/>
                    </a:ext>
                  </a:extLst>
                </p:cNvPr>
                <p:cNvGrpSpPr/>
                <p:nvPr/>
              </p:nvGrpSpPr>
              <p:grpSpPr>
                <a:xfrm>
                  <a:off x="923484" y="5394956"/>
                  <a:ext cx="137159" cy="91439"/>
                  <a:chOff x="3657610" y="2788927"/>
                  <a:chExt cx="137159" cy="91439"/>
                </a:xfrm>
              </p:grpSpPr>
              <p:cxnSp>
                <p:nvCxnSpPr>
                  <p:cNvPr id="889" name="Straight Connector 888">
                    <a:extLst>
                      <a:ext uri="{FF2B5EF4-FFF2-40B4-BE49-F238E27FC236}">
                        <a16:creationId xmlns:a16="http://schemas.microsoft.com/office/drawing/2014/main" id="{085E03D9-1EB8-4364-BC30-4B2A4AE14CCE}"/>
                      </a:ext>
                    </a:extLst>
                  </p:cNvPr>
                  <p:cNvCxnSpPr/>
                  <p:nvPr/>
                </p:nvCxnSpPr>
                <p:spPr>
                  <a:xfrm>
                    <a:off x="3657610" y="2839105"/>
                    <a:ext cx="91439"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0" name="Straight Connector 889">
                    <a:extLst>
                      <a:ext uri="{FF2B5EF4-FFF2-40B4-BE49-F238E27FC236}">
                        <a16:creationId xmlns:a16="http://schemas.microsoft.com/office/drawing/2014/main" id="{5F327401-9777-4BAB-9105-F71547478730}"/>
                      </a:ext>
                    </a:extLst>
                  </p:cNvPr>
                  <p:cNvCxnSpPr/>
                  <p:nvPr/>
                </p:nvCxnSpPr>
                <p:spPr>
                  <a:xfrm>
                    <a:off x="3749049" y="2880366"/>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1" name="Straight Connector 890">
                    <a:extLst>
                      <a:ext uri="{FF2B5EF4-FFF2-40B4-BE49-F238E27FC236}">
                        <a16:creationId xmlns:a16="http://schemas.microsoft.com/office/drawing/2014/main" id="{1C8B125B-2757-4A6A-ACFB-5984517D1114}"/>
                      </a:ext>
                    </a:extLst>
                  </p:cNvPr>
                  <p:cNvCxnSpPr/>
                  <p:nvPr/>
                </p:nvCxnSpPr>
                <p:spPr>
                  <a:xfrm>
                    <a:off x="3749049" y="2788927"/>
                    <a:ext cx="45720" cy="0"/>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2" name="Straight Connector 891">
                    <a:extLst>
                      <a:ext uri="{FF2B5EF4-FFF2-40B4-BE49-F238E27FC236}">
                        <a16:creationId xmlns:a16="http://schemas.microsoft.com/office/drawing/2014/main" id="{EDE6D0EE-0085-4989-9AB1-A29831EB1D08}"/>
                      </a:ext>
                    </a:extLst>
                  </p:cNvPr>
                  <p:cNvCxnSpPr/>
                  <p:nvPr/>
                </p:nvCxnSpPr>
                <p:spPr>
                  <a:xfrm flipV="1">
                    <a:off x="3749049" y="2788927"/>
                    <a:ext cx="5" cy="91439"/>
                  </a:xfrm>
                  <a:prstGeom prst="line">
                    <a:avLst/>
                  </a:prstGeom>
                  <a:ln w="158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87" name="TextBox 886">
                  <a:extLst>
                    <a:ext uri="{FF2B5EF4-FFF2-40B4-BE49-F238E27FC236}">
                      <a16:creationId xmlns:a16="http://schemas.microsoft.com/office/drawing/2014/main" id="{59257659-344A-498E-9AFB-B8FAE7F54D39}"/>
                    </a:ext>
                  </a:extLst>
                </p:cNvPr>
                <p:cNvSpPr txBox="1"/>
                <p:nvPr/>
              </p:nvSpPr>
              <p:spPr>
                <a:xfrm>
                  <a:off x="1100356" y="5331614"/>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TT</a:t>
                  </a:r>
                </a:p>
              </p:txBody>
            </p:sp>
            <p:cxnSp>
              <p:nvCxnSpPr>
                <p:cNvPr id="888" name="Straight Connector 887">
                  <a:extLst>
                    <a:ext uri="{FF2B5EF4-FFF2-40B4-BE49-F238E27FC236}">
                      <a16:creationId xmlns:a16="http://schemas.microsoft.com/office/drawing/2014/main" id="{E72B461F-8B51-4419-BA0B-D881DDDE9FBF}"/>
                    </a:ext>
                  </a:extLst>
                </p:cNvPr>
                <p:cNvCxnSpPr/>
                <p:nvPr/>
              </p:nvCxnSpPr>
              <p:spPr>
                <a:xfrm flipH="1">
                  <a:off x="1034783" y="5439981"/>
                  <a:ext cx="65573" cy="1388"/>
                </a:xfrm>
                <a:prstGeom prst="line">
                  <a:avLst/>
                </a:prstGeom>
                <a:noFill/>
                <a:ln w="25400">
                  <a:solidFill>
                    <a:schemeClr val="bg1">
                      <a:lumMod val="75000"/>
                    </a:schemeClr>
                  </a:solidFill>
                </a:ln>
              </p:spPr>
            </p:cxnSp>
          </p:grpSp>
          <p:sp>
            <p:nvSpPr>
              <p:cNvPr id="885" name="TextBox 884">
                <a:extLst>
                  <a:ext uri="{FF2B5EF4-FFF2-40B4-BE49-F238E27FC236}">
                    <a16:creationId xmlns:a16="http://schemas.microsoft.com/office/drawing/2014/main" id="{B8E287E8-273C-4762-9AED-85A6B4EEE861}"/>
                  </a:ext>
                </a:extLst>
              </p:cNvPr>
              <p:cNvSpPr txBox="1"/>
              <p:nvPr/>
            </p:nvSpPr>
            <p:spPr>
              <a:xfrm>
                <a:off x="12501251" y="791285"/>
                <a:ext cx="2191306" cy="430887"/>
              </a:xfrm>
              <a:prstGeom prst="rect">
                <a:avLst/>
              </a:prstGeom>
              <a:noFill/>
            </p:spPr>
            <p:txBody>
              <a:bodyPr wrap="none" lIns="0" tIns="0" rIns="0" bIns="0" rtlCol="0" anchor="ctr" anchorCtr="0">
                <a:spAutoFit/>
              </a:bodyPr>
              <a:lstStyle>
                <a:defPPr>
                  <a:defRPr lang="en-US"/>
                </a:defPPr>
                <a:lvl1pPr defTabSz="1010669">
                  <a:defRPr sz="778">
                    <a:solidFill>
                      <a:schemeClr val="bg1"/>
                    </a:solidFill>
                    <a:latin typeface="Comic Sans MS" panose="030F0702030302020204" pitchFamily="66" charset="0"/>
                  </a:defRPr>
                </a:lvl1pPr>
                <a:lvl2pPr marL="505336" defTabSz="1010669">
                  <a:defRPr sz="2009"/>
                </a:lvl2pPr>
                <a:lvl3pPr marL="1010669" defTabSz="1010669">
                  <a:defRPr sz="2009"/>
                </a:lvl3pPr>
                <a:lvl4pPr marL="1516005" defTabSz="1010669">
                  <a:defRPr sz="2009"/>
                </a:lvl4pPr>
                <a:lvl5pPr marL="2021340" defTabSz="1010669">
                  <a:defRPr sz="2009"/>
                </a:lvl5pPr>
                <a:lvl6pPr marL="2526674" defTabSz="1010669">
                  <a:defRPr sz="2009"/>
                </a:lvl6pPr>
                <a:lvl7pPr marL="3032009" defTabSz="1010669">
                  <a:defRPr sz="2009"/>
                </a:lvl7pPr>
                <a:lvl8pPr marL="3537345" defTabSz="1010669">
                  <a:defRPr sz="2009"/>
                </a:lvl8pPr>
                <a:lvl9pPr marL="4042678" defTabSz="1010669">
                  <a:defRPr sz="2009"/>
                </a:lvl9pPr>
              </a:lstStyle>
              <a:p>
                <a:r>
                  <a:rPr lang="en-US" dirty="0"/>
                  <a:t>Temperature transmitter with well</a:t>
                </a:r>
              </a:p>
            </p:txBody>
          </p:sp>
        </p:grpSp>
        <p:grpSp>
          <p:nvGrpSpPr>
            <p:cNvPr id="870" name="Group 869">
              <a:extLst>
                <a:ext uri="{FF2B5EF4-FFF2-40B4-BE49-F238E27FC236}">
                  <a16:creationId xmlns:a16="http://schemas.microsoft.com/office/drawing/2014/main" id="{2A035066-9060-41FC-B698-4EA8CE49F5E8}"/>
                </a:ext>
              </a:extLst>
            </p:cNvPr>
            <p:cNvGrpSpPr/>
            <p:nvPr/>
          </p:nvGrpSpPr>
          <p:grpSpPr>
            <a:xfrm>
              <a:off x="12330703" y="1651535"/>
              <a:ext cx="2733664" cy="771658"/>
              <a:chOff x="11844266" y="1326898"/>
              <a:chExt cx="2733664" cy="771658"/>
            </a:xfrm>
          </p:grpSpPr>
          <p:grpSp>
            <p:nvGrpSpPr>
              <p:cNvPr id="871" name="Group 870">
                <a:extLst>
                  <a:ext uri="{FF2B5EF4-FFF2-40B4-BE49-F238E27FC236}">
                    <a16:creationId xmlns:a16="http://schemas.microsoft.com/office/drawing/2014/main" id="{5527B608-F006-4073-9450-AE2B9CF7D02B}"/>
                  </a:ext>
                </a:extLst>
              </p:cNvPr>
              <p:cNvGrpSpPr/>
              <p:nvPr/>
            </p:nvGrpSpPr>
            <p:grpSpPr>
              <a:xfrm>
                <a:off x="11844266" y="1326898"/>
                <a:ext cx="548625" cy="725938"/>
                <a:chOff x="9113796" y="6724708"/>
                <a:chExt cx="548625" cy="725938"/>
              </a:xfrm>
            </p:grpSpPr>
            <p:cxnSp>
              <p:nvCxnSpPr>
                <p:cNvPr id="873" name="Straight Connector 872">
                  <a:extLst>
                    <a:ext uri="{FF2B5EF4-FFF2-40B4-BE49-F238E27FC236}">
                      <a16:creationId xmlns:a16="http://schemas.microsoft.com/office/drawing/2014/main" id="{EE1272A0-DC97-4200-A227-22A8D200CEC6}"/>
                    </a:ext>
                  </a:extLst>
                </p:cNvPr>
                <p:cNvCxnSpPr/>
                <p:nvPr/>
              </p:nvCxnSpPr>
              <p:spPr>
                <a:xfrm flipV="1">
                  <a:off x="9525262" y="7193950"/>
                  <a:ext cx="1" cy="21097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4" name="Straight Connector 873">
                  <a:extLst>
                    <a:ext uri="{FF2B5EF4-FFF2-40B4-BE49-F238E27FC236}">
                      <a16:creationId xmlns:a16="http://schemas.microsoft.com/office/drawing/2014/main" id="{3C2F7C4D-3B2A-492C-8031-6F1AEA5FDF4A}"/>
                    </a:ext>
                  </a:extLst>
                </p:cNvPr>
                <p:cNvCxnSpPr/>
                <p:nvPr/>
              </p:nvCxnSpPr>
              <p:spPr>
                <a:xfrm flipV="1">
                  <a:off x="9525262" y="6767640"/>
                  <a:ext cx="0" cy="18008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75" name="TextBox 874">
                  <a:extLst>
                    <a:ext uri="{FF2B5EF4-FFF2-40B4-BE49-F238E27FC236}">
                      <a16:creationId xmlns:a16="http://schemas.microsoft.com/office/drawing/2014/main" id="{BFF16EE4-5A0E-449A-90A4-CB24754E56D8}"/>
                    </a:ext>
                  </a:extLst>
                </p:cNvPr>
                <p:cNvSpPr txBox="1"/>
                <p:nvPr/>
              </p:nvSpPr>
              <p:spPr>
                <a:xfrm>
                  <a:off x="9388104" y="6947729"/>
                  <a:ext cx="274317" cy="246221"/>
                </a:xfrm>
                <a:prstGeom prst="rect">
                  <a:avLst/>
                </a:prstGeom>
                <a:noFill/>
                <a:ln w="25400">
                  <a:solidFill>
                    <a:schemeClr val="bg1">
                      <a:lumMod val="75000"/>
                    </a:schemeClr>
                  </a:solidFill>
                </a:ln>
              </p:spPr>
              <p:txBody>
                <a:bodyPr wrap="square" lIns="25400" tIns="25400" rIns="25400" bIns="2540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556" dirty="0">
                      <a:solidFill>
                        <a:schemeClr val="bg1"/>
                      </a:solidFill>
                      <a:latin typeface="Comic Sans MS" panose="030F0702030302020204" pitchFamily="66" charset="0"/>
                    </a:rPr>
                    <a:t>DP</a:t>
                  </a:r>
                </a:p>
              </p:txBody>
            </p:sp>
            <p:cxnSp>
              <p:nvCxnSpPr>
                <p:cNvPr id="876" name="Straight Connector 875">
                  <a:extLst>
                    <a:ext uri="{FF2B5EF4-FFF2-40B4-BE49-F238E27FC236}">
                      <a16:creationId xmlns:a16="http://schemas.microsoft.com/office/drawing/2014/main" id="{99158613-61F2-4949-B42B-BCF451AEA965}"/>
                    </a:ext>
                  </a:extLst>
                </p:cNvPr>
                <p:cNvCxnSpPr/>
                <p:nvPr/>
              </p:nvCxnSpPr>
              <p:spPr>
                <a:xfrm flipH="1" flipV="1">
                  <a:off x="9205226" y="6767640"/>
                  <a:ext cx="320036" cy="278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7" name="Straight Connector 876">
                  <a:extLst>
                    <a:ext uri="{FF2B5EF4-FFF2-40B4-BE49-F238E27FC236}">
                      <a16:creationId xmlns:a16="http://schemas.microsoft.com/office/drawing/2014/main" id="{4D224087-0FEF-4645-ACCD-6E5C5F20FF13}"/>
                    </a:ext>
                  </a:extLst>
                </p:cNvPr>
                <p:cNvCxnSpPr/>
                <p:nvPr/>
              </p:nvCxnSpPr>
              <p:spPr>
                <a:xfrm flipH="1" flipV="1">
                  <a:off x="9113796" y="7406613"/>
                  <a:ext cx="411467" cy="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78" name="Group 877">
                  <a:extLst>
                    <a:ext uri="{FF2B5EF4-FFF2-40B4-BE49-F238E27FC236}">
                      <a16:creationId xmlns:a16="http://schemas.microsoft.com/office/drawing/2014/main" id="{5AB68682-C5E3-4116-9156-D8D2BFD9E966}"/>
                    </a:ext>
                  </a:extLst>
                </p:cNvPr>
                <p:cNvGrpSpPr/>
                <p:nvPr/>
              </p:nvGrpSpPr>
              <p:grpSpPr>
                <a:xfrm>
                  <a:off x="9326863" y="6724708"/>
                  <a:ext cx="91439" cy="91442"/>
                  <a:chOff x="9593839" y="5294223"/>
                  <a:chExt cx="91439" cy="91442"/>
                </a:xfrm>
              </p:grpSpPr>
              <p:sp>
                <p:nvSpPr>
                  <p:cNvPr id="882" name="Isosceles Triangle 881">
                    <a:extLst>
                      <a:ext uri="{FF2B5EF4-FFF2-40B4-BE49-F238E27FC236}">
                        <a16:creationId xmlns:a16="http://schemas.microsoft.com/office/drawing/2014/main" id="{2D33E963-4ADB-4CB7-958E-DC1942BA259A}"/>
                      </a:ext>
                    </a:extLst>
                  </p:cNvPr>
                  <p:cNvSpPr/>
                  <p:nvPr/>
                </p:nvSpPr>
                <p:spPr>
                  <a:xfrm rot="16200000" flipH="1" flipV="1">
                    <a:off x="9570979" y="5317085"/>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883" name="Isosceles Triangle 882">
                    <a:extLst>
                      <a:ext uri="{FF2B5EF4-FFF2-40B4-BE49-F238E27FC236}">
                        <a16:creationId xmlns:a16="http://schemas.microsoft.com/office/drawing/2014/main" id="{1B4336AA-E097-4043-A8AA-4EFD775F622A}"/>
                      </a:ext>
                    </a:extLst>
                  </p:cNvPr>
                  <p:cNvSpPr/>
                  <p:nvPr/>
                </p:nvSpPr>
                <p:spPr>
                  <a:xfrm rot="16200000" flipH="1">
                    <a:off x="9616698" y="5317083"/>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nvGrpSpPr>
                <p:cNvPr id="879" name="Group 878">
                  <a:extLst>
                    <a:ext uri="{FF2B5EF4-FFF2-40B4-BE49-F238E27FC236}">
                      <a16:creationId xmlns:a16="http://schemas.microsoft.com/office/drawing/2014/main" id="{2B444A73-842A-4D10-A97B-E88394D015B1}"/>
                    </a:ext>
                  </a:extLst>
                </p:cNvPr>
                <p:cNvGrpSpPr/>
                <p:nvPr/>
              </p:nvGrpSpPr>
              <p:grpSpPr>
                <a:xfrm>
                  <a:off x="9326863" y="7359204"/>
                  <a:ext cx="91439" cy="91442"/>
                  <a:chOff x="9593839" y="5294223"/>
                  <a:chExt cx="91439" cy="91442"/>
                </a:xfrm>
              </p:grpSpPr>
              <p:sp>
                <p:nvSpPr>
                  <p:cNvPr id="880" name="Isosceles Triangle 879">
                    <a:extLst>
                      <a:ext uri="{FF2B5EF4-FFF2-40B4-BE49-F238E27FC236}">
                        <a16:creationId xmlns:a16="http://schemas.microsoft.com/office/drawing/2014/main" id="{E9C2E0F7-FA83-4DE8-BCEA-320B3F742F6B}"/>
                      </a:ext>
                    </a:extLst>
                  </p:cNvPr>
                  <p:cNvSpPr/>
                  <p:nvPr/>
                </p:nvSpPr>
                <p:spPr>
                  <a:xfrm rot="16200000" flipH="1" flipV="1">
                    <a:off x="9570979" y="5317085"/>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sp>
                <p:nvSpPr>
                  <p:cNvPr id="881" name="Isosceles Triangle 880">
                    <a:extLst>
                      <a:ext uri="{FF2B5EF4-FFF2-40B4-BE49-F238E27FC236}">
                        <a16:creationId xmlns:a16="http://schemas.microsoft.com/office/drawing/2014/main" id="{F4A7DBEF-F34D-4B53-B800-E7FE325EAC67}"/>
                      </a:ext>
                    </a:extLst>
                  </p:cNvPr>
                  <p:cNvSpPr/>
                  <p:nvPr/>
                </p:nvSpPr>
                <p:spPr>
                  <a:xfrm rot="16200000" flipH="1">
                    <a:off x="9616698" y="5317083"/>
                    <a:ext cx="91440" cy="45720"/>
                  </a:xfrm>
                  <a:prstGeom prst="triangle">
                    <a:avLst/>
                  </a:prstGeom>
                  <a:solidFill>
                    <a:schemeClr val="bg1">
                      <a:lumMod val="75000"/>
                    </a:schemeClr>
                  </a:solidFill>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ctr"/>
                    <a:endParaRPr lang="en-US" sz="1929"/>
                  </a:p>
                </p:txBody>
              </p:sp>
            </p:grpSp>
          </p:grpSp>
          <p:sp>
            <p:nvSpPr>
              <p:cNvPr id="872" name="TextBox 871">
                <a:extLst>
                  <a:ext uri="{FF2B5EF4-FFF2-40B4-BE49-F238E27FC236}">
                    <a16:creationId xmlns:a16="http://schemas.microsoft.com/office/drawing/2014/main" id="{13CACBA7-D5D4-46CE-A87F-73401AD80A48}"/>
                  </a:ext>
                </a:extLst>
              </p:cNvPr>
              <p:cNvSpPr txBox="1"/>
              <p:nvPr/>
            </p:nvSpPr>
            <p:spPr>
              <a:xfrm>
                <a:off x="12576850" y="1452110"/>
                <a:ext cx="2001080" cy="646446"/>
              </a:xfrm>
              <a:prstGeom prst="rect">
                <a:avLst/>
              </a:prstGeom>
              <a:noFill/>
            </p:spPr>
            <p:txBody>
              <a:bodyPr wrap="square" lIns="0" tIns="0" rIns="0" bIns="0" rtlCol="0" anchor="ctr" anchorCtr="0">
                <a:spAutoFit/>
              </a:bodyPr>
              <a:lstStyle>
                <a:defPPr>
                  <a:defRPr lang="en-US"/>
                </a:defPPr>
                <a:lvl1pPr defTabSz="1010669">
                  <a:defRPr sz="778">
                    <a:solidFill>
                      <a:schemeClr val="bg1"/>
                    </a:solidFill>
                    <a:latin typeface="Comic Sans MS" panose="030F0702030302020204" pitchFamily="66" charset="0"/>
                  </a:defRPr>
                </a:lvl1pPr>
                <a:lvl2pPr marL="505336" defTabSz="1010669">
                  <a:defRPr sz="2009"/>
                </a:lvl2pPr>
                <a:lvl3pPr marL="1010669" defTabSz="1010669">
                  <a:defRPr sz="2009"/>
                </a:lvl3pPr>
                <a:lvl4pPr marL="1516005" defTabSz="1010669">
                  <a:defRPr sz="2009"/>
                </a:lvl4pPr>
                <a:lvl5pPr marL="2021340" defTabSz="1010669">
                  <a:defRPr sz="2009"/>
                </a:lvl5pPr>
                <a:lvl6pPr marL="2526674" defTabSz="1010669">
                  <a:defRPr sz="2009"/>
                </a:lvl6pPr>
                <a:lvl7pPr marL="3032009" defTabSz="1010669">
                  <a:defRPr sz="2009"/>
                </a:lvl7pPr>
                <a:lvl8pPr marL="3537345" defTabSz="1010669">
                  <a:defRPr sz="2009"/>
                </a:lvl8pPr>
                <a:lvl9pPr marL="4042678" defTabSz="1010669">
                  <a:defRPr sz="2009"/>
                </a:lvl9pPr>
              </a:lstStyle>
              <a:p>
                <a:r>
                  <a:rPr lang="en-US" dirty="0"/>
                  <a:t>Differential pressure   transmitter with isolation valves</a:t>
                </a:r>
              </a:p>
            </p:txBody>
          </p:sp>
        </p:grpSp>
      </p:grpSp>
      <p:sp>
        <p:nvSpPr>
          <p:cNvPr id="1302" name="TextBox 1301">
            <a:extLst>
              <a:ext uri="{FF2B5EF4-FFF2-40B4-BE49-F238E27FC236}">
                <a16:creationId xmlns:a16="http://schemas.microsoft.com/office/drawing/2014/main" id="{97D71416-85D4-4ACF-8532-509B8B7A12F2}"/>
              </a:ext>
            </a:extLst>
          </p:cNvPr>
          <p:cNvSpPr txBox="1"/>
          <p:nvPr/>
        </p:nvSpPr>
        <p:spPr>
          <a:xfrm>
            <a:off x="3657627" y="2911799"/>
            <a:ext cx="1972981" cy="1795684"/>
          </a:xfrm>
          <a:prstGeom prst="rect">
            <a:avLst/>
          </a:prstGeom>
          <a:noFill/>
        </p:spPr>
        <p:txBody>
          <a:bodyPr wrap="squar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Capacity – 586,200 Btu/</a:t>
            </a:r>
            <a:r>
              <a:rPr lang="en-US" sz="778" dirty="0" err="1">
                <a:solidFill>
                  <a:schemeClr val="bg1"/>
                </a:solidFill>
                <a:latin typeface="Comic Sans MS" panose="030F0702030302020204" pitchFamily="66" charset="0"/>
              </a:rPr>
              <a:t>hr</a:t>
            </a:r>
            <a:endParaRPr lang="en-US" sz="778" dirty="0">
              <a:solidFill>
                <a:schemeClr val="bg1"/>
              </a:solidFill>
              <a:latin typeface="Comic Sans MS" panose="030F0702030302020204" pitchFamily="66" charset="0"/>
            </a:endParaRPr>
          </a:p>
          <a:p>
            <a:r>
              <a:rPr lang="en-US" sz="778" dirty="0">
                <a:solidFill>
                  <a:schemeClr val="bg1"/>
                </a:solidFill>
                <a:latin typeface="Comic Sans MS" panose="030F0702030302020204" pitchFamily="66" charset="0"/>
              </a:rPr>
              <a:t>6 ft. high x 8 ft. wide</a:t>
            </a:r>
          </a:p>
          <a:p>
            <a:r>
              <a:rPr lang="en-US" sz="778" dirty="0">
                <a:solidFill>
                  <a:schemeClr val="bg1"/>
                </a:solidFill>
                <a:latin typeface="Comic Sans MS" panose="030F0702030302020204" pitchFamily="66" charset="0"/>
              </a:rPr>
              <a:t>Air Side</a:t>
            </a:r>
          </a:p>
          <a:p>
            <a:pPr>
              <a:tabLst>
                <a:tab pos="127010" algn="l"/>
              </a:tabLst>
            </a:pPr>
            <a:r>
              <a:rPr lang="en-US" sz="778" dirty="0">
                <a:solidFill>
                  <a:schemeClr val="bg1"/>
                </a:solidFill>
                <a:latin typeface="Comic Sans MS" panose="030F0702030302020204" pitchFamily="66" charset="0"/>
              </a:rPr>
              <a:t>	Flow rate = 22,306 cfm</a:t>
            </a:r>
          </a:p>
          <a:p>
            <a:pPr>
              <a:tabLst>
                <a:tab pos="127010" algn="l"/>
              </a:tabLst>
            </a:pPr>
            <a:r>
              <a:rPr lang="en-US" sz="778" dirty="0">
                <a:solidFill>
                  <a:schemeClr val="bg1"/>
                </a:solidFill>
                <a:latin typeface="Comic Sans MS" panose="030F0702030302020204" pitchFamily="66" charset="0"/>
              </a:rPr>
              <a:t>	Entering air temperature – 62.0°F</a:t>
            </a:r>
          </a:p>
          <a:p>
            <a:pPr>
              <a:tabLst>
                <a:tab pos="127010" algn="l"/>
              </a:tabLst>
            </a:pPr>
            <a:r>
              <a:rPr lang="en-US" sz="778" dirty="0">
                <a:solidFill>
                  <a:schemeClr val="bg1"/>
                </a:solidFill>
                <a:latin typeface="Comic Sans MS" panose="030F0702030302020204" pitchFamily="66" charset="0"/>
              </a:rPr>
              <a:t>	Leaving air temperature – 86.3°F</a:t>
            </a:r>
          </a:p>
          <a:p>
            <a:pPr>
              <a:tabLst>
                <a:tab pos="127010" algn="l"/>
              </a:tabLst>
            </a:pPr>
            <a:r>
              <a:rPr lang="en-US" sz="778" dirty="0">
                <a:solidFill>
                  <a:schemeClr val="bg1"/>
                </a:solidFill>
                <a:latin typeface="Comic Sans MS" panose="030F0702030302020204" pitchFamily="66" charset="0"/>
              </a:rPr>
              <a:t>	Pressure drop – 0.09 in.w.c.</a:t>
            </a:r>
          </a:p>
          <a:p>
            <a:pPr>
              <a:tabLst>
                <a:tab pos="127010" algn="l"/>
              </a:tabLst>
            </a:pPr>
            <a:r>
              <a:rPr lang="en-US" sz="778" dirty="0">
                <a:solidFill>
                  <a:schemeClr val="bg1"/>
                </a:solidFill>
                <a:latin typeface="Comic Sans MS" panose="030F0702030302020204" pitchFamily="66" charset="0"/>
              </a:rPr>
              <a:t>Water Side</a:t>
            </a:r>
          </a:p>
          <a:p>
            <a:pPr>
              <a:tabLst>
                <a:tab pos="127010" algn="l"/>
              </a:tabLst>
            </a:pPr>
            <a:r>
              <a:rPr lang="en-US" sz="778" dirty="0">
                <a:solidFill>
                  <a:schemeClr val="bg1"/>
                </a:solidFill>
                <a:latin typeface="Comic Sans MS" panose="030F0702030302020204" pitchFamily="66" charset="0"/>
              </a:rPr>
              <a:t>	Flow rate = 29.8 gpm</a:t>
            </a:r>
          </a:p>
          <a:p>
            <a:pPr>
              <a:tabLst>
                <a:tab pos="127010" algn="l"/>
              </a:tabLst>
            </a:pPr>
            <a:r>
              <a:rPr lang="en-US" sz="778" dirty="0">
                <a:solidFill>
                  <a:schemeClr val="bg1"/>
                </a:solidFill>
                <a:latin typeface="Comic Sans MS" panose="030F0702030302020204" pitchFamily="66" charset="0"/>
              </a:rPr>
              <a:t>	Entering water temperature – 180.0°F</a:t>
            </a:r>
          </a:p>
          <a:p>
            <a:pPr>
              <a:tabLst>
                <a:tab pos="127010" algn="l"/>
              </a:tabLst>
            </a:pPr>
            <a:r>
              <a:rPr lang="en-US" sz="778" dirty="0">
                <a:solidFill>
                  <a:schemeClr val="bg1"/>
                </a:solidFill>
                <a:latin typeface="Comic Sans MS" panose="030F0702030302020204" pitchFamily="66" charset="0"/>
              </a:rPr>
              <a:t>	Leaving water temperature – 140.0°F</a:t>
            </a:r>
          </a:p>
          <a:p>
            <a:pPr>
              <a:tabLst>
                <a:tab pos="127010" algn="l"/>
              </a:tabLst>
            </a:pPr>
            <a:r>
              <a:rPr lang="en-US" sz="778" dirty="0">
                <a:solidFill>
                  <a:schemeClr val="bg1"/>
                </a:solidFill>
                <a:latin typeface="Comic Sans MS" panose="030F0702030302020204" pitchFamily="66" charset="0"/>
              </a:rPr>
              <a:t>	Pressure drop – 4.4 ft.w.c.</a:t>
            </a:r>
          </a:p>
          <a:p>
            <a:pPr>
              <a:tabLst>
                <a:tab pos="127010" algn="l"/>
              </a:tabLst>
            </a:pPr>
            <a:r>
              <a:rPr lang="en-US" sz="778" dirty="0">
                <a:solidFill>
                  <a:schemeClr val="bg1"/>
                </a:solidFill>
                <a:latin typeface="Comic Sans MS" panose="030F0702030302020204" pitchFamily="66" charset="0"/>
              </a:rPr>
              <a:t>Typical for 2 AHUs (East and West)</a:t>
            </a:r>
          </a:p>
          <a:p>
            <a:pPr>
              <a:tabLst>
                <a:tab pos="127010" algn="l"/>
              </a:tabLst>
            </a:pPr>
            <a:r>
              <a:rPr lang="en-US" sz="778" dirty="0">
                <a:solidFill>
                  <a:schemeClr val="bg1"/>
                </a:solidFill>
                <a:latin typeface="Comic Sans MS" panose="030F0702030302020204" pitchFamily="66" charset="0"/>
              </a:rPr>
              <a:t>	</a:t>
            </a:r>
          </a:p>
          <a:p>
            <a:pPr>
              <a:tabLst>
                <a:tab pos="127010" algn="l"/>
              </a:tabLst>
            </a:pPr>
            <a:r>
              <a:rPr lang="en-US" sz="778" dirty="0">
                <a:solidFill>
                  <a:schemeClr val="bg1"/>
                </a:solidFill>
                <a:latin typeface="Comic Sans MS" panose="030F0702030302020204" pitchFamily="66" charset="0"/>
              </a:rPr>
              <a:t>	</a:t>
            </a:r>
          </a:p>
        </p:txBody>
      </p:sp>
      <p:sp>
        <p:nvSpPr>
          <p:cNvPr id="1305" name="TextBox 1304">
            <a:extLst>
              <a:ext uri="{FF2B5EF4-FFF2-40B4-BE49-F238E27FC236}">
                <a16:creationId xmlns:a16="http://schemas.microsoft.com/office/drawing/2014/main" id="{FCBF2F49-0199-4820-9F4A-F6A85FA1DF60}"/>
              </a:ext>
            </a:extLst>
          </p:cNvPr>
          <p:cNvSpPr txBox="1"/>
          <p:nvPr/>
        </p:nvSpPr>
        <p:spPr>
          <a:xfrm>
            <a:off x="1024239" y="5339225"/>
            <a:ext cx="1367049" cy="718274"/>
          </a:xfrm>
          <a:prstGeom prst="rect">
            <a:avLst/>
          </a:prstGeom>
          <a:noFill/>
        </p:spPr>
        <p:txBody>
          <a:bodyPr wrap="square" lIns="0" tIns="0" rIns="0" bIns="0" rtlCol="0" anchor="ctr" anchorCtr="0">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778" dirty="0">
                <a:solidFill>
                  <a:schemeClr val="bg1"/>
                </a:solidFill>
                <a:latin typeface="Comic Sans MS" panose="030F0702030302020204" pitchFamily="66" charset="0"/>
              </a:rPr>
              <a:t>Bell and Gossett 2.5BB </a:t>
            </a:r>
          </a:p>
          <a:p>
            <a:r>
              <a:rPr lang="en-US" sz="778" dirty="0">
                <a:solidFill>
                  <a:schemeClr val="bg1"/>
                </a:solidFill>
                <a:latin typeface="Comic Sans MS" panose="030F0702030302020204" pitchFamily="66" charset="0"/>
              </a:rPr>
              <a:t>240 gpm at 45.6 ft.w.c.</a:t>
            </a:r>
          </a:p>
          <a:p>
            <a:r>
              <a:rPr lang="en-US" sz="778" dirty="0">
                <a:solidFill>
                  <a:schemeClr val="bg1"/>
                </a:solidFill>
                <a:latin typeface="Comic Sans MS" panose="030F0702030302020204" pitchFamily="66" charset="0"/>
              </a:rPr>
              <a:t>71.15% Efficiency</a:t>
            </a:r>
          </a:p>
          <a:p>
            <a:r>
              <a:rPr lang="en-US" sz="778" dirty="0">
                <a:solidFill>
                  <a:schemeClr val="bg1"/>
                </a:solidFill>
                <a:latin typeface="Comic Sans MS" panose="030F0702030302020204" pitchFamily="66" charset="0"/>
              </a:rPr>
              <a:t>1,750 rpm, 3.9 Bhp,  5hp motor</a:t>
            </a:r>
          </a:p>
          <a:p>
            <a:r>
              <a:rPr lang="en-US" sz="778" dirty="0">
                <a:solidFill>
                  <a:schemeClr val="bg1"/>
                </a:solidFill>
                <a:latin typeface="Comic Sans MS" panose="030F0702030302020204" pitchFamily="66" charset="0"/>
              </a:rPr>
              <a:t>(Typical for each pump)</a:t>
            </a:r>
          </a:p>
        </p:txBody>
      </p:sp>
      <p:sp>
        <p:nvSpPr>
          <p:cNvPr id="1310" name="TextBox 1309">
            <a:extLst>
              <a:ext uri="{FF2B5EF4-FFF2-40B4-BE49-F238E27FC236}">
                <a16:creationId xmlns:a16="http://schemas.microsoft.com/office/drawing/2014/main" id="{5E1C7868-F374-473A-90F0-70F64DCBE8DB}"/>
              </a:ext>
            </a:extLst>
          </p:cNvPr>
          <p:cNvSpPr txBox="1"/>
          <p:nvPr/>
        </p:nvSpPr>
        <p:spPr>
          <a:xfrm rot="16200000">
            <a:off x="10155871" y="4072202"/>
            <a:ext cx="3765342" cy="205121"/>
          </a:xfrm>
          <a:prstGeom prst="rect">
            <a:avLst/>
          </a:prstGeom>
          <a:solidFill>
            <a:schemeClr val="tx1">
              <a:alpha val="50000"/>
            </a:schemeClr>
          </a:solidFill>
        </p:spPr>
        <p:txBody>
          <a:bodyPr wrap="square" lIns="0" tIns="0" rIns="0" bIns="0" rtlCol="0" anchor="ctr" anchorCtr="1">
            <a:sp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r>
              <a:rPr lang="en-US" sz="1333" b="1" i="1" u="sng" dirty="0">
                <a:solidFill>
                  <a:schemeClr val="bg1"/>
                </a:solidFill>
                <a:latin typeface="Comic Sans MS" panose="030F0702030302020204" pitchFamily="66" charset="0"/>
              </a:rPr>
              <a:t>  FTR and </a:t>
            </a:r>
            <a:r>
              <a:rPr lang="en-US" sz="1333" b="1" i="1" u="sng" dirty="0" err="1">
                <a:solidFill>
                  <a:schemeClr val="bg1"/>
                </a:solidFill>
                <a:latin typeface="Comic Sans MS" panose="030F0702030302020204" pitchFamily="66" charset="0"/>
              </a:rPr>
              <a:t>Rheat</a:t>
            </a:r>
            <a:r>
              <a:rPr lang="en-US" sz="1333" b="1" i="1" u="sng" dirty="0">
                <a:solidFill>
                  <a:schemeClr val="bg1"/>
                </a:solidFill>
                <a:latin typeface="Comic Sans MS" panose="030F0702030302020204" pitchFamily="66" charset="0"/>
              </a:rPr>
              <a:t> Typical for 5 Floors</a:t>
            </a:r>
            <a:endParaRPr lang="en-US" sz="1333" dirty="0">
              <a:solidFill>
                <a:schemeClr val="bg1"/>
              </a:solidFill>
              <a:latin typeface="Comic Sans MS" panose="030F0702030302020204" pitchFamily="66" charset="0"/>
            </a:endParaRPr>
          </a:p>
        </p:txBody>
      </p:sp>
      <p:sp>
        <p:nvSpPr>
          <p:cNvPr id="1311" name="TextBox 1310">
            <a:extLst>
              <a:ext uri="{FF2B5EF4-FFF2-40B4-BE49-F238E27FC236}">
                <a16:creationId xmlns:a16="http://schemas.microsoft.com/office/drawing/2014/main" id="{769C898E-CA4B-4C2F-B447-F59CEA41D35B}"/>
              </a:ext>
            </a:extLst>
          </p:cNvPr>
          <p:cNvSpPr txBox="1"/>
          <p:nvPr/>
        </p:nvSpPr>
        <p:spPr>
          <a:xfrm>
            <a:off x="8342831" y="291884"/>
            <a:ext cx="3468170" cy="1308316"/>
          </a:xfrm>
          <a:prstGeom prst="rect">
            <a:avLst/>
          </a:prstGeom>
          <a:solidFill>
            <a:schemeClr val="tx1">
              <a:alpha val="50000"/>
            </a:schemeClr>
          </a:solidFill>
        </p:spPr>
        <p:txBody>
          <a:bodyPr wrap="square" lIns="0" tIns="0" rIns="0" bIns="0" rtlCol="0" anchor="ctr" anchorCtr="0">
            <a:noAutofit/>
          </a:bodyPr>
          <a:lstStyle>
            <a:defPPr>
              <a:defRPr lang="en-US"/>
            </a:defPPr>
            <a:lvl1pPr marL="0" algn="l" defTabSz="1010669" rtl="0" eaLnBrk="1" latinLnBrk="0" hangingPunct="1">
              <a:defRPr sz="2009" kern="1200">
                <a:solidFill>
                  <a:schemeClr val="tx1"/>
                </a:solidFill>
                <a:latin typeface="+mn-lt"/>
                <a:ea typeface="+mn-ea"/>
                <a:cs typeface="+mn-cs"/>
              </a:defRPr>
            </a:lvl1pPr>
            <a:lvl2pPr marL="505336" algn="l" defTabSz="1010669" rtl="0" eaLnBrk="1" latinLnBrk="0" hangingPunct="1">
              <a:defRPr sz="2009" kern="1200">
                <a:solidFill>
                  <a:schemeClr val="tx1"/>
                </a:solidFill>
                <a:latin typeface="+mn-lt"/>
                <a:ea typeface="+mn-ea"/>
                <a:cs typeface="+mn-cs"/>
              </a:defRPr>
            </a:lvl2pPr>
            <a:lvl3pPr marL="1010669" algn="l" defTabSz="1010669" rtl="0" eaLnBrk="1" latinLnBrk="0" hangingPunct="1">
              <a:defRPr sz="2009" kern="1200">
                <a:solidFill>
                  <a:schemeClr val="tx1"/>
                </a:solidFill>
                <a:latin typeface="+mn-lt"/>
                <a:ea typeface="+mn-ea"/>
                <a:cs typeface="+mn-cs"/>
              </a:defRPr>
            </a:lvl3pPr>
            <a:lvl4pPr marL="1516005" algn="l" defTabSz="1010669" rtl="0" eaLnBrk="1" latinLnBrk="0" hangingPunct="1">
              <a:defRPr sz="2009" kern="1200">
                <a:solidFill>
                  <a:schemeClr val="tx1"/>
                </a:solidFill>
                <a:latin typeface="+mn-lt"/>
                <a:ea typeface="+mn-ea"/>
                <a:cs typeface="+mn-cs"/>
              </a:defRPr>
            </a:lvl4pPr>
            <a:lvl5pPr marL="2021340" algn="l" defTabSz="1010669" rtl="0" eaLnBrk="1" latinLnBrk="0" hangingPunct="1">
              <a:defRPr sz="2009" kern="1200">
                <a:solidFill>
                  <a:schemeClr val="tx1"/>
                </a:solidFill>
                <a:latin typeface="+mn-lt"/>
                <a:ea typeface="+mn-ea"/>
                <a:cs typeface="+mn-cs"/>
              </a:defRPr>
            </a:lvl5pPr>
            <a:lvl6pPr marL="2526674" algn="l" defTabSz="1010669" rtl="0" eaLnBrk="1" latinLnBrk="0" hangingPunct="1">
              <a:defRPr sz="2009" kern="1200">
                <a:solidFill>
                  <a:schemeClr val="tx1"/>
                </a:solidFill>
                <a:latin typeface="+mn-lt"/>
                <a:ea typeface="+mn-ea"/>
                <a:cs typeface="+mn-cs"/>
              </a:defRPr>
            </a:lvl6pPr>
            <a:lvl7pPr marL="3032009" algn="l" defTabSz="1010669" rtl="0" eaLnBrk="1" latinLnBrk="0" hangingPunct="1">
              <a:defRPr sz="2009" kern="1200">
                <a:solidFill>
                  <a:schemeClr val="tx1"/>
                </a:solidFill>
                <a:latin typeface="+mn-lt"/>
                <a:ea typeface="+mn-ea"/>
                <a:cs typeface="+mn-cs"/>
              </a:defRPr>
            </a:lvl7pPr>
            <a:lvl8pPr marL="3537345" algn="l" defTabSz="1010669" rtl="0" eaLnBrk="1" latinLnBrk="0" hangingPunct="1">
              <a:defRPr sz="2009" kern="1200">
                <a:solidFill>
                  <a:schemeClr val="tx1"/>
                </a:solidFill>
                <a:latin typeface="+mn-lt"/>
                <a:ea typeface="+mn-ea"/>
                <a:cs typeface="+mn-cs"/>
              </a:defRPr>
            </a:lvl8pPr>
            <a:lvl9pPr marL="4042678" algn="l" defTabSz="1010669" rtl="0" eaLnBrk="1" latinLnBrk="0" hangingPunct="1">
              <a:defRPr sz="2009" kern="1200">
                <a:solidFill>
                  <a:schemeClr val="tx1"/>
                </a:solidFill>
                <a:latin typeface="+mn-lt"/>
                <a:ea typeface="+mn-ea"/>
                <a:cs typeface="+mn-cs"/>
              </a:defRPr>
            </a:lvl9pPr>
          </a:lstStyle>
          <a:p>
            <a:pPr algn="r"/>
            <a:r>
              <a:rPr lang="en-US" sz="1800" dirty="0">
                <a:solidFill>
                  <a:srgbClr val="00B050"/>
                </a:solidFill>
              </a:rPr>
              <a:t>BIMCOM </a:t>
            </a:r>
          </a:p>
          <a:p>
            <a:pPr algn="r"/>
            <a:endParaRPr lang="en-US" sz="500" dirty="0">
              <a:solidFill>
                <a:srgbClr val="00B050"/>
              </a:solidFill>
            </a:endParaRPr>
          </a:p>
          <a:p>
            <a:pPr algn="r"/>
            <a:r>
              <a:rPr lang="en-US" sz="1400" dirty="0">
                <a:solidFill>
                  <a:srgbClr val="00B050"/>
                </a:solidFill>
              </a:rPr>
              <a:t>Supreme Command Facility</a:t>
            </a:r>
          </a:p>
          <a:p>
            <a:pPr algn="r"/>
            <a:r>
              <a:rPr lang="en-US" sz="1400" dirty="0">
                <a:solidFill>
                  <a:srgbClr val="00B050"/>
                </a:solidFill>
              </a:rPr>
              <a:t>Alternative Shape Analysis Command</a:t>
            </a:r>
          </a:p>
          <a:p>
            <a:pPr algn="r"/>
            <a:endParaRPr lang="en-US" sz="1050" dirty="0">
              <a:solidFill>
                <a:srgbClr val="00B050"/>
              </a:solidFill>
            </a:endParaRPr>
          </a:p>
          <a:p>
            <a:pPr algn="r"/>
            <a:r>
              <a:rPr lang="en-US" sz="1400" dirty="0">
                <a:solidFill>
                  <a:srgbClr val="00B050"/>
                </a:solidFill>
              </a:rPr>
              <a:t>Ames Research Facility</a:t>
            </a:r>
          </a:p>
          <a:p>
            <a:pPr algn="r"/>
            <a:endParaRPr lang="en-US" sz="1111" dirty="0">
              <a:solidFill>
                <a:srgbClr val="00B050"/>
              </a:solidFill>
            </a:endParaRPr>
          </a:p>
          <a:p>
            <a:pPr algn="r"/>
            <a:r>
              <a:rPr lang="en-US" sz="1200" dirty="0">
                <a:solidFill>
                  <a:schemeClr val="bg1"/>
                </a:solidFill>
                <a:latin typeface="+mj-lt"/>
              </a:rPr>
              <a:t>Heating Hot Water System</a:t>
            </a:r>
          </a:p>
        </p:txBody>
      </p:sp>
    </p:spTree>
    <p:extLst>
      <p:ext uri="{BB962C8B-B14F-4D97-AF65-F5344CB8AC3E}">
        <p14:creationId xmlns:p14="http://schemas.microsoft.com/office/powerpoint/2010/main" val="64115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0C3BA-E242-42C9-9EB5-5F9C7427D1CA}"/>
              </a:ext>
            </a:extLst>
          </p:cNvPr>
          <p:cNvSpPr>
            <a:spLocks noGrp="1"/>
          </p:cNvSpPr>
          <p:nvPr>
            <p:ph type="title"/>
          </p:nvPr>
        </p:nvSpPr>
        <p:spPr>
          <a:xfrm>
            <a:off x="838200" y="0"/>
            <a:ext cx="10515600" cy="1325563"/>
          </a:xfrm>
        </p:spPr>
        <p:txBody>
          <a:bodyPr/>
          <a:lstStyle/>
          <a:p>
            <a:r>
              <a:rPr lang="en-US" dirty="0"/>
              <a:t>Let’s Replace a Boiler</a:t>
            </a:r>
          </a:p>
        </p:txBody>
      </p:sp>
      <p:sp>
        <p:nvSpPr>
          <p:cNvPr id="4" name="Content Placeholder 3">
            <a:extLst>
              <a:ext uri="{FF2B5EF4-FFF2-40B4-BE49-F238E27FC236}">
                <a16:creationId xmlns:a16="http://schemas.microsoft.com/office/drawing/2014/main" id="{25662CAE-4FD3-4BFE-A513-A7DE13931BC9}"/>
              </a:ext>
            </a:extLst>
          </p:cNvPr>
          <p:cNvSpPr>
            <a:spLocks noGrp="1"/>
          </p:cNvSpPr>
          <p:nvPr>
            <p:ph sz="half" idx="1"/>
          </p:nvPr>
        </p:nvSpPr>
        <p:spPr>
          <a:xfrm>
            <a:off x="838200" y="1435510"/>
            <a:ext cx="5181600" cy="5422490"/>
          </a:xfrm>
        </p:spPr>
        <p:txBody>
          <a:bodyPr>
            <a:normAutofit/>
          </a:bodyPr>
          <a:lstStyle/>
          <a:p>
            <a:pPr marL="0" indent="0">
              <a:buNone/>
            </a:pPr>
            <a:r>
              <a:rPr lang="en-US" sz="2400" dirty="0"/>
              <a:t>Background </a:t>
            </a:r>
          </a:p>
          <a:p>
            <a:pPr marL="227013" indent="-227013"/>
            <a:r>
              <a:rPr lang="en-US" sz="2000" dirty="0"/>
              <a:t>Existing boilers are at the end of useful life</a:t>
            </a:r>
          </a:p>
          <a:p>
            <a:pPr marL="227013" indent="-227013"/>
            <a:r>
              <a:rPr lang="en-US" sz="2000" dirty="0"/>
              <a:t>Existing boilers are conventional non-condensing boilers, nominal 84% efficiency</a:t>
            </a:r>
          </a:p>
          <a:p>
            <a:pPr marL="227013" indent="-227013"/>
            <a:r>
              <a:rPr lang="en-US" sz="2000" dirty="0"/>
              <a:t>Existing system serves warm-up coils, finned tube radiation and reheat coils with the LWT reset from 160°F – 180°F</a:t>
            </a:r>
          </a:p>
          <a:p>
            <a:pPr marL="227013" indent="-227013"/>
            <a:r>
              <a:rPr lang="en-US" sz="2000" dirty="0"/>
              <a:t>Capacity has not been an issue</a:t>
            </a:r>
          </a:p>
          <a:p>
            <a:pPr marL="227013" indent="-227013"/>
            <a:r>
              <a:rPr lang="en-US" sz="2000" dirty="0"/>
              <a:t>The building tends to overheat in mild weather</a:t>
            </a:r>
          </a:p>
          <a:p>
            <a:pPr marL="227013" indent="-227013"/>
            <a:r>
              <a:rPr lang="en-US" sz="2000" dirty="0"/>
              <a:t>The building operating team likes the existing boiler vendor</a:t>
            </a:r>
          </a:p>
        </p:txBody>
      </p:sp>
      <p:pic>
        <p:nvPicPr>
          <p:cNvPr id="13" name="Picture 12" descr="A picture containing indoor&#10;&#10;Description automatically generated">
            <a:extLst>
              <a:ext uri="{FF2B5EF4-FFF2-40B4-BE49-F238E27FC236}">
                <a16:creationId xmlns:a16="http://schemas.microsoft.com/office/drawing/2014/main" id="{E4A5EA62-3BF1-445C-8068-2DE6F483B3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401550" y="857250"/>
            <a:ext cx="6858000" cy="5143500"/>
          </a:xfrm>
          <a:prstGeom prst="rect">
            <a:avLst/>
          </a:prstGeom>
        </p:spPr>
      </p:pic>
      <p:pic>
        <p:nvPicPr>
          <p:cNvPr id="16" name="Picture 15">
            <a:extLst>
              <a:ext uri="{FF2B5EF4-FFF2-40B4-BE49-F238E27FC236}">
                <a16:creationId xmlns:a16="http://schemas.microsoft.com/office/drawing/2014/main" id="{B08910A2-9044-4FC3-B1C3-C18FC1E90105}"/>
              </a:ext>
            </a:extLst>
          </p:cNvPr>
          <p:cNvPicPr>
            <a:picLocks noChangeAspect="1"/>
          </p:cNvPicPr>
          <p:nvPr/>
        </p:nvPicPr>
        <p:blipFill>
          <a:blip r:embed="rId3"/>
          <a:stretch>
            <a:fillRect/>
          </a:stretch>
        </p:blipFill>
        <p:spPr>
          <a:xfrm>
            <a:off x="7046976" y="0"/>
            <a:ext cx="5145024" cy="6858000"/>
          </a:xfrm>
          <a:prstGeom prst="rect">
            <a:avLst/>
          </a:prstGeom>
        </p:spPr>
      </p:pic>
    </p:spTree>
    <p:extLst>
      <p:ext uri="{BB962C8B-B14F-4D97-AF65-F5344CB8AC3E}">
        <p14:creationId xmlns:p14="http://schemas.microsoft.com/office/powerpoint/2010/main" val="3567412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D6D0B-88A8-45C7-9FEF-AA185AF4DC21}"/>
              </a:ext>
            </a:extLst>
          </p:cNvPr>
          <p:cNvSpPr>
            <a:spLocks noGrp="1"/>
          </p:cNvSpPr>
          <p:nvPr>
            <p:ph type="title"/>
          </p:nvPr>
        </p:nvSpPr>
        <p:spPr/>
        <p:txBody>
          <a:bodyPr/>
          <a:lstStyle/>
          <a:p>
            <a:r>
              <a:rPr lang="en-US" dirty="0"/>
              <a:t>EBCx Project Results</a:t>
            </a:r>
          </a:p>
        </p:txBody>
      </p:sp>
      <p:sp>
        <p:nvSpPr>
          <p:cNvPr id="3" name="Content Placeholder 2">
            <a:extLst>
              <a:ext uri="{FF2B5EF4-FFF2-40B4-BE49-F238E27FC236}">
                <a16:creationId xmlns:a16="http://schemas.microsoft.com/office/drawing/2014/main" id="{6C42B1DD-24E9-427F-ADEA-A8B7A570C543}"/>
              </a:ext>
            </a:extLst>
          </p:cNvPr>
          <p:cNvSpPr>
            <a:spLocks noGrp="1"/>
          </p:cNvSpPr>
          <p:nvPr>
            <p:ph sz="half" idx="1"/>
          </p:nvPr>
        </p:nvSpPr>
        <p:spPr>
          <a:xfrm>
            <a:off x="838200" y="1825625"/>
            <a:ext cx="5181600" cy="4351338"/>
          </a:xfrm>
        </p:spPr>
        <p:txBody>
          <a:bodyPr/>
          <a:lstStyle/>
          <a:p>
            <a:r>
              <a:rPr lang="en-US" dirty="0"/>
              <a:t>An expanded reset schedule has the potential to improve comfort by better managing FTR capacity</a:t>
            </a:r>
          </a:p>
          <a:p>
            <a:r>
              <a:rPr lang="en-US" dirty="0">
                <a:solidFill>
                  <a:schemeClr val="tx1"/>
                </a:solidFill>
              </a:rPr>
              <a:t>Reheat loads could be served with 110°F water</a:t>
            </a:r>
          </a:p>
          <a:p>
            <a:r>
              <a:rPr lang="en-US" dirty="0">
                <a:solidFill>
                  <a:schemeClr val="tx1"/>
                </a:solidFill>
              </a:rPr>
              <a:t>Reset savings = $2,000 per year in parasitic losses</a:t>
            </a:r>
          </a:p>
        </p:txBody>
      </p:sp>
      <p:pic>
        <p:nvPicPr>
          <p:cNvPr id="5" name="Content Placeholder 4">
            <a:extLst>
              <a:ext uri="{FF2B5EF4-FFF2-40B4-BE49-F238E27FC236}">
                <a16:creationId xmlns:a16="http://schemas.microsoft.com/office/drawing/2014/main" id="{DE263047-EDBA-489B-AD49-DC55CDC829DD}"/>
              </a:ext>
            </a:extLst>
          </p:cNvPr>
          <p:cNvPicPr>
            <a:picLocks noGrp="1" noChangeAspect="1"/>
          </p:cNvPicPr>
          <p:nvPr>
            <p:ph sz="half" idx="2"/>
          </p:nvPr>
        </p:nvPicPr>
        <p:blipFill>
          <a:blip r:embed="rId2"/>
          <a:stretch>
            <a:fillRect/>
          </a:stretch>
        </p:blipFill>
        <p:spPr>
          <a:xfrm>
            <a:off x="6126480" y="1825625"/>
            <a:ext cx="5852160" cy="4249391"/>
          </a:xfrm>
          <a:prstGeom prst="rect">
            <a:avLst/>
          </a:prstGeom>
        </p:spPr>
      </p:pic>
    </p:spTree>
    <p:extLst>
      <p:ext uri="{BB962C8B-B14F-4D97-AF65-F5344CB8AC3E}">
        <p14:creationId xmlns:p14="http://schemas.microsoft.com/office/powerpoint/2010/main" val="2197454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2770" name="Rectangle 2"/>
          <p:cNvSpPr>
            <a:spLocks noGrp="1" noChangeArrowheads="1"/>
          </p:cNvSpPr>
          <p:nvPr>
            <p:ph type="title"/>
          </p:nvPr>
        </p:nvSpPr>
        <p:spPr/>
        <p:txBody>
          <a:bodyPr/>
          <a:lstStyle/>
          <a:p>
            <a:r>
              <a:rPr lang="en-US" altLang="en-US" dirty="0"/>
              <a:t>A Few Acronyms and Definitions (AFA</a:t>
            </a:r>
            <a:r>
              <a:rPr lang="en-US" altLang="en-US" baseline="30000" dirty="0"/>
              <a:t>2</a:t>
            </a:r>
            <a:r>
              <a:rPr lang="en-US" altLang="en-US" dirty="0"/>
              <a:t>D)</a:t>
            </a:r>
          </a:p>
        </p:txBody>
      </p:sp>
      <p:sp>
        <p:nvSpPr>
          <p:cNvPr id="1312771" name="Rectangle 3"/>
          <p:cNvSpPr>
            <a:spLocks noGrp="1" noChangeArrowheads="1"/>
          </p:cNvSpPr>
          <p:nvPr>
            <p:ph type="body" idx="1"/>
          </p:nvPr>
        </p:nvSpPr>
        <p:spPr/>
        <p:txBody>
          <a:bodyPr/>
          <a:lstStyle/>
          <a:p>
            <a:pPr>
              <a:buFontTx/>
              <a:buNone/>
            </a:pPr>
            <a:r>
              <a:rPr lang="en-US" altLang="en-US" sz="2800" dirty="0"/>
              <a:t>Definitions</a:t>
            </a:r>
          </a:p>
          <a:p>
            <a:pPr lvl="1"/>
            <a:r>
              <a:rPr lang="en-US" altLang="en-US" dirty="0"/>
              <a:t>Heating</a:t>
            </a:r>
          </a:p>
          <a:p>
            <a:pPr marL="914400" lvl="2" indent="0">
              <a:buFontTx/>
              <a:buNone/>
            </a:pPr>
            <a:r>
              <a:rPr lang="en-US" altLang="en-US" i="1" dirty="0">
                <a:solidFill>
                  <a:schemeClr val="accent3"/>
                </a:solidFill>
              </a:rPr>
              <a:t>A process that adds energy.  For a space, this is often accomplished by circulating air through it at a temperature above the required set point.  For an airstream, this is often accomplished by passing it over a surface that is above the required supply temperature.  </a:t>
            </a:r>
            <a:endParaRPr lang="en-US" altLang="en-US" dirty="0">
              <a:solidFill>
                <a:schemeClr val="accent3"/>
              </a:solidFill>
            </a:endParaRPr>
          </a:p>
        </p:txBody>
      </p:sp>
    </p:spTree>
    <p:extLst>
      <p:ext uri="{BB962C8B-B14F-4D97-AF65-F5344CB8AC3E}">
        <p14:creationId xmlns:p14="http://schemas.microsoft.com/office/powerpoint/2010/main" val="3385953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4818" name="Rectangle 2"/>
          <p:cNvSpPr>
            <a:spLocks noGrp="1" noChangeArrowheads="1"/>
          </p:cNvSpPr>
          <p:nvPr>
            <p:ph type="title"/>
          </p:nvPr>
        </p:nvSpPr>
        <p:spPr/>
        <p:txBody>
          <a:bodyPr/>
          <a:lstStyle/>
          <a:p>
            <a:r>
              <a:rPr lang="en-US" altLang="en-US"/>
              <a:t>AFA</a:t>
            </a:r>
            <a:r>
              <a:rPr lang="en-US" altLang="en-US" baseline="30000"/>
              <a:t>2</a:t>
            </a:r>
            <a:r>
              <a:rPr lang="en-US" altLang="en-US"/>
              <a:t>D</a:t>
            </a:r>
          </a:p>
        </p:txBody>
      </p:sp>
      <p:sp>
        <p:nvSpPr>
          <p:cNvPr id="1314819" name="Rectangle 3"/>
          <p:cNvSpPr>
            <a:spLocks noGrp="1" noChangeArrowheads="1"/>
          </p:cNvSpPr>
          <p:nvPr>
            <p:ph type="body" idx="1"/>
          </p:nvPr>
        </p:nvSpPr>
        <p:spPr/>
        <p:txBody>
          <a:bodyPr/>
          <a:lstStyle/>
          <a:p>
            <a:pPr>
              <a:buFontTx/>
              <a:buNone/>
            </a:pPr>
            <a:r>
              <a:rPr lang="en-US" altLang="en-US" sz="2800" dirty="0"/>
              <a:t>Definitions</a:t>
            </a:r>
          </a:p>
          <a:p>
            <a:pPr lvl="1"/>
            <a:r>
              <a:rPr lang="en-US" altLang="en-US" dirty="0"/>
              <a:t>Freezing</a:t>
            </a:r>
          </a:p>
          <a:p>
            <a:pPr marL="914400" lvl="2" indent="0">
              <a:buFontTx/>
              <a:buNone/>
            </a:pPr>
            <a:r>
              <a:rPr lang="en-US" altLang="en-US" i="1" dirty="0">
                <a:solidFill>
                  <a:schemeClr val="accent3"/>
                </a:solidFill>
              </a:rPr>
              <a:t>A condition that occurs when water is cooled to the point where it changes phase from a solid to a liquid.  </a:t>
            </a:r>
            <a:endParaRPr lang="en-US" altLang="en-US" dirty="0">
              <a:solidFill>
                <a:schemeClr val="accent3"/>
              </a:solidFill>
            </a:endParaRPr>
          </a:p>
        </p:txBody>
      </p:sp>
    </p:spTree>
    <p:extLst>
      <p:ext uri="{BB962C8B-B14F-4D97-AF65-F5344CB8AC3E}">
        <p14:creationId xmlns:p14="http://schemas.microsoft.com/office/powerpoint/2010/main" val="1678945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6866" name="Rectangle 2"/>
          <p:cNvSpPr>
            <a:spLocks noGrp="1" noChangeArrowheads="1"/>
          </p:cNvSpPr>
          <p:nvPr>
            <p:ph type="title"/>
          </p:nvPr>
        </p:nvSpPr>
        <p:spPr/>
        <p:txBody>
          <a:bodyPr/>
          <a:lstStyle/>
          <a:p>
            <a:r>
              <a:rPr lang="en-US" altLang="en-US"/>
              <a:t>AFA</a:t>
            </a:r>
            <a:r>
              <a:rPr lang="en-US" altLang="en-US" baseline="30000"/>
              <a:t>2</a:t>
            </a:r>
            <a:r>
              <a:rPr lang="en-US" altLang="en-US"/>
              <a:t>D</a:t>
            </a:r>
          </a:p>
        </p:txBody>
      </p:sp>
      <p:sp>
        <p:nvSpPr>
          <p:cNvPr id="1316867" name="Rectangle 3"/>
          <p:cNvSpPr>
            <a:spLocks noGrp="1" noChangeArrowheads="1"/>
          </p:cNvSpPr>
          <p:nvPr>
            <p:ph type="body" idx="1"/>
          </p:nvPr>
        </p:nvSpPr>
        <p:spPr/>
        <p:txBody>
          <a:bodyPr/>
          <a:lstStyle/>
          <a:p>
            <a:pPr>
              <a:buFontTx/>
              <a:buNone/>
            </a:pPr>
            <a:r>
              <a:rPr lang="en-US" altLang="en-US" sz="2800" dirty="0"/>
              <a:t>Definitions</a:t>
            </a:r>
          </a:p>
          <a:p>
            <a:pPr lvl="1"/>
            <a:r>
              <a:rPr lang="en-US" altLang="en-US" dirty="0"/>
              <a:t>Water Damage</a:t>
            </a:r>
          </a:p>
          <a:p>
            <a:pPr marL="914400" lvl="2" indent="0">
              <a:buFontTx/>
              <a:buNone/>
            </a:pPr>
            <a:r>
              <a:rPr lang="en-US" altLang="en-US" i="1" dirty="0">
                <a:solidFill>
                  <a:schemeClr val="accent3"/>
                </a:solidFill>
              </a:rPr>
              <a:t>A condition that occurs after frozen water contained in a HVAC coil changes back to the liquid phase.  </a:t>
            </a:r>
          </a:p>
        </p:txBody>
      </p:sp>
    </p:spTree>
    <p:extLst>
      <p:ext uri="{BB962C8B-B14F-4D97-AF65-F5344CB8AC3E}">
        <p14:creationId xmlns:p14="http://schemas.microsoft.com/office/powerpoint/2010/main" val="331080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8914" name="Rectangle 2"/>
          <p:cNvSpPr>
            <a:spLocks noGrp="1" noChangeArrowheads="1"/>
          </p:cNvSpPr>
          <p:nvPr>
            <p:ph type="title"/>
          </p:nvPr>
        </p:nvSpPr>
        <p:spPr/>
        <p:txBody>
          <a:bodyPr/>
          <a:lstStyle/>
          <a:p>
            <a:r>
              <a:rPr lang="en-US" altLang="en-US"/>
              <a:t>AFA</a:t>
            </a:r>
            <a:r>
              <a:rPr lang="en-US" altLang="en-US" baseline="30000"/>
              <a:t>2</a:t>
            </a:r>
            <a:r>
              <a:rPr lang="en-US" altLang="en-US"/>
              <a:t>D</a:t>
            </a:r>
          </a:p>
        </p:txBody>
      </p:sp>
      <p:sp>
        <p:nvSpPr>
          <p:cNvPr id="1318915" name="Rectangle 3"/>
          <p:cNvSpPr>
            <a:spLocks noGrp="1" noChangeArrowheads="1"/>
          </p:cNvSpPr>
          <p:nvPr>
            <p:ph type="body" idx="1"/>
          </p:nvPr>
        </p:nvSpPr>
        <p:spPr/>
        <p:txBody>
          <a:bodyPr/>
          <a:lstStyle/>
          <a:p>
            <a:pPr>
              <a:buFontTx/>
              <a:buNone/>
            </a:pPr>
            <a:r>
              <a:rPr lang="en-US" altLang="en-US" sz="2800" dirty="0"/>
              <a:t>Definitions</a:t>
            </a:r>
          </a:p>
          <a:p>
            <a:pPr lvl="1"/>
            <a:r>
              <a:rPr lang="en-US" altLang="en-US" dirty="0"/>
              <a:t>Expletive</a:t>
            </a:r>
          </a:p>
          <a:p>
            <a:pPr marL="914400" lvl="2" indent="0">
              <a:buFontTx/>
              <a:buNone/>
            </a:pPr>
            <a:r>
              <a:rPr lang="en-US" altLang="en-US" i="1" dirty="0">
                <a:solidFill>
                  <a:schemeClr val="accent3"/>
                </a:solidFill>
              </a:rPr>
              <a:t>A generic reference to the field terminology used to describe and discuss water damage when it occurs.  </a:t>
            </a:r>
          </a:p>
        </p:txBody>
      </p:sp>
    </p:spTree>
    <p:extLst>
      <p:ext uri="{BB962C8B-B14F-4D97-AF65-F5344CB8AC3E}">
        <p14:creationId xmlns:p14="http://schemas.microsoft.com/office/powerpoint/2010/main" val="78645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2" name="Rectangle 2"/>
          <p:cNvSpPr>
            <a:spLocks noGrp="1" noChangeArrowheads="1"/>
          </p:cNvSpPr>
          <p:nvPr>
            <p:ph type="title"/>
          </p:nvPr>
        </p:nvSpPr>
        <p:spPr/>
        <p:txBody>
          <a:bodyPr/>
          <a:lstStyle/>
          <a:p>
            <a:r>
              <a:rPr lang="en-US" altLang="en-US"/>
              <a:t>AFA</a:t>
            </a:r>
            <a:r>
              <a:rPr lang="en-US" altLang="en-US" baseline="30000"/>
              <a:t>2</a:t>
            </a:r>
            <a:r>
              <a:rPr lang="en-US" altLang="en-US"/>
              <a:t>D</a:t>
            </a:r>
          </a:p>
        </p:txBody>
      </p:sp>
      <p:sp>
        <p:nvSpPr>
          <p:cNvPr id="1320963" name="Rectangle 3"/>
          <p:cNvSpPr>
            <a:spLocks noGrp="1" noChangeArrowheads="1"/>
          </p:cNvSpPr>
          <p:nvPr>
            <p:ph idx="1"/>
          </p:nvPr>
        </p:nvSpPr>
        <p:spPr/>
        <p:txBody>
          <a:bodyPr/>
          <a:lstStyle/>
          <a:p>
            <a:pPr>
              <a:buFontTx/>
              <a:buNone/>
            </a:pPr>
            <a:r>
              <a:rPr lang="en-US" altLang="en-US" sz="2800" dirty="0"/>
              <a:t>Definitions</a:t>
            </a:r>
          </a:p>
          <a:p>
            <a:pPr lvl="1"/>
            <a:r>
              <a:rPr lang="en-US" altLang="en-US" dirty="0"/>
              <a:t>Preheat</a:t>
            </a:r>
          </a:p>
          <a:p>
            <a:pPr marL="914400" lvl="2" indent="0">
              <a:buFontTx/>
              <a:buNone/>
            </a:pPr>
            <a:r>
              <a:rPr lang="en-US" altLang="en-US" i="1" dirty="0">
                <a:solidFill>
                  <a:schemeClr val="accent3"/>
                </a:solidFill>
              </a:rPr>
              <a:t>A process that heats a fluid stream to prepare it for a subsequent HVAC process.  In air handling systems, this process is used to raise subfreezing air above freezing to protect water filled elements down stream from damage due to freezing.</a:t>
            </a:r>
          </a:p>
          <a:p>
            <a:pPr marL="914400" lvl="2" indent="0" algn="r">
              <a:buFontTx/>
              <a:buNone/>
            </a:pPr>
            <a:endParaRPr lang="en-US" altLang="en-US" sz="1800" i="1" dirty="0">
              <a:solidFill>
                <a:schemeClr val="accent3"/>
              </a:solidFill>
            </a:endParaRPr>
          </a:p>
          <a:p>
            <a:pPr marL="914400" lvl="2" indent="0" algn="r">
              <a:buFontTx/>
              <a:buNone/>
            </a:pPr>
            <a:r>
              <a:rPr lang="en-US" altLang="en-US" sz="1800" i="1" dirty="0"/>
              <a:t>See the Functional Testing Guide (</a:t>
            </a:r>
            <a:r>
              <a:rPr lang="en-US" altLang="en-US" sz="1800" i="1" dirty="0">
                <a:hlinkClick r:id="rId3"/>
              </a:rPr>
              <a:t>www.peci.org/ftguide</a:t>
            </a:r>
            <a:r>
              <a:rPr lang="en-US" altLang="en-US" sz="1800" i="1" dirty="0"/>
              <a:t>) Air Handling System Reference Guide Chapter 5 – Preheat, Table 5.1 to contrast preheat, reheat and heating applications</a:t>
            </a:r>
          </a:p>
        </p:txBody>
      </p:sp>
    </p:spTree>
    <p:extLst>
      <p:ext uri="{BB962C8B-B14F-4D97-AF65-F5344CB8AC3E}">
        <p14:creationId xmlns:p14="http://schemas.microsoft.com/office/powerpoint/2010/main" val="354696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FDE Primary">
      <a:dk1>
        <a:srgbClr val="000000"/>
      </a:dk1>
      <a:lt1>
        <a:srgbClr val="FFFFFF"/>
      </a:lt1>
      <a:dk2>
        <a:srgbClr val="FFFFFF"/>
      </a:dk2>
      <a:lt2>
        <a:srgbClr val="000000"/>
      </a:lt2>
      <a:accent1>
        <a:srgbClr val="FF0000"/>
      </a:accent1>
      <a:accent2>
        <a:srgbClr val="FFFF00"/>
      </a:accent2>
      <a:accent3>
        <a:srgbClr val="FF9933"/>
      </a:accent3>
      <a:accent4>
        <a:srgbClr val="009900"/>
      </a:accent4>
      <a:accent5>
        <a:srgbClr val="0000FF"/>
      </a:accent5>
      <a:accent6>
        <a:srgbClr val="9933FF"/>
      </a:accent6>
      <a:hlink>
        <a:srgbClr val="00B0F0"/>
      </a:hlink>
      <a:folHlink>
        <a:srgbClr val="6565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8-03-12 FDE Black Wide v2.potx" id="{7C64AA09-0EF0-4CFA-8F2A-0ED36C8CC398}" vid="{9CAA7DCB-1FAC-446E-A82F-95DD5C1D906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014-11-24 FDE Black">
  <a:themeElements>
    <a:clrScheme name="FDE Primary">
      <a:dk1>
        <a:srgbClr val="000000"/>
      </a:dk1>
      <a:lt1>
        <a:srgbClr val="FFFFFF"/>
      </a:lt1>
      <a:dk2>
        <a:srgbClr val="FFFFFF"/>
      </a:dk2>
      <a:lt2>
        <a:srgbClr val="000000"/>
      </a:lt2>
      <a:accent1>
        <a:srgbClr val="FF0000"/>
      </a:accent1>
      <a:accent2>
        <a:srgbClr val="FFFF00"/>
      </a:accent2>
      <a:accent3>
        <a:srgbClr val="FF9933"/>
      </a:accent3>
      <a:accent4>
        <a:srgbClr val="009900"/>
      </a:accent4>
      <a:accent5>
        <a:srgbClr val="0000FF"/>
      </a:accent5>
      <a:accent6>
        <a:srgbClr val="9933FF"/>
      </a:accent6>
      <a:hlink>
        <a:srgbClr val="00B0F0"/>
      </a:hlink>
      <a:folHlink>
        <a:srgbClr val="6565FF"/>
      </a:folHlink>
    </a:clrScheme>
    <a:fontScheme name="Aria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012-10-27 FDE Black">
  <a:themeElements>
    <a:clrScheme name="FDE Black Background v1">
      <a:dk1>
        <a:sysClr val="windowText" lastClr="000000"/>
      </a:dk1>
      <a:lt1>
        <a:sysClr val="window" lastClr="FFFFFF"/>
      </a:lt1>
      <a:dk2>
        <a:srgbClr val="008FFF"/>
      </a:dk2>
      <a:lt2>
        <a:srgbClr val="0082AA"/>
      </a:lt2>
      <a:accent1>
        <a:srgbClr val="008FFF"/>
      </a:accent1>
      <a:accent2>
        <a:srgbClr val="FFFFFF"/>
      </a:accent2>
      <a:accent3>
        <a:srgbClr val="00B050"/>
      </a:accent3>
      <a:accent4>
        <a:srgbClr val="F50000"/>
      </a:accent4>
      <a:accent5>
        <a:srgbClr val="FF00FF"/>
      </a:accent5>
      <a:accent6>
        <a:srgbClr val="000000"/>
      </a:accent6>
      <a:hlink>
        <a:srgbClr val="00B0F0"/>
      </a:hlink>
      <a:folHlink>
        <a:srgbClr val="FF00FF"/>
      </a:folHlink>
    </a:clrScheme>
    <a:fontScheme name="Aria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012-07-11 FDE Black">
  <a:themeElements>
    <a:clrScheme name="FDE Black Background v1">
      <a:dk1>
        <a:sysClr val="windowText" lastClr="000000"/>
      </a:dk1>
      <a:lt1>
        <a:sysClr val="window" lastClr="FFFFFF"/>
      </a:lt1>
      <a:dk2>
        <a:srgbClr val="008FFF"/>
      </a:dk2>
      <a:lt2>
        <a:srgbClr val="0082AA"/>
      </a:lt2>
      <a:accent1>
        <a:srgbClr val="008FFF"/>
      </a:accent1>
      <a:accent2>
        <a:srgbClr val="FFFFFF"/>
      </a:accent2>
      <a:accent3>
        <a:srgbClr val="00B050"/>
      </a:accent3>
      <a:accent4>
        <a:srgbClr val="F50000"/>
      </a:accent4>
      <a:accent5>
        <a:srgbClr val="FF00FF"/>
      </a:accent5>
      <a:accent6>
        <a:srgbClr val="000000"/>
      </a:accent6>
      <a:hlink>
        <a:srgbClr val="00B0F0"/>
      </a:hlink>
      <a:folHlink>
        <a:srgbClr val="FF00FF"/>
      </a:folHlink>
    </a:clrScheme>
    <a:fontScheme name="Aria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2018-03-12 FDE Black Wide v2</Template>
  <TotalTime>1620</TotalTime>
  <Words>2213</Words>
  <Application>Microsoft Office PowerPoint</Application>
  <PresentationFormat>Widescreen</PresentationFormat>
  <Paragraphs>348</Paragraphs>
  <Slides>25</Slides>
  <Notes>9</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25</vt:i4>
      </vt:variant>
    </vt:vector>
  </HeadingPairs>
  <TitlesOfParts>
    <vt:vector size="33" baseType="lpstr">
      <vt:lpstr>Arial</vt:lpstr>
      <vt:lpstr>Calibri</vt:lpstr>
      <vt:lpstr>Comic Sans MS</vt:lpstr>
      <vt:lpstr>Office Theme</vt:lpstr>
      <vt:lpstr>Custom Design</vt:lpstr>
      <vt:lpstr>2014-11-24 FDE Black</vt:lpstr>
      <vt:lpstr>2012-10-27 FDE Black</vt:lpstr>
      <vt:lpstr>2012-07-11 FDE Black</vt:lpstr>
      <vt:lpstr>2020 RCx Academy  Scope of Work Exercise</vt:lpstr>
      <vt:lpstr>A Resource  https://www.screencast.com/t/VIaNTeGfkCH </vt:lpstr>
      <vt:lpstr>Let’s Replace a Boiler</vt:lpstr>
      <vt:lpstr>EBCx Project Results</vt:lpstr>
      <vt:lpstr>A Few Acronyms and Definitions (AFA2D)</vt:lpstr>
      <vt:lpstr>AFA2D</vt:lpstr>
      <vt:lpstr>AFA2D</vt:lpstr>
      <vt:lpstr>AFA2D</vt:lpstr>
      <vt:lpstr>AFA2D</vt:lpstr>
      <vt:lpstr>AFA2D</vt:lpstr>
      <vt:lpstr>EBCx Project Results</vt:lpstr>
      <vt:lpstr>EBCx Project Results</vt:lpstr>
      <vt:lpstr>EBCx Project Results</vt:lpstr>
      <vt:lpstr>EBCx Project Results</vt:lpstr>
      <vt:lpstr>EBCx Project Results</vt:lpstr>
      <vt:lpstr>EBCx Project Results</vt:lpstr>
      <vt:lpstr>PowerPoint Presentation</vt:lpstr>
      <vt:lpstr>Facility Operations Request</vt:lpstr>
      <vt:lpstr>Boiler Break-out Session 1</vt:lpstr>
      <vt:lpstr>Climate Data</vt:lpstr>
      <vt:lpstr>Variable Flow Connection that Keeps the Boilers Hot While the Loop Does “What-Ever”</vt:lpstr>
      <vt:lpstr>Boiler Piping</vt:lpstr>
      <vt:lpstr>PowerPoint Presentation</vt:lpstr>
      <vt:lpstr>Boiler Break-out Session 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RCx Academy  Thermal Flywheel Closure ECM Analysis and Implementation</dc:title>
  <dc:creator>David Sellers</dc:creator>
  <cp:lastModifiedBy>David Sellers</cp:lastModifiedBy>
  <cp:revision>82</cp:revision>
  <dcterms:created xsi:type="dcterms:W3CDTF">2021-01-13T03:59:21Z</dcterms:created>
  <dcterms:modified xsi:type="dcterms:W3CDTF">2021-01-27T16:37:28Z</dcterms:modified>
</cp:coreProperties>
</file>