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1"/>
    <p:sldMasterId id="2147483749" r:id="rId2"/>
    <p:sldMasterId id="2147483706" r:id="rId3"/>
    <p:sldMasterId id="2147483648" r:id="rId4"/>
    <p:sldMasterId id="2147483660" r:id="rId5"/>
  </p:sldMasterIdLst>
  <p:notesMasterIdLst>
    <p:notesMasterId r:id="rId35"/>
  </p:notesMasterIdLst>
  <p:sldIdLst>
    <p:sldId id="285" r:id="rId6"/>
    <p:sldId id="258" r:id="rId7"/>
    <p:sldId id="264" r:id="rId8"/>
    <p:sldId id="283" r:id="rId9"/>
    <p:sldId id="284" r:id="rId10"/>
    <p:sldId id="259" r:id="rId11"/>
    <p:sldId id="286" r:id="rId12"/>
    <p:sldId id="260" r:id="rId13"/>
    <p:sldId id="261" r:id="rId14"/>
    <p:sldId id="262" r:id="rId15"/>
    <p:sldId id="263" r:id="rId16"/>
    <p:sldId id="265" r:id="rId17"/>
    <p:sldId id="266" r:id="rId18"/>
    <p:sldId id="268" r:id="rId19"/>
    <p:sldId id="267" r:id="rId20"/>
    <p:sldId id="287" r:id="rId21"/>
    <p:sldId id="269" r:id="rId22"/>
    <p:sldId id="270" r:id="rId23"/>
    <p:sldId id="271" r:id="rId24"/>
    <p:sldId id="281" r:id="rId25"/>
    <p:sldId id="273" r:id="rId26"/>
    <p:sldId id="274" r:id="rId27"/>
    <p:sldId id="282" r:id="rId28"/>
    <p:sldId id="275" r:id="rId29"/>
    <p:sldId id="276" r:id="rId30"/>
    <p:sldId id="277" r:id="rId31"/>
    <p:sldId id="278" r:id="rId32"/>
    <p:sldId id="279" r:id="rId33"/>
    <p:sldId id="28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2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44EBF-3E4F-4025-A32F-CC0CF0B91EB0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544-C35A-4032-8C43-8DDB68AE6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60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GreenPrints 2002 – Atalanta, GA</a:t>
            </a:r>
          </a:p>
        </p:txBody>
      </p:sp>
      <p:sp>
        <p:nvSpPr>
          <p:cNvPr id="542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0EF53F-9802-43F7-A5AA-B3FF3346253D}" type="slidenum">
              <a:rPr lang="en-US"/>
              <a:pPr/>
              <a:t>3</a:t>
            </a:fld>
            <a:endParaRPr lang="en-US"/>
          </a:p>
        </p:txBody>
      </p:sp>
      <p:sp>
        <p:nvSpPr>
          <p:cNvPr id="54276" name="Rectangle 9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77930BD-1D2D-4364-98C1-0EDCB9EF7E78}" type="datetime1">
              <a:rPr lang="en-US"/>
              <a:pPr/>
              <a:t>5/6/2021</a:t>
            </a:fld>
            <a:endParaRPr lang="en-US"/>
          </a:p>
        </p:txBody>
      </p:sp>
      <p:sp>
        <p:nvSpPr>
          <p:cNvPr id="542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56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7D211-764E-4FC8-A217-BB151C86117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459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7D211-764E-4FC8-A217-BB151C86117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685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7D211-764E-4FC8-A217-BB151C86117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824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7D211-764E-4FC8-A217-BB151C86117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564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GreenPrints 2002 – Atalanta, GA</a:t>
            </a:r>
          </a:p>
        </p:txBody>
      </p:sp>
      <p:sp>
        <p:nvSpPr>
          <p:cNvPr id="1208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483AA-5B33-421E-A367-9148A44D537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20836" name="Rectangle 9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E4E2C92-54A9-48A7-92D9-36C721FCC729}" type="datetime1">
              <a:rPr lang="en-US" smtClean="0"/>
              <a:pPr/>
              <a:t>5/6/2021</a:t>
            </a:fld>
            <a:endParaRPr lang="en-US"/>
          </a:p>
        </p:txBody>
      </p:sp>
      <p:sp>
        <p:nvSpPr>
          <p:cNvPr id="1208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08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H	F	</a:t>
            </a:r>
          </a:p>
          <a:p>
            <a:pPr eaLnBrk="1" hangingPunct="1"/>
            <a:r>
              <a:rPr lang="en-US" dirty="0"/>
              <a:t>7.84	8.00	</a:t>
            </a:r>
          </a:p>
          <a:p>
            <a:pPr eaLnBrk="1" hangingPunct="1"/>
            <a:r>
              <a:rPr lang="en-US" dirty="0"/>
              <a:t>6.00	7.00	</a:t>
            </a:r>
          </a:p>
          <a:p>
            <a:pPr eaLnBrk="1" hangingPunct="1"/>
            <a:r>
              <a:rPr lang="en-US" dirty="0"/>
              <a:t>3.06	5.00	</a:t>
            </a:r>
          </a:p>
          <a:p>
            <a:pPr eaLnBrk="1" hangingPunct="1"/>
            <a:r>
              <a:rPr lang="en-US" dirty="0"/>
              <a:t>1.10	3.00	</a:t>
            </a:r>
          </a:p>
          <a:p>
            <a:pPr eaLnBrk="1" hangingPunct="1"/>
            <a:r>
              <a:rPr lang="en-US" dirty="0"/>
              <a:t>0.49	2.00	</a:t>
            </a:r>
          </a:p>
          <a:p>
            <a:pPr eaLnBrk="1" hangingPunct="1"/>
            <a:r>
              <a:rPr lang="en-US" dirty="0"/>
              <a:t>0.12	1.00	</a:t>
            </a:r>
          </a:p>
          <a:p>
            <a:pPr eaLnBrk="1" hangingPunct="1"/>
            <a:r>
              <a:rPr lang="en-US" dirty="0"/>
              <a:t>0.00	0.00	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74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GreenPrints 2002 – Atalanta, GA</a:t>
            </a:r>
          </a:p>
        </p:txBody>
      </p:sp>
      <p:sp>
        <p:nvSpPr>
          <p:cNvPr id="1208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483AA-5B33-421E-A367-9148A44D537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0836" name="Rectangle 9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E4E2C92-54A9-48A7-92D9-36C721FCC729}" type="datetime1">
              <a:rPr lang="en-US" smtClean="0"/>
              <a:pPr/>
              <a:t>5/6/2021</a:t>
            </a:fld>
            <a:endParaRPr lang="en-US"/>
          </a:p>
        </p:txBody>
      </p:sp>
      <p:sp>
        <p:nvSpPr>
          <p:cNvPr id="1208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08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H	F	</a:t>
            </a:r>
          </a:p>
          <a:p>
            <a:pPr eaLnBrk="1" hangingPunct="1"/>
            <a:r>
              <a:rPr lang="en-US" dirty="0"/>
              <a:t>7.84	8.00	</a:t>
            </a:r>
          </a:p>
          <a:p>
            <a:pPr eaLnBrk="1" hangingPunct="1"/>
            <a:r>
              <a:rPr lang="en-US" dirty="0"/>
              <a:t>6.00	7.00	</a:t>
            </a:r>
          </a:p>
          <a:p>
            <a:pPr eaLnBrk="1" hangingPunct="1"/>
            <a:r>
              <a:rPr lang="en-US" dirty="0"/>
              <a:t>3.06	5.00	</a:t>
            </a:r>
          </a:p>
          <a:p>
            <a:pPr eaLnBrk="1" hangingPunct="1"/>
            <a:r>
              <a:rPr lang="en-US" dirty="0"/>
              <a:t>1.10	3.00	</a:t>
            </a:r>
          </a:p>
          <a:p>
            <a:pPr eaLnBrk="1" hangingPunct="1"/>
            <a:r>
              <a:rPr lang="en-US" dirty="0"/>
              <a:t>0.49	2.00	</a:t>
            </a:r>
          </a:p>
          <a:p>
            <a:pPr eaLnBrk="1" hangingPunct="1"/>
            <a:r>
              <a:rPr lang="en-US" dirty="0"/>
              <a:t>0.12	1.00	</a:t>
            </a:r>
          </a:p>
          <a:p>
            <a:pPr eaLnBrk="1" hangingPunct="1"/>
            <a:r>
              <a:rPr lang="en-US" dirty="0"/>
              <a:t>0.00	0.00	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030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GreenPrints 2002 – Atalanta, GA</a:t>
            </a:r>
          </a:p>
        </p:txBody>
      </p:sp>
      <p:sp>
        <p:nvSpPr>
          <p:cNvPr id="1208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483AA-5B33-421E-A367-9148A44D537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0836" name="Rectangle 9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E4E2C92-54A9-48A7-92D9-36C721FCC729}" type="datetime1">
              <a:rPr lang="en-US" smtClean="0"/>
              <a:pPr/>
              <a:t>5/6/2021</a:t>
            </a:fld>
            <a:endParaRPr lang="en-US"/>
          </a:p>
        </p:txBody>
      </p:sp>
      <p:sp>
        <p:nvSpPr>
          <p:cNvPr id="1208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08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H	F	</a:t>
            </a:r>
          </a:p>
          <a:p>
            <a:pPr eaLnBrk="1" hangingPunct="1"/>
            <a:r>
              <a:rPr lang="en-US" dirty="0"/>
              <a:t>7.84	8.00	</a:t>
            </a:r>
          </a:p>
          <a:p>
            <a:pPr eaLnBrk="1" hangingPunct="1"/>
            <a:r>
              <a:rPr lang="en-US" dirty="0"/>
              <a:t>6.00	7.00	</a:t>
            </a:r>
          </a:p>
          <a:p>
            <a:pPr eaLnBrk="1" hangingPunct="1"/>
            <a:r>
              <a:rPr lang="en-US" dirty="0"/>
              <a:t>3.06	5.00	</a:t>
            </a:r>
          </a:p>
          <a:p>
            <a:pPr eaLnBrk="1" hangingPunct="1"/>
            <a:r>
              <a:rPr lang="en-US" dirty="0"/>
              <a:t>1.10	3.00	</a:t>
            </a:r>
          </a:p>
          <a:p>
            <a:pPr eaLnBrk="1" hangingPunct="1"/>
            <a:r>
              <a:rPr lang="en-US" dirty="0"/>
              <a:t>0.49	2.00	</a:t>
            </a:r>
          </a:p>
          <a:p>
            <a:pPr eaLnBrk="1" hangingPunct="1"/>
            <a:r>
              <a:rPr lang="en-US" dirty="0"/>
              <a:t>0.12	1.00	</a:t>
            </a:r>
          </a:p>
          <a:p>
            <a:pPr eaLnBrk="1" hangingPunct="1"/>
            <a:r>
              <a:rPr lang="en-US" dirty="0"/>
              <a:t>0.00	0.00	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922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GreenPrints 2002 – Atalanta, GA</a:t>
            </a:r>
          </a:p>
        </p:txBody>
      </p:sp>
      <p:sp>
        <p:nvSpPr>
          <p:cNvPr id="1208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483AA-5B33-421E-A367-9148A44D537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20836" name="Rectangle 9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E4E2C92-54A9-48A7-92D9-36C721FCC729}" type="datetime1">
              <a:rPr lang="en-US" smtClean="0"/>
              <a:pPr/>
              <a:t>5/6/2021</a:t>
            </a:fld>
            <a:endParaRPr lang="en-US"/>
          </a:p>
        </p:txBody>
      </p:sp>
      <p:sp>
        <p:nvSpPr>
          <p:cNvPr id="1208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08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H	F	</a:t>
            </a:r>
          </a:p>
          <a:p>
            <a:pPr eaLnBrk="1" hangingPunct="1"/>
            <a:r>
              <a:rPr lang="en-US" dirty="0"/>
              <a:t>7.84	8.00	</a:t>
            </a:r>
          </a:p>
          <a:p>
            <a:pPr eaLnBrk="1" hangingPunct="1"/>
            <a:r>
              <a:rPr lang="en-US" dirty="0"/>
              <a:t>6.00	7.00	</a:t>
            </a:r>
          </a:p>
          <a:p>
            <a:pPr eaLnBrk="1" hangingPunct="1"/>
            <a:r>
              <a:rPr lang="en-US" dirty="0"/>
              <a:t>3.06	5.00	</a:t>
            </a:r>
          </a:p>
          <a:p>
            <a:pPr eaLnBrk="1" hangingPunct="1"/>
            <a:r>
              <a:rPr lang="en-US" dirty="0"/>
              <a:t>1.10	3.00	</a:t>
            </a:r>
          </a:p>
          <a:p>
            <a:pPr eaLnBrk="1" hangingPunct="1"/>
            <a:r>
              <a:rPr lang="en-US" dirty="0"/>
              <a:t>0.49	2.00	</a:t>
            </a:r>
          </a:p>
          <a:p>
            <a:pPr eaLnBrk="1" hangingPunct="1"/>
            <a:r>
              <a:rPr lang="en-US" dirty="0"/>
              <a:t>0.12	1.00	</a:t>
            </a:r>
          </a:p>
          <a:p>
            <a:pPr eaLnBrk="1" hangingPunct="1"/>
            <a:r>
              <a:rPr lang="en-US" dirty="0"/>
              <a:t>0.00	0.00	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477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50FB-540D-4CA3-B772-EB84F384D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CA5024-EA9D-47E4-BEEB-4B9E5E019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3E461-9AD9-4A4F-8ABD-67EEE49D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2AE4B-28CA-4526-AB60-A31456B4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19EEA-5EE4-49E3-90F6-72B9B9D0F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97184E-B7D0-488A-9211-CAC27BEC7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0CC40-051A-464F-A398-C676BB156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39B41-D1A4-4CD6-BFC0-9D7A99A6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0AAAD7-CF8F-47A1-A59A-A565362F8B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50AA42-0746-4DFB-BD1F-66B3F6F98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532C8-7EC6-4C58-AF61-3E14B62B1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BF05F-6643-4382-B44E-6ADEA5184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2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DE Logo Title Slide -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D01323-A620-414F-B35C-AA6FB2321E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944" y="-355600"/>
            <a:ext cx="8126672" cy="37920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1664" y="3770376"/>
            <a:ext cx="10363200" cy="801624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117600" y="4572000"/>
            <a:ext cx="10363200" cy="685800"/>
          </a:xfrm>
        </p:spPr>
        <p:txBody>
          <a:bodyPr>
            <a:normAutofit/>
          </a:bodyPr>
          <a:lstStyle>
            <a:lvl1pPr>
              <a:defRPr sz="33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4480" y="53075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Presented By: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364481" y="5711190"/>
            <a:ext cx="6759617" cy="365760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364481" y="6111240"/>
            <a:ext cx="6759617" cy="365760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Presenter Title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364481" y="6492240"/>
            <a:ext cx="6759617" cy="365760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136134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 - 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8E499-8B1D-4BCE-80FF-7BF2A2A95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3376FA-88CA-4925-B127-D349B0086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10972799" cy="45259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001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04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664845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 - 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839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5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3018973" y="0"/>
            <a:ext cx="9173027" cy="6872514"/>
          </a:xfrm>
          <a:custGeom>
            <a:avLst/>
            <a:gdLst>
              <a:gd name="connsiteX0" fmla="*/ 3018972 w 9173027"/>
              <a:gd name="connsiteY0" fmla="*/ 0 h 6872514"/>
              <a:gd name="connsiteX1" fmla="*/ 9173027 w 9173027"/>
              <a:gd name="connsiteY1" fmla="*/ 0 h 6872514"/>
              <a:gd name="connsiteX2" fmla="*/ 9173027 w 9173027"/>
              <a:gd name="connsiteY2" fmla="*/ 6858000 h 6872514"/>
              <a:gd name="connsiteX3" fmla="*/ 0 w 9173027"/>
              <a:gd name="connsiteY3" fmla="*/ 6872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73027" h="6872514">
                <a:moveTo>
                  <a:pt x="3018972" y="0"/>
                </a:moveTo>
                <a:lnTo>
                  <a:pt x="9173027" y="0"/>
                </a:lnTo>
                <a:lnTo>
                  <a:pt x="9173027" y="6858000"/>
                </a:lnTo>
                <a:lnTo>
                  <a:pt x="0" y="68725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9326" y="1714500"/>
            <a:ext cx="3460502" cy="18469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4800" b="1" spc="0" baseline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0" lvl="0"/>
            <a:r>
              <a:rPr lang="en-US" dirty="0"/>
              <a:t>DIVIDER SLIDE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9001E7-44B7-41BC-93FC-562CB9664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237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Pump Curves, System Curves, and Pump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3018973" y="0"/>
            <a:ext cx="9173027" cy="6872514"/>
          </a:xfrm>
          <a:custGeom>
            <a:avLst/>
            <a:gdLst>
              <a:gd name="connsiteX0" fmla="*/ 3018972 w 9173027"/>
              <a:gd name="connsiteY0" fmla="*/ 0 h 6872514"/>
              <a:gd name="connsiteX1" fmla="*/ 9173027 w 9173027"/>
              <a:gd name="connsiteY1" fmla="*/ 0 h 6872514"/>
              <a:gd name="connsiteX2" fmla="*/ 9173027 w 9173027"/>
              <a:gd name="connsiteY2" fmla="*/ 6858000 h 6872514"/>
              <a:gd name="connsiteX3" fmla="*/ 0 w 9173027"/>
              <a:gd name="connsiteY3" fmla="*/ 6872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73027" h="6872514">
                <a:moveTo>
                  <a:pt x="3018972" y="0"/>
                </a:moveTo>
                <a:lnTo>
                  <a:pt x="9173027" y="0"/>
                </a:lnTo>
                <a:lnTo>
                  <a:pt x="9173027" y="6858000"/>
                </a:lnTo>
                <a:lnTo>
                  <a:pt x="0" y="68725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9326" y="1714500"/>
            <a:ext cx="3460502" cy="18469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4800" b="1" spc="0" baseline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0" lvl="0"/>
            <a:r>
              <a:rPr lang="en-US" dirty="0"/>
              <a:t>DIVIDER SLIDE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9001E7-44B7-41BC-93FC-562CB9664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33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itle 16"/>
          <p:cNvSpPr>
            <a:spLocks noGrp="1"/>
          </p:cNvSpPr>
          <p:nvPr>
            <p:ph type="title" hasCustomPrompt="1"/>
          </p:nvPr>
        </p:nvSpPr>
        <p:spPr>
          <a:xfrm>
            <a:off x="812800" y="3025048"/>
            <a:ext cx="10515600" cy="906416"/>
          </a:xfrm>
        </p:spPr>
        <p:txBody>
          <a:bodyPr anchor="t">
            <a:noAutofit/>
          </a:bodyPr>
          <a:lstStyle>
            <a:lvl1pPr>
              <a:defRPr sz="5867" b="0" i="0" spc="-133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53" y="5257596"/>
            <a:ext cx="918464" cy="950976"/>
          </a:xfrm>
          <a:prstGeom prst="rect">
            <a:avLst/>
          </a:prstGeom>
        </p:spPr>
      </p:pic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00747" y="4085303"/>
            <a:ext cx="10527653" cy="42908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733" b="0" i="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subtitle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9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04" userDrawn="1">
          <p15:clr>
            <a:srgbClr val="FBAE40"/>
          </p15:clr>
        </p15:guide>
        <p15:guide id="2" pos="512" userDrawn="1">
          <p15:clr>
            <a:srgbClr val="FBAE40"/>
          </p15:clr>
        </p15:guide>
        <p15:guide id="3" pos="713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C9B9D-EFB7-48CA-B254-D88FB035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49C84-95AE-4DAC-95BA-317D73BE6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D8BAA-52EA-42EC-91F4-60C3291E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AB97D-90F3-4FDF-98B9-F5A5C896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21C1-0796-4FF5-B943-C53D4717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00B1-8DB9-4AC9-8898-AF606DFE8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91716-F3D2-4AB3-8E10-3B7B71509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3FB0C-173D-4F60-9ED6-7629BA1A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42630-46C5-48EB-B4B5-EE7C6D75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3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4EEF-B154-4A2F-A1CE-442BA708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DE8F5-CA2D-438C-AFA5-D9BAF6B9A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DACE0-285B-4682-B0A3-E3FC4933F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7BF88-0237-4133-84DE-1E788FD72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0F777-42F0-47BB-9E54-2E23FE1C9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E3C-5CDC-4CFF-9825-9ADE7B384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F7F80-468E-44B8-81BE-E5B4F1D9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43A2-FD11-47F4-ADD5-BEBACBB1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41A91-9ADF-43EE-BD35-A6B948CC4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6F596-36CA-4694-9208-FAE5970C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493904-4071-41AA-9690-13B84A35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3297A-27F9-4F72-A5F7-F7EC7E96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65380-EAC7-468D-A461-F475B118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8BE4A-D2D7-4603-97D7-CFCA19D4A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64321-0DF0-41C8-9DD3-8449FD1F3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8CDE5-4447-4952-BAB3-2F0EFCEC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8D8E6-2D0F-40B7-995A-445FAE65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0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2E003-7DAA-4BAB-A300-98B8E3CBE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696F07-B71E-4650-A342-6B253395E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74675-7D1E-4E24-AE0E-D7D99A6F3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99AB8-58A5-4534-B5C4-C58A37D30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6673E-8A3D-4A92-8B8C-2B15FB92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8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7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FEE412-220D-4C19-880E-E8393C04ECFF}"/>
              </a:ext>
            </a:extLst>
          </p:cNvPr>
          <p:cNvSpPr/>
          <p:nvPr userDrawn="1"/>
        </p:nvSpPr>
        <p:spPr>
          <a:xfrm>
            <a:off x="11722100" y="6356350"/>
            <a:ext cx="469900" cy="365124"/>
          </a:xfrm>
          <a:prstGeom prst="rect">
            <a:avLst/>
          </a:prstGeom>
          <a:solidFill>
            <a:srgbClr val="26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33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7" r:id="rId2"/>
    <p:sldLayoutId id="2147483794" r:id="rId3"/>
    <p:sldLayoutId id="2147483750" r:id="rId4"/>
    <p:sldLayoutId id="214748377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350838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688975" indent="-342900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033463" indent="-34766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1312863" indent="-287338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2000" y="6629400"/>
            <a:ext cx="8128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Pump Curves, System Curves, and Pump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6629400"/>
            <a:ext cx="20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350838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B0F0"/>
          </a:solidFill>
          <a:latin typeface="Arial" pitchFamily="34" charset="0"/>
          <a:ea typeface="+mn-ea"/>
          <a:cs typeface="Arial" pitchFamily="34" charset="0"/>
        </a:defRPr>
      </a:lvl2pPr>
      <a:lvl3pPr marL="688975" indent="-342900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rgbClr val="00B0F0"/>
          </a:solidFill>
          <a:latin typeface="Arial" pitchFamily="34" charset="0"/>
          <a:ea typeface="+mn-ea"/>
          <a:cs typeface="Arial" pitchFamily="34" charset="0"/>
        </a:defRPr>
      </a:lvl3pPr>
      <a:lvl4pPr marL="1033463" indent="-34766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B0F0"/>
          </a:solidFill>
          <a:latin typeface="Arial" pitchFamily="34" charset="0"/>
          <a:ea typeface="+mn-ea"/>
          <a:cs typeface="Arial" pitchFamily="34" charset="0"/>
        </a:defRPr>
      </a:lvl4pPr>
      <a:lvl5pPr marL="1312863" indent="-287338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rgbClr val="00B0F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8B52108-C03B-4905-B901-E8A99B5FEBC6}"/>
              </a:ext>
            </a:extLst>
          </p:cNvPr>
          <p:cNvSpPr/>
          <p:nvPr userDrawn="1"/>
        </p:nvSpPr>
        <p:spPr>
          <a:xfrm>
            <a:off x="11722100" y="6356350"/>
            <a:ext cx="469900" cy="365124"/>
          </a:xfrm>
          <a:prstGeom prst="rect">
            <a:avLst/>
          </a:prstGeom>
          <a:solidFill>
            <a:srgbClr val="26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CD371B0-CB7F-477E-B7B6-EC13B3EDD3B0}"/>
              </a:ext>
            </a:extLst>
          </p:cNvPr>
          <p:cNvSpPr txBox="1">
            <a:spLocks/>
          </p:cNvSpPr>
          <p:nvPr userDrawn="1"/>
        </p:nvSpPr>
        <p:spPr>
          <a:xfrm>
            <a:off x="11731978" y="6356350"/>
            <a:ext cx="460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9001E7-44B7-41BC-93FC-562CB9664D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1833AA-8825-4171-AC7E-9CA7B35A41BF}"/>
              </a:ext>
            </a:extLst>
          </p:cNvPr>
          <p:cNvSpPr txBox="1"/>
          <p:nvPr userDrawn="1"/>
        </p:nvSpPr>
        <p:spPr>
          <a:xfrm>
            <a:off x="9267753" y="6373246"/>
            <a:ext cx="2577882" cy="3847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1000" b="0" i="0" dirty="0">
                <a:solidFill>
                  <a:srgbClr val="E75545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ADVANCED </a:t>
            </a:r>
            <a:r>
              <a:rPr lang="en-US" sz="1000" b="0" i="0" dirty="0">
                <a:solidFill>
                  <a:srgbClr val="E75545"/>
                </a:solidFill>
                <a:latin typeface="+mn-lt"/>
                <a:ea typeface="Roboto" panose="02000000000000000000" pitchFamily="2" charset="0"/>
                <a:cs typeface="Lato" charset="0"/>
              </a:rPr>
              <a:t>ENGINEERING</a:t>
            </a:r>
            <a:r>
              <a:rPr lang="en-US" sz="1000" b="0" i="0" dirty="0">
                <a:solidFill>
                  <a:srgbClr val="E75545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 PROGRAM</a:t>
            </a:r>
          </a:p>
          <a:p>
            <a:pPr algn="l"/>
            <a:endParaRPr lang="en-US" sz="900" b="0" dirty="0">
              <a:solidFill>
                <a:srgbClr val="E75545"/>
              </a:solidFill>
              <a:latin typeface="Roboto" panose="02000000000000000000" pitchFamily="2" charset="0"/>
              <a:ea typeface="Roboto" panose="02000000000000000000" pitchFamily="2" charset="0"/>
              <a:cs typeface="Lato Light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BC3BF6-C511-4849-B1EA-255E88801F0D}"/>
              </a:ext>
            </a:extLst>
          </p:cNvPr>
          <p:cNvGrpSpPr/>
          <p:nvPr userDrawn="1"/>
        </p:nvGrpSpPr>
        <p:grpSpPr>
          <a:xfrm>
            <a:off x="0" y="0"/>
            <a:ext cx="3891347" cy="295632"/>
            <a:chOff x="1" y="0"/>
            <a:chExt cx="421478" cy="32623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252301-CF0B-4353-AA77-1087C6019B4B}"/>
                </a:ext>
              </a:extLst>
            </p:cNvPr>
            <p:cNvSpPr/>
            <p:nvPr/>
          </p:nvSpPr>
          <p:spPr>
            <a:xfrm flipH="1">
              <a:off x="1" y="0"/>
              <a:ext cx="415032" cy="326231"/>
            </a:xfrm>
            <a:prstGeom prst="rect">
              <a:avLst/>
            </a:prstGeom>
            <a:solidFill>
              <a:srgbClr val="264B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9D203F-47EB-45C2-B588-F4AFF8030B02}"/>
                </a:ext>
              </a:extLst>
            </p:cNvPr>
            <p:cNvSpPr/>
            <p:nvPr/>
          </p:nvSpPr>
          <p:spPr>
            <a:xfrm flipH="1">
              <a:off x="338822" y="0"/>
              <a:ext cx="82657" cy="326231"/>
            </a:xfrm>
            <a:prstGeom prst="rect">
              <a:avLst/>
            </a:prstGeom>
            <a:solidFill>
              <a:srgbClr val="E755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FA7F078-E787-4243-845E-03275E3188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47" y="6222122"/>
            <a:ext cx="600234" cy="52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0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07">
          <p15:clr>
            <a:srgbClr val="F26B43"/>
          </p15:clr>
        </p15:guide>
        <p15:guide id="2" orient="horz" pos="59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Chillers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8481C-A053-2648-8F3F-AB5E5B5CD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2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8rdas.com/affinity-laws.html#Diameter" TargetMode="External"/><Relationship Id="rId2" Type="http://schemas.openxmlformats.org/officeDocument/2006/relationships/hyperlink" Target="http://www.av8rdas.com/affinity-laws.html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av8rdas.com/affinity-laws.html#Power" TargetMode="External"/><Relationship Id="rId4" Type="http://schemas.openxmlformats.org/officeDocument/2006/relationships/hyperlink" Target="http://www.av8rdas.com/affinity-laws.html#Spee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bellgossett.com/selection-sizing-cad-tools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2081349"/>
            <a:ext cx="10515600" cy="1347652"/>
          </a:xfr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67" dirty="0">
                <a:solidFill>
                  <a:schemeClr val="bg1"/>
                </a:solidFill>
              </a:rPr>
              <a:t>Existing Building Commissioning Workshop</a:t>
            </a:r>
            <a:br>
              <a:rPr lang="en-US" sz="4267" dirty="0">
                <a:solidFill>
                  <a:schemeClr val="bg1"/>
                </a:solidFill>
              </a:rPr>
            </a:br>
            <a:r>
              <a:rPr lang="en-US" sz="4267" dirty="0">
                <a:solidFill>
                  <a:schemeClr val="bg1"/>
                </a:solidFill>
              </a:rPr>
              <a:t>Series 16, May 6, 2021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00748" y="3718561"/>
            <a:ext cx="10527653" cy="795825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33" dirty="0">
                <a:solidFill>
                  <a:schemeClr val="bg1"/>
                </a:solidFill>
                <a:latin typeface="DIN-Regular" charset="0"/>
                <a:ea typeface="DIN-Regular" charset="0"/>
                <a:cs typeface="DIN-Regular" charset="0"/>
              </a:rPr>
              <a:t>Energy Calculations – Part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E771E-B144-4F1F-8425-F2F38DD81F44}"/>
              </a:ext>
            </a:extLst>
          </p:cNvPr>
          <p:cNvSpPr txBox="1">
            <a:spLocks/>
          </p:cNvSpPr>
          <p:nvPr/>
        </p:nvSpPr>
        <p:spPr>
          <a:xfrm>
            <a:off x="5364482" y="5711191"/>
            <a:ext cx="6759617" cy="36576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>
                <a:solidFill>
                  <a:schemeClr val="bg1"/>
                </a:solidFill>
              </a:rPr>
              <a:t>David Sellers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5B8F32-AB11-43F0-9C04-3038869DAAE2}"/>
              </a:ext>
            </a:extLst>
          </p:cNvPr>
          <p:cNvSpPr txBox="1">
            <a:spLocks/>
          </p:cNvSpPr>
          <p:nvPr/>
        </p:nvSpPr>
        <p:spPr>
          <a:xfrm>
            <a:off x="5364482" y="6111240"/>
            <a:ext cx="6759617" cy="36576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>
                <a:solidFill>
                  <a:schemeClr val="bg1"/>
                </a:solidFill>
              </a:rPr>
              <a:t>Senior Engineer, Facility Dynamics Engineering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8BDA432-CF83-4DDE-9D39-CFB6DC090FB6}"/>
              </a:ext>
            </a:extLst>
          </p:cNvPr>
          <p:cNvSpPr txBox="1">
            <a:spLocks/>
          </p:cNvSpPr>
          <p:nvPr/>
        </p:nvSpPr>
        <p:spPr>
          <a:xfrm>
            <a:off x="5364482" y="5345431"/>
            <a:ext cx="6759617" cy="36576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>
                <a:solidFill>
                  <a:schemeClr val="bg1"/>
                </a:solidFill>
              </a:rPr>
              <a:t>Presented By:</a:t>
            </a:r>
          </a:p>
          <a:p>
            <a:endParaRPr lang="en-US" sz="2133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AB56837-7EED-4D01-90BB-82727B480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729" y="5277810"/>
            <a:ext cx="1968707" cy="91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4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90" name="Group 4"/>
          <p:cNvGrpSpPr>
            <a:grpSpLocks/>
          </p:cNvGrpSpPr>
          <p:nvPr/>
        </p:nvGrpSpPr>
        <p:grpSpPr bwMode="auto">
          <a:xfrm>
            <a:off x="2620963" y="5842008"/>
            <a:ext cx="3535362" cy="369888"/>
            <a:chOff x="691" y="3680"/>
            <a:chExt cx="2227" cy="233"/>
          </a:xfrm>
        </p:grpSpPr>
        <p:sp>
          <p:nvSpPr>
            <p:cNvPr id="42025" name="Text Box 5"/>
            <p:cNvSpPr txBox="1">
              <a:spLocks noChangeArrowheads="1"/>
            </p:cNvSpPr>
            <p:nvPr/>
          </p:nvSpPr>
          <p:spPr bwMode="auto">
            <a:xfrm>
              <a:off x="691" y="3680"/>
              <a:ext cx="1590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 dirty="0">
                  <a:solidFill>
                    <a:schemeClr val="bg1"/>
                  </a:solidFill>
                  <a:latin typeface="Arial" charset="0"/>
                </a:rPr>
                <a:t>Increasing Flow</a:t>
              </a:r>
            </a:p>
          </p:txBody>
        </p:sp>
        <p:sp>
          <p:nvSpPr>
            <p:cNvPr id="42026" name="Line 6"/>
            <p:cNvSpPr>
              <a:spLocks noChangeShapeType="1"/>
            </p:cNvSpPr>
            <p:nvPr/>
          </p:nvSpPr>
          <p:spPr bwMode="auto">
            <a:xfrm>
              <a:off x="2187" y="3832"/>
              <a:ext cx="731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arrow" w="lg" len="med"/>
            </a:ln>
          </p:spPr>
          <p:txBody>
            <a:bodyPr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41991" name="Group 7"/>
          <p:cNvGrpSpPr>
            <a:grpSpLocks/>
          </p:cNvGrpSpPr>
          <p:nvPr/>
        </p:nvGrpSpPr>
        <p:grpSpPr bwMode="auto">
          <a:xfrm rot="-5400000">
            <a:off x="446096" y="3671888"/>
            <a:ext cx="3535363" cy="369888"/>
            <a:chOff x="691" y="3708"/>
            <a:chExt cx="2227" cy="233"/>
          </a:xfrm>
        </p:grpSpPr>
        <p:sp>
          <p:nvSpPr>
            <p:cNvPr id="42023" name="Text Box 8"/>
            <p:cNvSpPr txBox="1">
              <a:spLocks noChangeArrowheads="1"/>
            </p:cNvSpPr>
            <p:nvPr/>
          </p:nvSpPr>
          <p:spPr bwMode="auto">
            <a:xfrm>
              <a:off x="691" y="3708"/>
              <a:ext cx="1590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 dirty="0">
                  <a:solidFill>
                    <a:schemeClr val="bg1"/>
                  </a:solidFill>
                  <a:latin typeface="Arial" charset="0"/>
                </a:rPr>
                <a:t>Increasing Head</a:t>
              </a:r>
            </a:p>
          </p:txBody>
        </p:sp>
        <p:sp>
          <p:nvSpPr>
            <p:cNvPr id="42024" name="Line 9"/>
            <p:cNvSpPr>
              <a:spLocks noChangeShapeType="1"/>
            </p:cNvSpPr>
            <p:nvPr/>
          </p:nvSpPr>
          <p:spPr bwMode="auto">
            <a:xfrm>
              <a:off x="2187" y="3832"/>
              <a:ext cx="73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lg" len="med"/>
            </a:ln>
          </p:spPr>
          <p:txBody>
            <a:bodyPr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  <p:sp>
        <p:nvSpPr>
          <p:cNvPr id="41992" name="Line 10"/>
          <p:cNvSpPr>
            <a:spLocks noChangeShapeType="1"/>
          </p:cNvSpPr>
          <p:nvPr/>
        </p:nvSpPr>
        <p:spPr bwMode="auto">
          <a:xfrm>
            <a:off x="2633663" y="1287463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3" name="Line 11"/>
          <p:cNvSpPr>
            <a:spLocks noChangeShapeType="1"/>
          </p:cNvSpPr>
          <p:nvPr/>
        </p:nvSpPr>
        <p:spPr bwMode="auto">
          <a:xfrm>
            <a:off x="2633663" y="1917700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4" name="Line 12"/>
          <p:cNvSpPr>
            <a:spLocks noChangeShapeType="1"/>
          </p:cNvSpPr>
          <p:nvPr/>
        </p:nvSpPr>
        <p:spPr bwMode="auto">
          <a:xfrm>
            <a:off x="2633663" y="2546350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5" name="Line 13"/>
          <p:cNvSpPr>
            <a:spLocks noChangeShapeType="1"/>
          </p:cNvSpPr>
          <p:nvPr/>
        </p:nvSpPr>
        <p:spPr bwMode="auto">
          <a:xfrm>
            <a:off x="2633663" y="3176588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6" name="Line 14"/>
          <p:cNvSpPr>
            <a:spLocks noChangeShapeType="1"/>
          </p:cNvSpPr>
          <p:nvPr/>
        </p:nvSpPr>
        <p:spPr bwMode="auto">
          <a:xfrm>
            <a:off x="2633663" y="3805238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7" name="Line 15"/>
          <p:cNvSpPr>
            <a:spLocks noChangeShapeType="1"/>
          </p:cNvSpPr>
          <p:nvPr/>
        </p:nvSpPr>
        <p:spPr bwMode="auto">
          <a:xfrm>
            <a:off x="2633663" y="4435475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8" name="Line 16"/>
          <p:cNvSpPr>
            <a:spLocks noChangeShapeType="1"/>
          </p:cNvSpPr>
          <p:nvPr/>
        </p:nvSpPr>
        <p:spPr bwMode="auto">
          <a:xfrm>
            <a:off x="2633663" y="5064125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9" name="Line 17"/>
          <p:cNvSpPr>
            <a:spLocks noChangeShapeType="1"/>
          </p:cNvSpPr>
          <p:nvPr/>
        </p:nvSpPr>
        <p:spPr bwMode="auto">
          <a:xfrm>
            <a:off x="2633663" y="658813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0" name="Line 18"/>
          <p:cNvSpPr>
            <a:spLocks noChangeShapeType="1"/>
          </p:cNvSpPr>
          <p:nvPr/>
        </p:nvSpPr>
        <p:spPr bwMode="auto">
          <a:xfrm>
            <a:off x="3262313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1" name="Line 19"/>
          <p:cNvSpPr>
            <a:spLocks noChangeShapeType="1"/>
          </p:cNvSpPr>
          <p:nvPr/>
        </p:nvSpPr>
        <p:spPr bwMode="auto">
          <a:xfrm>
            <a:off x="3892550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2" name="Line 20"/>
          <p:cNvSpPr>
            <a:spLocks noChangeShapeType="1"/>
          </p:cNvSpPr>
          <p:nvPr/>
        </p:nvSpPr>
        <p:spPr bwMode="auto">
          <a:xfrm>
            <a:off x="4521200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3" name="Line 21"/>
          <p:cNvSpPr>
            <a:spLocks noChangeShapeType="1"/>
          </p:cNvSpPr>
          <p:nvPr/>
        </p:nvSpPr>
        <p:spPr bwMode="auto">
          <a:xfrm>
            <a:off x="5151438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4" name="Line 22"/>
          <p:cNvSpPr>
            <a:spLocks noChangeShapeType="1"/>
          </p:cNvSpPr>
          <p:nvPr/>
        </p:nvSpPr>
        <p:spPr bwMode="auto">
          <a:xfrm>
            <a:off x="5780088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5" name="Line 23"/>
          <p:cNvSpPr>
            <a:spLocks noChangeShapeType="1"/>
          </p:cNvSpPr>
          <p:nvPr/>
        </p:nvSpPr>
        <p:spPr bwMode="auto">
          <a:xfrm>
            <a:off x="6410325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6" name="Line 24"/>
          <p:cNvSpPr>
            <a:spLocks noChangeShapeType="1"/>
          </p:cNvSpPr>
          <p:nvPr/>
        </p:nvSpPr>
        <p:spPr bwMode="auto">
          <a:xfrm>
            <a:off x="7038975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7" name="Line 25"/>
          <p:cNvSpPr>
            <a:spLocks noChangeShapeType="1"/>
          </p:cNvSpPr>
          <p:nvPr/>
        </p:nvSpPr>
        <p:spPr bwMode="auto">
          <a:xfrm>
            <a:off x="7669213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8" name="Line 26"/>
          <p:cNvSpPr>
            <a:spLocks noChangeShapeType="1"/>
          </p:cNvSpPr>
          <p:nvPr/>
        </p:nvSpPr>
        <p:spPr bwMode="auto">
          <a:xfrm>
            <a:off x="8324850" y="66516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9" name="Line 27"/>
          <p:cNvSpPr>
            <a:spLocks noChangeShapeType="1"/>
          </p:cNvSpPr>
          <p:nvPr/>
        </p:nvSpPr>
        <p:spPr bwMode="auto">
          <a:xfrm>
            <a:off x="8951913" y="657225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0" name="Line 28"/>
          <p:cNvSpPr>
            <a:spLocks noChangeShapeType="1"/>
          </p:cNvSpPr>
          <p:nvPr/>
        </p:nvSpPr>
        <p:spPr bwMode="auto">
          <a:xfrm>
            <a:off x="9593263" y="66516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1" name="Freeform 29"/>
          <p:cNvSpPr>
            <a:spLocks/>
          </p:cNvSpPr>
          <p:nvPr/>
        </p:nvSpPr>
        <p:spPr bwMode="auto">
          <a:xfrm>
            <a:off x="2633664" y="1169988"/>
            <a:ext cx="7070725" cy="3363912"/>
          </a:xfrm>
          <a:custGeom>
            <a:avLst/>
            <a:gdLst>
              <a:gd name="T0" fmla="*/ 0 w 4454"/>
              <a:gd name="T1" fmla="*/ 0 h 2119"/>
              <a:gd name="T2" fmla="*/ 1799391567 w 4454"/>
              <a:gd name="T3" fmla="*/ 115927166 h 2119"/>
              <a:gd name="T4" fmla="*/ 2147483647 w 4454"/>
              <a:gd name="T5" fmla="*/ 483869904 h 2119"/>
              <a:gd name="T6" fmla="*/ 2147483647 w 4454"/>
              <a:gd name="T7" fmla="*/ 1199594041 h 2119"/>
              <a:gd name="T8" fmla="*/ 2147483647 w 4454"/>
              <a:gd name="T9" fmla="*/ 2147483647 h 2119"/>
              <a:gd name="T10" fmla="*/ 2147483647 w 4454"/>
              <a:gd name="T11" fmla="*/ 2147483647 h 2119"/>
              <a:gd name="T12" fmla="*/ 2147483647 w 4454"/>
              <a:gd name="T13" fmla="*/ 2147483647 h 21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54"/>
              <a:gd name="T22" fmla="*/ 0 h 2119"/>
              <a:gd name="T23" fmla="*/ 4454 w 4454"/>
              <a:gd name="T24" fmla="*/ 2119 h 21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54" h="2119">
                <a:moveTo>
                  <a:pt x="0" y="0"/>
                </a:moveTo>
                <a:cubicBezTo>
                  <a:pt x="119" y="8"/>
                  <a:pt x="434" y="14"/>
                  <a:pt x="714" y="46"/>
                </a:cubicBezTo>
                <a:cubicBezTo>
                  <a:pt x="994" y="78"/>
                  <a:pt x="1340" y="120"/>
                  <a:pt x="1682" y="192"/>
                </a:cubicBezTo>
                <a:cubicBezTo>
                  <a:pt x="2024" y="264"/>
                  <a:pt x="2450" y="353"/>
                  <a:pt x="2765" y="476"/>
                </a:cubicBezTo>
                <a:cubicBezTo>
                  <a:pt x="3080" y="599"/>
                  <a:pt x="3350" y="760"/>
                  <a:pt x="3571" y="929"/>
                </a:cubicBezTo>
                <a:cubicBezTo>
                  <a:pt x="3792" y="1098"/>
                  <a:pt x="3946" y="1292"/>
                  <a:pt x="4093" y="1490"/>
                </a:cubicBezTo>
                <a:cubicBezTo>
                  <a:pt x="4240" y="1688"/>
                  <a:pt x="4379" y="1988"/>
                  <a:pt x="4454" y="2119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2" name="Freeform 31"/>
          <p:cNvSpPr>
            <a:spLocks/>
          </p:cNvSpPr>
          <p:nvPr/>
        </p:nvSpPr>
        <p:spPr bwMode="auto">
          <a:xfrm>
            <a:off x="2633664" y="2043114"/>
            <a:ext cx="6154737" cy="2746375"/>
          </a:xfrm>
          <a:custGeom>
            <a:avLst/>
            <a:gdLst>
              <a:gd name="T0" fmla="*/ 0 w 3877"/>
              <a:gd name="T1" fmla="*/ 0 h 1730"/>
              <a:gd name="T2" fmla="*/ 1799391757 w 3877"/>
              <a:gd name="T3" fmla="*/ 115927204 h 1730"/>
              <a:gd name="T4" fmla="*/ 2147483647 w 3877"/>
              <a:gd name="T5" fmla="*/ 483870062 h 1730"/>
              <a:gd name="T6" fmla="*/ 2147483647 w 3877"/>
              <a:gd name="T7" fmla="*/ 1353324715 h 1730"/>
              <a:gd name="T8" fmla="*/ 2147483647 w 3877"/>
              <a:gd name="T9" fmla="*/ 2147483647 h 1730"/>
              <a:gd name="T10" fmla="*/ 2147483647 w 3877"/>
              <a:gd name="T11" fmla="*/ 2147483647 h 17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77"/>
              <a:gd name="T19" fmla="*/ 0 h 1730"/>
              <a:gd name="T20" fmla="*/ 3877 w 3877"/>
              <a:gd name="T21" fmla="*/ 1730 h 17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877" h="1730">
                <a:moveTo>
                  <a:pt x="0" y="0"/>
                </a:moveTo>
                <a:cubicBezTo>
                  <a:pt x="119" y="8"/>
                  <a:pt x="434" y="14"/>
                  <a:pt x="714" y="46"/>
                </a:cubicBezTo>
                <a:cubicBezTo>
                  <a:pt x="994" y="78"/>
                  <a:pt x="1344" y="110"/>
                  <a:pt x="1682" y="192"/>
                </a:cubicBezTo>
                <a:cubicBezTo>
                  <a:pt x="2020" y="274"/>
                  <a:pt x="2438" y="389"/>
                  <a:pt x="2741" y="537"/>
                </a:cubicBezTo>
                <a:cubicBezTo>
                  <a:pt x="3044" y="685"/>
                  <a:pt x="3314" y="882"/>
                  <a:pt x="3503" y="1081"/>
                </a:cubicBezTo>
                <a:cubicBezTo>
                  <a:pt x="3692" y="1280"/>
                  <a:pt x="3799" y="1595"/>
                  <a:pt x="3877" y="1730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3" name="Freeform 32"/>
          <p:cNvSpPr>
            <a:spLocks/>
          </p:cNvSpPr>
          <p:nvPr/>
        </p:nvSpPr>
        <p:spPr bwMode="auto">
          <a:xfrm>
            <a:off x="2633663" y="3033713"/>
            <a:ext cx="5021262" cy="1911350"/>
          </a:xfrm>
          <a:custGeom>
            <a:avLst/>
            <a:gdLst>
              <a:gd name="T0" fmla="*/ 0 w 3163"/>
              <a:gd name="T1" fmla="*/ 0 h 1204"/>
              <a:gd name="T2" fmla="*/ 1799391622 w 3163"/>
              <a:gd name="T3" fmla="*/ 115927190 h 1204"/>
              <a:gd name="T4" fmla="*/ 2147483647 w 3163"/>
              <a:gd name="T5" fmla="*/ 483870002 h 1204"/>
              <a:gd name="T6" fmla="*/ 2147483647 w 3163"/>
              <a:gd name="T7" fmla="*/ 1338203617 h 1204"/>
              <a:gd name="T8" fmla="*/ 2147483647 w 3163"/>
              <a:gd name="T9" fmla="*/ 2147483647 h 1204"/>
              <a:gd name="T10" fmla="*/ 2147483647 w 3163"/>
              <a:gd name="T11" fmla="*/ 2147483647 h 1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63"/>
              <a:gd name="T19" fmla="*/ 0 h 1204"/>
              <a:gd name="T20" fmla="*/ 3163 w 3163"/>
              <a:gd name="T21" fmla="*/ 1204 h 12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63" h="1204">
                <a:moveTo>
                  <a:pt x="0" y="0"/>
                </a:moveTo>
                <a:cubicBezTo>
                  <a:pt x="119" y="8"/>
                  <a:pt x="434" y="14"/>
                  <a:pt x="714" y="46"/>
                </a:cubicBezTo>
                <a:cubicBezTo>
                  <a:pt x="994" y="78"/>
                  <a:pt x="1367" y="111"/>
                  <a:pt x="1682" y="192"/>
                </a:cubicBezTo>
                <a:cubicBezTo>
                  <a:pt x="1997" y="273"/>
                  <a:pt x="2385" y="419"/>
                  <a:pt x="2603" y="531"/>
                </a:cubicBezTo>
                <a:cubicBezTo>
                  <a:pt x="2821" y="643"/>
                  <a:pt x="2899" y="752"/>
                  <a:pt x="2992" y="864"/>
                </a:cubicBezTo>
                <a:cubicBezTo>
                  <a:pt x="3085" y="976"/>
                  <a:pt x="3128" y="1133"/>
                  <a:pt x="3163" y="1204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4" name="Freeform 33"/>
          <p:cNvSpPr>
            <a:spLocks/>
          </p:cNvSpPr>
          <p:nvPr/>
        </p:nvSpPr>
        <p:spPr bwMode="auto">
          <a:xfrm>
            <a:off x="6194425" y="1304925"/>
            <a:ext cx="933450" cy="890588"/>
          </a:xfrm>
          <a:custGeom>
            <a:avLst/>
            <a:gdLst>
              <a:gd name="T0" fmla="*/ 476308738 w 588"/>
              <a:gd name="T1" fmla="*/ 55443469 h 561"/>
              <a:gd name="T2" fmla="*/ 128527171 w 588"/>
              <a:gd name="T3" fmla="*/ 299899525 h 561"/>
              <a:gd name="T4" fmla="*/ 47882168 w 588"/>
              <a:gd name="T5" fmla="*/ 934979277 h 561"/>
              <a:gd name="T6" fmla="*/ 415824914 w 588"/>
              <a:gd name="T7" fmla="*/ 1343244641 h 561"/>
              <a:gd name="T8" fmla="*/ 967739995 w 588"/>
              <a:gd name="T9" fmla="*/ 1363405894 h 561"/>
              <a:gd name="T10" fmla="*/ 1335682655 w 588"/>
              <a:gd name="T11" fmla="*/ 1118949913 h 561"/>
              <a:gd name="T12" fmla="*/ 1416327621 w 588"/>
              <a:gd name="T13" fmla="*/ 383063898 h 561"/>
              <a:gd name="T14" fmla="*/ 947578753 w 588"/>
              <a:gd name="T15" fmla="*/ 55443469 h 561"/>
              <a:gd name="T16" fmla="*/ 476308738 w 588"/>
              <a:gd name="T17" fmla="*/ 55443469 h 5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88"/>
              <a:gd name="T28" fmla="*/ 0 h 561"/>
              <a:gd name="T29" fmla="*/ 588 w 588"/>
              <a:gd name="T30" fmla="*/ 561 h 56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88" h="561">
                <a:moveTo>
                  <a:pt x="189" y="22"/>
                </a:moveTo>
                <a:cubicBezTo>
                  <a:pt x="132" y="35"/>
                  <a:pt x="79" y="61"/>
                  <a:pt x="51" y="119"/>
                </a:cubicBezTo>
                <a:cubicBezTo>
                  <a:pt x="23" y="177"/>
                  <a:pt x="0" y="302"/>
                  <a:pt x="19" y="371"/>
                </a:cubicBezTo>
                <a:cubicBezTo>
                  <a:pt x="38" y="440"/>
                  <a:pt x="104" y="505"/>
                  <a:pt x="165" y="533"/>
                </a:cubicBezTo>
                <a:cubicBezTo>
                  <a:pt x="226" y="561"/>
                  <a:pt x="323" y="556"/>
                  <a:pt x="384" y="541"/>
                </a:cubicBezTo>
                <a:cubicBezTo>
                  <a:pt x="445" y="526"/>
                  <a:pt x="500" y="509"/>
                  <a:pt x="530" y="444"/>
                </a:cubicBezTo>
                <a:cubicBezTo>
                  <a:pt x="560" y="379"/>
                  <a:pt x="588" y="222"/>
                  <a:pt x="562" y="152"/>
                </a:cubicBezTo>
                <a:cubicBezTo>
                  <a:pt x="536" y="82"/>
                  <a:pt x="438" y="44"/>
                  <a:pt x="376" y="22"/>
                </a:cubicBezTo>
                <a:cubicBezTo>
                  <a:pt x="314" y="0"/>
                  <a:pt x="228" y="22"/>
                  <a:pt x="189" y="22"/>
                </a:cubicBezTo>
                <a:close/>
              </a:path>
            </a:pathLst>
          </a:custGeom>
          <a:noFill/>
          <a:ln w="25400" cap="flat" cmpd="sng">
            <a:solidFill>
              <a:srgbClr val="9900CC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5" name="Freeform 34"/>
          <p:cNvSpPr>
            <a:spLocks/>
          </p:cNvSpPr>
          <p:nvPr/>
        </p:nvSpPr>
        <p:spPr bwMode="auto">
          <a:xfrm>
            <a:off x="5486401" y="992188"/>
            <a:ext cx="2309813" cy="1922462"/>
          </a:xfrm>
          <a:custGeom>
            <a:avLst/>
            <a:gdLst>
              <a:gd name="T0" fmla="*/ 640119810 w 1455"/>
              <a:gd name="T1" fmla="*/ 0 h 1211"/>
              <a:gd name="T2" fmla="*/ 128528797 w 1455"/>
              <a:gd name="T3" fmla="*/ 735885335 h 1211"/>
              <a:gd name="T4" fmla="*/ 148690044 w 1455"/>
              <a:gd name="T5" fmla="*/ 1859874873 h 1211"/>
              <a:gd name="T6" fmla="*/ 1028224024 w 1455"/>
              <a:gd name="T7" fmla="*/ 2147483647 h 1211"/>
              <a:gd name="T8" fmla="*/ 2147483647 w 1455"/>
              <a:gd name="T9" fmla="*/ 2147483647 h 1211"/>
              <a:gd name="T10" fmla="*/ 2147483647 w 1455"/>
              <a:gd name="T11" fmla="*/ 1940519819 h 12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5"/>
              <a:gd name="T19" fmla="*/ 0 h 1211"/>
              <a:gd name="T20" fmla="*/ 1455 w 1455"/>
              <a:gd name="T21" fmla="*/ 1211 h 121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5" h="1211">
                <a:moveTo>
                  <a:pt x="254" y="0"/>
                </a:moveTo>
                <a:cubicBezTo>
                  <a:pt x="169" y="84"/>
                  <a:pt x="84" y="169"/>
                  <a:pt x="51" y="292"/>
                </a:cubicBezTo>
                <a:cubicBezTo>
                  <a:pt x="18" y="415"/>
                  <a:pt x="0" y="599"/>
                  <a:pt x="59" y="738"/>
                </a:cubicBezTo>
                <a:cubicBezTo>
                  <a:pt x="118" y="877"/>
                  <a:pt x="232" y="1058"/>
                  <a:pt x="408" y="1127"/>
                </a:cubicBezTo>
                <a:cubicBezTo>
                  <a:pt x="584" y="1196"/>
                  <a:pt x="940" y="1211"/>
                  <a:pt x="1114" y="1152"/>
                </a:cubicBezTo>
                <a:cubicBezTo>
                  <a:pt x="1288" y="1093"/>
                  <a:pt x="1383" y="884"/>
                  <a:pt x="1455" y="770"/>
                </a:cubicBezTo>
              </a:path>
            </a:pathLst>
          </a:custGeom>
          <a:noFill/>
          <a:ln w="25400" cap="flat" cmpd="sng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6" name="Freeform 35"/>
          <p:cNvSpPr>
            <a:spLocks/>
          </p:cNvSpPr>
          <p:nvPr/>
        </p:nvSpPr>
        <p:spPr bwMode="auto">
          <a:xfrm>
            <a:off x="4430713" y="876300"/>
            <a:ext cx="4279900" cy="2857500"/>
          </a:xfrm>
          <a:custGeom>
            <a:avLst/>
            <a:gdLst>
              <a:gd name="T0" fmla="*/ 640119654 w 2696"/>
              <a:gd name="T1" fmla="*/ 0 h 1800"/>
              <a:gd name="T2" fmla="*/ 148688421 w 2696"/>
              <a:gd name="T3" fmla="*/ 856853289 h 1800"/>
              <a:gd name="T4" fmla="*/ 211693148 w 2696"/>
              <a:gd name="T5" fmla="*/ 2147483647 h 1800"/>
              <a:gd name="T6" fmla="*/ 1416327696 w 2696"/>
              <a:gd name="T7" fmla="*/ 2147483647 h 1800"/>
              <a:gd name="T8" fmla="*/ 2147483647 w 2696"/>
              <a:gd name="T9" fmla="*/ 2147483647 h 1800"/>
              <a:gd name="T10" fmla="*/ 2147483647 w 2696"/>
              <a:gd name="T11" fmla="*/ 2147483647 h 1800"/>
              <a:gd name="T12" fmla="*/ 2147483647 w 2696"/>
              <a:gd name="T13" fmla="*/ 2147483647 h 1800"/>
              <a:gd name="T14" fmla="*/ 2147483647 w 2696"/>
              <a:gd name="T15" fmla="*/ 2147483647 h 18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696"/>
              <a:gd name="T25" fmla="*/ 0 h 1800"/>
              <a:gd name="T26" fmla="*/ 2696 w 2696"/>
              <a:gd name="T27" fmla="*/ 1800 h 18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96" h="1800">
                <a:moveTo>
                  <a:pt x="254" y="0"/>
                </a:moveTo>
                <a:cubicBezTo>
                  <a:pt x="170" y="88"/>
                  <a:pt x="87" y="177"/>
                  <a:pt x="59" y="340"/>
                </a:cubicBezTo>
                <a:cubicBezTo>
                  <a:pt x="31" y="503"/>
                  <a:pt x="0" y="784"/>
                  <a:pt x="84" y="981"/>
                </a:cubicBezTo>
                <a:cubicBezTo>
                  <a:pt x="168" y="1178"/>
                  <a:pt x="411" y="1401"/>
                  <a:pt x="562" y="1525"/>
                </a:cubicBezTo>
                <a:cubicBezTo>
                  <a:pt x="713" y="1649"/>
                  <a:pt x="816" y="1686"/>
                  <a:pt x="992" y="1728"/>
                </a:cubicBezTo>
                <a:cubicBezTo>
                  <a:pt x="1168" y="1770"/>
                  <a:pt x="1405" y="1800"/>
                  <a:pt x="1617" y="1776"/>
                </a:cubicBezTo>
                <a:cubicBezTo>
                  <a:pt x="1829" y="1752"/>
                  <a:pt x="2086" y="1693"/>
                  <a:pt x="2266" y="1582"/>
                </a:cubicBezTo>
                <a:cubicBezTo>
                  <a:pt x="2446" y="1471"/>
                  <a:pt x="2624" y="1191"/>
                  <a:pt x="2696" y="1111"/>
                </a:cubicBezTo>
              </a:path>
            </a:pathLst>
          </a:custGeom>
          <a:noFill/>
          <a:ln w="25400" cap="flat" cmpd="sng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1160233" name="Line 41"/>
          <p:cNvSpPr>
            <a:spLocks noChangeShapeType="1"/>
          </p:cNvSpPr>
          <p:nvPr/>
        </p:nvSpPr>
        <p:spPr bwMode="auto">
          <a:xfrm>
            <a:off x="5702301" y="708025"/>
            <a:ext cx="3324225" cy="4668838"/>
          </a:xfrm>
          <a:prstGeom prst="line">
            <a:avLst/>
          </a:prstGeom>
          <a:noFill/>
          <a:ln w="57150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1160234" name="Line 42"/>
          <p:cNvSpPr>
            <a:spLocks noChangeShapeType="1"/>
          </p:cNvSpPr>
          <p:nvPr/>
        </p:nvSpPr>
        <p:spPr bwMode="auto">
          <a:xfrm>
            <a:off x="7324725" y="684213"/>
            <a:ext cx="2395538" cy="3351212"/>
          </a:xfrm>
          <a:prstGeom prst="line">
            <a:avLst/>
          </a:prstGeom>
          <a:noFill/>
          <a:ln w="57150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1160235" name="Line 43"/>
          <p:cNvSpPr>
            <a:spLocks noChangeShapeType="1"/>
          </p:cNvSpPr>
          <p:nvPr/>
        </p:nvSpPr>
        <p:spPr bwMode="auto">
          <a:xfrm>
            <a:off x="4116389" y="823914"/>
            <a:ext cx="3324225" cy="4668837"/>
          </a:xfrm>
          <a:prstGeom prst="line">
            <a:avLst/>
          </a:prstGeom>
          <a:noFill/>
          <a:ln w="57150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39" name="Freeform 30">
            <a:extLst>
              <a:ext uri="{FF2B5EF4-FFF2-40B4-BE49-F238E27FC236}">
                <a16:creationId xmlns:a16="http://schemas.microsoft.com/office/drawing/2014/main" id="{62149A77-BCB4-4D19-96C0-54E448BEA062}"/>
              </a:ext>
            </a:extLst>
          </p:cNvPr>
          <p:cNvSpPr>
            <a:spLocks/>
          </p:cNvSpPr>
          <p:nvPr/>
        </p:nvSpPr>
        <p:spPr bwMode="auto">
          <a:xfrm>
            <a:off x="2625725" y="714375"/>
            <a:ext cx="5073650" cy="4984750"/>
          </a:xfrm>
          <a:custGeom>
            <a:avLst/>
            <a:gdLst/>
            <a:ahLst/>
            <a:cxnLst>
              <a:cxn ang="0">
                <a:pos x="0" y="3140"/>
              </a:cxn>
              <a:cxn ang="0">
                <a:pos x="423" y="3069"/>
              </a:cxn>
              <a:cxn ang="0">
                <a:pos x="789" y="2951"/>
              </a:cxn>
              <a:cxn ang="0">
                <a:pos x="1200" y="2698"/>
              </a:cxn>
              <a:cxn ang="0">
                <a:pos x="1586" y="2375"/>
              </a:cxn>
              <a:cxn ang="0">
                <a:pos x="1981" y="1933"/>
              </a:cxn>
              <a:cxn ang="0">
                <a:pos x="2762" y="765"/>
              </a:cxn>
              <a:cxn ang="0">
                <a:pos x="3196" y="0"/>
              </a:cxn>
            </a:cxnLst>
            <a:rect l="0" t="0" r="r" b="b"/>
            <a:pathLst>
              <a:path w="3196" h="3140">
                <a:moveTo>
                  <a:pt x="0" y="3140"/>
                </a:moveTo>
                <a:cubicBezTo>
                  <a:pt x="140" y="3125"/>
                  <a:pt x="292" y="3100"/>
                  <a:pt x="423" y="3069"/>
                </a:cubicBezTo>
                <a:cubicBezTo>
                  <a:pt x="554" y="3038"/>
                  <a:pt x="660" y="3013"/>
                  <a:pt x="789" y="2951"/>
                </a:cubicBezTo>
                <a:cubicBezTo>
                  <a:pt x="918" y="2889"/>
                  <a:pt x="1067" y="2794"/>
                  <a:pt x="1200" y="2698"/>
                </a:cubicBezTo>
                <a:cubicBezTo>
                  <a:pt x="1333" y="2602"/>
                  <a:pt x="1456" y="2502"/>
                  <a:pt x="1586" y="2375"/>
                </a:cubicBezTo>
                <a:cubicBezTo>
                  <a:pt x="1716" y="2248"/>
                  <a:pt x="1785" y="2201"/>
                  <a:pt x="1981" y="1933"/>
                </a:cubicBezTo>
                <a:cubicBezTo>
                  <a:pt x="2177" y="1665"/>
                  <a:pt x="2560" y="1087"/>
                  <a:pt x="2762" y="765"/>
                </a:cubicBezTo>
                <a:cubicBezTo>
                  <a:pt x="2964" y="443"/>
                  <a:pt x="3106" y="160"/>
                  <a:pt x="3196" y="0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endParaRPr lang="en-US" sz="1800"/>
          </a:p>
        </p:txBody>
      </p:sp>
      <p:sp>
        <p:nvSpPr>
          <p:cNvPr id="40" name="Oval 31">
            <a:extLst>
              <a:ext uri="{FF2B5EF4-FFF2-40B4-BE49-F238E27FC236}">
                <a16:creationId xmlns:a16="http://schemas.microsoft.com/office/drawing/2014/main" id="{9CA89E2E-4C05-4AFA-9ABE-8092506606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02450" y="1804989"/>
            <a:ext cx="230188" cy="230187"/>
          </a:xfrm>
          <a:prstGeom prst="ellipse">
            <a:avLst/>
          </a:prstGeom>
          <a:solidFill>
            <a:srgbClr val="9900FF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BB76D5-35DC-43D9-BF2E-0A5C9592580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Pump Optimization Options – Reduce Speed</a:t>
            </a:r>
          </a:p>
        </p:txBody>
      </p:sp>
      <p:sp>
        <p:nvSpPr>
          <p:cNvPr id="41988" name="Line 2"/>
          <p:cNvSpPr>
            <a:spLocks noChangeShapeType="1"/>
          </p:cNvSpPr>
          <p:nvPr/>
        </p:nvSpPr>
        <p:spPr bwMode="auto">
          <a:xfrm>
            <a:off x="2633663" y="658813"/>
            <a:ext cx="0" cy="50355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89" name="Line 3"/>
          <p:cNvSpPr>
            <a:spLocks noChangeShapeType="1"/>
          </p:cNvSpPr>
          <p:nvPr/>
        </p:nvSpPr>
        <p:spPr bwMode="auto">
          <a:xfrm>
            <a:off x="2633663" y="5694363"/>
            <a:ext cx="71437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42276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539 0.0787 L -0.06341 0.17268 L -0.09922 0.26852 " pathEditMode="relative" ptsTypes="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539 0.0787 L -0.06341 0.17268 L -0.09922 0.2685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539 0.0787 L -0.06341 0.17268 L -0.09922 0.26852 " pathEditMode="relative" ptsTypes="AAAA">
                                      <p:cBhvr>
                                        <p:cTn id="14" dur="200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539 0.0787 L -0.06341 0.17268 L -0.09922 0.26852 " pathEditMode="relative" ptsTypes="AAAA">
                                      <p:cBhvr>
                                        <p:cTn id="16" dur="200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14" grpId="0" animBg="1"/>
      <p:bldP spid="42015" grpId="0" animBg="1"/>
      <p:bldP spid="42016" grpId="0" animBg="1"/>
      <p:bldP spid="40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90" name="Group 4"/>
          <p:cNvGrpSpPr>
            <a:grpSpLocks/>
          </p:cNvGrpSpPr>
          <p:nvPr/>
        </p:nvGrpSpPr>
        <p:grpSpPr bwMode="auto">
          <a:xfrm>
            <a:off x="2620963" y="5842008"/>
            <a:ext cx="3535362" cy="369888"/>
            <a:chOff x="691" y="3680"/>
            <a:chExt cx="2227" cy="233"/>
          </a:xfrm>
        </p:grpSpPr>
        <p:sp>
          <p:nvSpPr>
            <p:cNvPr id="42025" name="Text Box 5"/>
            <p:cNvSpPr txBox="1">
              <a:spLocks noChangeArrowheads="1"/>
            </p:cNvSpPr>
            <p:nvPr/>
          </p:nvSpPr>
          <p:spPr bwMode="auto">
            <a:xfrm>
              <a:off x="691" y="3680"/>
              <a:ext cx="1590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 dirty="0">
                  <a:solidFill>
                    <a:schemeClr val="bg1"/>
                  </a:solidFill>
                  <a:latin typeface="Arial" charset="0"/>
                </a:rPr>
                <a:t>Increasing Flow</a:t>
              </a:r>
            </a:p>
          </p:txBody>
        </p:sp>
        <p:sp>
          <p:nvSpPr>
            <p:cNvPr id="42026" name="Line 6"/>
            <p:cNvSpPr>
              <a:spLocks noChangeShapeType="1"/>
            </p:cNvSpPr>
            <p:nvPr/>
          </p:nvSpPr>
          <p:spPr bwMode="auto">
            <a:xfrm>
              <a:off x="2187" y="3832"/>
              <a:ext cx="731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arrow" w="lg" len="med"/>
            </a:ln>
          </p:spPr>
          <p:txBody>
            <a:bodyPr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41991" name="Group 7"/>
          <p:cNvGrpSpPr>
            <a:grpSpLocks/>
          </p:cNvGrpSpPr>
          <p:nvPr/>
        </p:nvGrpSpPr>
        <p:grpSpPr bwMode="auto">
          <a:xfrm rot="-5400000">
            <a:off x="446096" y="3671888"/>
            <a:ext cx="3535363" cy="369888"/>
            <a:chOff x="691" y="3708"/>
            <a:chExt cx="2227" cy="233"/>
          </a:xfrm>
        </p:grpSpPr>
        <p:sp>
          <p:nvSpPr>
            <p:cNvPr id="42023" name="Text Box 8"/>
            <p:cNvSpPr txBox="1">
              <a:spLocks noChangeArrowheads="1"/>
            </p:cNvSpPr>
            <p:nvPr/>
          </p:nvSpPr>
          <p:spPr bwMode="auto">
            <a:xfrm>
              <a:off x="691" y="3708"/>
              <a:ext cx="1590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 dirty="0">
                  <a:solidFill>
                    <a:schemeClr val="bg1"/>
                  </a:solidFill>
                  <a:latin typeface="Arial" charset="0"/>
                </a:rPr>
                <a:t>Increasing Head</a:t>
              </a:r>
            </a:p>
          </p:txBody>
        </p:sp>
        <p:sp>
          <p:nvSpPr>
            <p:cNvPr id="42024" name="Line 9"/>
            <p:cNvSpPr>
              <a:spLocks noChangeShapeType="1"/>
            </p:cNvSpPr>
            <p:nvPr/>
          </p:nvSpPr>
          <p:spPr bwMode="auto">
            <a:xfrm>
              <a:off x="2187" y="3832"/>
              <a:ext cx="73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lg" len="med"/>
            </a:ln>
          </p:spPr>
          <p:txBody>
            <a:bodyPr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  <p:sp>
        <p:nvSpPr>
          <p:cNvPr id="41992" name="Line 10"/>
          <p:cNvSpPr>
            <a:spLocks noChangeShapeType="1"/>
          </p:cNvSpPr>
          <p:nvPr/>
        </p:nvSpPr>
        <p:spPr bwMode="auto">
          <a:xfrm>
            <a:off x="2633663" y="1287463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3" name="Line 11"/>
          <p:cNvSpPr>
            <a:spLocks noChangeShapeType="1"/>
          </p:cNvSpPr>
          <p:nvPr/>
        </p:nvSpPr>
        <p:spPr bwMode="auto">
          <a:xfrm>
            <a:off x="2633663" y="1917700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4" name="Line 12"/>
          <p:cNvSpPr>
            <a:spLocks noChangeShapeType="1"/>
          </p:cNvSpPr>
          <p:nvPr/>
        </p:nvSpPr>
        <p:spPr bwMode="auto">
          <a:xfrm>
            <a:off x="2633663" y="2546350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5" name="Line 13"/>
          <p:cNvSpPr>
            <a:spLocks noChangeShapeType="1"/>
          </p:cNvSpPr>
          <p:nvPr/>
        </p:nvSpPr>
        <p:spPr bwMode="auto">
          <a:xfrm>
            <a:off x="2633663" y="3176588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6" name="Line 14"/>
          <p:cNvSpPr>
            <a:spLocks noChangeShapeType="1"/>
          </p:cNvSpPr>
          <p:nvPr/>
        </p:nvSpPr>
        <p:spPr bwMode="auto">
          <a:xfrm>
            <a:off x="2633663" y="3805238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7" name="Line 15"/>
          <p:cNvSpPr>
            <a:spLocks noChangeShapeType="1"/>
          </p:cNvSpPr>
          <p:nvPr/>
        </p:nvSpPr>
        <p:spPr bwMode="auto">
          <a:xfrm>
            <a:off x="2633663" y="4435475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8" name="Line 16"/>
          <p:cNvSpPr>
            <a:spLocks noChangeShapeType="1"/>
          </p:cNvSpPr>
          <p:nvPr/>
        </p:nvSpPr>
        <p:spPr bwMode="auto">
          <a:xfrm>
            <a:off x="2633663" y="5064125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9" name="Line 17"/>
          <p:cNvSpPr>
            <a:spLocks noChangeShapeType="1"/>
          </p:cNvSpPr>
          <p:nvPr/>
        </p:nvSpPr>
        <p:spPr bwMode="auto">
          <a:xfrm>
            <a:off x="2633663" y="658813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0" name="Line 18"/>
          <p:cNvSpPr>
            <a:spLocks noChangeShapeType="1"/>
          </p:cNvSpPr>
          <p:nvPr/>
        </p:nvSpPr>
        <p:spPr bwMode="auto">
          <a:xfrm>
            <a:off x="3262313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1" name="Line 19"/>
          <p:cNvSpPr>
            <a:spLocks noChangeShapeType="1"/>
          </p:cNvSpPr>
          <p:nvPr/>
        </p:nvSpPr>
        <p:spPr bwMode="auto">
          <a:xfrm>
            <a:off x="3892550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2" name="Line 20"/>
          <p:cNvSpPr>
            <a:spLocks noChangeShapeType="1"/>
          </p:cNvSpPr>
          <p:nvPr/>
        </p:nvSpPr>
        <p:spPr bwMode="auto">
          <a:xfrm>
            <a:off x="4521200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3" name="Line 21"/>
          <p:cNvSpPr>
            <a:spLocks noChangeShapeType="1"/>
          </p:cNvSpPr>
          <p:nvPr/>
        </p:nvSpPr>
        <p:spPr bwMode="auto">
          <a:xfrm>
            <a:off x="5151438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4" name="Line 22"/>
          <p:cNvSpPr>
            <a:spLocks noChangeShapeType="1"/>
          </p:cNvSpPr>
          <p:nvPr/>
        </p:nvSpPr>
        <p:spPr bwMode="auto">
          <a:xfrm>
            <a:off x="5780088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5" name="Line 23"/>
          <p:cNvSpPr>
            <a:spLocks noChangeShapeType="1"/>
          </p:cNvSpPr>
          <p:nvPr/>
        </p:nvSpPr>
        <p:spPr bwMode="auto">
          <a:xfrm>
            <a:off x="6410325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6" name="Line 24"/>
          <p:cNvSpPr>
            <a:spLocks noChangeShapeType="1"/>
          </p:cNvSpPr>
          <p:nvPr/>
        </p:nvSpPr>
        <p:spPr bwMode="auto">
          <a:xfrm>
            <a:off x="7038975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7" name="Line 25"/>
          <p:cNvSpPr>
            <a:spLocks noChangeShapeType="1"/>
          </p:cNvSpPr>
          <p:nvPr/>
        </p:nvSpPr>
        <p:spPr bwMode="auto">
          <a:xfrm>
            <a:off x="7669213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8" name="Line 26"/>
          <p:cNvSpPr>
            <a:spLocks noChangeShapeType="1"/>
          </p:cNvSpPr>
          <p:nvPr/>
        </p:nvSpPr>
        <p:spPr bwMode="auto">
          <a:xfrm>
            <a:off x="8324850" y="66516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9" name="Line 27"/>
          <p:cNvSpPr>
            <a:spLocks noChangeShapeType="1"/>
          </p:cNvSpPr>
          <p:nvPr/>
        </p:nvSpPr>
        <p:spPr bwMode="auto">
          <a:xfrm>
            <a:off x="8951913" y="657225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0" name="Line 28"/>
          <p:cNvSpPr>
            <a:spLocks noChangeShapeType="1"/>
          </p:cNvSpPr>
          <p:nvPr/>
        </p:nvSpPr>
        <p:spPr bwMode="auto">
          <a:xfrm>
            <a:off x="9593263" y="66516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4" name="Freeform 33"/>
          <p:cNvSpPr>
            <a:spLocks/>
          </p:cNvSpPr>
          <p:nvPr/>
        </p:nvSpPr>
        <p:spPr bwMode="auto">
          <a:xfrm>
            <a:off x="5308600" y="3236119"/>
            <a:ext cx="933450" cy="890588"/>
          </a:xfrm>
          <a:custGeom>
            <a:avLst/>
            <a:gdLst>
              <a:gd name="T0" fmla="*/ 476308738 w 588"/>
              <a:gd name="T1" fmla="*/ 55443469 h 561"/>
              <a:gd name="T2" fmla="*/ 128527171 w 588"/>
              <a:gd name="T3" fmla="*/ 299899525 h 561"/>
              <a:gd name="T4" fmla="*/ 47882168 w 588"/>
              <a:gd name="T5" fmla="*/ 934979277 h 561"/>
              <a:gd name="T6" fmla="*/ 415824914 w 588"/>
              <a:gd name="T7" fmla="*/ 1343244641 h 561"/>
              <a:gd name="T8" fmla="*/ 967739995 w 588"/>
              <a:gd name="T9" fmla="*/ 1363405894 h 561"/>
              <a:gd name="T10" fmla="*/ 1335682655 w 588"/>
              <a:gd name="T11" fmla="*/ 1118949913 h 561"/>
              <a:gd name="T12" fmla="*/ 1416327621 w 588"/>
              <a:gd name="T13" fmla="*/ 383063898 h 561"/>
              <a:gd name="T14" fmla="*/ 947578753 w 588"/>
              <a:gd name="T15" fmla="*/ 55443469 h 561"/>
              <a:gd name="T16" fmla="*/ 476308738 w 588"/>
              <a:gd name="T17" fmla="*/ 55443469 h 5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88"/>
              <a:gd name="T28" fmla="*/ 0 h 561"/>
              <a:gd name="T29" fmla="*/ 588 w 588"/>
              <a:gd name="T30" fmla="*/ 561 h 56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88" h="561">
                <a:moveTo>
                  <a:pt x="189" y="22"/>
                </a:moveTo>
                <a:cubicBezTo>
                  <a:pt x="132" y="35"/>
                  <a:pt x="79" y="61"/>
                  <a:pt x="51" y="119"/>
                </a:cubicBezTo>
                <a:cubicBezTo>
                  <a:pt x="23" y="177"/>
                  <a:pt x="0" y="302"/>
                  <a:pt x="19" y="371"/>
                </a:cubicBezTo>
                <a:cubicBezTo>
                  <a:pt x="38" y="440"/>
                  <a:pt x="104" y="505"/>
                  <a:pt x="165" y="533"/>
                </a:cubicBezTo>
                <a:cubicBezTo>
                  <a:pt x="226" y="561"/>
                  <a:pt x="323" y="556"/>
                  <a:pt x="384" y="541"/>
                </a:cubicBezTo>
                <a:cubicBezTo>
                  <a:pt x="445" y="526"/>
                  <a:pt x="500" y="509"/>
                  <a:pt x="530" y="444"/>
                </a:cubicBezTo>
                <a:cubicBezTo>
                  <a:pt x="560" y="379"/>
                  <a:pt x="588" y="222"/>
                  <a:pt x="562" y="152"/>
                </a:cubicBezTo>
                <a:cubicBezTo>
                  <a:pt x="536" y="82"/>
                  <a:pt x="438" y="44"/>
                  <a:pt x="376" y="22"/>
                </a:cubicBezTo>
                <a:cubicBezTo>
                  <a:pt x="314" y="0"/>
                  <a:pt x="228" y="22"/>
                  <a:pt x="189" y="22"/>
                </a:cubicBezTo>
                <a:close/>
              </a:path>
            </a:pathLst>
          </a:custGeom>
          <a:noFill/>
          <a:ln w="25400" cap="flat" cmpd="sng">
            <a:solidFill>
              <a:srgbClr val="9900CC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5" name="Freeform 34"/>
          <p:cNvSpPr>
            <a:spLocks/>
          </p:cNvSpPr>
          <p:nvPr/>
        </p:nvSpPr>
        <p:spPr bwMode="auto">
          <a:xfrm>
            <a:off x="4600576" y="2923382"/>
            <a:ext cx="2309813" cy="1922462"/>
          </a:xfrm>
          <a:custGeom>
            <a:avLst/>
            <a:gdLst>
              <a:gd name="T0" fmla="*/ 640119810 w 1455"/>
              <a:gd name="T1" fmla="*/ 0 h 1211"/>
              <a:gd name="T2" fmla="*/ 128528797 w 1455"/>
              <a:gd name="T3" fmla="*/ 735885335 h 1211"/>
              <a:gd name="T4" fmla="*/ 148690044 w 1455"/>
              <a:gd name="T5" fmla="*/ 1859874873 h 1211"/>
              <a:gd name="T6" fmla="*/ 1028224024 w 1455"/>
              <a:gd name="T7" fmla="*/ 2147483647 h 1211"/>
              <a:gd name="T8" fmla="*/ 2147483647 w 1455"/>
              <a:gd name="T9" fmla="*/ 2147483647 h 1211"/>
              <a:gd name="T10" fmla="*/ 2147483647 w 1455"/>
              <a:gd name="T11" fmla="*/ 1940519819 h 12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5"/>
              <a:gd name="T19" fmla="*/ 0 h 1211"/>
              <a:gd name="T20" fmla="*/ 1455 w 1455"/>
              <a:gd name="T21" fmla="*/ 1211 h 121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5" h="1211">
                <a:moveTo>
                  <a:pt x="254" y="0"/>
                </a:moveTo>
                <a:cubicBezTo>
                  <a:pt x="169" y="84"/>
                  <a:pt x="84" y="169"/>
                  <a:pt x="51" y="292"/>
                </a:cubicBezTo>
                <a:cubicBezTo>
                  <a:pt x="18" y="415"/>
                  <a:pt x="0" y="599"/>
                  <a:pt x="59" y="738"/>
                </a:cubicBezTo>
                <a:cubicBezTo>
                  <a:pt x="118" y="877"/>
                  <a:pt x="232" y="1058"/>
                  <a:pt x="408" y="1127"/>
                </a:cubicBezTo>
                <a:cubicBezTo>
                  <a:pt x="584" y="1196"/>
                  <a:pt x="940" y="1211"/>
                  <a:pt x="1114" y="1152"/>
                </a:cubicBezTo>
                <a:cubicBezTo>
                  <a:pt x="1288" y="1093"/>
                  <a:pt x="1383" y="884"/>
                  <a:pt x="1455" y="770"/>
                </a:cubicBezTo>
              </a:path>
            </a:pathLst>
          </a:custGeom>
          <a:noFill/>
          <a:ln w="25400" cap="flat" cmpd="sng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6" name="Freeform 35"/>
          <p:cNvSpPr>
            <a:spLocks/>
          </p:cNvSpPr>
          <p:nvPr/>
        </p:nvSpPr>
        <p:spPr bwMode="auto">
          <a:xfrm>
            <a:off x="3544888" y="2807494"/>
            <a:ext cx="4279900" cy="2857500"/>
          </a:xfrm>
          <a:custGeom>
            <a:avLst/>
            <a:gdLst>
              <a:gd name="T0" fmla="*/ 640119654 w 2696"/>
              <a:gd name="T1" fmla="*/ 0 h 1800"/>
              <a:gd name="T2" fmla="*/ 148688421 w 2696"/>
              <a:gd name="T3" fmla="*/ 856853289 h 1800"/>
              <a:gd name="T4" fmla="*/ 211693148 w 2696"/>
              <a:gd name="T5" fmla="*/ 2147483647 h 1800"/>
              <a:gd name="T6" fmla="*/ 1416327696 w 2696"/>
              <a:gd name="T7" fmla="*/ 2147483647 h 1800"/>
              <a:gd name="T8" fmla="*/ 2147483647 w 2696"/>
              <a:gd name="T9" fmla="*/ 2147483647 h 1800"/>
              <a:gd name="T10" fmla="*/ 2147483647 w 2696"/>
              <a:gd name="T11" fmla="*/ 2147483647 h 1800"/>
              <a:gd name="T12" fmla="*/ 2147483647 w 2696"/>
              <a:gd name="T13" fmla="*/ 2147483647 h 1800"/>
              <a:gd name="T14" fmla="*/ 2147483647 w 2696"/>
              <a:gd name="T15" fmla="*/ 2147483647 h 18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696"/>
              <a:gd name="T25" fmla="*/ 0 h 1800"/>
              <a:gd name="T26" fmla="*/ 2696 w 2696"/>
              <a:gd name="T27" fmla="*/ 1800 h 18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96" h="1800">
                <a:moveTo>
                  <a:pt x="254" y="0"/>
                </a:moveTo>
                <a:cubicBezTo>
                  <a:pt x="170" y="88"/>
                  <a:pt x="87" y="177"/>
                  <a:pt x="59" y="340"/>
                </a:cubicBezTo>
                <a:cubicBezTo>
                  <a:pt x="31" y="503"/>
                  <a:pt x="0" y="784"/>
                  <a:pt x="84" y="981"/>
                </a:cubicBezTo>
                <a:cubicBezTo>
                  <a:pt x="168" y="1178"/>
                  <a:pt x="411" y="1401"/>
                  <a:pt x="562" y="1525"/>
                </a:cubicBezTo>
                <a:cubicBezTo>
                  <a:pt x="713" y="1649"/>
                  <a:pt x="816" y="1686"/>
                  <a:pt x="992" y="1728"/>
                </a:cubicBezTo>
                <a:cubicBezTo>
                  <a:pt x="1168" y="1770"/>
                  <a:pt x="1405" y="1800"/>
                  <a:pt x="1617" y="1776"/>
                </a:cubicBezTo>
                <a:cubicBezTo>
                  <a:pt x="1829" y="1752"/>
                  <a:pt x="2086" y="1693"/>
                  <a:pt x="2266" y="1582"/>
                </a:cubicBezTo>
                <a:cubicBezTo>
                  <a:pt x="2446" y="1471"/>
                  <a:pt x="2624" y="1191"/>
                  <a:pt x="2696" y="1111"/>
                </a:cubicBezTo>
              </a:path>
            </a:pathLst>
          </a:custGeom>
          <a:noFill/>
          <a:ln w="25400" cap="flat" cmpd="sng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1160234" name="Line 42"/>
          <p:cNvSpPr>
            <a:spLocks noChangeShapeType="1"/>
          </p:cNvSpPr>
          <p:nvPr/>
        </p:nvSpPr>
        <p:spPr bwMode="auto">
          <a:xfrm>
            <a:off x="2968626" y="1365249"/>
            <a:ext cx="2984498" cy="4113209"/>
          </a:xfrm>
          <a:prstGeom prst="line">
            <a:avLst/>
          </a:prstGeom>
          <a:noFill/>
          <a:ln w="57150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1160235" name="Line 43"/>
          <p:cNvSpPr>
            <a:spLocks noChangeShapeType="1"/>
          </p:cNvSpPr>
          <p:nvPr/>
        </p:nvSpPr>
        <p:spPr bwMode="auto">
          <a:xfrm>
            <a:off x="4116389" y="823914"/>
            <a:ext cx="3324225" cy="4668837"/>
          </a:xfrm>
          <a:prstGeom prst="line">
            <a:avLst/>
          </a:prstGeom>
          <a:noFill/>
          <a:ln w="57150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38" name="Freeform 30">
            <a:extLst>
              <a:ext uri="{FF2B5EF4-FFF2-40B4-BE49-F238E27FC236}">
                <a16:creationId xmlns:a16="http://schemas.microsoft.com/office/drawing/2014/main" id="{45755BD2-D479-4787-82B0-332411212114}"/>
              </a:ext>
            </a:extLst>
          </p:cNvPr>
          <p:cNvSpPr>
            <a:spLocks/>
          </p:cNvSpPr>
          <p:nvPr/>
        </p:nvSpPr>
        <p:spPr bwMode="auto">
          <a:xfrm>
            <a:off x="2625725" y="714375"/>
            <a:ext cx="5073650" cy="4984750"/>
          </a:xfrm>
          <a:custGeom>
            <a:avLst/>
            <a:gdLst/>
            <a:ahLst/>
            <a:cxnLst>
              <a:cxn ang="0">
                <a:pos x="0" y="3140"/>
              </a:cxn>
              <a:cxn ang="0">
                <a:pos x="423" y="3069"/>
              </a:cxn>
              <a:cxn ang="0">
                <a:pos x="789" y="2951"/>
              </a:cxn>
              <a:cxn ang="0">
                <a:pos x="1200" y="2698"/>
              </a:cxn>
              <a:cxn ang="0">
                <a:pos x="1586" y="2375"/>
              </a:cxn>
              <a:cxn ang="0">
                <a:pos x="1981" y="1933"/>
              </a:cxn>
              <a:cxn ang="0">
                <a:pos x="2762" y="765"/>
              </a:cxn>
              <a:cxn ang="0">
                <a:pos x="3196" y="0"/>
              </a:cxn>
            </a:cxnLst>
            <a:rect l="0" t="0" r="r" b="b"/>
            <a:pathLst>
              <a:path w="3196" h="3140">
                <a:moveTo>
                  <a:pt x="0" y="3140"/>
                </a:moveTo>
                <a:cubicBezTo>
                  <a:pt x="140" y="3125"/>
                  <a:pt x="292" y="3100"/>
                  <a:pt x="423" y="3069"/>
                </a:cubicBezTo>
                <a:cubicBezTo>
                  <a:pt x="554" y="3038"/>
                  <a:pt x="660" y="3013"/>
                  <a:pt x="789" y="2951"/>
                </a:cubicBezTo>
                <a:cubicBezTo>
                  <a:pt x="918" y="2889"/>
                  <a:pt x="1067" y="2794"/>
                  <a:pt x="1200" y="2698"/>
                </a:cubicBezTo>
                <a:cubicBezTo>
                  <a:pt x="1333" y="2602"/>
                  <a:pt x="1456" y="2502"/>
                  <a:pt x="1586" y="2375"/>
                </a:cubicBezTo>
                <a:cubicBezTo>
                  <a:pt x="1716" y="2248"/>
                  <a:pt x="1785" y="2201"/>
                  <a:pt x="1981" y="1933"/>
                </a:cubicBezTo>
                <a:cubicBezTo>
                  <a:pt x="2177" y="1665"/>
                  <a:pt x="2560" y="1087"/>
                  <a:pt x="2762" y="765"/>
                </a:cubicBezTo>
                <a:cubicBezTo>
                  <a:pt x="2964" y="443"/>
                  <a:pt x="3106" y="160"/>
                  <a:pt x="3196" y="0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endParaRPr lang="en-US" sz="1800"/>
          </a:p>
        </p:txBody>
      </p:sp>
      <p:sp>
        <p:nvSpPr>
          <p:cNvPr id="39" name="Oval 31">
            <a:extLst>
              <a:ext uri="{FF2B5EF4-FFF2-40B4-BE49-F238E27FC236}">
                <a16:creationId xmlns:a16="http://schemas.microsoft.com/office/drawing/2014/main" id="{515001FD-F581-4DF3-A7D3-C859C889F7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64994" y="3681413"/>
            <a:ext cx="230188" cy="230187"/>
          </a:xfrm>
          <a:prstGeom prst="ellipse">
            <a:avLst/>
          </a:prstGeom>
          <a:solidFill>
            <a:srgbClr val="9900FF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58122E0-E243-4FE4-8C5D-21E63A4C2D9C}"/>
              </a:ext>
            </a:extLst>
          </p:cNvPr>
          <p:cNvSpPr/>
          <p:nvPr/>
        </p:nvSpPr>
        <p:spPr>
          <a:xfrm>
            <a:off x="2653049" y="3374266"/>
            <a:ext cx="4662152" cy="1571222"/>
          </a:xfrm>
          <a:custGeom>
            <a:avLst/>
            <a:gdLst>
              <a:gd name="connsiteX0" fmla="*/ 0 w 4262907"/>
              <a:gd name="connsiteY0" fmla="*/ 0 h 1017431"/>
              <a:gd name="connsiteX1" fmla="*/ 965915 w 4262907"/>
              <a:gd name="connsiteY1" fmla="*/ 64394 h 1017431"/>
              <a:gd name="connsiteX2" fmla="*/ 2073498 w 4262907"/>
              <a:gd name="connsiteY2" fmla="*/ 180304 h 1017431"/>
              <a:gd name="connsiteX3" fmla="*/ 2768958 w 4262907"/>
              <a:gd name="connsiteY3" fmla="*/ 334850 h 1017431"/>
              <a:gd name="connsiteX4" fmla="*/ 3142445 w 4262907"/>
              <a:gd name="connsiteY4" fmla="*/ 425003 h 1017431"/>
              <a:gd name="connsiteX5" fmla="*/ 3837904 w 4262907"/>
              <a:gd name="connsiteY5" fmla="*/ 708338 h 1017431"/>
              <a:gd name="connsiteX6" fmla="*/ 4262907 w 4262907"/>
              <a:gd name="connsiteY6" fmla="*/ 1017431 h 1017431"/>
              <a:gd name="connsiteX0" fmla="*/ 0 w 4662152"/>
              <a:gd name="connsiteY0" fmla="*/ 0 h 1571222"/>
              <a:gd name="connsiteX1" fmla="*/ 965915 w 4662152"/>
              <a:gd name="connsiteY1" fmla="*/ 64394 h 1571222"/>
              <a:gd name="connsiteX2" fmla="*/ 2073498 w 4662152"/>
              <a:gd name="connsiteY2" fmla="*/ 180304 h 1571222"/>
              <a:gd name="connsiteX3" fmla="*/ 2768958 w 4662152"/>
              <a:gd name="connsiteY3" fmla="*/ 334850 h 1571222"/>
              <a:gd name="connsiteX4" fmla="*/ 3142445 w 4662152"/>
              <a:gd name="connsiteY4" fmla="*/ 425003 h 1571222"/>
              <a:gd name="connsiteX5" fmla="*/ 3837904 w 4662152"/>
              <a:gd name="connsiteY5" fmla="*/ 708338 h 1571222"/>
              <a:gd name="connsiteX6" fmla="*/ 4662152 w 4662152"/>
              <a:gd name="connsiteY6" fmla="*/ 1571222 h 1571222"/>
              <a:gd name="connsiteX0" fmla="*/ 0 w 4662152"/>
              <a:gd name="connsiteY0" fmla="*/ 0 h 1571222"/>
              <a:gd name="connsiteX1" fmla="*/ 965915 w 4662152"/>
              <a:gd name="connsiteY1" fmla="*/ 64394 h 1571222"/>
              <a:gd name="connsiteX2" fmla="*/ 2073498 w 4662152"/>
              <a:gd name="connsiteY2" fmla="*/ 180304 h 1571222"/>
              <a:gd name="connsiteX3" fmla="*/ 2768958 w 4662152"/>
              <a:gd name="connsiteY3" fmla="*/ 334850 h 1571222"/>
              <a:gd name="connsiteX4" fmla="*/ 3142445 w 4662152"/>
              <a:gd name="connsiteY4" fmla="*/ 425003 h 1571222"/>
              <a:gd name="connsiteX5" fmla="*/ 3837904 w 4662152"/>
              <a:gd name="connsiteY5" fmla="*/ 708338 h 1571222"/>
              <a:gd name="connsiteX6" fmla="*/ 4185633 w 4662152"/>
              <a:gd name="connsiteY6" fmla="*/ 1056066 h 1571222"/>
              <a:gd name="connsiteX7" fmla="*/ 4662152 w 4662152"/>
              <a:gd name="connsiteY7" fmla="*/ 1571222 h 1571222"/>
              <a:gd name="connsiteX0" fmla="*/ 0 w 4662152"/>
              <a:gd name="connsiteY0" fmla="*/ 0 h 1571222"/>
              <a:gd name="connsiteX1" fmla="*/ 965915 w 4662152"/>
              <a:gd name="connsiteY1" fmla="*/ 64394 h 1571222"/>
              <a:gd name="connsiteX2" fmla="*/ 2073498 w 4662152"/>
              <a:gd name="connsiteY2" fmla="*/ 180304 h 1571222"/>
              <a:gd name="connsiteX3" fmla="*/ 2768958 w 4662152"/>
              <a:gd name="connsiteY3" fmla="*/ 334850 h 1571222"/>
              <a:gd name="connsiteX4" fmla="*/ 3142445 w 4662152"/>
              <a:gd name="connsiteY4" fmla="*/ 425003 h 1571222"/>
              <a:gd name="connsiteX5" fmla="*/ 3837904 w 4662152"/>
              <a:gd name="connsiteY5" fmla="*/ 708338 h 1571222"/>
              <a:gd name="connsiteX6" fmla="*/ 4275785 w 4662152"/>
              <a:gd name="connsiteY6" fmla="*/ 1017430 h 1571222"/>
              <a:gd name="connsiteX7" fmla="*/ 4662152 w 4662152"/>
              <a:gd name="connsiteY7" fmla="*/ 1571222 h 157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62152" h="1571222">
                <a:moveTo>
                  <a:pt x="0" y="0"/>
                </a:moveTo>
                <a:cubicBezTo>
                  <a:pt x="310166" y="17171"/>
                  <a:pt x="620332" y="34343"/>
                  <a:pt x="965915" y="64394"/>
                </a:cubicBezTo>
                <a:cubicBezTo>
                  <a:pt x="1311498" y="94445"/>
                  <a:pt x="1772991" y="135228"/>
                  <a:pt x="2073498" y="180304"/>
                </a:cubicBezTo>
                <a:cubicBezTo>
                  <a:pt x="2374005" y="225380"/>
                  <a:pt x="2590800" y="294067"/>
                  <a:pt x="2768958" y="334850"/>
                </a:cubicBezTo>
                <a:cubicBezTo>
                  <a:pt x="2947116" y="375633"/>
                  <a:pt x="2964287" y="362755"/>
                  <a:pt x="3142445" y="425003"/>
                </a:cubicBezTo>
                <a:cubicBezTo>
                  <a:pt x="3320603" y="487251"/>
                  <a:pt x="3649014" y="609600"/>
                  <a:pt x="3837904" y="708338"/>
                </a:cubicBezTo>
                <a:cubicBezTo>
                  <a:pt x="4026794" y="807076"/>
                  <a:pt x="4138410" y="873616"/>
                  <a:pt x="4275785" y="1017430"/>
                </a:cubicBezTo>
                <a:cubicBezTo>
                  <a:pt x="4413160" y="1161244"/>
                  <a:pt x="4582732" y="1485363"/>
                  <a:pt x="4662152" y="1571222"/>
                </a:cubicBezTo>
              </a:path>
            </a:pathLst>
          </a:custGeom>
          <a:noFill/>
          <a:ln w="57150"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9B1827-3F02-4749-A35E-8D067FEDB88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Pump Optimization Options – Right Sizing</a:t>
            </a:r>
          </a:p>
        </p:txBody>
      </p:sp>
      <p:sp>
        <p:nvSpPr>
          <p:cNvPr id="41988" name="Line 2"/>
          <p:cNvSpPr>
            <a:spLocks noChangeShapeType="1"/>
          </p:cNvSpPr>
          <p:nvPr/>
        </p:nvSpPr>
        <p:spPr bwMode="auto">
          <a:xfrm>
            <a:off x="2633663" y="658813"/>
            <a:ext cx="0" cy="50355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89" name="Line 3"/>
          <p:cNvSpPr>
            <a:spLocks noChangeShapeType="1"/>
          </p:cNvSpPr>
          <p:nvPr/>
        </p:nvSpPr>
        <p:spPr bwMode="auto">
          <a:xfrm>
            <a:off x="2633663" y="5694363"/>
            <a:ext cx="71437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69404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9325" y="1714500"/>
            <a:ext cx="4295089" cy="1846942"/>
          </a:xfrm>
        </p:spPr>
        <p:txBody>
          <a:bodyPr/>
          <a:lstStyle/>
          <a:p>
            <a:r>
              <a:rPr lang="en-US" dirty="0"/>
              <a:t>The Assignment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B8A02CD-EBD4-4662-B5C8-C4CAA33CC3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810" y="0"/>
            <a:ext cx="9163352" cy="6872514"/>
          </a:xfrm>
        </p:spPr>
      </p:pic>
    </p:spTree>
    <p:extLst>
      <p:ext uri="{BB962C8B-B14F-4D97-AF65-F5344CB8AC3E}">
        <p14:creationId xmlns:p14="http://schemas.microsoft.com/office/powerpoint/2010/main" val="75567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The Assignment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B8A02CD-EBD4-4662-B5C8-C4CAA33CC3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600" y="1600201"/>
            <a:ext cx="5384800" cy="40386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5B7BB-9CFF-4DC7-89EB-406686E4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1"/>
            <a:ext cx="5384800" cy="525779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Assess the savings for all the options for the Chiller 2 evaporator pump</a:t>
            </a:r>
          </a:p>
          <a:p>
            <a:pPr marL="687388" lvl="1" indent="-225425"/>
            <a:r>
              <a:rPr lang="en-US" dirty="0"/>
              <a:t>Not all of them may be viable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Once you have identified the viable options, e-mail me for bids for doing the work</a:t>
            </a:r>
          </a:p>
          <a:p>
            <a:pPr marL="461963" lvl="1" indent="0">
              <a:buNone/>
            </a:pPr>
            <a:r>
              <a:rPr lang="en-US" i="1" dirty="0">
                <a:solidFill>
                  <a:schemeClr val="accent4"/>
                </a:solidFill>
              </a:rPr>
              <a:t>Don’t wait until the last minute!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Develop the simple payback for each option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Select the option you would ultimately choose for each Owner type and explain why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028C77-157C-4DE9-B449-09B9C5C5B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3998" y="866000"/>
            <a:ext cx="12195906" cy="599436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B11B3D-E017-459C-B7D9-07D3917EF47C}"/>
              </a:ext>
            </a:extLst>
          </p:cNvPr>
          <p:cNvSpPr txBox="1">
            <a:spLocks/>
          </p:cNvSpPr>
          <p:nvPr/>
        </p:nvSpPr>
        <p:spPr>
          <a:xfrm>
            <a:off x="609600" y="7360877"/>
            <a:ext cx="538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50838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8975" indent="-3429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‒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33463" indent="-3476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12863" indent="-287338" algn="l" defTabSz="914400" rtl="0" eaLnBrk="1" latinLnBrk="0" hangingPunct="1">
              <a:spcBef>
                <a:spcPct val="20000"/>
              </a:spcBef>
              <a:buFont typeface="Calibri" pitchFamily="34" charset="0"/>
              <a:buChar char="‒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Perform the assessment for the following locations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/>
              <a:t>Honolulu, HI</a:t>
            </a:r>
          </a:p>
          <a:p>
            <a:pPr marL="693738" lvl="1"/>
            <a:r>
              <a:rPr lang="en-US"/>
              <a:t>$0.2917 per kWh electricity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/>
              <a:t>San Francisco, CA</a:t>
            </a:r>
          </a:p>
          <a:p>
            <a:pPr marL="693738" lvl="1"/>
            <a:r>
              <a:rPr lang="en-US"/>
              <a:t>$0.1621 per kWh electricity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/>
              <a:t>Sacramento, CA</a:t>
            </a:r>
          </a:p>
          <a:p>
            <a:pPr marL="693738" lvl="1"/>
            <a:r>
              <a:rPr lang="en-US"/>
              <a:t>$0.1331 per kWh electricity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/>
              <a:t>St. Louis, MO</a:t>
            </a:r>
          </a:p>
          <a:p>
            <a:pPr marL="693738" lvl="1"/>
            <a:r>
              <a:rPr lang="en-US"/>
              <a:t>$0.0571 per kWh electricity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892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028C77-157C-4DE9-B449-09B9C5C5B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906" cy="5994363"/>
          </a:xfrm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B8A02CD-EBD4-4662-B5C8-C4CAA33CC3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600" y="-5257705"/>
            <a:ext cx="5384800" cy="40386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5B7BB-9CFF-4DC7-89EB-406686E4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-5257705"/>
            <a:ext cx="5384800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Assess the savings for all the options for the Chiller 2 evaporator pump</a:t>
            </a:r>
          </a:p>
          <a:p>
            <a:pPr marL="808038" lvl="1" indent="-457200"/>
            <a:r>
              <a:rPr lang="en-US" dirty="0"/>
              <a:t>Not all of them may be viable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Once you have identified the viable options, e-mail me for bids for doing the work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Develop the simple payback for each option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Select the option you would ultimately choose and explain why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B11B3D-E017-459C-B7D9-07D3917EF47C}"/>
              </a:ext>
            </a:extLst>
          </p:cNvPr>
          <p:cNvSpPr txBox="1">
            <a:spLocks/>
          </p:cNvSpPr>
          <p:nvPr/>
        </p:nvSpPr>
        <p:spPr>
          <a:xfrm>
            <a:off x="609600" y="7360877"/>
            <a:ext cx="538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50838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8975" indent="-3429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‒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33463" indent="-3476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12863" indent="-287338" algn="l" defTabSz="914400" rtl="0" eaLnBrk="1" latinLnBrk="0" hangingPunct="1">
              <a:spcBef>
                <a:spcPct val="20000"/>
              </a:spcBef>
              <a:buFont typeface="Calibri" pitchFamily="34" charset="0"/>
              <a:buChar char="‒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Perform the assessment for the following locations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/>
              <a:t>Honolulu, HI</a:t>
            </a:r>
          </a:p>
          <a:p>
            <a:pPr marL="693738" lvl="1"/>
            <a:r>
              <a:rPr lang="en-US"/>
              <a:t>$0.2917 per kWh electricity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/>
              <a:t>San Francisco, CA</a:t>
            </a:r>
          </a:p>
          <a:p>
            <a:pPr marL="693738" lvl="1"/>
            <a:r>
              <a:rPr lang="en-US"/>
              <a:t>$0.1621 per kWh electricity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/>
              <a:t>Sacramento, CA</a:t>
            </a:r>
          </a:p>
          <a:p>
            <a:pPr marL="693738" lvl="1"/>
            <a:r>
              <a:rPr lang="en-US"/>
              <a:t>$0.1331 per kWh electricity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/>
              <a:t>St. Louis, MO</a:t>
            </a:r>
          </a:p>
          <a:p>
            <a:pPr marL="693738" lvl="1"/>
            <a:r>
              <a:rPr lang="en-US"/>
              <a:t>$0.0571 per kWh electricity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5069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The Assignment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B8A02CD-EBD4-4662-B5C8-C4CAA33CC3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600" y="-5349144"/>
            <a:ext cx="5384800" cy="4038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028C77-157C-4DE9-B449-09B9C5C5B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0" y="1600202"/>
            <a:ext cx="5395151" cy="265175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B11B3D-E017-459C-B7D9-07D3917EF47C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50838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8975" indent="-3429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‒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33463" indent="-3476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12863" indent="-287338" algn="l" defTabSz="914400" rtl="0" eaLnBrk="1" latinLnBrk="0" hangingPunct="1">
              <a:spcBef>
                <a:spcPct val="20000"/>
              </a:spcBef>
              <a:buFont typeface="Calibri" pitchFamily="34" charset="0"/>
              <a:buChar char="‒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Perform the assessment for the following locations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Breakout A - Honolulu, HI</a:t>
            </a:r>
          </a:p>
          <a:p>
            <a:pPr marL="693738" lvl="1"/>
            <a:r>
              <a:rPr lang="en-US" dirty="0"/>
              <a:t>$0.2917 per kWh electricity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Breakout B - San Francisco, CA</a:t>
            </a:r>
          </a:p>
          <a:p>
            <a:pPr marL="693738" lvl="1"/>
            <a:r>
              <a:rPr lang="en-US" dirty="0"/>
              <a:t>$0.1621 per kWh electricity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Breakout C - Sacramento, CA</a:t>
            </a:r>
          </a:p>
          <a:p>
            <a:pPr marL="693738" lvl="1"/>
            <a:r>
              <a:rPr lang="en-US" dirty="0"/>
              <a:t>$0.1331 per kWh electricity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Breakout D - St. Louis, MO</a:t>
            </a:r>
          </a:p>
          <a:p>
            <a:pPr marL="693738" lvl="1"/>
            <a:r>
              <a:rPr lang="en-US" dirty="0"/>
              <a:t>$0.0571 per kWh electricity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C9767-4BEB-49AB-8C05-D31041808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28242" y="39510"/>
            <a:ext cx="12192000" cy="524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11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318D0-FB56-4CCC-9B15-ECFDD0D3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Owner Types/Financial Metrics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4E4979-85C6-48C7-BCEF-83F35031A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296537"/>
            <a:ext cx="10972799" cy="543635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Owner 1 - Investment fund for a teachers union retirement fund - 5 year simple payback window, in-house control work capabilities.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Owner 2 - Real Estate investment portfolio - 2 year simple payback window, all modification work is out of house.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Owner 3 - Personal investment, 8 year simple payback window for central plant equipment, all modification work is out of house.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Owner 4 - Personal investment, 10 year simple payback window for central plant equipment.  Capital Budget has upcoming projects to add redundant evaporator, condenser and distribution chilled water pumps - same make and model as existing -  this year and redundant chiller and cooling tower next year.</a:t>
            </a:r>
          </a:p>
        </p:txBody>
      </p:sp>
    </p:spTree>
    <p:extLst>
      <p:ext uri="{BB962C8B-B14F-4D97-AF65-F5344CB8AC3E}">
        <p14:creationId xmlns:p14="http://schemas.microsoft.com/office/powerpoint/2010/main" val="6693296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An Assumption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B8A02CD-EBD4-4662-B5C8-C4CAA33CC3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600" y="-5349144"/>
            <a:ext cx="5384800" cy="4038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028C77-157C-4DE9-B449-09B9C5C5B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805922">
            <a:off x="14957346" y="-4177776"/>
            <a:ext cx="5395151" cy="265175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B11B3D-E017-459C-B7D9-07D3917EF47C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13384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50838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8975" indent="-3429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‒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33463" indent="-3476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12863" indent="-287338" algn="l" defTabSz="914400" rtl="0" eaLnBrk="1" latinLnBrk="0" hangingPunct="1">
              <a:spcBef>
                <a:spcPct val="20000"/>
              </a:spcBef>
              <a:buFont typeface="Calibri" pitchFamily="34" charset="0"/>
              <a:buChar char="‒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Assume the plant can be shut down when the outdoor temperature is below 51°F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C9767-4BEB-49AB-8C05-D31041808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4523" y="2252138"/>
            <a:ext cx="10027877" cy="4314444"/>
          </a:xfrm>
          <a:prstGeom prst="rect">
            <a:avLst/>
          </a:prstGeom>
        </p:spPr>
      </p:pic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9D354CC-626C-4EE0-8D50-0307F5904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92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07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Presenting Your Results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B8A02CD-EBD4-4662-B5C8-C4CAA33CC3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1195" y="1325903"/>
            <a:ext cx="5384800" cy="4038599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A1FD7E6-8750-4E31-A083-6C31DE40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325903"/>
            <a:ext cx="5384800" cy="5532097"/>
          </a:xfrm>
        </p:spPr>
        <p:txBody>
          <a:bodyPr>
            <a:normAutofit/>
          </a:bodyPr>
          <a:lstStyle/>
          <a:p>
            <a:r>
              <a:rPr lang="en-US" dirty="0"/>
              <a:t>One Team will present their results during the next webinar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Informal presentation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Ryan will ask for a volunteer ahead of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volunteers means Ryan picks someone at random at the next during the next webinar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your team volunteers, everyone on the team gets a datalogger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 will not know if anyone has volunteered (so be ready to present)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028C77-157C-4DE9-B449-09B9C5C5B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805922">
            <a:off x="14957346" y="-4177776"/>
            <a:ext cx="5395151" cy="2651750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DC9767-4BEB-49AB-8C05-D31041808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803" y="-4826883"/>
            <a:ext cx="10027877" cy="437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356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856D1-99A6-4F58-885F-ECB09C3ED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BEB5C6E-3D1A-4CDA-9226-5738E0C80D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2757" y="-25821"/>
            <a:ext cx="9479244" cy="6883102"/>
          </a:xfrm>
        </p:spPr>
      </p:pic>
    </p:spTree>
    <p:extLst>
      <p:ext uri="{BB962C8B-B14F-4D97-AF65-F5344CB8AC3E}">
        <p14:creationId xmlns:p14="http://schemas.microsoft.com/office/powerpoint/2010/main" val="167089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21ED3-F6B5-4102-9FD2-CCE8093B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DED68BE-4B07-4A40-8FF8-ABC5E3AEDEA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211" r="35354" b="-211"/>
          <a:stretch/>
        </p:blipFill>
        <p:spPr>
          <a:xfrm>
            <a:off x="3018973" y="0"/>
            <a:ext cx="9173027" cy="6872514"/>
          </a:xfrm>
        </p:spPr>
      </p:pic>
    </p:spTree>
    <p:extLst>
      <p:ext uri="{BB962C8B-B14F-4D97-AF65-F5344CB8AC3E}">
        <p14:creationId xmlns:p14="http://schemas.microsoft.com/office/powerpoint/2010/main" val="2552210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856D1-99A6-4F58-885F-ECB09C3ED8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14500"/>
            <a:ext cx="3460750" cy="1846263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BEB5C6E-3D1A-4CDA-9226-5738E0C80D0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6519" y="-12700"/>
            <a:ext cx="9478962" cy="6883400"/>
          </a:xfrm>
        </p:spPr>
      </p:pic>
    </p:spTree>
    <p:extLst>
      <p:ext uri="{BB962C8B-B14F-4D97-AF65-F5344CB8AC3E}">
        <p14:creationId xmlns:p14="http://schemas.microsoft.com/office/powerpoint/2010/main" val="938647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2B4CDF-8070-44B9-92D8-3567B98C6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72" y="0"/>
            <a:ext cx="8874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9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183AF4-46F5-47F7-8789-A43725132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905" y="0"/>
            <a:ext cx="9418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AB050-1A65-49C6-9382-75146E9B9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Pump Speed</a:t>
            </a:r>
          </a:p>
        </p:txBody>
      </p:sp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39D9320-9515-4C01-9EA9-9B7BD15AB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3222"/>
            <a:ext cx="12192000" cy="519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EBB6E-33D8-449D-972B-6ECAB5129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A2539-6672-4581-ACB8-5693D86E0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143025"/>
            <a:ext cx="10972799" cy="5440337"/>
          </a:xfrm>
        </p:spPr>
        <p:txBody>
          <a:bodyPr/>
          <a:lstStyle/>
          <a:p>
            <a:pPr marL="342900" indent="-350838">
              <a:buFont typeface="Arial" panose="020B0604020202020204" pitchFamily="34" charset="0"/>
              <a:buChar char="•"/>
            </a:pPr>
            <a:r>
              <a:rPr lang="en-US" dirty="0"/>
              <a:t>Square Law Tool</a:t>
            </a:r>
          </a:p>
          <a:p>
            <a:pPr marL="681037" lvl="2" indent="-350838"/>
            <a:r>
              <a:rPr lang="en-US" dirty="0">
                <a:hlinkClick r:id="rId2"/>
              </a:rPr>
              <a:t>http://www.av8rdas.com/affinity-laws.html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Affinity Law Information  </a:t>
            </a:r>
          </a:p>
          <a:p>
            <a:pPr lvl="2" indent="-350838"/>
            <a:r>
              <a:rPr lang="en-US" dirty="0">
                <a:hlinkClick r:id="rId2"/>
              </a:rPr>
              <a:t>http://www.av8rdas.com/affinity-laws.html </a:t>
            </a:r>
            <a:endParaRPr lang="en-US" dirty="0"/>
          </a:p>
          <a:p>
            <a:pPr lvl="1" indent="-350838"/>
            <a:r>
              <a:rPr lang="en-US" dirty="0"/>
              <a:t>Affinity Law Tools</a:t>
            </a:r>
          </a:p>
          <a:p>
            <a:pPr lvl="2" indent="-350838"/>
            <a:r>
              <a:rPr lang="en-US" dirty="0"/>
              <a:t>Flow and Impeller Diameter Relationship </a:t>
            </a:r>
          </a:p>
          <a:p>
            <a:pPr lvl="3" indent="-350838"/>
            <a:r>
              <a:rPr lang="en-US" dirty="0">
                <a:hlinkClick r:id="rId3"/>
              </a:rPr>
              <a:t>http://www.av8rdas.com/affinity-laws.html#Diameter</a:t>
            </a:r>
            <a:endParaRPr lang="en-US" dirty="0"/>
          </a:p>
          <a:p>
            <a:pPr lvl="2" indent="-350838"/>
            <a:r>
              <a:rPr lang="en-US" dirty="0"/>
              <a:t>Flow and Impeller Speed Relationship </a:t>
            </a:r>
          </a:p>
          <a:p>
            <a:pPr lvl="3" indent="-350838"/>
            <a:r>
              <a:rPr lang="en-US" dirty="0">
                <a:hlinkClick r:id="rId4"/>
              </a:rPr>
              <a:t>http://www.av8rdas.com/affinity-laws.html#Speed</a:t>
            </a:r>
            <a:r>
              <a:rPr lang="en-US" dirty="0"/>
              <a:t> </a:t>
            </a:r>
          </a:p>
          <a:p>
            <a:pPr lvl="2" indent="-350838"/>
            <a:r>
              <a:rPr lang="en-US" dirty="0"/>
              <a:t>Power and Impeller Speed Relationship </a:t>
            </a:r>
          </a:p>
          <a:p>
            <a:pPr lvl="3" indent="-350838"/>
            <a:r>
              <a:rPr lang="en-US" dirty="0">
                <a:hlinkClick r:id="rId5"/>
              </a:rPr>
              <a:t>http://www.av8rdas.com/affinity-laws.html#Power  </a:t>
            </a:r>
            <a:endParaRPr lang="en-US" dirty="0"/>
          </a:p>
          <a:p>
            <a:pPr lvl="2" indent="-350838"/>
            <a:endParaRPr lang="en-US" dirty="0"/>
          </a:p>
          <a:p>
            <a:pPr marL="6858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84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EBB6E-33D8-449D-972B-6ECAB5129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A2539-6672-4581-ACB8-5693D86E0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508781"/>
            <a:ext cx="10972799" cy="46173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Pump Selection Tool</a:t>
            </a:r>
          </a:p>
          <a:p>
            <a:pPr lvl="2"/>
            <a:r>
              <a:rPr lang="en-US" dirty="0">
                <a:hlinkClick r:id="rId2"/>
              </a:rPr>
              <a:t>http://bellgossett.com/selection-sizing-cad-tools/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906CD-FE8D-4D49-B40A-3F633915D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5364" y="-3369710"/>
            <a:ext cx="12562802" cy="6739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CED40-D9DC-4BB4-A3B6-4F5AAD1B7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999" y="2496988"/>
            <a:ext cx="7833341" cy="420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29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EBB6E-33D8-449D-972B-6ECAB5129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A2539-6672-4581-ACB8-5693D86E0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508781"/>
            <a:ext cx="10972799" cy="46173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Pick the “ESP-</a:t>
            </a:r>
            <a:r>
              <a:rPr lang="en-US" dirty="0" err="1"/>
              <a:t>Systemwize</a:t>
            </a:r>
            <a:r>
              <a:rPr lang="en-US" dirty="0"/>
              <a:t>” link and you will be taken to a data entry screen for pumps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906CD-FE8D-4D49-B40A-3F633915D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581" y="2496988"/>
            <a:ext cx="7840759" cy="4206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CED40-D9DC-4BB4-A3B6-4F5AAD1B7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49731">
            <a:off x="-8077045" y="-4800510"/>
            <a:ext cx="7833341" cy="4202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73B05D-D80E-4FE9-99E0-9D0DAC748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891" y="7177999"/>
            <a:ext cx="12192000" cy="6540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216400-281B-45A3-8788-4016B934C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291" y="7330399"/>
            <a:ext cx="121920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90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EBB6E-33D8-449D-972B-6ECAB5129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A2539-6672-4581-ACB8-5693D86E0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508781"/>
            <a:ext cx="10972799" cy="46173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Enter your selection criteria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906CD-FE8D-4D49-B40A-3F633915D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7191" y="2651760"/>
            <a:ext cx="7840759" cy="4206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CED40-D9DC-4BB4-A3B6-4F5AAD1B7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49731">
            <a:off x="-8077045" y="-4800510"/>
            <a:ext cx="7833341" cy="4202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73B05D-D80E-4FE9-99E0-9D0DAC748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582" y="2496988"/>
            <a:ext cx="7840758" cy="4206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4AEC09-8BAD-469C-A2D6-77B80CA49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458414">
            <a:off x="-12831873" y="-5440583"/>
            <a:ext cx="121920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55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852420-B8C9-4827-8A3C-88854FDCC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582" y="6703228"/>
            <a:ext cx="7840758" cy="4206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4AEC09-8BAD-469C-A2D6-77B80CA49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582" y="2496988"/>
            <a:ext cx="7840758" cy="42062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6B5229-98B0-4D9C-B77F-DA6709DBC996}"/>
              </a:ext>
            </a:extLst>
          </p:cNvPr>
          <p:cNvSpPr/>
          <p:nvPr/>
        </p:nvSpPr>
        <p:spPr>
          <a:xfrm>
            <a:off x="3535707" y="0"/>
            <a:ext cx="8138071" cy="2496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EBB6E-33D8-449D-972B-6ECAB5129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A2539-6672-4581-ACB8-5693D86E0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508781"/>
            <a:ext cx="10972799" cy="46173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Select “Get Results”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906CD-FE8D-4D49-B40A-3F633915D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357191" y="2651760"/>
            <a:ext cx="7840759" cy="4206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CED40-D9DC-4BB4-A3B6-4F5AAD1B7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49731">
            <a:off x="-8077045" y="-4800510"/>
            <a:ext cx="7833341" cy="42022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A44613-E31E-41D7-8247-A3FDE6851076}"/>
              </a:ext>
            </a:extLst>
          </p:cNvPr>
          <p:cNvSpPr/>
          <p:nvPr/>
        </p:nvSpPr>
        <p:spPr>
          <a:xfrm>
            <a:off x="3444269" y="6703228"/>
            <a:ext cx="8138071" cy="2496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8FDF34-78AC-4C47-8A9D-6E6E6189B6BC}"/>
              </a:ext>
            </a:extLst>
          </p:cNvPr>
          <p:cNvSpPr/>
          <p:nvPr/>
        </p:nvSpPr>
        <p:spPr>
          <a:xfrm flipH="1">
            <a:off x="3128206" y="-6654"/>
            <a:ext cx="763141" cy="295632"/>
          </a:xfrm>
          <a:prstGeom prst="rect">
            <a:avLst/>
          </a:prstGeom>
          <a:solidFill>
            <a:srgbClr val="E75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498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852420-B8C9-4827-8A3C-88854FDCC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582" y="2496988"/>
            <a:ext cx="7840758" cy="4206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4AEC09-8BAD-469C-A2D6-77B80CA49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582" y="-1709252"/>
            <a:ext cx="7840758" cy="42062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6B5229-98B0-4D9C-B77F-DA6709DBC996}"/>
              </a:ext>
            </a:extLst>
          </p:cNvPr>
          <p:cNvSpPr/>
          <p:nvPr/>
        </p:nvSpPr>
        <p:spPr>
          <a:xfrm>
            <a:off x="3535707" y="0"/>
            <a:ext cx="8138071" cy="2496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EBB6E-33D8-449D-972B-6ECAB5129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A2539-6672-4581-ACB8-5693D86E0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508781"/>
            <a:ext cx="10972799" cy="46173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Page down to see your options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906CD-FE8D-4D49-B40A-3F633915D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357191" y="2651760"/>
            <a:ext cx="7840759" cy="4206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CED40-D9DC-4BB4-A3B6-4F5AAD1B7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49731">
            <a:off x="-8077045" y="-4800510"/>
            <a:ext cx="7833341" cy="42022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A44613-E31E-41D7-8247-A3FDE6851076}"/>
              </a:ext>
            </a:extLst>
          </p:cNvPr>
          <p:cNvSpPr/>
          <p:nvPr/>
        </p:nvSpPr>
        <p:spPr>
          <a:xfrm>
            <a:off x="3444269" y="6703228"/>
            <a:ext cx="8138071" cy="2496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8FDF34-78AC-4C47-8A9D-6E6E6189B6BC}"/>
              </a:ext>
            </a:extLst>
          </p:cNvPr>
          <p:cNvSpPr/>
          <p:nvPr/>
        </p:nvSpPr>
        <p:spPr>
          <a:xfrm flipH="1">
            <a:off x="3128206" y="-6654"/>
            <a:ext cx="763141" cy="295632"/>
          </a:xfrm>
          <a:prstGeom prst="rect">
            <a:avLst/>
          </a:prstGeom>
          <a:solidFill>
            <a:srgbClr val="E75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284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How Pumps Use Energy</a:t>
            </a:r>
          </a:p>
        </p:txBody>
      </p:sp>
      <p:graphicFrame>
        <p:nvGraphicFramePr>
          <p:cNvPr id="3074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552700" y="1827213"/>
          <a:ext cx="5251450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365280" imgH="2946240" progId="Equation.3">
                  <p:embed/>
                </p:oleObj>
              </mc:Choice>
              <mc:Fallback>
                <p:oleObj name="Equation" r:id="rId3" imgW="3365280" imgH="2946240" progId="Equation.3">
                  <p:embed/>
                  <p:pic>
                    <p:nvPicPr>
                      <p:cNvPr id="307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2700" y="1827213"/>
                        <a:ext cx="5251450" cy="459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74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B2A0F49-08EF-4D75-A9B5-1DDB435455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798" y="1691418"/>
            <a:ext cx="4918403" cy="2238591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7A35A6-DDE2-4CC9-BBBE-9A80215D1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field clue reveals the opportunity to save pump run hours by returning the selector switch to “Auto” for the lead pump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821ED3-F6B5-4102-9FD2-CCE8093B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 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F087D7-38AF-4E7E-B5C7-0AC68AC81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71581" y="1"/>
            <a:ext cx="9505942" cy="690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73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B2A0F49-08EF-4D75-A9B5-1DDB435455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798" y="1691418"/>
            <a:ext cx="4918403" cy="2238591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7A35A6-DDE2-4CC9-BBBE-9A80215D1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field clue reveals the opportunity to save pump run hours by returning the selector switch to “Auto” for the lead pump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821ED3-F6B5-4102-9FD2-CCE8093B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Explore That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F087D7-38AF-4E7E-B5C7-0AC68AC81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71581" y="1"/>
            <a:ext cx="9505942" cy="690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73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B2A0F49-08EF-4D75-A9B5-1DDB435455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0385" y="1600201"/>
            <a:ext cx="5319229" cy="2421025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7A35A6-DDE2-4CC9-BBBE-9A80215D1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field clue reveals the opportunity to save 12 ft.w.c. in pump head if the pump can be optimized by some other means besides throttling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Throttling probably saved some energy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821ED3-F6B5-4102-9FD2-CCE8093B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 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F087D7-38AF-4E7E-B5C7-0AC68AC81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71581" y="1"/>
            <a:ext cx="9505942" cy="690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7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B2A0F49-08EF-4D75-A9B5-1DDB435455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0385" y="1600201"/>
            <a:ext cx="5319229" cy="2421025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7A35A6-DDE2-4CC9-BBBE-9A80215D1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field clue reveals the opportunity to save 12 ft.w.c. in pump head if the pump can be optimized by some other means besides throttling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Throttling probably saved some energy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821ED3-F6B5-4102-9FD2-CCE8093B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Lets Explore That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F087D7-38AF-4E7E-B5C7-0AC68AC81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71581" y="1"/>
            <a:ext cx="9505942" cy="690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667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90" name="Group 4"/>
          <p:cNvGrpSpPr>
            <a:grpSpLocks/>
          </p:cNvGrpSpPr>
          <p:nvPr/>
        </p:nvGrpSpPr>
        <p:grpSpPr bwMode="auto">
          <a:xfrm>
            <a:off x="2620963" y="5842008"/>
            <a:ext cx="3535362" cy="369888"/>
            <a:chOff x="691" y="3680"/>
            <a:chExt cx="2227" cy="233"/>
          </a:xfrm>
        </p:grpSpPr>
        <p:sp>
          <p:nvSpPr>
            <p:cNvPr id="42025" name="Text Box 5"/>
            <p:cNvSpPr txBox="1">
              <a:spLocks noChangeArrowheads="1"/>
            </p:cNvSpPr>
            <p:nvPr/>
          </p:nvSpPr>
          <p:spPr bwMode="auto">
            <a:xfrm>
              <a:off x="691" y="3680"/>
              <a:ext cx="1590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 dirty="0">
                  <a:solidFill>
                    <a:schemeClr val="bg1"/>
                  </a:solidFill>
                  <a:latin typeface="Arial" charset="0"/>
                </a:rPr>
                <a:t>Increasing Flow</a:t>
              </a:r>
            </a:p>
          </p:txBody>
        </p:sp>
        <p:sp>
          <p:nvSpPr>
            <p:cNvPr id="42026" name="Line 6"/>
            <p:cNvSpPr>
              <a:spLocks noChangeShapeType="1"/>
            </p:cNvSpPr>
            <p:nvPr/>
          </p:nvSpPr>
          <p:spPr bwMode="auto">
            <a:xfrm>
              <a:off x="2187" y="3832"/>
              <a:ext cx="731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arrow" w="lg" len="med"/>
            </a:ln>
          </p:spPr>
          <p:txBody>
            <a:bodyPr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41991" name="Group 7"/>
          <p:cNvGrpSpPr>
            <a:grpSpLocks/>
          </p:cNvGrpSpPr>
          <p:nvPr/>
        </p:nvGrpSpPr>
        <p:grpSpPr bwMode="auto">
          <a:xfrm rot="-5400000">
            <a:off x="446096" y="3671888"/>
            <a:ext cx="3535363" cy="369888"/>
            <a:chOff x="691" y="3708"/>
            <a:chExt cx="2227" cy="233"/>
          </a:xfrm>
        </p:grpSpPr>
        <p:sp>
          <p:nvSpPr>
            <p:cNvPr id="42023" name="Text Box 8"/>
            <p:cNvSpPr txBox="1">
              <a:spLocks noChangeArrowheads="1"/>
            </p:cNvSpPr>
            <p:nvPr/>
          </p:nvSpPr>
          <p:spPr bwMode="auto">
            <a:xfrm>
              <a:off x="691" y="3708"/>
              <a:ext cx="1590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 dirty="0">
                  <a:solidFill>
                    <a:schemeClr val="bg1"/>
                  </a:solidFill>
                  <a:latin typeface="Arial" charset="0"/>
                </a:rPr>
                <a:t>Increasing Head</a:t>
              </a:r>
            </a:p>
          </p:txBody>
        </p:sp>
        <p:sp>
          <p:nvSpPr>
            <p:cNvPr id="42024" name="Line 9"/>
            <p:cNvSpPr>
              <a:spLocks noChangeShapeType="1"/>
            </p:cNvSpPr>
            <p:nvPr/>
          </p:nvSpPr>
          <p:spPr bwMode="auto">
            <a:xfrm>
              <a:off x="2187" y="3832"/>
              <a:ext cx="73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lg" len="med"/>
            </a:ln>
          </p:spPr>
          <p:txBody>
            <a:bodyPr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  <p:sp>
        <p:nvSpPr>
          <p:cNvPr id="41992" name="Line 10"/>
          <p:cNvSpPr>
            <a:spLocks noChangeShapeType="1"/>
          </p:cNvSpPr>
          <p:nvPr/>
        </p:nvSpPr>
        <p:spPr bwMode="auto">
          <a:xfrm>
            <a:off x="2633663" y="1287463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3" name="Line 11"/>
          <p:cNvSpPr>
            <a:spLocks noChangeShapeType="1"/>
          </p:cNvSpPr>
          <p:nvPr/>
        </p:nvSpPr>
        <p:spPr bwMode="auto">
          <a:xfrm>
            <a:off x="2633663" y="1917700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4" name="Line 12"/>
          <p:cNvSpPr>
            <a:spLocks noChangeShapeType="1"/>
          </p:cNvSpPr>
          <p:nvPr/>
        </p:nvSpPr>
        <p:spPr bwMode="auto">
          <a:xfrm>
            <a:off x="2633663" y="2546350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5" name="Line 13"/>
          <p:cNvSpPr>
            <a:spLocks noChangeShapeType="1"/>
          </p:cNvSpPr>
          <p:nvPr/>
        </p:nvSpPr>
        <p:spPr bwMode="auto">
          <a:xfrm>
            <a:off x="2633663" y="3176588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6" name="Line 14"/>
          <p:cNvSpPr>
            <a:spLocks noChangeShapeType="1"/>
          </p:cNvSpPr>
          <p:nvPr/>
        </p:nvSpPr>
        <p:spPr bwMode="auto">
          <a:xfrm>
            <a:off x="2633663" y="3805238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7" name="Line 15"/>
          <p:cNvSpPr>
            <a:spLocks noChangeShapeType="1"/>
          </p:cNvSpPr>
          <p:nvPr/>
        </p:nvSpPr>
        <p:spPr bwMode="auto">
          <a:xfrm>
            <a:off x="2633663" y="4435475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8" name="Line 16"/>
          <p:cNvSpPr>
            <a:spLocks noChangeShapeType="1"/>
          </p:cNvSpPr>
          <p:nvPr/>
        </p:nvSpPr>
        <p:spPr bwMode="auto">
          <a:xfrm>
            <a:off x="2633663" y="5064125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9" name="Line 17"/>
          <p:cNvSpPr>
            <a:spLocks noChangeShapeType="1"/>
          </p:cNvSpPr>
          <p:nvPr/>
        </p:nvSpPr>
        <p:spPr bwMode="auto">
          <a:xfrm>
            <a:off x="2633663" y="658813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0" name="Line 18"/>
          <p:cNvSpPr>
            <a:spLocks noChangeShapeType="1"/>
          </p:cNvSpPr>
          <p:nvPr/>
        </p:nvSpPr>
        <p:spPr bwMode="auto">
          <a:xfrm>
            <a:off x="3262313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1" name="Line 19"/>
          <p:cNvSpPr>
            <a:spLocks noChangeShapeType="1"/>
          </p:cNvSpPr>
          <p:nvPr/>
        </p:nvSpPr>
        <p:spPr bwMode="auto">
          <a:xfrm>
            <a:off x="3892550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2" name="Line 20"/>
          <p:cNvSpPr>
            <a:spLocks noChangeShapeType="1"/>
          </p:cNvSpPr>
          <p:nvPr/>
        </p:nvSpPr>
        <p:spPr bwMode="auto">
          <a:xfrm>
            <a:off x="4521200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3" name="Line 21"/>
          <p:cNvSpPr>
            <a:spLocks noChangeShapeType="1"/>
          </p:cNvSpPr>
          <p:nvPr/>
        </p:nvSpPr>
        <p:spPr bwMode="auto">
          <a:xfrm>
            <a:off x="5151438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4" name="Line 22"/>
          <p:cNvSpPr>
            <a:spLocks noChangeShapeType="1"/>
          </p:cNvSpPr>
          <p:nvPr/>
        </p:nvSpPr>
        <p:spPr bwMode="auto">
          <a:xfrm>
            <a:off x="5780088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5" name="Line 23"/>
          <p:cNvSpPr>
            <a:spLocks noChangeShapeType="1"/>
          </p:cNvSpPr>
          <p:nvPr/>
        </p:nvSpPr>
        <p:spPr bwMode="auto">
          <a:xfrm>
            <a:off x="6410325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6" name="Line 24"/>
          <p:cNvSpPr>
            <a:spLocks noChangeShapeType="1"/>
          </p:cNvSpPr>
          <p:nvPr/>
        </p:nvSpPr>
        <p:spPr bwMode="auto">
          <a:xfrm>
            <a:off x="7038975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7" name="Line 25"/>
          <p:cNvSpPr>
            <a:spLocks noChangeShapeType="1"/>
          </p:cNvSpPr>
          <p:nvPr/>
        </p:nvSpPr>
        <p:spPr bwMode="auto">
          <a:xfrm>
            <a:off x="7669213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8" name="Line 26"/>
          <p:cNvSpPr>
            <a:spLocks noChangeShapeType="1"/>
          </p:cNvSpPr>
          <p:nvPr/>
        </p:nvSpPr>
        <p:spPr bwMode="auto">
          <a:xfrm>
            <a:off x="8324850" y="66516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9" name="Line 27"/>
          <p:cNvSpPr>
            <a:spLocks noChangeShapeType="1"/>
          </p:cNvSpPr>
          <p:nvPr/>
        </p:nvSpPr>
        <p:spPr bwMode="auto">
          <a:xfrm>
            <a:off x="8951913" y="657225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0" name="Line 28"/>
          <p:cNvSpPr>
            <a:spLocks noChangeShapeType="1"/>
          </p:cNvSpPr>
          <p:nvPr/>
        </p:nvSpPr>
        <p:spPr bwMode="auto">
          <a:xfrm>
            <a:off x="9593263" y="66516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1" name="Freeform 29"/>
          <p:cNvSpPr>
            <a:spLocks/>
          </p:cNvSpPr>
          <p:nvPr/>
        </p:nvSpPr>
        <p:spPr bwMode="auto">
          <a:xfrm>
            <a:off x="2633664" y="1169988"/>
            <a:ext cx="7070725" cy="3363912"/>
          </a:xfrm>
          <a:custGeom>
            <a:avLst/>
            <a:gdLst>
              <a:gd name="T0" fmla="*/ 0 w 4454"/>
              <a:gd name="T1" fmla="*/ 0 h 2119"/>
              <a:gd name="T2" fmla="*/ 1799391567 w 4454"/>
              <a:gd name="T3" fmla="*/ 115927166 h 2119"/>
              <a:gd name="T4" fmla="*/ 2147483647 w 4454"/>
              <a:gd name="T5" fmla="*/ 483869904 h 2119"/>
              <a:gd name="T6" fmla="*/ 2147483647 w 4454"/>
              <a:gd name="T7" fmla="*/ 1199594041 h 2119"/>
              <a:gd name="T8" fmla="*/ 2147483647 w 4454"/>
              <a:gd name="T9" fmla="*/ 2147483647 h 2119"/>
              <a:gd name="T10" fmla="*/ 2147483647 w 4454"/>
              <a:gd name="T11" fmla="*/ 2147483647 h 2119"/>
              <a:gd name="T12" fmla="*/ 2147483647 w 4454"/>
              <a:gd name="T13" fmla="*/ 2147483647 h 21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54"/>
              <a:gd name="T22" fmla="*/ 0 h 2119"/>
              <a:gd name="T23" fmla="*/ 4454 w 4454"/>
              <a:gd name="T24" fmla="*/ 2119 h 21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54" h="2119">
                <a:moveTo>
                  <a:pt x="0" y="0"/>
                </a:moveTo>
                <a:cubicBezTo>
                  <a:pt x="119" y="8"/>
                  <a:pt x="434" y="14"/>
                  <a:pt x="714" y="46"/>
                </a:cubicBezTo>
                <a:cubicBezTo>
                  <a:pt x="994" y="78"/>
                  <a:pt x="1340" y="120"/>
                  <a:pt x="1682" y="192"/>
                </a:cubicBezTo>
                <a:cubicBezTo>
                  <a:pt x="2024" y="264"/>
                  <a:pt x="2450" y="353"/>
                  <a:pt x="2765" y="476"/>
                </a:cubicBezTo>
                <a:cubicBezTo>
                  <a:pt x="3080" y="599"/>
                  <a:pt x="3350" y="760"/>
                  <a:pt x="3571" y="929"/>
                </a:cubicBezTo>
                <a:cubicBezTo>
                  <a:pt x="3792" y="1098"/>
                  <a:pt x="3946" y="1292"/>
                  <a:pt x="4093" y="1490"/>
                </a:cubicBezTo>
                <a:cubicBezTo>
                  <a:pt x="4240" y="1688"/>
                  <a:pt x="4379" y="1988"/>
                  <a:pt x="4454" y="2119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2" name="Freeform 31"/>
          <p:cNvSpPr>
            <a:spLocks/>
          </p:cNvSpPr>
          <p:nvPr/>
        </p:nvSpPr>
        <p:spPr bwMode="auto">
          <a:xfrm>
            <a:off x="2633664" y="2043114"/>
            <a:ext cx="6154737" cy="2746375"/>
          </a:xfrm>
          <a:custGeom>
            <a:avLst/>
            <a:gdLst>
              <a:gd name="T0" fmla="*/ 0 w 3877"/>
              <a:gd name="T1" fmla="*/ 0 h 1730"/>
              <a:gd name="T2" fmla="*/ 1799391757 w 3877"/>
              <a:gd name="T3" fmla="*/ 115927204 h 1730"/>
              <a:gd name="T4" fmla="*/ 2147483647 w 3877"/>
              <a:gd name="T5" fmla="*/ 483870062 h 1730"/>
              <a:gd name="T6" fmla="*/ 2147483647 w 3877"/>
              <a:gd name="T7" fmla="*/ 1353324715 h 1730"/>
              <a:gd name="T8" fmla="*/ 2147483647 w 3877"/>
              <a:gd name="T9" fmla="*/ 2147483647 h 1730"/>
              <a:gd name="T10" fmla="*/ 2147483647 w 3877"/>
              <a:gd name="T11" fmla="*/ 2147483647 h 17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77"/>
              <a:gd name="T19" fmla="*/ 0 h 1730"/>
              <a:gd name="T20" fmla="*/ 3877 w 3877"/>
              <a:gd name="T21" fmla="*/ 1730 h 17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877" h="1730">
                <a:moveTo>
                  <a:pt x="0" y="0"/>
                </a:moveTo>
                <a:cubicBezTo>
                  <a:pt x="119" y="8"/>
                  <a:pt x="434" y="14"/>
                  <a:pt x="714" y="46"/>
                </a:cubicBezTo>
                <a:cubicBezTo>
                  <a:pt x="994" y="78"/>
                  <a:pt x="1344" y="110"/>
                  <a:pt x="1682" y="192"/>
                </a:cubicBezTo>
                <a:cubicBezTo>
                  <a:pt x="2020" y="274"/>
                  <a:pt x="2438" y="389"/>
                  <a:pt x="2741" y="537"/>
                </a:cubicBezTo>
                <a:cubicBezTo>
                  <a:pt x="3044" y="685"/>
                  <a:pt x="3314" y="882"/>
                  <a:pt x="3503" y="1081"/>
                </a:cubicBezTo>
                <a:cubicBezTo>
                  <a:pt x="3692" y="1280"/>
                  <a:pt x="3799" y="1595"/>
                  <a:pt x="3877" y="1730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3" name="Freeform 32"/>
          <p:cNvSpPr>
            <a:spLocks/>
          </p:cNvSpPr>
          <p:nvPr/>
        </p:nvSpPr>
        <p:spPr bwMode="auto">
          <a:xfrm>
            <a:off x="2633663" y="3033713"/>
            <a:ext cx="5021262" cy="1911350"/>
          </a:xfrm>
          <a:custGeom>
            <a:avLst/>
            <a:gdLst>
              <a:gd name="T0" fmla="*/ 0 w 3163"/>
              <a:gd name="T1" fmla="*/ 0 h 1204"/>
              <a:gd name="T2" fmla="*/ 1799391622 w 3163"/>
              <a:gd name="T3" fmla="*/ 115927190 h 1204"/>
              <a:gd name="T4" fmla="*/ 2147483647 w 3163"/>
              <a:gd name="T5" fmla="*/ 483870002 h 1204"/>
              <a:gd name="T6" fmla="*/ 2147483647 w 3163"/>
              <a:gd name="T7" fmla="*/ 1338203617 h 1204"/>
              <a:gd name="T8" fmla="*/ 2147483647 w 3163"/>
              <a:gd name="T9" fmla="*/ 2147483647 h 1204"/>
              <a:gd name="T10" fmla="*/ 2147483647 w 3163"/>
              <a:gd name="T11" fmla="*/ 2147483647 h 1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63"/>
              <a:gd name="T19" fmla="*/ 0 h 1204"/>
              <a:gd name="T20" fmla="*/ 3163 w 3163"/>
              <a:gd name="T21" fmla="*/ 1204 h 12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63" h="1204">
                <a:moveTo>
                  <a:pt x="0" y="0"/>
                </a:moveTo>
                <a:cubicBezTo>
                  <a:pt x="119" y="8"/>
                  <a:pt x="434" y="14"/>
                  <a:pt x="714" y="46"/>
                </a:cubicBezTo>
                <a:cubicBezTo>
                  <a:pt x="994" y="78"/>
                  <a:pt x="1367" y="111"/>
                  <a:pt x="1682" y="192"/>
                </a:cubicBezTo>
                <a:cubicBezTo>
                  <a:pt x="1997" y="273"/>
                  <a:pt x="2385" y="419"/>
                  <a:pt x="2603" y="531"/>
                </a:cubicBezTo>
                <a:cubicBezTo>
                  <a:pt x="2821" y="643"/>
                  <a:pt x="2899" y="752"/>
                  <a:pt x="2992" y="864"/>
                </a:cubicBezTo>
                <a:cubicBezTo>
                  <a:pt x="3085" y="976"/>
                  <a:pt x="3128" y="1133"/>
                  <a:pt x="3163" y="1204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4" name="Freeform 33"/>
          <p:cNvSpPr>
            <a:spLocks/>
          </p:cNvSpPr>
          <p:nvPr/>
        </p:nvSpPr>
        <p:spPr bwMode="auto">
          <a:xfrm>
            <a:off x="6194425" y="1304925"/>
            <a:ext cx="933450" cy="890588"/>
          </a:xfrm>
          <a:custGeom>
            <a:avLst/>
            <a:gdLst>
              <a:gd name="T0" fmla="*/ 476308738 w 588"/>
              <a:gd name="T1" fmla="*/ 55443469 h 561"/>
              <a:gd name="T2" fmla="*/ 128527171 w 588"/>
              <a:gd name="T3" fmla="*/ 299899525 h 561"/>
              <a:gd name="T4" fmla="*/ 47882168 w 588"/>
              <a:gd name="T5" fmla="*/ 934979277 h 561"/>
              <a:gd name="T6" fmla="*/ 415824914 w 588"/>
              <a:gd name="T7" fmla="*/ 1343244641 h 561"/>
              <a:gd name="T8" fmla="*/ 967739995 w 588"/>
              <a:gd name="T9" fmla="*/ 1363405894 h 561"/>
              <a:gd name="T10" fmla="*/ 1335682655 w 588"/>
              <a:gd name="T11" fmla="*/ 1118949913 h 561"/>
              <a:gd name="T12" fmla="*/ 1416327621 w 588"/>
              <a:gd name="T13" fmla="*/ 383063898 h 561"/>
              <a:gd name="T14" fmla="*/ 947578753 w 588"/>
              <a:gd name="T15" fmla="*/ 55443469 h 561"/>
              <a:gd name="T16" fmla="*/ 476308738 w 588"/>
              <a:gd name="T17" fmla="*/ 55443469 h 5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88"/>
              <a:gd name="T28" fmla="*/ 0 h 561"/>
              <a:gd name="T29" fmla="*/ 588 w 588"/>
              <a:gd name="T30" fmla="*/ 561 h 56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88" h="561">
                <a:moveTo>
                  <a:pt x="189" y="22"/>
                </a:moveTo>
                <a:cubicBezTo>
                  <a:pt x="132" y="35"/>
                  <a:pt x="79" y="61"/>
                  <a:pt x="51" y="119"/>
                </a:cubicBezTo>
                <a:cubicBezTo>
                  <a:pt x="23" y="177"/>
                  <a:pt x="0" y="302"/>
                  <a:pt x="19" y="371"/>
                </a:cubicBezTo>
                <a:cubicBezTo>
                  <a:pt x="38" y="440"/>
                  <a:pt x="104" y="505"/>
                  <a:pt x="165" y="533"/>
                </a:cubicBezTo>
                <a:cubicBezTo>
                  <a:pt x="226" y="561"/>
                  <a:pt x="323" y="556"/>
                  <a:pt x="384" y="541"/>
                </a:cubicBezTo>
                <a:cubicBezTo>
                  <a:pt x="445" y="526"/>
                  <a:pt x="500" y="509"/>
                  <a:pt x="530" y="444"/>
                </a:cubicBezTo>
                <a:cubicBezTo>
                  <a:pt x="560" y="379"/>
                  <a:pt x="588" y="222"/>
                  <a:pt x="562" y="152"/>
                </a:cubicBezTo>
                <a:cubicBezTo>
                  <a:pt x="536" y="82"/>
                  <a:pt x="438" y="44"/>
                  <a:pt x="376" y="22"/>
                </a:cubicBezTo>
                <a:cubicBezTo>
                  <a:pt x="314" y="0"/>
                  <a:pt x="228" y="22"/>
                  <a:pt x="189" y="22"/>
                </a:cubicBezTo>
                <a:close/>
              </a:path>
            </a:pathLst>
          </a:custGeom>
          <a:noFill/>
          <a:ln w="25400" cap="flat" cmpd="sng">
            <a:solidFill>
              <a:srgbClr val="9900CC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5" name="Freeform 34"/>
          <p:cNvSpPr>
            <a:spLocks/>
          </p:cNvSpPr>
          <p:nvPr/>
        </p:nvSpPr>
        <p:spPr bwMode="auto">
          <a:xfrm>
            <a:off x="5486401" y="992188"/>
            <a:ext cx="2309813" cy="1922462"/>
          </a:xfrm>
          <a:custGeom>
            <a:avLst/>
            <a:gdLst>
              <a:gd name="T0" fmla="*/ 640119810 w 1455"/>
              <a:gd name="T1" fmla="*/ 0 h 1211"/>
              <a:gd name="T2" fmla="*/ 128528797 w 1455"/>
              <a:gd name="T3" fmla="*/ 735885335 h 1211"/>
              <a:gd name="T4" fmla="*/ 148690044 w 1455"/>
              <a:gd name="T5" fmla="*/ 1859874873 h 1211"/>
              <a:gd name="T6" fmla="*/ 1028224024 w 1455"/>
              <a:gd name="T7" fmla="*/ 2147483647 h 1211"/>
              <a:gd name="T8" fmla="*/ 2147483647 w 1455"/>
              <a:gd name="T9" fmla="*/ 2147483647 h 1211"/>
              <a:gd name="T10" fmla="*/ 2147483647 w 1455"/>
              <a:gd name="T11" fmla="*/ 1940519819 h 12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5"/>
              <a:gd name="T19" fmla="*/ 0 h 1211"/>
              <a:gd name="T20" fmla="*/ 1455 w 1455"/>
              <a:gd name="T21" fmla="*/ 1211 h 121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5" h="1211">
                <a:moveTo>
                  <a:pt x="254" y="0"/>
                </a:moveTo>
                <a:cubicBezTo>
                  <a:pt x="169" y="84"/>
                  <a:pt x="84" y="169"/>
                  <a:pt x="51" y="292"/>
                </a:cubicBezTo>
                <a:cubicBezTo>
                  <a:pt x="18" y="415"/>
                  <a:pt x="0" y="599"/>
                  <a:pt x="59" y="738"/>
                </a:cubicBezTo>
                <a:cubicBezTo>
                  <a:pt x="118" y="877"/>
                  <a:pt x="232" y="1058"/>
                  <a:pt x="408" y="1127"/>
                </a:cubicBezTo>
                <a:cubicBezTo>
                  <a:pt x="584" y="1196"/>
                  <a:pt x="940" y="1211"/>
                  <a:pt x="1114" y="1152"/>
                </a:cubicBezTo>
                <a:cubicBezTo>
                  <a:pt x="1288" y="1093"/>
                  <a:pt x="1383" y="884"/>
                  <a:pt x="1455" y="770"/>
                </a:cubicBezTo>
              </a:path>
            </a:pathLst>
          </a:custGeom>
          <a:noFill/>
          <a:ln w="25400" cap="flat" cmpd="sng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6" name="Freeform 35"/>
          <p:cNvSpPr>
            <a:spLocks/>
          </p:cNvSpPr>
          <p:nvPr/>
        </p:nvSpPr>
        <p:spPr bwMode="auto">
          <a:xfrm>
            <a:off x="4430713" y="876300"/>
            <a:ext cx="4279900" cy="2857500"/>
          </a:xfrm>
          <a:custGeom>
            <a:avLst/>
            <a:gdLst>
              <a:gd name="T0" fmla="*/ 640119654 w 2696"/>
              <a:gd name="T1" fmla="*/ 0 h 1800"/>
              <a:gd name="T2" fmla="*/ 148688421 w 2696"/>
              <a:gd name="T3" fmla="*/ 856853289 h 1800"/>
              <a:gd name="T4" fmla="*/ 211693148 w 2696"/>
              <a:gd name="T5" fmla="*/ 2147483647 h 1800"/>
              <a:gd name="T6" fmla="*/ 1416327696 w 2696"/>
              <a:gd name="T7" fmla="*/ 2147483647 h 1800"/>
              <a:gd name="T8" fmla="*/ 2147483647 w 2696"/>
              <a:gd name="T9" fmla="*/ 2147483647 h 1800"/>
              <a:gd name="T10" fmla="*/ 2147483647 w 2696"/>
              <a:gd name="T11" fmla="*/ 2147483647 h 1800"/>
              <a:gd name="T12" fmla="*/ 2147483647 w 2696"/>
              <a:gd name="T13" fmla="*/ 2147483647 h 1800"/>
              <a:gd name="T14" fmla="*/ 2147483647 w 2696"/>
              <a:gd name="T15" fmla="*/ 2147483647 h 18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696"/>
              <a:gd name="T25" fmla="*/ 0 h 1800"/>
              <a:gd name="T26" fmla="*/ 2696 w 2696"/>
              <a:gd name="T27" fmla="*/ 1800 h 18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96" h="1800">
                <a:moveTo>
                  <a:pt x="254" y="0"/>
                </a:moveTo>
                <a:cubicBezTo>
                  <a:pt x="170" y="88"/>
                  <a:pt x="87" y="177"/>
                  <a:pt x="59" y="340"/>
                </a:cubicBezTo>
                <a:cubicBezTo>
                  <a:pt x="31" y="503"/>
                  <a:pt x="0" y="784"/>
                  <a:pt x="84" y="981"/>
                </a:cubicBezTo>
                <a:cubicBezTo>
                  <a:pt x="168" y="1178"/>
                  <a:pt x="411" y="1401"/>
                  <a:pt x="562" y="1525"/>
                </a:cubicBezTo>
                <a:cubicBezTo>
                  <a:pt x="713" y="1649"/>
                  <a:pt x="816" y="1686"/>
                  <a:pt x="992" y="1728"/>
                </a:cubicBezTo>
                <a:cubicBezTo>
                  <a:pt x="1168" y="1770"/>
                  <a:pt x="1405" y="1800"/>
                  <a:pt x="1617" y="1776"/>
                </a:cubicBezTo>
                <a:cubicBezTo>
                  <a:pt x="1829" y="1752"/>
                  <a:pt x="2086" y="1693"/>
                  <a:pt x="2266" y="1582"/>
                </a:cubicBezTo>
                <a:cubicBezTo>
                  <a:pt x="2446" y="1471"/>
                  <a:pt x="2624" y="1191"/>
                  <a:pt x="2696" y="1111"/>
                </a:cubicBezTo>
              </a:path>
            </a:pathLst>
          </a:custGeom>
          <a:noFill/>
          <a:ln w="25400" cap="flat" cmpd="sng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1160233" name="Line 41"/>
          <p:cNvSpPr>
            <a:spLocks noChangeShapeType="1"/>
          </p:cNvSpPr>
          <p:nvPr/>
        </p:nvSpPr>
        <p:spPr bwMode="auto">
          <a:xfrm>
            <a:off x="5702301" y="708025"/>
            <a:ext cx="3324225" cy="4668838"/>
          </a:xfrm>
          <a:prstGeom prst="line">
            <a:avLst/>
          </a:prstGeom>
          <a:noFill/>
          <a:ln w="57150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1160234" name="Line 42"/>
          <p:cNvSpPr>
            <a:spLocks noChangeShapeType="1"/>
          </p:cNvSpPr>
          <p:nvPr/>
        </p:nvSpPr>
        <p:spPr bwMode="auto">
          <a:xfrm>
            <a:off x="7324725" y="684213"/>
            <a:ext cx="2395538" cy="3351212"/>
          </a:xfrm>
          <a:prstGeom prst="line">
            <a:avLst/>
          </a:prstGeom>
          <a:noFill/>
          <a:ln w="57150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1160235" name="Line 43"/>
          <p:cNvSpPr>
            <a:spLocks noChangeShapeType="1"/>
          </p:cNvSpPr>
          <p:nvPr/>
        </p:nvSpPr>
        <p:spPr bwMode="auto">
          <a:xfrm>
            <a:off x="4116389" y="823914"/>
            <a:ext cx="3324225" cy="4668837"/>
          </a:xfrm>
          <a:prstGeom prst="line">
            <a:avLst/>
          </a:prstGeom>
          <a:noFill/>
          <a:ln w="57150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" name="Freeform 30">
            <a:extLst>
              <a:ext uri="{FF2B5EF4-FFF2-40B4-BE49-F238E27FC236}">
                <a16:creationId xmlns:a16="http://schemas.microsoft.com/office/drawing/2014/main" id="{237BE562-A0A9-4C2D-8F0E-93021ED9FF93}"/>
              </a:ext>
            </a:extLst>
          </p:cNvPr>
          <p:cNvSpPr>
            <a:spLocks/>
          </p:cNvSpPr>
          <p:nvPr/>
        </p:nvSpPr>
        <p:spPr bwMode="auto">
          <a:xfrm>
            <a:off x="2625725" y="714375"/>
            <a:ext cx="5073650" cy="4984750"/>
          </a:xfrm>
          <a:custGeom>
            <a:avLst/>
            <a:gdLst/>
            <a:ahLst/>
            <a:cxnLst>
              <a:cxn ang="0">
                <a:pos x="0" y="3140"/>
              </a:cxn>
              <a:cxn ang="0">
                <a:pos x="423" y="3069"/>
              </a:cxn>
              <a:cxn ang="0">
                <a:pos x="789" y="2951"/>
              </a:cxn>
              <a:cxn ang="0">
                <a:pos x="1200" y="2698"/>
              </a:cxn>
              <a:cxn ang="0">
                <a:pos x="1586" y="2375"/>
              </a:cxn>
              <a:cxn ang="0">
                <a:pos x="1981" y="1933"/>
              </a:cxn>
              <a:cxn ang="0">
                <a:pos x="2762" y="765"/>
              </a:cxn>
              <a:cxn ang="0">
                <a:pos x="3196" y="0"/>
              </a:cxn>
            </a:cxnLst>
            <a:rect l="0" t="0" r="r" b="b"/>
            <a:pathLst>
              <a:path w="3196" h="3140">
                <a:moveTo>
                  <a:pt x="0" y="3140"/>
                </a:moveTo>
                <a:cubicBezTo>
                  <a:pt x="140" y="3125"/>
                  <a:pt x="292" y="3100"/>
                  <a:pt x="423" y="3069"/>
                </a:cubicBezTo>
                <a:cubicBezTo>
                  <a:pt x="554" y="3038"/>
                  <a:pt x="660" y="3013"/>
                  <a:pt x="789" y="2951"/>
                </a:cubicBezTo>
                <a:cubicBezTo>
                  <a:pt x="918" y="2889"/>
                  <a:pt x="1067" y="2794"/>
                  <a:pt x="1200" y="2698"/>
                </a:cubicBezTo>
                <a:cubicBezTo>
                  <a:pt x="1333" y="2602"/>
                  <a:pt x="1456" y="2502"/>
                  <a:pt x="1586" y="2375"/>
                </a:cubicBezTo>
                <a:cubicBezTo>
                  <a:pt x="1716" y="2248"/>
                  <a:pt x="1785" y="2201"/>
                  <a:pt x="1981" y="1933"/>
                </a:cubicBezTo>
                <a:cubicBezTo>
                  <a:pt x="2177" y="1665"/>
                  <a:pt x="2560" y="1087"/>
                  <a:pt x="2762" y="765"/>
                </a:cubicBezTo>
                <a:cubicBezTo>
                  <a:pt x="2964" y="443"/>
                  <a:pt x="3106" y="160"/>
                  <a:pt x="3196" y="0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endParaRPr lang="en-US" sz="1800"/>
          </a:p>
        </p:txBody>
      </p:sp>
      <p:sp>
        <p:nvSpPr>
          <p:cNvPr id="42" name="Oval 31">
            <a:extLst>
              <a:ext uri="{FF2B5EF4-FFF2-40B4-BE49-F238E27FC236}">
                <a16:creationId xmlns:a16="http://schemas.microsoft.com/office/drawing/2014/main" id="{8D89D383-D04B-4378-8E61-313A8D6941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02450" y="1804989"/>
            <a:ext cx="230188" cy="230187"/>
          </a:xfrm>
          <a:prstGeom prst="ellipse">
            <a:avLst/>
          </a:prstGeom>
          <a:solidFill>
            <a:srgbClr val="9900FF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43" name="Freeform 32">
            <a:extLst>
              <a:ext uri="{FF2B5EF4-FFF2-40B4-BE49-F238E27FC236}">
                <a16:creationId xmlns:a16="http://schemas.microsoft.com/office/drawing/2014/main" id="{ED42C72C-82CD-4555-B98B-9E196E01BFBB}"/>
              </a:ext>
            </a:extLst>
          </p:cNvPr>
          <p:cNvSpPr>
            <a:spLocks/>
          </p:cNvSpPr>
          <p:nvPr/>
        </p:nvSpPr>
        <p:spPr bwMode="auto">
          <a:xfrm>
            <a:off x="2625725" y="658813"/>
            <a:ext cx="4116388" cy="5040312"/>
          </a:xfrm>
          <a:custGeom>
            <a:avLst/>
            <a:gdLst/>
            <a:ahLst/>
            <a:cxnLst>
              <a:cxn ang="0">
                <a:pos x="0" y="3175"/>
              </a:cxn>
              <a:cxn ang="0">
                <a:pos x="389" y="3087"/>
              </a:cxn>
              <a:cxn ang="0">
                <a:pos x="781" y="2964"/>
              </a:cxn>
              <a:cxn ang="0">
                <a:pos x="1180" y="2703"/>
              </a:cxn>
              <a:cxn ang="0">
                <a:pos x="1587" y="2288"/>
              </a:cxn>
              <a:cxn ang="0">
                <a:pos x="1986" y="1605"/>
              </a:cxn>
              <a:cxn ang="0">
                <a:pos x="2370" y="668"/>
              </a:cxn>
              <a:cxn ang="0">
                <a:pos x="2593" y="0"/>
              </a:cxn>
            </a:cxnLst>
            <a:rect l="0" t="0" r="r" b="b"/>
            <a:pathLst>
              <a:path w="2593" h="3175">
                <a:moveTo>
                  <a:pt x="0" y="3175"/>
                </a:moveTo>
                <a:cubicBezTo>
                  <a:pt x="65" y="3160"/>
                  <a:pt x="259" y="3122"/>
                  <a:pt x="389" y="3087"/>
                </a:cubicBezTo>
                <a:cubicBezTo>
                  <a:pt x="519" y="3052"/>
                  <a:pt x="649" y="3028"/>
                  <a:pt x="781" y="2964"/>
                </a:cubicBezTo>
                <a:cubicBezTo>
                  <a:pt x="913" y="2900"/>
                  <a:pt x="1046" y="2816"/>
                  <a:pt x="1180" y="2703"/>
                </a:cubicBezTo>
                <a:cubicBezTo>
                  <a:pt x="1314" y="2590"/>
                  <a:pt x="1453" y="2471"/>
                  <a:pt x="1587" y="2288"/>
                </a:cubicBezTo>
                <a:cubicBezTo>
                  <a:pt x="1721" y="2105"/>
                  <a:pt x="1856" y="1875"/>
                  <a:pt x="1986" y="1605"/>
                </a:cubicBezTo>
                <a:cubicBezTo>
                  <a:pt x="2116" y="1335"/>
                  <a:pt x="2269" y="935"/>
                  <a:pt x="2370" y="668"/>
                </a:cubicBezTo>
                <a:cubicBezTo>
                  <a:pt x="2471" y="401"/>
                  <a:pt x="2547" y="139"/>
                  <a:pt x="2593" y="0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endParaRPr lang="en-US" sz="1800"/>
          </a:p>
        </p:txBody>
      </p:sp>
      <p:sp>
        <p:nvSpPr>
          <p:cNvPr id="44" name="Oval 33">
            <a:extLst>
              <a:ext uri="{FF2B5EF4-FFF2-40B4-BE49-F238E27FC236}">
                <a16:creationId xmlns:a16="http://schemas.microsoft.com/office/drawing/2014/main" id="{D575BF50-1390-48E9-92BC-99365AC228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73800" y="1590675"/>
            <a:ext cx="230188" cy="230188"/>
          </a:xfrm>
          <a:prstGeom prst="ellipse">
            <a:avLst/>
          </a:prstGeom>
          <a:solidFill>
            <a:srgbClr val="9900FF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45" name="Freeform 34">
            <a:extLst>
              <a:ext uri="{FF2B5EF4-FFF2-40B4-BE49-F238E27FC236}">
                <a16:creationId xmlns:a16="http://schemas.microsoft.com/office/drawing/2014/main" id="{C62EAA5D-7B88-4735-AD89-671C039F529D}"/>
              </a:ext>
            </a:extLst>
          </p:cNvPr>
          <p:cNvSpPr>
            <a:spLocks/>
          </p:cNvSpPr>
          <p:nvPr/>
        </p:nvSpPr>
        <p:spPr bwMode="auto">
          <a:xfrm>
            <a:off x="2625726" y="658813"/>
            <a:ext cx="3262313" cy="5040312"/>
          </a:xfrm>
          <a:custGeom>
            <a:avLst/>
            <a:gdLst/>
            <a:ahLst/>
            <a:cxnLst>
              <a:cxn ang="0">
                <a:pos x="0" y="3175"/>
              </a:cxn>
              <a:cxn ang="0">
                <a:pos x="404" y="3072"/>
              </a:cxn>
              <a:cxn ang="0">
                <a:pos x="796" y="2918"/>
              </a:cxn>
              <a:cxn ang="0">
                <a:pos x="1195" y="2642"/>
              </a:cxn>
              <a:cxn ang="0">
                <a:pos x="1510" y="2273"/>
              </a:cxn>
              <a:cxn ang="0">
                <a:pos x="1779" y="1589"/>
              </a:cxn>
              <a:cxn ang="0">
                <a:pos x="1986" y="583"/>
              </a:cxn>
              <a:cxn ang="0">
                <a:pos x="2055" y="0"/>
              </a:cxn>
            </a:cxnLst>
            <a:rect l="0" t="0" r="r" b="b"/>
            <a:pathLst>
              <a:path w="2055" h="3175">
                <a:moveTo>
                  <a:pt x="0" y="3175"/>
                </a:moveTo>
                <a:cubicBezTo>
                  <a:pt x="67" y="3158"/>
                  <a:pt x="271" y="3115"/>
                  <a:pt x="404" y="3072"/>
                </a:cubicBezTo>
                <a:cubicBezTo>
                  <a:pt x="537" y="3029"/>
                  <a:pt x="664" y="2990"/>
                  <a:pt x="796" y="2918"/>
                </a:cubicBezTo>
                <a:cubicBezTo>
                  <a:pt x="928" y="2846"/>
                  <a:pt x="1076" y="2749"/>
                  <a:pt x="1195" y="2642"/>
                </a:cubicBezTo>
                <a:cubicBezTo>
                  <a:pt x="1314" y="2535"/>
                  <a:pt x="1413" y="2448"/>
                  <a:pt x="1510" y="2273"/>
                </a:cubicBezTo>
                <a:cubicBezTo>
                  <a:pt x="1607" y="2098"/>
                  <a:pt x="1700" y="1871"/>
                  <a:pt x="1779" y="1589"/>
                </a:cubicBezTo>
                <a:cubicBezTo>
                  <a:pt x="1858" y="1307"/>
                  <a:pt x="1940" y="848"/>
                  <a:pt x="1986" y="583"/>
                </a:cubicBezTo>
                <a:cubicBezTo>
                  <a:pt x="2032" y="318"/>
                  <a:pt x="2041" y="121"/>
                  <a:pt x="2055" y="0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endParaRPr lang="en-US" sz="1800"/>
          </a:p>
        </p:txBody>
      </p:sp>
      <p:sp>
        <p:nvSpPr>
          <p:cNvPr id="46" name="Oval 35">
            <a:extLst>
              <a:ext uri="{FF2B5EF4-FFF2-40B4-BE49-F238E27FC236}">
                <a16:creationId xmlns:a16="http://schemas.microsoft.com/office/drawing/2014/main" id="{22D287AF-85C5-48E3-BE80-C76EC727C3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57850" y="1462089"/>
            <a:ext cx="230188" cy="230187"/>
          </a:xfrm>
          <a:prstGeom prst="ellipse">
            <a:avLst/>
          </a:prstGeom>
          <a:solidFill>
            <a:srgbClr val="9900FF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1A2-FF9F-4E30-9B16-F795A7AA294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/>
              <a:t>Pump Optimization Options - Throttling</a:t>
            </a:r>
          </a:p>
        </p:txBody>
      </p:sp>
      <p:sp>
        <p:nvSpPr>
          <p:cNvPr id="41988" name="Line 2"/>
          <p:cNvSpPr>
            <a:spLocks noChangeShapeType="1"/>
          </p:cNvSpPr>
          <p:nvPr/>
        </p:nvSpPr>
        <p:spPr bwMode="auto">
          <a:xfrm>
            <a:off x="2633663" y="658813"/>
            <a:ext cx="0" cy="50355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89" name="Line 3"/>
          <p:cNvSpPr>
            <a:spLocks noChangeShapeType="1"/>
          </p:cNvSpPr>
          <p:nvPr/>
        </p:nvSpPr>
        <p:spPr bwMode="auto">
          <a:xfrm>
            <a:off x="2633663" y="5694363"/>
            <a:ext cx="71437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39288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3" grpId="1" animBg="1"/>
      <p:bldP spid="44" grpId="0" animBg="1"/>
      <p:bldP spid="44" grpId="1" animBg="1"/>
      <p:bldP spid="45" grpId="0" animBg="1"/>
      <p:bldP spid="46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90" name="Group 4"/>
          <p:cNvGrpSpPr>
            <a:grpSpLocks/>
          </p:cNvGrpSpPr>
          <p:nvPr/>
        </p:nvGrpSpPr>
        <p:grpSpPr bwMode="auto">
          <a:xfrm>
            <a:off x="2620963" y="5842008"/>
            <a:ext cx="3535362" cy="369888"/>
            <a:chOff x="691" y="3680"/>
            <a:chExt cx="2227" cy="233"/>
          </a:xfrm>
        </p:grpSpPr>
        <p:sp>
          <p:nvSpPr>
            <p:cNvPr id="42025" name="Text Box 5"/>
            <p:cNvSpPr txBox="1">
              <a:spLocks noChangeArrowheads="1"/>
            </p:cNvSpPr>
            <p:nvPr/>
          </p:nvSpPr>
          <p:spPr bwMode="auto">
            <a:xfrm>
              <a:off x="691" y="3680"/>
              <a:ext cx="1590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 dirty="0">
                  <a:solidFill>
                    <a:schemeClr val="bg1"/>
                  </a:solidFill>
                  <a:latin typeface="Arial" charset="0"/>
                </a:rPr>
                <a:t>Increasing Flow</a:t>
              </a:r>
            </a:p>
          </p:txBody>
        </p:sp>
        <p:sp>
          <p:nvSpPr>
            <p:cNvPr id="42026" name="Line 6"/>
            <p:cNvSpPr>
              <a:spLocks noChangeShapeType="1"/>
            </p:cNvSpPr>
            <p:nvPr/>
          </p:nvSpPr>
          <p:spPr bwMode="auto">
            <a:xfrm>
              <a:off x="2187" y="3832"/>
              <a:ext cx="731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arrow" w="lg" len="med"/>
            </a:ln>
          </p:spPr>
          <p:txBody>
            <a:bodyPr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41991" name="Group 7"/>
          <p:cNvGrpSpPr>
            <a:grpSpLocks/>
          </p:cNvGrpSpPr>
          <p:nvPr/>
        </p:nvGrpSpPr>
        <p:grpSpPr bwMode="auto">
          <a:xfrm rot="-5400000">
            <a:off x="446096" y="3671888"/>
            <a:ext cx="3535363" cy="369888"/>
            <a:chOff x="691" y="3708"/>
            <a:chExt cx="2227" cy="233"/>
          </a:xfrm>
        </p:grpSpPr>
        <p:sp>
          <p:nvSpPr>
            <p:cNvPr id="42023" name="Text Box 8"/>
            <p:cNvSpPr txBox="1">
              <a:spLocks noChangeArrowheads="1"/>
            </p:cNvSpPr>
            <p:nvPr/>
          </p:nvSpPr>
          <p:spPr bwMode="auto">
            <a:xfrm>
              <a:off x="691" y="3708"/>
              <a:ext cx="1590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 dirty="0">
                  <a:solidFill>
                    <a:schemeClr val="bg1"/>
                  </a:solidFill>
                  <a:latin typeface="Arial" charset="0"/>
                </a:rPr>
                <a:t>Increasing Head</a:t>
              </a:r>
            </a:p>
          </p:txBody>
        </p:sp>
        <p:sp>
          <p:nvSpPr>
            <p:cNvPr id="42024" name="Line 9"/>
            <p:cNvSpPr>
              <a:spLocks noChangeShapeType="1"/>
            </p:cNvSpPr>
            <p:nvPr/>
          </p:nvSpPr>
          <p:spPr bwMode="auto">
            <a:xfrm>
              <a:off x="2187" y="3832"/>
              <a:ext cx="73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lg" len="med"/>
            </a:ln>
          </p:spPr>
          <p:txBody>
            <a:bodyPr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  <p:sp>
        <p:nvSpPr>
          <p:cNvPr id="41992" name="Line 10"/>
          <p:cNvSpPr>
            <a:spLocks noChangeShapeType="1"/>
          </p:cNvSpPr>
          <p:nvPr/>
        </p:nvSpPr>
        <p:spPr bwMode="auto">
          <a:xfrm>
            <a:off x="2633663" y="1287463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3" name="Line 11"/>
          <p:cNvSpPr>
            <a:spLocks noChangeShapeType="1"/>
          </p:cNvSpPr>
          <p:nvPr/>
        </p:nvSpPr>
        <p:spPr bwMode="auto">
          <a:xfrm>
            <a:off x="2633663" y="1917700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4" name="Line 12"/>
          <p:cNvSpPr>
            <a:spLocks noChangeShapeType="1"/>
          </p:cNvSpPr>
          <p:nvPr/>
        </p:nvSpPr>
        <p:spPr bwMode="auto">
          <a:xfrm>
            <a:off x="2633663" y="2546350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5" name="Line 13"/>
          <p:cNvSpPr>
            <a:spLocks noChangeShapeType="1"/>
          </p:cNvSpPr>
          <p:nvPr/>
        </p:nvSpPr>
        <p:spPr bwMode="auto">
          <a:xfrm>
            <a:off x="2633663" y="3176588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6" name="Line 14"/>
          <p:cNvSpPr>
            <a:spLocks noChangeShapeType="1"/>
          </p:cNvSpPr>
          <p:nvPr/>
        </p:nvSpPr>
        <p:spPr bwMode="auto">
          <a:xfrm>
            <a:off x="2633663" y="3805238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7" name="Line 15"/>
          <p:cNvSpPr>
            <a:spLocks noChangeShapeType="1"/>
          </p:cNvSpPr>
          <p:nvPr/>
        </p:nvSpPr>
        <p:spPr bwMode="auto">
          <a:xfrm>
            <a:off x="2633663" y="4435475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8" name="Line 16"/>
          <p:cNvSpPr>
            <a:spLocks noChangeShapeType="1"/>
          </p:cNvSpPr>
          <p:nvPr/>
        </p:nvSpPr>
        <p:spPr bwMode="auto">
          <a:xfrm>
            <a:off x="2633663" y="5064125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99" name="Line 17"/>
          <p:cNvSpPr>
            <a:spLocks noChangeShapeType="1"/>
          </p:cNvSpPr>
          <p:nvPr/>
        </p:nvSpPr>
        <p:spPr bwMode="auto">
          <a:xfrm>
            <a:off x="2633663" y="658813"/>
            <a:ext cx="714375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0" name="Line 18"/>
          <p:cNvSpPr>
            <a:spLocks noChangeShapeType="1"/>
          </p:cNvSpPr>
          <p:nvPr/>
        </p:nvSpPr>
        <p:spPr bwMode="auto">
          <a:xfrm>
            <a:off x="3262313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1" name="Line 19"/>
          <p:cNvSpPr>
            <a:spLocks noChangeShapeType="1"/>
          </p:cNvSpPr>
          <p:nvPr/>
        </p:nvSpPr>
        <p:spPr bwMode="auto">
          <a:xfrm>
            <a:off x="3892550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2" name="Line 20"/>
          <p:cNvSpPr>
            <a:spLocks noChangeShapeType="1"/>
          </p:cNvSpPr>
          <p:nvPr/>
        </p:nvSpPr>
        <p:spPr bwMode="auto">
          <a:xfrm>
            <a:off x="4521200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3" name="Line 21"/>
          <p:cNvSpPr>
            <a:spLocks noChangeShapeType="1"/>
          </p:cNvSpPr>
          <p:nvPr/>
        </p:nvSpPr>
        <p:spPr bwMode="auto">
          <a:xfrm>
            <a:off x="5151438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4" name="Line 22"/>
          <p:cNvSpPr>
            <a:spLocks noChangeShapeType="1"/>
          </p:cNvSpPr>
          <p:nvPr/>
        </p:nvSpPr>
        <p:spPr bwMode="auto">
          <a:xfrm>
            <a:off x="5780088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5" name="Line 23"/>
          <p:cNvSpPr>
            <a:spLocks noChangeShapeType="1"/>
          </p:cNvSpPr>
          <p:nvPr/>
        </p:nvSpPr>
        <p:spPr bwMode="auto">
          <a:xfrm>
            <a:off x="6410325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6" name="Line 24"/>
          <p:cNvSpPr>
            <a:spLocks noChangeShapeType="1"/>
          </p:cNvSpPr>
          <p:nvPr/>
        </p:nvSpPr>
        <p:spPr bwMode="auto">
          <a:xfrm>
            <a:off x="7038975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7" name="Line 25"/>
          <p:cNvSpPr>
            <a:spLocks noChangeShapeType="1"/>
          </p:cNvSpPr>
          <p:nvPr/>
        </p:nvSpPr>
        <p:spPr bwMode="auto">
          <a:xfrm>
            <a:off x="7669213" y="65881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8" name="Line 26"/>
          <p:cNvSpPr>
            <a:spLocks noChangeShapeType="1"/>
          </p:cNvSpPr>
          <p:nvPr/>
        </p:nvSpPr>
        <p:spPr bwMode="auto">
          <a:xfrm>
            <a:off x="8324850" y="66516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09" name="Line 27"/>
          <p:cNvSpPr>
            <a:spLocks noChangeShapeType="1"/>
          </p:cNvSpPr>
          <p:nvPr/>
        </p:nvSpPr>
        <p:spPr bwMode="auto">
          <a:xfrm>
            <a:off x="8951913" y="657225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0" name="Line 28"/>
          <p:cNvSpPr>
            <a:spLocks noChangeShapeType="1"/>
          </p:cNvSpPr>
          <p:nvPr/>
        </p:nvSpPr>
        <p:spPr bwMode="auto">
          <a:xfrm>
            <a:off x="9593263" y="665163"/>
            <a:ext cx="0" cy="503555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1" name="Freeform 29"/>
          <p:cNvSpPr>
            <a:spLocks/>
          </p:cNvSpPr>
          <p:nvPr/>
        </p:nvSpPr>
        <p:spPr bwMode="auto">
          <a:xfrm>
            <a:off x="2633664" y="1169988"/>
            <a:ext cx="7070725" cy="3363912"/>
          </a:xfrm>
          <a:custGeom>
            <a:avLst/>
            <a:gdLst>
              <a:gd name="T0" fmla="*/ 0 w 4454"/>
              <a:gd name="T1" fmla="*/ 0 h 2119"/>
              <a:gd name="T2" fmla="*/ 1799391567 w 4454"/>
              <a:gd name="T3" fmla="*/ 115927166 h 2119"/>
              <a:gd name="T4" fmla="*/ 2147483647 w 4454"/>
              <a:gd name="T5" fmla="*/ 483869904 h 2119"/>
              <a:gd name="T6" fmla="*/ 2147483647 w 4454"/>
              <a:gd name="T7" fmla="*/ 1199594041 h 2119"/>
              <a:gd name="T8" fmla="*/ 2147483647 w 4454"/>
              <a:gd name="T9" fmla="*/ 2147483647 h 2119"/>
              <a:gd name="T10" fmla="*/ 2147483647 w 4454"/>
              <a:gd name="T11" fmla="*/ 2147483647 h 2119"/>
              <a:gd name="T12" fmla="*/ 2147483647 w 4454"/>
              <a:gd name="T13" fmla="*/ 2147483647 h 21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54"/>
              <a:gd name="T22" fmla="*/ 0 h 2119"/>
              <a:gd name="T23" fmla="*/ 4454 w 4454"/>
              <a:gd name="T24" fmla="*/ 2119 h 21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54" h="2119">
                <a:moveTo>
                  <a:pt x="0" y="0"/>
                </a:moveTo>
                <a:cubicBezTo>
                  <a:pt x="119" y="8"/>
                  <a:pt x="434" y="14"/>
                  <a:pt x="714" y="46"/>
                </a:cubicBezTo>
                <a:cubicBezTo>
                  <a:pt x="994" y="78"/>
                  <a:pt x="1340" y="120"/>
                  <a:pt x="1682" y="192"/>
                </a:cubicBezTo>
                <a:cubicBezTo>
                  <a:pt x="2024" y="264"/>
                  <a:pt x="2450" y="353"/>
                  <a:pt x="2765" y="476"/>
                </a:cubicBezTo>
                <a:cubicBezTo>
                  <a:pt x="3080" y="599"/>
                  <a:pt x="3350" y="760"/>
                  <a:pt x="3571" y="929"/>
                </a:cubicBezTo>
                <a:cubicBezTo>
                  <a:pt x="3792" y="1098"/>
                  <a:pt x="3946" y="1292"/>
                  <a:pt x="4093" y="1490"/>
                </a:cubicBezTo>
                <a:cubicBezTo>
                  <a:pt x="4240" y="1688"/>
                  <a:pt x="4379" y="1988"/>
                  <a:pt x="4454" y="2119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2" name="Freeform 31"/>
          <p:cNvSpPr>
            <a:spLocks/>
          </p:cNvSpPr>
          <p:nvPr/>
        </p:nvSpPr>
        <p:spPr bwMode="auto">
          <a:xfrm>
            <a:off x="2633664" y="2043114"/>
            <a:ext cx="6154737" cy="2746375"/>
          </a:xfrm>
          <a:custGeom>
            <a:avLst/>
            <a:gdLst>
              <a:gd name="T0" fmla="*/ 0 w 3877"/>
              <a:gd name="T1" fmla="*/ 0 h 1730"/>
              <a:gd name="T2" fmla="*/ 1799391757 w 3877"/>
              <a:gd name="T3" fmla="*/ 115927204 h 1730"/>
              <a:gd name="T4" fmla="*/ 2147483647 w 3877"/>
              <a:gd name="T5" fmla="*/ 483870062 h 1730"/>
              <a:gd name="T6" fmla="*/ 2147483647 w 3877"/>
              <a:gd name="T7" fmla="*/ 1353324715 h 1730"/>
              <a:gd name="T8" fmla="*/ 2147483647 w 3877"/>
              <a:gd name="T9" fmla="*/ 2147483647 h 1730"/>
              <a:gd name="T10" fmla="*/ 2147483647 w 3877"/>
              <a:gd name="T11" fmla="*/ 2147483647 h 17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77"/>
              <a:gd name="T19" fmla="*/ 0 h 1730"/>
              <a:gd name="T20" fmla="*/ 3877 w 3877"/>
              <a:gd name="T21" fmla="*/ 1730 h 17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877" h="1730">
                <a:moveTo>
                  <a:pt x="0" y="0"/>
                </a:moveTo>
                <a:cubicBezTo>
                  <a:pt x="119" y="8"/>
                  <a:pt x="434" y="14"/>
                  <a:pt x="714" y="46"/>
                </a:cubicBezTo>
                <a:cubicBezTo>
                  <a:pt x="994" y="78"/>
                  <a:pt x="1344" y="110"/>
                  <a:pt x="1682" y="192"/>
                </a:cubicBezTo>
                <a:cubicBezTo>
                  <a:pt x="2020" y="274"/>
                  <a:pt x="2438" y="389"/>
                  <a:pt x="2741" y="537"/>
                </a:cubicBezTo>
                <a:cubicBezTo>
                  <a:pt x="3044" y="685"/>
                  <a:pt x="3314" y="882"/>
                  <a:pt x="3503" y="1081"/>
                </a:cubicBezTo>
                <a:cubicBezTo>
                  <a:pt x="3692" y="1280"/>
                  <a:pt x="3799" y="1595"/>
                  <a:pt x="3877" y="1730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3" name="Freeform 32"/>
          <p:cNvSpPr>
            <a:spLocks/>
          </p:cNvSpPr>
          <p:nvPr/>
        </p:nvSpPr>
        <p:spPr bwMode="auto">
          <a:xfrm>
            <a:off x="2633663" y="3033713"/>
            <a:ext cx="5021262" cy="1911350"/>
          </a:xfrm>
          <a:custGeom>
            <a:avLst/>
            <a:gdLst>
              <a:gd name="T0" fmla="*/ 0 w 3163"/>
              <a:gd name="T1" fmla="*/ 0 h 1204"/>
              <a:gd name="T2" fmla="*/ 1799391622 w 3163"/>
              <a:gd name="T3" fmla="*/ 115927190 h 1204"/>
              <a:gd name="T4" fmla="*/ 2147483647 w 3163"/>
              <a:gd name="T5" fmla="*/ 483870002 h 1204"/>
              <a:gd name="T6" fmla="*/ 2147483647 w 3163"/>
              <a:gd name="T7" fmla="*/ 1338203617 h 1204"/>
              <a:gd name="T8" fmla="*/ 2147483647 w 3163"/>
              <a:gd name="T9" fmla="*/ 2147483647 h 1204"/>
              <a:gd name="T10" fmla="*/ 2147483647 w 3163"/>
              <a:gd name="T11" fmla="*/ 2147483647 h 1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63"/>
              <a:gd name="T19" fmla="*/ 0 h 1204"/>
              <a:gd name="T20" fmla="*/ 3163 w 3163"/>
              <a:gd name="T21" fmla="*/ 1204 h 12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63" h="1204">
                <a:moveTo>
                  <a:pt x="0" y="0"/>
                </a:moveTo>
                <a:cubicBezTo>
                  <a:pt x="119" y="8"/>
                  <a:pt x="434" y="14"/>
                  <a:pt x="714" y="46"/>
                </a:cubicBezTo>
                <a:cubicBezTo>
                  <a:pt x="994" y="78"/>
                  <a:pt x="1367" y="111"/>
                  <a:pt x="1682" y="192"/>
                </a:cubicBezTo>
                <a:cubicBezTo>
                  <a:pt x="1997" y="273"/>
                  <a:pt x="2385" y="419"/>
                  <a:pt x="2603" y="531"/>
                </a:cubicBezTo>
                <a:cubicBezTo>
                  <a:pt x="2821" y="643"/>
                  <a:pt x="2899" y="752"/>
                  <a:pt x="2992" y="864"/>
                </a:cubicBezTo>
                <a:cubicBezTo>
                  <a:pt x="3085" y="976"/>
                  <a:pt x="3128" y="1133"/>
                  <a:pt x="3163" y="1204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4" name="Freeform 33"/>
          <p:cNvSpPr>
            <a:spLocks/>
          </p:cNvSpPr>
          <p:nvPr/>
        </p:nvSpPr>
        <p:spPr bwMode="auto">
          <a:xfrm>
            <a:off x="6194425" y="1304925"/>
            <a:ext cx="933450" cy="890588"/>
          </a:xfrm>
          <a:custGeom>
            <a:avLst/>
            <a:gdLst>
              <a:gd name="T0" fmla="*/ 476308738 w 588"/>
              <a:gd name="T1" fmla="*/ 55443469 h 561"/>
              <a:gd name="T2" fmla="*/ 128527171 w 588"/>
              <a:gd name="T3" fmla="*/ 299899525 h 561"/>
              <a:gd name="T4" fmla="*/ 47882168 w 588"/>
              <a:gd name="T5" fmla="*/ 934979277 h 561"/>
              <a:gd name="T6" fmla="*/ 415824914 w 588"/>
              <a:gd name="T7" fmla="*/ 1343244641 h 561"/>
              <a:gd name="T8" fmla="*/ 967739995 w 588"/>
              <a:gd name="T9" fmla="*/ 1363405894 h 561"/>
              <a:gd name="T10" fmla="*/ 1335682655 w 588"/>
              <a:gd name="T11" fmla="*/ 1118949913 h 561"/>
              <a:gd name="T12" fmla="*/ 1416327621 w 588"/>
              <a:gd name="T13" fmla="*/ 383063898 h 561"/>
              <a:gd name="T14" fmla="*/ 947578753 w 588"/>
              <a:gd name="T15" fmla="*/ 55443469 h 561"/>
              <a:gd name="T16" fmla="*/ 476308738 w 588"/>
              <a:gd name="T17" fmla="*/ 55443469 h 5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88"/>
              <a:gd name="T28" fmla="*/ 0 h 561"/>
              <a:gd name="T29" fmla="*/ 588 w 588"/>
              <a:gd name="T30" fmla="*/ 561 h 56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88" h="561">
                <a:moveTo>
                  <a:pt x="189" y="22"/>
                </a:moveTo>
                <a:cubicBezTo>
                  <a:pt x="132" y="35"/>
                  <a:pt x="79" y="61"/>
                  <a:pt x="51" y="119"/>
                </a:cubicBezTo>
                <a:cubicBezTo>
                  <a:pt x="23" y="177"/>
                  <a:pt x="0" y="302"/>
                  <a:pt x="19" y="371"/>
                </a:cubicBezTo>
                <a:cubicBezTo>
                  <a:pt x="38" y="440"/>
                  <a:pt x="104" y="505"/>
                  <a:pt x="165" y="533"/>
                </a:cubicBezTo>
                <a:cubicBezTo>
                  <a:pt x="226" y="561"/>
                  <a:pt x="323" y="556"/>
                  <a:pt x="384" y="541"/>
                </a:cubicBezTo>
                <a:cubicBezTo>
                  <a:pt x="445" y="526"/>
                  <a:pt x="500" y="509"/>
                  <a:pt x="530" y="444"/>
                </a:cubicBezTo>
                <a:cubicBezTo>
                  <a:pt x="560" y="379"/>
                  <a:pt x="588" y="222"/>
                  <a:pt x="562" y="152"/>
                </a:cubicBezTo>
                <a:cubicBezTo>
                  <a:pt x="536" y="82"/>
                  <a:pt x="438" y="44"/>
                  <a:pt x="376" y="22"/>
                </a:cubicBezTo>
                <a:cubicBezTo>
                  <a:pt x="314" y="0"/>
                  <a:pt x="228" y="22"/>
                  <a:pt x="189" y="22"/>
                </a:cubicBezTo>
                <a:close/>
              </a:path>
            </a:pathLst>
          </a:custGeom>
          <a:noFill/>
          <a:ln w="25400" cap="flat" cmpd="sng">
            <a:solidFill>
              <a:srgbClr val="9900CC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5" name="Freeform 34"/>
          <p:cNvSpPr>
            <a:spLocks/>
          </p:cNvSpPr>
          <p:nvPr/>
        </p:nvSpPr>
        <p:spPr bwMode="auto">
          <a:xfrm>
            <a:off x="5486401" y="992188"/>
            <a:ext cx="2309813" cy="1922462"/>
          </a:xfrm>
          <a:custGeom>
            <a:avLst/>
            <a:gdLst>
              <a:gd name="T0" fmla="*/ 640119810 w 1455"/>
              <a:gd name="T1" fmla="*/ 0 h 1211"/>
              <a:gd name="T2" fmla="*/ 128528797 w 1455"/>
              <a:gd name="T3" fmla="*/ 735885335 h 1211"/>
              <a:gd name="T4" fmla="*/ 148690044 w 1455"/>
              <a:gd name="T5" fmla="*/ 1859874873 h 1211"/>
              <a:gd name="T6" fmla="*/ 1028224024 w 1455"/>
              <a:gd name="T7" fmla="*/ 2147483647 h 1211"/>
              <a:gd name="T8" fmla="*/ 2147483647 w 1455"/>
              <a:gd name="T9" fmla="*/ 2147483647 h 1211"/>
              <a:gd name="T10" fmla="*/ 2147483647 w 1455"/>
              <a:gd name="T11" fmla="*/ 1940519819 h 12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5"/>
              <a:gd name="T19" fmla="*/ 0 h 1211"/>
              <a:gd name="T20" fmla="*/ 1455 w 1455"/>
              <a:gd name="T21" fmla="*/ 1211 h 121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5" h="1211">
                <a:moveTo>
                  <a:pt x="254" y="0"/>
                </a:moveTo>
                <a:cubicBezTo>
                  <a:pt x="169" y="84"/>
                  <a:pt x="84" y="169"/>
                  <a:pt x="51" y="292"/>
                </a:cubicBezTo>
                <a:cubicBezTo>
                  <a:pt x="18" y="415"/>
                  <a:pt x="0" y="599"/>
                  <a:pt x="59" y="738"/>
                </a:cubicBezTo>
                <a:cubicBezTo>
                  <a:pt x="118" y="877"/>
                  <a:pt x="232" y="1058"/>
                  <a:pt x="408" y="1127"/>
                </a:cubicBezTo>
                <a:cubicBezTo>
                  <a:pt x="584" y="1196"/>
                  <a:pt x="940" y="1211"/>
                  <a:pt x="1114" y="1152"/>
                </a:cubicBezTo>
                <a:cubicBezTo>
                  <a:pt x="1288" y="1093"/>
                  <a:pt x="1383" y="884"/>
                  <a:pt x="1455" y="770"/>
                </a:cubicBezTo>
              </a:path>
            </a:pathLst>
          </a:custGeom>
          <a:noFill/>
          <a:ln w="25400" cap="flat" cmpd="sng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2016" name="Freeform 35"/>
          <p:cNvSpPr>
            <a:spLocks/>
          </p:cNvSpPr>
          <p:nvPr/>
        </p:nvSpPr>
        <p:spPr bwMode="auto">
          <a:xfrm>
            <a:off x="4430713" y="876300"/>
            <a:ext cx="4279900" cy="2857500"/>
          </a:xfrm>
          <a:custGeom>
            <a:avLst/>
            <a:gdLst>
              <a:gd name="T0" fmla="*/ 640119654 w 2696"/>
              <a:gd name="T1" fmla="*/ 0 h 1800"/>
              <a:gd name="T2" fmla="*/ 148688421 w 2696"/>
              <a:gd name="T3" fmla="*/ 856853289 h 1800"/>
              <a:gd name="T4" fmla="*/ 211693148 w 2696"/>
              <a:gd name="T5" fmla="*/ 2147483647 h 1800"/>
              <a:gd name="T6" fmla="*/ 1416327696 w 2696"/>
              <a:gd name="T7" fmla="*/ 2147483647 h 1800"/>
              <a:gd name="T8" fmla="*/ 2147483647 w 2696"/>
              <a:gd name="T9" fmla="*/ 2147483647 h 1800"/>
              <a:gd name="T10" fmla="*/ 2147483647 w 2696"/>
              <a:gd name="T11" fmla="*/ 2147483647 h 1800"/>
              <a:gd name="T12" fmla="*/ 2147483647 w 2696"/>
              <a:gd name="T13" fmla="*/ 2147483647 h 1800"/>
              <a:gd name="T14" fmla="*/ 2147483647 w 2696"/>
              <a:gd name="T15" fmla="*/ 2147483647 h 18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696"/>
              <a:gd name="T25" fmla="*/ 0 h 1800"/>
              <a:gd name="T26" fmla="*/ 2696 w 2696"/>
              <a:gd name="T27" fmla="*/ 1800 h 18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96" h="1800">
                <a:moveTo>
                  <a:pt x="254" y="0"/>
                </a:moveTo>
                <a:cubicBezTo>
                  <a:pt x="170" y="88"/>
                  <a:pt x="87" y="177"/>
                  <a:pt x="59" y="340"/>
                </a:cubicBezTo>
                <a:cubicBezTo>
                  <a:pt x="31" y="503"/>
                  <a:pt x="0" y="784"/>
                  <a:pt x="84" y="981"/>
                </a:cubicBezTo>
                <a:cubicBezTo>
                  <a:pt x="168" y="1178"/>
                  <a:pt x="411" y="1401"/>
                  <a:pt x="562" y="1525"/>
                </a:cubicBezTo>
                <a:cubicBezTo>
                  <a:pt x="713" y="1649"/>
                  <a:pt x="816" y="1686"/>
                  <a:pt x="992" y="1728"/>
                </a:cubicBezTo>
                <a:cubicBezTo>
                  <a:pt x="1168" y="1770"/>
                  <a:pt x="1405" y="1800"/>
                  <a:pt x="1617" y="1776"/>
                </a:cubicBezTo>
                <a:cubicBezTo>
                  <a:pt x="1829" y="1752"/>
                  <a:pt x="2086" y="1693"/>
                  <a:pt x="2266" y="1582"/>
                </a:cubicBezTo>
                <a:cubicBezTo>
                  <a:pt x="2446" y="1471"/>
                  <a:pt x="2624" y="1191"/>
                  <a:pt x="2696" y="1111"/>
                </a:cubicBezTo>
              </a:path>
            </a:pathLst>
          </a:custGeom>
          <a:noFill/>
          <a:ln w="25400" cap="flat" cmpd="sng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1160233" name="Line 41"/>
          <p:cNvSpPr>
            <a:spLocks noChangeShapeType="1"/>
          </p:cNvSpPr>
          <p:nvPr/>
        </p:nvSpPr>
        <p:spPr bwMode="auto">
          <a:xfrm>
            <a:off x="5702301" y="708025"/>
            <a:ext cx="3324225" cy="4668838"/>
          </a:xfrm>
          <a:prstGeom prst="line">
            <a:avLst/>
          </a:prstGeom>
          <a:noFill/>
          <a:ln w="57150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1160234" name="Line 42"/>
          <p:cNvSpPr>
            <a:spLocks noChangeShapeType="1"/>
          </p:cNvSpPr>
          <p:nvPr/>
        </p:nvSpPr>
        <p:spPr bwMode="auto">
          <a:xfrm>
            <a:off x="7324725" y="684213"/>
            <a:ext cx="2395538" cy="3351212"/>
          </a:xfrm>
          <a:prstGeom prst="line">
            <a:avLst/>
          </a:prstGeom>
          <a:noFill/>
          <a:ln w="57150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1160235" name="Line 43"/>
          <p:cNvSpPr>
            <a:spLocks noChangeShapeType="1"/>
          </p:cNvSpPr>
          <p:nvPr/>
        </p:nvSpPr>
        <p:spPr bwMode="auto">
          <a:xfrm>
            <a:off x="4116389" y="823914"/>
            <a:ext cx="3324225" cy="4668837"/>
          </a:xfrm>
          <a:prstGeom prst="line">
            <a:avLst/>
          </a:prstGeom>
          <a:noFill/>
          <a:ln w="57150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38" name="Freeform 30">
            <a:extLst>
              <a:ext uri="{FF2B5EF4-FFF2-40B4-BE49-F238E27FC236}">
                <a16:creationId xmlns:a16="http://schemas.microsoft.com/office/drawing/2014/main" id="{CD4BB154-9A4C-4E0C-9141-8C8B09D12625}"/>
              </a:ext>
            </a:extLst>
          </p:cNvPr>
          <p:cNvSpPr>
            <a:spLocks/>
          </p:cNvSpPr>
          <p:nvPr/>
        </p:nvSpPr>
        <p:spPr bwMode="auto">
          <a:xfrm>
            <a:off x="2625725" y="714375"/>
            <a:ext cx="5073650" cy="4984750"/>
          </a:xfrm>
          <a:custGeom>
            <a:avLst/>
            <a:gdLst/>
            <a:ahLst/>
            <a:cxnLst>
              <a:cxn ang="0">
                <a:pos x="0" y="3140"/>
              </a:cxn>
              <a:cxn ang="0">
                <a:pos x="423" y="3069"/>
              </a:cxn>
              <a:cxn ang="0">
                <a:pos x="789" y="2951"/>
              </a:cxn>
              <a:cxn ang="0">
                <a:pos x="1200" y="2698"/>
              </a:cxn>
              <a:cxn ang="0">
                <a:pos x="1586" y="2375"/>
              </a:cxn>
              <a:cxn ang="0">
                <a:pos x="1981" y="1933"/>
              </a:cxn>
              <a:cxn ang="0">
                <a:pos x="2762" y="765"/>
              </a:cxn>
              <a:cxn ang="0">
                <a:pos x="3196" y="0"/>
              </a:cxn>
            </a:cxnLst>
            <a:rect l="0" t="0" r="r" b="b"/>
            <a:pathLst>
              <a:path w="3196" h="3140">
                <a:moveTo>
                  <a:pt x="0" y="3140"/>
                </a:moveTo>
                <a:cubicBezTo>
                  <a:pt x="140" y="3125"/>
                  <a:pt x="292" y="3100"/>
                  <a:pt x="423" y="3069"/>
                </a:cubicBezTo>
                <a:cubicBezTo>
                  <a:pt x="554" y="3038"/>
                  <a:pt x="660" y="3013"/>
                  <a:pt x="789" y="2951"/>
                </a:cubicBezTo>
                <a:cubicBezTo>
                  <a:pt x="918" y="2889"/>
                  <a:pt x="1067" y="2794"/>
                  <a:pt x="1200" y="2698"/>
                </a:cubicBezTo>
                <a:cubicBezTo>
                  <a:pt x="1333" y="2602"/>
                  <a:pt x="1456" y="2502"/>
                  <a:pt x="1586" y="2375"/>
                </a:cubicBezTo>
                <a:cubicBezTo>
                  <a:pt x="1716" y="2248"/>
                  <a:pt x="1785" y="2201"/>
                  <a:pt x="1981" y="1933"/>
                </a:cubicBezTo>
                <a:cubicBezTo>
                  <a:pt x="2177" y="1665"/>
                  <a:pt x="2560" y="1087"/>
                  <a:pt x="2762" y="765"/>
                </a:cubicBezTo>
                <a:cubicBezTo>
                  <a:pt x="2964" y="443"/>
                  <a:pt x="3106" y="160"/>
                  <a:pt x="3196" y="0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endParaRPr lang="en-US" sz="1800"/>
          </a:p>
        </p:txBody>
      </p:sp>
      <p:sp>
        <p:nvSpPr>
          <p:cNvPr id="39" name="Oval 31">
            <a:extLst>
              <a:ext uri="{FF2B5EF4-FFF2-40B4-BE49-F238E27FC236}">
                <a16:creationId xmlns:a16="http://schemas.microsoft.com/office/drawing/2014/main" id="{83AD7FE4-CEA2-4B30-9685-0B9F5F0DAB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02450" y="1804989"/>
            <a:ext cx="230188" cy="230187"/>
          </a:xfrm>
          <a:prstGeom prst="ellipse">
            <a:avLst/>
          </a:prstGeom>
          <a:solidFill>
            <a:srgbClr val="9900FF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EE1F33-C7DF-48A1-B26C-436C3427B0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Pump Optimization Options – Trim Impeller</a:t>
            </a:r>
          </a:p>
        </p:txBody>
      </p:sp>
      <p:sp>
        <p:nvSpPr>
          <p:cNvPr id="41988" name="Line 2"/>
          <p:cNvSpPr>
            <a:spLocks noChangeShapeType="1"/>
          </p:cNvSpPr>
          <p:nvPr/>
        </p:nvSpPr>
        <p:spPr bwMode="auto">
          <a:xfrm>
            <a:off x="2633663" y="658813"/>
            <a:ext cx="0" cy="50355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41989" name="Line 3"/>
          <p:cNvSpPr>
            <a:spLocks noChangeShapeType="1"/>
          </p:cNvSpPr>
          <p:nvPr/>
        </p:nvSpPr>
        <p:spPr bwMode="auto">
          <a:xfrm>
            <a:off x="2633663" y="5694363"/>
            <a:ext cx="71437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970242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-0.03399 0.0993 L -0.06459 0.18009 C -0.07188 0.19954 -0.09727 0.26389 -0.10456 0.28356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FDE Primary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-03-12 FDE Black Wide v2.potx" id="{7C64AA09-0EF0-4CFA-8F2A-0ED36C8CC398}" vid="{9CAA7DCB-1FAC-446E-A82F-95DD5C1D9064}"/>
    </a:ext>
  </a:extLst>
</a:theme>
</file>

<file path=ppt/theme/theme2.xml><?xml version="1.0" encoding="utf-8"?>
<a:theme xmlns:a="http://schemas.openxmlformats.org/drawingml/2006/main" name="2014-11-24 FDE Black">
  <a:themeElements>
    <a:clrScheme name="Custom 3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F0"/>
      </a:hlink>
      <a:folHlink>
        <a:srgbClr val="00B0F0"/>
      </a:folHlink>
    </a:clrScheme>
    <a:fontScheme name="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DE PEC v15 Black">
  <a:themeElements>
    <a:clrScheme name="Custom 199">
      <a:dk1>
        <a:sysClr val="windowText" lastClr="000000"/>
      </a:dk1>
      <a:lt1>
        <a:sysClr val="window" lastClr="FFFFFF"/>
      </a:lt1>
      <a:dk2>
        <a:srgbClr val="FFA100"/>
      </a:dk2>
      <a:lt2>
        <a:srgbClr val="0082AA"/>
      </a:lt2>
      <a:accent1>
        <a:srgbClr val="969696"/>
      </a:accent1>
      <a:accent2>
        <a:srgbClr val="000000"/>
      </a:accent2>
      <a:accent3>
        <a:srgbClr val="00B050"/>
      </a:accent3>
      <a:accent4>
        <a:srgbClr val="FF0000"/>
      </a:accent4>
      <a:accent5>
        <a:srgbClr val="FF00FF"/>
      </a:accent5>
      <a:accent6>
        <a:srgbClr val="FFFFFF"/>
      </a:accent6>
      <a:hlink>
        <a:srgbClr val="00B0F0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2018-03-12 FDE Black Wide v2</Template>
  <TotalTime>1241</TotalTime>
  <Words>989</Words>
  <Application>Microsoft Office PowerPoint</Application>
  <PresentationFormat>Widescreen</PresentationFormat>
  <Paragraphs>165</Paragraphs>
  <Slides>29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Arial</vt:lpstr>
      <vt:lpstr>Calibri</vt:lpstr>
      <vt:lpstr>Calibri Light</vt:lpstr>
      <vt:lpstr>din</vt:lpstr>
      <vt:lpstr>DIN-Medium</vt:lpstr>
      <vt:lpstr>DIN-Regular</vt:lpstr>
      <vt:lpstr>Roboto</vt:lpstr>
      <vt:lpstr>Office Theme</vt:lpstr>
      <vt:lpstr>2014-11-24 FDE Black</vt:lpstr>
      <vt:lpstr>FDE PEC v15 Black</vt:lpstr>
      <vt:lpstr>Office Theme</vt:lpstr>
      <vt:lpstr>Office Theme</vt:lpstr>
      <vt:lpstr>Equation</vt:lpstr>
      <vt:lpstr>Existing Building Commissioning Workshop Series 16, May 6, 2021</vt:lpstr>
      <vt:lpstr>Review</vt:lpstr>
      <vt:lpstr>How Pumps Use Energy</vt:lpstr>
      <vt:lpstr>Observation 1</vt:lpstr>
      <vt:lpstr>Let’s Explore That</vt:lpstr>
      <vt:lpstr>Observation 2</vt:lpstr>
      <vt:lpstr>Lets Explore That</vt:lpstr>
      <vt:lpstr>Pump Optimization Options - Throttling</vt:lpstr>
      <vt:lpstr>Pump Optimization Options – Trim Impeller</vt:lpstr>
      <vt:lpstr>Pump Optimization Options – Reduce Speed</vt:lpstr>
      <vt:lpstr>Pump Optimization Options – Right Sizing</vt:lpstr>
      <vt:lpstr>The Assignment</vt:lpstr>
      <vt:lpstr>The Assignment</vt:lpstr>
      <vt:lpstr>The Assignment</vt:lpstr>
      <vt:lpstr>The Assignment</vt:lpstr>
      <vt:lpstr>Owner Types/Financial Metrics</vt:lpstr>
      <vt:lpstr>An Assumption</vt:lpstr>
      <vt:lpstr>Presenting Your Results</vt:lpstr>
      <vt:lpstr>Resources</vt:lpstr>
      <vt:lpstr>Resources</vt:lpstr>
      <vt:lpstr>PowerPoint Presentation</vt:lpstr>
      <vt:lpstr>PowerPoint Presentation</vt:lpstr>
      <vt:lpstr>Pump Speed</vt:lpstr>
      <vt:lpstr>Other Resources</vt:lpstr>
      <vt:lpstr>Other Resources</vt:lpstr>
      <vt:lpstr>Other Resources</vt:lpstr>
      <vt:lpstr>Other Resources</vt:lpstr>
      <vt:lpstr>Other Resources</vt:lpstr>
      <vt:lpstr>Other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Existing Building Commissioning Workshop, Series 15, Session 8</dc:title>
  <dc:creator>David Sellers</dc:creator>
  <cp:lastModifiedBy>David Sellers</cp:lastModifiedBy>
  <cp:revision>26</cp:revision>
  <dcterms:created xsi:type="dcterms:W3CDTF">2020-03-12T13:26:32Z</dcterms:created>
  <dcterms:modified xsi:type="dcterms:W3CDTF">2021-05-06T14:40:39Z</dcterms:modified>
</cp:coreProperties>
</file>