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29"/>
  </p:notesMasterIdLst>
  <p:sldIdLst>
    <p:sldId id="443" r:id="rId2"/>
    <p:sldId id="295" r:id="rId3"/>
    <p:sldId id="278" r:id="rId4"/>
    <p:sldId id="277" r:id="rId5"/>
    <p:sldId id="279" r:id="rId6"/>
    <p:sldId id="284" r:id="rId7"/>
    <p:sldId id="280" r:id="rId8"/>
    <p:sldId id="292" r:id="rId9"/>
    <p:sldId id="294" r:id="rId10"/>
    <p:sldId id="293" r:id="rId11"/>
    <p:sldId id="264" r:id="rId12"/>
    <p:sldId id="265" r:id="rId13"/>
    <p:sldId id="267" r:id="rId14"/>
    <p:sldId id="268" r:id="rId15"/>
    <p:sldId id="270" r:id="rId16"/>
    <p:sldId id="272" r:id="rId17"/>
    <p:sldId id="274" r:id="rId18"/>
    <p:sldId id="275" r:id="rId19"/>
    <p:sldId id="263" r:id="rId20"/>
    <p:sldId id="271" r:id="rId21"/>
    <p:sldId id="285" r:id="rId22"/>
    <p:sldId id="286" r:id="rId23"/>
    <p:sldId id="287" r:id="rId24"/>
    <p:sldId id="288" r:id="rId25"/>
    <p:sldId id="289" r:id="rId26"/>
    <p:sldId id="290" r:id="rId27"/>
    <p:sldId id="29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24" autoAdjust="0"/>
  </p:normalViewPr>
  <p:slideViewPr>
    <p:cSldViewPr snapToGrid="0" snapToObjects="1" showGuides="1">
      <p:cViewPr varScale="1">
        <p:scale>
          <a:sx n="104" d="100"/>
          <a:sy n="104" d="100"/>
        </p:scale>
        <p:origin x="1746" y="96"/>
      </p:cViewPr>
      <p:guideLst>
        <p:guide orient="horz" pos="2160"/>
        <p:guide pos="2880"/>
      </p:guideLst>
    </p:cSldViewPr>
  </p:slideViewPr>
  <p:notesTextViewPr>
    <p:cViewPr>
      <p:scale>
        <a:sx n="1" d="1"/>
        <a:sy n="1" d="1"/>
      </p:scale>
      <p:origin x="0" y="0"/>
    </p:cViewPr>
  </p:notesTextViewPr>
  <p:sorterViewPr>
    <p:cViewPr>
      <p:scale>
        <a:sx n="100" d="100"/>
        <a:sy n="100" d="100"/>
      </p:scale>
      <p:origin x="0" y="9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4/29/2021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2</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4/29/2021</a:t>
            </a:fld>
            <a:endParaRPr lang="en-US"/>
          </a:p>
        </p:txBody>
      </p:sp>
    </p:spTree>
    <p:extLst>
      <p:ext uri="{BB962C8B-B14F-4D97-AF65-F5344CB8AC3E}">
        <p14:creationId xmlns:p14="http://schemas.microsoft.com/office/powerpoint/2010/main" val="310275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latin typeface="Times New Roman" pitchFamily="18" charset="0"/>
                <a:ea typeface="+mn-ea"/>
                <a:cs typeface="+mn-cs"/>
              </a:rPr>
              <a:t>Electric rate = </a:t>
            </a:r>
            <a:r>
              <a:rPr lang="en-US" dirty="0"/>
              <a:t> </a:t>
            </a:r>
            <a:r>
              <a:rPr lang="en-US" sz="1100" b="0" i="0" u="none" strike="noStrike" kern="1200" dirty="0">
                <a:solidFill>
                  <a:schemeClr val="tx1"/>
                </a:solidFill>
                <a:latin typeface="Times New Roman" pitchFamily="18" charset="0"/>
                <a:ea typeface="+mn-ea"/>
                <a:cs typeface="+mn-cs"/>
              </a:rPr>
              <a:t>$0.0480 $ per kWh</a:t>
            </a:r>
            <a:r>
              <a:rPr lang="en-US" dirty="0"/>
              <a:t> </a:t>
            </a:r>
          </a:p>
          <a:p>
            <a:r>
              <a:rPr lang="en-US" sz="1100" b="0" i="0" u="none" strike="noStrike" kern="1200" dirty="0">
                <a:solidFill>
                  <a:schemeClr val="tx1"/>
                </a:solidFill>
                <a:latin typeface="Times New Roman" pitchFamily="18" charset="0"/>
                <a:ea typeface="+mn-ea"/>
                <a:cs typeface="+mn-cs"/>
              </a:rPr>
              <a:t>Natural gas rate = </a:t>
            </a:r>
            <a:r>
              <a:rPr lang="en-US" dirty="0"/>
              <a:t> </a:t>
            </a:r>
            <a:r>
              <a:rPr lang="en-US" sz="1100" b="0" i="0" u="none" strike="noStrike" kern="1200" dirty="0">
                <a:solidFill>
                  <a:schemeClr val="tx1"/>
                </a:solidFill>
                <a:latin typeface="Times New Roman" pitchFamily="18" charset="0"/>
                <a:ea typeface="+mn-ea"/>
                <a:cs typeface="+mn-cs"/>
              </a:rPr>
              <a:t>$0.7700 $ per </a:t>
            </a:r>
            <a:r>
              <a:rPr lang="en-US" sz="1100" b="0" i="0" u="none" strike="noStrike" kern="1200" dirty="0" err="1">
                <a:solidFill>
                  <a:schemeClr val="tx1"/>
                </a:solidFill>
                <a:latin typeface="Times New Roman" pitchFamily="18" charset="0"/>
                <a:ea typeface="+mn-ea"/>
                <a:cs typeface="+mn-cs"/>
              </a:rPr>
              <a:t>therm</a:t>
            </a:r>
            <a:r>
              <a:rPr lang="en-US" dirty="0"/>
              <a:t> </a:t>
            </a:r>
          </a:p>
          <a:p>
            <a:r>
              <a:rPr lang="en-US" sz="1100" b="0" i="0" u="none" strike="noStrike" kern="1200" dirty="0">
                <a:solidFill>
                  <a:schemeClr val="tx1"/>
                </a:solidFill>
                <a:latin typeface="Times New Roman" pitchFamily="18" charset="0"/>
                <a:ea typeface="+mn-ea"/>
                <a:cs typeface="+mn-cs"/>
              </a:rPr>
              <a:t>Over-all boiler plant efficiency = </a:t>
            </a:r>
            <a:r>
              <a:rPr lang="en-US" dirty="0"/>
              <a:t> </a:t>
            </a:r>
            <a:r>
              <a:rPr lang="en-US" sz="1100" b="0" i="0" u="none" strike="noStrike" kern="1200" dirty="0">
                <a:solidFill>
                  <a:schemeClr val="tx1"/>
                </a:solidFill>
                <a:latin typeface="Times New Roman" pitchFamily="18" charset="0"/>
                <a:ea typeface="+mn-ea"/>
                <a:cs typeface="+mn-cs"/>
              </a:rPr>
              <a:t>69%</a:t>
            </a:r>
            <a:r>
              <a:rPr lang="en-US" dirty="0"/>
              <a:t> </a:t>
            </a:r>
            <a:r>
              <a:rPr lang="en-US" sz="1100" b="0" i="0" u="none" strike="noStrike" kern="1200" dirty="0">
                <a:solidFill>
                  <a:schemeClr val="tx1"/>
                </a:solidFill>
                <a:latin typeface="Times New Roman" pitchFamily="18" charset="0"/>
                <a:ea typeface="+mn-ea"/>
                <a:cs typeface="+mn-cs"/>
              </a:rPr>
              <a:t>Basis - Energy Star Performance Ratings Methodology for Incorporating Source Energy Use</a:t>
            </a:r>
            <a:r>
              <a:rPr lang="en-US" dirty="0"/>
              <a:t> </a:t>
            </a:r>
          </a:p>
          <a:p>
            <a:r>
              <a:rPr lang="en-US" sz="1100" b="0" i="0" u="none" strike="noStrike" kern="1200" dirty="0">
                <a:solidFill>
                  <a:schemeClr val="tx1"/>
                </a:solidFill>
                <a:latin typeface="Times New Roman" pitchFamily="18" charset="0"/>
                <a:ea typeface="+mn-ea"/>
                <a:cs typeface="+mn-cs"/>
              </a:rPr>
              <a:t>Net Cost for Steam = </a:t>
            </a:r>
            <a:r>
              <a:rPr lang="en-US" dirty="0"/>
              <a:t> </a:t>
            </a:r>
            <a:r>
              <a:rPr lang="en-US" sz="1100" b="0" i="0" u="none" strike="noStrike" kern="1200" dirty="0">
                <a:solidFill>
                  <a:schemeClr val="tx1"/>
                </a:solidFill>
                <a:latin typeface="Times New Roman" pitchFamily="18" charset="0"/>
                <a:ea typeface="+mn-ea"/>
                <a:cs typeface="+mn-cs"/>
              </a:rPr>
              <a:t>$11.16 per </a:t>
            </a:r>
            <a:r>
              <a:rPr lang="en-US" sz="1100" b="0" i="0" u="none" strike="noStrike" kern="1200" dirty="0" err="1">
                <a:solidFill>
                  <a:schemeClr val="tx1"/>
                </a:solidFill>
                <a:latin typeface="Times New Roman" pitchFamily="18" charset="0"/>
                <a:ea typeface="+mn-ea"/>
                <a:cs typeface="+mn-cs"/>
              </a:rPr>
              <a:t>MMBtu</a:t>
            </a:r>
            <a:r>
              <a:rPr lang="en-US" dirty="0"/>
              <a:t> </a:t>
            </a:r>
          </a:p>
          <a:p>
            <a:r>
              <a:rPr lang="en-US" sz="1100" b="0" i="0" u="none" strike="noStrike" kern="1200" dirty="0">
                <a:solidFill>
                  <a:schemeClr val="tx1"/>
                </a:solidFill>
                <a:latin typeface="Times New Roman" pitchFamily="18" charset="0"/>
                <a:ea typeface="+mn-ea"/>
                <a:cs typeface="+mn-cs"/>
              </a:rPr>
              <a:t>Boiler plant </a:t>
            </a:r>
            <a:r>
              <a:rPr lang="en-US" sz="1100" b="0" i="0" u="none" strike="noStrike" kern="1200" dirty="0" err="1">
                <a:solidFill>
                  <a:schemeClr val="tx1"/>
                </a:solidFill>
                <a:latin typeface="Times New Roman" pitchFamily="18" charset="0"/>
                <a:ea typeface="+mn-ea"/>
                <a:cs typeface="+mn-cs"/>
              </a:rPr>
              <a:t>emmissions</a:t>
            </a:r>
            <a:r>
              <a:rPr lang="en-US" sz="1100" b="0" i="0" u="none" strike="noStrike" kern="1200" dirty="0">
                <a:solidFill>
                  <a:schemeClr val="tx1"/>
                </a:solidFill>
                <a:latin typeface="Times New Roman" pitchFamily="18" charset="0"/>
                <a:ea typeface="+mn-ea"/>
                <a:cs typeface="+mn-cs"/>
              </a:rPr>
              <a:t> = </a:t>
            </a:r>
            <a:r>
              <a:rPr lang="en-US" dirty="0"/>
              <a:t> </a:t>
            </a:r>
            <a:r>
              <a:rPr lang="en-US" sz="1100" b="0" i="0" u="none" strike="noStrike" kern="1200" dirty="0">
                <a:solidFill>
                  <a:schemeClr val="tx1"/>
                </a:solidFill>
                <a:latin typeface="Times New Roman" pitchFamily="18" charset="0"/>
                <a:ea typeface="+mn-ea"/>
                <a:cs typeface="+mn-cs"/>
              </a:rPr>
              <a:t>116.3  lbs CO</a:t>
            </a:r>
            <a:r>
              <a:rPr lang="en-US" sz="1100" b="0" i="0" u="none" strike="noStrike" kern="1200" baseline="-25000" dirty="0">
                <a:solidFill>
                  <a:schemeClr val="tx1"/>
                </a:solidFill>
                <a:latin typeface="Times New Roman" pitchFamily="18" charset="0"/>
                <a:ea typeface="+mn-ea"/>
                <a:cs typeface="+mn-cs"/>
              </a:rPr>
              <a:t>2</a:t>
            </a:r>
            <a:r>
              <a:rPr lang="en-US" sz="1100" b="0" i="0" u="none" strike="noStrike" kern="1200" dirty="0">
                <a:solidFill>
                  <a:schemeClr val="tx1"/>
                </a:solidFill>
                <a:latin typeface="Times New Roman" pitchFamily="18" charset="0"/>
                <a:ea typeface="+mn-ea"/>
                <a:cs typeface="+mn-cs"/>
              </a:rPr>
              <a:t>/</a:t>
            </a:r>
            <a:r>
              <a:rPr lang="en-US" sz="1100" b="0" i="0" u="none" strike="noStrike" kern="1200" dirty="0" err="1">
                <a:solidFill>
                  <a:schemeClr val="tx1"/>
                </a:solidFill>
                <a:latin typeface="Times New Roman" pitchFamily="18" charset="0"/>
                <a:ea typeface="+mn-ea"/>
                <a:cs typeface="+mn-cs"/>
              </a:rPr>
              <a:t>MMBtu</a:t>
            </a:r>
            <a:r>
              <a:rPr lang="en-US" sz="1100" b="0" i="0" u="none" strike="noStrike" kern="1200" dirty="0">
                <a:solidFill>
                  <a:schemeClr val="tx1"/>
                </a:solidFill>
                <a:latin typeface="Times New Roman" pitchFamily="18" charset="0"/>
                <a:ea typeface="+mn-ea"/>
                <a:cs typeface="+mn-cs"/>
              </a:rPr>
              <a:t> </a:t>
            </a:r>
            <a:r>
              <a:rPr lang="en-US" dirty="0"/>
              <a:t> </a:t>
            </a:r>
          </a:p>
          <a:p>
            <a:r>
              <a:rPr lang="en-US" sz="1100" b="0" i="0" u="none" strike="noStrike" kern="1200" dirty="0">
                <a:solidFill>
                  <a:schemeClr val="tx1"/>
                </a:solidFill>
                <a:latin typeface="Times New Roman" pitchFamily="18" charset="0"/>
                <a:ea typeface="+mn-ea"/>
                <a:cs typeface="+mn-cs"/>
              </a:rPr>
              <a:t>Electrical plant </a:t>
            </a:r>
            <a:r>
              <a:rPr lang="en-US" sz="1100" b="0" i="0" u="none" strike="noStrike" kern="1200" dirty="0" err="1">
                <a:solidFill>
                  <a:schemeClr val="tx1"/>
                </a:solidFill>
                <a:latin typeface="Times New Roman" pitchFamily="18" charset="0"/>
                <a:ea typeface="+mn-ea"/>
                <a:cs typeface="+mn-cs"/>
              </a:rPr>
              <a:t>emmissions</a:t>
            </a:r>
            <a:r>
              <a:rPr lang="en-US" sz="1100" b="0" i="0" u="none" strike="noStrike" kern="1200" dirty="0">
                <a:solidFill>
                  <a:schemeClr val="tx1"/>
                </a:solidFill>
                <a:latin typeface="Times New Roman" pitchFamily="18" charset="0"/>
                <a:ea typeface="+mn-ea"/>
                <a:cs typeface="+mn-cs"/>
              </a:rPr>
              <a:t> = </a:t>
            </a:r>
            <a:r>
              <a:rPr lang="en-US" dirty="0"/>
              <a:t> </a:t>
            </a:r>
            <a:r>
              <a:rPr lang="en-US" sz="1100" b="0" i="0" u="none" strike="noStrike" kern="1200" dirty="0">
                <a:solidFill>
                  <a:schemeClr val="tx1"/>
                </a:solidFill>
                <a:latin typeface="Times New Roman" pitchFamily="18" charset="0"/>
                <a:ea typeface="+mn-ea"/>
                <a:cs typeface="+mn-cs"/>
              </a:rPr>
              <a:t>1.8440  lbs CO</a:t>
            </a:r>
            <a:r>
              <a:rPr lang="en-US" sz="1100" b="0" i="0" u="none" strike="noStrike" kern="1200" baseline="-25000" dirty="0">
                <a:solidFill>
                  <a:schemeClr val="tx1"/>
                </a:solidFill>
                <a:latin typeface="Times New Roman" pitchFamily="18" charset="0"/>
                <a:ea typeface="+mn-ea"/>
                <a:cs typeface="+mn-cs"/>
              </a:rPr>
              <a:t>2</a:t>
            </a:r>
            <a:r>
              <a:rPr lang="en-US" sz="1100" b="0" i="0" u="none" strike="noStrike" kern="1200" dirty="0">
                <a:solidFill>
                  <a:schemeClr val="tx1"/>
                </a:solidFill>
                <a:latin typeface="Times New Roman" pitchFamily="18" charset="0"/>
                <a:ea typeface="+mn-ea"/>
                <a:cs typeface="+mn-cs"/>
              </a:rPr>
              <a:t>/kWh </a:t>
            </a:r>
            <a:r>
              <a:rPr lang="en-US" dirty="0"/>
              <a:t> </a:t>
            </a:r>
          </a:p>
          <a:p>
            <a:r>
              <a:rPr lang="en-US" sz="1100" b="0" i="0" u="none" strike="noStrike" kern="1200" dirty="0">
                <a:solidFill>
                  <a:schemeClr val="tx1"/>
                </a:solidFill>
                <a:latin typeface="Times New Roman" pitchFamily="18" charset="0"/>
                <a:ea typeface="+mn-ea"/>
                <a:cs typeface="+mn-cs"/>
              </a:rPr>
              <a:t>Chiller plant over-all efficiency = </a:t>
            </a:r>
            <a:r>
              <a:rPr lang="en-US" dirty="0"/>
              <a:t> </a:t>
            </a:r>
            <a:r>
              <a:rPr lang="en-US" sz="1100" b="0" i="0" u="none" strike="noStrike" kern="1200" dirty="0">
                <a:solidFill>
                  <a:schemeClr val="tx1"/>
                </a:solidFill>
                <a:latin typeface="Times New Roman" pitchFamily="18" charset="0"/>
                <a:ea typeface="+mn-ea"/>
                <a:cs typeface="+mn-cs"/>
              </a:rPr>
              <a:t>0.90  kW/ton</a:t>
            </a:r>
            <a:r>
              <a:rPr lang="en-US" dirty="0"/>
              <a:t> </a:t>
            </a:r>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8</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4/29/2021</a:t>
            </a:fld>
            <a:endParaRPr lang="en-US"/>
          </a:p>
        </p:txBody>
      </p:sp>
    </p:spTree>
    <p:extLst>
      <p:ext uri="{BB962C8B-B14F-4D97-AF65-F5344CB8AC3E}">
        <p14:creationId xmlns:p14="http://schemas.microsoft.com/office/powerpoint/2010/main" val="3648141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latin typeface="Times New Roman" pitchFamily="18" charset="0"/>
                <a:ea typeface="+mn-ea"/>
                <a:cs typeface="+mn-cs"/>
              </a:rPr>
              <a:t>Electric rate = </a:t>
            </a:r>
            <a:r>
              <a:rPr lang="en-US" dirty="0"/>
              <a:t> </a:t>
            </a:r>
            <a:r>
              <a:rPr lang="en-US" sz="1100" b="0" i="0" u="none" strike="noStrike" kern="1200" dirty="0">
                <a:solidFill>
                  <a:schemeClr val="tx1"/>
                </a:solidFill>
                <a:latin typeface="Times New Roman" pitchFamily="18" charset="0"/>
                <a:ea typeface="+mn-ea"/>
                <a:cs typeface="+mn-cs"/>
              </a:rPr>
              <a:t>$0.0480 $ per kWh</a:t>
            </a:r>
            <a:r>
              <a:rPr lang="en-US" dirty="0"/>
              <a:t> </a:t>
            </a:r>
          </a:p>
          <a:p>
            <a:r>
              <a:rPr lang="en-US" sz="1100" b="0" i="0" u="none" strike="noStrike" kern="1200" dirty="0">
                <a:solidFill>
                  <a:schemeClr val="tx1"/>
                </a:solidFill>
                <a:latin typeface="Times New Roman" pitchFamily="18" charset="0"/>
                <a:ea typeface="+mn-ea"/>
                <a:cs typeface="+mn-cs"/>
              </a:rPr>
              <a:t>Natural gas rate = </a:t>
            </a:r>
            <a:r>
              <a:rPr lang="en-US" dirty="0"/>
              <a:t> </a:t>
            </a:r>
            <a:r>
              <a:rPr lang="en-US" sz="1100" b="0" i="0" u="none" strike="noStrike" kern="1200" dirty="0">
                <a:solidFill>
                  <a:schemeClr val="tx1"/>
                </a:solidFill>
                <a:latin typeface="Times New Roman" pitchFamily="18" charset="0"/>
                <a:ea typeface="+mn-ea"/>
                <a:cs typeface="+mn-cs"/>
              </a:rPr>
              <a:t>$0.7700 $ per </a:t>
            </a:r>
            <a:r>
              <a:rPr lang="en-US" sz="1100" b="0" i="0" u="none" strike="noStrike" kern="1200" dirty="0" err="1">
                <a:solidFill>
                  <a:schemeClr val="tx1"/>
                </a:solidFill>
                <a:latin typeface="Times New Roman" pitchFamily="18" charset="0"/>
                <a:ea typeface="+mn-ea"/>
                <a:cs typeface="+mn-cs"/>
              </a:rPr>
              <a:t>therm</a:t>
            </a:r>
            <a:r>
              <a:rPr lang="en-US" dirty="0"/>
              <a:t> </a:t>
            </a:r>
          </a:p>
          <a:p>
            <a:r>
              <a:rPr lang="en-US" sz="1100" b="0" i="0" u="none" strike="noStrike" kern="1200" dirty="0">
                <a:solidFill>
                  <a:schemeClr val="tx1"/>
                </a:solidFill>
                <a:latin typeface="Times New Roman" pitchFamily="18" charset="0"/>
                <a:ea typeface="+mn-ea"/>
                <a:cs typeface="+mn-cs"/>
              </a:rPr>
              <a:t>Over-all boiler plant efficiency = </a:t>
            </a:r>
            <a:r>
              <a:rPr lang="en-US" dirty="0"/>
              <a:t> </a:t>
            </a:r>
            <a:r>
              <a:rPr lang="en-US" sz="1100" b="0" i="0" u="none" strike="noStrike" kern="1200" dirty="0">
                <a:solidFill>
                  <a:schemeClr val="tx1"/>
                </a:solidFill>
                <a:latin typeface="Times New Roman" pitchFamily="18" charset="0"/>
                <a:ea typeface="+mn-ea"/>
                <a:cs typeface="+mn-cs"/>
              </a:rPr>
              <a:t>69%</a:t>
            </a:r>
            <a:r>
              <a:rPr lang="en-US" dirty="0"/>
              <a:t> </a:t>
            </a:r>
            <a:r>
              <a:rPr lang="en-US" sz="1100" b="0" i="0" u="none" strike="noStrike" kern="1200" dirty="0">
                <a:solidFill>
                  <a:schemeClr val="tx1"/>
                </a:solidFill>
                <a:latin typeface="Times New Roman" pitchFamily="18" charset="0"/>
                <a:ea typeface="+mn-ea"/>
                <a:cs typeface="+mn-cs"/>
              </a:rPr>
              <a:t>Basis - Energy Star Performance Ratings Methodology for Incorporating Source Energy Use</a:t>
            </a:r>
            <a:r>
              <a:rPr lang="en-US" dirty="0"/>
              <a:t> </a:t>
            </a:r>
          </a:p>
          <a:p>
            <a:r>
              <a:rPr lang="en-US" sz="1100" b="0" i="0" u="none" strike="noStrike" kern="1200" dirty="0">
                <a:solidFill>
                  <a:schemeClr val="tx1"/>
                </a:solidFill>
                <a:latin typeface="Times New Roman" pitchFamily="18" charset="0"/>
                <a:ea typeface="+mn-ea"/>
                <a:cs typeface="+mn-cs"/>
              </a:rPr>
              <a:t>Net Cost for Steam = </a:t>
            </a:r>
            <a:r>
              <a:rPr lang="en-US" dirty="0"/>
              <a:t> </a:t>
            </a:r>
            <a:r>
              <a:rPr lang="en-US" sz="1100" b="0" i="0" u="none" strike="noStrike" kern="1200" dirty="0">
                <a:solidFill>
                  <a:schemeClr val="tx1"/>
                </a:solidFill>
                <a:latin typeface="Times New Roman" pitchFamily="18" charset="0"/>
                <a:ea typeface="+mn-ea"/>
                <a:cs typeface="+mn-cs"/>
              </a:rPr>
              <a:t>$11.16 per </a:t>
            </a:r>
            <a:r>
              <a:rPr lang="en-US" sz="1100" b="0" i="0" u="none" strike="noStrike" kern="1200" dirty="0" err="1">
                <a:solidFill>
                  <a:schemeClr val="tx1"/>
                </a:solidFill>
                <a:latin typeface="Times New Roman" pitchFamily="18" charset="0"/>
                <a:ea typeface="+mn-ea"/>
                <a:cs typeface="+mn-cs"/>
              </a:rPr>
              <a:t>MMBtu</a:t>
            </a:r>
            <a:r>
              <a:rPr lang="en-US" dirty="0"/>
              <a:t> </a:t>
            </a:r>
          </a:p>
          <a:p>
            <a:r>
              <a:rPr lang="en-US" sz="1100" b="0" i="0" u="none" strike="noStrike" kern="1200" dirty="0">
                <a:solidFill>
                  <a:schemeClr val="tx1"/>
                </a:solidFill>
                <a:latin typeface="Times New Roman" pitchFamily="18" charset="0"/>
                <a:ea typeface="+mn-ea"/>
                <a:cs typeface="+mn-cs"/>
              </a:rPr>
              <a:t>Boiler plant </a:t>
            </a:r>
            <a:r>
              <a:rPr lang="en-US" sz="1100" b="0" i="0" u="none" strike="noStrike" kern="1200" dirty="0" err="1">
                <a:solidFill>
                  <a:schemeClr val="tx1"/>
                </a:solidFill>
                <a:latin typeface="Times New Roman" pitchFamily="18" charset="0"/>
                <a:ea typeface="+mn-ea"/>
                <a:cs typeface="+mn-cs"/>
              </a:rPr>
              <a:t>emmissions</a:t>
            </a:r>
            <a:r>
              <a:rPr lang="en-US" sz="1100" b="0" i="0" u="none" strike="noStrike" kern="1200" dirty="0">
                <a:solidFill>
                  <a:schemeClr val="tx1"/>
                </a:solidFill>
                <a:latin typeface="Times New Roman" pitchFamily="18" charset="0"/>
                <a:ea typeface="+mn-ea"/>
                <a:cs typeface="+mn-cs"/>
              </a:rPr>
              <a:t> = </a:t>
            </a:r>
            <a:r>
              <a:rPr lang="en-US" dirty="0"/>
              <a:t> </a:t>
            </a:r>
            <a:r>
              <a:rPr lang="en-US" sz="1100" b="0" i="0" u="none" strike="noStrike" kern="1200" dirty="0">
                <a:solidFill>
                  <a:schemeClr val="tx1"/>
                </a:solidFill>
                <a:latin typeface="Times New Roman" pitchFamily="18" charset="0"/>
                <a:ea typeface="+mn-ea"/>
                <a:cs typeface="+mn-cs"/>
              </a:rPr>
              <a:t>116.3  lbs CO</a:t>
            </a:r>
            <a:r>
              <a:rPr lang="en-US" sz="1100" b="0" i="0" u="none" strike="noStrike" kern="1200" baseline="-25000" dirty="0">
                <a:solidFill>
                  <a:schemeClr val="tx1"/>
                </a:solidFill>
                <a:latin typeface="Times New Roman" pitchFamily="18" charset="0"/>
                <a:ea typeface="+mn-ea"/>
                <a:cs typeface="+mn-cs"/>
              </a:rPr>
              <a:t>2</a:t>
            </a:r>
            <a:r>
              <a:rPr lang="en-US" sz="1100" b="0" i="0" u="none" strike="noStrike" kern="1200" dirty="0">
                <a:solidFill>
                  <a:schemeClr val="tx1"/>
                </a:solidFill>
                <a:latin typeface="Times New Roman" pitchFamily="18" charset="0"/>
                <a:ea typeface="+mn-ea"/>
                <a:cs typeface="+mn-cs"/>
              </a:rPr>
              <a:t>/</a:t>
            </a:r>
            <a:r>
              <a:rPr lang="en-US" sz="1100" b="0" i="0" u="none" strike="noStrike" kern="1200" dirty="0" err="1">
                <a:solidFill>
                  <a:schemeClr val="tx1"/>
                </a:solidFill>
                <a:latin typeface="Times New Roman" pitchFamily="18" charset="0"/>
                <a:ea typeface="+mn-ea"/>
                <a:cs typeface="+mn-cs"/>
              </a:rPr>
              <a:t>MMBtu</a:t>
            </a:r>
            <a:r>
              <a:rPr lang="en-US" sz="1100" b="0" i="0" u="none" strike="noStrike" kern="1200" dirty="0">
                <a:solidFill>
                  <a:schemeClr val="tx1"/>
                </a:solidFill>
                <a:latin typeface="Times New Roman" pitchFamily="18" charset="0"/>
                <a:ea typeface="+mn-ea"/>
                <a:cs typeface="+mn-cs"/>
              </a:rPr>
              <a:t> </a:t>
            </a:r>
            <a:r>
              <a:rPr lang="en-US" dirty="0"/>
              <a:t> </a:t>
            </a:r>
          </a:p>
          <a:p>
            <a:r>
              <a:rPr lang="en-US" sz="1100" b="0" i="0" u="none" strike="noStrike" kern="1200" dirty="0">
                <a:solidFill>
                  <a:schemeClr val="tx1"/>
                </a:solidFill>
                <a:latin typeface="Times New Roman" pitchFamily="18" charset="0"/>
                <a:ea typeface="+mn-ea"/>
                <a:cs typeface="+mn-cs"/>
              </a:rPr>
              <a:t>Electrical plant </a:t>
            </a:r>
            <a:r>
              <a:rPr lang="en-US" sz="1100" b="0" i="0" u="none" strike="noStrike" kern="1200" dirty="0" err="1">
                <a:solidFill>
                  <a:schemeClr val="tx1"/>
                </a:solidFill>
                <a:latin typeface="Times New Roman" pitchFamily="18" charset="0"/>
                <a:ea typeface="+mn-ea"/>
                <a:cs typeface="+mn-cs"/>
              </a:rPr>
              <a:t>emmissions</a:t>
            </a:r>
            <a:r>
              <a:rPr lang="en-US" sz="1100" b="0" i="0" u="none" strike="noStrike" kern="1200" dirty="0">
                <a:solidFill>
                  <a:schemeClr val="tx1"/>
                </a:solidFill>
                <a:latin typeface="Times New Roman" pitchFamily="18" charset="0"/>
                <a:ea typeface="+mn-ea"/>
                <a:cs typeface="+mn-cs"/>
              </a:rPr>
              <a:t> = </a:t>
            </a:r>
            <a:r>
              <a:rPr lang="en-US" dirty="0"/>
              <a:t> </a:t>
            </a:r>
            <a:r>
              <a:rPr lang="en-US" sz="1100" b="0" i="0" u="none" strike="noStrike" kern="1200" dirty="0">
                <a:solidFill>
                  <a:schemeClr val="tx1"/>
                </a:solidFill>
                <a:latin typeface="Times New Roman" pitchFamily="18" charset="0"/>
                <a:ea typeface="+mn-ea"/>
                <a:cs typeface="+mn-cs"/>
              </a:rPr>
              <a:t>1.8440  lbs CO</a:t>
            </a:r>
            <a:r>
              <a:rPr lang="en-US" sz="1100" b="0" i="0" u="none" strike="noStrike" kern="1200" baseline="-25000" dirty="0">
                <a:solidFill>
                  <a:schemeClr val="tx1"/>
                </a:solidFill>
                <a:latin typeface="Times New Roman" pitchFamily="18" charset="0"/>
                <a:ea typeface="+mn-ea"/>
                <a:cs typeface="+mn-cs"/>
              </a:rPr>
              <a:t>2</a:t>
            </a:r>
            <a:r>
              <a:rPr lang="en-US" sz="1100" b="0" i="0" u="none" strike="noStrike" kern="1200" dirty="0">
                <a:solidFill>
                  <a:schemeClr val="tx1"/>
                </a:solidFill>
                <a:latin typeface="Times New Roman" pitchFamily="18" charset="0"/>
                <a:ea typeface="+mn-ea"/>
                <a:cs typeface="+mn-cs"/>
              </a:rPr>
              <a:t>/kWh </a:t>
            </a:r>
            <a:r>
              <a:rPr lang="en-US" dirty="0"/>
              <a:t> </a:t>
            </a:r>
          </a:p>
          <a:p>
            <a:r>
              <a:rPr lang="en-US" sz="1100" b="0" i="0" u="none" strike="noStrike" kern="1200" dirty="0">
                <a:solidFill>
                  <a:schemeClr val="tx1"/>
                </a:solidFill>
                <a:latin typeface="Times New Roman" pitchFamily="18" charset="0"/>
                <a:ea typeface="+mn-ea"/>
                <a:cs typeface="+mn-cs"/>
              </a:rPr>
              <a:t>Chiller plant over-all efficiency = </a:t>
            </a:r>
            <a:r>
              <a:rPr lang="en-US" dirty="0"/>
              <a:t> </a:t>
            </a:r>
            <a:r>
              <a:rPr lang="en-US" sz="1100" b="0" i="0" u="none" strike="noStrike" kern="1200" dirty="0">
                <a:solidFill>
                  <a:schemeClr val="tx1"/>
                </a:solidFill>
                <a:latin typeface="Times New Roman" pitchFamily="18" charset="0"/>
                <a:ea typeface="+mn-ea"/>
                <a:cs typeface="+mn-cs"/>
              </a:rPr>
              <a:t>0.90  kW/ton</a:t>
            </a:r>
            <a:r>
              <a:rPr lang="en-US" dirty="0"/>
              <a:t> </a:t>
            </a:r>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9</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4/29/2021</a:t>
            </a:fld>
            <a:endParaRPr lang="en-US"/>
          </a:p>
        </p:txBody>
      </p:sp>
    </p:spTree>
    <p:extLst>
      <p:ext uri="{BB962C8B-B14F-4D97-AF65-F5344CB8AC3E}">
        <p14:creationId xmlns:p14="http://schemas.microsoft.com/office/powerpoint/2010/main" val="393212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latin typeface="Times New Roman" pitchFamily="18" charset="0"/>
                <a:ea typeface="+mn-ea"/>
                <a:cs typeface="+mn-cs"/>
              </a:rPr>
              <a:t>Electric rate = </a:t>
            </a:r>
            <a:r>
              <a:rPr lang="en-US" dirty="0"/>
              <a:t> </a:t>
            </a:r>
            <a:r>
              <a:rPr lang="en-US" sz="1100" b="0" i="0" u="none" strike="noStrike" kern="1200" dirty="0">
                <a:solidFill>
                  <a:schemeClr val="tx1"/>
                </a:solidFill>
                <a:latin typeface="Times New Roman" pitchFamily="18" charset="0"/>
                <a:ea typeface="+mn-ea"/>
                <a:cs typeface="+mn-cs"/>
              </a:rPr>
              <a:t>$0.0480 $ per kWh</a:t>
            </a:r>
            <a:r>
              <a:rPr lang="en-US" dirty="0"/>
              <a:t> </a:t>
            </a:r>
          </a:p>
          <a:p>
            <a:r>
              <a:rPr lang="en-US" sz="1100" b="0" i="0" u="none" strike="noStrike" kern="1200" dirty="0">
                <a:solidFill>
                  <a:schemeClr val="tx1"/>
                </a:solidFill>
                <a:latin typeface="Times New Roman" pitchFamily="18" charset="0"/>
                <a:ea typeface="+mn-ea"/>
                <a:cs typeface="+mn-cs"/>
              </a:rPr>
              <a:t>Natural gas rate = </a:t>
            </a:r>
            <a:r>
              <a:rPr lang="en-US" dirty="0"/>
              <a:t> </a:t>
            </a:r>
            <a:r>
              <a:rPr lang="en-US" sz="1100" b="0" i="0" u="none" strike="noStrike" kern="1200" dirty="0">
                <a:solidFill>
                  <a:schemeClr val="tx1"/>
                </a:solidFill>
                <a:latin typeface="Times New Roman" pitchFamily="18" charset="0"/>
                <a:ea typeface="+mn-ea"/>
                <a:cs typeface="+mn-cs"/>
              </a:rPr>
              <a:t>$0.7700 $ per </a:t>
            </a:r>
            <a:r>
              <a:rPr lang="en-US" sz="1100" b="0" i="0" u="none" strike="noStrike" kern="1200" dirty="0" err="1">
                <a:solidFill>
                  <a:schemeClr val="tx1"/>
                </a:solidFill>
                <a:latin typeface="Times New Roman" pitchFamily="18" charset="0"/>
                <a:ea typeface="+mn-ea"/>
                <a:cs typeface="+mn-cs"/>
              </a:rPr>
              <a:t>therm</a:t>
            </a:r>
            <a:r>
              <a:rPr lang="en-US" dirty="0"/>
              <a:t> </a:t>
            </a:r>
          </a:p>
          <a:p>
            <a:r>
              <a:rPr lang="en-US" sz="1100" b="0" i="0" u="none" strike="noStrike" kern="1200" dirty="0">
                <a:solidFill>
                  <a:schemeClr val="tx1"/>
                </a:solidFill>
                <a:latin typeface="Times New Roman" pitchFamily="18" charset="0"/>
                <a:ea typeface="+mn-ea"/>
                <a:cs typeface="+mn-cs"/>
              </a:rPr>
              <a:t>Over-all boiler plant efficiency = </a:t>
            </a:r>
            <a:r>
              <a:rPr lang="en-US" dirty="0"/>
              <a:t> </a:t>
            </a:r>
            <a:r>
              <a:rPr lang="en-US" sz="1100" b="0" i="0" u="none" strike="noStrike" kern="1200" dirty="0">
                <a:solidFill>
                  <a:schemeClr val="tx1"/>
                </a:solidFill>
                <a:latin typeface="Times New Roman" pitchFamily="18" charset="0"/>
                <a:ea typeface="+mn-ea"/>
                <a:cs typeface="+mn-cs"/>
              </a:rPr>
              <a:t>69%</a:t>
            </a:r>
            <a:r>
              <a:rPr lang="en-US" dirty="0"/>
              <a:t> </a:t>
            </a:r>
            <a:r>
              <a:rPr lang="en-US" sz="1100" b="0" i="0" u="none" strike="noStrike" kern="1200" dirty="0">
                <a:solidFill>
                  <a:schemeClr val="tx1"/>
                </a:solidFill>
                <a:latin typeface="Times New Roman" pitchFamily="18" charset="0"/>
                <a:ea typeface="+mn-ea"/>
                <a:cs typeface="+mn-cs"/>
              </a:rPr>
              <a:t>Basis - Energy Star Performance Ratings Methodology for Incorporating Source Energy Use</a:t>
            </a:r>
            <a:r>
              <a:rPr lang="en-US" dirty="0"/>
              <a:t> </a:t>
            </a:r>
          </a:p>
          <a:p>
            <a:r>
              <a:rPr lang="en-US" sz="1100" b="0" i="0" u="none" strike="noStrike" kern="1200" dirty="0">
                <a:solidFill>
                  <a:schemeClr val="tx1"/>
                </a:solidFill>
                <a:latin typeface="Times New Roman" pitchFamily="18" charset="0"/>
                <a:ea typeface="+mn-ea"/>
                <a:cs typeface="+mn-cs"/>
              </a:rPr>
              <a:t>Net Cost for Steam = </a:t>
            </a:r>
            <a:r>
              <a:rPr lang="en-US" dirty="0"/>
              <a:t> </a:t>
            </a:r>
            <a:r>
              <a:rPr lang="en-US" sz="1100" b="0" i="0" u="none" strike="noStrike" kern="1200" dirty="0">
                <a:solidFill>
                  <a:schemeClr val="tx1"/>
                </a:solidFill>
                <a:latin typeface="Times New Roman" pitchFamily="18" charset="0"/>
                <a:ea typeface="+mn-ea"/>
                <a:cs typeface="+mn-cs"/>
              </a:rPr>
              <a:t>$11.16 per </a:t>
            </a:r>
            <a:r>
              <a:rPr lang="en-US" sz="1100" b="0" i="0" u="none" strike="noStrike" kern="1200" dirty="0" err="1">
                <a:solidFill>
                  <a:schemeClr val="tx1"/>
                </a:solidFill>
                <a:latin typeface="Times New Roman" pitchFamily="18" charset="0"/>
                <a:ea typeface="+mn-ea"/>
                <a:cs typeface="+mn-cs"/>
              </a:rPr>
              <a:t>MMBtu</a:t>
            </a:r>
            <a:r>
              <a:rPr lang="en-US" dirty="0"/>
              <a:t> </a:t>
            </a:r>
          </a:p>
          <a:p>
            <a:r>
              <a:rPr lang="en-US" sz="1100" b="0" i="0" u="none" strike="noStrike" kern="1200" dirty="0">
                <a:solidFill>
                  <a:schemeClr val="tx1"/>
                </a:solidFill>
                <a:latin typeface="Times New Roman" pitchFamily="18" charset="0"/>
                <a:ea typeface="+mn-ea"/>
                <a:cs typeface="+mn-cs"/>
              </a:rPr>
              <a:t>Boiler plant </a:t>
            </a:r>
            <a:r>
              <a:rPr lang="en-US" sz="1100" b="0" i="0" u="none" strike="noStrike" kern="1200" dirty="0" err="1">
                <a:solidFill>
                  <a:schemeClr val="tx1"/>
                </a:solidFill>
                <a:latin typeface="Times New Roman" pitchFamily="18" charset="0"/>
                <a:ea typeface="+mn-ea"/>
                <a:cs typeface="+mn-cs"/>
              </a:rPr>
              <a:t>emmissions</a:t>
            </a:r>
            <a:r>
              <a:rPr lang="en-US" sz="1100" b="0" i="0" u="none" strike="noStrike" kern="1200" dirty="0">
                <a:solidFill>
                  <a:schemeClr val="tx1"/>
                </a:solidFill>
                <a:latin typeface="Times New Roman" pitchFamily="18" charset="0"/>
                <a:ea typeface="+mn-ea"/>
                <a:cs typeface="+mn-cs"/>
              </a:rPr>
              <a:t> = </a:t>
            </a:r>
            <a:r>
              <a:rPr lang="en-US" dirty="0"/>
              <a:t> </a:t>
            </a:r>
            <a:r>
              <a:rPr lang="en-US" sz="1100" b="0" i="0" u="none" strike="noStrike" kern="1200" dirty="0">
                <a:solidFill>
                  <a:schemeClr val="tx1"/>
                </a:solidFill>
                <a:latin typeface="Times New Roman" pitchFamily="18" charset="0"/>
                <a:ea typeface="+mn-ea"/>
                <a:cs typeface="+mn-cs"/>
              </a:rPr>
              <a:t>116.3  lbs CO</a:t>
            </a:r>
            <a:r>
              <a:rPr lang="en-US" sz="1100" b="0" i="0" u="none" strike="noStrike" kern="1200" baseline="-25000" dirty="0">
                <a:solidFill>
                  <a:schemeClr val="tx1"/>
                </a:solidFill>
                <a:latin typeface="Times New Roman" pitchFamily="18" charset="0"/>
                <a:ea typeface="+mn-ea"/>
                <a:cs typeface="+mn-cs"/>
              </a:rPr>
              <a:t>2</a:t>
            </a:r>
            <a:r>
              <a:rPr lang="en-US" sz="1100" b="0" i="0" u="none" strike="noStrike" kern="1200" dirty="0">
                <a:solidFill>
                  <a:schemeClr val="tx1"/>
                </a:solidFill>
                <a:latin typeface="Times New Roman" pitchFamily="18" charset="0"/>
                <a:ea typeface="+mn-ea"/>
                <a:cs typeface="+mn-cs"/>
              </a:rPr>
              <a:t>/</a:t>
            </a:r>
            <a:r>
              <a:rPr lang="en-US" sz="1100" b="0" i="0" u="none" strike="noStrike" kern="1200" dirty="0" err="1">
                <a:solidFill>
                  <a:schemeClr val="tx1"/>
                </a:solidFill>
                <a:latin typeface="Times New Roman" pitchFamily="18" charset="0"/>
                <a:ea typeface="+mn-ea"/>
                <a:cs typeface="+mn-cs"/>
              </a:rPr>
              <a:t>MMBtu</a:t>
            </a:r>
            <a:r>
              <a:rPr lang="en-US" sz="1100" b="0" i="0" u="none" strike="noStrike" kern="1200" dirty="0">
                <a:solidFill>
                  <a:schemeClr val="tx1"/>
                </a:solidFill>
                <a:latin typeface="Times New Roman" pitchFamily="18" charset="0"/>
                <a:ea typeface="+mn-ea"/>
                <a:cs typeface="+mn-cs"/>
              </a:rPr>
              <a:t> </a:t>
            </a:r>
            <a:r>
              <a:rPr lang="en-US" dirty="0"/>
              <a:t> </a:t>
            </a:r>
          </a:p>
          <a:p>
            <a:r>
              <a:rPr lang="en-US" sz="1100" b="0" i="0" u="none" strike="noStrike" kern="1200" dirty="0">
                <a:solidFill>
                  <a:schemeClr val="tx1"/>
                </a:solidFill>
                <a:latin typeface="Times New Roman" pitchFamily="18" charset="0"/>
                <a:ea typeface="+mn-ea"/>
                <a:cs typeface="+mn-cs"/>
              </a:rPr>
              <a:t>Electrical plant </a:t>
            </a:r>
            <a:r>
              <a:rPr lang="en-US" sz="1100" b="0" i="0" u="none" strike="noStrike" kern="1200" dirty="0" err="1">
                <a:solidFill>
                  <a:schemeClr val="tx1"/>
                </a:solidFill>
                <a:latin typeface="Times New Roman" pitchFamily="18" charset="0"/>
                <a:ea typeface="+mn-ea"/>
                <a:cs typeface="+mn-cs"/>
              </a:rPr>
              <a:t>emmissions</a:t>
            </a:r>
            <a:r>
              <a:rPr lang="en-US" sz="1100" b="0" i="0" u="none" strike="noStrike" kern="1200" dirty="0">
                <a:solidFill>
                  <a:schemeClr val="tx1"/>
                </a:solidFill>
                <a:latin typeface="Times New Roman" pitchFamily="18" charset="0"/>
                <a:ea typeface="+mn-ea"/>
                <a:cs typeface="+mn-cs"/>
              </a:rPr>
              <a:t> = </a:t>
            </a:r>
            <a:r>
              <a:rPr lang="en-US" dirty="0"/>
              <a:t> </a:t>
            </a:r>
            <a:r>
              <a:rPr lang="en-US" sz="1100" b="0" i="0" u="none" strike="noStrike" kern="1200" dirty="0">
                <a:solidFill>
                  <a:schemeClr val="tx1"/>
                </a:solidFill>
                <a:latin typeface="Times New Roman" pitchFamily="18" charset="0"/>
                <a:ea typeface="+mn-ea"/>
                <a:cs typeface="+mn-cs"/>
              </a:rPr>
              <a:t>1.8440  lbs CO</a:t>
            </a:r>
            <a:r>
              <a:rPr lang="en-US" sz="1100" b="0" i="0" u="none" strike="noStrike" kern="1200" baseline="-25000" dirty="0">
                <a:solidFill>
                  <a:schemeClr val="tx1"/>
                </a:solidFill>
                <a:latin typeface="Times New Roman" pitchFamily="18" charset="0"/>
                <a:ea typeface="+mn-ea"/>
                <a:cs typeface="+mn-cs"/>
              </a:rPr>
              <a:t>2</a:t>
            </a:r>
            <a:r>
              <a:rPr lang="en-US" sz="1100" b="0" i="0" u="none" strike="noStrike" kern="1200" dirty="0">
                <a:solidFill>
                  <a:schemeClr val="tx1"/>
                </a:solidFill>
                <a:latin typeface="Times New Roman" pitchFamily="18" charset="0"/>
                <a:ea typeface="+mn-ea"/>
                <a:cs typeface="+mn-cs"/>
              </a:rPr>
              <a:t>/kWh </a:t>
            </a:r>
            <a:r>
              <a:rPr lang="en-US" dirty="0"/>
              <a:t> </a:t>
            </a:r>
          </a:p>
          <a:p>
            <a:r>
              <a:rPr lang="en-US" sz="1100" b="0" i="0" u="none" strike="noStrike" kern="1200" dirty="0">
                <a:solidFill>
                  <a:schemeClr val="tx1"/>
                </a:solidFill>
                <a:latin typeface="Times New Roman" pitchFamily="18" charset="0"/>
                <a:ea typeface="+mn-ea"/>
                <a:cs typeface="+mn-cs"/>
              </a:rPr>
              <a:t>Chiller plant over-all efficiency = </a:t>
            </a:r>
            <a:r>
              <a:rPr lang="en-US" dirty="0"/>
              <a:t> </a:t>
            </a:r>
            <a:r>
              <a:rPr lang="en-US" sz="1100" b="0" i="0" u="none" strike="noStrike" kern="1200" dirty="0">
                <a:solidFill>
                  <a:schemeClr val="tx1"/>
                </a:solidFill>
                <a:latin typeface="Times New Roman" pitchFamily="18" charset="0"/>
                <a:ea typeface="+mn-ea"/>
                <a:cs typeface="+mn-cs"/>
              </a:rPr>
              <a:t>0.90  kW/ton</a:t>
            </a:r>
            <a:r>
              <a:rPr lang="en-US" dirty="0"/>
              <a:t> </a:t>
            </a:r>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10</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4/29/2021</a:t>
            </a:fld>
            <a:endParaRPr lang="en-US"/>
          </a:p>
        </p:txBody>
      </p:sp>
    </p:spTree>
    <p:extLst>
      <p:ext uri="{BB962C8B-B14F-4D97-AF65-F5344CB8AC3E}">
        <p14:creationId xmlns:p14="http://schemas.microsoft.com/office/powerpoint/2010/main" val="26464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11</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4/29/2021</a:t>
            </a:fld>
            <a:endParaRPr lang="en-US"/>
          </a:p>
        </p:txBody>
      </p:sp>
    </p:spTree>
    <p:extLst>
      <p:ext uri="{BB962C8B-B14F-4D97-AF65-F5344CB8AC3E}">
        <p14:creationId xmlns:p14="http://schemas.microsoft.com/office/powerpoint/2010/main" val="35905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19</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4/29/2021</a:t>
            </a:fld>
            <a:endParaRPr lang="en-US"/>
          </a:p>
        </p:txBody>
      </p:sp>
    </p:spTree>
    <p:extLst>
      <p:ext uri="{BB962C8B-B14F-4D97-AF65-F5344CB8AC3E}">
        <p14:creationId xmlns:p14="http://schemas.microsoft.com/office/powerpoint/2010/main" val="408391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http://youtu.be/EVtO-y_NKN8</a:t>
            </a:r>
          </a:p>
        </p:txBody>
      </p:sp>
      <p:sp>
        <p:nvSpPr>
          <p:cNvPr id="4" name="Slide Number Placeholder 3"/>
          <p:cNvSpPr>
            <a:spLocks noGrp="1"/>
          </p:cNvSpPr>
          <p:nvPr>
            <p:ph type="sldNum" sz="quarter" idx="10"/>
          </p:nvPr>
        </p:nvSpPr>
        <p:spPr/>
        <p:txBody>
          <a:bodyPr/>
          <a:lstStyle/>
          <a:p>
            <a:fld id="{EC736FBA-0C09-4CF4-942D-A0EEA4E32234}" type="slidenum">
              <a:rPr lang="en-US" smtClean="0"/>
              <a:t>24</a:t>
            </a:fld>
            <a:endParaRPr lang="en-US"/>
          </a:p>
        </p:txBody>
      </p:sp>
    </p:spTree>
    <p:extLst>
      <p:ext uri="{BB962C8B-B14F-4D97-AF65-F5344CB8AC3E}">
        <p14:creationId xmlns:p14="http://schemas.microsoft.com/office/powerpoint/2010/main" val="4247280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a:t>Click to edit Class Title</a:t>
            </a:r>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a:t>Click to edit Part X of Y</a:t>
            </a:r>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a:t>Click to edit Brief Part Description</a:t>
            </a:r>
          </a:p>
        </p:txBody>
      </p:sp>
      <p:pic>
        <p:nvPicPr>
          <p:cNvPr id="11"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a:t>Click to edit Instructor Name</a:t>
            </a:r>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a:t>Click to edit Instructor Title</a:t>
            </a:r>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a:t>Click to edit Instructor Affiliation</a:t>
            </a:r>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a:t>Click to edit Class Date</a:t>
            </a:r>
          </a:p>
        </p:txBody>
      </p:sp>
      <p:pic>
        <p:nvPicPr>
          <p:cNvPr id="13"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pic>
        <p:nvPicPr>
          <p:cNvPr id="19"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userDrawn="1"/>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Open and Closed Systems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Open and Closed Systems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7"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9" name="TextBox 8"/>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0"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12" name="TextBox 11"/>
          <p:cNvSpPr txBox="1"/>
          <p:nvPr userDrawn="1"/>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3"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userDrawn="1"/>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193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6"/>
          <p:cNvSpPr>
            <a:spLocks noGrp="1"/>
          </p:cNvSpPr>
          <p:nvPr>
            <p:ph type="title" hasCustomPrompt="1"/>
          </p:nvPr>
        </p:nvSpPr>
        <p:spPr>
          <a:xfrm>
            <a:off x="609600" y="3025048"/>
            <a:ext cx="7886700" cy="906416"/>
          </a:xfrm>
        </p:spPr>
        <p:txBody>
          <a:bodyPr anchor="t">
            <a:noAutofit/>
          </a:bodyPr>
          <a:lstStyle>
            <a:lvl1pPr>
              <a:defRPr sz="4400" b="0" i="0" spc="-100" baseline="0">
                <a:solidFill>
                  <a:schemeClr val="bg1"/>
                </a:solidFill>
                <a:latin typeface="DIN-Medium" charset="0"/>
                <a:ea typeface="DIN-Medium" charset="0"/>
                <a:cs typeface="DIN-Medium" charset="0"/>
              </a:defRPr>
            </a:lvl1pPr>
          </a:lstStyle>
          <a:p>
            <a:r>
              <a:rPr lang="en-US" dirty="0"/>
              <a:t>WELCOME</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51790" y="5257597"/>
            <a:ext cx="688848" cy="713173"/>
          </a:xfrm>
          <a:prstGeom prst="rect">
            <a:avLst/>
          </a:prstGeom>
        </p:spPr>
      </p:pic>
      <p:sp>
        <p:nvSpPr>
          <p:cNvPr id="10" name="Text Placeholder 15"/>
          <p:cNvSpPr>
            <a:spLocks noGrp="1"/>
          </p:cNvSpPr>
          <p:nvPr>
            <p:ph type="body" sz="quarter" idx="13" hasCustomPrompt="1"/>
          </p:nvPr>
        </p:nvSpPr>
        <p:spPr>
          <a:xfrm>
            <a:off x="600560" y="4085303"/>
            <a:ext cx="7895740" cy="429083"/>
          </a:xfrm>
        </p:spPr>
        <p:txBody>
          <a:bodyPr>
            <a:normAutofit/>
          </a:bodyPr>
          <a:lstStyle>
            <a:lvl1pPr marL="0" indent="0">
              <a:lnSpc>
                <a:spcPts val="1800"/>
              </a:lnSpc>
              <a:buFontTx/>
              <a:buNone/>
              <a:defRPr sz="1300" b="0" i="0" spc="0" baseline="0">
                <a:solidFill>
                  <a:schemeClr val="bg1"/>
                </a:solidFill>
                <a:latin typeface="DIN-Medium" charset="0"/>
                <a:ea typeface="DIN-Medium" charset="0"/>
                <a:cs typeface="DIN-Medium" charset="0"/>
              </a:defRPr>
            </a:lvl1pPr>
            <a:lvl2pPr marL="342900" indent="0">
              <a:lnSpc>
                <a:spcPts val="1800"/>
              </a:lnSpc>
              <a:buFontTx/>
              <a:buNone/>
              <a:defRPr sz="1300" baseline="0">
                <a:solidFill>
                  <a:schemeClr val="tx1"/>
                </a:solidFill>
                <a:latin typeface="din" charset="0"/>
              </a:defRPr>
            </a:lvl2pPr>
            <a:lvl3pPr marL="685800" indent="0">
              <a:lnSpc>
                <a:spcPts val="1800"/>
              </a:lnSpc>
              <a:buFontTx/>
              <a:buNone/>
              <a:defRPr sz="1300" baseline="0">
                <a:solidFill>
                  <a:schemeClr val="tx1"/>
                </a:solidFill>
                <a:latin typeface="din" charset="0"/>
              </a:defRPr>
            </a:lvl3pPr>
            <a:lvl4pPr marL="1028700" indent="0">
              <a:lnSpc>
                <a:spcPts val="1800"/>
              </a:lnSpc>
              <a:buFontTx/>
              <a:buNone/>
              <a:defRPr sz="1300" baseline="0">
                <a:solidFill>
                  <a:schemeClr val="tx1"/>
                </a:solidFill>
                <a:latin typeface="din" charset="0"/>
              </a:defRPr>
            </a:lvl4pPr>
            <a:lvl5pPr marL="1371600" indent="0">
              <a:lnSpc>
                <a:spcPts val="1800"/>
              </a:lnSpc>
              <a:buFontTx/>
              <a:buNone/>
              <a:defRPr sz="1300" baseline="0">
                <a:solidFill>
                  <a:schemeClr val="tx1"/>
                </a:solidFill>
                <a:latin typeface="din" charset="0"/>
              </a:defRPr>
            </a:lvl5pPr>
          </a:lstStyle>
          <a:p>
            <a:pPr lvl="0"/>
            <a:r>
              <a:rPr lang="en-US" dirty="0"/>
              <a:t>Optional subtitle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739392"/>
          </a:xfrm>
          <a:prstGeom prst="rect">
            <a:avLst/>
          </a:prstGeom>
        </p:spPr>
      </p:pic>
    </p:spTree>
    <p:extLst>
      <p:ext uri="{BB962C8B-B14F-4D97-AF65-F5344CB8AC3E}">
        <p14:creationId xmlns:p14="http://schemas.microsoft.com/office/powerpoint/2010/main" val="246651848"/>
      </p:ext>
    </p:extLst>
  </p:cSld>
  <p:clrMapOvr>
    <a:masterClrMapping/>
  </p:clrMapOvr>
  <p:extLst>
    <p:ext uri="{DCECCB84-F9BA-43D5-87BE-67443E8EF086}">
      <p15:sldGuideLst xmlns:p15="http://schemas.microsoft.com/office/powerpoint/2012/main">
        <p15:guide id="1" orient="horz" pos="1904">
          <p15:clr>
            <a:srgbClr val="FBAE40"/>
          </p15:clr>
        </p15:guide>
        <p15:guide id="2" pos="384">
          <p15:clr>
            <a:srgbClr val="FBAE40"/>
          </p15:clr>
        </p15:guide>
        <p15:guide id="3" pos="53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6" name="TextBox 5"/>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8" name="TextBox 7"/>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9" name="Footer Placeholder 8"/>
          <p:cNvSpPr>
            <a:spLocks noGrp="1"/>
          </p:cNvSpPr>
          <p:nvPr>
            <p:ph type="ftr" sz="quarter" idx="10"/>
          </p:nvPr>
        </p:nvSpPr>
        <p:spPr/>
        <p:txBody>
          <a:bodyPr/>
          <a:lstStyle/>
          <a:p>
            <a:r>
              <a:rPr lang="en-US"/>
              <a:t>Open and Closed Systems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12" name="TextBox 11"/>
          <p:cNvSpPr txBox="1"/>
          <p:nvPr userDrawn="1"/>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Tree>
    <p:extLst>
      <p:ext uri="{BB962C8B-B14F-4D97-AF65-F5344CB8AC3E}">
        <p14:creationId xmlns:p14="http://schemas.microsoft.com/office/powerpoint/2010/main" val="33075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pyright Notice">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6" name="TextBox 5"/>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8" name="TextBox 7"/>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9" name="Footer Placeholder 8"/>
          <p:cNvSpPr>
            <a:spLocks noGrp="1"/>
          </p:cNvSpPr>
          <p:nvPr>
            <p:ph type="ftr" sz="quarter" idx="10"/>
          </p:nvPr>
        </p:nvSpPr>
        <p:spPr/>
        <p:txBody>
          <a:bodyPr/>
          <a:lstStyle/>
          <a:p>
            <a:r>
              <a:rPr lang="en-US"/>
              <a:t>Open and Closed Systems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12" name="TextBox 11"/>
          <p:cNvSpPr txBox="1"/>
          <p:nvPr userDrawn="1"/>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Tree>
    <p:extLst>
      <p:ext uri="{BB962C8B-B14F-4D97-AF65-F5344CB8AC3E}">
        <p14:creationId xmlns:p14="http://schemas.microsoft.com/office/powerpoint/2010/main" val="7590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vigation Direction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7"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8"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9" name="Group 8"/>
          <p:cNvGrpSpPr>
            <a:grpSpLocks/>
          </p:cNvGrpSpPr>
          <p:nvPr>
            <p:custDataLst>
              <p:tags r:id="rId1"/>
            </p:custDataLst>
          </p:nvPr>
        </p:nvGrpSpPr>
        <p:grpSpPr bwMode="auto">
          <a:xfrm>
            <a:off x="2382838" y="5649913"/>
            <a:ext cx="4351337" cy="1138237"/>
            <a:chOff x="2382642" y="5650368"/>
            <a:chExt cx="4351982" cy="1137327"/>
          </a:xfrm>
        </p:grpSpPr>
        <p:sp>
          <p:nvSpPr>
            <p:cNvPr id="10"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11"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12"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13" name="Text Placeholder 12"/>
          <p:cNvSpPr>
            <a:spLocks noGrp="1"/>
          </p:cNvSpPr>
          <p:nvPr>
            <p:ph type="body" sz="quarter" idx="11" hasCustomPrompt="1"/>
          </p:nvPr>
        </p:nvSpPr>
        <p:spPr>
          <a:xfrm>
            <a:off x="3114865" y="3994150"/>
            <a:ext cx="5431536" cy="1339850"/>
          </a:xfrm>
        </p:spPr>
        <p:txBody>
          <a:bodyPr>
            <a:normAutofit/>
          </a:bodyPr>
          <a:lstStyle>
            <a:lvl1pPr marL="228600" indent="-228600">
              <a:buFont typeface="Arial" pitchFamily="34" charset="0"/>
              <a:buChar char="•"/>
              <a:defRPr lang="en-US" sz="2000" b="0" kern="1200" dirty="0">
                <a:solidFill>
                  <a:srgbClr val="0082AA"/>
                </a:solidFill>
                <a:latin typeface="Arial" pitchFamily="34" charset="0"/>
                <a:ea typeface="+mn-ea"/>
                <a:cs typeface="Arial" pitchFamily="34" charset="0"/>
              </a:defRPr>
            </a:lvl1pPr>
          </a:lstStyle>
          <a:p>
            <a:pPr lvl="0"/>
            <a:r>
              <a:rPr lang="en-US" dirty="0"/>
              <a:t>Click here to add additional bullets</a:t>
            </a:r>
          </a:p>
        </p:txBody>
      </p:sp>
      <p:sp>
        <p:nvSpPr>
          <p:cNvPr id="14" name="TextBox 13"/>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15" name="TextBox 14"/>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16"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17"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18" name="Group 17"/>
          <p:cNvGrpSpPr>
            <a:grpSpLocks/>
          </p:cNvGrpSpPr>
          <p:nvPr>
            <p:custDataLst>
              <p:tags r:id="rId2"/>
            </p:custDataLst>
          </p:nvPr>
        </p:nvGrpSpPr>
        <p:grpSpPr bwMode="auto">
          <a:xfrm>
            <a:off x="2382838" y="5649913"/>
            <a:ext cx="4351337" cy="1138237"/>
            <a:chOff x="2382642" y="5650368"/>
            <a:chExt cx="4351982" cy="1137327"/>
          </a:xfrm>
        </p:grpSpPr>
        <p:sp>
          <p:nvSpPr>
            <p:cNvPr id="1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2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21"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22" name="Footer Placeholder 21"/>
          <p:cNvSpPr>
            <a:spLocks noGrp="1"/>
          </p:cNvSpPr>
          <p:nvPr>
            <p:ph type="ftr" sz="quarter" idx="12"/>
          </p:nvPr>
        </p:nvSpPr>
        <p:spPr/>
        <p:txBody>
          <a:bodyPr/>
          <a:lstStyle/>
          <a:p>
            <a:r>
              <a:rPr lang="en-US"/>
              <a:t>Open and Closed Systems</a:t>
            </a:r>
            <a:endParaRPr lang="en-US" dirty="0"/>
          </a:p>
        </p:txBody>
      </p:sp>
      <p:sp>
        <p:nvSpPr>
          <p:cNvPr id="23" name="Slide Number Placeholder 22"/>
          <p:cNvSpPr>
            <a:spLocks noGrp="1"/>
          </p:cNvSpPr>
          <p:nvPr>
            <p:ph type="sldNum" sz="quarter" idx="13"/>
          </p:nvPr>
        </p:nvSpPr>
        <p:spPr/>
        <p:txBody>
          <a:bodyPr/>
          <a:lstStyle/>
          <a:p>
            <a:fld id="{A9320731-3B2C-4107-8664-CAD7BE973DC8}" type="slidenum">
              <a:rPr lang="en-US" smtClean="0"/>
              <a:pPr/>
              <a:t>‹#›</a:t>
            </a:fld>
            <a:endParaRPr lang="en-US"/>
          </a:p>
        </p:txBody>
      </p:sp>
      <p:sp>
        <p:nvSpPr>
          <p:cNvPr id="24" name="TextBox 23"/>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25" name="TextBox 24"/>
          <p:cNvSpPr txBox="1"/>
          <p:nvPr userDrawn="1"/>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26" name="AutoShape 27"/>
          <p:cNvSpPr>
            <a:spLocks noChangeAspect="1" noChangeArrowheads="1"/>
          </p:cNvSpPr>
          <p:nvPr userDrawn="1"/>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27" name="Rectangle 11"/>
          <p:cNvSpPr>
            <a:spLocks noChangeArrowheads="1"/>
          </p:cNvSpPr>
          <p:nvPr userDrawn="1"/>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28" name="Group 27"/>
          <p:cNvGrpSpPr>
            <a:grpSpLocks/>
          </p:cNvGrpSpPr>
          <p:nvPr userDrawn="1">
            <p:custDataLst>
              <p:tags r:id="rId3"/>
            </p:custDataLst>
          </p:nvPr>
        </p:nvGrpSpPr>
        <p:grpSpPr bwMode="auto">
          <a:xfrm>
            <a:off x="2382838" y="5649913"/>
            <a:ext cx="4351337" cy="1138237"/>
            <a:chOff x="2382642" y="5650368"/>
            <a:chExt cx="4351982" cy="1137327"/>
          </a:xfrm>
        </p:grpSpPr>
        <p:sp>
          <p:nvSpPr>
            <p:cNvPr id="2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3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31" name="Rectangle 42"/>
          <p:cNvSpPr>
            <a:spLocks noChangeArrowheads="1"/>
          </p:cNvSpPr>
          <p:nvPr userDrawn="1"/>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Tree>
    <p:extLst>
      <p:ext uri="{BB962C8B-B14F-4D97-AF65-F5344CB8AC3E}">
        <p14:creationId xmlns:p14="http://schemas.microsoft.com/office/powerpoint/2010/main" val="32063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arning Objective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6" name="TextBox 5"/>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7" name="Text Placeholder 6"/>
          <p:cNvSpPr>
            <a:spLocks noGrp="1"/>
          </p:cNvSpPr>
          <p:nvPr>
            <p:ph type="body" sz="quarter" idx="12" hasCustomPrompt="1"/>
          </p:nvPr>
        </p:nvSpPr>
        <p:spPr>
          <a:xfrm>
            <a:off x="530352" y="2362200"/>
            <a:ext cx="8001000" cy="41148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at least 5 learning objectives</a:t>
            </a:r>
          </a:p>
        </p:txBody>
      </p:sp>
      <p:sp>
        <p:nvSpPr>
          <p:cNvPr id="8" name="TextBox 7"/>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9" name="TextBox 8"/>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10" name="Footer Placeholder 9"/>
          <p:cNvSpPr>
            <a:spLocks noGrp="1"/>
          </p:cNvSpPr>
          <p:nvPr>
            <p:ph type="ftr" sz="quarter" idx="13"/>
          </p:nvPr>
        </p:nvSpPr>
        <p:spPr/>
        <p:txBody>
          <a:bodyPr/>
          <a:lstStyle/>
          <a:p>
            <a:r>
              <a:rPr lang="en-US"/>
              <a:t>Open and Closed Systems</a:t>
            </a:r>
            <a:endParaRPr lang="en-US" dirty="0"/>
          </a:p>
        </p:txBody>
      </p:sp>
      <p:sp>
        <p:nvSpPr>
          <p:cNvPr id="11" name="Slide Number Placeholder 10"/>
          <p:cNvSpPr>
            <a:spLocks noGrp="1"/>
          </p:cNvSpPr>
          <p:nvPr>
            <p:ph type="sldNum" sz="quarter" idx="14"/>
          </p:nvPr>
        </p:nvSpPr>
        <p:spPr/>
        <p:txBody>
          <a:bodyPr/>
          <a:lstStyle/>
          <a:p>
            <a:fld id="{A9320731-3B2C-4107-8664-CAD7BE973DC8}" type="slidenum">
              <a:rPr lang="en-US" smtClean="0"/>
              <a:pPr/>
              <a:t>‹#›</a:t>
            </a:fld>
            <a:endParaRPr lang="en-US"/>
          </a:p>
        </p:txBody>
      </p:sp>
      <p:sp>
        <p:nvSpPr>
          <p:cNvPr id="12" name="TextBox 11"/>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13" name="TextBox 12"/>
          <p:cNvSpPr txBox="1"/>
          <p:nvPr userDrawn="1"/>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015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7" name="Text Placeholder 6"/>
          <p:cNvSpPr>
            <a:spLocks noGrp="1"/>
          </p:cNvSpPr>
          <p:nvPr>
            <p:ph type="body" sz="quarter" idx="12" hasCustomPrompt="1"/>
          </p:nvPr>
        </p:nvSpPr>
        <p:spPr>
          <a:xfrm>
            <a:off x="530352" y="1295400"/>
            <a:ext cx="8001000" cy="51816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agenda items</a:t>
            </a:r>
          </a:p>
        </p:txBody>
      </p:sp>
      <p:sp>
        <p:nvSpPr>
          <p:cNvPr id="6" name="TextBox 5"/>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8" name="Footer Placeholder 7"/>
          <p:cNvSpPr>
            <a:spLocks noGrp="1"/>
          </p:cNvSpPr>
          <p:nvPr>
            <p:ph type="ftr" sz="quarter" idx="13"/>
          </p:nvPr>
        </p:nvSpPr>
        <p:spPr/>
        <p:txBody>
          <a:bodyPr/>
          <a:lstStyle/>
          <a:p>
            <a:r>
              <a:rPr lang="en-US"/>
              <a:t>Open and Closed Systems</a:t>
            </a:r>
            <a:endParaRPr lang="en-US" dirty="0"/>
          </a:p>
        </p:txBody>
      </p:sp>
      <p:sp>
        <p:nvSpPr>
          <p:cNvPr id="9" name="Slide Number Placeholder 8"/>
          <p:cNvSpPr>
            <a:spLocks noGrp="1"/>
          </p:cNvSpPr>
          <p:nvPr>
            <p:ph type="sldNum" sz="quarter" idx="14"/>
          </p:nvPr>
        </p:nvSpPr>
        <p:spPr/>
        <p:txBody>
          <a:bodyPr/>
          <a:lstStyle/>
          <a:p>
            <a:fld id="{A9320731-3B2C-4107-8664-CAD7BE973DC8}" type="slidenum">
              <a:rPr lang="en-US" smtClean="0"/>
              <a:pPr/>
              <a:t>‹#›</a:t>
            </a:fld>
            <a:endParaRPr lang="en-US"/>
          </a:p>
        </p:txBody>
      </p:sp>
      <p:sp>
        <p:nvSpPr>
          <p:cNvPr id="10" name="TextBox 9"/>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Tree>
    <p:extLst>
      <p:ext uri="{BB962C8B-B14F-4D97-AF65-F5344CB8AC3E}">
        <p14:creationId xmlns:p14="http://schemas.microsoft.com/office/powerpoint/2010/main" val="38417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Open and Closed Systems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Open and Closed Systems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Open and Closed Systems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Open and Closed Systems</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33600"/>
            <a:ext cx="7886700" cy="1797864"/>
          </a:xfrm>
        </p:spPr>
        <p:txBody>
          <a:bodyPr/>
          <a:lstStyle/>
          <a:p>
            <a:r>
              <a:rPr lang="en-US" sz="4000" dirty="0"/>
              <a:t>Pumps and Piping;  Design, Performance and Commissioning Issues</a:t>
            </a:r>
          </a:p>
        </p:txBody>
      </p:sp>
      <p:sp>
        <p:nvSpPr>
          <p:cNvPr id="3" name="Text Placeholder 2"/>
          <p:cNvSpPr>
            <a:spLocks noGrp="1"/>
          </p:cNvSpPr>
          <p:nvPr>
            <p:ph type="body" sz="quarter" idx="13"/>
          </p:nvPr>
        </p:nvSpPr>
        <p:spPr/>
        <p:txBody>
          <a:bodyPr>
            <a:normAutofit/>
          </a:bodyPr>
          <a:lstStyle/>
          <a:p>
            <a:r>
              <a:rPr lang="en-US" sz="3600" dirty="0">
                <a:latin typeface="DIN-Regular" charset="0"/>
                <a:ea typeface="DIN-Regular" charset="0"/>
                <a:cs typeface="DIN-Regular" charset="0"/>
              </a:rPr>
              <a:t>Open and Closed Systems</a:t>
            </a:r>
          </a:p>
        </p:txBody>
      </p:sp>
      <p:sp>
        <p:nvSpPr>
          <p:cNvPr id="4" name="Text Placeholder 3">
            <a:extLst>
              <a:ext uri="{FF2B5EF4-FFF2-40B4-BE49-F238E27FC236}">
                <a16:creationId xmlns:a16="http://schemas.microsoft.com/office/drawing/2014/main" id="{ADBB8645-B737-4F05-B2C6-5BB1DFB30C32}"/>
              </a:ext>
            </a:extLst>
          </p:cNvPr>
          <p:cNvSpPr txBox="1">
            <a:spLocks/>
          </p:cNvSpPr>
          <p:nvPr/>
        </p:nvSpPr>
        <p:spPr>
          <a:xfrm>
            <a:off x="3401187" y="5455920"/>
            <a:ext cx="5069713" cy="274320"/>
          </a:xfrm>
          <a:prstGeom prst="rect">
            <a:avLst/>
          </a:prstGeom>
        </p:spPr>
        <p:txBody>
          <a:bodyPr vert="horz" lIns="91440" tIns="45720" rIns="91440" bIns="45720" rtlCol="0">
            <a:noAutofit/>
          </a:bodyPr>
          <a:lstStyle>
            <a:lvl1pPr indent="0">
              <a:lnSpc>
                <a:spcPts val="1800"/>
              </a:lnSpc>
              <a:spcBef>
                <a:spcPts val="750"/>
              </a:spcBef>
              <a:buFontTx/>
              <a:buNone/>
              <a:defRPr sz="1900" b="0" i="0" spc="0" baseline="0">
                <a:solidFill>
                  <a:schemeClr val="bg1"/>
                </a:solidFill>
                <a:latin typeface="DIN-Regular" charset="0"/>
                <a:ea typeface="DIN-Regular" charset="0"/>
                <a:cs typeface="DIN-Regular" charset="0"/>
              </a:defRPr>
            </a:lvl1pPr>
            <a:lvl2pPr indent="0">
              <a:lnSpc>
                <a:spcPts val="1800"/>
              </a:lnSpc>
              <a:spcBef>
                <a:spcPts val="375"/>
              </a:spcBef>
              <a:buFontTx/>
              <a:buNone/>
              <a:defRPr sz="1300" baseline="0">
                <a:latin typeface="din" charset="0"/>
              </a:defRPr>
            </a:lvl2pPr>
            <a:lvl3pPr indent="0">
              <a:lnSpc>
                <a:spcPts val="1800"/>
              </a:lnSpc>
              <a:spcBef>
                <a:spcPts val="375"/>
              </a:spcBef>
              <a:buFontTx/>
              <a:buNone/>
              <a:defRPr sz="1300" baseline="0">
                <a:latin typeface="din" charset="0"/>
              </a:defRPr>
            </a:lvl3pPr>
            <a:lvl4pPr indent="0">
              <a:lnSpc>
                <a:spcPts val="1800"/>
              </a:lnSpc>
              <a:spcBef>
                <a:spcPts val="375"/>
              </a:spcBef>
              <a:buFontTx/>
              <a:buNone/>
              <a:defRPr sz="1300" baseline="0">
                <a:latin typeface="din" charset="0"/>
              </a:defRPr>
            </a:lvl4pPr>
            <a:lvl5pPr indent="0">
              <a:lnSpc>
                <a:spcPts val="1800"/>
              </a:lnSpc>
              <a:spcBef>
                <a:spcPts val="375"/>
              </a:spcBef>
              <a:buFontTx/>
              <a:buNone/>
              <a:defRPr sz="1300" baseline="0">
                <a:latin typeface="din"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1600" dirty="0"/>
              <a:t>David Sellers</a:t>
            </a:r>
          </a:p>
        </p:txBody>
      </p:sp>
      <p:sp>
        <p:nvSpPr>
          <p:cNvPr id="5" name="Text Placeholder 4">
            <a:extLst>
              <a:ext uri="{FF2B5EF4-FFF2-40B4-BE49-F238E27FC236}">
                <a16:creationId xmlns:a16="http://schemas.microsoft.com/office/drawing/2014/main" id="{6F0DF010-BC6B-4B41-81A7-3205F4409469}"/>
              </a:ext>
            </a:extLst>
          </p:cNvPr>
          <p:cNvSpPr txBox="1">
            <a:spLocks/>
          </p:cNvSpPr>
          <p:nvPr/>
        </p:nvSpPr>
        <p:spPr>
          <a:xfrm>
            <a:off x="3401187" y="5755957"/>
            <a:ext cx="5069713" cy="274320"/>
          </a:xfrm>
          <a:prstGeom prst="rect">
            <a:avLst/>
          </a:prstGeom>
        </p:spPr>
        <p:txBody>
          <a:bodyPr vert="horz" lIns="91440" tIns="45720" rIns="91440" bIns="45720" rtlCol="0">
            <a:noAutofit/>
          </a:bodyPr>
          <a:lstStyle>
            <a:lvl1pPr marL="0" indent="0" algn="l" defTabSz="685800" rtl="0" eaLnBrk="1" latinLnBrk="0" hangingPunct="1">
              <a:lnSpc>
                <a:spcPts val="1800"/>
              </a:lnSpc>
              <a:spcBef>
                <a:spcPts val="750"/>
              </a:spcBef>
              <a:buFontTx/>
              <a:buNone/>
              <a:defRPr sz="1300" b="0" i="0" kern="1200" spc="0" baseline="0">
                <a:solidFill>
                  <a:schemeClr val="bg1"/>
                </a:solidFill>
                <a:latin typeface="DIN-Medium" charset="0"/>
                <a:ea typeface="DIN-Medium" charset="0"/>
                <a:cs typeface="DIN-Medium" charset="0"/>
              </a:defRPr>
            </a:lvl1pPr>
            <a:lvl2pPr marL="3429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2pPr>
            <a:lvl3pPr marL="6858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3pPr>
            <a:lvl4pPr marL="10287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4pPr>
            <a:lvl5pPr marL="1371600" indent="0" algn="l" defTabSz="685800" rtl="0" eaLnBrk="1" latinLnBrk="0" hangingPunct="1">
              <a:lnSpc>
                <a:spcPts val="1800"/>
              </a:lnSpc>
              <a:spcBef>
                <a:spcPts val="375"/>
              </a:spcBef>
              <a:buFontTx/>
              <a:buNone/>
              <a:defRPr sz="1300" kern="1200" baseline="0">
                <a:solidFill>
                  <a:schemeClr val="tx1"/>
                </a:solidFill>
                <a:latin typeface="din"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t>Senior Engineer, Facility Dynamics Engineering</a:t>
            </a:r>
            <a:endParaRPr lang="en-US" sz="1600" dirty="0"/>
          </a:p>
        </p:txBody>
      </p:sp>
      <p:sp>
        <p:nvSpPr>
          <p:cNvPr id="6" name="Text Placeholder 3">
            <a:extLst>
              <a:ext uri="{FF2B5EF4-FFF2-40B4-BE49-F238E27FC236}">
                <a16:creationId xmlns:a16="http://schemas.microsoft.com/office/drawing/2014/main" id="{E337A2BC-518E-43C9-AD9F-12C820A9AB08}"/>
              </a:ext>
            </a:extLst>
          </p:cNvPr>
          <p:cNvSpPr txBox="1">
            <a:spLocks/>
          </p:cNvSpPr>
          <p:nvPr/>
        </p:nvSpPr>
        <p:spPr>
          <a:xfrm>
            <a:off x="3401186" y="5181600"/>
            <a:ext cx="5069713" cy="274320"/>
          </a:xfrm>
          <a:prstGeom prst="rect">
            <a:avLst/>
          </a:prstGeom>
        </p:spPr>
        <p:txBody>
          <a:bodyPr vert="horz" lIns="91440" tIns="45720" rIns="91440" bIns="45720" rtlCol="0">
            <a:noAutofit/>
          </a:bodyPr>
          <a:lstStyle>
            <a:lvl1pPr indent="0">
              <a:lnSpc>
                <a:spcPts val="1800"/>
              </a:lnSpc>
              <a:spcBef>
                <a:spcPts val="750"/>
              </a:spcBef>
              <a:buFontTx/>
              <a:buNone/>
              <a:defRPr sz="1900" b="0" i="0" spc="0" baseline="0">
                <a:solidFill>
                  <a:schemeClr val="bg1"/>
                </a:solidFill>
                <a:latin typeface="DIN-Regular" charset="0"/>
                <a:ea typeface="DIN-Regular" charset="0"/>
                <a:cs typeface="DIN-Regular" charset="0"/>
              </a:defRPr>
            </a:lvl1pPr>
            <a:lvl2pPr indent="0">
              <a:lnSpc>
                <a:spcPts val="1800"/>
              </a:lnSpc>
              <a:spcBef>
                <a:spcPts val="375"/>
              </a:spcBef>
              <a:buFontTx/>
              <a:buNone/>
              <a:defRPr sz="1300" baseline="0">
                <a:latin typeface="din" charset="0"/>
              </a:defRPr>
            </a:lvl2pPr>
            <a:lvl3pPr indent="0">
              <a:lnSpc>
                <a:spcPts val="1800"/>
              </a:lnSpc>
              <a:spcBef>
                <a:spcPts val="375"/>
              </a:spcBef>
              <a:buFontTx/>
              <a:buNone/>
              <a:defRPr sz="1300" baseline="0">
                <a:latin typeface="din" charset="0"/>
              </a:defRPr>
            </a:lvl3pPr>
            <a:lvl4pPr indent="0">
              <a:lnSpc>
                <a:spcPts val="1800"/>
              </a:lnSpc>
              <a:spcBef>
                <a:spcPts val="375"/>
              </a:spcBef>
              <a:buFontTx/>
              <a:buNone/>
              <a:defRPr sz="1300" baseline="0">
                <a:latin typeface="din" charset="0"/>
              </a:defRPr>
            </a:lvl4pPr>
            <a:lvl5pPr indent="0">
              <a:lnSpc>
                <a:spcPts val="1800"/>
              </a:lnSpc>
              <a:spcBef>
                <a:spcPts val="375"/>
              </a:spcBef>
              <a:buFontTx/>
              <a:buNone/>
              <a:defRPr sz="1300" baseline="0">
                <a:latin typeface="din" charset="0"/>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sz="1600" dirty="0"/>
              <a:t>Presented By:</a:t>
            </a:r>
          </a:p>
          <a:p>
            <a:endParaRPr lang="en-US" sz="1600" dirty="0"/>
          </a:p>
        </p:txBody>
      </p:sp>
      <p:pic>
        <p:nvPicPr>
          <p:cNvPr id="7" name="Picture 6" descr="A close up of a logo&#10;&#10;Description automatically generated">
            <a:extLst>
              <a:ext uri="{FF2B5EF4-FFF2-40B4-BE49-F238E27FC236}">
                <a16:creationId xmlns:a16="http://schemas.microsoft.com/office/drawing/2014/main" id="{4F4B8BCE-3A52-4276-BB6A-16BE62A01074}"/>
              </a:ext>
            </a:extLst>
          </p:cNvPr>
          <p:cNvPicPr>
            <a:picLocks noChangeAspect="1"/>
          </p:cNvPicPr>
          <p:nvPr/>
        </p:nvPicPr>
        <p:blipFill>
          <a:blip r:embed="rId2"/>
          <a:stretch>
            <a:fillRect/>
          </a:stretch>
        </p:blipFill>
        <p:spPr>
          <a:xfrm>
            <a:off x="1524000" y="5259623"/>
            <a:ext cx="1476530" cy="688973"/>
          </a:xfrm>
          <a:prstGeom prst="rect">
            <a:avLst/>
          </a:prstGeom>
        </p:spPr>
      </p:pic>
    </p:spTree>
    <p:extLst>
      <p:ext uri="{BB962C8B-B14F-4D97-AF65-F5344CB8AC3E}">
        <p14:creationId xmlns:p14="http://schemas.microsoft.com/office/powerpoint/2010/main" val="202144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More Questions</a:t>
            </a:r>
          </a:p>
        </p:txBody>
      </p:sp>
      <p:sp>
        <p:nvSpPr>
          <p:cNvPr id="29" name="Content Placeholder 26"/>
          <p:cNvSpPr>
            <a:spLocks noGrp="1"/>
          </p:cNvSpPr>
          <p:nvPr>
            <p:ph sz="half" idx="1"/>
          </p:nvPr>
        </p:nvSpPr>
        <p:spPr/>
        <p:txBody>
          <a:bodyPr/>
          <a:lstStyle/>
          <a:p>
            <a:pPr marL="342900" indent="-342900">
              <a:buFont typeface="Arial" pitchFamily="34" charset="0"/>
              <a:buChar char="•"/>
            </a:pPr>
            <a:r>
              <a:rPr lang="en-US" dirty="0"/>
              <a:t>How much head needs to be included in the condenser water pump selection to lift water through an elevation change?</a:t>
            </a:r>
          </a:p>
          <a:p>
            <a:pPr marL="342900" indent="-342900">
              <a:buFont typeface="Arial" pitchFamily="34" charset="0"/>
              <a:buChar char="•"/>
            </a:pPr>
            <a:r>
              <a:rPr lang="en-US" dirty="0"/>
              <a:t>Assuming the condenser pump is at the lowest point in the system, what would the gauge on its suction connection read when the system was not operating?</a:t>
            </a:r>
          </a:p>
          <a:p>
            <a:pPr marL="342900" indent="-342900">
              <a:buFont typeface="Arial" pitchFamily="34" charset="0"/>
              <a:buChar char="•"/>
            </a:pPr>
            <a:r>
              <a:rPr lang="en-US" dirty="0"/>
              <a:t>Would this reading change when you started the pump?</a:t>
            </a:r>
          </a:p>
        </p:txBody>
      </p:sp>
      <p:pic>
        <p:nvPicPr>
          <p:cNvPr id="6" name="Content Placeholder 5"/>
          <p:cNvPicPr>
            <a:picLocks noGrp="1" noChangeAspect="1"/>
          </p:cNvPicPr>
          <p:nvPr>
            <p:ph sz="half" idx="2"/>
          </p:nvPr>
        </p:nvPicPr>
        <p:blipFill rotWithShape="1">
          <a:blip r:embed="rId3"/>
          <a:srcRect l="41510" b="8294"/>
          <a:stretch/>
        </p:blipFill>
        <p:spPr>
          <a:xfrm>
            <a:off x="4891794" y="1176209"/>
            <a:ext cx="3795006" cy="4462591"/>
          </a:xfrm>
          <a:prstGeom prst="rect">
            <a:avLst/>
          </a:prstGeom>
        </p:spPr>
      </p:pic>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10</a:t>
            </a:fld>
            <a:endParaRPr lang="en-US"/>
          </a:p>
        </p:txBody>
      </p:sp>
    </p:spTree>
    <p:extLst>
      <p:ext uri="{BB962C8B-B14F-4D97-AF65-F5344CB8AC3E}">
        <p14:creationId xmlns:p14="http://schemas.microsoft.com/office/powerpoint/2010/main" val="40702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fade">
                                      <p:cBhvr>
                                        <p:cTn id="1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143000"/>
          </a:xfrm>
        </p:spPr>
        <p:txBody>
          <a:bodyPr/>
          <a:lstStyle/>
          <a:p>
            <a:r>
              <a:rPr lang="en-US" dirty="0"/>
              <a:t>Closed Systems</a:t>
            </a:r>
          </a:p>
        </p:txBody>
      </p:sp>
      <p:grpSp>
        <p:nvGrpSpPr>
          <p:cNvPr id="2" name="Group 739"/>
          <p:cNvGrpSpPr/>
          <p:nvPr/>
        </p:nvGrpSpPr>
        <p:grpSpPr>
          <a:xfrm>
            <a:off x="5032376" y="1952293"/>
            <a:ext cx="2762251" cy="2377418"/>
            <a:chOff x="5032376" y="2416811"/>
            <a:chExt cx="2762251" cy="2377418"/>
          </a:xfrm>
        </p:grpSpPr>
        <p:cxnSp>
          <p:nvCxnSpPr>
            <p:cNvPr id="404" name="Straight Connector 403"/>
            <p:cNvCxnSpPr/>
            <p:nvPr/>
          </p:nvCxnSpPr>
          <p:spPr bwMode="auto">
            <a:xfrm flipV="1">
              <a:off x="5032376" y="2416811"/>
              <a:ext cx="0" cy="367665"/>
            </a:xfrm>
            <a:prstGeom prst="line">
              <a:avLst/>
            </a:prstGeom>
            <a:solidFill>
              <a:schemeClr val="accent1"/>
            </a:solidFill>
            <a:ln w="25400" cap="rnd" cmpd="sng" algn="ctr">
              <a:solidFill>
                <a:srgbClr val="03D4A8"/>
              </a:solidFill>
              <a:prstDash val="solid"/>
              <a:round/>
              <a:headEnd type="none" w="med" len="med"/>
              <a:tailEnd type="none" w="med" len="med"/>
            </a:ln>
            <a:effectLst/>
          </p:spPr>
        </p:cxnSp>
        <p:cxnSp>
          <p:nvCxnSpPr>
            <p:cNvPr id="405" name="Straight Connector 404"/>
            <p:cNvCxnSpPr/>
            <p:nvPr/>
          </p:nvCxnSpPr>
          <p:spPr bwMode="auto">
            <a:xfrm>
              <a:off x="5032376" y="2416811"/>
              <a:ext cx="2762249" cy="0"/>
            </a:xfrm>
            <a:prstGeom prst="line">
              <a:avLst/>
            </a:prstGeom>
            <a:solidFill>
              <a:schemeClr val="accent1"/>
            </a:solidFill>
            <a:ln w="25400" cap="rnd" cmpd="sng" algn="ctr">
              <a:solidFill>
                <a:srgbClr val="03D4A8"/>
              </a:solidFill>
              <a:prstDash val="solid"/>
              <a:round/>
              <a:headEnd type="none" w="med" len="med"/>
              <a:tailEnd type="none" w="med" len="med"/>
            </a:ln>
            <a:effectLst/>
          </p:spPr>
        </p:cxnSp>
        <p:cxnSp>
          <p:nvCxnSpPr>
            <p:cNvPr id="406" name="Straight Connector 405"/>
            <p:cNvCxnSpPr/>
            <p:nvPr/>
          </p:nvCxnSpPr>
          <p:spPr bwMode="auto">
            <a:xfrm flipV="1">
              <a:off x="7144198" y="2416811"/>
              <a:ext cx="0" cy="729616"/>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407" name="Straight Connector 406"/>
            <p:cNvCxnSpPr/>
            <p:nvPr/>
          </p:nvCxnSpPr>
          <p:spPr bwMode="auto">
            <a:xfrm>
              <a:off x="7319742" y="3968779"/>
              <a:ext cx="0" cy="825445"/>
            </a:xfrm>
            <a:prstGeom prst="line">
              <a:avLst/>
            </a:prstGeom>
            <a:solidFill>
              <a:schemeClr val="accent1"/>
            </a:solidFill>
            <a:ln w="19050" cap="rnd" cmpd="sng" algn="ctr">
              <a:solidFill>
                <a:srgbClr val="006699"/>
              </a:solidFill>
              <a:prstDash val="solid"/>
              <a:round/>
              <a:headEnd type="none" w="med" len="med"/>
              <a:tailEnd type="none" w="med" len="med"/>
            </a:ln>
            <a:effectLst/>
          </p:spPr>
        </p:cxnSp>
        <p:cxnSp>
          <p:nvCxnSpPr>
            <p:cNvPr id="408" name="Straight Connector 407"/>
            <p:cNvCxnSpPr/>
            <p:nvPr/>
          </p:nvCxnSpPr>
          <p:spPr bwMode="auto">
            <a:xfrm>
              <a:off x="5032377" y="3403602"/>
              <a:ext cx="0" cy="1274306"/>
            </a:xfrm>
            <a:prstGeom prst="line">
              <a:avLst/>
            </a:prstGeom>
            <a:solidFill>
              <a:schemeClr val="accent1"/>
            </a:solidFill>
            <a:ln w="25400" cap="flat" cmpd="sng" algn="ctr">
              <a:solidFill>
                <a:srgbClr val="006699"/>
              </a:solidFill>
              <a:prstDash val="solid"/>
              <a:round/>
              <a:headEnd type="none" w="med" len="med"/>
              <a:tailEnd type="none" w="med" len="med"/>
            </a:ln>
            <a:effectLst/>
          </p:spPr>
        </p:cxnSp>
        <p:cxnSp>
          <p:nvCxnSpPr>
            <p:cNvPr id="409" name="Straight Connector 408"/>
            <p:cNvCxnSpPr/>
            <p:nvPr/>
          </p:nvCxnSpPr>
          <p:spPr bwMode="auto">
            <a:xfrm flipH="1" flipV="1">
              <a:off x="5100229" y="4794228"/>
              <a:ext cx="2694398" cy="1"/>
            </a:xfrm>
            <a:prstGeom prst="line">
              <a:avLst/>
            </a:prstGeom>
            <a:solidFill>
              <a:schemeClr val="accent1"/>
            </a:solidFill>
            <a:ln w="25400" cap="rnd" cmpd="sng" algn="ctr">
              <a:solidFill>
                <a:srgbClr val="006699"/>
              </a:solidFill>
              <a:prstDash val="solid"/>
              <a:round/>
              <a:headEnd type="none" w="med" len="med"/>
              <a:tailEnd type="none" w="med" len="med"/>
            </a:ln>
            <a:effectLst/>
          </p:spPr>
        </p:cxnSp>
        <p:sp>
          <p:nvSpPr>
            <p:cNvPr id="410" name="TextBox 409"/>
            <p:cNvSpPr txBox="1"/>
            <p:nvPr/>
          </p:nvSpPr>
          <p:spPr>
            <a:xfrm>
              <a:off x="5953125" y="2567476"/>
              <a:ext cx="965795" cy="430887"/>
            </a:xfrm>
            <a:prstGeom prst="rect">
              <a:avLst/>
            </a:prstGeom>
            <a:noFill/>
          </p:spPr>
          <p:txBody>
            <a:bodyPr wrap="square" rtlCol="0">
              <a:spAutoFit/>
            </a:bodyPr>
            <a:lstStyle/>
            <a:p>
              <a:r>
                <a:rPr lang="en-US" sz="1100" dirty="0">
                  <a:solidFill>
                    <a:schemeClr val="bg1"/>
                  </a:solidFill>
                  <a:latin typeface="+mn-lt"/>
                </a:rPr>
                <a:t>Piping Network</a:t>
              </a:r>
            </a:p>
          </p:txBody>
        </p:sp>
      </p:grpSp>
      <p:grpSp>
        <p:nvGrpSpPr>
          <p:cNvPr id="3" name="Group 411"/>
          <p:cNvGrpSpPr>
            <a:grpSpLocks noChangeAspect="1"/>
          </p:cNvGrpSpPr>
          <p:nvPr/>
        </p:nvGrpSpPr>
        <p:grpSpPr>
          <a:xfrm>
            <a:off x="6948096" y="2446353"/>
            <a:ext cx="1405623" cy="1057906"/>
            <a:chOff x="6949414" y="2828290"/>
            <a:chExt cx="1405623" cy="1057906"/>
          </a:xfrm>
        </p:grpSpPr>
        <p:grpSp>
          <p:nvGrpSpPr>
            <p:cNvPr id="4" name="Group 163"/>
            <p:cNvGrpSpPr>
              <a:grpSpLocks noChangeAspect="1"/>
            </p:cNvGrpSpPr>
            <p:nvPr/>
          </p:nvGrpSpPr>
          <p:grpSpPr>
            <a:xfrm>
              <a:off x="6949414" y="3066297"/>
              <a:ext cx="1405623" cy="819899"/>
              <a:chOff x="1385907" y="1751732"/>
              <a:chExt cx="6032519" cy="3518768"/>
            </a:xfrm>
          </p:grpSpPr>
          <p:cxnSp>
            <p:nvCxnSpPr>
              <p:cNvPr id="248" name="Straight Connector 247"/>
              <p:cNvCxnSpPr>
                <a:stCxn id="380" idx="3"/>
              </p:cNvCxnSpPr>
              <p:nvPr/>
            </p:nvCxnSpPr>
            <p:spPr bwMode="auto">
              <a:xfrm rot="16200000" flipH="1">
                <a:off x="2748053" y="5035580"/>
                <a:ext cx="460374" cy="9465"/>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49" name="Straight Connector 248"/>
              <p:cNvCxnSpPr>
                <a:stCxn id="401" idx="0"/>
              </p:cNvCxnSpPr>
              <p:nvPr/>
            </p:nvCxnSpPr>
            <p:spPr bwMode="auto">
              <a:xfrm rot="16200000" flipV="1">
                <a:off x="3269803" y="620200"/>
                <a:ext cx="0" cy="3767791"/>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0" name="Straight Connector 249"/>
              <p:cNvCxnSpPr>
                <a:stCxn id="401" idx="2"/>
              </p:cNvCxnSpPr>
              <p:nvPr/>
            </p:nvCxnSpPr>
            <p:spPr bwMode="auto">
              <a:xfrm rot="5400000">
                <a:off x="4811938" y="3721607"/>
                <a:ext cx="683520" cy="0"/>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1" name="Straight Connector 250"/>
              <p:cNvCxnSpPr/>
              <p:nvPr/>
            </p:nvCxnSpPr>
            <p:spPr bwMode="auto">
              <a:xfrm rot="10800000">
                <a:off x="1385907" y="4073525"/>
                <a:ext cx="3767790" cy="0"/>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2" name="Straight Connector 251"/>
              <p:cNvCxnSpPr/>
              <p:nvPr/>
            </p:nvCxnSpPr>
            <p:spPr bwMode="auto">
              <a:xfrm rot="5400000">
                <a:off x="1389623" y="3034880"/>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3" name="Straight Connector 252"/>
              <p:cNvCxnSpPr/>
              <p:nvPr/>
            </p:nvCxnSpPr>
            <p:spPr bwMode="auto">
              <a:xfrm rot="16200000" flipH="1">
                <a:off x="2034147" y="4047706"/>
                <a:ext cx="368299"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54" name="Straight Connector 253"/>
              <p:cNvCxnSpPr/>
              <p:nvPr/>
            </p:nvCxnSpPr>
            <p:spPr bwMode="auto">
              <a:xfrm rot="16200000" flipH="1">
                <a:off x="2172259"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55" name="Straight Connector 254"/>
              <p:cNvCxnSpPr/>
              <p:nvPr/>
            </p:nvCxnSpPr>
            <p:spPr bwMode="auto">
              <a:xfrm rot="5400000">
                <a:off x="15446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6" name="Straight Connector 255"/>
              <p:cNvCxnSpPr/>
              <p:nvPr/>
            </p:nvCxnSpPr>
            <p:spPr bwMode="auto">
              <a:xfrm rot="16200000" flipH="1">
                <a:off x="21892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57" name="Straight Connector 256"/>
              <p:cNvCxnSpPr/>
              <p:nvPr/>
            </p:nvCxnSpPr>
            <p:spPr bwMode="auto">
              <a:xfrm rot="16200000" flipH="1">
                <a:off x="2327331"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58" name="Straight Connector 257"/>
              <p:cNvCxnSpPr/>
              <p:nvPr/>
            </p:nvCxnSpPr>
            <p:spPr bwMode="auto">
              <a:xfrm rot="5400000">
                <a:off x="16970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9" name="Straight Connector 258"/>
              <p:cNvCxnSpPr/>
              <p:nvPr/>
            </p:nvCxnSpPr>
            <p:spPr bwMode="auto">
              <a:xfrm rot="16200000" flipH="1">
                <a:off x="23416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0" name="Straight Connector 259"/>
              <p:cNvCxnSpPr/>
              <p:nvPr/>
            </p:nvCxnSpPr>
            <p:spPr bwMode="auto">
              <a:xfrm rot="16200000" flipH="1">
                <a:off x="2479734"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1" name="Straight Connector 260"/>
              <p:cNvCxnSpPr/>
              <p:nvPr/>
            </p:nvCxnSpPr>
            <p:spPr bwMode="auto">
              <a:xfrm rot="5400000">
                <a:off x="18494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2" name="Straight Connector 261"/>
              <p:cNvCxnSpPr/>
              <p:nvPr/>
            </p:nvCxnSpPr>
            <p:spPr bwMode="auto">
              <a:xfrm rot="16200000" flipH="1">
                <a:off x="24940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3" name="Straight Connector 262"/>
              <p:cNvCxnSpPr/>
              <p:nvPr/>
            </p:nvCxnSpPr>
            <p:spPr bwMode="auto">
              <a:xfrm rot="16200000" flipH="1">
                <a:off x="2632132"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4" name="Straight Connector 263"/>
              <p:cNvCxnSpPr/>
              <p:nvPr/>
            </p:nvCxnSpPr>
            <p:spPr bwMode="auto">
              <a:xfrm rot="5400000">
                <a:off x="2001895" y="3034876"/>
                <a:ext cx="1657351" cy="0"/>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5" name="Straight Connector 264"/>
              <p:cNvCxnSpPr/>
              <p:nvPr/>
            </p:nvCxnSpPr>
            <p:spPr bwMode="auto">
              <a:xfrm rot="16200000" flipH="1">
                <a:off x="26464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6" name="Straight Connector 265"/>
              <p:cNvCxnSpPr/>
              <p:nvPr/>
            </p:nvCxnSpPr>
            <p:spPr bwMode="auto">
              <a:xfrm rot="16200000" flipH="1">
                <a:off x="2784533" y="2160168"/>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7" name="Straight Connector 266"/>
              <p:cNvCxnSpPr/>
              <p:nvPr/>
            </p:nvCxnSpPr>
            <p:spPr bwMode="auto">
              <a:xfrm rot="5400000">
                <a:off x="21542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8" name="Straight Connector 267"/>
              <p:cNvCxnSpPr/>
              <p:nvPr/>
            </p:nvCxnSpPr>
            <p:spPr bwMode="auto">
              <a:xfrm rot="16200000" flipH="1">
                <a:off x="27988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9" name="Straight Connector 268"/>
              <p:cNvCxnSpPr/>
              <p:nvPr/>
            </p:nvCxnSpPr>
            <p:spPr bwMode="auto">
              <a:xfrm rot="16200000" flipH="1">
                <a:off x="2936933" y="2160168"/>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70" name="Straight Connector 269"/>
              <p:cNvCxnSpPr>
                <a:stCxn id="398" idx="9"/>
              </p:cNvCxnSpPr>
              <p:nvPr/>
            </p:nvCxnSpPr>
            <p:spPr bwMode="auto">
              <a:xfrm>
                <a:off x="5123784" y="2597944"/>
                <a:ext cx="2294642" cy="2382"/>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71" name="Straight Connector 270"/>
              <p:cNvCxnSpPr>
                <a:stCxn id="398" idx="10"/>
              </p:cNvCxnSpPr>
              <p:nvPr/>
            </p:nvCxnSpPr>
            <p:spPr bwMode="auto">
              <a:xfrm flipV="1">
                <a:off x="5127311" y="3318987"/>
                <a:ext cx="2291115" cy="8334"/>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5" name="Group 36"/>
              <p:cNvGrpSpPr/>
              <p:nvPr/>
            </p:nvGrpSpPr>
            <p:grpSpPr>
              <a:xfrm>
                <a:off x="3565563" y="2504096"/>
                <a:ext cx="1610994" cy="1559269"/>
                <a:chOff x="2730500" y="2504096"/>
                <a:chExt cx="1610994" cy="1559269"/>
              </a:xfrm>
            </p:grpSpPr>
            <p:sp>
              <p:nvSpPr>
                <p:cNvPr id="398" name="Freeform 397"/>
                <p:cNvSpPr/>
                <p:nvPr/>
              </p:nvSpPr>
              <p:spPr bwMode="auto">
                <a:xfrm>
                  <a:off x="3529012" y="2597944"/>
                  <a:ext cx="766763" cy="729377"/>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 name="connsiteX0" fmla="*/ 664529 w 860821"/>
                    <a:gd name="connsiteY0" fmla="*/ 733901 h 733901"/>
                    <a:gd name="connsiteX1" fmla="*/ 552450 w 860821"/>
                    <a:gd name="connsiteY1" fmla="*/ 347662 h 733901"/>
                    <a:gd name="connsiteX2" fmla="*/ 500062 w 860821"/>
                    <a:gd name="connsiteY2" fmla="*/ 269081 h 733901"/>
                    <a:gd name="connsiteX3" fmla="*/ 438150 w 860821"/>
                    <a:gd name="connsiteY3" fmla="*/ 200025 h 733901"/>
                    <a:gd name="connsiteX4" fmla="*/ 357187 w 860821"/>
                    <a:gd name="connsiteY4" fmla="*/ 142875 h 733901"/>
                    <a:gd name="connsiteX5" fmla="*/ 285750 w 860821"/>
                    <a:gd name="connsiteY5" fmla="*/ 88106 h 733901"/>
                    <a:gd name="connsiteX6" fmla="*/ 183356 w 860821"/>
                    <a:gd name="connsiteY6" fmla="*/ 47625 h 733901"/>
                    <a:gd name="connsiteX7" fmla="*/ 92868 w 860821"/>
                    <a:gd name="connsiteY7" fmla="*/ 19050 h 733901"/>
                    <a:gd name="connsiteX8" fmla="*/ 0 w 860821"/>
                    <a:gd name="connsiteY8" fmla="*/ 4762 h 733901"/>
                    <a:gd name="connsiteX9" fmla="*/ 854868 w 860821"/>
                    <a:gd name="connsiteY9" fmla="*/ 0 h 733901"/>
                    <a:gd name="connsiteX10" fmla="*/ 854868 w 860821"/>
                    <a:gd name="connsiteY10" fmla="*/ 369094 h 733901"/>
                    <a:gd name="connsiteX11" fmla="*/ 664529 w 860821"/>
                    <a:gd name="connsiteY11" fmla="*/ 733901 h 733901"/>
                    <a:gd name="connsiteX0" fmla="*/ 664529 w 862807"/>
                    <a:gd name="connsiteY0" fmla="*/ 733901 h 737315"/>
                    <a:gd name="connsiteX1" fmla="*/ 552450 w 862807"/>
                    <a:gd name="connsiteY1" fmla="*/ 347662 h 737315"/>
                    <a:gd name="connsiteX2" fmla="*/ 500062 w 862807"/>
                    <a:gd name="connsiteY2" fmla="*/ 269081 h 737315"/>
                    <a:gd name="connsiteX3" fmla="*/ 438150 w 862807"/>
                    <a:gd name="connsiteY3" fmla="*/ 200025 h 737315"/>
                    <a:gd name="connsiteX4" fmla="*/ 357187 w 862807"/>
                    <a:gd name="connsiteY4" fmla="*/ 142875 h 737315"/>
                    <a:gd name="connsiteX5" fmla="*/ 285750 w 862807"/>
                    <a:gd name="connsiteY5" fmla="*/ 88106 h 737315"/>
                    <a:gd name="connsiteX6" fmla="*/ 183356 w 862807"/>
                    <a:gd name="connsiteY6" fmla="*/ 47625 h 737315"/>
                    <a:gd name="connsiteX7" fmla="*/ 92868 w 862807"/>
                    <a:gd name="connsiteY7" fmla="*/ 19050 h 737315"/>
                    <a:gd name="connsiteX8" fmla="*/ 0 w 862807"/>
                    <a:gd name="connsiteY8" fmla="*/ 4762 h 737315"/>
                    <a:gd name="connsiteX9" fmla="*/ 854868 w 862807"/>
                    <a:gd name="connsiteY9" fmla="*/ 0 h 737315"/>
                    <a:gd name="connsiteX10" fmla="*/ 858838 w 862807"/>
                    <a:gd name="connsiteY10" fmla="*/ 721043 h 737315"/>
                    <a:gd name="connsiteX11" fmla="*/ 664529 w 862807"/>
                    <a:gd name="connsiteY11" fmla="*/ 733901 h 737315"/>
                    <a:gd name="connsiteX0" fmla="*/ 664529 w 862807"/>
                    <a:gd name="connsiteY0" fmla="*/ 733901 h 750173"/>
                    <a:gd name="connsiteX1" fmla="*/ 552450 w 862807"/>
                    <a:gd name="connsiteY1" fmla="*/ 347662 h 750173"/>
                    <a:gd name="connsiteX2" fmla="*/ 500062 w 862807"/>
                    <a:gd name="connsiteY2" fmla="*/ 269081 h 750173"/>
                    <a:gd name="connsiteX3" fmla="*/ 438150 w 862807"/>
                    <a:gd name="connsiteY3" fmla="*/ 200025 h 750173"/>
                    <a:gd name="connsiteX4" fmla="*/ 357187 w 862807"/>
                    <a:gd name="connsiteY4" fmla="*/ 142875 h 750173"/>
                    <a:gd name="connsiteX5" fmla="*/ 285750 w 862807"/>
                    <a:gd name="connsiteY5" fmla="*/ 88106 h 750173"/>
                    <a:gd name="connsiteX6" fmla="*/ 183356 w 862807"/>
                    <a:gd name="connsiteY6" fmla="*/ 47625 h 750173"/>
                    <a:gd name="connsiteX7" fmla="*/ 92868 w 862807"/>
                    <a:gd name="connsiteY7" fmla="*/ 19050 h 750173"/>
                    <a:gd name="connsiteX8" fmla="*/ 0 w 862807"/>
                    <a:gd name="connsiteY8" fmla="*/ 4762 h 750173"/>
                    <a:gd name="connsiteX9" fmla="*/ 854868 w 862807"/>
                    <a:gd name="connsiteY9" fmla="*/ 0 h 750173"/>
                    <a:gd name="connsiteX10" fmla="*/ 858838 w 862807"/>
                    <a:gd name="connsiteY10" fmla="*/ 733901 h 750173"/>
                    <a:gd name="connsiteX11" fmla="*/ 664529 w 862807"/>
                    <a:gd name="connsiteY11" fmla="*/ 733901 h 750173"/>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33901"/>
                    <a:gd name="connsiteX1" fmla="*/ 552450 w 862807"/>
                    <a:gd name="connsiteY1" fmla="*/ 347662 h 733901"/>
                    <a:gd name="connsiteX2" fmla="*/ 500062 w 862807"/>
                    <a:gd name="connsiteY2" fmla="*/ 269081 h 733901"/>
                    <a:gd name="connsiteX3" fmla="*/ 438150 w 862807"/>
                    <a:gd name="connsiteY3" fmla="*/ 200025 h 733901"/>
                    <a:gd name="connsiteX4" fmla="*/ 357187 w 862807"/>
                    <a:gd name="connsiteY4" fmla="*/ 142875 h 733901"/>
                    <a:gd name="connsiteX5" fmla="*/ 285750 w 862807"/>
                    <a:gd name="connsiteY5" fmla="*/ 88106 h 733901"/>
                    <a:gd name="connsiteX6" fmla="*/ 183356 w 862807"/>
                    <a:gd name="connsiteY6" fmla="*/ 47625 h 733901"/>
                    <a:gd name="connsiteX7" fmla="*/ 92868 w 862807"/>
                    <a:gd name="connsiteY7" fmla="*/ 19050 h 733901"/>
                    <a:gd name="connsiteX8" fmla="*/ 0 w 862807"/>
                    <a:gd name="connsiteY8" fmla="*/ 4762 h 733901"/>
                    <a:gd name="connsiteX9" fmla="*/ 854868 w 862807"/>
                    <a:gd name="connsiteY9" fmla="*/ 0 h 733901"/>
                    <a:gd name="connsiteX10" fmla="*/ 858838 w 862807"/>
                    <a:gd name="connsiteY10" fmla="*/ 733901 h 733901"/>
                    <a:gd name="connsiteX11" fmla="*/ 664529 w 862807"/>
                    <a:gd name="connsiteY11" fmla="*/ 733901 h 733901"/>
                    <a:gd name="connsiteX0" fmla="*/ 664529 w 862807"/>
                    <a:gd name="connsiteY0" fmla="*/ 733901 h 733901"/>
                    <a:gd name="connsiteX1" fmla="*/ 552450 w 862807"/>
                    <a:gd name="connsiteY1" fmla="*/ 347662 h 733901"/>
                    <a:gd name="connsiteX2" fmla="*/ 500062 w 862807"/>
                    <a:gd name="connsiteY2" fmla="*/ 269081 h 733901"/>
                    <a:gd name="connsiteX3" fmla="*/ 438150 w 862807"/>
                    <a:gd name="connsiteY3" fmla="*/ 200025 h 733901"/>
                    <a:gd name="connsiteX4" fmla="*/ 357187 w 862807"/>
                    <a:gd name="connsiteY4" fmla="*/ 142875 h 733901"/>
                    <a:gd name="connsiteX5" fmla="*/ 285750 w 862807"/>
                    <a:gd name="connsiteY5" fmla="*/ 88106 h 733901"/>
                    <a:gd name="connsiteX6" fmla="*/ 183356 w 862807"/>
                    <a:gd name="connsiteY6" fmla="*/ 47625 h 733901"/>
                    <a:gd name="connsiteX7" fmla="*/ 92868 w 862807"/>
                    <a:gd name="connsiteY7" fmla="*/ 19050 h 733901"/>
                    <a:gd name="connsiteX8" fmla="*/ 0 w 862807"/>
                    <a:gd name="connsiteY8" fmla="*/ 4762 h 733901"/>
                    <a:gd name="connsiteX9" fmla="*/ 854869 w 862807"/>
                    <a:gd name="connsiteY9" fmla="*/ 0 h 733901"/>
                    <a:gd name="connsiteX10" fmla="*/ 858838 w 862807"/>
                    <a:gd name="connsiteY10" fmla="*/ 733901 h 733901"/>
                    <a:gd name="connsiteX11" fmla="*/ 664529 w 862807"/>
                    <a:gd name="connsiteY11" fmla="*/ 733901 h 73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807" h="733901">
                      <a:moveTo>
                        <a:pt x="664529" y="733901"/>
                      </a:moveTo>
                      <a:cubicBezTo>
                        <a:pt x="641114" y="693023"/>
                        <a:pt x="579861" y="425132"/>
                        <a:pt x="552450" y="347662"/>
                      </a:cubicBezTo>
                      <a:cubicBezTo>
                        <a:pt x="525039" y="270192"/>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4" y="2778"/>
                        <a:pt x="854869" y="0"/>
                      </a:cubicBezTo>
                      <a:cubicBezTo>
                        <a:pt x="860822" y="154385"/>
                        <a:pt x="862807" y="600154"/>
                        <a:pt x="858838" y="733901"/>
                      </a:cubicBezTo>
                      <a:cubicBezTo>
                        <a:pt x="708026" y="733425"/>
                        <a:pt x="818913" y="732868"/>
                        <a:pt x="664529" y="733901"/>
                      </a:cubicBezTo>
                      <a:close/>
                    </a:path>
                  </a:pathLst>
                </a:cu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399" name="Oval 398"/>
                <p:cNvSpPr>
                  <a:spLocks noChangeAspect="1"/>
                </p:cNvSpPr>
                <p:nvPr/>
              </p:nvSpPr>
              <p:spPr bwMode="auto">
                <a:xfrm>
                  <a:off x="2730500" y="2600325"/>
                  <a:ext cx="1463040" cy="1463040"/>
                </a:xfrm>
                <a:prstGeom prst="ellips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01" name="Rectangle 400"/>
                <p:cNvSpPr/>
                <p:nvPr/>
              </p:nvSpPr>
              <p:spPr bwMode="auto">
                <a:xfrm>
                  <a:off x="4295775" y="2504096"/>
                  <a:ext cx="45719" cy="875751"/>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02" name="Freeform 401"/>
                <p:cNvSpPr/>
                <p:nvPr/>
              </p:nvSpPr>
              <p:spPr bwMode="auto">
                <a:xfrm>
                  <a:off x="3525835" y="2619376"/>
                  <a:ext cx="667545" cy="685799"/>
                </a:xfrm>
                <a:custGeom>
                  <a:avLst/>
                  <a:gdLst>
                    <a:gd name="connsiteX0" fmla="*/ 504825 w 504825"/>
                    <a:gd name="connsiteY0" fmla="*/ 385762 h 385762"/>
                    <a:gd name="connsiteX1" fmla="*/ 471488 w 504825"/>
                    <a:gd name="connsiteY1" fmla="*/ 330993 h 385762"/>
                    <a:gd name="connsiteX2" fmla="*/ 423863 w 504825"/>
                    <a:gd name="connsiteY2" fmla="*/ 259556 h 385762"/>
                    <a:gd name="connsiteX3" fmla="*/ 361950 w 504825"/>
                    <a:gd name="connsiteY3" fmla="*/ 185737 h 385762"/>
                    <a:gd name="connsiteX4" fmla="*/ 259557 w 504825"/>
                    <a:gd name="connsiteY4" fmla="*/ 109537 h 385762"/>
                    <a:gd name="connsiteX5" fmla="*/ 154782 w 504825"/>
                    <a:gd name="connsiteY5" fmla="*/ 57150 h 385762"/>
                    <a:gd name="connsiteX6" fmla="*/ 52388 w 504825"/>
                    <a:gd name="connsiteY6" fmla="*/ 14287 h 385762"/>
                    <a:gd name="connsiteX7" fmla="*/ 0 w 504825"/>
                    <a:gd name="connsiteY7" fmla="*/ 0 h 385762"/>
                    <a:gd name="connsiteX0" fmla="*/ 572294 w 572294"/>
                    <a:gd name="connsiteY0" fmla="*/ 377825 h 377825"/>
                    <a:gd name="connsiteX1" fmla="*/ 538957 w 572294"/>
                    <a:gd name="connsiteY1" fmla="*/ 323056 h 377825"/>
                    <a:gd name="connsiteX2" fmla="*/ 491332 w 572294"/>
                    <a:gd name="connsiteY2" fmla="*/ 251619 h 377825"/>
                    <a:gd name="connsiteX3" fmla="*/ 429419 w 572294"/>
                    <a:gd name="connsiteY3" fmla="*/ 177800 h 377825"/>
                    <a:gd name="connsiteX4" fmla="*/ 327026 w 572294"/>
                    <a:gd name="connsiteY4" fmla="*/ 101600 h 377825"/>
                    <a:gd name="connsiteX5" fmla="*/ 222251 w 572294"/>
                    <a:gd name="connsiteY5" fmla="*/ 49213 h 377825"/>
                    <a:gd name="connsiteX6" fmla="*/ 119857 w 572294"/>
                    <a:gd name="connsiteY6" fmla="*/ 6350 h 377825"/>
                    <a:gd name="connsiteX7" fmla="*/ 0 w 572294"/>
                    <a:gd name="connsiteY7" fmla="*/ 11113 h 377825"/>
                    <a:gd name="connsiteX0" fmla="*/ 569913 w 569913"/>
                    <a:gd name="connsiteY0" fmla="*/ 380999 h 380999"/>
                    <a:gd name="connsiteX1" fmla="*/ 536576 w 569913"/>
                    <a:gd name="connsiteY1" fmla="*/ 326230 h 380999"/>
                    <a:gd name="connsiteX2" fmla="*/ 488951 w 569913"/>
                    <a:gd name="connsiteY2" fmla="*/ 254793 h 380999"/>
                    <a:gd name="connsiteX3" fmla="*/ 427038 w 569913"/>
                    <a:gd name="connsiteY3" fmla="*/ 180974 h 380999"/>
                    <a:gd name="connsiteX4" fmla="*/ 324645 w 569913"/>
                    <a:gd name="connsiteY4" fmla="*/ 104774 h 380999"/>
                    <a:gd name="connsiteX5" fmla="*/ 219870 w 569913"/>
                    <a:gd name="connsiteY5" fmla="*/ 52387 h 380999"/>
                    <a:gd name="connsiteX6" fmla="*/ 117476 w 569913"/>
                    <a:gd name="connsiteY6" fmla="*/ 9524 h 380999"/>
                    <a:gd name="connsiteX7" fmla="*/ 0 w 569913"/>
                    <a:gd name="connsiteY7" fmla="*/ 0 h 380999"/>
                    <a:gd name="connsiteX0" fmla="*/ 579438 w 579438"/>
                    <a:gd name="connsiteY0" fmla="*/ 388143 h 388143"/>
                    <a:gd name="connsiteX1" fmla="*/ 546101 w 579438"/>
                    <a:gd name="connsiteY1" fmla="*/ 333374 h 388143"/>
                    <a:gd name="connsiteX2" fmla="*/ 498476 w 579438"/>
                    <a:gd name="connsiteY2" fmla="*/ 261937 h 388143"/>
                    <a:gd name="connsiteX3" fmla="*/ 436563 w 579438"/>
                    <a:gd name="connsiteY3" fmla="*/ 188118 h 388143"/>
                    <a:gd name="connsiteX4" fmla="*/ 334170 w 579438"/>
                    <a:gd name="connsiteY4" fmla="*/ 111918 h 388143"/>
                    <a:gd name="connsiteX5" fmla="*/ 229395 w 579438"/>
                    <a:gd name="connsiteY5" fmla="*/ 59531 h 388143"/>
                    <a:gd name="connsiteX6" fmla="*/ 127001 w 579438"/>
                    <a:gd name="connsiteY6" fmla="*/ 16668 h 388143"/>
                    <a:gd name="connsiteX7" fmla="*/ 0 w 579438"/>
                    <a:gd name="connsiteY7" fmla="*/ 0 h 388143"/>
                    <a:gd name="connsiteX0" fmla="*/ 588963 w 588963"/>
                    <a:gd name="connsiteY0" fmla="*/ 379809 h 379809"/>
                    <a:gd name="connsiteX1" fmla="*/ 555626 w 588963"/>
                    <a:gd name="connsiteY1" fmla="*/ 325040 h 379809"/>
                    <a:gd name="connsiteX2" fmla="*/ 508001 w 588963"/>
                    <a:gd name="connsiteY2" fmla="*/ 253603 h 379809"/>
                    <a:gd name="connsiteX3" fmla="*/ 446088 w 588963"/>
                    <a:gd name="connsiteY3" fmla="*/ 179784 h 379809"/>
                    <a:gd name="connsiteX4" fmla="*/ 343695 w 588963"/>
                    <a:gd name="connsiteY4" fmla="*/ 103584 h 379809"/>
                    <a:gd name="connsiteX5" fmla="*/ 238920 w 588963"/>
                    <a:gd name="connsiteY5" fmla="*/ 51197 h 379809"/>
                    <a:gd name="connsiteX6" fmla="*/ 136526 w 588963"/>
                    <a:gd name="connsiteY6" fmla="*/ 8334 h 379809"/>
                    <a:gd name="connsiteX7" fmla="*/ 0 w 588963"/>
                    <a:gd name="connsiteY7" fmla="*/ 1191 h 379809"/>
                    <a:gd name="connsiteX0" fmla="*/ 581819 w 581819"/>
                    <a:gd name="connsiteY0" fmla="*/ 383380 h 383380"/>
                    <a:gd name="connsiteX1" fmla="*/ 548482 w 581819"/>
                    <a:gd name="connsiteY1" fmla="*/ 328611 h 383380"/>
                    <a:gd name="connsiteX2" fmla="*/ 500857 w 581819"/>
                    <a:gd name="connsiteY2" fmla="*/ 257174 h 383380"/>
                    <a:gd name="connsiteX3" fmla="*/ 438944 w 581819"/>
                    <a:gd name="connsiteY3" fmla="*/ 183355 h 383380"/>
                    <a:gd name="connsiteX4" fmla="*/ 336551 w 581819"/>
                    <a:gd name="connsiteY4" fmla="*/ 107155 h 383380"/>
                    <a:gd name="connsiteX5" fmla="*/ 231776 w 581819"/>
                    <a:gd name="connsiteY5" fmla="*/ 54768 h 383380"/>
                    <a:gd name="connsiteX6" fmla="*/ 129382 w 581819"/>
                    <a:gd name="connsiteY6" fmla="*/ 11905 h 383380"/>
                    <a:gd name="connsiteX7" fmla="*/ 0 w 581819"/>
                    <a:gd name="connsiteY7" fmla="*/ 0 h 383380"/>
                    <a:gd name="connsiteX0" fmla="*/ 591344 w 591344"/>
                    <a:gd name="connsiteY0" fmla="*/ 380999 h 380999"/>
                    <a:gd name="connsiteX1" fmla="*/ 558007 w 591344"/>
                    <a:gd name="connsiteY1" fmla="*/ 326230 h 380999"/>
                    <a:gd name="connsiteX2" fmla="*/ 510382 w 591344"/>
                    <a:gd name="connsiteY2" fmla="*/ 254793 h 380999"/>
                    <a:gd name="connsiteX3" fmla="*/ 448469 w 591344"/>
                    <a:gd name="connsiteY3" fmla="*/ 180974 h 380999"/>
                    <a:gd name="connsiteX4" fmla="*/ 346076 w 591344"/>
                    <a:gd name="connsiteY4" fmla="*/ 104774 h 380999"/>
                    <a:gd name="connsiteX5" fmla="*/ 241301 w 591344"/>
                    <a:gd name="connsiteY5" fmla="*/ 52387 h 380999"/>
                    <a:gd name="connsiteX6" fmla="*/ 138907 w 591344"/>
                    <a:gd name="connsiteY6" fmla="*/ 9524 h 380999"/>
                    <a:gd name="connsiteX7" fmla="*/ 0 w 591344"/>
                    <a:gd name="connsiteY7" fmla="*/ 0 h 380999"/>
                    <a:gd name="connsiteX0" fmla="*/ 577057 w 577057"/>
                    <a:gd name="connsiteY0" fmla="*/ 376236 h 376236"/>
                    <a:gd name="connsiteX1" fmla="*/ 558007 w 577057"/>
                    <a:gd name="connsiteY1" fmla="*/ 326230 h 376236"/>
                    <a:gd name="connsiteX2" fmla="*/ 510382 w 577057"/>
                    <a:gd name="connsiteY2" fmla="*/ 254793 h 376236"/>
                    <a:gd name="connsiteX3" fmla="*/ 448469 w 577057"/>
                    <a:gd name="connsiteY3" fmla="*/ 180974 h 376236"/>
                    <a:gd name="connsiteX4" fmla="*/ 346076 w 577057"/>
                    <a:gd name="connsiteY4" fmla="*/ 104774 h 376236"/>
                    <a:gd name="connsiteX5" fmla="*/ 241301 w 577057"/>
                    <a:gd name="connsiteY5" fmla="*/ 52387 h 376236"/>
                    <a:gd name="connsiteX6" fmla="*/ 138907 w 577057"/>
                    <a:gd name="connsiteY6" fmla="*/ 9524 h 376236"/>
                    <a:gd name="connsiteX7" fmla="*/ 0 w 577057"/>
                    <a:gd name="connsiteY7" fmla="*/ 0 h 376236"/>
                    <a:gd name="connsiteX0" fmla="*/ 577057 w 577057"/>
                    <a:gd name="connsiteY0" fmla="*/ 376236 h 376236"/>
                    <a:gd name="connsiteX1" fmla="*/ 558007 w 577057"/>
                    <a:gd name="connsiteY1" fmla="*/ 326230 h 376236"/>
                    <a:gd name="connsiteX2" fmla="*/ 510382 w 577057"/>
                    <a:gd name="connsiteY2" fmla="*/ 254793 h 376236"/>
                    <a:gd name="connsiteX3" fmla="*/ 448469 w 577057"/>
                    <a:gd name="connsiteY3" fmla="*/ 180974 h 376236"/>
                    <a:gd name="connsiteX4" fmla="*/ 346076 w 577057"/>
                    <a:gd name="connsiteY4" fmla="*/ 104774 h 376236"/>
                    <a:gd name="connsiteX5" fmla="*/ 241301 w 577057"/>
                    <a:gd name="connsiteY5" fmla="*/ 52387 h 376236"/>
                    <a:gd name="connsiteX6" fmla="*/ 138907 w 577057"/>
                    <a:gd name="connsiteY6" fmla="*/ 9524 h 376236"/>
                    <a:gd name="connsiteX7" fmla="*/ 0 w 577057"/>
                    <a:gd name="connsiteY7" fmla="*/ 0 h 376236"/>
                    <a:gd name="connsiteX0" fmla="*/ 577057 w 588566"/>
                    <a:gd name="connsiteY0" fmla="*/ 376236 h 376236"/>
                    <a:gd name="connsiteX1" fmla="*/ 558007 w 588566"/>
                    <a:gd name="connsiteY1" fmla="*/ 326230 h 376236"/>
                    <a:gd name="connsiteX2" fmla="*/ 510382 w 588566"/>
                    <a:gd name="connsiteY2" fmla="*/ 254793 h 376236"/>
                    <a:gd name="connsiteX3" fmla="*/ 448469 w 588566"/>
                    <a:gd name="connsiteY3" fmla="*/ 180974 h 376236"/>
                    <a:gd name="connsiteX4" fmla="*/ 346076 w 588566"/>
                    <a:gd name="connsiteY4" fmla="*/ 104774 h 376236"/>
                    <a:gd name="connsiteX5" fmla="*/ 241301 w 588566"/>
                    <a:gd name="connsiteY5" fmla="*/ 52387 h 376236"/>
                    <a:gd name="connsiteX6" fmla="*/ 138907 w 588566"/>
                    <a:gd name="connsiteY6" fmla="*/ 9524 h 376236"/>
                    <a:gd name="connsiteX7" fmla="*/ 0 w 588566"/>
                    <a:gd name="connsiteY7" fmla="*/ 0 h 376236"/>
                    <a:gd name="connsiteX0" fmla="*/ 577057 w 579041"/>
                    <a:gd name="connsiteY0" fmla="*/ 376236 h 376236"/>
                    <a:gd name="connsiteX1" fmla="*/ 558007 w 579041"/>
                    <a:gd name="connsiteY1" fmla="*/ 326230 h 376236"/>
                    <a:gd name="connsiteX2" fmla="*/ 510382 w 579041"/>
                    <a:gd name="connsiteY2" fmla="*/ 254793 h 376236"/>
                    <a:gd name="connsiteX3" fmla="*/ 448469 w 579041"/>
                    <a:gd name="connsiteY3" fmla="*/ 180974 h 376236"/>
                    <a:gd name="connsiteX4" fmla="*/ 346076 w 579041"/>
                    <a:gd name="connsiteY4" fmla="*/ 104774 h 376236"/>
                    <a:gd name="connsiteX5" fmla="*/ 241301 w 579041"/>
                    <a:gd name="connsiteY5" fmla="*/ 52387 h 376236"/>
                    <a:gd name="connsiteX6" fmla="*/ 138907 w 579041"/>
                    <a:gd name="connsiteY6" fmla="*/ 9524 h 376236"/>
                    <a:gd name="connsiteX7" fmla="*/ 0 w 579041"/>
                    <a:gd name="connsiteY7" fmla="*/ 0 h 376236"/>
                    <a:gd name="connsiteX0" fmla="*/ 577057 w 592140"/>
                    <a:gd name="connsiteY0" fmla="*/ 376236 h 389333"/>
                    <a:gd name="connsiteX1" fmla="*/ 588965 w 592140"/>
                    <a:gd name="connsiteY1" fmla="*/ 380999 h 389333"/>
                    <a:gd name="connsiteX2" fmla="*/ 558007 w 592140"/>
                    <a:gd name="connsiteY2" fmla="*/ 326230 h 389333"/>
                    <a:gd name="connsiteX3" fmla="*/ 510382 w 592140"/>
                    <a:gd name="connsiteY3" fmla="*/ 254793 h 389333"/>
                    <a:gd name="connsiteX4" fmla="*/ 448469 w 592140"/>
                    <a:gd name="connsiteY4" fmla="*/ 180974 h 389333"/>
                    <a:gd name="connsiteX5" fmla="*/ 346076 w 592140"/>
                    <a:gd name="connsiteY5" fmla="*/ 104774 h 389333"/>
                    <a:gd name="connsiteX6" fmla="*/ 241301 w 592140"/>
                    <a:gd name="connsiteY6" fmla="*/ 52387 h 389333"/>
                    <a:gd name="connsiteX7" fmla="*/ 138907 w 592140"/>
                    <a:gd name="connsiteY7" fmla="*/ 9524 h 389333"/>
                    <a:gd name="connsiteX8" fmla="*/ 0 w 592140"/>
                    <a:gd name="connsiteY8" fmla="*/ 0 h 389333"/>
                    <a:gd name="connsiteX0" fmla="*/ 577057 w 670879"/>
                    <a:gd name="connsiteY0" fmla="*/ 376236 h 707945"/>
                    <a:gd name="connsiteX1" fmla="*/ 667704 w 670879"/>
                    <a:gd name="connsiteY1" fmla="*/ 699611 h 707945"/>
                    <a:gd name="connsiteX2" fmla="*/ 558007 w 670879"/>
                    <a:gd name="connsiteY2" fmla="*/ 326230 h 707945"/>
                    <a:gd name="connsiteX3" fmla="*/ 510382 w 670879"/>
                    <a:gd name="connsiteY3" fmla="*/ 254793 h 707945"/>
                    <a:gd name="connsiteX4" fmla="*/ 448469 w 670879"/>
                    <a:gd name="connsiteY4" fmla="*/ 180974 h 707945"/>
                    <a:gd name="connsiteX5" fmla="*/ 346076 w 670879"/>
                    <a:gd name="connsiteY5" fmla="*/ 104774 h 707945"/>
                    <a:gd name="connsiteX6" fmla="*/ 241301 w 670879"/>
                    <a:gd name="connsiteY6" fmla="*/ 52387 h 707945"/>
                    <a:gd name="connsiteX7" fmla="*/ 138907 w 670879"/>
                    <a:gd name="connsiteY7" fmla="*/ 9524 h 707945"/>
                    <a:gd name="connsiteX8" fmla="*/ 0 w 670879"/>
                    <a:gd name="connsiteY8" fmla="*/ 0 h 707945"/>
                    <a:gd name="connsiteX0" fmla="*/ 577057 w 670879"/>
                    <a:gd name="connsiteY0" fmla="*/ 376236 h 707945"/>
                    <a:gd name="connsiteX1" fmla="*/ 667704 w 670879"/>
                    <a:gd name="connsiteY1" fmla="*/ 699611 h 707945"/>
                    <a:gd name="connsiteX2" fmla="*/ 639764 w 670879"/>
                    <a:gd name="connsiteY2" fmla="*/ 483377 h 707945"/>
                    <a:gd name="connsiteX3" fmla="*/ 558007 w 670879"/>
                    <a:gd name="connsiteY3" fmla="*/ 326230 h 707945"/>
                    <a:gd name="connsiteX4" fmla="*/ 510382 w 670879"/>
                    <a:gd name="connsiteY4" fmla="*/ 254793 h 707945"/>
                    <a:gd name="connsiteX5" fmla="*/ 448469 w 670879"/>
                    <a:gd name="connsiteY5" fmla="*/ 180974 h 707945"/>
                    <a:gd name="connsiteX6" fmla="*/ 346076 w 670879"/>
                    <a:gd name="connsiteY6" fmla="*/ 104774 h 707945"/>
                    <a:gd name="connsiteX7" fmla="*/ 241301 w 670879"/>
                    <a:gd name="connsiteY7" fmla="*/ 52387 h 707945"/>
                    <a:gd name="connsiteX8" fmla="*/ 138907 w 670879"/>
                    <a:gd name="connsiteY8" fmla="*/ 9524 h 707945"/>
                    <a:gd name="connsiteX9" fmla="*/ 0 w 670879"/>
                    <a:gd name="connsiteY9" fmla="*/ 0 h 707945"/>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72202"/>
                    <a:gd name="connsiteY0" fmla="*/ 699611 h 721838"/>
                    <a:gd name="connsiteX1" fmla="*/ 667545 w 672202"/>
                    <a:gd name="connsiteY1" fmla="*/ 685799 h 721838"/>
                    <a:gd name="connsiteX2" fmla="*/ 639764 w 672202"/>
                    <a:gd name="connsiteY2" fmla="*/ 483377 h 721838"/>
                    <a:gd name="connsiteX3" fmla="*/ 558007 w 672202"/>
                    <a:gd name="connsiteY3" fmla="*/ 326230 h 721838"/>
                    <a:gd name="connsiteX4" fmla="*/ 510382 w 672202"/>
                    <a:gd name="connsiteY4" fmla="*/ 254793 h 721838"/>
                    <a:gd name="connsiteX5" fmla="*/ 448469 w 672202"/>
                    <a:gd name="connsiteY5" fmla="*/ 180974 h 721838"/>
                    <a:gd name="connsiteX6" fmla="*/ 346076 w 672202"/>
                    <a:gd name="connsiteY6" fmla="*/ 104774 h 721838"/>
                    <a:gd name="connsiteX7" fmla="*/ 241301 w 672202"/>
                    <a:gd name="connsiteY7" fmla="*/ 52387 h 721838"/>
                    <a:gd name="connsiteX8" fmla="*/ 138907 w 672202"/>
                    <a:gd name="connsiteY8" fmla="*/ 9524 h 721838"/>
                    <a:gd name="connsiteX9" fmla="*/ 0 w 672202"/>
                    <a:gd name="connsiteY9" fmla="*/ 0 h 721838"/>
                    <a:gd name="connsiteX0" fmla="*/ 667704 w 672202"/>
                    <a:gd name="connsiteY0" fmla="*/ 699610 h 721838"/>
                    <a:gd name="connsiteX1" fmla="*/ 667545 w 672202"/>
                    <a:gd name="connsiteY1" fmla="*/ 685799 h 721838"/>
                    <a:gd name="connsiteX2" fmla="*/ 639764 w 672202"/>
                    <a:gd name="connsiteY2" fmla="*/ 483377 h 721838"/>
                    <a:gd name="connsiteX3" fmla="*/ 558007 w 672202"/>
                    <a:gd name="connsiteY3" fmla="*/ 326230 h 721838"/>
                    <a:gd name="connsiteX4" fmla="*/ 510382 w 672202"/>
                    <a:gd name="connsiteY4" fmla="*/ 254793 h 721838"/>
                    <a:gd name="connsiteX5" fmla="*/ 448469 w 672202"/>
                    <a:gd name="connsiteY5" fmla="*/ 180974 h 721838"/>
                    <a:gd name="connsiteX6" fmla="*/ 346076 w 672202"/>
                    <a:gd name="connsiteY6" fmla="*/ 104774 h 721838"/>
                    <a:gd name="connsiteX7" fmla="*/ 241301 w 672202"/>
                    <a:gd name="connsiteY7" fmla="*/ 52387 h 721838"/>
                    <a:gd name="connsiteX8" fmla="*/ 138907 w 672202"/>
                    <a:gd name="connsiteY8" fmla="*/ 9524 h 721838"/>
                    <a:gd name="connsiteX9" fmla="*/ 0 w 672202"/>
                    <a:gd name="connsiteY9" fmla="*/ 0 h 721838"/>
                    <a:gd name="connsiteX0" fmla="*/ 667545 w 667545"/>
                    <a:gd name="connsiteY0" fmla="*/ 685799 h 685799"/>
                    <a:gd name="connsiteX1" fmla="*/ 639764 w 667545"/>
                    <a:gd name="connsiteY1" fmla="*/ 483377 h 685799"/>
                    <a:gd name="connsiteX2" fmla="*/ 558007 w 667545"/>
                    <a:gd name="connsiteY2" fmla="*/ 326230 h 685799"/>
                    <a:gd name="connsiteX3" fmla="*/ 510382 w 667545"/>
                    <a:gd name="connsiteY3" fmla="*/ 254793 h 685799"/>
                    <a:gd name="connsiteX4" fmla="*/ 448469 w 667545"/>
                    <a:gd name="connsiteY4" fmla="*/ 180974 h 685799"/>
                    <a:gd name="connsiteX5" fmla="*/ 346076 w 667545"/>
                    <a:gd name="connsiteY5" fmla="*/ 104774 h 685799"/>
                    <a:gd name="connsiteX6" fmla="*/ 241301 w 667545"/>
                    <a:gd name="connsiteY6" fmla="*/ 52387 h 685799"/>
                    <a:gd name="connsiteX7" fmla="*/ 138907 w 667545"/>
                    <a:gd name="connsiteY7" fmla="*/ 9524 h 685799"/>
                    <a:gd name="connsiteX8" fmla="*/ 0 w 667545"/>
                    <a:gd name="connsiteY8" fmla="*/ 0 h 68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45" h="685799">
                      <a:moveTo>
                        <a:pt x="667545" y="685799"/>
                      </a:moveTo>
                      <a:cubicBezTo>
                        <a:pt x="662888" y="649760"/>
                        <a:pt x="658020" y="543305"/>
                        <a:pt x="639764" y="483377"/>
                      </a:cubicBezTo>
                      <a:cubicBezTo>
                        <a:pt x="621508" y="423449"/>
                        <a:pt x="579571" y="364327"/>
                        <a:pt x="558007" y="326230"/>
                      </a:cubicBezTo>
                      <a:cubicBezTo>
                        <a:pt x="536443" y="288133"/>
                        <a:pt x="528638" y="279002"/>
                        <a:pt x="510382" y="254793"/>
                      </a:cubicBezTo>
                      <a:cubicBezTo>
                        <a:pt x="492126" y="230584"/>
                        <a:pt x="475853" y="205977"/>
                        <a:pt x="448469" y="180974"/>
                      </a:cubicBezTo>
                      <a:cubicBezTo>
                        <a:pt x="421085" y="155971"/>
                        <a:pt x="380604" y="126205"/>
                        <a:pt x="346076" y="104774"/>
                      </a:cubicBezTo>
                      <a:cubicBezTo>
                        <a:pt x="311548" y="83343"/>
                        <a:pt x="275829" y="68262"/>
                        <a:pt x="241301" y="52387"/>
                      </a:cubicBezTo>
                      <a:cubicBezTo>
                        <a:pt x="206773" y="36512"/>
                        <a:pt x="179124" y="18255"/>
                        <a:pt x="138907" y="9524"/>
                      </a:cubicBezTo>
                      <a:cubicBezTo>
                        <a:pt x="98690" y="793"/>
                        <a:pt x="13295" y="2381"/>
                        <a:pt x="0" y="0"/>
                      </a:cubicBezTo>
                    </a:path>
                  </a:pathLst>
                </a:custGeom>
                <a:solidFill>
                  <a:schemeClr val="bg1">
                    <a:lumMod val="75000"/>
                  </a:schemeClr>
                </a:solidFill>
                <a:ln w="28575"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400" name="Straight Connector 399"/>
                <p:cNvCxnSpPr>
                  <a:stCxn id="399" idx="0"/>
                  <a:endCxn id="398" idx="9"/>
                </p:cNvCxnSpPr>
                <p:nvPr/>
              </p:nvCxnSpPr>
              <p:spPr bwMode="auto">
                <a:xfrm rot="5400000" flipH="1" flipV="1">
                  <a:off x="3874180" y="2185785"/>
                  <a:ext cx="2381" cy="826701"/>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grpSp>
            <p:nvGrpSpPr>
              <p:cNvPr id="7" name="Group 74"/>
              <p:cNvGrpSpPr>
                <a:grpSpLocks noChangeAspect="1"/>
              </p:cNvGrpSpPr>
              <p:nvPr/>
            </p:nvGrpSpPr>
            <p:grpSpPr>
              <a:xfrm>
                <a:off x="3657637" y="2784475"/>
                <a:ext cx="1196975" cy="1196975"/>
                <a:chOff x="6413500" y="666750"/>
                <a:chExt cx="1828800" cy="1828800"/>
              </a:xfrm>
              <a:solidFill>
                <a:srgbClr val="CC9900"/>
              </a:solidFill>
            </p:grpSpPr>
            <p:sp>
              <p:nvSpPr>
                <p:cNvPr id="381" name="Oval 380"/>
                <p:cNvSpPr>
                  <a:spLocks noChangeAspect="1"/>
                </p:cNvSpPr>
                <p:nvPr/>
              </p:nvSpPr>
              <p:spPr bwMode="auto">
                <a:xfrm>
                  <a:off x="6413500" y="666750"/>
                  <a:ext cx="1828800" cy="1828800"/>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nvGrpSpPr>
                <p:cNvPr id="8" name="Group 52"/>
                <p:cNvGrpSpPr/>
                <p:nvPr/>
              </p:nvGrpSpPr>
              <p:grpSpPr>
                <a:xfrm>
                  <a:off x="6588124" y="776289"/>
                  <a:ext cx="1484312" cy="1606549"/>
                  <a:chOff x="6588124" y="776289"/>
                  <a:chExt cx="1484312" cy="1606549"/>
                </a:xfrm>
                <a:grpFill/>
              </p:grpSpPr>
              <p:grpSp>
                <p:nvGrpSpPr>
                  <p:cNvPr id="12" name="Group 47"/>
                  <p:cNvGrpSpPr/>
                  <p:nvPr/>
                </p:nvGrpSpPr>
                <p:grpSpPr>
                  <a:xfrm>
                    <a:off x="6588124" y="776289"/>
                    <a:ext cx="1112837" cy="806448"/>
                    <a:chOff x="6588124" y="776289"/>
                    <a:chExt cx="1112837" cy="806448"/>
                  </a:xfrm>
                  <a:grpFill/>
                </p:grpSpPr>
                <p:sp>
                  <p:nvSpPr>
                    <p:cNvPr id="395" name="Freeform 39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6" name="Freeform 39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7" name="Freeform 39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13" name="Group 48"/>
                  <p:cNvGrpSpPr/>
                  <p:nvPr/>
                </p:nvGrpSpPr>
                <p:grpSpPr>
                  <a:xfrm rot="10800000">
                    <a:off x="6959599" y="1576390"/>
                    <a:ext cx="1112837" cy="806448"/>
                    <a:chOff x="6588124" y="776289"/>
                    <a:chExt cx="1112837" cy="806448"/>
                  </a:xfrm>
                  <a:grpFill/>
                </p:grpSpPr>
                <p:sp>
                  <p:nvSpPr>
                    <p:cNvPr id="392" name="Freeform 39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3" name="Freeform 39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4" name="Freeform 39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16" name="Group 47"/>
                <p:cNvGrpSpPr/>
                <p:nvPr/>
              </p:nvGrpSpPr>
              <p:grpSpPr>
                <a:xfrm rot="4200000">
                  <a:off x="7354039" y="1057280"/>
                  <a:ext cx="875560" cy="593413"/>
                  <a:chOff x="6825401" y="776289"/>
                  <a:chExt cx="875560" cy="593413"/>
                </a:xfrm>
                <a:grpFill/>
              </p:grpSpPr>
              <p:sp>
                <p:nvSpPr>
                  <p:cNvPr id="388" name="Freeform 38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9" name="Freeform 38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17" name="Group 47"/>
                <p:cNvGrpSpPr/>
                <p:nvPr/>
              </p:nvGrpSpPr>
              <p:grpSpPr>
                <a:xfrm rot="15180000">
                  <a:off x="6420587" y="1495430"/>
                  <a:ext cx="875560" cy="593413"/>
                  <a:chOff x="6825401" y="776289"/>
                  <a:chExt cx="875560" cy="593413"/>
                </a:xfrm>
                <a:grpFill/>
              </p:grpSpPr>
              <p:sp>
                <p:nvSpPr>
                  <p:cNvPr id="386" name="Freeform 38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7" name="Freeform 38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sp>
              <p:nvSpPr>
                <p:cNvPr id="385" name="Oval 384"/>
                <p:cNvSpPr>
                  <a:spLocks noChangeAspect="1"/>
                </p:cNvSpPr>
                <p:nvPr/>
              </p:nvSpPr>
              <p:spPr bwMode="auto">
                <a:xfrm>
                  <a:off x="6722679" y="971171"/>
                  <a:ext cx="1215201" cy="1215201"/>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cxnSp>
            <p:nvCxnSpPr>
              <p:cNvPr id="274" name="Straight Connector 273"/>
              <p:cNvCxnSpPr/>
              <p:nvPr/>
            </p:nvCxnSpPr>
            <p:spPr bwMode="auto">
              <a:xfrm>
                <a:off x="2230201" y="2113266"/>
                <a:ext cx="762001"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75" name="Straight Connector 274"/>
              <p:cNvCxnSpPr/>
              <p:nvPr/>
            </p:nvCxnSpPr>
            <p:spPr bwMode="auto">
              <a:xfrm>
                <a:off x="2220970" y="4231857"/>
                <a:ext cx="762000" cy="0"/>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76" name="Straight Connector 275"/>
              <p:cNvCxnSpPr/>
              <p:nvPr/>
            </p:nvCxnSpPr>
            <p:spPr bwMode="auto">
              <a:xfrm rot="5400000">
                <a:off x="2877986" y="4336841"/>
                <a:ext cx="209968" cy="0"/>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77" name="Straight Connector 276"/>
              <p:cNvCxnSpPr/>
              <p:nvPr/>
            </p:nvCxnSpPr>
            <p:spPr bwMode="auto">
              <a:xfrm rot="5400000">
                <a:off x="2040207" y="1932499"/>
                <a:ext cx="361534"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grpSp>
            <p:nvGrpSpPr>
              <p:cNvPr id="18" name="Group 170"/>
              <p:cNvGrpSpPr/>
              <p:nvPr/>
            </p:nvGrpSpPr>
            <p:grpSpPr>
              <a:xfrm rot="5400000">
                <a:off x="2789358" y="4543362"/>
                <a:ext cx="368300" cy="165227"/>
                <a:chOff x="4387849" y="4257675"/>
                <a:chExt cx="368300" cy="165227"/>
              </a:xfrm>
            </p:grpSpPr>
            <p:sp>
              <p:nvSpPr>
                <p:cNvPr id="379" name="Isosceles Triangle 378"/>
                <p:cNvSpPr>
                  <a:spLocks noChangeAspect="1"/>
                </p:cNvSpPr>
                <p:nvPr/>
              </p:nvSpPr>
              <p:spPr bwMode="auto">
                <a:xfrm rot="5400000">
                  <a:off x="4397310" y="4248214"/>
                  <a:ext cx="165227" cy="184149"/>
                </a:xfrm>
                <a:prstGeom prst="triangl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0" name="Isosceles Triangle 379"/>
                <p:cNvSpPr>
                  <a:spLocks noChangeAspect="1"/>
                </p:cNvSpPr>
                <p:nvPr/>
              </p:nvSpPr>
              <p:spPr bwMode="auto">
                <a:xfrm rot="16200000" flipH="1">
                  <a:off x="4581461" y="4248214"/>
                  <a:ext cx="165227" cy="184149"/>
                </a:xfrm>
                <a:prstGeom prst="triangle">
                  <a:avLst/>
                </a:prstGeom>
                <a:solidFill>
                  <a:schemeClr val="bg1">
                    <a:lumMod val="75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cxnSp>
            <p:nvCxnSpPr>
              <p:cNvPr id="279" name="Straight Connector 278"/>
              <p:cNvCxnSpPr>
                <a:stCxn id="380" idx="0"/>
              </p:cNvCxnSpPr>
              <p:nvPr/>
            </p:nvCxnSpPr>
            <p:spPr bwMode="auto">
              <a:xfrm rot="5400000" flipH="1" flipV="1">
                <a:off x="3039347" y="4560136"/>
                <a:ext cx="2" cy="131680"/>
              </a:xfrm>
              <a:prstGeom prst="line">
                <a:avLst/>
              </a:prstGeom>
              <a:solidFill>
                <a:schemeClr val="accent1"/>
              </a:solidFill>
              <a:ln w="12700" cap="rnd" cmpd="sng" algn="ctr">
                <a:solidFill>
                  <a:schemeClr val="bg1"/>
                </a:solidFill>
                <a:prstDash val="solid"/>
                <a:round/>
                <a:headEnd type="none" w="med" len="med"/>
                <a:tailEnd type="none" w="med" len="med"/>
              </a:ln>
              <a:effectLst/>
            </p:spPr>
          </p:cxnSp>
          <p:sp>
            <p:nvSpPr>
              <p:cNvPr id="280" name="Arc 279"/>
              <p:cNvSpPr/>
              <p:nvPr/>
            </p:nvSpPr>
            <p:spPr bwMode="auto">
              <a:xfrm>
                <a:off x="2921038" y="4441826"/>
                <a:ext cx="368300" cy="368300"/>
              </a:xfrm>
              <a:prstGeom prst="arc">
                <a:avLst/>
              </a:prstGeom>
              <a:solidFill>
                <a:schemeClr val="bg1">
                  <a:lumMod val="75000"/>
                </a:schemeClr>
              </a:solidFill>
              <a:ln w="9525" cap="rnd"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81" name="Arc 280"/>
              <p:cNvSpPr/>
              <p:nvPr/>
            </p:nvSpPr>
            <p:spPr bwMode="auto">
              <a:xfrm rot="5400000">
                <a:off x="2921038" y="4441825"/>
                <a:ext cx="368300" cy="368300"/>
              </a:xfrm>
              <a:prstGeom prst="arc">
                <a:avLst/>
              </a:prstGeom>
              <a:solidFill>
                <a:schemeClr val="bg1">
                  <a:lumMod val="75000"/>
                </a:schemeClr>
              </a:solidFill>
              <a:ln w="12700" cap="rnd" cmpd="sng" algn="ctr">
                <a:solidFill>
                  <a:schemeClr val="bg1"/>
                </a:solidFill>
                <a:prstDash val="solid"/>
                <a:round/>
                <a:headEnd type="none" w="med" len="med"/>
                <a:tailEnd type="none" w="med" len="med"/>
              </a:ln>
              <a:effectLst/>
            </p:spPr>
            <p:txBody>
              <a:bodyPr rtlCol="0" anchor="ctr"/>
              <a:lstStyle/>
              <a:p>
                <a:pPr algn="ctr"/>
                <a:endParaRPr lang="en-US"/>
              </a:p>
            </p:txBody>
          </p:sp>
          <p:cxnSp>
            <p:nvCxnSpPr>
              <p:cNvPr id="282" name="Straight Connector 281"/>
              <p:cNvCxnSpPr>
                <a:stCxn id="280" idx="0"/>
                <a:endCxn id="281" idx="2"/>
              </p:cNvCxnSpPr>
              <p:nvPr/>
            </p:nvCxnSpPr>
            <p:spPr bwMode="auto">
              <a:xfrm rot="10800000" flipV="1">
                <a:off x="3105188" y="4441825"/>
                <a:ext cx="0" cy="368299"/>
              </a:xfrm>
              <a:prstGeom prst="line">
                <a:avLst/>
              </a:prstGeom>
              <a:solidFill>
                <a:schemeClr val="accent1"/>
              </a:solidFill>
              <a:ln w="9525" cap="rnd" cmpd="sng" algn="ctr">
                <a:solidFill>
                  <a:schemeClr val="bg1"/>
                </a:solidFill>
                <a:prstDash val="solid"/>
                <a:round/>
                <a:headEnd type="none" w="med" len="med"/>
                <a:tailEnd type="none" w="med" len="med"/>
              </a:ln>
              <a:effectLst/>
            </p:spPr>
          </p:cxnSp>
          <p:cxnSp>
            <p:nvCxnSpPr>
              <p:cNvPr id="283" name="Straight Connector 282"/>
              <p:cNvCxnSpPr/>
              <p:nvPr/>
            </p:nvCxnSpPr>
            <p:spPr bwMode="auto">
              <a:xfrm flipV="1">
                <a:off x="1809751" y="4625113"/>
                <a:ext cx="989075"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sp>
            <p:nvSpPr>
              <p:cNvPr id="284" name="Isosceles Triangle 283"/>
              <p:cNvSpPr>
                <a:spLocks noChangeAspect="1"/>
              </p:cNvSpPr>
              <p:nvPr/>
            </p:nvSpPr>
            <p:spPr bwMode="auto">
              <a:xfrm rot="5400000" flipH="1">
                <a:off x="2808285" y="4533902"/>
                <a:ext cx="165227" cy="184149"/>
              </a:xfrm>
              <a:prstGeom prst="triangl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285" name="Straight Connector 284"/>
              <p:cNvCxnSpPr/>
              <p:nvPr/>
            </p:nvCxnSpPr>
            <p:spPr bwMode="auto">
              <a:xfrm rot="10800000">
                <a:off x="1809751" y="1954932"/>
                <a:ext cx="411223"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86" name="Straight Connector 285"/>
              <p:cNvCxnSpPr/>
              <p:nvPr/>
            </p:nvCxnSpPr>
            <p:spPr bwMode="auto">
              <a:xfrm rot="5400000">
                <a:off x="1579561" y="2185122"/>
                <a:ext cx="460376"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87" name="Straight Connector 286"/>
              <p:cNvCxnSpPr/>
              <p:nvPr/>
            </p:nvCxnSpPr>
            <p:spPr bwMode="auto">
              <a:xfrm rot="5400000">
                <a:off x="1566656" y="4382013"/>
                <a:ext cx="486195"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grpSp>
            <p:nvGrpSpPr>
              <p:cNvPr id="23" name="Group 162"/>
              <p:cNvGrpSpPr/>
              <p:nvPr/>
            </p:nvGrpSpPr>
            <p:grpSpPr>
              <a:xfrm>
                <a:off x="2128895" y="2600325"/>
                <a:ext cx="946150" cy="1289050"/>
                <a:chOff x="2128895" y="2600325"/>
                <a:chExt cx="946150" cy="1289050"/>
              </a:xfrm>
            </p:grpSpPr>
            <p:cxnSp>
              <p:nvCxnSpPr>
                <p:cNvPr id="289" name="Straight Connector 288"/>
                <p:cNvCxnSpPr/>
                <p:nvPr/>
              </p:nvCxnSpPr>
              <p:spPr bwMode="auto">
                <a:xfrm flipV="1">
                  <a:off x="21288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0" name="Straight Connector 32"/>
                <p:cNvCxnSpPr/>
                <p:nvPr/>
              </p:nvCxnSpPr>
              <p:spPr bwMode="auto">
                <a:xfrm flipV="1">
                  <a:off x="21288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1" name="Straight Connector 290"/>
                <p:cNvCxnSpPr/>
                <p:nvPr/>
              </p:nvCxnSpPr>
              <p:spPr bwMode="auto">
                <a:xfrm flipV="1">
                  <a:off x="21288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2" name="Straight Connector 291"/>
                <p:cNvCxnSpPr/>
                <p:nvPr/>
              </p:nvCxnSpPr>
              <p:spPr bwMode="auto">
                <a:xfrm flipV="1">
                  <a:off x="21288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3" name="Straight Connector 292"/>
                <p:cNvCxnSpPr/>
                <p:nvPr/>
              </p:nvCxnSpPr>
              <p:spPr bwMode="auto">
                <a:xfrm flipV="1">
                  <a:off x="21288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4" name="Straight Connector 293"/>
                <p:cNvCxnSpPr/>
                <p:nvPr/>
              </p:nvCxnSpPr>
              <p:spPr bwMode="auto">
                <a:xfrm flipV="1">
                  <a:off x="21288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5" name="Straight Connector 294"/>
                <p:cNvCxnSpPr/>
                <p:nvPr/>
              </p:nvCxnSpPr>
              <p:spPr bwMode="auto">
                <a:xfrm flipV="1">
                  <a:off x="21288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6" name="Straight Connector 295"/>
                <p:cNvCxnSpPr/>
                <p:nvPr/>
              </p:nvCxnSpPr>
              <p:spPr bwMode="auto">
                <a:xfrm flipV="1">
                  <a:off x="21288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7" name="Straight Connector 42"/>
                <p:cNvCxnSpPr/>
                <p:nvPr/>
              </p:nvCxnSpPr>
              <p:spPr bwMode="auto">
                <a:xfrm flipV="1">
                  <a:off x="21288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8" name="Straight Connector 297"/>
                <p:cNvCxnSpPr/>
                <p:nvPr/>
              </p:nvCxnSpPr>
              <p:spPr bwMode="auto">
                <a:xfrm flipV="1">
                  <a:off x="21288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9" name="Straight Connector 298"/>
                <p:cNvCxnSpPr/>
                <p:nvPr/>
              </p:nvCxnSpPr>
              <p:spPr bwMode="auto">
                <a:xfrm flipV="1">
                  <a:off x="21288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0" name="Straight Connector 299"/>
                <p:cNvCxnSpPr/>
                <p:nvPr/>
              </p:nvCxnSpPr>
              <p:spPr bwMode="auto">
                <a:xfrm flipV="1">
                  <a:off x="21288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1" name="Straight Connector 300"/>
                <p:cNvCxnSpPr/>
                <p:nvPr/>
              </p:nvCxnSpPr>
              <p:spPr bwMode="auto">
                <a:xfrm flipV="1">
                  <a:off x="21288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2" name="Straight Connector 301"/>
                <p:cNvCxnSpPr/>
                <p:nvPr/>
              </p:nvCxnSpPr>
              <p:spPr bwMode="auto">
                <a:xfrm flipV="1">
                  <a:off x="21288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3" name="Straight Connector 302"/>
                <p:cNvCxnSpPr/>
                <p:nvPr/>
              </p:nvCxnSpPr>
              <p:spPr bwMode="auto">
                <a:xfrm flipV="1">
                  <a:off x="21288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4" name="Straight Connector 303"/>
                <p:cNvCxnSpPr/>
                <p:nvPr/>
              </p:nvCxnSpPr>
              <p:spPr bwMode="auto">
                <a:xfrm flipV="1">
                  <a:off x="22812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5" name="Straight Connector 304"/>
                <p:cNvCxnSpPr/>
                <p:nvPr/>
              </p:nvCxnSpPr>
              <p:spPr bwMode="auto">
                <a:xfrm flipV="1">
                  <a:off x="22812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6" name="Straight Connector 305"/>
                <p:cNvCxnSpPr/>
                <p:nvPr/>
              </p:nvCxnSpPr>
              <p:spPr bwMode="auto">
                <a:xfrm flipV="1">
                  <a:off x="22812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7" name="Straight Connector 306"/>
                <p:cNvCxnSpPr/>
                <p:nvPr/>
              </p:nvCxnSpPr>
              <p:spPr bwMode="auto">
                <a:xfrm flipV="1">
                  <a:off x="22812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8" name="Straight Connector 307"/>
                <p:cNvCxnSpPr/>
                <p:nvPr/>
              </p:nvCxnSpPr>
              <p:spPr bwMode="auto">
                <a:xfrm flipV="1">
                  <a:off x="22812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9" name="Straight Connector 308"/>
                <p:cNvCxnSpPr/>
                <p:nvPr/>
              </p:nvCxnSpPr>
              <p:spPr bwMode="auto">
                <a:xfrm flipV="1">
                  <a:off x="22812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0" name="Straight Connector 309"/>
                <p:cNvCxnSpPr/>
                <p:nvPr/>
              </p:nvCxnSpPr>
              <p:spPr bwMode="auto">
                <a:xfrm flipV="1">
                  <a:off x="22812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1" name="Straight Connector 310"/>
                <p:cNvCxnSpPr/>
                <p:nvPr/>
              </p:nvCxnSpPr>
              <p:spPr bwMode="auto">
                <a:xfrm flipV="1">
                  <a:off x="22812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2" name="Straight Connector 311"/>
                <p:cNvCxnSpPr/>
                <p:nvPr/>
              </p:nvCxnSpPr>
              <p:spPr bwMode="auto">
                <a:xfrm flipV="1">
                  <a:off x="22812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3" name="Straight Connector 312"/>
                <p:cNvCxnSpPr/>
                <p:nvPr/>
              </p:nvCxnSpPr>
              <p:spPr bwMode="auto">
                <a:xfrm flipV="1">
                  <a:off x="22812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4" name="Straight Connector 313"/>
                <p:cNvCxnSpPr/>
                <p:nvPr/>
              </p:nvCxnSpPr>
              <p:spPr bwMode="auto">
                <a:xfrm flipV="1">
                  <a:off x="22812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5" name="Straight Connector 314"/>
                <p:cNvCxnSpPr/>
                <p:nvPr/>
              </p:nvCxnSpPr>
              <p:spPr bwMode="auto">
                <a:xfrm flipV="1">
                  <a:off x="22812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6" name="Straight Connector 315"/>
                <p:cNvCxnSpPr/>
                <p:nvPr/>
              </p:nvCxnSpPr>
              <p:spPr bwMode="auto">
                <a:xfrm flipV="1">
                  <a:off x="22812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7" name="Straight Connector 316"/>
                <p:cNvCxnSpPr/>
                <p:nvPr/>
              </p:nvCxnSpPr>
              <p:spPr bwMode="auto">
                <a:xfrm flipV="1">
                  <a:off x="22812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8" name="Straight Connector 317"/>
                <p:cNvCxnSpPr/>
                <p:nvPr/>
              </p:nvCxnSpPr>
              <p:spPr bwMode="auto">
                <a:xfrm flipV="1">
                  <a:off x="22812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9" name="Straight Connector 318"/>
                <p:cNvCxnSpPr/>
                <p:nvPr/>
              </p:nvCxnSpPr>
              <p:spPr bwMode="auto">
                <a:xfrm flipV="1">
                  <a:off x="24336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0" name="Straight Connector 319"/>
                <p:cNvCxnSpPr/>
                <p:nvPr/>
              </p:nvCxnSpPr>
              <p:spPr bwMode="auto">
                <a:xfrm flipV="1">
                  <a:off x="24336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1" name="Straight Connector 320"/>
                <p:cNvCxnSpPr/>
                <p:nvPr/>
              </p:nvCxnSpPr>
              <p:spPr bwMode="auto">
                <a:xfrm flipV="1">
                  <a:off x="24336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2" name="Straight Connector 321"/>
                <p:cNvCxnSpPr/>
                <p:nvPr/>
              </p:nvCxnSpPr>
              <p:spPr bwMode="auto">
                <a:xfrm flipV="1">
                  <a:off x="24336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3" name="Straight Connector 322"/>
                <p:cNvCxnSpPr/>
                <p:nvPr/>
              </p:nvCxnSpPr>
              <p:spPr bwMode="auto">
                <a:xfrm flipV="1">
                  <a:off x="24336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4" name="Straight Connector 323"/>
                <p:cNvCxnSpPr/>
                <p:nvPr/>
              </p:nvCxnSpPr>
              <p:spPr bwMode="auto">
                <a:xfrm flipV="1">
                  <a:off x="24336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5" name="Straight Connector 324"/>
                <p:cNvCxnSpPr/>
                <p:nvPr/>
              </p:nvCxnSpPr>
              <p:spPr bwMode="auto">
                <a:xfrm flipV="1">
                  <a:off x="24336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6" name="Straight Connector 325"/>
                <p:cNvCxnSpPr/>
                <p:nvPr/>
              </p:nvCxnSpPr>
              <p:spPr bwMode="auto">
                <a:xfrm flipV="1">
                  <a:off x="24336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7" name="Straight Connector 326"/>
                <p:cNvCxnSpPr/>
                <p:nvPr/>
              </p:nvCxnSpPr>
              <p:spPr bwMode="auto">
                <a:xfrm flipV="1">
                  <a:off x="24336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8" name="Straight Connector 327"/>
                <p:cNvCxnSpPr/>
                <p:nvPr/>
              </p:nvCxnSpPr>
              <p:spPr bwMode="auto">
                <a:xfrm flipV="1">
                  <a:off x="24336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9" name="Straight Connector 328"/>
                <p:cNvCxnSpPr/>
                <p:nvPr/>
              </p:nvCxnSpPr>
              <p:spPr bwMode="auto">
                <a:xfrm flipV="1">
                  <a:off x="24336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0" name="Straight Connector 329"/>
                <p:cNvCxnSpPr/>
                <p:nvPr/>
              </p:nvCxnSpPr>
              <p:spPr bwMode="auto">
                <a:xfrm flipV="1">
                  <a:off x="24336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1" name="Straight Connector 330"/>
                <p:cNvCxnSpPr/>
                <p:nvPr/>
              </p:nvCxnSpPr>
              <p:spPr bwMode="auto">
                <a:xfrm flipV="1">
                  <a:off x="24336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2" name="Straight Connector 331"/>
                <p:cNvCxnSpPr/>
                <p:nvPr/>
              </p:nvCxnSpPr>
              <p:spPr bwMode="auto">
                <a:xfrm flipV="1">
                  <a:off x="24336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3" name="Straight Connector 332"/>
                <p:cNvCxnSpPr/>
                <p:nvPr/>
              </p:nvCxnSpPr>
              <p:spPr bwMode="auto">
                <a:xfrm flipV="1">
                  <a:off x="24336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4" name="Straight Connector 333"/>
                <p:cNvCxnSpPr/>
                <p:nvPr/>
              </p:nvCxnSpPr>
              <p:spPr bwMode="auto">
                <a:xfrm flipV="1">
                  <a:off x="25860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5" name="Straight Connector 334"/>
                <p:cNvCxnSpPr/>
                <p:nvPr/>
              </p:nvCxnSpPr>
              <p:spPr bwMode="auto">
                <a:xfrm flipV="1">
                  <a:off x="25860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6" name="Straight Connector 335"/>
                <p:cNvCxnSpPr/>
                <p:nvPr/>
              </p:nvCxnSpPr>
              <p:spPr bwMode="auto">
                <a:xfrm flipV="1">
                  <a:off x="25860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7" name="Straight Connector 336"/>
                <p:cNvCxnSpPr/>
                <p:nvPr/>
              </p:nvCxnSpPr>
              <p:spPr bwMode="auto">
                <a:xfrm flipV="1">
                  <a:off x="25860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8" name="Straight Connector 337"/>
                <p:cNvCxnSpPr/>
                <p:nvPr/>
              </p:nvCxnSpPr>
              <p:spPr bwMode="auto">
                <a:xfrm flipV="1">
                  <a:off x="25860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9" name="Straight Connector 338"/>
                <p:cNvCxnSpPr/>
                <p:nvPr/>
              </p:nvCxnSpPr>
              <p:spPr bwMode="auto">
                <a:xfrm flipV="1">
                  <a:off x="25860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0" name="Straight Connector 339"/>
                <p:cNvCxnSpPr/>
                <p:nvPr/>
              </p:nvCxnSpPr>
              <p:spPr bwMode="auto">
                <a:xfrm flipV="1">
                  <a:off x="25860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1" name="Straight Connector 340"/>
                <p:cNvCxnSpPr/>
                <p:nvPr/>
              </p:nvCxnSpPr>
              <p:spPr bwMode="auto">
                <a:xfrm flipV="1">
                  <a:off x="25860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2" name="Straight Connector 341"/>
                <p:cNvCxnSpPr/>
                <p:nvPr/>
              </p:nvCxnSpPr>
              <p:spPr bwMode="auto">
                <a:xfrm flipV="1">
                  <a:off x="25860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3" name="Straight Connector 342"/>
                <p:cNvCxnSpPr/>
                <p:nvPr/>
              </p:nvCxnSpPr>
              <p:spPr bwMode="auto">
                <a:xfrm flipV="1">
                  <a:off x="25860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4" name="Straight Connector 343"/>
                <p:cNvCxnSpPr/>
                <p:nvPr/>
              </p:nvCxnSpPr>
              <p:spPr bwMode="auto">
                <a:xfrm flipV="1">
                  <a:off x="25860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5" name="Straight Connector 344"/>
                <p:cNvCxnSpPr/>
                <p:nvPr/>
              </p:nvCxnSpPr>
              <p:spPr bwMode="auto">
                <a:xfrm flipV="1">
                  <a:off x="25860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6" name="Straight Connector 345"/>
                <p:cNvCxnSpPr/>
                <p:nvPr/>
              </p:nvCxnSpPr>
              <p:spPr bwMode="auto">
                <a:xfrm flipV="1">
                  <a:off x="25860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7" name="Straight Connector 346"/>
                <p:cNvCxnSpPr/>
                <p:nvPr/>
              </p:nvCxnSpPr>
              <p:spPr bwMode="auto">
                <a:xfrm flipV="1">
                  <a:off x="25860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8" name="Straight Connector 347"/>
                <p:cNvCxnSpPr/>
                <p:nvPr/>
              </p:nvCxnSpPr>
              <p:spPr bwMode="auto">
                <a:xfrm flipV="1">
                  <a:off x="25860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9" name="Straight Connector 348"/>
                <p:cNvCxnSpPr/>
                <p:nvPr/>
              </p:nvCxnSpPr>
              <p:spPr bwMode="auto">
                <a:xfrm flipV="1">
                  <a:off x="27384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0" name="Straight Connector 349"/>
                <p:cNvCxnSpPr/>
                <p:nvPr/>
              </p:nvCxnSpPr>
              <p:spPr bwMode="auto">
                <a:xfrm flipV="1">
                  <a:off x="27384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1" name="Straight Connector 350"/>
                <p:cNvCxnSpPr/>
                <p:nvPr/>
              </p:nvCxnSpPr>
              <p:spPr bwMode="auto">
                <a:xfrm flipV="1">
                  <a:off x="27384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2" name="Straight Connector 351"/>
                <p:cNvCxnSpPr/>
                <p:nvPr/>
              </p:nvCxnSpPr>
              <p:spPr bwMode="auto">
                <a:xfrm flipV="1">
                  <a:off x="27384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3" name="Straight Connector 352"/>
                <p:cNvCxnSpPr/>
                <p:nvPr/>
              </p:nvCxnSpPr>
              <p:spPr bwMode="auto">
                <a:xfrm flipV="1">
                  <a:off x="27384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4" name="Straight Connector 353"/>
                <p:cNvCxnSpPr/>
                <p:nvPr/>
              </p:nvCxnSpPr>
              <p:spPr bwMode="auto">
                <a:xfrm flipV="1">
                  <a:off x="27384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5" name="Straight Connector 354"/>
                <p:cNvCxnSpPr/>
                <p:nvPr/>
              </p:nvCxnSpPr>
              <p:spPr bwMode="auto">
                <a:xfrm flipV="1">
                  <a:off x="27384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6" name="Straight Connector 355"/>
                <p:cNvCxnSpPr/>
                <p:nvPr/>
              </p:nvCxnSpPr>
              <p:spPr bwMode="auto">
                <a:xfrm flipV="1">
                  <a:off x="27384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7" name="Straight Connector 356"/>
                <p:cNvCxnSpPr/>
                <p:nvPr/>
              </p:nvCxnSpPr>
              <p:spPr bwMode="auto">
                <a:xfrm flipV="1">
                  <a:off x="27384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8" name="Straight Connector 357"/>
                <p:cNvCxnSpPr/>
                <p:nvPr/>
              </p:nvCxnSpPr>
              <p:spPr bwMode="auto">
                <a:xfrm flipV="1">
                  <a:off x="27384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9" name="Straight Connector 358"/>
                <p:cNvCxnSpPr/>
                <p:nvPr/>
              </p:nvCxnSpPr>
              <p:spPr bwMode="auto">
                <a:xfrm flipV="1">
                  <a:off x="27384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0" name="Straight Connector 359"/>
                <p:cNvCxnSpPr/>
                <p:nvPr/>
              </p:nvCxnSpPr>
              <p:spPr bwMode="auto">
                <a:xfrm flipV="1">
                  <a:off x="27384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1" name="Straight Connector 360"/>
                <p:cNvCxnSpPr/>
                <p:nvPr/>
              </p:nvCxnSpPr>
              <p:spPr bwMode="auto">
                <a:xfrm flipV="1">
                  <a:off x="27384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2" name="Straight Connector 361"/>
                <p:cNvCxnSpPr/>
                <p:nvPr/>
              </p:nvCxnSpPr>
              <p:spPr bwMode="auto">
                <a:xfrm flipV="1">
                  <a:off x="27384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3" name="Straight Connector 362"/>
                <p:cNvCxnSpPr/>
                <p:nvPr/>
              </p:nvCxnSpPr>
              <p:spPr bwMode="auto">
                <a:xfrm flipV="1">
                  <a:off x="27384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4" name="Straight Connector 363"/>
                <p:cNvCxnSpPr/>
                <p:nvPr/>
              </p:nvCxnSpPr>
              <p:spPr bwMode="auto">
                <a:xfrm flipV="1">
                  <a:off x="28908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5" name="Straight Connector 364"/>
                <p:cNvCxnSpPr/>
                <p:nvPr/>
              </p:nvCxnSpPr>
              <p:spPr bwMode="auto">
                <a:xfrm flipV="1">
                  <a:off x="28908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6" name="Straight Connector 365"/>
                <p:cNvCxnSpPr/>
                <p:nvPr/>
              </p:nvCxnSpPr>
              <p:spPr bwMode="auto">
                <a:xfrm flipV="1">
                  <a:off x="28908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7" name="Straight Connector 366"/>
                <p:cNvCxnSpPr/>
                <p:nvPr/>
              </p:nvCxnSpPr>
              <p:spPr bwMode="auto">
                <a:xfrm flipV="1">
                  <a:off x="28908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8" name="Straight Connector 367"/>
                <p:cNvCxnSpPr/>
                <p:nvPr/>
              </p:nvCxnSpPr>
              <p:spPr bwMode="auto">
                <a:xfrm flipV="1">
                  <a:off x="28908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9" name="Straight Connector 368"/>
                <p:cNvCxnSpPr/>
                <p:nvPr/>
              </p:nvCxnSpPr>
              <p:spPr bwMode="auto">
                <a:xfrm flipV="1">
                  <a:off x="28908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0" name="Straight Connector 369"/>
                <p:cNvCxnSpPr/>
                <p:nvPr/>
              </p:nvCxnSpPr>
              <p:spPr bwMode="auto">
                <a:xfrm flipV="1">
                  <a:off x="28908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1" name="Straight Connector 370"/>
                <p:cNvCxnSpPr/>
                <p:nvPr/>
              </p:nvCxnSpPr>
              <p:spPr bwMode="auto">
                <a:xfrm flipV="1">
                  <a:off x="28908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2" name="Straight Connector 371"/>
                <p:cNvCxnSpPr/>
                <p:nvPr/>
              </p:nvCxnSpPr>
              <p:spPr bwMode="auto">
                <a:xfrm flipV="1">
                  <a:off x="28908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3" name="Straight Connector 372"/>
                <p:cNvCxnSpPr/>
                <p:nvPr/>
              </p:nvCxnSpPr>
              <p:spPr bwMode="auto">
                <a:xfrm flipV="1">
                  <a:off x="28908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4" name="Straight Connector 373"/>
                <p:cNvCxnSpPr/>
                <p:nvPr/>
              </p:nvCxnSpPr>
              <p:spPr bwMode="auto">
                <a:xfrm flipV="1">
                  <a:off x="28908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5" name="Straight Connector 374"/>
                <p:cNvCxnSpPr/>
                <p:nvPr/>
              </p:nvCxnSpPr>
              <p:spPr bwMode="auto">
                <a:xfrm flipV="1">
                  <a:off x="28908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6" name="Straight Connector 375"/>
                <p:cNvCxnSpPr/>
                <p:nvPr/>
              </p:nvCxnSpPr>
              <p:spPr bwMode="auto">
                <a:xfrm flipV="1">
                  <a:off x="28908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7" name="Straight Connector 376"/>
                <p:cNvCxnSpPr/>
                <p:nvPr/>
              </p:nvCxnSpPr>
              <p:spPr bwMode="auto">
                <a:xfrm flipV="1">
                  <a:off x="28908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8" name="Straight Connector 377"/>
                <p:cNvCxnSpPr/>
                <p:nvPr/>
              </p:nvCxnSpPr>
              <p:spPr bwMode="auto">
                <a:xfrm flipV="1">
                  <a:off x="28908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sp>
          <p:nvSpPr>
            <p:cNvPr id="411" name="TextBox 410"/>
            <p:cNvSpPr txBox="1"/>
            <p:nvPr/>
          </p:nvSpPr>
          <p:spPr>
            <a:xfrm>
              <a:off x="7324724" y="2828290"/>
              <a:ext cx="561975" cy="261610"/>
            </a:xfrm>
            <a:prstGeom prst="rect">
              <a:avLst/>
            </a:prstGeom>
            <a:noFill/>
          </p:spPr>
          <p:txBody>
            <a:bodyPr wrap="square" rtlCol="0">
              <a:spAutoFit/>
            </a:bodyPr>
            <a:lstStyle/>
            <a:p>
              <a:r>
                <a:rPr lang="en-US" sz="1100" dirty="0">
                  <a:solidFill>
                    <a:schemeClr val="bg1"/>
                  </a:solidFill>
                  <a:latin typeface="+mn-lt"/>
                </a:rPr>
                <a:t>Load</a:t>
              </a:r>
            </a:p>
          </p:txBody>
        </p:sp>
      </p:grpSp>
      <p:grpSp>
        <p:nvGrpSpPr>
          <p:cNvPr id="24" name="Group 864"/>
          <p:cNvGrpSpPr/>
          <p:nvPr/>
        </p:nvGrpSpPr>
        <p:grpSpPr>
          <a:xfrm>
            <a:off x="4784190" y="4216214"/>
            <a:ext cx="627955" cy="431986"/>
            <a:chOff x="4784190" y="4595653"/>
            <a:chExt cx="627955" cy="431986"/>
          </a:xfrm>
        </p:grpSpPr>
        <p:grpSp>
          <p:nvGrpSpPr>
            <p:cNvPr id="31" name="Group 494"/>
            <p:cNvGrpSpPr>
              <a:grpSpLocks noChangeAspect="1"/>
            </p:cNvGrpSpPr>
            <p:nvPr/>
          </p:nvGrpSpPr>
          <p:grpSpPr>
            <a:xfrm rot="16200000">
              <a:off x="4990352" y="4604353"/>
              <a:ext cx="200279" cy="182880"/>
              <a:chOff x="2730500" y="2508250"/>
              <a:chExt cx="1703069" cy="1555115"/>
            </a:xfrm>
          </p:grpSpPr>
          <p:grpSp>
            <p:nvGrpSpPr>
              <p:cNvPr id="737" name="Group 41"/>
              <p:cNvGrpSpPr/>
              <p:nvPr/>
            </p:nvGrpSpPr>
            <p:grpSpPr>
              <a:xfrm>
                <a:off x="2730500" y="2508250"/>
                <a:ext cx="1703069" cy="1555115"/>
                <a:chOff x="2730500" y="2508250"/>
                <a:chExt cx="1703069" cy="1555115"/>
              </a:xfrm>
            </p:grpSpPr>
            <p:sp>
              <p:nvSpPr>
                <p:cNvPr id="438" name="Freeform 437"/>
                <p:cNvSpPr/>
                <p:nvPr/>
              </p:nvSpPr>
              <p:spPr bwMode="auto">
                <a:xfrm>
                  <a:off x="3529012" y="2597944"/>
                  <a:ext cx="860821" cy="416719"/>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439" name="Oval 438"/>
                <p:cNvSpPr>
                  <a:spLocks noChangeAspect="1"/>
                </p:cNvSpPr>
                <p:nvPr/>
              </p:nvSpPr>
              <p:spPr bwMode="auto">
                <a:xfrm>
                  <a:off x="2730500" y="2600325"/>
                  <a:ext cx="1463040" cy="1463040"/>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440" name="Straight Connector 439"/>
                <p:cNvCxnSpPr>
                  <a:stCxn id="439" idx="0"/>
                </p:cNvCxnSpPr>
                <p:nvPr/>
              </p:nvCxnSpPr>
              <p:spPr bwMode="auto">
                <a:xfrm rot="5400000" flipH="1" flipV="1">
                  <a:off x="3924935" y="2137410"/>
                  <a:ext cx="0" cy="92583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441" name="Straight Connector 440"/>
                <p:cNvCxnSpPr/>
                <p:nvPr/>
              </p:nvCxnSpPr>
              <p:spPr bwMode="auto">
                <a:xfrm rot="10800000" flipV="1">
                  <a:off x="4121944" y="2968631"/>
                  <a:ext cx="265908" cy="4365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442" name="Rectangle 441"/>
                <p:cNvSpPr/>
                <p:nvPr/>
              </p:nvSpPr>
              <p:spPr bwMode="auto">
                <a:xfrm>
                  <a:off x="4387850" y="2508250"/>
                  <a:ext cx="45719" cy="55245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738" name="Group 74"/>
              <p:cNvGrpSpPr>
                <a:grpSpLocks noChangeAspect="1"/>
              </p:cNvGrpSpPr>
              <p:nvPr/>
            </p:nvGrpSpPr>
            <p:grpSpPr>
              <a:xfrm>
                <a:off x="2822574" y="2784475"/>
                <a:ext cx="1196975" cy="1196975"/>
                <a:chOff x="6413500" y="666750"/>
                <a:chExt cx="1828800" cy="1828800"/>
              </a:xfrm>
              <a:solidFill>
                <a:srgbClr val="CC9900"/>
              </a:solidFill>
            </p:grpSpPr>
            <p:sp>
              <p:nvSpPr>
                <p:cNvPr id="421" name="Oval 420"/>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22" name="Oval 421"/>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nvGrpSpPr>
                <p:cNvPr id="739" name="Group 52"/>
                <p:cNvGrpSpPr/>
                <p:nvPr/>
              </p:nvGrpSpPr>
              <p:grpSpPr>
                <a:xfrm>
                  <a:off x="6588124" y="776289"/>
                  <a:ext cx="1484312" cy="1606549"/>
                  <a:chOff x="6588124" y="776289"/>
                  <a:chExt cx="1484312" cy="1606549"/>
                </a:xfrm>
                <a:grpFill/>
              </p:grpSpPr>
              <p:grpSp>
                <p:nvGrpSpPr>
                  <p:cNvPr id="740" name="Group 47"/>
                  <p:cNvGrpSpPr/>
                  <p:nvPr/>
                </p:nvGrpSpPr>
                <p:grpSpPr>
                  <a:xfrm>
                    <a:off x="6588124" y="776289"/>
                    <a:ext cx="1112837" cy="806448"/>
                    <a:chOff x="6588124" y="776289"/>
                    <a:chExt cx="1112837" cy="806448"/>
                  </a:xfrm>
                  <a:grpFill/>
                </p:grpSpPr>
                <p:sp>
                  <p:nvSpPr>
                    <p:cNvPr id="435" name="Freeform 43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6" name="Freeform 43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7" name="Freeform 43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741" name="Group 48"/>
                  <p:cNvGrpSpPr/>
                  <p:nvPr/>
                </p:nvGrpSpPr>
                <p:grpSpPr>
                  <a:xfrm rot="10800000">
                    <a:off x="6959599" y="1576390"/>
                    <a:ext cx="1112837" cy="806448"/>
                    <a:chOff x="6588124" y="776289"/>
                    <a:chExt cx="1112837" cy="806448"/>
                  </a:xfrm>
                  <a:grpFill/>
                </p:grpSpPr>
                <p:sp>
                  <p:nvSpPr>
                    <p:cNvPr id="432" name="Freeform 43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3" name="Freeform 43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4" name="Freeform 43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742" name="Group 47"/>
                <p:cNvGrpSpPr/>
                <p:nvPr/>
              </p:nvGrpSpPr>
              <p:grpSpPr>
                <a:xfrm rot="4200000">
                  <a:off x="7354039" y="1057280"/>
                  <a:ext cx="875560" cy="593413"/>
                  <a:chOff x="6825401" y="776289"/>
                  <a:chExt cx="875560" cy="593413"/>
                </a:xfrm>
                <a:grpFill/>
              </p:grpSpPr>
              <p:sp>
                <p:nvSpPr>
                  <p:cNvPr id="428" name="Freeform 42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29" name="Freeform 42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747" name="Group 47"/>
                <p:cNvGrpSpPr/>
                <p:nvPr/>
              </p:nvGrpSpPr>
              <p:grpSpPr>
                <a:xfrm rot="15180000">
                  <a:off x="6420587" y="1495430"/>
                  <a:ext cx="875560" cy="593413"/>
                  <a:chOff x="6825401" y="776289"/>
                  <a:chExt cx="875560" cy="593413"/>
                </a:xfrm>
                <a:grpFill/>
              </p:grpSpPr>
              <p:sp>
                <p:nvSpPr>
                  <p:cNvPr id="426" name="Freeform 42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27" name="Freeform 42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grpSp>
        <p:sp>
          <p:nvSpPr>
            <p:cNvPr id="417" name="TextBox 416"/>
            <p:cNvSpPr txBox="1"/>
            <p:nvPr/>
          </p:nvSpPr>
          <p:spPr>
            <a:xfrm>
              <a:off x="4784190" y="4766029"/>
              <a:ext cx="627955" cy="261610"/>
            </a:xfrm>
            <a:prstGeom prst="rect">
              <a:avLst/>
            </a:prstGeom>
            <a:noFill/>
          </p:spPr>
          <p:txBody>
            <a:bodyPr wrap="square" rtlCol="0">
              <a:spAutoFit/>
            </a:bodyPr>
            <a:lstStyle/>
            <a:p>
              <a:r>
                <a:rPr lang="en-US" sz="1100" dirty="0">
                  <a:solidFill>
                    <a:schemeClr val="bg1"/>
                  </a:solidFill>
                  <a:latin typeface="+mn-lt"/>
                </a:rPr>
                <a:t>Pump</a:t>
              </a:r>
            </a:p>
          </p:txBody>
        </p:sp>
      </p:grpSp>
      <p:grpSp>
        <p:nvGrpSpPr>
          <p:cNvPr id="748" name="Group 728"/>
          <p:cNvGrpSpPr/>
          <p:nvPr/>
        </p:nvGrpSpPr>
        <p:grpSpPr>
          <a:xfrm>
            <a:off x="5512961" y="3676791"/>
            <a:ext cx="1811763" cy="644548"/>
            <a:chOff x="5512961" y="3752616"/>
            <a:chExt cx="1811763" cy="644548"/>
          </a:xfrm>
        </p:grpSpPr>
        <p:grpSp>
          <p:nvGrpSpPr>
            <p:cNvPr id="753" name="Group 726"/>
            <p:cNvGrpSpPr/>
            <p:nvPr/>
          </p:nvGrpSpPr>
          <p:grpSpPr>
            <a:xfrm>
              <a:off x="5512961" y="4039776"/>
              <a:ext cx="532239" cy="357388"/>
              <a:chOff x="5512961" y="4039776"/>
              <a:chExt cx="532239" cy="357388"/>
            </a:xfrm>
          </p:grpSpPr>
          <p:cxnSp>
            <p:nvCxnSpPr>
              <p:cNvPr id="455" name="Straight Connector 454"/>
              <p:cNvCxnSpPr/>
              <p:nvPr/>
            </p:nvCxnSpPr>
            <p:spPr bwMode="auto">
              <a:xfrm flipH="1">
                <a:off x="5584825" y="4183503"/>
                <a:ext cx="1" cy="213661"/>
              </a:xfrm>
              <a:prstGeom prst="line">
                <a:avLst/>
              </a:prstGeom>
              <a:solidFill>
                <a:schemeClr val="accent1"/>
              </a:solidFill>
              <a:ln w="12700" cap="rnd" cmpd="sng" algn="ctr">
                <a:solidFill>
                  <a:srgbClr val="006699"/>
                </a:solidFill>
                <a:prstDash val="solid"/>
                <a:round/>
                <a:headEnd type="none" w="med" len="med"/>
                <a:tailEnd type="none" w="med" len="med"/>
              </a:ln>
              <a:effectLst/>
            </p:spPr>
          </p:cxnSp>
          <p:sp>
            <p:nvSpPr>
              <p:cNvPr id="456" name="Oval 455"/>
              <p:cNvSpPr>
                <a:spLocks noChangeAspect="1"/>
              </p:cNvSpPr>
              <p:nvPr/>
            </p:nvSpPr>
            <p:spPr bwMode="auto">
              <a:xfrm>
                <a:off x="5512961" y="4039776"/>
                <a:ext cx="143727" cy="143727"/>
              </a:xfrm>
              <a:prstGeom prst="ellipse">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457" name="Straight Connector 456"/>
              <p:cNvCxnSpPr/>
              <p:nvPr/>
            </p:nvCxnSpPr>
            <p:spPr bwMode="auto">
              <a:xfrm>
                <a:off x="5582518" y="4257676"/>
                <a:ext cx="46268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grpSp>
        <p:sp>
          <p:nvSpPr>
            <p:cNvPr id="454" name="TextBox 453"/>
            <p:cNvSpPr txBox="1"/>
            <p:nvPr/>
          </p:nvSpPr>
          <p:spPr>
            <a:xfrm>
              <a:off x="5656688" y="3752616"/>
              <a:ext cx="1668036" cy="430887"/>
            </a:xfrm>
            <a:prstGeom prst="rect">
              <a:avLst/>
            </a:prstGeom>
            <a:noFill/>
          </p:spPr>
          <p:txBody>
            <a:bodyPr wrap="square" rtlCol="0">
              <a:spAutoFit/>
            </a:bodyPr>
            <a:lstStyle/>
            <a:p>
              <a:r>
                <a:rPr lang="en-US" sz="1100" dirty="0">
                  <a:solidFill>
                    <a:schemeClr val="bg1"/>
                  </a:solidFill>
                  <a:latin typeface="+mn-lt"/>
                </a:rPr>
                <a:t>Expansion tank and make up water</a:t>
              </a:r>
            </a:p>
          </p:txBody>
        </p:sp>
      </p:grpSp>
      <p:grpSp>
        <p:nvGrpSpPr>
          <p:cNvPr id="755" name="Group 6"/>
          <p:cNvGrpSpPr>
            <a:grpSpLocks noChangeAspect="1"/>
          </p:cNvGrpSpPr>
          <p:nvPr/>
        </p:nvGrpSpPr>
        <p:grpSpPr>
          <a:xfrm>
            <a:off x="3986791" y="1769415"/>
            <a:ext cx="1210778" cy="2194536"/>
            <a:chOff x="5120634" y="1508780"/>
            <a:chExt cx="1463024" cy="2651731"/>
          </a:xfrm>
        </p:grpSpPr>
        <p:grpSp>
          <p:nvGrpSpPr>
            <p:cNvPr id="756" name="Group 86"/>
            <p:cNvGrpSpPr>
              <a:grpSpLocks noChangeAspect="1"/>
            </p:cNvGrpSpPr>
            <p:nvPr/>
          </p:nvGrpSpPr>
          <p:grpSpPr>
            <a:xfrm>
              <a:off x="5207621" y="1594085"/>
              <a:ext cx="1289050" cy="2455938"/>
              <a:chOff x="3190877" y="1539880"/>
              <a:chExt cx="2578100" cy="4911874"/>
            </a:xfrm>
          </p:grpSpPr>
          <p:grpSp>
            <p:nvGrpSpPr>
              <p:cNvPr id="761" name="Group 136"/>
              <p:cNvGrpSpPr/>
              <p:nvPr/>
            </p:nvGrpSpPr>
            <p:grpSpPr>
              <a:xfrm>
                <a:off x="3190877" y="1539880"/>
                <a:ext cx="2578100" cy="4911874"/>
                <a:chOff x="3190877" y="1539880"/>
                <a:chExt cx="2578100" cy="4911874"/>
              </a:xfrm>
            </p:grpSpPr>
            <p:grpSp>
              <p:nvGrpSpPr>
                <p:cNvPr id="762" name="Group 112"/>
                <p:cNvGrpSpPr/>
                <p:nvPr/>
              </p:nvGrpSpPr>
              <p:grpSpPr>
                <a:xfrm>
                  <a:off x="3190877" y="1539880"/>
                  <a:ext cx="2578100" cy="4911874"/>
                  <a:chOff x="3190875" y="1539880"/>
                  <a:chExt cx="2578099" cy="4911874"/>
                </a:xfrm>
              </p:grpSpPr>
              <p:grpSp>
                <p:nvGrpSpPr>
                  <p:cNvPr id="791" name="Group 109"/>
                  <p:cNvGrpSpPr/>
                  <p:nvPr/>
                </p:nvGrpSpPr>
                <p:grpSpPr>
                  <a:xfrm>
                    <a:off x="3282951" y="1539880"/>
                    <a:ext cx="2388869" cy="3748331"/>
                    <a:chOff x="3282950" y="1539880"/>
                    <a:chExt cx="2388870" cy="3748331"/>
                  </a:xfrm>
                </p:grpSpPr>
                <p:grpSp>
                  <p:nvGrpSpPr>
                    <p:cNvPr id="792" name="Group 106"/>
                    <p:cNvGrpSpPr/>
                    <p:nvPr/>
                  </p:nvGrpSpPr>
                  <p:grpSpPr>
                    <a:xfrm>
                      <a:off x="3282950" y="2045970"/>
                      <a:ext cx="2388870" cy="2416822"/>
                      <a:chOff x="3282950" y="2045970"/>
                      <a:chExt cx="2388870" cy="2416822"/>
                    </a:xfrm>
                  </p:grpSpPr>
                  <p:cxnSp>
                    <p:nvCxnSpPr>
                      <p:cNvPr id="44" name="Straight Connector 43"/>
                      <p:cNvCxnSpPr/>
                      <p:nvPr/>
                    </p:nvCxnSpPr>
                    <p:spPr bwMode="auto">
                      <a:xfrm flipV="1">
                        <a:off x="3651250" y="4383142"/>
                        <a:ext cx="736600" cy="9462"/>
                      </a:xfrm>
                      <a:prstGeom prst="line">
                        <a:avLst/>
                      </a:prstGeom>
                      <a:solidFill>
                        <a:schemeClr val="accent1"/>
                      </a:solidFill>
                      <a:ln w="38100" cap="rnd" cmpd="sng" algn="ctr">
                        <a:solidFill>
                          <a:srgbClr val="FFF200"/>
                        </a:solidFill>
                        <a:prstDash val="solid"/>
                        <a:round/>
                        <a:headEnd type="none" w="med" len="med"/>
                        <a:tailEnd type="none" w="med" len="med"/>
                      </a:ln>
                      <a:effectLst/>
                    </p:spPr>
                  </p:cxnSp>
                  <p:cxnSp>
                    <p:nvCxnSpPr>
                      <p:cNvPr id="45" name="Straight Connector 44"/>
                      <p:cNvCxnSpPr/>
                      <p:nvPr/>
                    </p:nvCxnSpPr>
                    <p:spPr bwMode="auto">
                      <a:xfrm flipV="1">
                        <a:off x="3651250" y="2045970"/>
                        <a:ext cx="646430" cy="1905"/>
                      </a:xfrm>
                      <a:prstGeom prst="line">
                        <a:avLst/>
                      </a:prstGeom>
                      <a:solidFill>
                        <a:schemeClr val="accent1"/>
                      </a:solidFill>
                      <a:ln w="38100" cap="rnd" cmpd="sng" algn="ctr">
                        <a:solidFill>
                          <a:srgbClr val="FF0300"/>
                        </a:solidFill>
                        <a:prstDash val="solid"/>
                        <a:round/>
                        <a:headEnd type="none" w="med" len="med"/>
                        <a:tailEnd type="none" w="med" len="med"/>
                      </a:ln>
                      <a:effectLst/>
                    </p:spPr>
                  </p:cxnSp>
                  <p:cxnSp>
                    <p:nvCxnSpPr>
                      <p:cNvPr id="46" name="Straight Connector 45"/>
                      <p:cNvCxnSpPr/>
                      <p:nvPr/>
                    </p:nvCxnSpPr>
                    <p:spPr bwMode="auto">
                      <a:xfrm>
                        <a:off x="4756150" y="4383142"/>
                        <a:ext cx="552452" cy="9462"/>
                      </a:xfrm>
                      <a:prstGeom prst="line">
                        <a:avLst/>
                      </a:prstGeom>
                      <a:solidFill>
                        <a:schemeClr val="accent1"/>
                      </a:solidFill>
                      <a:ln w="38100" cap="rnd" cmpd="sng" algn="ctr">
                        <a:solidFill>
                          <a:srgbClr val="03D4A8"/>
                        </a:solidFill>
                        <a:prstDash val="solid"/>
                        <a:round/>
                        <a:headEnd type="none" w="med" len="med"/>
                        <a:tailEnd type="none" w="med" len="med"/>
                      </a:ln>
                      <a:effectLst/>
                    </p:spPr>
                  </p:cxnSp>
                  <p:cxnSp>
                    <p:nvCxnSpPr>
                      <p:cNvPr id="47" name="Straight Connector 46"/>
                      <p:cNvCxnSpPr>
                        <a:endCxn id="19" idx="3"/>
                      </p:cNvCxnSpPr>
                      <p:nvPr/>
                    </p:nvCxnSpPr>
                    <p:spPr bwMode="auto">
                      <a:xfrm flipH="1">
                        <a:off x="4734712" y="2274886"/>
                        <a:ext cx="573888" cy="692"/>
                      </a:xfrm>
                      <a:prstGeom prst="line">
                        <a:avLst/>
                      </a:prstGeom>
                      <a:solidFill>
                        <a:schemeClr val="accent1"/>
                      </a:solidFill>
                      <a:ln w="38100" cap="rnd" cmpd="sng" algn="ctr">
                        <a:solidFill>
                          <a:srgbClr val="005CBF"/>
                        </a:solidFill>
                        <a:prstDash val="solid"/>
                        <a:round/>
                        <a:headEnd type="none" w="med" len="med"/>
                        <a:tailEnd type="none" w="med" len="med"/>
                      </a:ln>
                      <a:effectLst/>
                    </p:spPr>
                  </p:cxnSp>
                  <p:grpSp>
                    <p:nvGrpSpPr>
                      <p:cNvPr id="793" name="Group 41"/>
                      <p:cNvGrpSpPr/>
                      <p:nvPr/>
                    </p:nvGrpSpPr>
                    <p:grpSpPr>
                      <a:xfrm>
                        <a:off x="4387849" y="4297564"/>
                        <a:ext cx="368301" cy="165228"/>
                        <a:chOff x="4387849" y="4297564"/>
                        <a:chExt cx="368301" cy="165228"/>
                      </a:xfrm>
                    </p:grpSpPr>
                    <p:sp>
                      <p:nvSpPr>
                        <p:cNvPr id="89" name="Isosceles Triangle 39"/>
                        <p:cNvSpPr>
                          <a:spLocks noChangeAspect="1"/>
                        </p:cNvSpPr>
                        <p:nvPr/>
                      </p:nvSpPr>
                      <p:spPr bwMode="auto">
                        <a:xfrm rot="5400000">
                          <a:off x="4397310" y="4288104"/>
                          <a:ext cx="165227" cy="184150"/>
                        </a:xfrm>
                        <a:prstGeom prst="triangle">
                          <a:avLst/>
                        </a:prstGeom>
                        <a:solidFill>
                          <a:schemeClr val="accent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90" name="Isosceles Triangle 40"/>
                        <p:cNvSpPr>
                          <a:spLocks noChangeAspect="1"/>
                        </p:cNvSpPr>
                        <p:nvPr/>
                      </p:nvSpPr>
                      <p:spPr bwMode="auto">
                        <a:xfrm rot="16200000" flipH="1">
                          <a:off x="4581461" y="4288103"/>
                          <a:ext cx="165228" cy="184150"/>
                        </a:xfrm>
                        <a:prstGeom prst="triangle">
                          <a:avLst/>
                        </a:prstGeom>
                        <a:solidFill>
                          <a:schemeClr val="accent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nvGrpSpPr>
                      <p:cNvPr id="794" name="Group 79"/>
                      <p:cNvGrpSpPr/>
                      <p:nvPr/>
                    </p:nvGrpSpPr>
                    <p:grpSpPr>
                      <a:xfrm>
                        <a:off x="4940300" y="2274877"/>
                        <a:ext cx="731520" cy="2074873"/>
                        <a:chOff x="4940300" y="2274877"/>
                        <a:chExt cx="731520" cy="2074873"/>
                      </a:xfrm>
                    </p:grpSpPr>
                    <p:sp>
                      <p:nvSpPr>
                        <p:cNvPr id="70" name="TextBox 8"/>
                        <p:cNvSpPr txBox="1">
                          <a:spLocks noChangeAspect="1"/>
                        </p:cNvSpPr>
                        <p:nvPr/>
                      </p:nvSpPr>
                      <p:spPr>
                        <a:xfrm>
                          <a:off x="4940300" y="2697480"/>
                          <a:ext cx="731520" cy="1463040"/>
                        </a:xfrm>
                        <a:prstGeom prst="rect">
                          <a:avLst/>
                        </a:prstGeom>
                        <a:gradFill>
                          <a:gsLst>
                            <a:gs pos="0">
                              <a:srgbClr val="03D4A8"/>
                            </a:gs>
                            <a:gs pos="25000">
                              <a:srgbClr val="21D6E0"/>
                            </a:gs>
                            <a:gs pos="75000">
                              <a:srgbClr val="0087E6"/>
                            </a:gs>
                            <a:gs pos="100000">
                              <a:srgbClr val="005CBF"/>
                            </a:gs>
                          </a:gsLst>
                          <a:lin ang="5400000" scaled="0"/>
                        </a:gradFill>
                        <a:ln w="25400">
                          <a:solidFill>
                            <a:schemeClr val="accent3"/>
                          </a:solidFill>
                        </a:ln>
                      </p:spPr>
                      <p:txBody>
                        <a:bodyPr vert="vert270" wrap="none" lIns="45720" rIns="45720" rtlCol="0" anchor="b" anchorCtr="1">
                          <a:noAutofit/>
                        </a:bodyPr>
                        <a:lstStyle/>
                        <a:p>
                          <a:pPr algn="ctr"/>
                          <a:r>
                            <a:rPr lang="en-US" sz="500" dirty="0">
                              <a:solidFill>
                                <a:schemeClr val="bg1"/>
                              </a:solidFill>
                              <a:latin typeface="+mn-lt"/>
                            </a:rPr>
                            <a:t>Evaporator</a:t>
                          </a:r>
                        </a:p>
                      </p:txBody>
                    </p:sp>
                    <p:cxnSp>
                      <p:nvCxnSpPr>
                        <p:cNvPr id="71" name="Straight Connector 70"/>
                        <p:cNvCxnSpPr/>
                        <p:nvPr/>
                      </p:nvCxnSpPr>
                      <p:spPr bwMode="auto">
                        <a:xfrm rot="16200000" flipV="1">
                          <a:off x="4479926" y="3471852"/>
                          <a:ext cx="1657349" cy="2"/>
                        </a:xfrm>
                        <a:prstGeom prst="line">
                          <a:avLst/>
                        </a:prstGeom>
                        <a:solidFill>
                          <a:schemeClr val="accent1"/>
                        </a:solidFill>
                        <a:ln w="38100"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72" name="Straight Connector 71"/>
                        <p:cNvCxnSpPr/>
                        <p:nvPr/>
                      </p:nvCxnSpPr>
                      <p:spPr bwMode="auto">
                        <a:xfrm>
                          <a:off x="5216525" y="40735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21"/>
                        <p:cNvCxnSpPr/>
                        <p:nvPr/>
                      </p:nvCxnSpPr>
                      <p:spPr bwMode="auto">
                        <a:xfrm>
                          <a:off x="5216525" y="39814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Straight Connector 22"/>
                        <p:cNvCxnSpPr/>
                        <p:nvPr/>
                      </p:nvCxnSpPr>
                      <p:spPr bwMode="auto">
                        <a:xfrm>
                          <a:off x="5216525" y="38893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5216525" y="37973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5216525" y="37052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5216525" y="36131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5216525" y="35210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5216525" y="34290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Straight Connector 28"/>
                        <p:cNvCxnSpPr/>
                        <p:nvPr/>
                      </p:nvCxnSpPr>
                      <p:spPr bwMode="auto">
                        <a:xfrm>
                          <a:off x="5216525" y="33369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5216525" y="32448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216525" y="31527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Straight Connector 31"/>
                        <p:cNvCxnSpPr/>
                        <p:nvPr/>
                      </p:nvCxnSpPr>
                      <p:spPr bwMode="auto">
                        <a:xfrm>
                          <a:off x="5216525" y="30607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5216525" y="29686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5216525" y="28765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a:off x="5216525" y="27844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rot="5400000" flipH="1" flipV="1">
                          <a:off x="5124450" y="2459027"/>
                          <a:ext cx="368300" cy="0"/>
                        </a:xfrm>
                        <a:prstGeom prst="line">
                          <a:avLst/>
                        </a:prstGeom>
                        <a:solidFill>
                          <a:schemeClr val="accent1"/>
                        </a:solidFill>
                        <a:ln w="38100" cap="rnd" cmpd="sng" algn="ctr">
                          <a:solidFill>
                            <a:srgbClr val="005CBF"/>
                          </a:solidFill>
                          <a:prstDash val="solid"/>
                          <a:round/>
                          <a:headEnd type="none" w="med" len="med"/>
                          <a:tailEnd type="none" w="med" len="med"/>
                        </a:ln>
                        <a:effectLst/>
                      </p:spPr>
                    </p:cxnSp>
                    <p:cxnSp>
                      <p:nvCxnSpPr>
                        <p:cNvPr id="88" name="Straight Connector 87"/>
                        <p:cNvCxnSpPr/>
                        <p:nvPr/>
                      </p:nvCxnSpPr>
                      <p:spPr bwMode="auto">
                        <a:xfrm rot="5400000" flipH="1" flipV="1">
                          <a:off x="5262563" y="4303713"/>
                          <a:ext cx="92075" cy="0"/>
                        </a:xfrm>
                        <a:prstGeom prst="line">
                          <a:avLst/>
                        </a:prstGeom>
                        <a:solidFill>
                          <a:schemeClr val="accent1"/>
                        </a:solidFill>
                        <a:ln w="38100" cap="sq" cmpd="sng" algn="ctr">
                          <a:solidFill>
                            <a:srgbClr val="03D4A8"/>
                          </a:solidFill>
                          <a:prstDash val="solid"/>
                          <a:round/>
                          <a:headEnd type="none" w="med" len="med"/>
                          <a:tailEnd type="none" w="med" len="med"/>
                        </a:ln>
                        <a:effectLst/>
                      </p:spPr>
                    </p:cxnSp>
                  </p:grpSp>
                  <p:grpSp>
                    <p:nvGrpSpPr>
                      <p:cNvPr id="795" name="Group 105"/>
                      <p:cNvGrpSpPr/>
                      <p:nvPr/>
                    </p:nvGrpSpPr>
                    <p:grpSpPr>
                      <a:xfrm>
                        <a:off x="3282950" y="2045972"/>
                        <a:ext cx="731520" cy="2303778"/>
                        <a:chOff x="3282950" y="2045972"/>
                        <a:chExt cx="731520" cy="2303778"/>
                      </a:xfrm>
                    </p:grpSpPr>
                    <p:sp>
                      <p:nvSpPr>
                        <p:cNvPr id="51" name="TextBox 50"/>
                        <p:cNvSpPr txBox="1">
                          <a:spLocks noChangeAspect="1"/>
                        </p:cNvSpPr>
                        <p:nvPr/>
                      </p:nvSpPr>
                      <p:spPr>
                        <a:xfrm>
                          <a:off x="3282950" y="2697480"/>
                          <a:ext cx="731520" cy="1463040"/>
                        </a:xfrm>
                        <a:prstGeom prst="rect">
                          <a:avLst/>
                        </a:prstGeom>
                        <a:gradFill flip="none" rotWithShape="1">
                          <a:gsLst>
                            <a:gs pos="0">
                              <a:srgbClr val="0099CC"/>
                            </a:gs>
                            <a:gs pos="45000">
                              <a:srgbClr val="006699"/>
                            </a:gs>
                            <a:gs pos="70000">
                              <a:srgbClr val="006666"/>
                            </a:gs>
                          </a:gsLst>
                          <a:lin ang="5400000" scaled="1"/>
                          <a:tileRect/>
                        </a:gradFill>
                        <a:ln w="25400">
                          <a:solidFill>
                            <a:schemeClr val="accent3"/>
                          </a:solidFill>
                        </a:ln>
                      </p:spPr>
                      <p:txBody>
                        <a:bodyPr vert="vert270" wrap="none" lIns="45720" rIns="45720" rtlCol="0" anchor="b" anchorCtr="1">
                          <a:noAutofit/>
                        </a:bodyPr>
                        <a:lstStyle/>
                        <a:p>
                          <a:pPr algn="ctr"/>
                          <a:r>
                            <a:rPr lang="en-US" sz="500" dirty="0">
                              <a:solidFill>
                                <a:schemeClr val="bg1"/>
                              </a:solidFill>
                              <a:latin typeface="+mn-lt"/>
                            </a:rPr>
                            <a:t>Condenser</a:t>
                          </a:r>
                        </a:p>
                      </p:txBody>
                    </p:sp>
                    <p:cxnSp>
                      <p:nvCxnSpPr>
                        <p:cNvPr id="52" name="Straight Connector 51"/>
                        <p:cNvCxnSpPr/>
                        <p:nvPr/>
                      </p:nvCxnSpPr>
                      <p:spPr bwMode="auto">
                        <a:xfrm rot="16200000" flipV="1">
                          <a:off x="2822578" y="3471852"/>
                          <a:ext cx="1657350" cy="2"/>
                        </a:xfrm>
                        <a:prstGeom prst="line">
                          <a:avLst/>
                        </a:prstGeom>
                        <a:solidFill>
                          <a:schemeClr val="accent1"/>
                        </a:solidFill>
                        <a:ln w="38100" cap="rnd" cmpd="sng" algn="ctr">
                          <a:gradFill flip="none" rotWithShape="1">
                            <a:gsLst>
                              <a:gs pos="0">
                                <a:srgbClr val="FFF200"/>
                              </a:gs>
                              <a:gs pos="45000">
                                <a:srgbClr val="FF7A00"/>
                              </a:gs>
                              <a:gs pos="70000">
                                <a:srgbClr val="FF0300"/>
                              </a:gs>
                            </a:gsLst>
                            <a:lin ang="0" scaled="0"/>
                            <a:tileRect/>
                          </a:gradFill>
                          <a:prstDash val="solid"/>
                          <a:round/>
                          <a:headEnd type="none" w="med" len="med"/>
                          <a:tailEnd type="none" w="med" len="med"/>
                        </a:ln>
                        <a:effectLst/>
                      </p:spPr>
                    </p:cxnSp>
                    <p:cxnSp>
                      <p:nvCxnSpPr>
                        <p:cNvPr id="53" name="Straight Connector 52"/>
                        <p:cNvCxnSpPr/>
                        <p:nvPr/>
                      </p:nvCxnSpPr>
                      <p:spPr bwMode="auto">
                        <a:xfrm>
                          <a:off x="3559175" y="40735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3559175" y="39814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3559175" y="38893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3559175" y="37973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3559175" y="37052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3559175" y="36131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3559175" y="35210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3559175" y="34290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3559175" y="33369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3559175" y="32448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3559175" y="31527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a:off x="3559175" y="30607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3559175" y="29686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3559175" y="28765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559175" y="27844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Connector 67"/>
                        <p:cNvCxnSpPr>
                          <a:stCxn id="51" idx="0"/>
                        </p:cNvCxnSpPr>
                        <p:nvPr/>
                      </p:nvCxnSpPr>
                      <p:spPr bwMode="auto">
                        <a:xfrm flipV="1">
                          <a:off x="3648710" y="2045972"/>
                          <a:ext cx="2542" cy="651508"/>
                        </a:xfrm>
                        <a:prstGeom prst="line">
                          <a:avLst/>
                        </a:prstGeom>
                        <a:solidFill>
                          <a:schemeClr val="accent1"/>
                        </a:solidFill>
                        <a:ln w="38100" cap="rnd" cmpd="sng" algn="ctr">
                          <a:solidFill>
                            <a:srgbClr val="FF0300"/>
                          </a:solidFill>
                          <a:prstDash val="solid"/>
                          <a:round/>
                          <a:headEnd type="none" w="med" len="med"/>
                          <a:tailEnd type="none" w="med" len="med"/>
                        </a:ln>
                        <a:effectLst/>
                      </p:spPr>
                    </p:cxnSp>
                    <p:cxnSp>
                      <p:nvCxnSpPr>
                        <p:cNvPr id="69" name="Straight Connector 68"/>
                        <p:cNvCxnSpPr/>
                        <p:nvPr/>
                      </p:nvCxnSpPr>
                      <p:spPr bwMode="auto">
                        <a:xfrm rot="5400000" flipH="1" flipV="1">
                          <a:off x="3605213" y="4303713"/>
                          <a:ext cx="92075" cy="0"/>
                        </a:xfrm>
                        <a:prstGeom prst="line">
                          <a:avLst/>
                        </a:prstGeom>
                        <a:solidFill>
                          <a:schemeClr val="accent1"/>
                        </a:solidFill>
                        <a:ln w="38100" cap="sq" cmpd="sng" algn="ctr">
                          <a:solidFill>
                            <a:srgbClr val="FFF200"/>
                          </a:solidFill>
                          <a:prstDash val="solid"/>
                          <a:round/>
                          <a:headEnd type="none" w="med" len="med"/>
                          <a:tailEnd type="none" w="med" len="med"/>
                        </a:ln>
                        <a:effectLst/>
                      </p:spPr>
                    </p:cxnSp>
                  </p:grpSp>
                </p:grpSp>
                <p:sp>
                  <p:nvSpPr>
                    <p:cNvPr id="42" name="TextBox 41"/>
                    <p:cNvSpPr txBox="1"/>
                    <p:nvPr/>
                  </p:nvSpPr>
                  <p:spPr>
                    <a:xfrm>
                      <a:off x="3651250" y="4441826"/>
                      <a:ext cx="1841503" cy="846385"/>
                    </a:xfrm>
                    <a:prstGeom prst="rect">
                      <a:avLst/>
                    </a:prstGeom>
                    <a:noFill/>
                  </p:spPr>
                  <p:txBody>
                    <a:bodyPr wrap="square" rtlCol="0">
                      <a:spAutoFit/>
                    </a:bodyPr>
                    <a:lstStyle/>
                    <a:p>
                      <a:pPr algn="ctr"/>
                      <a:r>
                        <a:rPr lang="en-US" sz="800" dirty="0">
                          <a:solidFill>
                            <a:schemeClr val="bg1"/>
                          </a:solidFill>
                          <a:latin typeface="+mn-lt"/>
                        </a:rPr>
                        <a:t>Expansion Device</a:t>
                      </a:r>
                    </a:p>
                  </p:txBody>
                </p:sp>
                <p:sp>
                  <p:nvSpPr>
                    <p:cNvPr id="43" name="TextBox 42"/>
                    <p:cNvSpPr txBox="1"/>
                    <p:nvPr/>
                  </p:nvSpPr>
                  <p:spPr>
                    <a:xfrm>
                      <a:off x="3651250" y="1539880"/>
                      <a:ext cx="1841503" cy="500137"/>
                    </a:xfrm>
                    <a:prstGeom prst="rect">
                      <a:avLst/>
                    </a:prstGeom>
                    <a:noFill/>
                  </p:spPr>
                  <p:txBody>
                    <a:bodyPr wrap="square" rtlCol="0">
                      <a:spAutoFit/>
                    </a:bodyPr>
                    <a:lstStyle/>
                    <a:p>
                      <a:pPr algn="ctr"/>
                      <a:r>
                        <a:rPr lang="en-US" sz="700" dirty="0">
                          <a:solidFill>
                            <a:schemeClr val="bg1"/>
                          </a:solidFill>
                          <a:latin typeface="+mn-lt"/>
                        </a:rPr>
                        <a:t>Compressor</a:t>
                      </a:r>
                    </a:p>
                  </p:txBody>
                </p:sp>
              </p:grpSp>
              <p:sp>
                <p:nvSpPr>
                  <p:cNvPr id="39" name="Rectangle 38"/>
                  <p:cNvSpPr/>
                  <p:nvPr/>
                </p:nvSpPr>
                <p:spPr bwMode="auto">
                  <a:xfrm>
                    <a:off x="3190875" y="1600200"/>
                    <a:ext cx="2560319" cy="4591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40" name="TextBox 39"/>
                  <p:cNvSpPr txBox="1"/>
                  <p:nvPr/>
                </p:nvSpPr>
                <p:spPr>
                  <a:xfrm>
                    <a:off x="3190875" y="5819530"/>
                    <a:ext cx="2578099" cy="632224"/>
                  </a:xfrm>
                  <a:prstGeom prst="rect">
                    <a:avLst/>
                  </a:prstGeom>
                  <a:noFill/>
                </p:spPr>
                <p:txBody>
                  <a:bodyPr wrap="square" rtlCol="0">
                    <a:spAutoFit/>
                  </a:bodyPr>
                  <a:lstStyle/>
                  <a:p>
                    <a:pPr algn="ctr"/>
                    <a:r>
                      <a:rPr lang="en-US" sz="1100" dirty="0">
                        <a:solidFill>
                          <a:schemeClr val="bg1"/>
                        </a:solidFill>
                        <a:latin typeface="+mn-lt"/>
                      </a:rPr>
                      <a:t>Water Chiller</a:t>
                    </a:r>
                  </a:p>
                </p:txBody>
              </p:sp>
            </p:grpSp>
            <p:grpSp>
              <p:nvGrpSpPr>
                <p:cNvPr id="796" name="Group 41"/>
                <p:cNvGrpSpPr/>
                <p:nvPr/>
              </p:nvGrpSpPr>
              <p:grpSpPr>
                <a:xfrm flipH="1">
                  <a:off x="4203701" y="1942542"/>
                  <a:ext cx="600838" cy="548640"/>
                  <a:chOff x="2730472" y="2508250"/>
                  <a:chExt cx="1703085" cy="1555116"/>
                </a:xfrm>
              </p:grpSpPr>
              <p:sp>
                <p:nvSpPr>
                  <p:cNvPr id="33" name="Freeform 32"/>
                  <p:cNvSpPr/>
                  <p:nvPr/>
                </p:nvSpPr>
                <p:spPr bwMode="auto">
                  <a:xfrm>
                    <a:off x="3528973" y="2597945"/>
                    <a:ext cx="860814" cy="416721"/>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34" name="Oval 33"/>
                  <p:cNvSpPr>
                    <a:spLocks noChangeAspect="1"/>
                  </p:cNvSpPr>
                  <p:nvPr/>
                </p:nvSpPr>
                <p:spPr bwMode="auto">
                  <a:xfrm>
                    <a:off x="2730472" y="2600326"/>
                    <a:ext cx="1463023" cy="1463040"/>
                  </a:xfrm>
                  <a:prstGeom prst="ellipse">
                    <a:avLst/>
                  </a:prstGeom>
                  <a:solidFill>
                    <a:schemeClr val="accent1"/>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cxnSp>
                <p:nvCxnSpPr>
                  <p:cNvPr id="35" name="Straight Connector 34"/>
                  <p:cNvCxnSpPr>
                    <a:stCxn id="34" idx="0"/>
                  </p:cNvCxnSpPr>
                  <p:nvPr/>
                </p:nvCxnSpPr>
                <p:spPr bwMode="auto">
                  <a:xfrm rot="5400000" flipH="1" flipV="1">
                    <a:off x="3924906" y="2137412"/>
                    <a:ext cx="0" cy="925822"/>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36" name="Straight Connector 35"/>
                  <p:cNvCxnSpPr/>
                  <p:nvPr/>
                </p:nvCxnSpPr>
                <p:spPr bwMode="auto">
                  <a:xfrm rot="10800000" flipV="1">
                    <a:off x="4167633" y="2968628"/>
                    <a:ext cx="265907" cy="43651"/>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37" name="Rectangle 36"/>
                  <p:cNvSpPr/>
                  <p:nvPr/>
                </p:nvSpPr>
                <p:spPr bwMode="auto">
                  <a:xfrm>
                    <a:off x="4387837" y="2508250"/>
                    <a:ext cx="45720" cy="552448"/>
                  </a:xfrm>
                  <a:prstGeom prst="rect">
                    <a:avLst/>
                  </a:prstGeom>
                  <a:solidFill>
                    <a:schemeClr val="bg1">
                      <a:lumMod val="75000"/>
                    </a:schemeClr>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grpSp>
            <p:nvGrpSpPr>
              <p:cNvPr id="32" name="Group 74"/>
              <p:cNvGrpSpPr>
                <a:grpSpLocks noChangeAspect="1"/>
              </p:cNvGrpSpPr>
              <p:nvPr/>
            </p:nvGrpSpPr>
            <p:grpSpPr>
              <a:xfrm flipH="1">
                <a:off x="4349765" y="2039992"/>
                <a:ext cx="422290" cy="422290"/>
                <a:chOff x="6413500" y="666750"/>
                <a:chExt cx="1828800" cy="1828800"/>
              </a:xfrm>
              <a:solidFill>
                <a:srgbClr val="CC9900"/>
              </a:solidFill>
            </p:grpSpPr>
            <p:sp>
              <p:nvSpPr>
                <p:cNvPr id="14" name="Oval 13"/>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5" name="Oval 14"/>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38" name="Group 52"/>
                <p:cNvGrpSpPr/>
                <p:nvPr/>
              </p:nvGrpSpPr>
              <p:grpSpPr>
                <a:xfrm>
                  <a:off x="6588124" y="776289"/>
                  <a:ext cx="1484312" cy="1606549"/>
                  <a:chOff x="6588124" y="776289"/>
                  <a:chExt cx="1484312" cy="1606549"/>
                </a:xfrm>
                <a:grpFill/>
              </p:grpSpPr>
              <p:grpSp>
                <p:nvGrpSpPr>
                  <p:cNvPr id="41" name="Group 47"/>
                  <p:cNvGrpSpPr/>
                  <p:nvPr/>
                </p:nvGrpSpPr>
                <p:grpSpPr>
                  <a:xfrm>
                    <a:off x="6588124" y="776289"/>
                    <a:ext cx="1112837" cy="806448"/>
                    <a:chOff x="6588124" y="776289"/>
                    <a:chExt cx="1112837" cy="806448"/>
                  </a:xfrm>
                  <a:grpFill/>
                </p:grpSpPr>
                <p:sp>
                  <p:nvSpPr>
                    <p:cNvPr id="28" name="Freeform 2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0" name="Freeform 2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48" name="Group 48"/>
                  <p:cNvGrpSpPr/>
                  <p:nvPr/>
                </p:nvGrpSpPr>
                <p:grpSpPr>
                  <a:xfrm rot="10800000">
                    <a:off x="6959599" y="1576390"/>
                    <a:ext cx="1112837" cy="806448"/>
                    <a:chOff x="6588124" y="776289"/>
                    <a:chExt cx="1112837" cy="806448"/>
                  </a:xfrm>
                  <a:grpFill/>
                </p:grpSpPr>
                <p:sp>
                  <p:nvSpPr>
                    <p:cNvPr id="25" name="Freeform 2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7" name="Freeform 2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grpSp>
              <p:nvGrpSpPr>
                <p:cNvPr id="49" name="Group 47"/>
                <p:cNvGrpSpPr/>
                <p:nvPr/>
              </p:nvGrpSpPr>
              <p:grpSpPr>
                <a:xfrm rot="4200000">
                  <a:off x="7354039" y="1057280"/>
                  <a:ext cx="875560" cy="593413"/>
                  <a:chOff x="6825401" y="776289"/>
                  <a:chExt cx="875560" cy="593413"/>
                </a:xfrm>
                <a:grp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nvGrpSpPr>
                <p:cNvPr id="50" name="Group 47"/>
                <p:cNvGrpSpPr/>
                <p:nvPr/>
              </p:nvGrpSpPr>
              <p:grpSpPr>
                <a:xfrm rot="15180000">
                  <a:off x="6420587" y="1495430"/>
                  <a:ext cx="875560" cy="593413"/>
                  <a:chOff x="6825401" y="776289"/>
                  <a:chExt cx="875560" cy="593413"/>
                </a:xfrm>
                <a:grpFill/>
              </p:grpSpPr>
              <p:sp>
                <p:nvSpPr>
                  <p:cNvPr id="19" name="Freeform 18"/>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grpSp>
        <p:sp>
          <p:nvSpPr>
            <p:cNvPr id="11" name="Rectangle 10"/>
            <p:cNvSpPr/>
            <p:nvPr/>
          </p:nvSpPr>
          <p:spPr bwMode="auto">
            <a:xfrm>
              <a:off x="5120634" y="1508780"/>
              <a:ext cx="1463024" cy="2651731"/>
            </a:xfrm>
            <a:prstGeom prst="rect">
              <a:avLst/>
            </a:prstGeom>
            <a:no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sp>
        <p:nvSpPr>
          <p:cNvPr id="664" name="Content Placeholder 47"/>
          <p:cNvSpPr txBox="1">
            <a:spLocks/>
          </p:cNvSpPr>
          <p:nvPr/>
        </p:nvSpPr>
        <p:spPr>
          <a:xfrm>
            <a:off x="457199" y="1676400"/>
            <a:ext cx="3429001" cy="4876800"/>
          </a:xfrm>
          <a:prstGeom prst="rect">
            <a:avLst/>
          </a:prstGeom>
        </p:spPr>
        <p:txBody>
          <a:bodyPr/>
          <a:lst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228600"/>
            <a:r>
              <a:rPr lang="en-US" sz="1800" dirty="0">
                <a:solidFill>
                  <a:schemeClr val="bg1"/>
                </a:solidFill>
              </a:rPr>
              <a:t>Interface is at the expansion tank</a:t>
            </a:r>
          </a:p>
          <a:p>
            <a:pPr marL="457200" lvl="2" indent="-225425"/>
            <a:r>
              <a:rPr lang="en-US" sz="1800" dirty="0">
                <a:solidFill>
                  <a:srgbClr val="00B050"/>
                </a:solidFill>
              </a:rPr>
              <a:t>Open or diaphragm type</a:t>
            </a:r>
          </a:p>
          <a:p>
            <a:pPr marL="685800" lvl="3" indent="-225425"/>
            <a:r>
              <a:rPr lang="en-US" sz="1800" dirty="0">
                <a:solidFill>
                  <a:srgbClr val="00B050"/>
                </a:solidFill>
              </a:rPr>
              <a:t>Different sizing issues</a:t>
            </a:r>
          </a:p>
          <a:p>
            <a:pPr marL="685800" lvl="3" indent="-225425"/>
            <a:r>
              <a:rPr lang="en-US" sz="1800" dirty="0">
                <a:solidFill>
                  <a:srgbClr val="00B050"/>
                </a:solidFill>
              </a:rPr>
              <a:t>Different piping issues</a:t>
            </a:r>
          </a:p>
          <a:p>
            <a:pPr marL="228600" lvl="1" indent="-228600"/>
            <a:r>
              <a:rPr lang="en-US" sz="1800" dirty="0">
                <a:solidFill>
                  <a:schemeClr val="bg1"/>
                </a:solidFill>
              </a:rPr>
              <a:t>Pressure tends to hold constant at the expansion tank</a:t>
            </a:r>
          </a:p>
          <a:p>
            <a:pPr marL="228600" lvl="1" indent="-228600"/>
            <a:r>
              <a:rPr lang="en-US" sz="1800" dirty="0">
                <a:solidFill>
                  <a:schemeClr val="bg1"/>
                </a:solidFill>
              </a:rPr>
              <a:t>Expansion tank typically at the distribution pump suction connection</a:t>
            </a:r>
          </a:p>
          <a:p>
            <a:pPr marL="228600" lvl="1" indent="-228600"/>
            <a:r>
              <a:rPr lang="en-US" sz="1800" dirty="0">
                <a:solidFill>
                  <a:schemeClr val="bg1"/>
                </a:solidFill>
              </a:rPr>
              <a:t>Air separation may or may not be at the expansion tank</a:t>
            </a:r>
          </a:p>
          <a:p>
            <a:pPr marL="228600" lvl="1" indent="-228600"/>
            <a:r>
              <a:rPr lang="en-US" sz="1800" dirty="0">
                <a:solidFill>
                  <a:schemeClr val="bg1"/>
                </a:solidFill>
              </a:rPr>
              <a:t>Fill pressure needs to be sufficient to vent air at high points</a:t>
            </a:r>
          </a:p>
        </p:txBody>
      </p:sp>
      <p:sp>
        <p:nvSpPr>
          <p:cNvPr id="670" name="Content Placeholder 47"/>
          <p:cNvSpPr txBox="1">
            <a:spLocks/>
          </p:cNvSpPr>
          <p:nvPr/>
        </p:nvSpPr>
        <p:spPr>
          <a:xfrm>
            <a:off x="4973180" y="4724400"/>
            <a:ext cx="3713620" cy="1981200"/>
          </a:xfrm>
          <a:prstGeom prst="rect">
            <a:avLst/>
          </a:prstGeom>
        </p:spPr>
        <p:txBody>
          <a:bodyPr/>
          <a:lstStyle>
            <a:defPPr>
              <a:defRPr lang="en-US"/>
            </a:defPPr>
            <a:lvl1pPr indent="0">
              <a:spcBef>
                <a:spcPct val="20000"/>
              </a:spcBef>
              <a:buFont typeface="Arial" pitchFamily="34" charset="0"/>
              <a:buNone/>
              <a:defRPr sz="2400" b="0">
                <a:solidFill>
                  <a:schemeClr val="bg1"/>
                </a:solidFill>
                <a:latin typeface="Arial" pitchFamily="34" charset="0"/>
                <a:cs typeface="Arial" pitchFamily="34" charset="0"/>
              </a:defRPr>
            </a:lvl1pPr>
            <a:lvl2pPr marL="228600" lvl="1" indent="-228600">
              <a:spcBef>
                <a:spcPct val="20000"/>
              </a:spcBef>
              <a:buFont typeface="Arial" pitchFamily="34" charset="0"/>
              <a:buChar char="•"/>
              <a:defRPr>
                <a:solidFill>
                  <a:schemeClr val="bg1"/>
                </a:solidFill>
                <a:latin typeface="Arial" pitchFamily="34" charset="0"/>
                <a:cs typeface="Arial" pitchFamily="34" charset="0"/>
              </a:defRPr>
            </a:lvl2pPr>
            <a:lvl3pPr marL="457200" lvl="2" indent="-225425">
              <a:spcBef>
                <a:spcPct val="20000"/>
              </a:spcBef>
              <a:buFont typeface="Calibri" pitchFamily="34" charset="0"/>
              <a:buChar char="‒"/>
              <a:defRPr>
                <a:solidFill>
                  <a:srgbClr val="00B050"/>
                </a:solidFill>
                <a:latin typeface="Arial" pitchFamily="34" charset="0"/>
                <a:cs typeface="Arial" pitchFamily="34" charset="0"/>
              </a:defRPr>
            </a:lvl3pPr>
            <a:lvl4pPr marL="685800" lvl="3" indent="-225425">
              <a:spcBef>
                <a:spcPct val="20000"/>
              </a:spcBef>
              <a:buFont typeface="Arial" pitchFamily="34" charset="0"/>
              <a:buChar char="•"/>
              <a:defRPr>
                <a:solidFill>
                  <a:srgbClr val="00B050"/>
                </a:solidFill>
                <a:latin typeface="Arial" pitchFamily="34" charset="0"/>
                <a:cs typeface="Arial" pitchFamily="34" charset="0"/>
              </a:defRPr>
            </a:lvl4pPr>
            <a:lvl5pPr marL="1312863" indent="-287338">
              <a:spcBef>
                <a:spcPct val="20000"/>
              </a:spcBef>
              <a:buFont typeface="Calibri" pitchFamily="34" charset="0"/>
              <a:buChar char="‒"/>
              <a:defRPr sz="2000">
                <a:solidFill>
                  <a:srgbClr val="00B0F0"/>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1"/>
            <a:r>
              <a:rPr lang="en-US" dirty="0"/>
              <a:t>Make up typically connected at the expansion tank</a:t>
            </a:r>
          </a:p>
          <a:p>
            <a:pPr lvl="2"/>
            <a:r>
              <a:rPr lang="en-US" dirty="0"/>
              <a:t>Very little required once filled</a:t>
            </a:r>
          </a:p>
          <a:p>
            <a:pPr lvl="2"/>
            <a:r>
              <a:rPr lang="en-US" dirty="0"/>
              <a:t>Limited water treatment</a:t>
            </a:r>
          </a:p>
          <a:p>
            <a:pPr lvl="2"/>
            <a:r>
              <a:rPr lang="en-US" dirty="0"/>
              <a:t>Monitor volume and pressure</a:t>
            </a:r>
          </a:p>
        </p:txBody>
      </p:sp>
      <p:sp>
        <p:nvSpPr>
          <p:cNvPr id="9" name="Footer Placeholder 8"/>
          <p:cNvSpPr>
            <a:spLocks noGrp="1"/>
          </p:cNvSpPr>
          <p:nvPr>
            <p:ph type="ftr" sz="quarter" idx="10"/>
          </p:nvPr>
        </p:nvSpPr>
        <p:spPr/>
        <p:txBody>
          <a:bodyPr/>
          <a:lstStyle/>
          <a:p>
            <a:r>
              <a:rPr lang="en-US"/>
              <a:t>Open and Closed Systems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11</a:t>
            </a:fld>
            <a:endParaRPr lang="en-US"/>
          </a:p>
        </p:txBody>
      </p:sp>
    </p:spTree>
    <p:extLst>
      <p:ext uri="{BB962C8B-B14F-4D97-AF65-F5344CB8AC3E}">
        <p14:creationId xmlns:p14="http://schemas.microsoft.com/office/powerpoint/2010/main" val="67080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4">
                                            <p:txEl>
                                              <p:pRg st="0" end="0"/>
                                            </p:txEl>
                                          </p:spTgt>
                                        </p:tgtEl>
                                        <p:attrNameLst>
                                          <p:attrName>style.visibility</p:attrName>
                                        </p:attrNameLst>
                                      </p:cBhvr>
                                      <p:to>
                                        <p:strVal val="visible"/>
                                      </p:to>
                                    </p:set>
                                    <p:animEffect transition="in" filter="fade">
                                      <p:cBhvr>
                                        <p:cTn id="7" dur="500"/>
                                        <p:tgtEl>
                                          <p:spTgt spid="66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4">
                                            <p:txEl>
                                              <p:pRg st="1" end="1"/>
                                            </p:txEl>
                                          </p:spTgt>
                                        </p:tgtEl>
                                        <p:attrNameLst>
                                          <p:attrName>style.visibility</p:attrName>
                                        </p:attrNameLst>
                                      </p:cBhvr>
                                      <p:to>
                                        <p:strVal val="visible"/>
                                      </p:to>
                                    </p:set>
                                    <p:animEffect transition="in" filter="fade">
                                      <p:cBhvr>
                                        <p:cTn id="10" dur="500"/>
                                        <p:tgtEl>
                                          <p:spTgt spid="66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4">
                                            <p:txEl>
                                              <p:pRg st="2" end="2"/>
                                            </p:txEl>
                                          </p:spTgt>
                                        </p:tgtEl>
                                        <p:attrNameLst>
                                          <p:attrName>style.visibility</p:attrName>
                                        </p:attrNameLst>
                                      </p:cBhvr>
                                      <p:to>
                                        <p:strVal val="visible"/>
                                      </p:to>
                                    </p:set>
                                    <p:animEffect transition="in" filter="fade">
                                      <p:cBhvr>
                                        <p:cTn id="13" dur="500"/>
                                        <p:tgtEl>
                                          <p:spTgt spid="66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4">
                                            <p:txEl>
                                              <p:pRg st="3" end="3"/>
                                            </p:txEl>
                                          </p:spTgt>
                                        </p:tgtEl>
                                        <p:attrNameLst>
                                          <p:attrName>style.visibility</p:attrName>
                                        </p:attrNameLst>
                                      </p:cBhvr>
                                      <p:to>
                                        <p:strVal val="visible"/>
                                      </p:to>
                                    </p:set>
                                    <p:animEffect transition="in" filter="fade">
                                      <p:cBhvr>
                                        <p:cTn id="16" dur="500"/>
                                        <p:tgtEl>
                                          <p:spTgt spid="66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4">
                                            <p:txEl>
                                              <p:pRg st="4" end="4"/>
                                            </p:txEl>
                                          </p:spTgt>
                                        </p:tgtEl>
                                        <p:attrNameLst>
                                          <p:attrName>style.visibility</p:attrName>
                                        </p:attrNameLst>
                                      </p:cBhvr>
                                      <p:to>
                                        <p:strVal val="visible"/>
                                      </p:to>
                                    </p:set>
                                    <p:animEffect transition="in" filter="fade">
                                      <p:cBhvr>
                                        <p:cTn id="21" dur="500"/>
                                        <p:tgtEl>
                                          <p:spTgt spid="664">
                                            <p:txEl>
                                              <p:pRg st="4" end="4"/>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64">
                                            <p:txEl>
                                              <p:pRg st="5" end="5"/>
                                            </p:txEl>
                                          </p:spTgt>
                                        </p:tgtEl>
                                        <p:attrNameLst>
                                          <p:attrName>style.visibility</p:attrName>
                                        </p:attrNameLst>
                                      </p:cBhvr>
                                      <p:to>
                                        <p:strVal val="visible"/>
                                      </p:to>
                                    </p:set>
                                    <p:animEffect transition="in" filter="fade">
                                      <p:cBhvr>
                                        <p:cTn id="25" dur="500"/>
                                        <p:tgtEl>
                                          <p:spTgt spid="66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64">
                                            <p:txEl>
                                              <p:pRg st="6" end="6"/>
                                            </p:txEl>
                                          </p:spTgt>
                                        </p:tgtEl>
                                        <p:attrNameLst>
                                          <p:attrName>style.visibility</p:attrName>
                                        </p:attrNameLst>
                                      </p:cBhvr>
                                      <p:to>
                                        <p:strVal val="visible"/>
                                      </p:to>
                                    </p:set>
                                    <p:animEffect transition="in" filter="fade">
                                      <p:cBhvr>
                                        <p:cTn id="30" dur="500"/>
                                        <p:tgtEl>
                                          <p:spTgt spid="66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64">
                                            <p:txEl>
                                              <p:pRg st="7" end="7"/>
                                            </p:txEl>
                                          </p:spTgt>
                                        </p:tgtEl>
                                        <p:attrNameLst>
                                          <p:attrName>style.visibility</p:attrName>
                                        </p:attrNameLst>
                                      </p:cBhvr>
                                      <p:to>
                                        <p:strVal val="visible"/>
                                      </p:to>
                                    </p:set>
                                    <p:animEffect transition="in" filter="fade">
                                      <p:cBhvr>
                                        <p:cTn id="35" dur="500"/>
                                        <p:tgtEl>
                                          <p:spTgt spid="664">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70">
                                            <p:txEl>
                                              <p:pRg st="0" end="0"/>
                                            </p:txEl>
                                          </p:spTgt>
                                        </p:tgtEl>
                                        <p:attrNameLst>
                                          <p:attrName>style.visibility</p:attrName>
                                        </p:attrNameLst>
                                      </p:cBhvr>
                                      <p:to>
                                        <p:strVal val="visible"/>
                                      </p:to>
                                    </p:set>
                                    <p:animEffect transition="in" filter="fade">
                                      <p:cBhvr>
                                        <p:cTn id="40" dur="500"/>
                                        <p:tgtEl>
                                          <p:spTgt spid="6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70">
                                            <p:txEl>
                                              <p:pRg st="1" end="1"/>
                                            </p:txEl>
                                          </p:spTgt>
                                        </p:tgtEl>
                                        <p:attrNameLst>
                                          <p:attrName>style.visibility</p:attrName>
                                        </p:attrNameLst>
                                      </p:cBhvr>
                                      <p:to>
                                        <p:strVal val="visible"/>
                                      </p:to>
                                    </p:set>
                                    <p:animEffect transition="in" filter="fade">
                                      <p:cBhvr>
                                        <p:cTn id="43" dur="500"/>
                                        <p:tgtEl>
                                          <p:spTgt spid="670">
                                            <p:txEl>
                                              <p:pRg st="1" end="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70">
                                            <p:txEl>
                                              <p:pRg st="2" end="2"/>
                                            </p:txEl>
                                          </p:spTgt>
                                        </p:tgtEl>
                                        <p:attrNameLst>
                                          <p:attrName>style.visibility</p:attrName>
                                        </p:attrNameLst>
                                      </p:cBhvr>
                                      <p:to>
                                        <p:strVal val="visible"/>
                                      </p:to>
                                    </p:set>
                                    <p:animEffect transition="in" filter="fade">
                                      <p:cBhvr>
                                        <p:cTn id="46" dur="500"/>
                                        <p:tgtEl>
                                          <p:spTgt spid="670">
                                            <p:txEl>
                                              <p:pRg st="2" end="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70">
                                            <p:txEl>
                                              <p:pRg st="3" end="3"/>
                                            </p:txEl>
                                          </p:spTgt>
                                        </p:tgtEl>
                                        <p:attrNameLst>
                                          <p:attrName>style.visibility</p:attrName>
                                        </p:attrNameLst>
                                      </p:cBhvr>
                                      <p:to>
                                        <p:strVal val="visible"/>
                                      </p:to>
                                    </p:set>
                                    <p:animEffect transition="in" filter="fade">
                                      <p:cBhvr>
                                        <p:cTn id="49" dur="500"/>
                                        <p:tgtEl>
                                          <p:spTgt spid="6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 grpId="0" uiExpand="1" build="p"/>
      <p:bldP spid="67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Technical Pictures\Marriott - Atlanta Airport Gateway\Closed Loop CW Expansion Tan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800600"/>
            <a:ext cx="4114800" cy="1143000"/>
          </a:xfrm>
        </p:spPr>
        <p:txBody>
          <a:bodyPr/>
          <a:lstStyle/>
          <a:p>
            <a:r>
              <a:rPr lang="en-US" dirty="0"/>
              <a:t>Non-Diaphragm Expansion Tank</a:t>
            </a:r>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12</a:t>
            </a:fld>
            <a:endParaRPr lang="en-US"/>
          </a:p>
        </p:txBody>
      </p:sp>
    </p:spTree>
    <p:extLst>
      <p:ext uri="{BB962C8B-B14F-4D97-AF65-F5344CB8AC3E}">
        <p14:creationId xmlns:p14="http://schemas.microsoft.com/office/powerpoint/2010/main" val="229072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00600"/>
            <a:ext cx="4114800" cy="1143000"/>
          </a:xfrm>
        </p:spPr>
        <p:txBody>
          <a:bodyPr/>
          <a:lstStyle/>
          <a:p>
            <a:r>
              <a:rPr lang="en-US" dirty="0"/>
              <a:t>Diaphragm Expansion Tank</a:t>
            </a:r>
          </a:p>
        </p:txBody>
      </p:sp>
      <p:pic>
        <p:nvPicPr>
          <p:cNvPr id="4" name="Picture 2" descr="C:\ComIT\Project Data\DavisHall\CITRIS - Davis Hall Pictures\02-20-09\Diaphragm Expansion Tan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314325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Open and Closed Systems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13</a:t>
            </a:fld>
            <a:endParaRPr lang="en-US"/>
          </a:p>
        </p:txBody>
      </p:sp>
    </p:spTree>
    <p:extLst>
      <p:ext uri="{BB962C8B-B14F-4D97-AF65-F5344CB8AC3E}">
        <p14:creationId xmlns:p14="http://schemas.microsoft.com/office/powerpoint/2010/main" val="33983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Air Separators</a:t>
            </a:r>
          </a:p>
        </p:txBody>
      </p:sp>
      <p:pic>
        <p:nvPicPr>
          <p:cNvPr id="3074" name="Picture 2" descr="C:\Users\David\Documents\Technical Pictures\Seattle Crt  House\11-15-02 Site Visit Pictures\DC290_02\Air seperator being rigged in EX0000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1589" y="0"/>
            <a:ext cx="45924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avid\Documents\Technical Pictures\Seattle Crt  House\02-04 to 07-03 Site Visit\Hot water plant air seperator 0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86" t="14616" r="36249" b="32436"/>
          <a:stretch/>
        </p:blipFill>
        <p:spPr bwMode="auto">
          <a:xfrm>
            <a:off x="457200" y="3004038"/>
            <a:ext cx="3904096"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14</a:t>
            </a:fld>
            <a:endParaRPr lang="en-US"/>
          </a:p>
        </p:txBody>
      </p:sp>
    </p:spTree>
    <p:extLst>
      <p:ext uri="{BB962C8B-B14F-4D97-AF65-F5344CB8AC3E}">
        <p14:creationId xmlns:p14="http://schemas.microsoft.com/office/powerpoint/2010/main" val="258121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vid\Documents\Technical Pictures\Pacific Energy Center\CHW and HW Make-u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Makeup Connections</a:t>
            </a:r>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15</a:t>
            </a:fld>
            <a:endParaRPr lang="en-US"/>
          </a:p>
        </p:txBody>
      </p:sp>
    </p:spTree>
    <p:extLst>
      <p:ext uri="{BB962C8B-B14F-4D97-AF65-F5344CB8AC3E}">
        <p14:creationId xmlns:p14="http://schemas.microsoft.com/office/powerpoint/2010/main" val="288343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vid\Documents\Technical Pictures\Seattle Crt  House\09- 24 to 26 -03 site visit\Hot water system flushing set up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Water Treatment via Shot Feeder</a:t>
            </a:r>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16</a:t>
            </a:fld>
            <a:endParaRPr lang="en-US"/>
          </a:p>
        </p:txBody>
      </p:sp>
    </p:spTree>
    <p:extLst>
      <p:ext uri="{BB962C8B-B14F-4D97-AF65-F5344CB8AC3E}">
        <p14:creationId xmlns:p14="http://schemas.microsoft.com/office/powerpoint/2010/main" val="245800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avid\Documents\Technical Pictures\Seattle Crt  House\01-06 to 09-03 Site Visit Pictures\Reduced pressure back flow preventer - adequate drain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Back Flow Preventer  </a:t>
            </a:r>
            <a:br>
              <a:rPr lang="en-US" dirty="0"/>
            </a:br>
            <a:r>
              <a:rPr lang="en-US" sz="2400" dirty="0"/>
              <a:t>Isolating Treated Water from Potable (Drinking) Water</a:t>
            </a:r>
            <a:endParaRPr lang="en-US" dirty="0"/>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17</a:t>
            </a:fld>
            <a:endParaRPr lang="en-US"/>
          </a:p>
        </p:txBody>
      </p:sp>
    </p:spTree>
    <p:extLst>
      <p:ext uri="{BB962C8B-B14F-4D97-AF65-F5344CB8AC3E}">
        <p14:creationId xmlns:p14="http://schemas.microsoft.com/office/powerpoint/2010/main" val="296467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avid\Documents\Technical Pictures\Pacific Energy Center\Roof 05 boiler over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723"/>
            <a:ext cx="9144000" cy="60725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50196"/>
            </a:srgbClr>
          </a:solidFill>
          <a:effectLst>
            <a:softEdge rad="127000"/>
          </a:effectLst>
        </p:spPr>
        <p:txBody>
          <a:bodyPr>
            <a:normAutofit fontScale="90000"/>
          </a:bodyPr>
          <a:lstStyle/>
          <a:p>
            <a:r>
              <a:rPr lang="en-US" dirty="0"/>
              <a:t>Back Flow Preventer  </a:t>
            </a:r>
            <a:br>
              <a:rPr lang="en-US" dirty="0"/>
            </a:br>
            <a:r>
              <a:rPr lang="en-US" sz="2700" dirty="0"/>
              <a:t>Isolating Treated Water from Potable (Drinking) Water</a:t>
            </a:r>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18</a:t>
            </a:fld>
            <a:endParaRPr lang="en-US"/>
          </a:p>
        </p:txBody>
      </p:sp>
    </p:spTree>
    <p:extLst>
      <p:ext uri="{BB962C8B-B14F-4D97-AF65-F5344CB8AC3E}">
        <p14:creationId xmlns:p14="http://schemas.microsoft.com/office/powerpoint/2010/main" val="35938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Open Systems</a:t>
            </a:r>
          </a:p>
        </p:txBody>
      </p:sp>
      <p:grpSp>
        <p:nvGrpSpPr>
          <p:cNvPr id="754" name="Group 736"/>
          <p:cNvGrpSpPr/>
          <p:nvPr/>
        </p:nvGrpSpPr>
        <p:grpSpPr>
          <a:xfrm>
            <a:off x="802040" y="3729543"/>
            <a:ext cx="2395010" cy="600164"/>
            <a:chOff x="802040" y="3666856"/>
            <a:chExt cx="2395010" cy="600164"/>
          </a:xfrm>
        </p:grpSpPr>
        <p:cxnSp>
          <p:nvCxnSpPr>
            <p:cNvPr id="823" name="Straight Connector 822"/>
            <p:cNvCxnSpPr/>
            <p:nvPr/>
          </p:nvCxnSpPr>
          <p:spPr bwMode="auto">
            <a:xfrm>
              <a:off x="1306291" y="3797300"/>
              <a:ext cx="50425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cxnSp>
          <p:nvCxnSpPr>
            <p:cNvPr id="824" name="Straight Connector 823"/>
            <p:cNvCxnSpPr/>
            <p:nvPr/>
          </p:nvCxnSpPr>
          <p:spPr bwMode="auto">
            <a:xfrm>
              <a:off x="802040" y="3949700"/>
              <a:ext cx="50425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sp>
          <p:nvSpPr>
            <p:cNvPr id="825" name="TextBox 824"/>
            <p:cNvSpPr txBox="1"/>
            <p:nvPr/>
          </p:nvSpPr>
          <p:spPr>
            <a:xfrm>
              <a:off x="1862955" y="3666856"/>
              <a:ext cx="1334095" cy="600164"/>
            </a:xfrm>
            <a:prstGeom prst="rect">
              <a:avLst/>
            </a:prstGeom>
            <a:noFill/>
          </p:spPr>
          <p:txBody>
            <a:bodyPr wrap="square" rtlCol="0">
              <a:spAutoFit/>
            </a:bodyPr>
            <a:lstStyle/>
            <a:p>
              <a:r>
                <a:rPr lang="en-US" sz="1100" dirty="0">
                  <a:solidFill>
                    <a:schemeClr val="bg1"/>
                  </a:solidFill>
                  <a:latin typeface="+mn-lt"/>
                </a:rPr>
                <a:t>Make-up, Blow-down, and Water Treatment</a:t>
              </a:r>
            </a:p>
          </p:txBody>
        </p:sp>
      </p:grpSp>
      <p:grpSp>
        <p:nvGrpSpPr>
          <p:cNvPr id="755" name="Group 6"/>
          <p:cNvGrpSpPr>
            <a:grpSpLocks noChangeAspect="1"/>
          </p:cNvGrpSpPr>
          <p:nvPr/>
        </p:nvGrpSpPr>
        <p:grpSpPr>
          <a:xfrm>
            <a:off x="3986791" y="1769415"/>
            <a:ext cx="1210778" cy="2194536"/>
            <a:chOff x="5120634" y="1508780"/>
            <a:chExt cx="1463024" cy="2651731"/>
          </a:xfrm>
        </p:grpSpPr>
        <p:grpSp>
          <p:nvGrpSpPr>
            <p:cNvPr id="756" name="Group 86"/>
            <p:cNvGrpSpPr>
              <a:grpSpLocks noChangeAspect="1"/>
            </p:cNvGrpSpPr>
            <p:nvPr/>
          </p:nvGrpSpPr>
          <p:grpSpPr>
            <a:xfrm>
              <a:off x="5207621" y="1594085"/>
              <a:ext cx="1289050" cy="2455938"/>
              <a:chOff x="3190877" y="1539880"/>
              <a:chExt cx="2578100" cy="4911874"/>
            </a:xfrm>
          </p:grpSpPr>
          <p:grpSp>
            <p:nvGrpSpPr>
              <p:cNvPr id="761" name="Group 136"/>
              <p:cNvGrpSpPr/>
              <p:nvPr/>
            </p:nvGrpSpPr>
            <p:grpSpPr>
              <a:xfrm>
                <a:off x="3190877" y="1539880"/>
                <a:ext cx="2578100" cy="4911874"/>
                <a:chOff x="3190877" y="1539880"/>
                <a:chExt cx="2578100" cy="4911874"/>
              </a:xfrm>
            </p:grpSpPr>
            <p:grpSp>
              <p:nvGrpSpPr>
                <p:cNvPr id="762" name="Group 112"/>
                <p:cNvGrpSpPr/>
                <p:nvPr/>
              </p:nvGrpSpPr>
              <p:grpSpPr>
                <a:xfrm>
                  <a:off x="3190877" y="1539880"/>
                  <a:ext cx="2578100" cy="4911874"/>
                  <a:chOff x="3190875" y="1539880"/>
                  <a:chExt cx="2578099" cy="4911874"/>
                </a:xfrm>
              </p:grpSpPr>
              <p:grpSp>
                <p:nvGrpSpPr>
                  <p:cNvPr id="791" name="Group 109"/>
                  <p:cNvGrpSpPr/>
                  <p:nvPr/>
                </p:nvGrpSpPr>
                <p:grpSpPr>
                  <a:xfrm>
                    <a:off x="3282951" y="1539880"/>
                    <a:ext cx="2388869" cy="3748331"/>
                    <a:chOff x="3282950" y="1539880"/>
                    <a:chExt cx="2388870" cy="3748331"/>
                  </a:xfrm>
                </p:grpSpPr>
                <p:grpSp>
                  <p:nvGrpSpPr>
                    <p:cNvPr id="792" name="Group 106"/>
                    <p:cNvGrpSpPr/>
                    <p:nvPr/>
                  </p:nvGrpSpPr>
                  <p:grpSpPr>
                    <a:xfrm>
                      <a:off x="3282950" y="2045970"/>
                      <a:ext cx="2388870" cy="2416822"/>
                      <a:chOff x="3282950" y="2045970"/>
                      <a:chExt cx="2388870" cy="2416822"/>
                    </a:xfrm>
                  </p:grpSpPr>
                  <p:cxnSp>
                    <p:nvCxnSpPr>
                      <p:cNvPr id="44" name="Straight Connector 43"/>
                      <p:cNvCxnSpPr/>
                      <p:nvPr/>
                    </p:nvCxnSpPr>
                    <p:spPr bwMode="auto">
                      <a:xfrm flipV="1">
                        <a:off x="3651250" y="4383142"/>
                        <a:ext cx="736600" cy="9462"/>
                      </a:xfrm>
                      <a:prstGeom prst="line">
                        <a:avLst/>
                      </a:prstGeom>
                      <a:solidFill>
                        <a:schemeClr val="accent1"/>
                      </a:solidFill>
                      <a:ln w="38100" cap="rnd" cmpd="sng" algn="ctr">
                        <a:solidFill>
                          <a:srgbClr val="FFF200"/>
                        </a:solidFill>
                        <a:prstDash val="solid"/>
                        <a:round/>
                        <a:headEnd type="none" w="med" len="med"/>
                        <a:tailEnd type="none" w="med" len="med"/>
                      </a:ln>
                      <a:effectLst/>
                    </p:spPr>
                  </p:cxnSp>
                  <p:cxnSp>
                    <p:nvCxnSpPr>
                      <p:cNvPr id="45" name="Straight Connector 44"/>
                      <p:cNvCxnSpPr/>
                      <p:nvPr/>
                    </p:nvCxnSpPr>
                    <p:spPr bwMode="auto">
                      <a:xfrm flipV="1">
                        <a:off x="3651250" y="2045970"/>
                        <a:ext cx="646430" cy="1905"/>
                      </a:xfrm>
                      <a:prstGeom prst="line">
                        <a:avLst/>
                      </a:prstGeom>
                      <a:solidFill>
                        <a:schemeClr val="accent1"/>
                      </a:solidFill>
                      <a:ln w="38100" cap="rnd" cmpd="sng" algn="ctr">
                        <a:solidFill>
                          <a:srgbClr val="FF0300"/>
                        </a:solidFill>
                        <a:prstDash val="solid"/>
                        <a:round/>
                        <a:headEnd type="none" w="med" len="med"/>
                        <a:tailEnd type="none" w="med" len="med"/>
                      </a:ln>
                      <a:effectLst/>
                    </p:spPr>
                  </p:cxnSp>
                  <p:cxnSp>
                    <p:nvCxnSpPr>
                      <p:cNvPr id="46" name="Straight Connector 45"/>
                      <p:cNvCxnSpPr/>
                      <p:nvPr/>
                    </p:nvCxnSpPr>
                    <p:spPr bwMode="auto">
                      <a:xfrm>
                        <a:off x="4756150" y="4383142"/>
                        <a:ext cx="552452" cy="9462"/>
                      </a:xfrm>
                      <a:prstGeom prst="line">
                        <a:avLst/>
                      </a:prstGeom>
                      <a:solidFill>
                        <a:schemeClr val="accent1"/>
                      </a:solidFill>
                      <a:ln w="38100" cap="rnd" cmpd="sng" algn="ctr">
                        <a:solidFill>
                          <a:srgbClr val="03D4A8"/>
                        </a:solidFill>
                        <a:prstDash val="solid"/>
                        <a:round/>
                        <a:headEnd type="none" w="med" len="med"/>
                        <a:tailEnd type="none" w="med" len="med"/>
                      </a:ln>
                      <a:effectLst/>
                    </p:spPr>
                  </p:cxnSp>
                  <p:cxnSp>
                    <p:nvCxnSpPr>
                      <p:cNvPr id="47" name="Straight Connector 46"/>
                      <p:cNvCxnSpPr>
                        <a:endCxn id="19" idx="3"/>
                      </p:cNvCxnSpPr>
                      <p:nvPr/>
                    </p:nvCxnSpPr>
                    <p:spPr bwMode="auto">
                      <a:xfrm flipH="1">
                        <a:off x="4734712" y="2274886"/>
                        <a:ext cx="573888" cy="692"/>
                      </a:xfrm>
                      <a:prstGeom prst="line">
                        <a:avLst/>
                      </a:prstGeom>
                      <a:solidFill>
                        <a:schemeClr val="accent1"/>
                      </a:solidFill>
                      <a:ln w="38100" cap="rnd" cmpd="sng" algn="ctr">
                        <a:solidFill>
                          <a:srgbClr val="005CBF"/>
                        </a:solidFill>
                        <a:prstDash val="solid"/>
                        <a:round/>
                        <a:headEnd type="none" w="med" len="med"/>
                        <a:tailEnd type="none" w="med" len="med"/>
                      </a:ln>
                      <a:effectLst/>
                    </p:spPr>
                  </p:cxnSp>
                  <p:grpSp>
                    <p:nvGrpSpPr>
                      <p:cNvPr id="793" name="Group 41"/>
                      <p:cNvGrpSpPr/>
                      <p:nvPr/>
                    </p:nvGrpSpPr>
                    <p:grpSpPr>
                      <a:xfrm>
                        <a:off x="4387849" y="4297564"/>
                        <a:ext cx="368301" cy="165228"/>
                        <a:chOff x="4387849" y="4297564"/>
                        <a:chExt cx="368301" cy="165228"/>
                      </a:xfrm>
                    </p:grpSpPr>
                    <p:sp>
                      <p:nvSpPr>
                        <p:cNvPr id="89" name="Isosceles Triangle 39"/>
                        <p:cNvSpPr>
                          <a:spLocks noChangeAspect="1"/>
                        </p:cNvSpPr>
                        <p:nvPr/>
                      </p:nvSpPr>
                      <p:spPr bwMode="auto">
                        <a:xfrm rot="5400000">
                          <a:off x="4397310" y="4288104"/>
                          <a:ext cx="165227" cy="184150"/>
                        </a:xfrm>
                        <a:prstGeom prst="triangle">
                          <a:avLst/>
                        </a:prstGeom>
                        <a:solidFill>
                          <a:schemeClr val="accent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90" name="Isosceles Triangle 40"/>
                        <p:cNvSpPr>
                          <a:spLocks noChangeAspect="1"/>
                        </p:cNvSpPr>
                        <p:nvPr/>
                      </p:nvSpPr>
                      <p:spPr bwMode="auto">
                        <a:xfrm rot="16200000" flipH="1">
                          <a:off x="4581461" y="4288103"/>
                          <a:ext cx="165228" cy="184150"/>
                        </a:xfrm>
                        <a:prstGeom prst="triangle">
                          <a:avLst/>
                        </a:prstGeom>
                        <a:solidFill>
                          <a:schemeClr val="accent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nvGrpSpPr>
                      <p:cNvPr id="794" name="Group 79"/>
                      <p:cNvGrpSpPr/>
                      <p:nvPr/>
                    </p:nvGrpSpPr>
                    <p:grpSpPr>
                      <a:xfrm>
                        <a:off x="4940300" y="2274877"/>
                        <a:ext cx="731520" cy="2074873"/>
                        <a:chOff x="4940300" y="2274877"/>
                        <a:chExt cx="731520" cy="2074873"/>
                      </a:xfrm>
                    </p:grpSpPr>
                    <p:sp>
                      <p:nvSpPr>
                        <p:cNvPr id="70" name="TextBox 8"/>
                        <p:cNvSpPr txBox="1">
                          <a:spLocks noChangeAspect="1"/>
                        </p:cNvSpPr>
                        <p:nvPr/>
                      </p:nvSpPr>
                      <p:spPr>
                        <a:xfrm>
                          <a:off x="4940300" y="2697480"/>
                          <a:ext cx="731520" cy="1463040"/>
                        </a:xfrm>
                        <a:prstGeom prst="rect">
                          <a:avLst/>
                        </a:prstGeom>
                        <a:gradFill>
                          <a:gsLst>
                            <a:gs pos="0">
                              <a:srgbClr val="03D4A8"/>
                            </a:gs>
                            <a:gs pos="25000">
                              <a:srgbClr val="21D6E0"/>
                            </a:gs>
                            <a:gs pos="75000">
                              <a:srgbClr val="0087E6"/>
                            </a:gs>
                            <a:gs pos="100000">
                              <a:srgbClr val="005CBF"/>
                            </a:gs>
                          </a:gsLst>
                          <a:lin ang="5400000" scaled="0"/>
                        </a:gradFill>
                        <a:ln w="25400">
                          <a:solidFill>
                            <a:schemeClr val="accent3"/>
                          </a:solidFill>
                        </a:ln>
                      </p:spPr>
                      <p:txBody>
                        <a:bodyPr vert="vert270" wrap="none" lIns="45720" rIns="45720" rtlCol="0" anchor="b" anchorCtr="1">
                          <a:noAutofit/>
                        </a:bodyPr>
                        <a:lstStyle/>
                        <a:p>
                          <a:pPr algn="ctr"/>
                          <a:r>
                            <a:rPr lang="en-US" sz="500" dirty="0">
                              <a:solidFill>
                                <a:schemeClr val="bg1"/>
                              </a:solidFill>
                              <a:latin typeface="+mn-lt"/>
                            </a:rPr>
                            <a:t>Evaporator</a:t>
                          </a:r>
                        </a:p>
                      </p:txBody>
                    </p:sp>
                    <p:cxnSp>
                      <p:nvCxnSpPr>
                        <p:cNvPr id="71" name="Straight Connector 70"/>
                        <p:cNvCxnSpPr/>
                        <p:nvPr/>
                      </p:nvCxnSpPr>
                      <p:spPr bwMode="auto">
                        <a:xfrm rot="16200000" flipV="1">
                          <a:off x="4479926" y="3471852"/>
                          <a:ext cx="1657349" cy="2"/>
                        </a:xfrm>
                        <a:prstGeom prst="line">
                          <a:avLst/>
                        </a:prstGeom>
                        <a:solidFill>
                          <a:schemeClr val="accent1"/>
                        </a:solidFill>
                        <a:ln w="38100"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72" name="Straight Connector 71"/>
                        <p:cNvCxnSpPr/>
                        <p:nvPr/>
                      </p:nvCxnSpPr>
                      <p:spPr bwMode="auto">
                        <a:xfrm>
                          <a:off x="5216525" y="40735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21"/>
                        <p:cNvCxnSpPr/>
                        <p:nvPr/>
                      </p:nvCxnSpPr>
                      <p:spPr bwMode="auto">
                        <a:xfrm>
                          <a:off x="5216525" y="39814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Straight Connector 22"/>
                        <p:cNvCxnSpPr/>
                        <p:nvPr/>
                      </p:nvCxnSpPr>
                      <p:spPr bwMode="auto">
                        <a:xfrm>
                          <a:off x="5216525" y="38893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5216525" y="37973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5216525" y="37052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5216525" y="36131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5216525" y="35210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5216525" y="34290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Straight Connector 28"/>
                        <p:cNvCxnSpPr/>
                        <p:nvPr/>
                      </p:nvCxnSpPr>
                      <p:spPr bwMode="auto">
                        <a:xfrm>
                          <a:off x="5216525" y="33369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5216525" y="32448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216525" y="31527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Straight Connector 31"/>
                        <p:cNvCxnSpPr/>
                        <p:nvPr/>
                      </p:nvCxnSpPr>
                      <p:spPr bwMode="auto">
                        <a:xfrm>
                          <a:off x="5216525" y="30607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5216525" y="29686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5216525" y="28765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a:off x="5216525" y="27844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rot="5400000" flipH="1" flipV="1">
                          <a:off x="5124450" y="2459027"/>
                          <a:ext cx="368300" cy="0"/>
                        </a:xfrm>
                        <a:prstGeom prst="line">
                          <a:avLst/>
                        </a:prstGeom>
                        <a:solidFill>
                          <a:schemeClr val="accent1"/>
                        </a:solidFill>
                        <a:ln w="38100" cap="rnd" cmpd="sng" algn="ctr">
                          <a:solidFill>
                            <a:srgbClr val="005CBF"/>
                          </a:solidFill>
                          <a:prstDash val="solid"/>
                          <a:round/>
                          <a:headEnd type="none" w="med" len="med"/>
                          <a:tailEnd type="none" w="med" len="med"/>
                        </a:ln>
                        <a:effectLst/>
                      </p:spPr>
                    </p:cxnSp>
                    <p:cxnSp>
                      <p:nvCxnSpPr>
                        <p:cNvPr id="88" name="Straight Connector 87"/>
                        <p:cNvCxnSpPr/>
                        <p:nvPr/>
                      </p:nvCxnSpPr>
                      <p:spPr bwMode="auto">
                        <a:xfrm rot="5400000" flipH="1" flipV="1">
                          <a:off x="5262563" y="4303713"/>
                          <a:ext cx="92075" cy="0"/>
                        </a:xfrm>
                        <a:prstGeom prst="line">
                          <a:avLst/>
                        </a:prstGeom>
                        <a:solidFill>
                          <a:schemeClr val="accent1"/>
                        </a:solidFill>
                        <a:ln w="38100" cap="sq" cmpd="sng" algn="ctr">
                          <a:solidFill>
                            <a:srgbClr val="03D4A8"/>
                          </a:solidFill>
                          <a:prstDash val="solid"/>
                          <a:round/>
                          <a:headEnd type="none" w="med" len="med"/>
                          <a:tailEnd type="none" w="med" len="med"/>
                        </a:ln>
                        <a:effectLst/>
                      </p:spPr>
                    </p:cxnSp>
                  </p:grpSp>
                  <p:grpSp>
                    <p:nvGrpSpPr>
                      <p:cNvPr id="795" name="Group 105"/>
                      <p:cNvGrpSpPr/>
                      <p:nvPr/>
                    </p:nvGrpSpPr>
                    <p:grpSpPr>
                      <a:xfrm>
                        <a:off x="3282950" y="2045972"/>
                        <a:ext cx="731520" cy="2303778"/>
                        <a:chOff x="3282950" y="2045972"/>
                        <a:chExt cx="731520" cy="2303778"/>
                      </a:xfrm>
                    </p:grpSpPr>
                    <p:sp>
                      <p:nvSpPr>
                        <p:cNvPr id="51" name="TextBox 50"/>
                        <p:cNvSpPr txBox="1">
                          <a:spLocks noChangeAspect="1"/>
                        </p:cNvSpPr>
                        <p:nvPr/>
                      </p:nvSpPr>
                      <p:spPr>
                        <a:xfrm>
                          <a:off x="3282950" y="2697480"/>
                          <a:ext cx="731520" cy="1463040"/>
                        </a:xfrm>
                        <a:prstGeom prst="rect">
                          <a:avLst/>
                        </a:prstGeom>
                        <a:gradFill flip="none" rotWithShape="1">
                          <a:gsLst>
                            <a:gs pos="0">
                              <a:srgbClr val="0099CC"/>
                            </a:gs>
                            <a:gs pos="45000">
                              <a:srgbClr val="006699"/>
                            </a:gs>
                            <a:gs pos="70000">
                              <a:srgbClr val="006666"/>
                            </a:gs>
                          </a:gsLst>
                          <a:lin ang="5400000" scaled="1"/>
                          <a:tileRect/>
                        </a:gradFill>
                        <a:ln w="25400">
                          <a:solidFill>
                            <a:schemeClr val="accent3"/>
                          </a:solidFill>
                        </a:ln>
                      </p:spPr>
                      <p:txBody>
                        <a:bodyPr vert="vert270" wrap="none" lIns="45720" rIns="45720" rtlCol="0" anchor="b" anchorCtr="1">
                          <a:noAutofit/>
                        </a:bodyPr>
                        <a:lstStyle/>
                        <a:p>
                          <a:pPr algn="ctr"/>
                          <a:r>
                            <a:rPr lang="en-US" sz="500" dirty="0">
                              <a:solidFill>
                                <a:schemeClr val="bg1"/>
                              </a:solidFill>
                              <a:latin typeface="+mn-lt"/>
                            </a:rPr>
                            <a:t>Condenser</a:t>
                          </a:r>
                        </a:p>
                      </p:txBody>
                    </p:sp>
                    <p:cxnSp>
                      <p:nvCxnSpPr>
                        <p:cNvPr id="52" name="Straight Connector 51"/>
                        <p:cNvCxnSpPr/>
                        <p:nvPr/>
                      </p:nvCxnSpPr>
                      <p:spPr bwMode="auto">
                        <a:xfrm rot="16200000" flipV="1">
                          <a:off x="2822578" y="3471852"/>
                          <a:ext cx="1657350" cy="2"/>
                        </a:xfrm>
                        <a:prstGeom prst="line">
                          <a:avLst/>
                        </a:prstGeom>
                        <a:solidFill>
                          <a:schemeClr val="accent1"/>
                        </a:solidFill>
                        <a:ln w="38100" cap="rnd" cmpd="sng" algn="ctr">
                          <a:gradFill flip="none" rotWithShape="1">
                            <a:gsLst>
                              <a:gs pos="0">
                                <a:srgbClr val="FFF200"/>
                              </a:gs>
                              <a:gs pos="45000">
                                <a:srgbClr val="FF7A00"/>
                              </a:gs>
                              <a:gs pos="70000">
                                <a:srgbClr val="FF0300"/>
                              </a:gs>
                            </a:gsLst>
                            <a:lin ang="0" scaled="0"/>
                            <a:tileRect/>
                          </a:gradFill>
                          <a:prstDash val="solid"/>
                          <a:round/>
                          <a:headEnd type="none" w="med" len="med"/>
                          <a:tailEnd type="none" w="med" len="med"/>
                        </a:ln>
                        <a:effectLst/>
                      </p:spPr>
                    </p:cxnSp>
                    <p:cxnSp>
                      <p:nvCxnSpPr>
                        <p:cNvPr id="53" name="Straight Connector 52"/>
                        <p:cNvCxnSpPr/>
                        <p:nvPr/>
                      </p:nvCxnSpPr>
                      <p:spPr bwMode="auto">
                        <a:xfrm>
                          <a:off x="3559175" y="40735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3559175" y="39814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3559175" y="38893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3559175" y="37973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3559175" y="37052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3559175" y="36131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3559175" y="35210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3559175" y="34290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3559175" y="33369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3559175" y="32448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3559175" y="31527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a:off x="3559175" y="30607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3559175" y="29686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3559175" y="28765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559175" y="27844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Connector 67"/>
                        <p:cNvCxnSpPr>
                          <a:stCxn id="51" idx="0"/>
                        </p:cNvCxnSpPr>
                        <p:nvPr/>
                      </p:nvCxnSpPr>
                      <p:spPr bwMode="auto">
                        <a:xfrm flipV="1">
                          <a:off x="3648710" y="2045972"/>
                          <a:ext cx="2542" cy="651508"/>
                        </a:xfrm>
                        <a:prstGeom prst="line">
                          <a:avLst/>
                        </a:prstGeom>
                        <a:solidFill>
                          <a:schemeClr val="accent1"/>
                        </a:solidFill>
                        <a:ln w="38100" cap="rnd" cmpd="sng" algn="ctr">
                          <a:solidFill>
                            <a:srgbClr val="FF0300"/>
                          </a:solidFill>
                          <a:prstDash val="solid"/>
                          <a:round/>
                          <a:headEnd type="none" w="med" len="med"/>
                          <a:tailEnd type="none" w="med" len="med"/>
                        </a:ln>
                        <a:effectLst/>
                      </p:spPr>
                    </p:cxnSp>
                    <p:cxnSp>
                      <p:nvCxnSpPr>
                        <p:cNvPr id="69" name="Straight Connector 68"/>
                        <p:cNvCxnSpPr/>
                        <p:nvPr/>
                      </p:nvCxnSpPr>
                      <p:spPr bwMode="auto">
                        <a:xfrm rot="5400000" flipH="1" flipV="1">
                          <a:off x="3605213" y="4303713"/>
                          <a:ext cx="92075" cy="0"/>
                        </a:xfrm>
                        <a:prstGeom prst="line">
                          <a:avLst/>
                        </a:prstGeom>
                        <a:solidFill>
                          <a:schemeClr val="accent1"/>
                        </a:solidFill>
                        <a:ln w="38100" cap="sq" cmpd="sng" algn="ctr">
                          <a:solidFill>
                            <a:srgbClr val="FFF200"/>
                          </a:solidFill>
                          <a:prstDash val="solid"/>
                          <a:round/>
                          <a:headEnd type="none" w="med" len="med"/>
                          <a:tailEnd type="none" w="med" len="med"/>
                        </a:ln>
                        <a:effectLst/>
                      </p:spPr>
                    </p:cxnSp>
                  </p:grpSp>
                </p:grpSp>
                <p:sp>
                  <p:nvSpPr>
                    <p:cNvPr id="42" name="TextBox 41"/>
                    <p:cNvSpPr txBox="1"/>
                    <p:nvPr/>
                  </p:nvSpPr>
                  <p:spPr>
                    <a:xfrm>
                      <a:off x="3651250" y="4441826"/>
                      <a:ext cx="1841503" cy="846385"/>
                    </a:xfrm>
                    <a:prstGeom prst="rect">
                      <a:avLst/>
                    </a:prstGeom>
                    <a:noFill/>
                  </p:spPr>
                  <p:txBody>
                    <a:bodyPr wrap="square" rtlCol="0">
                      <a:spAutoFit/>
                    </a:bodyPr>
                    <a:lstStyle/>
                    <a:p>
                      <a:pPr algn="ctr"/>
                      <a:r>
                        <a:rPr lang="en-US" sz="800" dirty="0">
                          <a:solidFill>
                            <a:schemeClr val="bg1"/>
                          </a:solidFill>
                          <a:latin typeface="+mn-lt"/>
                        </a:rPr>
                        <a:t>Expansion Device</a:t>
                      </a:r>
                    </a:p>
                  </p:txBody>
                </p:sp>
                <p:sp>
                  <p:nvSpPr>
                    <p:cNvPr id="43" name="TextBox 42"/>
                    <p:cNvSpPr txBox="1"/>
                    <p:nvPr/>
                  </p:nvSpPr>
                  <p:spPr>
                    <a:xfrm>
                      <a:off x="3651250" y="1539880"/>
                      <a:ext cx="1841503" cy="500137"/>
                    </a:xfrm>
                    <a:prstGeom prst="rect">
                      <a:avLst/>
                    </a:prstGeom>
                    <a:noFill/>
                  </p:spPr>
                  <p:txBody>
                    <a:bodyPr wrap="square" rtlCol="0">
                      <a:spAutoFit/>
                    </a:bodyPr>
                    <a:lstStyle/>
                    <a:p>
                      <a:pPr algn="ctr"/>
                      <a:r>
                        <a:rPr lang="en-US" sz="700" dirty="0">
                          <a:solidFill>
                            <a:schemeClr val="bg1"/>
                          </a:solidFill>
                          <a:latin typeface="+mn-lt"/>
                        </a:rPr>
                        <a:t>Compressor</a:t>
                      </a:r>
                    </a:p>
                  </p:txBody>
                </p:sp>
              </p:grpSp>
              <p:sp>
                <p:nvSpPr>
                  <p:cNvPr id="39" name="Rectangle 38"/>
                  <p:cNvSpPr/>
                  <p:nvPr/>
                </p:nvSpPr>
                <p:spPr bwMode="auto">
                  <a:xfrm>
                    <a:off x="3190875" y="1600200"/>
                    <a:ext cx="2560319" cy="4591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40" name="TextBox 39"/>
                  <p:cNvSpPr txBox="1"/>
                  <p:nvPr/>
                </p:nvSpPr>
                <p:spPr>
                  <a:xfrm>
                    <a:off x="3190875" y="5819530"/>
                    <a:ext cx="2578099" cy="632224"/>
                  </a:xfrm>
                  <a:prstGeom prst="rect">
                    <a:avLst/>
                  </a:prstGeom>
                  <a:noFill/>
                </p:spPr>
                <p:txBody>
                  <a:bodyPr wrap="square" rtlCol="0">
                    <a:spAutoFit/>
                  </a:bodyPr>
                  <a:lstStyle/>
                  <a:p>
                    <a:pPr algn="ctr"/>
                    <a:r>
                      <a:rPr lang="en-US" sz="1100" dirty="0">
                        <a:solidFill>
                          <a:schemeClr val="bg1"/>
                        </a:solidFill>
                        <a:latin typeface="+mn-lt"/>
                      </a:rPr>
                      <a:t>Water Chiller</a:t>
                    </a:r>
                  </a:p>
                </p:txBody>
              </p:sp>
            </p:grpSp>
            <p:grpSp>
              <p:nvGrpSpPr>
                <p:cNvPr id="796" name="Group 41"/>
                <p:cNvGrpSpPr/>
                <p:nvPr/>
              </p:nvGrpSpPr>
              <p:grpSpPr>
                <a:xfrm flipH="1">
                  <a:off x="4203701" y="1942542"/>
                  <a:ext cx="600838" cy="548640"/>
                  <a:chOff x="2730472" y="2508250"/>
                  <a:chExt cx="1703085" cy="1555116"/>
                </a:xfrm>
              </p:grpSpPr>
              <p:sp>
                <p:nvSpPr>
                  <p:cNvPr id="33" name="Freeform 32"/>
                  <p:cNvSpPr/>
                  <p:nvPr/>
                </p:nvSpPr>
                <p:spPr bwMode="auto">
                  <a:xfrm>
                    <a:off x="3528973" y="2597945"/>
                    <a:ext cx="860814" cy="416721"/>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34" name="Oval 33"/>
                  <p:cNvSpPr>
                    <a:spLocks noChangeAspect="1"/>
                  </p:cNvSpPr>
                  <p:nvPr/>
                </p:nvSpPr>
                <p:spPr bwMode="auto">
                  <a:xfrm>
                    <a:off x="2730472" y="2600326"/>
                    <a:ext cx="1463023" cy="1463040"/>
                  </a:xfrm>
                  <a:prstGeom prst="ellipse">
                    <a:avLst/>
                  </a:prstGeom>
                  <a:solidFill>
                    <a:schemeClr val="accent1"/>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cxnSp>
                <p:nvCxnSpPr>
                  <p:cNvPr id="35" name="Straight Connector 34"/>
                  <p:cNvCxnSpPr>
                    <a:stCxn id="34" idx="0"/>
                  </p:cNvCxnSpPr>
                  <p:nvPr/>
                </p:nvCxnSpPr>
                <p:spPr bwMode="auto">
                  <a:xfrm rot="5400000" flipH="1" flipV="1">
                    <a:off x="3924906" y="2137412"/>
                    <a:ext cx="0" cy="925822"/>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36" name="Straight Connector 35"/>
                  <p:cNvCxnSpPr/>
                  <p:nvPr/>
                </p:nvCxnSpPr>
                <p:spPr bwMode="auto">
                  <a:xfrm rot="10800000" flipV="1">
                    <a:off x="4167633" y="2968628"/>
                    <a:ext cx="265907" cy="43651"/>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37" name="Rectangle 36"/>
                  <p:cNvSpPr/>
                  <p:nvPr/>
                </p:nvSpPr>
                <p:spPr bwMode="auto">
                  <a:xfrm>
                    <a:off x="4387837" y="2508250"/>
                    <a:ext cx="45720" cy="552448"/>
                  </a:xfrm>
                  <a:prstGeom prst="rect">
                    <a:avLst/>
                  </a:prstGeom>
                  <a:solidFill>
                    <a:schemeClr val="bg1">
                      <a:lumMod val="75000"/>
                    </a:schemeClr>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grpSp>
            <p:nvGrpSpPr>
              <p:cNvPr id="32" name="Group 74"/>
              <p:cNvGrpSpPr>
                <a:grpSpLocks noChangeAspect="1"/>
              </p:cNvGrpSpPr>
              <p:nvPr/>
            </p:nvGrpSpPr>
            <p:grpSpPr>
              <a:xfrm flipH="1">
                <a:off x="4349765" y="2039992"/>
                <a:ext cx="422290" cy="422290"/>
                <a:chOff x="6413500" y="666750"/>
                <a:chExt cx="1828800" cy="1828800"/>
              </a:xfrm>
              <a:solidFill>
                <a:srgbClr val="CC9900"/>
              </a:solidFill>
            </p:grpSpPr>
            <p:sp>
              <p:nvSpPr>
                <p:cNvPr id="14" name="Oval 13"/>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5" name="Oval 14"/>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38" name="Group 52"/>
                <p:cNvGrpSpPr/>
                <p:nvPr/>
              </p:nvGrpSpPr>
              <p:grpSpPr>
                <a:xfrm>
                  <a:off x="6588124" y="776289"/>
                  <a:ext cx="1484312" cy="1606549"/>
                  <a:chOff x="6588124" y="776289"/>
                  <a:chExt cx="1484312" cy="1606549"/>
                </a:xfrm>
                <a:grpFill/>
              </p:grpSpPr>
              <p:grpSp>
                <p:nvGrpSpPr>
                  <p:cNvPr id="41" name="Group 47"/>
                  <p:cNvGrpSpPr/>
                  <p:nvPr/>
                </p:nvGrpSpPr>
                <p:grpSpPr>
                  <a:xfrm>
                    <a:off x="6588124" y="776289"/>
                    <a:ext cx="1112837" cy="806448"/>
                    <a:chOff x="6588124" y="776289"/>
                    <a:chExt cx="1112837" cy="806448"/>
                  </a:xfrm>
                  <a:grpFill/>
                </p:grpSpPr>
                <p:sp>
                  <p:nvSpPr>
                    <p:cNvPr id="28" name="Freeform 2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0" name="Freeform 2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48" name="Group 48"/>
                  <p:cNvGrpSpPr/>
                  <p:nvPr/>
                </p:nvGrpSpPr>
                <p:grpSpPr>
                  <a:xfrm rot="10800000">
                    <a:off x="6959599" y="1576390"/>
                    <a:ext cx="1112837" cy="806448"/>
                    <a:chOff x="6588124" y="776289"/>
                    <a:chExt cx="1112837" cy="806448"/>
                  </a:xfrm>
                  <a:grpFill/>
                </p:grpSpPr>
                <p:sp>
                  <p:nvSpPr>
                    <p:cNvPr id="25" name="Freeform 2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7" name="Freeform 2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grpSp>
              <p:nvGrpSpPr>
                <p:cNvPr id="49" name="Group 47"/>
                <p:cNvGrpSpPr/>
                <p:nvPr/>
              </p:nvGrpSpPr>
              <p:grpSpPr>
                <a:xfrm rot="4200000">
                  <a:off x="7354039" y="1057280"/>
                  <a:ext cx="875560" cy="593413"/>
                  <a:chOff x="6825401" y="776289"/>
                  <a:chExt cx="875560" cy="593413"/>
                </a:xfrm>
                <a:grp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nvGrpSpPr>
                <p:cNvPr id="50" name="Group 47"/>
                <p:cNvGrpSpPr/>
                <p:nvPr/>
              </p:nvGrpSpPr>
              <p:grpSpPr>
                <a:xfrm rot="15180000">
                  <a:off x="6420587" y="1495430"/>
                  <a:ext cx="875560" cy="593413"/>
                  <a:chOff x="6825401" y="776289"/>
                  <a:chExt cx="875560" cy="593413"/>
                </a:xfrm>
                <a:grpFill/>
              </p:grpSpPr>
              <p:sp>
                <p:nvSpPr>
                  <p:cNvPr id="19" name="Freeform 18"/>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grpSp>
        <p:sp>
          <p:nvSpPr>
            <p:cNvPr id="11" name="Rectangle 10"/>
            <p:cNvSpPr/>
            <p:nvPr/>
          </p:nvSpPr>
          <p:spPr bwMode="auto">
            <a:xfrm>
              <a:off x="5120634" y="1508780"/>
              <a:ext cx="1463024" cy="2651731"/>
            </a:xfrm>
            <a:prstGeom prst="rect">
              <a:avLst/>
            </a:prstGeom>
            <a:no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809" name="Group 865"/>
          <p:cNvGrpSpPr/>
          <p:nvPr/>
        </p:nvGrpSpPr>
        <p:grpSpPr>
          <a:xfrm>
            <a:off x="3749049" y="4215808"/>
            <a:ext cx="627955" cy="432392"/>
            <a:chOff x="3749049" y="4595247"/>
            <a:chExt cx="627955" cy="432392"/>
          </a:xfrm>
        </p:grpSpPr>
        <p:grpSp>
          <p:nvGrpSpPr>
            <p:cNvPr id="811" name="Group 494"/>
            <p:cNvGrpSpPr>
              <a:grpSpLocks noChangeAspect="1"/>
            </p:cNvGrpSpPr>
            <p:nvPr/>
          </p:nvGrpSpPr>
          <p:grpSpPr>
            <a:xfrm rot="5400000" flipH="1">
              <a:off x="3955211" y="4603947"/>
              <a:ext cx="200279" cy="182880"/>
              <a:chOff x="2730500" y="2508250"/>
              <a:chExt cx="1703069" cy="1555115"/>
            </a:xfrm>
          </p:grpSpPr>
          <p:grpSp>
            <p:nvGrpSpPr>
              <p:cNvPr id="812" name="Group 41"/>
              <p:cNvGrpSpPr/>
              <p:nvPr/>
            </p:nvGrpSpPr>
            <p:grpSpPr>
              <a:xfrm>
                <a:off x="2730500" y="2508250"/>
                <a:ext cx="1703069" cy="1555115"/>
                <a:chOff x="2730500" y="2508250"/>
                <a:chExt cx="1703069" cy="1555115"/>
              </a:xfrm>
            </p:grpSpPr>
            <p:sp>
              <p:nvSpPr>
                <p:cNvPr id="851" name="Freeform 850"/>
                <p:cNvSpPr/>
                <p:nvPr/>
              </p:nvSpPr>
              <p:spPr bwMode="auto">
                <a:xfrm>
                  <a:off x="3529012" y="2597944"/>
                  <a:ext cx="860821" cy="416719"/>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852" name="Oval 851"/>
                <p:cNvSpPr>
                  <a:spLocks noChangeAspect="1"/>
                </p:cNvSpPr>
                <p:nvPr/>
              </p:nvSpPr>
              <p:spPr bwMode="auto">
                <a:xfrm>
                  <a:off x="2730500" y="2600325"/>
                  <a:ext cx="1463040" cy="1463040"/>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853" name="Straight Connector 852"/>
                <p:cNvCxnSpPr>
                  <a:stCxn id="852" idx="0"/>
                </p:cNvCxnSpPr>
                <p:nvPr/>
              </p:nvCxnSpPr>
              <p:spPr bwMode="auto">
                <a:xfrm rot="5400000" flipH="1" flipV="1">
                  <a:off x="3924935" y="2137410"/>
                  <a:ext cx="0" cy="92583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54" name="Straight Connector 853"/>
                <p:cNvCxnSpPr/>
                <p:nvPr/>
              </p:nvCxnSpPr>
              <p:spPr bwMode="auto">
                <a:xfrm rot="10800000" flipV="1">
                  <a:off x="4121944" y="2968631"/>
                  <a:ext cx="265908" cy="4365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55" name="Rectangle 854"/>
                <p:cNvSpPr/>
                <p:nvPr/>
              </p:nvSpPr>
              <p:spPr bwMode="auto">
                <a:xfrm>
                  <a:off x="4387850" y="2508250"/>
                  <a:ext cx="45719" cy="55245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822" name="Group 74"/>
              <p:cNvGrpSpPr>
                <a:grpSpLocks noChangeAspect="1"/>
              </p:cNvGrpSpPr>
              <p:nvPr/>
            </p:nvGrpSpPr>
            <p:grpSpPr>
              <a:xfrm>
                <a:off x="2822574" y="2784475"/>
                <a:ext cx="1196975" cy="1196975"/>
                <a:chOff x="6413500" y="666750"/>
                <a:chExt cx="1828800" cy="1828800"/>
              </a:xfrm>
              <a:solidFill>
                <a:srgbClr val="CC9900"/>
              </a:solidFill>
            </p:grpSpPr>
            <p:sp>
              <p:nvSpPr>
                <p:cNvPr id="834" name="Oval 833"/>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835" name="Oval 834"/>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nvGrpSpPr>
                <p:cNvPr id="826" name="Group 52"/>
                <p:cNvGrpSpPr/>
                <p:nvPr/>
              </p:nvGrpSpPr>
              <p:grpSpPr>
                <a:xfrm>
                  <a:off x="6588124" y="776289"/>
                  <a:ext cx="1484312" cy="1606549"/>
                  <a:chOff x="6588124" y="776289"/>
                  <a:chExt cx="1484312" cy="1606549"/>
                </a:xfrm>
                <a:grpFill/>
              </p:grpSpPr>
              <p:grpSp>
                <p:nvGrpSpPr>
                  <p:cNvPr id="827" name="Group 47"/>
                  <p:cNvGrpSpPr/>
                  <p:nvPr/>
                </p:nvGrpSpPr>
                <p:grpSpPr>
                  <a:xfrm>
                    <a:off x="6588124" y="776289"/>
                    <a:ext cx="1112837" cy="806448"/>
                    <a:chOff x="6588124" y="776289"/>
                    <a:chExt cx="1112837" cy="806448"/>
                  </a:xfrm>
                  <a:grpFill/>
                </p:grpSpPr>
                <p:sp>
                  <p:nvSpPr>
                    <p:cNvPr id="848" name="Freeform 84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9" name="Freeform 84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50" name="Freeform 84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828" name="Group 48"/>
                  <p:cNvGrpSpPr/>
                  <p:nvPr/>
                </p:nvGrpSpPr>
                <p:grpSpPr>
                  <a:xfrm rot="10800000">
                    <a:off x="6959599" y="1576390"/>
                    <a:ext cx="1112837" cy="806448"/>
                    <a:chOff x="6588124" y="776289"/>
                    <a:chExt cx="1112837" cy="806448"/>
                  </a:xfrm>
                  <a:grpFill/>
                </p:grpSpPr>
                <p:sp>
                  <p:nvSpPr>
                    <p:cNvPr id="845" name="Freeform 84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6" name="Freeform 84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7" name="Freeform 84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829" name="Group 47"/>
                <p:cNvGrpSpPr/>
                <p:nvPr/>
              </p:nvGrpSpPr>
              <p:grpSpPr>
                <a:xfrm rot="4200000">
                  <a:off x="7354039" y="1057280"/>
                  <a:ext cx="875560" cy="593413"/>
                  <a:chOff x="6825401" y="776289"/>
                  <a:chExt cx="875560" cy="593413"/>
                </a:xfrm>
                <a:grpFill/>
              </p:grpSpPr>
              <p:sp>
                <p:nvSpPr>
                  <p:cNvPr id="841" name="Freeform 84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2" name="Freeform 84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830" name="Group 47"/>
                <p:cNvGrpSpPr/>
                <p:nvPr/>
              </p:nvGrpSpPr>
              <p:grpSpPr>
                <a:xfrm rot="15180000">
                  <a:off x="6420587" y="1495430"/>
                  <a:ext cx="875560" cy="593413"/>
                  <a:chOff x="6825401" y="776289"/>
                  <a:chExt cx="875560" cy="593413"/>
                </a:xfrm>
                <a:grpFill/>
              </p:grpSpPr>
              <p:sp>
                <p:nvSpPr>
                  <p:cNvPr id="839" name="Freeform 838"/>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0" name="Freeform 839"/>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grpSp>
        <p:sp>
          <p:nvSpPr>
            <p:cNvPr id="856" name="TextBox 855"/>
            <p:cNvSpPr txBox="1"/>
            <p:nvPr/>
          </p:nvSpPr>
          <p:spPr>
            <a:xfrm>
              <a:off x="3749049" y="4766029"/>
              <a:ext cx="627955" cy="261610"/>
            </a:xfrm>
            <a:prstGeom prst="rect">
              <a:avLst/>
            </a:prstGeom>
            <a:noFill/>
          </p:spPr>
          <p:txBody>
            <a:bodyPr wrap="square" rtlCol="0">
              <a:spAutoFit/>
            </a:bodyPr>
            <a:lstStyle/>
            <a:p>
              <a:r>
                <a:rPr lang="en-US" sz="1100" dirty="0">
                  <a:solidFill>
                    <a:schemeClr val="bg1"/>
                  </a:solidFill>
                  <a:latin typeface="+mn-lt"/>
                </a:rPr>
                <a:t>Pump</a:t>
              </a:r>
            </a:p>
          </p:txBody>
        </p:sp>
      </p:grpSp>
      <p:grpSp>
        <p:nvGrpSpPr>
          <p:cNvPr id="831" name="Group 866"/>
          <p:cNvGrpSpPr/>
          <p:nvPr/>
        </p:nvGrpSpPr>
        <p:grpSpPr>
          <a:xfrm>
            <a:off x="548684" y="1973235"/>
            <a:ext cx="3564214" cy="2356471"/>
            <a:chOff x="548684" y="2352674"/>
            <a:chExt cx="3564214" cy="2356471"/>
          </a:xfrm>
        </p:grpSpPr>
        <p:grpSp>
          <p:nvGrpSpPr>
            <p:cNvPr id="91" name="Group 49"/>
            <p:cNvGrpSpPr/>
            <p:nvPr/>
          </p:nvGrpSpPr>
          <p:grpSpPr>
            <a:xfrm>
              <a:off x="548684" y="2352674"/>
              <a:ext cx="3564214" cy="2356471"/>
              <a:chOff x="548684" y="2352674"/>
              <a:chExt cx="3564214" cy="2356471"/>
            </a:xfrm>
          </p:grpSpPr>
          <p:cxnSp>
            <p:nvCxnSpPr>
              <p:cNvPr id="619" name="Straight Connector 618"/>
              <p:cNvCxnSpPr/>
              <p:nvPr/>
            </p:nvCxnSpPr>
            <p:spPr bwMode="auto">
              <a:xfrm rot="5400000" flipH="1" flipV="1">
                <a:off x="1199772" y="2430860"/>
                <a:ext cx="15637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grpSp>
            <p:nvGrpSpPr>
              <p:cNvPr id="92" name="Group 733"/>
              <p:cNvGrpSpPr/>
              <p:nvPr/>
            </p:nvGrpSpPr>
            <p:grpSpPr>
              <a:xfrm>
                <a:off x="548684" y="2352674"/>
                <a:ext cx="3564214" cy="2356471"/>
                <a:chOff x="548684" y="2352674"/>
                <a:chExt cx="3564214" cy="2356471"/>
              </a:xfrm>
            </p:grpSpPr>
            <p:grpSp>
              <p:nvGrpSpPr>
                <p:cNvPr id="93" name="Group 731"/>
                <p:cNvGrpSpPr/>
                <p:nvPr/>
              </p:nvGrpSpPr>
              <p:grpSpPr>
                <a:xfrm>
                  <a:off x="548684" y="2352674"/>
                  <a:ext cx="3564214" cy="2356471"/>
                  <a:chOff x="548684" y="2352674"/>
                  <a:chExt cx="3564214" cy="2356471"/>
                </a:xfrm>
              </p:grpSpPr>
              <p:cxnSp>
                <p:nvCxnSpPr>
                  <p:cNvPr id="814" name="Straight Connector 813"/>
                  <p:cNvCxnSpPr/>
                  <p:nvPr/>
                </p:nvCxnSpPr>
                <p:spPr bwMode="auto">
                  <a:xfrm>
                    <a:off x="4112895" y="3330026"/>
                    <a:ext cx="0" cy="1262803"/>
                  </a:xfrm>
                  <a:prstGeom prst="line">
                    <a:avLst/>
                  </a:prstGeom>
                  <a:solidFill>
                    <a:schemeClr val="accent1"/>
                  </a:solidFill>
                  <a:ln w="25400" cap="flat" cmpd="sng" algn="ctr">
                    <a:solidFill>
                      <a:srgbClr val="006666"/>
                    </a:solidFill>
                    <a:prstDash val="solid"/>
                    <a:round/>
                    <a:headEnd type="none" w="med" len="med"/>
                    <a:tailEnd type="none" w="med" len="med"/>
                  </a:ln>
                  <a:effectLst/>
                </p:spPr>
              </p:cxnSp>
              <p:cxnSp>
                <p:nvCxnSpPr>
                  <p:cNvPr id="815" name="Straight Connector 814"/>
                  <p:cNvCxnSpPr/>
                  <p:nvPr/>
                </p:nvCxnSpPr>
                <p:spPr bwMode="auto">
                  <a:xfrm rot="5400000" flipH="1" flipV="1">
                    <a:off x="3896997" y="2568575"/>
                    <a:ext cx="43180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6" name="Straight Connector 815"/>
                  <p:cNvCxnSpPr/>
                  <p:nvPr/>
                </p:nvCxnSpPr>
                <p:spPr bwMode="auto">
                  <a:xfrm rot="5400000" flipH="1" flipV="1">
                    <a:off x="388664" y="2668270"/>
                    <a:ext cx="320040"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7" name="Straight Connector 816"/>
                  <p:cNvCxnSpPr/>
                  <p:nvPr/>
                </p:nvCxnSpPr>
                <p:spPr bwMode="auto">
                  <a:xfrm>
                    <a:off x="564097" y="2508250"/>
                    <a:ext cx="1446819"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8" name="Straight Arrow Connector 817"/>
                  <p:cNvCxnSpPr/>
                  <p:nvPr/>
                </p:nvCxnSpPr>
                <p:spPr bwMode="auto">
                  <a:xfrm rot="5400000" flipH="1" flipV="1">
                    <a:off x="1851292" y="2668670"/>
                    <a:ext cx="320040" cy="791"/>
                  </a:xfrm>
                  <a:prstGeom prst="straightConnector1">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9" name="Straight Connector 818"/>
                  <p:cNvCxnSpPr/>
                  <p:nvPr/>
                </p:nvCxnSpPr>
                <p:spPr bwMode="auto">
                  <a:xfrm>
                    <a:off x="1277957" y="2352674"/>
                    <a:ext cx="283494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20" name="Straight Connector 819"/>
                  <p:cNvCxnSpPr/>
                  <p:nvPr/>
                </p:nvCxnSpPr>
                <p:spPr bwMode="auto">
                  <a:xfrm rot="5400000">
                    <a:off x="933230" y="4336084"/>
                    <a:ext cx="746123" cy="0"/>
                  </a:xfrm>
                  <a:prstGeom prst="line">
                    <a:avLst/>
                  </a:prstGeom>
                  <a:solidFill>
                    <a:schemeClr val="accent1"/>
                  </a:solidFill>
                  <a:ln w="25400" cap="rnd" cmpd="sng" algn="ctr">
                    <a:solidFill>
                      <a:srgbClr val="006666"/>
                    </a:solidFill>
                    <a:prstDash val="solid"/>
                    <a:round/>
                    <a:headEnd type="none" w="med" len="med"/>
                    <a:tailEnd type="none" w="med" len="med"/>
                  </a:ln>
                  <a:effectLst/>
                </p:spPr>
              </p:cxnSp>
              <p:cxnSp>
                <p:nvCxnSpPr>
                  <p:cNvPr id="821" name="Straight Connector 820"/>
                  <p:cNvCxnSpPr/>
                  <p:nvPr/>
                </p:nvCxnSpPr>
                <p:spPr bwMode="auto">
                  <a:xfrm>
                    <a:off x="1306292" y="4709144"/>
                    <a:ext cx="2735193" cy="0"/>
                  </a:xfrm>
                  <a:prstGeom prst="line">
                    <a:avLst/>
                  </a:prstGeom>
                  <a:solidFill>
                    <a:schemeClr val="accent1"/>
                  </a:solidFill>
                  <a:ln w="25400" cap="rnd" cmpd="sng" algn="ctr">
                    <a:solidFill>
                      <a:srgbClr val="006666"/>
                    </a:solidFill>
                    <a:prstDash val="solid"/>
                    <a:round/>
                    <a:headEnd type="none" w="med" len="med"/>
                    <a:tailEnd type="none" w="med" len="med"/>
                  </a:ln>
                  <a:effectLst/>
                </p:spPr>
              </p:cxnSp>
            </p:grpSp>
            <p:sp>
              <p:nvSpPr>
                <p:cNvPr id="813" name="TextBox 812"/>
                <p:cNvSpPr txBox="1"/>
                <p:nvPr/>
              </p:nvSpPr>
              <p:spPr>
                <a:xfrm>
                  <a:off x="2454275" y="2473781"/>
                  <a:ext cx="965795" cy="430887"/>
                </a:xfrm>
                <a:prstGeom prst="rect">
                  <a:avLst/>
                </a:prstGeom>
                <a:noFill/>
              </p:spPr>
              <p:txBody>
                <a:bodyPr wrap="square" rtlCol="0">
                  <a:spAutoFit/>
                </a:bodyPr>
                <a:lstStyle/>
                <a:p>
                  <a:r>
                    <a:rPr lang="en-US" sz="1100" dirty="0">
                      <a:latin typeface="+mn-lt"/>
                    </a:rPr>
                    <a:t>Piping Network</a:t>
                  </a:r>
                </a:p>
              </p:txBody>
            </p:sp>
          </p:grpSp>
        </p:grpSp>
        <p:sp>
          <p:nvSpPr>
            <p:cNvPr id="864" name="TextBox 863"/>
            <p:cNvSpPr txBox="1"/>
            <p:nvPr/>
          </p:nvSpPr>
          <p:spPr>
            <a:xfrm>
              <a:off x="2783254" y="2430299"/>
              <a:ext cx="965795" cy="430887"/>
            </a:xfrm>
            <a:prstGeom prst="rect">
              <a:avLst/>
            </a:prstGeom>
            <a:noFill/>
          </p:spPr>
          <p:txBody>
            <a:bodyPr wrap="square" rtlCol="0">
              <a:spAutoFit/>
            </a:bodyPr>
            <a:lstStyle/>
            <a:p>
              <a:r>
                <a:rPr lang="en-US" sz="1100" dirty="0">
                  <a:solidFill>
                    <a:schemeClr val="bg1"/>
                  </a:solidFill>
                  <a:latin typeface="+mn-lt"/>
                </a:rPr>
                <a:t>Piping Network</a:t>
              </a:r>
            </a:p>
          </p:txBody>
        </p:sp>
      </p:grpSp>
      <p:grpSp>
        <p:nvGrpSpPr>
          <p:cNvPr id="94" name="Group 867"/>
          <p:cNvGrpSpPr/>
          <p:nvPr/>
        </p:nvGrpSpPr>
        <p:grpSpPr>
          <a:xfrm>
            <a:off x="336291" y="2222782"/>
            <a:ext cx="2762509" cy="1375413"/>
            <a:chOff x="336291" y="2602221"/>
            <a:chExt cx="2762509" cy="1375413"/>
          </a:xfrm>
        </p:grpSpPr>
        <p:sp>
          <p:nvSpPr>
            <p:cNvPr id="810" name="TextBox 809"/>
            <p:cNvSpPr txBox="1"/>
            <p:nvPr/>
          </p:nvSpPr>
          <p:spPr>
            <a:xfrm>
              <a:off x="2362200" y="2892553"/>
              <a:ext cx="736600" cy="430887"/>
            </a:xfrm>
            <a:prstGeom prst="rect">
              <a:avLst/>
            </a:prstGeom>
            <a:noFill/>
          </p:spPr>
          <p:txBody>
            <a:bodyPr wrap="square" rtlCol="0">
              <a:spAutoFit/>
            </a:bodyPr>
            <a:lstStyle/>
            <a:p>
              <a:r>
                <a:rPr lang="en-US" sz="1100" dirty="0">
                  <a:solidFill>
                    <a:schemeClr val="bg1"/>
                  </a:solidFill>
                  <a:latin typeface="+mn-lt"/>
                </a:rPr>
                <a:t>Cooling Tower</a:t>
              </a:r>
            </a:p>
          </p:txBody>
        </p:sp>
        <p:grpSp>
          <p:nvGrpSpPr>
            <p:cNvPr id="95" name="Group 808"/>
            <p:cNvGrpSpPr/>
            <p:nvPr/>
          </p:nvGrpSpPr>
          <p:grpSpPr>
            <a:xfrm>
              <a:off x="336291" y="2602221"/>
              <a:ext cx="1878013" cy="1375413"/>
              <a:chOff x="336291" y="2225577"/>
              <a:chExt cx="1878013" cy="1375413"/>
            </a:xfrm>
          </p:grpSpPr>
          <p:sp>
            <p:nvSpPr>
              <p:cNvPr id="474" name="Isosceles Triangle 473"/>
              <p:cNvSpPr/>
              <p:nvPr/>
            </p:nvSpPr>
            <p:spPr bwMode="auto">
              <a:xfrm rot="5400000">
                <a:off x="1084967" y="2257355"/>
                <a:ext cx="48871" cy="368300"/>
              </a:xfrm>
              <a:prstGeom prst="triangle">
                <a:avLst/>
              </a:prstGeom>
              <a:solidFill>
                <a:schemeClr val="tx1">
                  <a:lumMod val="75000"/>
                  <a:lumOff val="2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5" name="Isosceles Triangle 474"/>
              <p:cNvSpPr/>
              <p:nvPr/>
            </p:nvSpPr>
            <p:spPr bwMode="auto">
              <a:xfrm rot="16200000" flipH="1">
                <a:off x="1416756" y="2257355"/>
                <a:ext cx="48871" cy="368300"/>
              </a:xfrm>
              <a:prstGeom prst="triangle">
                <a:avLst/>
              </a:prstGeom>
              <a:solidFill>
                <a:schemeClr val="tx1">
                  <a:lumMod val="75000"/>
                  <a:lumOff val="2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nvGrpSpPr>
              <p:cNvPr id="832" name="Group 565"/>
              <p:cNvGrpSpPr/>
              <p:nvPr/>
            </p:nvGrpSpPr>
            <p:grpSpPr>
              <a:xfrm>
                <a:off x="398282" y="2585145"/>
                <a:ext cx="1750459" cy="828675"/>
                <a:chOff x="1127918" y="2681287"/>
                <a:chExt cx="3500918" cy="1657350"/>
              </a:xfrm>
            </p:grpSpPr>
            <p:grpSp>
              <p:nvGrpSpPr>
                <p:cNvPr id="833" name="Group 544"/>
                <p:cNvGrpSpPr/>
                <p:nvPr/>
              </p:nvGrpSpPr>
              <p:grpSpPr>
                <a:xfrm>
                  <a:off x="1127918" y="2681287"/>
                  <a:ext cx="203834" cy="1657350"/>
                  <a:chOff x="1137444" y="2690813"/>
                  <a:chExt cx="203834" cy="1657350"/>
                </a:xfrm>
              </p:grpSpPr>
              <p:sp>
                <p:nvSpPr>
                  <p:cNvPr id="807" name="Freeform 806"/>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8" name="Freeform 807"/>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6" name="Group 547"/>
                <p:cNvGrpSpPr/>
                <p:nvPr/>
              </p:nvGrpSpPr>
              <p:grpSpPr>
                <a:xfrm>
                  <a:off x="1315402" y="2681287"/>
                  <a:ext cx="203834" cy="1657350"/>
                  <a:chOff x="1137444" y="2690813"/>
                  <a:chExt cx="203834" cy="1657350"/>
                </a:xfrm>
              </p:grpSpPr>
              <p:sp>
                <p:nvSpPr>
                  <p:cNvPr id="805" name="Freeform 804"/>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6" name="Freeform 805"/>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7" name="Group 550"/>
                <p:cNvGrpSpPr/>
                <p:nvPr/>
              </p:nvGrpSpPr>
              <p:grpSpPr>
                <a:xfrm>
                  <a:off x="1496380" y="2681287"/>
                  <a:ext cx="203834" cy="1657350"/>
                  <a:chOff x="1137444" y="2690813"/>
                  <a:chExt cx="203834" cy="1657350"/>
                </a:xfrm>
              </p:grpSpPr>
              <p:sp>
                <p:nvSpPr>
                  <p:cNvPr id="803" name="Freeform 802"/>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4" name="Freeform 803"/>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8" name="Group 553"/>
                <p:cNvGrpSpPr/>
                <p:nvPr/>
              </p:nvGrpSpPr>
              <p:grpSpPr>
                <a:xfrm>
                  <a:off x="4066066" y="2681287"/>
                  <a:ext cx="203834" cy="1657350"/>
                  <a:chOff x="1137444" y="2690813"/>
                  <a:chExt cx="203834" cy="1657350"/>
                </a:xfrm>
              </p:grpSpPr>
              <p:sp>
                <p:nvSpPr>
                  <p:cNvPr id="801" name="Freeform 800"/>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802" name="Freeform 801"/>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nvGrpSpPr>
                <p:cNvPr id="843" name="Group 556"/>
                <p:cNvGrpSpPr/>
                <p:nvPr/>
              </p:nvGrpSpPr>
              <p:grpSpPr>
                <a:xfrm>
                  <a:off x="4244024" y="2681287"/>
                  <a:ext cx="203834" cy="1657350"/>
                  <a:chOff x="1137444" y="2690813"/>
                  <a:chExt cx="203834" cy="1657350"/>
                </a:xfrm>
              </p:grpSpPr>
              <p:sp>
                <p:nvSpPr>
                  <p:cNvPr id="799" name="Freeform 798"/>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800" name="Freeform 799"/>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nvGrpSpPr>
                <p:cNvPr id="844" name="Group 559"/>
                <p:cNvGrpSpPr/>
                <p:nvPr/>
              </p:nvGrpSpPr>
              <p:grpSpPr>
                <a:xfrm>
                  <a:off x="4425002" y="2681287"/>
                  <a:ext cx="203834" cy="1657350"/>
                  <a:chOff x="1137444" y="2690813"/>
                  <a:chExt cx="203834" cy="1657350"/>
                </a:xfrm>
              </p:grpSpPr>
              <p:sp>
                <p:nvSpPr>
                  <p:cNvPr id="797" name="Freeform 796"/>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798" name="Freeform 797"/>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sp>
            <p:nvSpPr>
              <p:cNvPr id="477" name="Rectangle 476"/>
              <p:cNvSpPr/>
              <p:nvPr/>
            </p:nvSpPr>
            <p:spPr bwMode="auto">
              <a:xfrm>
                <a:off x="1847907" y="2521680"/>
                <a:ext cx="320359" cy="68229"/>
              </a:xfrm>
              <a:prstGeom prst="rect">
                <a:avLst/>
              </a:prstGeom>
              <a:solidFill>
                <a:srgbClr val="0099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8" name="Rectangle 477"/>
              <p:cNvSpPr/>
              <p:nvPr/>
            </p:nvSpPr>
            <p:spPr bwMode="auto">
              <a:xfrm>
                <a:off x="382327" y="2521680"/>
                <a:ext cx="320359" cy="68229"/>
              </a:xfrm>
              <a:prstGeom prst="rect">
                <a:avLst/>
              </a:prstGeom>
              <a:solidFill>
                <a:srgbClr val="0099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9" name="Rectangle 478"/>
              <p:cNvSpPr/>
              <p:nvPr/>
            </p:nvSpPr>
            <p:spPr bwMode="auto">
              <a:xfrm>
                <a:off x="336293" y="3419376"/>
                <a:ext cx="1878010" cy="181614"/>
              </a:xfrm>
              <a:prstGeom prst="rect">
                <a:avLst/>
              </a:prstGeom>
              <a:solidFill>
                <a:srgbClr val="0066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480" name="Straight Connector 479"/>
              <p:cNvCxnSpPr/>
              <p:nvPr/>
            </p:nvCxnSpPr>
            <p:spPr bwMode="auto">
              <a:xfrm rot="5400000">
                <a:off x="655998" y="2544015"/>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1" name="Straight Connector 480"/>
              <p:cNvCxnSpPr/>
              <p:nvPr/>
            </p:nvCxnSpPr>
            <p:spPr bwMode="auto">
              <a:xfrm>
                <a:off x="382328"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2" name="Straight Connector 481"/>
              <p:cNvCxnSpPr/>
              <p:nvPr/>
            </p:nvCxnSpPr>
            <p:spPr bwMode="auto">
              <a:xfrm>
                <a:off x="472022"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3" name="Straight Connector 482"/>
              <p:cNvCxnSpPr/>
              <p:nvPr/>
            </p:nvCxnSpPr>
            <p:spPr bwMode="auto">
              <a:xfrm>
                <a:off x="564096"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4" name="Straight Connector 483"/>
              <p:cNvCxnSpPr/>
              <p:nvPr/>
            </p:nvCxnSpPr>
            <p:spPr bwMode="auto">
              <a:xfrm>
                <a:off x="656648"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5" name="Straight Connector 484"/>
              <p:cNvCxnSpPr/>
              <p:nvPr/>
            </p:nvCxnSpPr>
            <p:spPr bwMode="auto">
              <a:xfrm rot="5400000">
                <a:off x="335640" y="2544028"/>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6" name="Straight Connector 485"/>
              <p:cNvCxnSpPr/>
              <p:nvPr/>
            </p:nvCxnSpPr>
            <p:spPr bwMode="auto">
              <a:xfrm>
                <a:off x="336292" y="25932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7" name="Group 153"/>
              <p:cNvGrpSpPr/>
              <p:nvPr/>
            </p:nvGrpSpPr>
            <p:grpSpPr>
              <a:xfrm>
                <a:off x="428365" y="2639279"/>
                <a:ext cx="227806" cy="1"/>
                <a:chOff x="1981200" y="2844824"/>
                <a:chExt cx="455611" cy="2"/>
              </a:xfrm>
            </p:grpSpPr>
            <p:cxnSp>
              <p:nvCxnSpPr>
                <p:cNvPr id="788" name="Straight Connector 787"/>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9" name="Straight Connector 788"/>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90" name="Straight Connector 789"/>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488" name="Straight Connector 487"/>
              <p:cNvCxnSpPr/>
              <p:nvPr/>
            </p:nvCxnSpPr>
            <p:spPr bwMode="auto">
              <a:xfrm>
                <a:off x="382328"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89" name="Straight Connector 488"/>
              <p:cNvCxnSpPr/>
              <p:nvPr/>
            </p:nvCxnSpPr>
            <p:spPr bwMode="auto">
              <a:xfrm>
                <a:off x="472022"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0" name="Straight Connector 489"/>
              <p:cNvCxnSpPr/>
              <p:nvPr/>
            </p:nvCxnSpPr>
            <p:spPr bwMode="auto">
              <a:xfrm>
                <a:off x="564096"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1" name="Straight Connector 490"/>
              <p:cNvCxnSpPr/>
              <p:nvPr/>
            </p:nvCxnSpPr>
            <p:spPr bwMode="auto">
              <a:xfrm>
                <a:off x="656649"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2" name="Straight Connector 491"/>
              <p:cNvCxnSpPr/>
              <p:nvPr/>
            </p:nvCxnSpPr>
            <p:spPr bwMode="auto">
              <a:xfrm>
                <a:off x="336291" y="26392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493" name="Straight Connector 492"/>
              <p:cNvCxnSpPr/>
              <p:nvPr/>
            </p:nvCxnSpPr>
            <p:spPr bwMode="auto">
              <a:xfrm>
                <a:off x="336292" y="26878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8" name="Group 153"/>
              <p:cNvGrpSpPr/>
              <p:nvPr/>
            </p:nvGrpSpPr>
            <p:grpSpPr>
              <a:xfrm>
                <a:off x="428365" y="2733892"/>
                <a:ext cx="227806" cy="1"/>
                <a:chOff x="1981200" y="2844824"/>
                <a:chExt cx="455611" cy="2"/>
              </a:xfrm>
            </p:grpSpPr>
            <p:cxnSp>
              <p:nvCxnSpPr>
                <p:cNvPr id="785" name="Straight Connector 189"/>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6" name="Straight Connector 190"/>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7" name="Straight Connector 191"/>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495" name="Straight Connector 494"/>
              <p:cNvCxnSpPr/>
              <p:nvPr/>
            </p:nvCxnSpPr>
            <p:spPr bwMode="auto">
              <a:xfrm>
                <a:off x="382328" y="27761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6" name="Straight Connector 495"/>
              <p:cNvCxnSpPr/>
              <p:nvPr/>
            </p:nvCxnSpPr>
            <p:spPr bwMode="auto">
              <a:xfrm>
                <a:off x="472022"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7" name="Straight Connector 496"/>
              <p:cNvCxnSpPr/>
              <p:nvPr/>
            </p:nvCxnSpPr>
            <p:spPr bwMode="auto">
              <a:xfrm>
                <a:off x="564096"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8" name="Straight Connector 497"/>
              <p:cNvCxnSpPr/>
              <p:nvPr/>
            </p:nvCxnSpPr>
            <p:spPr bwMode="auto">
              <a:xfrm>
                <a:off x="656649"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9" name="Straight Connector 498"/>
              <p:cNvCxnSpPr/>
              <p:nvPr/>
            </p:nvCxnSpPr>
            <p:spPr bwMode="auto">
              <a:xfrm>
                <a:off x="336291" y="27338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00" name="Straight Connector 499"/>
              <p:cNvCxnSpPr/>
              <p:nvPr/>
            </p:nvCxnSpPr>
            <p:spPr bwMode="auto">
              <a:xfrm>
                <a:off x="336292" y="27773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9" name="Group 153"/>
              <p:cNvGrpSpPr/>
              <p:nvPr/>
            </p:nvGrpSpPr>
            <p:grpSpPr>
              <a:xfrm>
                <a:off x="428365" y="2822160"/>
                <a:ext cx="227806" cy="1"/>
                <a:chOff x="1981200" y="2844824"/>
                <a:chExt cx="455611" cy="2"/>
              </a:xfrm>
            </p:grpSpPr>
            <p:cxnSp>
              <p:nvCxnSpPr>
                <p:cNvPr id="782" name="Straight Connector 21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3" name="Straight Connector 782"/>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4" name="Straight Connector 783"/>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02" name="Straight Connector 501"/>
              <p:cNvCxnSpPr/>
              <p:nvPr/>
            </p:nvCxnSpPr>
            <p:spPr bwMode="auto">
              <a:xfrm>
                <a:off x="382328" y="28656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3" name="Straight Connector 502"/>
              <p:cNvCxnSpPr/>
              <p:nvPr/>
            </p:nvCxnSpPr>
            <p:spPr bwMode="auto">
              <a:xfrm>
                <a:off x="472022" y="28656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4" name="Straight Connector 503"/>
              <p:cNvCxnSpPr/>
              <p:nvPr/>
            </p:nvCxnSpPr>
            <p:spPr bwMode="auto">
              <a:xfrm>
                <a:off x="564096" y="28656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5" name="Straight Connector 504"/>
              <p:cNvCxnSpPr/>
              <p:nvPr/>
            </p:nvCxnSpPr>
            <p:spPr bwMode="auto">
              <a:xfrm>
                <a:off x="656649" y="28656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6" name="Straight Connector 505"/>
              <p:cNvCxnSpPr/>
              <p:nvPr/>
            </p:nvCxnSpPr>
            <p:spPr bwMode="auto">
              <a:xfrm>
                <a:off x="336291" y="28234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07" name="Straight Connector 506"/>
              <p:cNvCxnSpPr/>
              <p:nvPr/>
            </p:nvCxnSpPr>
            <p:spPr bwMode="auto">
              <a:xfrm>
                <a:off x="336292" y="28720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0" name="Group 153"/>
              <p:cNvGrpSpPr/>
              <p:nvPr/>
            </p:nvGrpSpPr>
            <p:grpSpPr>
              <a:xfrm>
                <a:off x="428365" y="2916773"/>
                <a:ext cx="227806" cy="1"/>
                <a:chOff x="1981200" y="2844824"/>
                <a:chExt cx="455611" cy="2"/>
              </a:xfrm>
            </p:grpSpPr>
            <p:cxnSp>
              <p:nvCxnSpPr>
                <p:cNvPr id="779" name="Straight Connector 20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0" name="Straight Connector 204"/>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1" name="Straight Connector 205"/>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09" name="Straight Connector 508"/>
              <p:cNvCxnSpPr/>
              <p:nvPr/>
            </p:nvCxnSpPr>
            <p:spPr bwMode="auto">
              <a:xfrm>
                <a:off x="382328" y="296027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0" name="Straight Connector 509"/>
              <p:cNvCxnSpPr/>
              <p:nvPr/>
            </p:nvCxnSpPr>
            <p:spPr bwMode="auto">
              <a:xfrm>
                <a:off x="472022" y="296027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1" name="Straight Connector 510"/>
              <p:cNvCxnSpPr/>
              <p:nvPr/>
            </p:nvCxnSpPr>
            <p:spPr bwMode="auto">
              <a:xfrm>
                <a:off x="564096" y="296027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2" name="Straight Connector 511"/>
              <p:cNvCxnSpPr/>
              <p:nvPr/>
            </p:nvCxnSpPr>
            <p:spPr bwMode="auto">
              <a:xfrm>
                <a:off x="656649" y="296027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3" name="Straight Connector 512"/>
              <p:cNvCxnSpPr/>
              <p:nvPr/>
            </p:nvCxnSpPr>
            <p:spPr bwMode="auto">
              <a:xfrm>
                <a:off x="336291" y="29180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14" name="Straight Connector 513"/>
              <p:cNvCxnSpPr/>
              <p:nvPr/>
            </p:nvCxnSpPr>
            <p:spPr bwMode="auto">
              <a:xfrm>
                <a:off x="336292" y="29615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1" name="Group 153"/>
              <p:cNvGrpSpPr/>
              <p:nvPr/>
            </p:nvGrpSpPr>
            <p:grpSpPr>
              <a:xfrm>
                <a:off x="428365" y="3006310"/>
                <a:ext cx="227806" cy="1"/>
                <a:chOff x="1981200" y="2844824"/>
                <a:chExt cx="455611" cy="2"/>
              </a:xfrm>
            </p:grpSpPr>
            <p:cxnSp>
              <p:nvCxnSpPr>
                <p:cNvPr id="776" name="Straight Connector 28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7" name="Straight Connector 28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8" name="Straight Connector 28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16" name="Straight Connector 515"/>
              <p:cNvCxnSpPr/>
              <p:nvPr/>
            </p:nvCxnSpPr>
            <p:spPr bwMode="auto">
              <a:xfrm>
                <a:off x="382328" y="304980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7" name="Straight Connector 516"/>
              <p:cNvCxnSpPr/>
              <p:nvPr/>
            </p:nvCxnSpPr>
            <p:spPr bwMode="auto">
              <a:xfrm>
                <a:off x="472022" y="304980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8" name="Straight Connector 517"/>
              <p:cNvCxnSpPr/>
              <p:nvPr/>
            </p:nvCxnSpPr>
            <p:spPr bwMode="auto">
              <a:xfrm>
                <a:off x="564096" y="304980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9" name="Straight Connector 518"/>
              <p:cNvCxnSpPr/>
              <p:nvPr/>
            </p:nvCxnSpPr>
            <p:spPr bwMode="auto">
              <a:xfrm>
                <a:off x="656649" y="304980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0" name="Straight Connector 519"/>
              <p:cNvCxnSpPr/>
              <p:nvPr/>
            </p:nvCxnSpPr>
            <p:spPr bwMode="auto">
              <a:xfrm>
                <a:off x="336291" y="30075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21" name="Straight Connector 520"/>
              <p:cNvCxnSpPr/>
              <p:nvPr/>
            </p:nvCxnSpPr>
            <p:spPr bwMode="auto">
              <a:xfrm>
                <a:off x="336292" y="30561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2" name="Group 153"/>
              <p:cNvGrpSpPr/>
              <p:nvPr/>
            </p:nvGrpSpPr>
            <p:grpSpPr>
              <a:xfrm>
                <a:off x="428365" y="3100923"/>
                <a:ext cx="227806" cy="1"/>
                <a:chOff x="1981200" y="2844824"/>
                <a:chExt cx="455611" cy="2"/>
              </a:xfrm>
            </p:grpSpPr>
            <p:cxnSp>
              <p:nvCxnSpPr>
                <p:cNvPr id="773" name="Straight Connector 27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4" name="Straight Connector 27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5" name="Straight Connector 27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23" name="Straight Connector 522"/>
              <p:cNvCxnSpPr/>
              <p:nvPr/>
            </p:nvCxnSpPr>
            <p:spPr bwMode="auto">
              <a:xfrm>
                <a:off x="382328" y="31444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4" name="Straight Connector 523"/>
              <p:cNvCxnSpPr/>
              <p:nvPr/>
            </p:nvCxnSpPr>
            <p:spPr bwMode="auto">
              <a:xfrm>
                <a:off x="472022" y="31444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5" name="Straight Connector 524"/>
              <p:cNvCxnSpPr/>
              <p:nvPr/>
            </p:nvCxnSpPr>
            <p:spPr bwMode="auto">
              <a:xfrm>
                <a:off x="564096" y="314442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6" name="Straight Connector 525"/>
              <p:cNvCxnSpPr/>
              <p:nvPr/>
            </p:nvCxnSpPr>
            <p:spPr bwMode="auto">
              <a:xfrm>
                <a:off x="656649" y="314442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7" name="Straight Connector 526"/>
              <p:cNvCxnSpPr/>
              <p:nvPr/>
            </p:nvCxnSpPr>
            <p:spPr bwMode="auto">
              <a:xfrm>
                <a:off x="336291" y="31021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28" name="Straight Connector 527"/>
              <p:cNvCxnSpPr/>
              <p:nvPr/>
            </p:nvCxnSpPr>
            <p:spPr bwMode="auto">
              <a:xfrm>
                <a:off x="336292" y="31456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3" name="Group 153"/>
              <p:cNvGrpSpPr/>
              <p:nvPr/>
            </p:nvGrpSpPr>
            <p:grpSpPr>
              <a:xfrm>
                <a:off x="428365" y="3190460"/>
                <a:ext cx="227806" cy="1"/>
                <a:chOff x="1981200" y="2844824"/>
                <a:chExt cx="455611" cy="2"/>
              </a:xfrm>
            </p:grpSpPr>
            <p:cxnSp>
              <p:nvCxnSpPr>
                <p:cNvPr id="770" name="Straight Connector 26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1" name="Straight Connector 26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2" name="Straight Connector 26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30" name="Straight Connector 529"/>
              <p:cNvCxnSpPr/>
              <p:nvPr/>
            </p:nvCxnSpPr>
            <p:spPr bwMode="auto">
              <a:xfrm>
                <a:off x="382328" y="32339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1" name="Straight Connector 530"/>
              <p:cNvCxnSpPr/>
              <p:nvPr/>
            </p:nvCxnSpPr>
            <p:spPr bwMode="auto">
              <a:xfrm>
                <a:off x="472022" y="32339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2" name="Straight Connector 531"/>
              <p:cNvCxnSpPr/>
              <p:nvPr/>
            </p:nvCxnSpPr>
            <p:spPr bwMode="auto">
              <a:xfrm>
                <a:off x="564096" y="32339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3" name="Straight Connector 532"/>
              <p:cNvCxnSpPr/>
              <p:nvPr/>
            </p:nvCxnSpPr>
            <p:spPr bwMode="auto">
              <a:xfrm>
                <a:off x="656649" y="32339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4" name="Straight Connector 533"/>
              <p:cNvCxnSpPr/>
              <p:nvPr/>
            </p:nvCxnSpPr>
            <p:spPr bwMode="auto">
              <a:xfrm>
                <a:off x="336291" y="31917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35" name="Straight Connector 534"/>
              <p:cNvCxnSpPr/>
              <p:nvPr/>
            </p:nvCxnSpPr>
            <p:spPr bwMode="auto">
              <a:xfrm>
                <a:off x="336292" y="32403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5" name="Group 153"/>
              <p:cNvGrpSpPr/>
              <p:nvPr/>
            </p:nvGrpSpPr>
            <p:grpSpPr>
              <a:xfrm>
                <a:off x="428365" y="3285073"/>
                <a:ext cx="227806" cy="1"/>
                <a:chOff x="1981200" y="2844824"/>
                <a:chExt cx="455611" cy="2"/>
              </a:xfrm>
            </p:grpSpPr>
            <p:cxnSp>
              <p:nvCxnSpPr>
                <p:cNvPr id="767" name="Straight Connector 25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8" name="Straight Connector 25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9" name="Straight Connector 25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37" name="Straight Connector 536"/>
              <p:cNvCxnSpPr/>
              <p:nvPr/>
            </p:nvCxnSpPr>
            <p:spPr bwMode="auto">
              <a:xfrm>
                <a:off x="382328" y="3329840"/>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38" name="Straight Connector 537"/>
              <p:cNvCxnSpPr/>
              <p:nvPr/>
            </p:nvCxnSpPr>
            <p:spPr bwMode="auto">
              <a:xfrm>
                <a:off x="472022" y="3329840"/>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39" name="Straight Connector 538"/>
              <p:cNvCxnSpPr/>
              <p:nvPr/>
            </p:nvCxnSpPr>
            <p:spPr bwMode="auto">
              <a:xfrm>
                <a:off x="564096" y="3329841"/>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40" name="Straight Connector 539"/>
              <p:cNvCxnSpPr/>
              <p:nvPr/>
            </p:nvCxnSpPr>
            <p:spPr bwMode="auto">
              <a:xfrm>
                <a:off x="656649" y="3329841"/>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41" name="Straight Connector 540"/>
              <p:cNvCxnSpPr/>
              <p:nvPr/>
            </p:nvCxnSpPr>
            <p:spPr bwMode="auto">
              <a:xfrm>
                <a:off x="336291" y="32863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sp>
            <p:nvSpPr>
              <p:cNvPr id="542" name="Freeform 541"/>
              <p:cNvSpPr/>
              <p:nvPr/>
            </p:nvSpPr>
            <p:spPr bwMode="auto">
              <a:xfrm>
                <a:off x="841114" y="2225577"/>
                <a:ext cx="45509" cy="271751"/>
              </a:xfrm>
              <a:custGeom>
                <a:avLst/>
                <a:gdLst>
                  <a:gd name="connsiteX0" fmla="*/ 0 w 288926"/>
                  <a:gd name="connsiteY0" fmla="*/ 547688 h 547688"/>
                  <a:gd name="connsiteX1" fmla="*/ 104775 w 288926"/>
                  <a:gd name="connsiteY1" fmla="*/ 509588 h 547688"/>
                  <a:gd name="connsiteX2" fmla="*/ 166688 w 288926"/>
                  <a:gd name="connsiteY2" fmla="*/ 442913 h 547688"/>
                  <a:gd name="connsiteX3" fmla="*/ 271463 w 288926"/>
                  <a:gd name="connsiteY3" fmla="*/ 276225 h 547688"/>
                  <a:gd name="connsiteX4" fmla="*/ 271463 w 288926"/>
                  <a:gd name="connsiteY4" fmla="*/ 95250 h 547688"/>
                  <a:gd name="connsiteX5" fmla="*/ 228600 w 288926"/>
                  <a:gd name="connsiteY5" fmla="*/ 0 h 547688"/>
                  <a:gd name="connsiteX0" fmla="*/ 0 w 279400"/>
                  <a:gd name="connsiteY0" fmla="*/ 547688 h 547688"/>
                  <a:gd name="connsiteX1" fmla="*/ 104775 w 279400"/>
                  <a:gd name="connsiteY1" fmla="*/ 509588 h 547688"/>
                  <a:gd name="connsiteX2" fmla="*/ 223838 w 279400"/>
                  <a:gd name="connsiteY2" fmla="*/ 404289 h 547688"/>
                  <a:gd name="connsiteX3" fmla="*/ 271463 w 279400"/>
                  <a:gd name="connsiteY3" fmla="*/ 276225 h 547688"/>
                  <a:gd name="connsiteX4" fmla="*/ 271463 w 279400"/>
                  <a:gd name="connsiteY4" fmla="*/ 95250 h 547688"/>
                  <a:gd name="connsiteX5" fmla="*/ 228600 w 279400"/>
                  <a:gd name="connsiteY5" fmla="*/ 0 h 547688"/>
                  <a:gd name="connsiteX0" fmla="*/ 1588 w 318560"/>
                  <a:gd name="connsiteY0" fmla="*/ 547688 h 547688"/>
                  <a:gd name="connsiteX1" fmla="*/ 106363 w 318560"/>
                  <a:gd name="connsiteY1" fmla="*/ 509588 h 547688"/>
                  <a:gd name="connsiteX2" fmla="*/ 225426 w 318560"/>
                  <a:gd name="connsiteY2" fmla="*/ 404289 h 547688"/>
                  <a:gd name="connsiteX3" fmla="*/ 273051 w 318560"/>
                  <a:gd name="connsiteY3" fmla="*/ 276225 h 547688"/>
                  <a:gd name="connsiteX4" fmla="*/ 273051 w 318560"/>
                  <a:gd name="connsiteY4" fmla="*/ 95250 h 547688"/>
                  <a:gd name="connsiteX5" fmla="*/ 0 w 318560"/>
                  <a:gd name="connsiteY5" fmla="*/ 0 h 547688"/>
                  <a:gd name="connsiteX0" fmla="*/ 1588 w 297922"/>
                  <a:gd name="connsiteY0" fmla="*/ 547688 h 547688"/>
                  <a:gd name="connsiteX1" fmla="*/ 106363 w 297922"/>
                  <a:gd name="connsiteY1" fmla="*/ 509588 h 547688"/>
                  <a:gd name="connsiteX2" fmla="*/ 225426 w 297922"/>
                  <a:gd name="connsiteY2" fmla="*/ 404289 h 547688"/>
                  <a:gd name="connsiteX3" fmla="*/ 273051 w 297922"/>
                  <a:gd name="connsiteY3" fmla="*/ 276225 h 547688"/>
                  <a:gd name="connsiteX4" fmla="*/ 76201 w 297922"/>
                  <a:gd name="connsiteY4" fmla="*/ 105756 h 547688"/>
                  <a:gd name="connsiteX5" fmla="*/ 0 w 297922"/>
                  <a:gd name="connsiteY5" fmla="*/ 0 h 547688"/>
                  <a:gd name="connsiteX0" fmla="*/ 1588 w 273051"/>
                  <a:gd name="connsiteY0" fmla="*/ 547688 h 547688"/>
                  <a:gd name="connsiteX1" fmla="*/ 106363 w 273051"/>
                  <a:gd name="connsiteY1" fmla="*/ 509588 h 547688"/>
                  <a:gd name="connsiteX2" fmla="*/ 76201 w 273051"/>
                  <a:gd name="connsiteY2" fmla="*/ 364743 h 547688"/>
                  <a:gd name="connsiteX3" fmla="*/ 273051 w 273051"/>
                  <a:gd name="connsiteY3" fmla="*/ 276225 h 547688"/>
                  <a:gd name="connsiteX4" fmla="*/ 76201 w 273051"/>
                  <a:gd name="connsiteY4" fmla="*/ 105756 h 547688"/>
                  <a:gd name="connsiteX5" fmla="*/ 0 w 273051"/>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76201 w 118798"/>
                  <a:gd name="connsiteY4" fmla="*/ 105756 h 547688"/>
                  <a:gd name="connsiteX5" fmla="*/ 0 w 118798"/>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42864 w 118798"/>
                  <a:gd name="connsiteY4" fmla="*/ 91359 h 547688"/>
                  <a:gd name="connsiteX5" fmla="*/ 0 w 118798"/>
                  <a:gd name="connsiteY5" fmla="*/ 0 h 547688"/>
                  <a:gd name="connsiteX0" fmla="*/ 1588 w 85460"/>
                  <a:gd name="connsiteY0" fmla="*/ 547688 h 547688"/>
                  <a:gd name="connsiteX1" fmla="*/ 73025 w 85460"/>
                  <a:gd name="connsiteY1" fmla="*/ 461596 h 547688"/>
                  <a:gd name="connsiteX2" fmla="*/ 76201 w 85460"/>
                  <a:gd name="connsiteY2" fmla="*/ 364743 h 547688"/>
                  <a:gd name="connsiteX3" fmla="*/ 76202 w 85460"/>
                  <a:gd name="connsiteY3" fmla="*/ 219592 h 547688"/>
                  <a:gd name="connsiteX4" fmla="*/ 42864 w 85460"/>
                  <a:gd name="connsiteY4" fmla="*/ 91359 h 547688"/>
                  <a:gd name="connsiteX5" fmla="*/ 0 w 85460"/>
                  <a:gd name="connsiteY5" fmla="*/ 0 h 547688"/>
                  <a:gd name="connsiteX0" fmla="*/ 1588 w 91018"/>
                  <a:gd name="connsiteY0" fmla="*/ 547688 h 547688"/>
                  <a:gd name="connsiteX1" fmla="*/ 73025 w 91018"/>
                  <a:gd name="connsiteY1" fmla="*/ 461596 h 547688"/>
                  <a:gd name="connsiteX2" fmla="*/ 90488 w 91018"/>
                  <a:gd name="connsiteY2" fmla="*/ 355145 h 547688"/>
                  <a:gd name="connsiteX3" fmla="*/ 76202 w 91018"/>
                  <a:gd name="connsiteY3" fmla="*/ 219592 h 547688"/>
                  <a:gd name="connsiteX4" fmla="*/ 42864 w 91018"/>
                  <a:gd name="connsiteY4" fmla="*/ 91359 h 547688"/>
                  <a:gd name="connsiteX5" fmla="*/ 0 w 91018"/>
                  <a:gd name="connsiteY5"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18" h="547688">
                    <a:moveTo>
                      <a:pt x="1588" y="547688"/>
                    </a:moveTo>
                    <a:cubicBezTo>
                      <a:pt x="40085" y="537369"/>
                      <a:pt x="58208" y="493686"/>
                      <a:pt x="73025" y="461596"/>
                    </a:cubicBezTo>
                    <a:cubicBezTo>
                      <a:pt x="87842" y="429506"/>
                      <a:pt x="89959" y="395479"/>
                      <a:pt x="90488" y="355145"/>
                    </a:cubicBezTo>
                    <a:cubicBezTo>
                      <a:pt x="91018" y="314811"/>
                      <a:pt x="84139" y="263556"/>
                      <a:pt x="76202" y="219592"/>
                    </a:cubicBezTo>
                    <a:cubicBezTo>
                      <a:pt x="68265" y="175628"/>
                      <a:pt x="55564" y="127958"/>
                      <a:pt x="42864" y="91359"/>
                    </a:cubicBezTo>
                    <a:cubicBezTo>
                      <a:pt x="30164" y="54760"/>
                      <a:pt x="17859" y="24606"/>
                      <a:pt x="0" y="0"/>
                    </a:cubicBezTo>
                  </a:path>
                </a:pathLst>
              </a:custGeom>
              <a:noFill/>
              <a:ln w="19050" cap="rnd"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543" name="Straight Connector 542"/>
              <p:cNvCxnSpPr>
                <a:endCxn id="542" idx="0"/>
              </p:cNvCxnSpPr>
              <p:nvPr/>
            </p:nvCxnSpPr>
            <p:spPr bwMode="auto">
              <a:xfrm flipV="1">
                <a:off x="702685" y="2497328"/>
                <a:ext cx="139224" cy="13"/>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866" name="Group 334"/>
              <p:cNvGrpSpPr/>
              <p:nvPr/>
            </p:nvGrpSpPr>
            <p:grpSpPr>
              <a:xfrm>
                <a:off x="748088" y="2590702"/>
                <a:ext cx="95011" cy="371161"/>
                <a:chOff x="2560321" y="2692400"/>
                <a:chExt cx="190021" cy="742322"/>
              </a:xfrm>
            </p:grpSpPr>
            <p:grpSp>
              <p:nvGrpSpPr>
                <p:cNvPr id="867" name="Group 316"/>
                <p:cNvGrpSpPr/>
                <p:nvPr/>
              </p:nvGrpSpPr>
              <p:grpSpPr>
                <a:xfrm>
                  <a:off x="2560321" y="2692400"/>
                  <a:ext cx="187641" cy="371482"/>
                  <a:chOff x="2560321" y="2692400"/>
                  <a:chExt cx="187641" cy="371482"/>
                </a:xfrm>
              </p:grpSpPr>
              <p:grpSp>
                <p:nvGrpSpPr>
                  <p:cNvPr id="868" name="Group 308"/>
                  <p:cNvGrpSpPr/>
                  <p:nvPr/>
                </p:nvGrpSpPr>
                <p:grpSpPr>
                  <a:xfrm>
                    <a:off x="2560321" y="2692400"/>
                    <a:ext cx="186054" cy="183522"/>
                    <a:chOff x="2560321" y="2692400"/>
                    <a:chExt cx="186054" cy="183522"/>
                  </a:xfrm>
                </p:grpSpPr>
                <p:grpSp>
                  <p:nvGrpSpPr>
                    <p:cNvPr id="869" name="Group 296"/>
                    <p:cNvGrpSpPr>
                      <a:grpSpLocks noChangeAspect="1"/>
                    </p:cNvGrpSpPr>
                    <p:nvPr/>
                  </p:nvGrpSpPr>
                  <p:grpSpPr>
                    <a:xfrm>
                      <a:off x="2560322" y="2692400"/>
                      <a:ext cx="186053" cy="87002"/>
                      <a:chOff x="2560322" y="2743199"/>
                      <a:chExt cx="186053" cy="87002"/>
                    </a:xfrm>
                  </p:grpSpPr>
                  <p:cxnSp>
                    <p:nvCxnSpPr>
                      <p:cNvPr id="765" name="Straight Connector 289"/>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6" name="Straight Connector 29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0" name="Group 297"/>
                    <p:cNvGrpSpPr>
                      <a:grpSpLocks noChangeAspect="1"/>
                    </p:cNvGrpSpPr>
                    <p:nvPr/>
                  </p:nvGrpSpPr>
                  <p:grpSpPr>
                    <a:xfrm>
                      <a:off x="2560321" y="2788920"/>
                      <a:ext cx="186053" cy="87002"/>
                      <a:chOff x="2560322" y="2743199"/>
                      <a:chExt cx="186053" cy="87002"/>
                    </a:xfrm>
                  </p:grpSpPr>
                  <p:cxnSp>
                    <p:nvCxnSpPr>
                      <p:cNvPr id="763" name="Straight Connector 76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4" name="Straight Connector 76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71" name="Group 309"/>
                  <p:cNvGrpSpPr/>
                  <p:nvPr/>
                </p:nvGrpSpPr>
                <p:grpSpPr>
                  <a:xfrm>
                    <a:off x="2561908" y="2880360"/>
                    <a:ext cx="186054" cy="183522"/>
                    <a:chOff x="2560321" y="2692400"/>
                    <a:chExt cx="186054" cy="183522"/>
                  </a:xfrm>
                </p:grpSpPr>
                <p:grpSp>
                  <p:nvGrpSpPr>
                    <p:cNvPr id="872" name="Group 296"/>
                    <p:cNvGrpSpPr>
                      <a:grpSpLocks noChangeAspect="1"/>
                    </p:cNvGrpSpPr>
                    <p:nvPr/>
                  </p:nvGrpSpPr>
                  <p:grpSpPr>
                    <a:xfrm>
                      <a:off x="2560322" y="2692400"/>
                      <a:ext cx="186053" cy="87002"/>
                      <a:chOff x="2560322" y="2743199"/>
                      <a:chExt cx="186053" cy="87002"/>
                    </a:xfrm>
                  </p:grpSpPr>
                  <p:cxnSp>
                    <p:nvCxnSpPr>
                      <p:cNvPr id="759" name="Straight Connector 75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0" name="Straight Connector 75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3" name="Group 297"/>
                    <p:cNvGrpSpPr>
                      <a:grpSpLocks noChangeAspect="1"/>
                    </p:cNvGrpSpPr>
                    <p:nvPr/>
                  </p:nvGrpSpPr>
                  <p:grpSpPr>
                    <a:xfrm>
                      <a:off x="2560321" y="2788920"/>
                      <a:ext cx="186053" cy="87002"/>
                      <a:chOff x="2560322" y="2743199"/>
                      <a:chExt cx="186053" cy="87002"/>
                    </a:xfrm>
                  </p:grpSpPr>
                  <p:cxnSp>
                    <p:nvCxnSpPr>
                      <p:cNvPr id="757" name="Straight Connector 75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8" name="Straight Connector 75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874" name="Group 319"/>
                <p:cNvGrpSpPr/>
                <p:nvPr/>
              </p:nvGrpSpPr>
              <p:grpSpPr>
                <a:xfrm>
                  <a:off x="2562701" y="3063240"/>
                  <a:ext cx="187641" cy="371482"/>
                  <a:chOff x="2560321" y="2692400"/>
                  <a:chExt cx="187641" cy="371482"/>
                </a:xfrm>
              </p:grpSpPr>
              <p:grpSp>
                <p:nvGrpSpPr>
                  <p:cNvPr id="875" name="Group 308"/>
                  <p:cNvGrpSpPr/>
                  <p:nvPr/>
                </p:nvGrpSpPr>
                <p:grpSpPr>
                  <a:xfrm>
                    <a:off x="2560321" y="2692400"/>
                    <a:ext cx="186054" cy="183522"/>
                    <a:chOff x="2560321" y="2692400"/>
                    <a:chExt cx="186054" cy="183522"/>
                  </a:xfrm>
                </p:grpSpPr>
                <p:grpSp>
                  <p:nvGrpSpPr>
                    <p:cNvPr id="876" name="Group 296"/>
                    <p:cNvGrpSpPr>
                      <a:grpSpLocks noChangeAspect="1"/>
                    </p:cNvGrpSpPr>
                    <p:nvPr/>
                  </p:nvGrpSpPr>
                  <p:grpSpPr>
                    <a:xfrm>
                      <a:off x="2560322" y="2692400"/>
                      <a:ext cx="186053" cy="87002"/>
                      <a:chOff x="2560322" y="2743199"/>
                      <a:chExt cx="186053" cy="87002"/>
                    </a:xfrm>
                  </p:grpSpPr>
                  <p:cxnSp>
                    <p:nvCxnSpPr>
                      <p:cNvPr id="751" name="Straight Connector 75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2" name="Straight Connector 75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7" name="Group 297"/>
                    <p:cNvGrpSpPr>
                      <a:grpSpLocks noChangeAspect="1"/>
                    </p:cNvGrpSpPr>
                    <p:nvPr/>
                  </p:nvGrpSpPr>
                  <p:grpSpPr>
                    <a:xfrm>
                      <a:off x="2560321" y="2788920"/>
                      <a:ext cx="186053" cy="87002"/>
                      <a:chOff x="2560322" y="2743199"/>
                      <a:chExt cx="186053" cy="87002"/>
                    </a:xfrm>
                  </p:grpSpPr>
                  <p:cxnSp>
                    <p:nvCxnSpPr>
                      <p:cNvPr id="749" name="Straight Connector 74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0" name="Straight Connector 74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78" name="Group 309"/>
                  <p:cNvGrpSpPr/>
                  <p:nvPr/>
                </p:nvGrpSpPr>
                <p:grpSpPr>
                  <a:xfrm>
                    <a:off x="2561908" y="2880360"/>
                    <a:ext cx="186054" cy="183522"/>
                    <a:chOff x="2560321" y="2692400"/>
                    <a:chExt cx="186054" cy="183522"/>
                  </a:xfrm>
                </p:grpSpPr>
                <p:grpSp>
                  <p:nvGrpSpPr>
                    <p:cNvPr id="879" name="Group 296"/>
                    <p:cNvGrpSpPr>
                      <a:grpSpLocks noChangeAspect="1"/>
                    </p:cNvGrpSpPr>
                    <p:nvPr/>
                  </p:nvGrpSpPr>
                  <p:grpSpPr>
                    <a:xfrm>
                      <a:off x="2560322" y="2692400"/>
                      <a:ext cx="186053" cy="87002"/>
                      <a:chOff x="2560322" y="2743199"/>
                      <a:chExt cx="186053" cy="87002"/>
                    </a:xfrm>
                  </p:grpSpPr>
                  <p:cxnSp>
                    <p:nvCxnSpPr>
                      <p:cNvPr id="745" name="Straight Connector 74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46" name="Straight Connector 74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0" name="Group 297"/>
                    <p:cNvGrpSpPr>
                      <a:grpSpLocks noChangeAspect="1"/>
                    </p:cNvGrpSpPr>
                    <p:nvPr/>
                  </p:nvGrpSpPr>
                  <p:grpSpPr>
                    <a:xfrm>
                      <a:off x="2560321" y="2788920"/>
                      <a:ext cx="186053" cy="87002"/>
                      <a:chOff x="2560322" y="2743199"/>
                      <a:chExt cx="186053" cy="87002"/>
                    </a:xfrm>
                  </p:grpSpPr>
                  <p:cxnSp>
                    <p:nvCxnSpPr>
                      <p:cNvPr id="743" name="Straight Connector 74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44" name="Straight Connector 74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grpSp>
            <p:nvGrpSpPr>
              <p:cNvPr id="881" name="Group 335"/>
              <p:cNvGrpSpPr/>
              <p:nvPr/>
            </p:nvGrpSpPr>
            <p:grpSpPr>
              <a:xfrm>
                <a:off x="750072" y="2958681"/>
                <a:ext cx="95011" cy="371161"/>
                <a:chOff x="2560321" y="2692400"/>
                <a:chExt cx="190021" cy="742322"/>
              </a:xfrm>
            </p:grpSpPr>
            <p:grpSp>
              <p:nvGrpSpPr>
                <p:cNvPr id="882" name="Group 316"/>
                <p:cNvGrpSpPr/>
                <p:nvPr/>
              </p:nvGrpSpPr>
              <p:grpSpPr>
                <a:xfrm>
                  <a:off x="2560321" y="2692400"/>
                  <a:ext cx="187641" cy="371482"/>
                  <a:chOff x="2560321" y="2692400"/>
                  <a:chExt cx="187641" cy="371482"/>
                </a:xfrm>
              </p:grpSpPr>
              <p:grpSp>
                <p:nvGrpSpPr>
                  <p:cNvPr id="883" name="Group 308"/>
                  <p:cNvGrpSpPr/>
                  <p:nvPr/>
                </p:nvGrpSpPr>
                <p:grpSpPr>
                  <a:xfrm>
                    <a:off x="2560321" y="2692400"/>
                    <a:ext cx="186054" cy="183522"/>
                    <a:chOff x="2560321" y="2692400"/>
                    <a:chExt cx="186054" cy="183522"/>
                  </a:xfrm>
                </p:grpSpPr>
                <p:grpSp>
                  <p:nvGrpSpPr>
                    <p:cNvPr id="884" name="Group 296"/>
                    <p:cNvGrpSpPr>
                      <a:grpSpLocks noChangeAspect="1"/>
                    </p:cNvGrpSpPr>
                    <p:nvPr/>
                  </p:nvGrpSpPr>
                  <p:grpSpPr>
                    <a:xfrm>
                      <a:off x="2560322" y="2692400"/>
                      <a:ext cx="186053" cy="87002"/>
                      <a:chOff x="2560322" y="2743199"/>
                      <a:chExt cx="186053" cy="87002"/>
                    </a:xfrm>
                  </p:grpSpPr>
                  <p:cxnSp>
                    <p:nvCxnSpPr>
                      <p:cNvPr id="735" name="Straight Connector 73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6" name="Straight Connector 73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5" name="Group 297"/>
                    <p:cNvGrpSpPr>
                      <a:grpSpLocks noChangeAspect="1"/>
                    </p:cNvGrpSpPr>
                    <p:nvPr/>
                  </p:nvGrpSpPr>
                  <p:grpSpPr>
                    <a:xfrm>
                      <a:off x="2560321" y="2788920"/>
                      <a:ext cx="186053" cy="87002"/>
                      <a:chOff x="2560322" y="2743199"/>
                      <a:chExt cx="186053" cy="87002"/>
                    </a:xfrm>
                  </p:grpSpPr>
                  <p:cxnSp>
                    <p:nvCxnSpPr>
                      <p:cNvPr id="733" name="Straight Connector 73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4" name="Straight Connector 73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86" name="Group 309"/>
                  <p:cNvGrpSpPr/>
                  <p:nvPr/>
                </p:nvGrpSpPr>
                <p:grpSpPr>
                  <a:xfrm>
                    <a:off x="2561908" y="2880360"/>
                    <a:ext cx="186054" cy="183522"/>
                    <a:chOff x="2560321" y="2692400"/>
                    <a:chExt cx="186054" cy="183522"/>
                  </a:xfrm>
                </p:grpSpPr>
                <p:grpSp>
                  <p:nvGrpSpPr>
                    <p:cNvPr id="887" name="Group 296"/>
                    <p:cNvGrpSpPr>
                      <a:grpSpLocks noChangeAspect="1"/>
                    </p:cNvGrpSpPr>
                    <p:nvPr/>
                  </p:nvGrpSpPr>
                  <p:grpSpPr>
                    <a:xfrm>
                      <a:off x="2560322" y="2692400"/>
                      <a:ext cx="186053" cy="87002"/>
                      <a:chOff x="2560322" y="2743199"/>
                      <a:chExt cx="186053" cy="87002"/>
                    </a:xfrm>
                  </p:grpSpPr>
                  <p:cxnSp>
                    <p:nvCxnSpPr>
                      <p:cNvPr id="729" name="Straight Connector 72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0" name="Straight Connector 72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8" name="Group 297"/>
                    <p:cNvGrpSpPr>
                      <a:grpSpLocks noChangeAspect="1"/>
                    </p:cNvGrpSpPr>
                    <p:nvPr/>
                  </p:nvGrpSpPr>
                  <p:grpSpPr>
                    <a:xfrm>
                      <a:off x="2560321" y="2788920"/>
                      <a:ext cx="186053" cy="87002"/>
                      <a:chOff x="2560322" y="2743199"/>
                      <a:chExt cx="186053" cy="87002"/>
                    </a:xfrm>
                  </p:grpSpPr>
                  <p:cxnSp>
                    <p:nvCxnSpPr>
                      <p:cNvPr id="727" name="Straight Connector 72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8" name="Straight Connector 72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889" name="Group 319"/>
                <p:cNvGrpSpPr/>
                <p:nvPr/>
              </p:nvGrpSpPr>
              <p:grpSpPr>
                <a:xfrm>
                  <a:off x="2562701" y="3063240"/>
                  <a:ext cx="187641" cy="371482"/>
                  <a:chOff x="2560321" y="2692400"/>
                  <a:chExt cx="187641" cy="371482"/>
                </a:xfrm>
              </p:grpSpPr>
              <p:grpSp>
                <p:nvGrpSpPr>
                  <p:cNvPr id="890" name="Group 308"/>
                  <p:cNvGrpSpPr/>
                  <p:nvPr/>
                </p:nvGrpSpPr>
                <p:grpSpPr>
                  <a:xfrm>
                    <a:off x="2560321" y="2692400"/>
                    <a:ext cx="186054" cy="183522"/>
                    <a:chOff x="2560321" y="2692400"/>
                    <a:chExt cx="186054" cy="183522"/>
                  </a:xfrm>
                </p:grpSpPr>
                <p:grpSp>
                  <p:nvGrpSpPr>
                    <p:cNvPr id="891" name="Group 296"/>
                    <p:cNvGrpSpPr>
                      <a:grpSpLocks noChangeAspect="1"/>
                    </p:cNvGrpSpPr>
                    <p:nvPr/>
                  </p:nvGrpSpPr>
                  <p:grpSpPr>
                    <a:xfrm>
                      <a:off x="2560322" y="2692400"/>
                      <a:ext cx="186053" cy="87002"/>
                      <a:chOff x="2560322" y="2743199"/>
                      <a:chExt cx="186053" cy="87002"/>
                    </a:xfrm>
                  </p:grpSpPr>
                  <p:cxnSp>
                    <p:nvCxnSpPr>
                      <p:cNvPr id="721" name="Straight Connector 72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2" name="Straight Connector 72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92" name="Group 297"/>
                    <p:cNvGrpSpPr>
                      <a:grpSpLocks noChangeAspect="1"/>
                    </p:cNvGrpSpPr>
                    <p:nvPr/>
                  </p:nvGrpSpPr>
                  <p:grpSpPr>
                    <a:xfrm>
                      <a:off x="2560321" y="2788920"/>
                      <a:ext cx="186053" cy="87002"/>
                      <a:chOff x="2560322" y="2743199"/>
                      <a:chExt cx="186053" cy="87002"/>
                    </a:xfrm>
                  </p:grpSpPr>
                  <p:cxnSp>
                    <p:nvCxnSpPr>
                      <p:cNvPr id="719" name="Straight Connector 71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0" name="Straight Connector 71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93" name="Group 309"/>
                  <p:cNvGrpSpPr/>
                  <p:nvPr/>
                </p:nvGrpSpPr>
                <p:grpSpPr>
                  <a:xfrm>
                    <a:off x="2561908" y="2880360"/>
                    <a:ext cx="186054" cy="183522"/>
                    <a:chOff x="2560321" y="2692400"/>
                    <a:chExt cx="186054" cy="183522"/>
                  </a:xfrm>
                </p:grpSpPr>
                <p:grpSp>
                  <p:nvGrpSpPr>
                    <p:cNvPr id="894" name="Group 296"/>
                    <p:cNvGrpSpPr>
                      <a:grpSpLocks noChangeAspect="1"/>
                    </p:cNvGrpSpPr>
                    <p:nvPr/>
                  </p:nvGrpSpPr>
                  <p:grpSpPr>
                    <a:xfrm>
                      <a:off x="2560322" y="2692400"/>
                      <a:ext cx="186053" cy="87002"/>
                      <a:chOff x="2560322" y="2743199"/>
                      <a:chExt cx="186053" cy="87002"/>
                    </a:xfrm>
                  </p:grpSpPr>
                  <p:cxnSp>
                    <p:nvCxnSpPr>
                      <p:cNvPr id="715" name="Straight Connector 71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16" name="Straight Connector 71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95" name="Group 297"/>
                    <p:cNvGrpSpPr>
                      <a:grpSpLocks noChangeAspect="1"/>
                    </p:cNvGrpSpPr>
                    <p:nvPr/>
                  </p:nvGrpSpPr>
                  <p:grpSpPr>
                    <a:xfrm>
                      <a:off x="2560321" y="2788920"/>
                      <a:ext cx="186053" cy="87002"/>
                      <a:chOff x="2560322" y="2743199"/>
                      <a:chExt cx="186053" cy="87002"/>
                    </a:xfrm>
                  </p:grpSpPr>
                  <p:cxnSp>
                    <p:nvCxnSpPr>
                      <p:cNvPr id="713" name="Straight Connector 71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14" name="Straight Connector 71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cxnSp>
            <p:nvCxnSpPr>
              <p:cNvPr id="546" name="Straight Connector 545"/>
              <p:cNvCxnSpPr/>
              <p:nvPr/>
            </p:nvCxnSpPr>
            <p:spPr bwMode="auto">
              <a:xfrm rot="16200000" flipH="1">
                <a:off x="1801222" y="2544015"/>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7" name="Straight Connector 546"/>
              <p:cNvCxnSpPr/>
              <p:nvPr/>
            </p:nvCxnSpPr>
            <p:spPr bwMode="auto">
              <a:xfrm flipH="1">
                <a:off x="2122229"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8" name="Straight Connector 547"/>
              <p:cNvCxnSpPr/>
              <p:nvPr/>
            </p:nvCxnSpPr>
            <p:spPr bwMode="auto">
              <a:xfrm flipH="1">
                <a:off x="2032535"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9" name="Straight Connector 548"/>
              <p:cNvCxnSpPr/>
              <p:nvPr/>
            </p:nvCxnSpPr>
            <p:spPr bwMode="auto">
              <a:xfrm flipH="1">
                <a:off x="1940461"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0" name="Straight Connector 549"/>
              <p:cNvCxnSpPr/>
              <p:nvPr/>
            </p:nvCxnSpPr>
            <p:spPr bwMode="auto">
              <a:xfrm flipH="1">
                <a:off x="1847909"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1" name="Straight Connector 550"/>
              <p:cNvCxnSpPr/>
              <p:nvPr/>
            </p:nvCxnSpPr>
            <p:spPr bwMode="auto">
              <a:xfrm rot="16200000" flipH="1">
                <a:off x="2121579" y="2544028"/>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2" name="Straight Connector 551"/>
              <p:cNvCxnSpPr/>
              <p:nvPr/>
            </p:nvCxnSpPr>
            <p:spPr bwMode="auto">
              <a:xfrm flipH="1">
                <a:off x="2168266" y="25932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4" name="Group 153"/>
              <p:cNvGrpSpPr/>
              <p:nvPr/>
            </p:nvGrpSpPr>
            <p:grpSpPr>
              <a:xfrm flipH="1">
                <a:off x="1894423" y="2639279"/>
                <a:ext cx="227806" cy="1"/>
                <a:chOff x="1981200" y="2844824"/>
                <a:chExt cx="455611" cy="2"/>
              </a:xfrm>
            </p:grpSpPr>
            <p:cxnSp>
              <p:nvCxnSpPr>
                <p:cNvPr id="704" name="Straight Connector 70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5" name="Straight Connector 704"/>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6" name="Straight Connector 705"/>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54" name="Straight Connector 553"/>
              <p:cNvCxnSpPr/>
              <p:nvPr/>
            </p:nvCxnSpPr>
            <p:spPr bwMode="auto">
              <a:xfrm flipH="1">
                <a:off x="2122229"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5" name="Straight Connector 554"/>
              <p:cNvCxnSpPr/>
              <p:nvPr/>
            </p:nvCxnSpPr>
            <p:spPr bwMode="auto">
              <a:xfrm flipH="1">
                <a:off x="2032535"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6" name="Straight Connector 555"/>
              <p:cNvCxnSpPr/>
              <p:nvPr/>
            </p:nvCxnSpPr>
            <p:spPr bwMode="auto">
              <a:xfrm flipH="1">
                <a:off x="1940461"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7" name="Straight Connector 556"/>
              <p:cNvCxnSpPr/>
              <p:nvPr/>
            </p:nvCxnSpPr>
            <p:spPr bwMode="auto">
              <a:xfrm flipH="1">
                <a:off x="1847908"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8" name="Straight Connector 557"/>
              <p:cNvCxnSpPr/>
              <p:nvPr/>
            </p:nvCxnSpPr>
            <p:spPr bwMode="auto">
              <a:xfrm flipH="1">
                <a:off x="2168266" y="26392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59" name="Straight Connector 558"/>
              <p:cNvCxnSpPr/>
              <p:nvPr/>
            </p:nvCxnSpPr>
            <p:spPr bwMode="auto">
              <a:xfrm flipH="1">
                <a:off x="2168266" y="26878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5" name="Group 153"/>
              <p:cNvGrpSpPr/>
              <p:nvPr/>
            </p:nvGrpSpPr>
            <p:grpSpPr>
              <a:xfrm flipH="1">
                <a:off x="1894423" y="2733892"/>
                <a:ext cx="227806" cy="1"/>
                <a:chOff x="1981200" y="2844824"/>
                <a:chExt cx="455611" cy="2"/>
              </a:xfrm>
            </p:grpSpPr>
            <p:cxnSp>
              <p:nvCxnSpPr>
                <p:cNvPr id="701" name="Straight Connector 700"/>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2" name="Straight Connector 701"/>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3" name="Straight Connector 702"/>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61" name="Straight Connector 560"/>
              <p:cNvCxnSpPr/>
              <p:nvPr/>
            </p:nvCxnSpPr>
            <p:spPr bwMode="auto">
              <a:xfrm flipH="1">
                <a:off x="2122229"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2" name="Straight Connector 561"/>
              <p:cNvCxnSpPr/>
              <p:nvPr/>
            </p:nvCxnSpPr>
            <p:spPr bwMode="auto">
              <a:xfrm flipH="1">
                <a:off x="2032535"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3" name="Straight Connector 562"/>
              <p:cNvCxnSpPr/>
              <p:nvPr/>
            </p:nvCxnSpPr>
            <p:spPr bwMode="auto">
              <a:xfrm flipH="1">
                <a:off x="1940461"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4" name="Straight Connector 563"/>
              <p:cNvCxnSpPr/>
              <p:nvPr/>
            </p:nvCxnSpPr>
            <p:spPr bwMode="auto">
              <a:xfrm flipH="1">
                <a:off x="1847908"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5" name="Straight Connector 564"/>
              <p:cNvCxnSpPr/>
              <p:nvPr/>
            </p:nvCxnSpPr>
            <p:spPr bwMode="auto">
              <a:xfrm flipH="1">
                <a:off x="2168266" y="27338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66" name="Straight Connector 565"/>
              <p:cNvCxnSpPr/>
              <p:nvPr/>
            </p:nvCxnSpPr>
            <p:spPr bwMode="auto">
              <a:xfrm flipH="1">
                <a:off x="2168266" y="27773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6" name="Group 153"/>
              <p:cNvGrpSpPr/>
              <p:nvPr/>
            </p:nvGrpSpPr>
            <p:grpSpPr>
              <a:xfrm flipH="1">
                <a:off x="1894423" y="2823429"/>
                <a:ext cx="227806" cy="1"/>
                <a:chOff x="1981200" y="2844824"/>
                <a:chExt cx="455611" cy="2"/>
              </a:xfrm>
            </p:grpSpPr>
            <p:cxnSp>
              <p:nvCxnSpPr>
                <p:cNvPr id="698" name="Straight Connector 697"/>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9" name="Straight Connector 698"/>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0" name="Straight Connector 699"/>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68" name="Straight Connector 567"/>
              <p:cNvCxnSpPr/>
              <p:nvPr/>
            </p:nvCxnSpPr>
            <p:spPr bwMode="auto">
              <a:xfrm flipH="1">
                <a:off x="2122229" y="28669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9" name="Straight Connector 568"/>
              <p:cNvCxnSpPr/>
              <p:nvPr/>
            </p:nvCxnSpPr>
            <p:spPr bwMode="auto">
              <a:xfrm flipH="1">
                <a:off x="2032535" y="28669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0" name="Straight Connector 569"/>
              <p:cNvCxnSpPr/>
              <p:nvPr/>
            </p:nvCxnSpPr>
            <p:spPr bwMode="auto">
              <a:xfrm flipH="1">
                <a:off x="1940461" y="28669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1" name="Straight Connector 570"/>
              <p:cNvCxnSpPr/>
              <p:nvPr/>
            </p:nvCxnSpPr>
            <p:spPr bwMode="auto">
              <a:xfrm flipH="1">
                <a:off x="1847908" y="28669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2" name="Straight Connector 571"/>
              <p:cNvCxnSpPr/>
              <p:nvPr/>
            </p:nvCxnSpPr>
            <p:spPr bwMode="auto">
              <a:xfrm flipH="1">
                <a:off x="2168266" y="28234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73" name="Straight Connector 572"/>
              <p:cNvCxnSpPr/>
              <p:nvPr/>
            </p:nvCxnSpPr>
            <p:spPr bwMode="auto">
              <a:xfrm flipH="1">
                <a:off x="2168266" y="28720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7" name="Group 153"/>
              <p:cNvGrpSpPr/>
              <p:nvPr/>
            </p:nvGrpSpPr>
            <p:grpSpPr>
              <a:xfrm flipH="1">
                <a:off x="1894423" y="2918042"/>
                <a:ext cx="227806" cy="1"/>
                <a:chOff x="1981200" y="2844824"/>
                <a:chExt cx="455611" cy="2"/>
              </a:xfrm>
            </p:grpSpPr>
            <p:cxnSp>
              <p:nvCxnSpPr>
                <p:cNvPr id="695" name="Straight Connector 69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6" name="Straight Connector 69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7" name="Straight Connector 69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75" name="Straight Connector 574"/>
              <p:cNvCxnSpPr/>
              <p:nvPr/>
            </p:nvCxnSpPr>
            <p:spPr bwMode="auto">
              <a:xfrm flipH="1">
                <a:off x="2122229" y="29615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6" name="Straight Connector 575"/>
              <p:cNvCxnSpPr/>
              <p:nvPr/>
            </p:nvCxnSpPr>
            <p:spPr bwMode="auto">
              <a:xfrm flipH="1">
                <a:off x="2032535" y="29615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7" name="Straight Connector 576"/>
              <p:cNvCxnSpPr/>
              <p:nvPr/>
            </p:nvCxnSpPr>
            <p:spPr bwMode="auto">
              <a:xfrm flipH="1">
                <a:off x="1940461" y="29615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8" name="Straight Connector 577"/>
              <p:cNvCxnSpPr/>
              <p:nvPr/>
            </p:nvCxnSpPr>
            <p:spPr bwMode="auto">
              <a:xfrm flipH="1">
                <a:off x="1847908" y="29615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9" name="Straight Connector 578"/>
              <p:cNvCxnSpPr/>
              <p:nvPr/>
            </p:nvCxnSpPr>
            <p:spPr bwMode="auto">
              <a:xfrm flipH="1">
                <a:off x="2168266" y="29180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80" name="Straight Connector 579"/>
              <p:cNvCxnSpPr/>
              <p:nvPr/>
            </p:nvCxnSpPr>
            <p:spPr bwMode="auto">
              <a:xfrm flipH="1">
                <a:off x="2168266" y="29615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8" name="Group 153"/>
              <p:cNvGrpSpPr/>
              <p:nvPr/>
            </p:nvGrpSpPr>
            <p:grpSpPr>
              <a:xfrm flipH="1">
                <a:off x="1894423" y="3007579"/>
                <a:ext cx="227806" cy="1"/>
                <a:chOff x="1981200" y="2844824"/>
                <a:chExt cx="455611" cy="2"/>
              </a:xfrm>
            </p:grpSpPr>
            <p:cxnSp>
              <p:nvCxnSpPr>
                <p:cNvPr id="692" name="Straight Connector 691"/>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3" name="Straight Connector 692"/>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4" name="Straight Connector 693"/>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82" name="Straight Connector 581"/>
              <p:cNvCxnSpPr/>
              <p:nvPr/>
            </p:nvCxnSpPr>
            <p:spPr bwMode="auto">
              <a:xfrm flipH="1">
                <a:off x="2122229" y="30510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3" name="Straight Connector 582"/>
              <p:cNvCxnSpPr/>
              <p:nvPr/>
            </p:nvCxnSpPr>
            <p:spPr bwMode="auto">
              <a:xfrm flipH="1">
                <a:off x="2032535" y="30510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4" name="Straight Connector 583"/>
              <p:cNvCxnSpPr/>
              <p:nvPr/>
            </p:nvCxnSpPr>
            <p:spPr bwMode="auto">
              <a:xfrm flipH="1">
                <a:off x="1940461" y="30510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5" name="Straight Connector 584"/>
              <p:cNvCxnSpPr/>
              <p:nvPr/>
            </p:nvCxnSpPr>
            <p:spPr bwMode="auto">
              <a:xfrm flipH="1">
                <a:off x="1847908" y="30510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6" name="Straight Connector 585"/>
              <p:cNvCxnSpPr/>
              <p:nvPr/>
            </p:nvCxnSpPr>
            <p:spPr bwMode="auto">
              <a:xfrm flipH="1">
                <a:off x="2168266" y="30075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87" name="Straight Connector 586"/>
              <p:cNvCxnSpPr/>
              <p:nvPr/>
            </p:nvCxnSpPr>
            <p:spPr bwMode="auto">
              <a:xfrm flipH="1">
                <a:off x="2168266" y="30561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9" name="Group 153"/>
              <p:cNvGrpSpPr/>
              <p:nvPr/>
            </p:nvGrpSpPr>
            <p:grpSpPr>
              <a:xfrm flipH="1">
                <a:off x="1894423" y="3102192"/>
                <a:ext cx="227806" cy="1"/>
                <a:chOff x="1981200" y="2844824"/>
                <a:chExt cx="455611" cy="2"/>
              </a:xfrm>
            </p:grpSpPr>
            <p:cxnSp>
              <p:nvCxnSpPr>
                <p:cNvPr id="689" name="Straight Connector 688"/>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0" name="Straight Connector 689"/>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1" name="Straight Connector 690"/>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89" name="Straight Connector 588"/>
              <p:cNvCxnSpPr/>
              <p:nvPr/>
            </p:nvCxnSpPr>
            <p:spPr bwMode="auto">
              <a:xfrm flipH="1">
                <a:off x="2122229" y="31456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0" name="Straight Connector 589"/>
              <p:cNvCxnSpPr/>
              <p:nvPr/>
            </p:nvCxnSpPr>
            <p:spPr bwMode="auto">
              <a:xfrm flipH="1">
                <a:off x="2032535" y="31456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1" name="Straight Connector 590"/>
              <p:cNvCxnSpPr/>
              <p:nvPr/>
            </p:nvCxnSpPr>
            <p:spPr bwMode="auto">
              <a:xfrm flipH="1">
                <a:off x="1940461" y="31456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2" name="Straight Connector 591"/>
              <p:cNvCxnSpPr/>
              <p:nvPr/>
            </p:nvCxnSpPr>
            <p:spPr bwMode="auto">
              <a:xfrm flipH="1">
                <a:off x="1847908" y="31456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3" name="Straight Connector 592"/>
              <p:cNvCxnSpPr/>
              <p:nvPr/>
            </p:nvCxnSpPr>
            <p:spPr bwMode="auto">
              <a:xfrm flipH="1">
                <a:off x="2168266" y="31021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94" name="Straight Connector 593"/>
              <p:cNvCxnSpPr/>
              <p:nvPr/>
            </p:nvCxnSpPr>
            <p:spPr bwMode="auto">
              <a:xfrm flipH="1">
                <a:off x="2168266" y="31456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30" name="Group 153"/>
              <p:cNvGrpSpPr/>
              <p:nvPr/>
            </p:nvGrpSpPr>
            <p:grpSpPr>
              <a:xfrm flipH="1">
                <a:off x="1894423" y="3191729"/>
                <a:ext cx="227806" cy="1"/>
                <a:chOff x="1981200" y="2844824"/>
                <a:chExt cx="455611" cy="2"/>
              </a:xfrm>
            </p:grpSpPr>
            <p:cxnSp>
              <p:nvCxnSpPr>
                <p:cNvPr id="686" name="Straight Connector 685"/>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7" name="Straight Connector 686"/>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8" name="Straight Connector 687"/>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96" name="Straight Connector 595"/>
              <p:cNvCxnSpPr/>
              <p:nvPr/>
            </p:nvCxnSpPr>
            <p:spPr bwMode="auto">
              <a:xfrm flipH="1">
                <a:off x="2122229" y="32352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7" name="Straight Connector 596"/>
              <p:cNvCxnSpPr/>
              <p:nvPr/>
            </p:nvCxnSpPr>
            <p:spPr bwMode="auto">
              <a:xfrm flipH="1">
                <a:off x="2032535" y="32352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8" name="Straight Connector 597"/>
              <p:cNvCxnSpPr/>
              <p:nvPr/>
            </p:nvCxnSpPr>
            <p:spPr bwMode="auto">
              <a:xfrm flipH="1">
                <a:off x="1940461" y="32352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9" name="Straight Connector 598"/>
              <p:cNvCxnSpPr/>
              <p:nvPr/>
            </p:nvCxnSpPr>
            <p:spPr bwMode="auto">
              <a:xfrm flipH="1">
                <a:off x="1847908" y="32352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0" name="Straight Connector 599"/>
              <p:cNvCxnSpPr/>
              <p:nvPr/>
            </p:nvCxnSpPr>
            <p:spPr bwMode="auto">
              <a:xfrm flipH="1">
                <a:off x="2168266" y="31917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601" name="Straight Connector 600"/>
              <p:cNvCxnSpPr/>
              <p:nvPr/>
            </p:nvCxnSpPr>
            <p:spPr bwMode="auto">
              <a:xfrm flipH="1">
                <a:off x="2168266" y="32403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31" name="Group 153"/>
              <p:cNvGrpSpPr/>
              <p:nvPr/>
            </p:nvGrpSpPr>
            <p:grpSpPr>
              <a:xfrm flipH="1">
                <a:off x="1894423" y="3286342"/>
                <a:ext cx="227806" cy="1"/>
                <a:chOff x="1981200" y="2844824"/>
                <a:chExt cx="455611" cy="2"/>
              </a:xfrm>
            </p:grpSpPr>
            <p:cxnSp>
              <p:nvCxnSpPr>
                <p:cNvPr id="683" name="Straight Connector 68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4" name="Straight Connector 68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5" name="Straight Connector 68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603" name="Straight Connector 602"/>
              <p:cNvCxnSpPr/>
              <p:nvPr/>
            </p:nvCxnSpPr>
            <p:spPr bwMode="auto">
              <a:xfrm flipH="1">
                <a:off x="2122229" y="33298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4" name="Straight Connector 603"/>
              <p:cNvCxnSpPr/>
              <p:nvPr/>
            </p:nvCxnSpPr>
            <p:spPr bwMode="auto">
              <a:xfrm flipH="1">
                <a:off x="2032535" y="33298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5" name="Straight Connector 604"/>
              <p:cNvCxnSpPr/>
              <p:nvPr/>
            </p:nvCxnSpPr>
            <p:spPr bwMode="auto">
              <a:xfrm flipH="1">
                <a:off x="1940461" y="33298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6" name="Straight Connector 605"/>
              <p:cNvCxnSpPr/>
              <p:nvPr/>
            </p:nvCxnSpPr>
            <p:spPr bwMode="auto">
              <a:xfrm flipH="1">
                <a:off x="1847908" y="33298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7" name="Straight Connector 606"/>
              <p:cNvCxnSpPr/>
              <p:nvPr/>
            </p:nvCxnSpPr>
            <p:spPr bwMode="auto">
              <a:xfrm flipH="1">
                <a:off x="2168266" y="32863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sp>
            <p:nvSpPr>
              <p:cNvPr id="608" name="Freeform 607"/>
              <p:cNvSpPr/>
              <p:nvPr/>
            </p:nvSpPr>
            <p:spPr bwMode="auto">
              <a:xfrm flipH="1">
                <a:off x="1663971" y="2225577"/>
                <a:ext cx="45509" cy="271751"/>
              </a:xfrm>
              <a:custGeom>
                <a:avLst/>
                <a:gdLst>
                  <a:gd name="connsiteX0" fmla="*/ 0 w 288926"/>
                  <a:gd name="connsiteY0" fmla="*/ 547688 h 547688"/>
                  <a:gd name="connsiteX1" fmla="*/ 104775 w 288926"/>
                  <a:gd name="connsiteY1" fmla="*/ 509588 h 547688"/>
                  <a:gd name="connsiteX2" fmla="*/ 166688 w 288926"/>
                  <a:gd name="connsiteY2" fmla="*/ 442913 h 547688"/>
                  <a:gd name="connsiteX3" fmla="*/ 271463 w 288926"/>
                  <a:gd name="connsiteY3" fmla="*/ 276225 h 547688"/>
                  <a:gd name="connsiteX4" fmla="*/ 271463 w 288926"/>
                  <a:gd name="connsiteY4" fmla="*/ 95250 h 547688"/>
                  <a:gd name="connsiteX5" fmla="*/ 228600 w 288926"/>
                  <a:gd name="connsiteY5" fmla="*/ 0 h 547688"/>
                  <a:gd name="connsiteX0" fmla="*/ 0 w 279400"/>
                  <a:gd name="connsiteY0" fmla="*/ 547688 h 547688"/>
                  <a:gd name="connsiteX1" fmla="*/ 104775 w 279400"/>
                  <a:gd name="connsiteY1" fmla="*/ 509588 h 547688"/>
                  <a:gd name="connsiteX2" fmla="*/ 223838 w 279400"/>
                  <a:gd name="connsiteY2" fmla="*/ 404289 h 547688"/>
                  <a:gd name="connsiteX3" fmla="*/ 271463 w 279400"/>
                  <a:gd name="connsiteY3" fmla="*/ 276225 h 547688"/>
                  <a:gd name="connsiteX4" fmla="*/ 271463 w 279400"/>
                  <a:gd name="connsiteY4" fmla="*/ 95250 h 547688"/>
                  <a:gd name="connsiteX5" fmla="*/ 228600 w 279400"/>
                  <a:gd name="connsiteY5" fmla="*/ 0 h 547688"/>
                  <a:gd name="connsiteX0" fmla="*/ 1588 w 318560"/>
                  <a:gd name="connsiteY0" fmla="*/ 547688 h 547688"/>
                  <a:gd name="connsiteX1" fmla="*/ 106363 w 318560"/>
                  <a:gd name="connsiteY1" fmla="*/ 509588 h 547688"/>
                  <a:gd name="connsiteX2" fmla="*/ 225426 w 318560"/>
                  <a:gd name="connsiteY2" fmla="*/ 404289 h 547688"/>
                  <a:gd name="connsiteX3" fmla="*/ 273051 w 318560"/>
                  <a:gd name="connsiteY3" fmla="*/ 276225 h 547688"/>
                  <a:gd name="connsiteX4" fmla="*/ 273051 w 318560"/>
                  <a:gd name="connsiteY4" fmla="*/ 95250 h 547688"/>
                  <a:gd name="connsiteX5" fmla="*/ 0 w 318560"/>
                  <a:gd name="connsiteY5" fmla="*/ 0 h 547688"/>
                  <a:gd name="connsiteX0" fmla="*/ 1588 w 297922"/>
                  <a:gd name="connsiteY0" fmla="*/ 547688 h 547688"/>
                  <a:gd name="connsiteX1" fmla="*/ 106363 w 297922"/>
                  <a:gd name="connsiteY1" fmla="*/ 509588 h 547688"/>
                  <a:gd name="connsiteX2" fmla="*/ 225426 w 297922"/>
                  <a:gd name="connsiteY2" fmla="*/ 404289 h 547688"/>
                  <a:gd name="connsiteX3" fmla="*/ 273051 w 297922"/>
                  <a:gd name="connsiteY3" fmla="*/ 276225 h 547688"/>
                  <a:gd name="connsiteX4" fmla="*/ 76201 w 297922"/>
                  <a:gd name="connsiteY4" fmla="*/ 105756 h 547688"/>
                  <a:gd name="connsiteX5" fmla="*/ 0 w 297922"/>
                  <a:gd name="connsiteY5" fmla="*/ 0 h 547688"/>
                  <a:gd name="connsiteX0" fmla="*/ 1588 w 273051"/>
                  <a:gd name="connsiteY0" fmla="*/ 547688 h 547688"/>
                  <a:gd name="connsiteX1" fmla="*/ 106363 w 273051"/>
                  <a:gd name="connsiteY1" fmla="*/ 509588 h 547688"/>
                  <a:gd name="connsiteX2" fmla="*/ 76201 w 273051"/>
                  <a:gd name="connsiteY2" fmla="*/ 364743 h 547688"/>
                  <a:gd name="connsiteX3" fmla="*/ 273051 w 273051"/>
                  <a:gd name="connsiteY3" fmla="*/ 276225 h 547688"/>
                  <a:gd name="connsiteX4" fmla="*/ 76201 w 273051"/>
                  <a:gd name="connsiteY4" fmla="*/ 105756 h 547688"/>
                  <a:gd name="connsiteX5" fmla="*/ 0 w 273051"/>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76201 w 118798"/>
                  <a:gd name="connsiteY4" fmla="*/ 105756 h 547688"/>
                  <a:gd name="connsiteX5" fmla="*/ 0 w 118798"/>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42864 w 118798"/>
                  <a:gd name="connsiteY4" fmla="*/ 91359 h 547688"/>
                  <a:gd name="connsiteX5" fmla="*/ 0 w 118798"/>
                  <a:gd name="connsiteY5" fmla="*/ 0 h 547688"/>
                  <a:gd name="connsiteX0" fmla="*/ 1588 w 85460"/>
                  <a:gd name="connsiteY0" fmla="*/ 547688 h 547688"/>
                  <a:gd name="connsiteX1" fmla="*/ 73025 w 85460"/>
                  <a:gd name="connsiteY1" fmla="*/ 461596 h 547688"/>
                  <a:gd name="connsiteX2" fmla="*/ 76201 w 85460"/>
                  <a:gd name="connsiteY2" fmla="*/ 364743 h 547688"/>
                  <a:gd name="connsiteX3" fmla="*/ 76202 w 85460"/>
                  <a:gd name="connsiteY3" fmla="*/ 219592 h 547688"/>
                  <a:gd name="connsiteX4" fmla="*/ 42864 w 85460"/>
                  <a:gd name="connsiteY4" fmla="*/ 91359 h 547688"/>
                  <a:gd name="connsiteX5" fmla="*/ 0 w 85460"/>
                  <a:gd name="connsiteY5" fmla="*/ 0 h 547688"/>
                  <a:gd name="connsiteX0" fmla="*/ 1588 w 91018"/>
                  <a:gd name="connsiteY0" fmla="*/ 547688 h 547688"/>
                  <a:gd name="connsiteX1" fmla="*/ 73025 w 91018"/>
                  <a:gd name="connsiteY1" fmla="*/ 461596 h 547688"/>
                  <a:gd name="connsiteX2" fmla="*/ 90488 w 91018"/>
                  <a:gd name="connsiteY2" fmla="*/ 355145 h 547688"/>
                  <a:gd name="connsiteX3" fmla="*/ 76202 w 91018"/>
                  <a:gd name="connsiteY3" fmla="*/ 219592 h 547688"/>
                  <a:gd name="connsiteX4" fmla="*/ 42864 w 91018"/>
                  <a:gd name="connsiteY4" fmla="*/ 91359 h 547688"/>
                  <a:gd name="connsiteX5" fmla="*/ 0 w 91018"/>
                  <a:gd name="connsiteY5"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18" h="547688">
                    <a:moveTo>
                      <a:pt x="1588" y="547688"/>
                    </a:moveTo>
                    <a:cubicBezTo>
                      <a:pt x="40085" y="537369"/>
                      <a:pt x="58208" y="493686"/>
                      <a:pt x="73025" y="461596"/>
                    </a:cubicBezTo>
                    <a:cubicBezTo>
                      <a:pt x="87842" y="429506"/>
                      <a:pt x="89959" y="395479"/>
                      <a:pt x="90488" y="355145"/>
                    </a:cubicBezTo>
                    <a:cubicBezTo>
                      <a:pt x="91018" y="314811"/>
                      <a:pt x="84139" y="263556"/>
                      <a:pt x="76202" y="219592"/>
                    </a:cubicBezTo>
                    <a:cubicBezTo>
                      <a:pt x="68265" y="175628"/>
                      <a:pt x="55564" y="127958"/>
                      <a:pt x="42864" y="91359"/>
                    </a:cubicBezTo>
                    <a:cubicBezTo>
                      <a:pt x="30164" y="54760"/>
                      <a:pt x="17859" y="24606"/>
                      <a:pt x="0" y="0"/>
                    </a:cubicBezTo>
                  </a:path>
                </a:pathLst>
              </a:custGeom>
              <a:noFill/>
              <a:ln w="19050" cap="rnd"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609" name="Straight Connector 608"/>
              <p:cNvCxnSpPr>
                <a:endCxn id="608" idx="0"/>
              </p:cNvCxnSpPr>
              <p:nvPr/>
            </p:nvCxnSpPr>
            <p:spPr bwMode="auto">
              <a:xfrm flipH="1" flipV="1">
                <a:off x="1708686" y="2497328"/>
                <a:ext cx="139224" cy="13"/>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232" name="Group 334"/>
              <p:cNvGrpSpPr/>
              <p:nvPr/>
            </p:nvGrpSpPr>
            <p:grpSpPr>
              <a:xfrm flipH="1">
                <a:off x="1707495" y="2590702"/>
                <a:ext cx="95011" cy="371161"/>
                <a:chOff x="2560321" y="2692400"/>
                <a:chExt cx="190021" cy="742322"/>
              </a:xfrm>
            </p:grpSpPr>
            <p:grpSp>
              <p:nvGrpSpPr>
                <p:cNvPr id="233" name="Group 316"/>
                <p:cNvGrpSpPr/>
                <p:nvPr/>
              </p:nvGrpSpPr>
              <p:grpSpPr>
                <a:xfrm>
                  <a:off x="2560321" y="2692400"/>
                  <a:ext cx="187641" cy="371482"/>
                  <a:chOff x="2560321" y="2692400"/>
                  <a:chExt cx="187641" cy="371482"/>
                </a:xfrm>
              </p:grpSpPr>
              <p:grpSp>
                <p:nvGrpSpPr>
                  <p:cNvPr id="234" name="Group 308"/>
                  <p:cNvGrpSpPr/>
                  <p:nvPr/>
                </p:nvGrpSpPr>
                <p:grpSpPr>
                  <a:xfrm>
                    <a:off x="2560321" y="2692400"/>
                    <a:ext cx="186054" cy="183522"/>
                    <a:chOff x="2560321" y="2692400"/>
                    <a:chExt cx="186054" cy="183522"/>
                  </a:xfrm>
                </p:grpSpPr>
                <p:grpSp>
                  <p:nvGrpSpPr>
                    <p:cNvPr id="235" name="Group 296"/>
                    <p:cNvGrpSpPr>
                      <a:grpSpLocks noChangeAspect="1"/>
                    </p:cNvGrpSpPr>
                    <p:nvPr/>
                  </p:nvGrpSpPr>
                  <p:grpSpPr>
                    <a:xfrm>
                      <a:off x="2560322" y="2692400"/>
                      <a:ext cx="186053" cy="87002"/>
                      <a:chOff x="2560322" y="2743199"/>
                      <a:chExt cx="186053" cy="87002"/>
                    </a:xfrm>
                  </p:grpSpPr>
                  <p:cxnSp>
                    <p:nvCxnSpPr>
                      <p:cNvPr id="681" name="Straight Connector 68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2" name="Straight Connector 68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36" name="Group 297"/>
                    <p:cNvGrpSpPr>
                      <a:grpSpLocks noChangeAspect="1"/>
                    </p:cNvGrpSpPr>
                    <p:nvPr/>
                  </p:nvGrpSpPr>
                  <p:grpSpPr>
                    <a:xfrm>
                      <a:off x="2560321" y="2788920"/>
                      <a:ext cx="186053" cy="87002"/>
                      <a:chOff x="2560322" y="2743199"/>
                      <a:chExt cx="186053" cy="87002"/>
                    </a:xfrm>
                  </p:grpSpPr>
                  <p:cxnSp>
                    <p:nvCxnSpPr>
                      <p:cNvPr id="679" name="Straight Connector 67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0" name="Straight Connector 67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237" name="Group 309"/>
                  <p:cNvGrpSpPr/>
                  <p:nvPr/>
                </p:nvGrpSpPr>
                <p:grpSpPr>
                  <a:xfrm>
                    <a:off x="2561908" y="2880360"/>
                    <a:ext cx="186054" cy="183522"/>
                    <a:chOff x="2560321" y="2692400"/>
                    <a:chExt cx="186054" cy="183522"/>
                  </a:xfrm>
                </p:grpSpPr>
                <p:grpSp>
                  <p:nvGrpSpPr>
                    <p:cNvPr id="238" name="Group 296"/>
                    <p:cNvGrpSpPr>
                      <a:grpSpLocks noChangeAspect="1"/>
                    </p:cNvGrpSpPr>
                    <p:nvPr/>
                  </p:nvGrpSpPr>
                  <p:grpSpPr>
                    <a:xfrm>
                      <a:off x="2560322" y="2692400"/>
                      <a:ext cx="186053" cy="87002"/>
                      <a:chOff x="2560322" y="2743199"/>
                      <a:chExt cx="186053" cy="87002"/>
                    </a:xfrm>
                  </p:grpSpPr>
                  <p:cxnSp>
                    <p:nvCxnSpPr>
                      <p:cNvPr id="675" name="Straight Connector 67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76" name="Straight Connector 67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39" name="Group 297"/>
                    <p:cNvGrpSpPr>
                      <a:grpSpLocks noChangeAspect="1"/>
                    </p:cNvGrpSpPr>
                    <p:nvPr/>
                  </p:nvGrpSpPr>
                  <p:grpSpPr>
                    <a:xfrm>
                      <a:off x="2560321" y="2788920"/>
                      <a:ext cx="186053" cy="87002"/>
                      <a:chOff x="2560322" y="2743199"/>
                      <a:chExt cx="186053" cy="87002"/>
                    </a:xfrm>
                  </p:grpSpPr>
                  <p:cxnSp>
                    <p:nvCxnSpPr>
                      <p:cNvPr id="673" name="Straight Connector 67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74" name="Straight Connector 67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240" name="Group 319"/>
                <p:cNvGrpSpPr/>
                <p:nvPr/>
              </p:nvGrpSpPr>
              <p:grpSpPr>
                <a:xfrm>
                  <a:off x="2562701" y="3063240"/>
                  <a:ext cx="187641" cy="371482"/>
                  <a:chOff x="2560321" y="2692400"/>
                  <a:chExt cx="187641" cy="371482"/>
                </a:xfrm>
              </p:grpSpPr>
              <p:grpSp>
                <p:nvGrpSpPr>
                  <p:cNvPr id="241" name="Group 308"/>
                  <p:cNvGrpSpPr/>
                  <p:nvPr/>
                </p:nvGrpSpPr>
                <p:grpSpPr>
                  <a:xfrm>
                    <a:off x="2560321" y="2692400"/>
                    <a:ext cx="186054" cy="183522"/>
                    <a:chOff x="2560321" y="2692400"/>
                    <a:chExt cx="186054" cy="183522"/>
                  </a:xfrm>
                </p:grpSpPr>
                <p:grpSp>
                  <p:nvGrpSpPr>
                    <p:cNvPr id="242" name="Group 296"/>
                    <p:cNvGrpSpPr>
                      <a:grpSpLocks noChangeAspect="1"/>
                    </p:cNvGrpSpPr>
                    <p:nvPr/>
                  </p:nvGrpSpPr>
                  <p:grpSpPr>
                    <a:xfrm>
                      <a:off x="2560322" y="2692400"/>
                      <a:ext cx="186053" cy="87002"/>
                      <a:chOff x="2560322" y="2743199"/>
                      <a:chExt cx="186053" cy="87002"/>
                    </a:xfrm>
                  </p:grpSpPr>
                  <p:cxnSp>
                    <p:nvCxnSpPr>
                      <p:cNvPr id="667" name="Straight Connector 66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8" name="Straight Connector 66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43" name="Group 297"/>
                    <p:cNvGrpSpPr>
                      <a:grpSpLocks noChangeAspect="1"/>
                    </p:cNvGrpSpPr>
                    <p:nvPr/>
                  </p:nvGrpSpPr>
                  <p:grpSpPr>
                    <a:xfrm>
                      <a:off x="2560321" y="2788920"/>
                      <a:ext cx="186053" cy="87002"/>
                      <a:chOff x="2560322" y="2743199"/>
                      <a:chExt cx="186053" cy="87002"/>
                    </a:xfrm>
                  </p:grpSpPr>
                  <p:cxnSp>
                    <p:nvCxnSpPr>
                      <p:cNvPr id="665" name="Straight Connector 66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6" name="Straight Connector 66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244" name="Group 309"/>
                  <p:cNvGrpSpPr/>
                  <p:nvPr/>
                </p:nvGrpSpPr>
                <p:grpSpPr>
                  <a:xfrm>
                    <a:off x="2561908" y="2880360"/>
                    <a:ext cx="186054" cy="183522"/>
                    <a:chOff x="2560321" y="2692400"/>
                    <a:chExt cx="186054" cy="183522"/>
                  </a:xfrm>
                </p:grpSpPr>
                <p:grpSp>
                  <p:nvGrpSpPr>
                    <p:cNvPr id="245" name="Group 296"/>
                    <p:cNvGrpSpPr>
                      <a:grpSpLocks noChangeAspect="1"/>
                    </p:cNvGrpSpPr>
                    <p:nvPr/>
                  </p:nvGrpSpPr>
                  <p:grpSpPr>
                    <a:xfrm>
                      <a:off x="2560322" y="2692400"/>
                      <a:ext cx="186053" cy="87002"/>
                      <a:chOff x="2560322" y="2743199"/>
                      <a:chExt cx="186053" cy="87002"/>
                    </a:xfrm>
                  </p:grpSpPr>
                  <p:cxnSp>
                    <p:nvCxnSpPr>
                      <p:cNvPr id="661" name="Straight Connector 66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2" name="Straight Connector 66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46" name="Group 297"/>
                    <p:cNvGrpSpPr>
                      <a:grpSpLocks noChangeAspect="1"/>
                    </p:cNvGrpSpPr>
                    <p:nvPr/>
                  </p:nvGrpSpPr>
                  <p:grpSpPr>
                    <a:xfrm>
                      <a:off x="2560321" y="2788920"/>
                      <a:ext cx="186053" cy="87002"/>
                      <a:chOff x="2560322" y="2743199"/>
                      <a:chExt cx="186053" cy="87002"/>
                    </a:xfrm>
                  </p:grpSpPr>
                  <p:cxnSp>
                    <p:nvCxnSpPr>
                      <p:cNvPr id="659" name="Straight Connector 65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0" name="Straight Connector 65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grpSp>
            <p:nvGrpSpPr>
              <p:cNvPr id="247" name="Group 335"/>
              <p:cNvGrpSpPr/>
              <p:nvPr/>
            </p:nvGrpSpPr>
            <p:grpSpPr>
              <a:xfrm flipH="1">
                <a:off x="1705512" y="2958681"/>
                <a:ext cx="95011" cy="371161"/>
                <a:chOff x="2560321" y="2692400"/>
                <a:chExt cx="190021" cy="742322"/>
              </a:xfrm>
            </p:grpSpPr>
            <p:grpSp>
              <p:nvGrpSpPr>
                <p:cNvPr id="272" name="Group 316"/>
                <p:cNvGrpSpPr/>
                <p:nvPr/>
              </p:nvGrpSpPr>
              <p:grpSpPr>
                <a:xfrm>
                  <a:off x="2560321" y="2692400"/>
                  <a:ext cx="187641" cy="371482"/>
                  <a:chOff x="2560321" y="2692400"/>
                  <a:chExt cx="187641" cy="371482"/>
                </a:xfrm>
              </p:grpSpPr>
              <p:grpSp>
                <p:nvGrpSpPr>
                  <p:cNvPr id="273" name="Group 308"/>
                  <p:cNvGrpSpPr/>
                  <p:nvPr/>
                </p:nvGrpSpPr>
                <p:grpSpPr>
                  <a:xfrm>
                    <a:off x="2560321" y="2692400"/>
                    <a:ext cx="186054" cy="183522"/>
                    <a:chOff x="2560321" y="2692400"/>
                    <a:chExt cx="186054" cy="183522"/>
                  </a:xfrm>
                </p:grpSpPr>
                <p:grpSp>
                  <p:nvGrpSpPr>
                    <p:cNvPr id="278" name="Group 296"/>
                    <p:cNvGrpSpPr>
                      <a:grpSpLocks noChangeAspect="1"/>
                    </p:cNvGrpSpPr>
                    <p:nvPr/>
                  </p:nvGrpSpPr>
                  <p:grpSpPr>
                    <a:xfrm>
                      <a:off x="2560322" y="2692400"/>
                      <a:ext cx="186053" cy="87002"/>
                      <a:chOff x="2560322" y="2743199"/>
                      <a:chExt cx="186053" cy="87002"/>
                    </a:xfrm>
                  </p:grpSpPr>
                  <p:cxnSp>
                    <p:nvCxnSpPr>
                      <p:cNvPr id="651" name="Straight Connector 65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52" name="Straight Connector 65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88" name="Group 297"/>
                    <p:cNvGrpSpPr>
                      <a:grpSpLocks noChangeAspect="1"/>
                    </p:cNvGrpSpPr>
                    <p:nvPr/>
                  </p:nvGrpSpPr>
                  <p:grpSpPr>
                    <a:xfrm>
                      <a:off x="2560321" y="2788920"/>
                      <a:ext cx="186053" cy="87002"/>
                      <a:chOff x="2560322" y="2743199"/>
                      <a:chExt cx="186053" cy="87002"/>
                    </a:xfrm>
                  </p:grpSpPr>
                  <p:cxnSp>
                    <p:nvCxnSpPr>
                      <p:cNvPr id="649" name="Straight Connector 64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50" name="Straight Connector 64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382" name="Group 309"/>
                  <p:cNvGrpSpPr/>
                  <p:nvPr/>
                </p:nvGrpSpPr>
                <p:grpSpPr>
                  <a:xfrm>
                    <a:off x="2561908" y="2880360"/>
                    <a:ext cx="186054" cy="183522"/>
                    <a:chOff x="2560321" y="2692400"/>
                    <a:chExt cx="186054" cy="183522"/>
                  </a:xfrm>
                </p:grpSpPr>
                <p:grpSp>
                  <p:nvGrpSpPr>
                    <p:cNvPr id="383" name="Group 296"/>
                    <p:cNvGrpSpPr>
                      <a:grpSpLocks noChangeAspect="1"/>
                    </p:cNvGrpSpPr>
                    <p:nvPr/>
                  </p:nvGrpSpPr>
                  <p:grpSpPr>
                    <a:xfrm>
                      <a:off x="2560322" y="2692400"/>
                      <a:ext cx="186053" cy="87002"/>
                      <a:chOff x="2560322" y="2743199"/>
                      <a:chExt cx="186053" cy="87002"/>
                    </a:xfrm>
                  </p:grpSpPr>
                  <p:cxnSp>
                    <p:nvCxnSpPr>
                      <p:cNvPr id="645" name="Straight Connector 64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46" name="Straight Connector 64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384" name="Group 297"/>
                    <p:cNvGrpSpPr>
                      <a:grpSpLocks noChangeAspect="1"/>
                    </p:cNvGrpSpPr>
                    <p:nvPr/>
                  </p:nvGrpSpPr>
                  <p:grpSpPr>
                    <a:xfrm>
                      <a:off x="2560321" y="2788920"/>
                      <a:ext cx="186053" cy="87002"/>
                      <a:chOff x="2560322" y="2743199"/>
                      <a:chExt cx="186053" cy="87002"/>
                    </a:xfrm>
                  </p:grpSpPr>
                  <p:cxnSp>
                    <p:nvCxnSpPr>
                      <p:cNvPr id="643" name="Straight Connector 64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44" name="Straight Connector 64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390" name="Group 319"/>
                <p:cNvGrpSpPr/>
                <p:nvPr/>
              </p:nvGrpSpPr>
              <p:grpSpPr>
                <a:xfrm>
                  <a:off x="2562701" y="3063240"/>
                  <a:ext cx="187641" cy="371482"/>
                  <a:chOff x="2560321" y="2692400"/>
                  <a:chExt cx="187641" cy="371482"/>
                </a:xfrm>
              </p:grpSpPr>
              <p:grpSp>
                <p:nvGrpSpPr>
                  <p:cNvPr id="391" name="Group 308"/>
                  <p:cNvGrpSpPr/>
                  <p:nvPr/>
                </p:nvGrpSpPr>
                <p:grpSpPr>
                  <a:xfrm>
                    <a:off x="2560321" y="2692400"/>
                    <a:ext cx="186054" cy="183522"/>
                    <a:chOff x="2560321" y="2692400"/>
                    <a:chExt cx="186054" cy="183522"/>
                  </a:xfrm>
                </p:grpSpPr>
                <p:grpSp>
                  <p:nvGrpSpPr>
                    <p:cNvPr id="403" name="Group 296"/>
                    <p:cNvGrpSpPr>
                      <a:grpSpLocks noChangeAspect="1"/>
                    </p:cNvGrpSpPr>
                    <p:nvPr/>
                  </p:nvGrpSpPr>
                  <p:grpSpPr>
                    <a:xfrm>
                      <a:off x="2560322" y="2692400"/>
                      <a:ext cx="186053" cy="87002"/>
                      <a:chOff x="2560322" y="2743199"/>
                      <a:chExt cx="186053" cy="87002"/>
                    </a:xfrm>
                  </p:grpSpPr>
                  <p:cxnSp>
                    <p:nvCxnSpPr>
                      <p:cNvPr id="637" name="Straight Connector 63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8" name="Straight Connector 63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412" name="Group 297"/>
                    <p:cNvGrpSpPr>
                      <a:grpSpLocks noChangeAspect="1"/>
                    </p:cNvGrpSpPr>
                    <p:nvPr/>
                  </p:nvGrpSpPr>
                  <p:grpSpPr>
                    <a:xfrm>
                      <a:off x="2560321" y="2788920"/>
                      <a:ext cx="186053" cy="87002"/>
                      <a:chOff x="2560322" y="2743199"/>
                      <a:chExt cx="186053" cy="87002"/>
                    </a:xfrm>
                  </p:grpSpPr>
                  <p:cxnSp>
                    <p:nvCxnSpPr>
                      <p:cNvPr id="635" name="Straight Connector 63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6" name="Straight Connector 63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413" name="Group 309"/>
                  <p:cNvGrpSpPr/>
                  <p:nvPr/>
                </p:nvGrpSpPr>
                <p:grpSpPr>
                  <a:xfrm>
                    <a:off x="2561908" y="2880360"/>
                    <a:ext cx="186054" cy="183522"/>
                    <a:chOff x="2560321" y="2692400"/>
                    <a:chExt cx="186054" cy="183522"/>
                  </a:xfrm>
                </p:grpSpPr>
                <p:grpSp>
                  <p:nvGrpSpPr>
                    <p:cNvPr id="414" name="Group 296"/>
                    <p:cNvGrpSpPr>
                      <a:grpSpLocks noChangeAspect="1"/>
                    </p:cNvGrpSpPr>
                    <p:nvPr/>
                  </p:nvGrpSpPr>
                  <p:grpSpPr>
                    <a:xfrm>
                      <a:off x="2560322" y="2692400"/>
                      <a:ext cx="186053" cy="87002"/>
                      <a:chOff x="2560322" y="2743199"/>
                      <a:chExt cx="186053" cy="87002"/>
                    </a:xfrm>
                  </p:grpSpPr>
                  <p:cxnSp>
                    <p:nvCxnSpPr>
                      <p:cNvPr id="631" name="Straight Connector 63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2" name="Straight Connector 63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415" name="Group 297"/>
                    <p:cNvGrpSpPr>
                      <a:grpSpLocks noChangeAspect="1"/>
                    </p:cNvGrpSpPr>
                    <p:nvPr/>
                  </p:nvGrpSpPr>
                  <p:grpSpPr>
                    <a:xfrm>
                      <a:off x="2560321" y="2788920"/>
                      <a:ext cx="186053" cy="87002"/>
                      <a:chOff x="2560322" y="2743199"/>
                      <a:chExt cx="186053" cy="87002"/>
                    </a:xfrm>
                  </p:grpSpPr>
                  <p:cxnSp>
                    <p:nvCxnSpPr>
                      <p:cNvPr id="629" name="Straight Connector 62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0" name="Straight Connector 62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cxnSp>
            <p:nvCxnSpPr>
              <p:cNvPr id="612" name="Straight Connector 611"/>
              <p:cNvCxnSpPr>
                <a:stCxn id="542" idx="5"/>
              </p:cNvCxnSpPr>
              <p:nvPr/>
            </p:nvCxnSpPr>
            <p:spPr bwMode="auto">
              <a:xfrm>
                <a:off x="841114" y="2225577"/>
                <a:ext cx="868366"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nvGrpSpPr>
              <p:cNvPr id="416" name="Group 541"/>
              <p:cNvGrpSpPr/>
              <p:nvPr/>
            </p:nvGrpSpPr>
            <p:grpSpPr>
              <a:xfrm>
                <a:off x="336292" y="3370799"/>
                <a:ext cx="1878012" cy="230191"/>
                <a:chOff x="1003938" y="4078603"/>
                <a:chExt cx="3756024" cy="460382"/>
              </a:xfrm>
            </p:grpSpPr>
            <p:cxnSp>
              <p:nvCxnSpPr>
                <p:cNvPr id="620" name="Straight Connector 619"/>
                <p:cNvCxnSpPr/>
                <p:nvPr/>
              </p:nvCxnSpPr>
              <p:spPr bwMode="auto">
                <a:xfrm rot="16200000" flipH="1">
                  <a:off x="776290" y="4311335"/>
                  <a:ext cx="455298"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621" name="Straight Connector 620"/>
                <p:cNvCxnSpPr/>
                <p:nvPr/>
              </p:nvCxnSpPr>
              <p:spPr bwMode="auto">
                <a:xfrm rot="16200000" flipH="1">
                  <a:off x="4532312" y="4306251"/>
                  <a:ext cx="455298"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622" name="Straight Connector 621"/>
                <p:cNvCxnSpPr/>
                <p:nvPr/>
              </p:nvCxnSpPr>
              <p:spPr bwMode="auto">
                <a:xfrm>
                  <a:off x="1003940" y="4538985"/>
                  <a:ext cx="3756022"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grpSp>
      </p:grpSp>
      <p:sp>
        <p:nvSpPr>
          <p:cNvPr id="670" name="Content Placeholder 47"/>
          <p:cNvSpPr txBox="1">
            <a:spLocks/>
          </p:cNvSpPr>
          <p:nvPr/>
        </p:nvSpPr>
        <p:spPr>
          <a:xfrm>
            <a:off x="5410199" y="1676400"/>
            <a:ext cx="3429001" cy="4876800"/>
          </a:xfrm>
          <a:prstGeom prst="rect">
            <a:avLst/>
          </a:prstGeom>
        </p:spPr>
        <p:txBody>
          <a:bodyPr/>
          <a:lst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228600"/>
            <a:r>
              <a:rPr lang="en-US" sz="1800" dirty="0">
                <a:solidFill>
                  <a:schemeClr val="bg1"/>
                </a:solidFill>
              </a:rPr>
              <a:t>Interfaces are at the cooling tower return and supply points</a:t>
            </a:r>
          </a:p>
          <a:p>
            <a:pPr marL="457200" lvl="2" indent="-225425"/>
            <a:r>
              <a:rPr lang="en-US" sz="1800" dirty="0"/>
              <a:t>Cold water typically connected to a sump or cold basin</a:t>
            </a:r>
          </a:p>
          <a:p>
            <a:pPr marL="457200" lvl="2" indent="-225425"/>
            <a:r>
              <a:rPr lang="en-US" sz="1800" dirty="0"/>
              <a:t>Hot water distributed by spray nozzles or orifices in a “hot basin”</a:t>
            </a:r>
          </a:p>
          <a:p>
            <a:pPr marL="228600" lvl="1" indent="-228600"/>
            <a:r>
              <a:rPr lang="en-US" sz="1800" dirty="0">
                <a:solidFill>
                  <a:schemeClr val="bg1"/>
                </a:solidFill>
              </a:rPr>
              <a:t>Pump head must lift the water between the basins</a:t>
            </a:r>
          </a:p>
          <a:p>
            <a:pPr marL="228600" lvl="1" indent="-228600"/>
            <a:r>
              <a:rPr lang="en-US" sz="1800" dirty="0">
                <a:solidFill>
                  <a:schemeClr val="bg1"/>
                </a:solidFill>
              </a:rPr>
              <a:t>Make-up requirements more significant</a:t>
            </a:r>
          </a:p>
          <a:p>
            <a:pPr marL="457200" lvl="2" indent="-225425"/>
            <a:r>
              <a:rPr lang="en-US" sz="1800" dirty="0"/>
              <a:t>Evaporation</a:t>
            </a:r>
          </a:p>
          <a:p>
            <a:pPr marL="457200" lvl="2" indent="-225425"/>
            <a:r>
              <a:rPr lang="en-US" sz="1800" dirty="0"/>
              <a:t>Blow-down</a:t>
            </a:r>
          </a:p>
        </p:txBody>
      </p:sp>
      <p:sp>
        <p:nvSpPr>
          <p:cNvPr id="671" name="Content Placeholder 47"/>
          <p:cNvSpPr txBox="1">
            <a:spLocks/>
          </p:cNvSpPr>
          <p:nvPr/>
        </p:nvSpPr>
        <p:spPr>
          <a:xfrm>
            <a:off x="685800" y="4724400"/>
            <a:ext cx="3713620" cy="1981200"/>
          </a:xfrm>
          <a:prstGeom prst="rect">
            <a:avLst/>
          </a:prstGeom>
        </p:spPr>
        <p:txBody>
          <a:bodyPr/>
          <a:lstStyle>
            <a:defPPr>
              <a:defRPr lang="en-US"/>
            </a:defPPr>
            <a:lvl1pPr indent="0">
              <a:spcBef>
                <a:spcPct val="20000"/>
              </a:spcBef>
              <a:buFont typeface="Arial" pitchFamily="34" charset="0"/>
              <a:buNone/>
              <a:defRPr sz="2400" b="0">
                <a:solidFill>
                  <a:schemeClr val="bg1"/>
                </a:solidFill>
                <a:latin typeface="Arial" pitchFamily="34" charset="0"/>
                <a:cs typeface="Arial" pitchFamily="34" charset="0"/>
              </a:defRPr>
            </a:lvl1pPr>
            <a:lvl2pPr marL="228600" lvl="1" indent="-228600">
              <a:spcBef>
                <a:spcPct val="20000"/>
              </a:spcBef>
              <a:buFont typeface="Arial" pitchFamily="34" charset="0"/>
              <a:buChar char="•"/>
              <a:defRPr>
                <a:solidFill>
                  <a:schemeClr val="bg1"/>
                </a:solidFill>
                <a:latin typeface="Arial" pitchFamily="34" charset="0"/>
                <a:cs typeface="Arial" pitchFamily="34" charset="0"/>
              </a:defRPr>
            </a:lvl2pPr>
            <a:lvl3pPr marL="457200" lvl="2" indent="-225425">
              <a:spcBef>
                <a:spcPct val="20000"/>
              </a:spcBef>
              <a:buFont typeface="Calibri" pitchFamily="34" charset="0"/>
              <a:buChar char="‒"/>
              <a:defRPr>
                <a:solidFill>
                  <a:srgbClr val="00B050"/>
                </a:solidFill>
                <a:latin typeface="Arial" pitchFamily="34" charset="0"/>
                <a:cs typeface="Arial" pitchFamily="34" charset="0"/>
              </a:defRPr>
            </a:lvl3pPr>
            <a:lvl4pPr marL="685800" lvl="3" indent="-225425">
              <a:spcBef>
                <a:spcPct val="20000"/>
              </a:spcBef>
              <a:buFont typeface="Arial" pitchFamily="34" charset="0"/>
              <a:buChar char="•"/>
              <a:defRPr>
                <a:solidFill>
                  <a:srgbClr val="00B050"/>
                </a:solidFill>
                <a:latin typeface="Arial" pitchFamily="34" charset="0"/>
                <a:cs typeface="Arial" pitchFamily="34" charset="0"/>
              </a:defRPr>
            </a:lvl4pPr>
            <a:lvl5pPr marL="1312863" indent="-287338">
              <a:spcBef>
                <a:spcPct val="20000"/>
              </a:spcBef>
              <a:buFont typeface="Calibri" pitchFamily="34" charset="0"/>
              <a:buChar char="‒"/>
              <a:defRPr sz="2000">
                <a:solidFill>
                  <a:srgbClr val="00B0F0"/>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1"/>
            <a:endParaRPr lang="en-US" dirty="0">
              <a:solidFill>
                <a:srgbClr val="00B0F0"/>
              </a:solidFill>
            </a:endParaRPr>
          </a:p>
        </p:txBody>
      </p:sp>
      <p:sp>
        <p:nvSpPr>
          <p:cNvPr id="677" name="Content Placeholder 47"/>
          <p:cNvSpPr txBox="1">
            <a:spLocks/>
          </p:cNvSpPr>
          <p:nvPr/>
        </p:nvSpPr>
        <p:spPr>
          <a:xfrm>
            <a:off x="457199" y="4724400"/>
            <a:ext cx="3713620" cy="1981200"/>
          </a:xfrm>
          <a:prstGeom prst="rect">
            <a:avLst/>
          </a:prstGeom>
        </p:spPr>
        <p:txBody>
          <a:bodyPr/>
          <a:lstStyle>
            <a:defPPr>
              <a:defRPr lang="en-US"/>
            </a:defPPr>
            <a:lvl1pPr indent="0">
              <a:spcBef>
                <a:spcPct val="20000"/>
              </a:spcBef>
              <a:buFont typeface="Arial" pitchFamily="34" charset="0"/>
              <a:buNone/>
              <a:defRPr sz="2400" b="0">
                <a:solidFill>
                  <a:schemeClr val="bg1"/>
                </a:solidFill>
                <a:latin typeface="Arial" pitchFamily="34" charset="0"/>
                <a:cs typeface="Arial" pitchFamily="34" charset="0"/>
              </a:defRPr>
            </a:lvl1pPr>
            <a:lvl2pPr marL="228600" lvl="1" indent="-228600">
              <a:spcBef>
                <a:spcPct val="20000"/>
              </a:spcBef>
              <a:buFont typeface="Arial" pitchFamily="34" charset="0"/>
              <a:buChar char="•"/>
              <a:defRPr>
                <a:solidFill>
                  <a:schemeClr val="bg1"/>
                </a:solidFill>
                <a:latin typeface="Arial" pitchFamily="34" charset="0"/>
                <a:cs typeface="Arial" pitchFamily="34" charset="0"/>
              </a:defRPr>
            </a:lvl2pPr>
            <a:lvl3pPr marL="457200" lvl="2" indent="-225425">
              <a:spcBef>
                <a:spcPct val="20000"/>
              </a:spcBef>
              <a:buFont typeface="Calibri" pitchFamily="34" charset="0"/>
              <a:buChar char="‒"/>
              <a:defRPr>
                <a:solidFill>
                  <a:srgbClr val="00B050"/>
                </a:solidFill>
                <a:latin typeface="Arial" pitchFamily="34" charset="0"/>
                <a:cs typeface="Arial" pitchFamily="34" charset="0"/>
              </a:defRPr>
            </a:lvl3pPr>
            <a:lvl4pPr marL="685800" lvl="3" indent="-225425">
              <a:spcBef>
                <a:spcPct val="20000"/>
              </a:spcBef>
              <a:buFont typeface="Arial" pitchFamily="34" charset="0"/>
              <a:buChar char="•"/>
              <a:defRPr>
                <a:solidFill>
                  <a:srgbClr val="00B050"/>
                </a:solidFill>
                <a:latin typeface="Arial" pitchFamily="34" charset="0"/>
                <a:cs typeface="Arial" pitchFamily="34" charset="0"/>
              </a:defRPr>
            </a:lvl4pPr>
            <a:lvl5pPr marL="1312863" indent="-287338">
              <a:spcBef>
                <a:spcPct val="20000"/>
              </a:spcBef>
              <a:buFont typeface="Calibri" pitchFamily="34" charset="0"/>
              <a:buChar char="‒"/>
              <a:defRPr sz="2000">
                <a:solidFill>
                  <a:srgbClr val="00B0F0"/>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1"/>
            <a:r>
              <a:rPr lang="en-US" dirty="0"/>
              <a:t>Water treatment requirements more significant</a:t>
            </a:r>
          </a:p>
          <a:p>
            <a:pPr lvl="1"/>
            <a:r>
              <a:rPr lang="en-US" dirty="0"/>
              <a:t>Chilled and hot water systems can be open systems</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19</a:t>
            </a:fld>
            <a:endParaRPr lang="en-US"/>
          </a:p>
        </p:txBody>
      </p:sp>
    </p:spTree>
    <p:extLst>
      <p:ext uri="{BB962C8B-B14F-4D97-AF65-F5344CB8AC3E}">
        <p14:creationId xmlns:p14="http://schemas.microsoft.com/office/powerpoint/2010/main" val="300311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0">
                                            <p:txEl>
                                              <p:pRg st="0" end="0"/>
                                            </p:txEl>
                                          </p:spTgt>
                                        </p:tgtEl>
                                        <p:attrNameLst>
                                          <p:attrName>style.visibility</p:attrName>
                                        </p:attrNameLst>
                                      </p:cBhvr>
                                      <p:to>
                                        <p:strVal val="visible"/>
                                      </p:to>
                                    </p:set>
                                    <p:animEffect transition="in" filter="fade">
                                      <p:cBhvr>
                                        <p:cTn id="7" dur="500"/>
                                        <p:tgtEl>
                                          <p:spTgt spid="67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70">
                                            <p:txEl>
                                              <p:pRg st="1" end="1"/>
                                            </p:txEl>
                                          </p:spTgt>
                                        </p:tgtEl>
                                        <p:attrNameLst>
                                          <p:attrName>style.visibility</p:attrName>
                                        </p:attrNameLst>
                                      </p:cBhvr>
                                      <p:to>
                                        <p:strVal val="visible"/>
                                      </p:to>
                                    </p:set>
                                    <p:animEffect transition="in" filter="fade">
                                      <p:cBhvr>
                                        <p:cTn id="11" dur="500"/>
                                        <p:tgtEl>
                                          <p:spTgt spid="67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0">
                                            <p:txEl>
                                              <p:pRg st="2" end="2"/>
                                            </p:txEl>
                                          </p:spTgt>
                                        </p:tgtEl>
                                        <p:attrNameLst>
                                          <p:attrName>style.visibility</p:attrName>
                                        </p:attrNameLst>
                                      </p:cBhvr>
                                      <p:to>
                                        <p:strVal val="visible"/>
                                      </p:to>
                                    </p:set>
                                    <p:animEffect transition="in" filter="fade">
                                      <p:cBhvr>
                                        <p:cTn id="15" dur="500"/>
                                        <p:tgtEl>
                                          <p:spTgt spid="67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0">
                                            <p:txEl>
                                              <p:pRg st="3" end="3"/>
                                            </p:txEl>
                                          </p:spTgt>
                                        </p:tgtEl>
                                        <p:attrNameLst>
                                          <p:attrName>style.visibility</p:attrName>
                                        </p:attrNameLst>
                                      </p:cBhvr>
                                      <p:to>
                                        <p:strVal val="visible"/>
                                      </p:to>
                                    </p:set>
                                    <p:animEffect transition="in" filter="fade">
                                      <p:cBhvr>
                                        <p:cTn id="20" dur="500"/>
                                        <p:tgtEl>
                                          <p:spTgt spid="67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70">
                                            <p:txEl>
                                              <p:pRg st="4" end="4"/>
                                            </p:txEl>
                                          </p:spTgt>
                                        </p:tgtEl>
                                        <p:attrNameLst>
                                          <p:attrName>style.visibility</p:attrName>
                                        </p:attrNameLst>
                                      </p:cBhvr>
                                      <p:to>
                                        <p:strVal val="visible"/>
                                      </p:to>
                                    </p:set>
                                    <p:animEffect transition="in" filter="fade">
                                      <p:cBhvr>
                                        <p:cTn id="25" dur="500"/>
                                        <p:tgtEl>
                                          <p:spTgt spid="670">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0">
                                            <p:txEl>
                                              <p:pRg st="5" end="5"/>
                                            </p:txEl>
                                          </p:spTgt>
                                        </p:tgtEl>
                                        <p:attrNameLst>
                                          <p:attrName>style.visibility</p:attrName>
                                        </p:attrNameLst>
                                      </p:cBhvr>
                                      <p:to>
                                        <p:strVal val="visible"/>
                                      </p:to>
                                    </p:set>
                                    <p:animEffect transition="in" filter="fade">
                                      <p:cBhvr>
                                        <p:cTn id="28" dur="500"/>
                                        <p:tgtEl>
                                          <p:spTgt spid="670">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0">
                                            <p:txEl>
                                              <p:pRg st="6" end="6"/>
                                            </p:txEl>
                                          </p:spTgt>
                                        </p:tgtEl>
                                        <p:attrNameLst>
                                          <p:attrName>style.visibility</p:attrName>
                                        </p:attrNameLst>
                                      </p:cBhvr>
                                      <p:to>
                                        <p:strVal val="visible"/>
                                      </p:to>
                                    </p:set>
                                    <p:animEffect transition="in" filter="fade">
                                      <p:cBhvr>
                                        <p:cTn id="31" dur="500"/>
                                        <p:tgtEl>
                                          <p:spTgt spid="67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nodePh="1">
                                  <p:stCondLst>
                                    <p:cond delay="0"/>
                                  </p:stCondLst>
                                  <p:endCondLst>
                                    <p:cond evt="begin" delay="0">
                                      <p:tn val="34"/>
                                    </p:cond>
                                  </p:endCondLst>
                                  <p:childTnLst>
                                    <p:set>
                                      <p:cBhvr>
                                        <p:cTn id="35" dur="1" fill="hold">
                                          <p:stCondLst>
                                            <p:cond delay="0"/>
                                          </p:stCondLst>
                                        </p:cTn>
                                        <p:tgtEl>
                                          <p:spTgt spid="671">
                                            <p:txEl>
                                              <p:pRg st="0" end="0"/>
                                            </p:txEl>
                                          </p:spTgt>
                                        </p:tgtEl>
                                        <p:attrNameLst>
                                          <p:attrName>style.visibility</p:attrName>
                                        </p:attrNameLst>
                                      </p:cBhvr>
                                      <p:to>
                                        <p:strVal val="visible"/>
                                      </p:to>
                                    </p:set>
                                    <p:animEffect transition="in" filter="fade">
                                      <p:cBhvr>
                                        <p:cTn id="36" dur="500"/>
                                        <p:tgtEl>
                                          <p:spTgt spid="671">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77">
                                            <p:txEl>
                                              <p:pRg st="0" end="0"/>
                                            </p:txEl>
                                          </p:spTgt>
                                        </p:tgtEl>
                                        <p:attrNameLst>
                                          <p:attrName>style.visibility</p:attrName>
                                        </p:attrNameLst>
                                      </p:cBhvr>
                                      <p:to>
                                        <p:strVal val="visible"/>
                                      </p:to>
                                    </p:set>
                                    <p:animEffect transition="in" filter="fade">
                                      <p:cBhvr>
                                        <p:cTn id="39" dur="500"/>
                                        <p:tgtEl>
                                          <p:spTgt spid="67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77">
                                            <p:txEl>
                                              <p:pRg st="1" end="1"/>
                                            </p:txEl>
                                          </p:spTgt>
                                        </p:tgtEl>
                                        <p:attrNameLst>
                                          <p:attrName>style.visibility</p:attrName>
                                        </p:attrNameLst>
                                      </p:cBhvr>
                                      <p:to>
                                        <p:strVal val="visible"/>
                                      </p:to>
                                    </p:set>
                                    <p:animEffect transition="in" filter="fade">
                                      <p:cBhvr>
                                        <p:cTn id="44" dur="500"/>
                                        <p:tgtEl>
                                          <p:spTgt spid="6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 grpId="0" uiExpand="1" build="p"/>
      <p:bldP spid="671" grpId="0" build="p"/>
      <p:bldP spid="67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1" name="Group 866"/>
          <p:cNvGrpSpPr/>
          <p:nvPr/>
        </p:nvGrpSpPr>
        <p:grpSpPr>
          <a:xfrm>
            <a:off x="548684" y="1973235"/>
            <a:ext cx="3564214" cy="2356471"/>
            <a:chOff x="548684" y="2352674"/>
            <a:chExt cx="3564214" cy="2356471"/>
          </a:xfrm>
        </p:grpSpPr>
        <p:grpSp>
          <p:nvGrpSpPr>
            <p:cNvPr id="91" name="Group 49"/>
            <p:cNvGrpSpPr/>
            <p:nvPr/>
          </p:nvGrpSpPr>
          <p:grpSpPr>
            <a:xfrm>
              <a:off x="548684" y="2352674"/>
              <a:ext cx="3564214" cy="2356471"/>
              <a:chOff x="548684" y="2352674"/>
              <a:chExt cx="3564214" cy="2356471"/>
            </a:xfrm>
          </p:grpSpPr>
          <p:cxnSp>
            <p:nvCxnSpPr>
              <p:cNvPr id="619" name="Straight Connector 618"/>
              <p:cNvCxnSpPr/>
              <p:nvPr/>
            </p:nvCxnSpPr>
            <p:spPr bwMode="auto">
              <a:xfrm rot="5400000" flipH="1" flipV="1">
                <a:off x="1199772" y="2430860"/>
                <a:ext cx="15637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grpSp>
            <p:nvGrpSpPr>
              <p:cNvPr id="92" name="Group 733"/>
              <p:cNvGrpSpPr/>
              <p:nvPr/>
            </p:nvGrpSpPr>
            <p:grpSpPr>
              <a:xfrm>
                <a:off x="548684" y="2352674"/>
                <a:ext cx="3564214" cy="2356471"/>
                <a:chOff x="548684" y="2352674"/>
                <a:chExt cx="3564214" cy="2356471"/>
              </a:xfrm>
            </p:grpSpPr>
            <p:grpSp>
              <p:nvGrpSpPr>
                <p:cNvPr id="93" name="Group 731"/>
                <p:cNvGrpSpPr/>
                <p:nvPr/>
              </p:nvGrpSpPr>
              <p:grpSpPr>
                <a:xfrm>
                  <a:off x="548684" y="2352674"/>
                  <a:ext cx="3564214" cy="2356471"/>
                  <a:chOff x="548684" y="2352674"/>
                  <a:chExt cx="3564214" cy="2356471"/>
                </a:xfrm>
              </p:grpSpPr>
              <p:cxnSp>
                <p:nvCxnSpPr>
                  <p:cNvPr id="815" name="Straight Connector 814"/>
                  <p:cNvCxnSpPr/>
                  <p:nvPr/>
                </p:nvCxnSpPr>
                <p:spPr bwMode="auto">
                  <a:xfrm rot="5400000" flipH="1" flipV="1">
                    <a:off x="3896997" y="2568575"/>
                    <a:ext cx="43180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4" name="Straight Connector 813"/>
                  <p:cNvCxnSpPr/>
                  <p:nvPr/>
                </p:nvCxnSpPr>
                <p:spPr bwMode="auto">
                  <a:xfrm>
                    <a:off x="4112895" y="3330026"/>
                    <a:ext cx="0" cy="1262803"/>
                  </a:xfrm>
                  <a:prstGeom prst="line">
                    <a:avLst/>
                  </a:prstGeom>
                  <a:solidFill>
                    <a:schemeClr val="accent1"/>
                  </a:solidFill>
                  <a:ln w="25400" cap="flat" cmpd="sng" algn="ctr">
                    <a:solidFill>
                      <a:srgbClr val="006666"/>
                    </a:solidFill>
                    <a:prstDash val="solid"/>
                    <a:round/>
                    <a:headEnd type="none" w="med" len="med"/>
                    <a:tailEnd type="none" w="med" len="med"/>
                  </a:ln>
                  <a:effectLst/>
                </p:spPr>
              </p:cxnSp>
              <p:cxnSp>
                <p:nvCxnSpPr>
                  <p:cNvPr id="816" name="Straight Connector 815"/>
                  <p:cNvCxnSpPr/>
                  <p:nvPr/>
                </p:nvCxnSpPr>
                <p:spPr bwMode="auto">
                  <a:xfrm rot="5400000" flipH="1" flipV="1">
                    <a:off x="388664" y="2668270"/>
                    <a:ext cx="320040"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7" name="Straight Connector 816"/>
                  <p:cNvCxnSpPr/>
                  <p:nvPr/>
                </p:nvCxnSpPr>
                <p:spPr bwMode="auto">
                  <a:xfrm>
                    <a:off x="564097" y="2508250"/>
                    <a:ext cx="1446819"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8" name="Straight Arrow Connector 817"/>
                  <p:cNvCxnSpPr/>
                  <p:nvPr/>
                </p:nvCxnSpPr>
                <p:spPr bwMode="auto">
                  <a:xfrm rot="5400000" flipH="1" flipV="1">
                    <a:off x="1851292" y="2668670"/>
                    <a:ext cx="320040" cy="791"/>
                  </a:xfrm>
                  <a:prstGeom prst="straightConnector1">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9" name="Straight Connector 818"/>
                  <p:cNvCxnSpPr/>
                  <p:nvPr/>
                </p:nvCxnSpPr>
                <p:spPr bwMode="auto">
                  <a:xfrm>
                    <a:off x="1277957" y="2352674"/>
                    <a:ext cx="283494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20" name="Straight Connector 819"/>
                  <p:cNvCxnSpPr/>
                  <p:nvPr/>
                </p:nvCxnSpPr>
                <p:spPr bwMode="auto">
                  <a:xfrm rot="5400000">
                    <a:off x="933230" y="4336084"/>
                    <a:ext cx="746123" cy="0"/>
                  </a:xfrm>
                  <a:prstGeom prst="line">
                    <a:avLst/>
                  </a:prstGeom>
                  <a:solidFill>
                    <a:schemeClr val="accent1"/>
                  </a:solidFill>
                  <a:ln w="25400" cap="rnd" cmpd="sng" algn="ctr">
                    <a:solidFill>
                      <a:srgbClr val="006666"/>
                    </a:solidFill>
                    <a:prstDash val="solid"/>
                    <a:round/>
                    <a:headEnd type="none" w="med" len="med"/>
                    <a:tailEnd type="none" w="med" len="med"/>
                  </a:ln>
                  <a:effectLst/>
                </p:spPr>
              </p:cxnSp>
              <p:cxnSp>
                <p:nvCxnSpPr>
                  <p:cNvPr id="821" name="Straight Connector 820"/>
                  <p:cNvCxnSpPr/>
                  <p:nvPr/>
                </p:nvCxnSpPr>
                <p:spPr bwMode="auto">
                  <a:xfrm>
                    <a:off x="1306292" y="4709144"/>
                    <a:ext cx="2735193" cy="0"/>
                  </a:xfrm>
                  <a:prstGeom prst="line">
                    <a:avLst/>
                  </a:prstGeom>
                  <a:solidFill>
                    <a:schemeClr val="accent1"/>
                  </a:solidFill>
                  <a:ln w="25400" cap="rnd" cmpd="sng" algn="ctr">
                    <a:solidFill>
                      <a:srgbClr val="006666"/>
                    </a:solidFill>
                    <a:prstDash val="solid"/>
                    <a:round/>
                    <a:headEnd type="none" w="med" len="med"/>
                    <a:tailEnd type="none" w="med" len="med"/>
                  </a:ln>
                  <a:effectLst/>
                </p:spPr>
              </p:cxnSp>
            </p:grpSp>
            <p:sp>
              <p:nvSpPr>
                <p:cNvPr id="813" name="TextBox 812"/>
                <p:cNvSpPr txBox="1"/>
                <p:nvPr/>
              </p:nvSpPr>
              <p:spPr>
                <a:xfrm>
                  <a:off x="2454275" y="2473781"/>
                  <a:ext cx="965795" cy="430887"/>
                </a:xfrm>
                <a:prstGeom prst="rect">
                  <a:avLst/>
                </a:prstGeom>
                <a:noFill/>
              </p:spPr>
              <p:txBody>
                <a:bodyPr wrap="square" rtlCol="0">
                  <a:spAutoFit/>
                </a:bodyPr>
                <a:lstStyle/>
                <a:p>
                  <a:r>
                    <a:rPr lang="en-US" sz="1100" dirty="0">
                      <a:latin typeface="+mn-lt"/>
                    </a:rPr>
                    <a:t>Piping Network</a:t>
                  </a:r>
                </a:p>
              </p:txBody>
            </p:sp>
          </p:grpSp>
        </p:grpSp>
        <p:sp>
          <p:nvSpPr>
            <p:cNvPr id="864" name="TextBox 863"/>
            <p:cNvSpPr txBox="1"/>
            <p:nvPr/>
          </p:nvSpPr>
          <p:spPr>
            <a:xfrm>
              <a:off x="2783254" y="2430299"/>
              <a:ext cx="965795" cy="430887"/>
            </a:xfrm>
            <a:prstGeom prst="rect">
              <a:avLst/>
            </a:prstGeom>
            <a:noFill/>
          </p:spPr>
          <p:txBody>
            <a:bodyPr wrap="square" rtlCol="0">
              <a:spAutoFit/>
            </a:bodyPr>
            <a:lstStyle/>
            <a:p>
              <a:r>
                <a:rPr lang="en-US" sz="1100" dirty="0">
                  <a:solidFill>
                    <a:schemeClr val="bg1"/>
                  </a:solidFill>
                  <a:latin typeface="+mn-lt"/>
                </a:rPr>
                <a:t>Piping Network</a:t>
              </a:r>
            </a:p>
          </p:txBody>
        </p:sp>
      </p:grpSp>
      <p:sp>
        <p:nvSpPr>
          <p:cNvPr id="6" name="Title 5"/>
          <p:cNvSpPr>
            <a:spLocks noGrp="1"/>
          </p:cNvSpPr>
          <p:nvPr>
            <p:ph type="title"/>
          </p:nvPr>
        </p:nvSpPr>
        <p:spPr/>
        <p:txBody>
          <a:bodyPr/>
          <a:lstStyle/>
          <a:p>
            <a:r>
              <a:rPr lang="en-US" dirty="0"/>
              <a:t>Central Plants Typically Have Open and Closed Systems Associated with Them</a:t>
            </a:r>
          </a:p>
        </p:txBody>
      </p:sp>
      <p:grpSp>
        <p:nvGrpSpPr>
          <p:cNvPr id="2" name="Group 739"/>
          <p:cNvGrpSpPr/>
          <p:nvPr/>
        </p:nvGrpSpPr>
        <p:grpSpPr>
          <a:xfrm>
            <a:off x="5032376" y="1952293"/>
            <a:ext cx="2762251" cy="2377418"/>
            <a:chOff x="5032376" y="2416811"/>
            <a:chExt cx="2762251" cy="2377418"/>
          </a:xfrm>
        </p:grpSpPr>
        <p:cxnSp>
          <p:nvCxnSpPr>
            <p:cNvPr id="404" name="Straight Connector 403"/>
            <p:cNvCxnSpPr/>
            <p:nvPr/>
          </p:nvCxnSpPr>
          <p:spPr bwMode="auto">
            <a:xfrm flipV="1">
              <a:off x="5032376" y="2416811"/>
              <a:ext cx="0" cy="367665"/>
            </a:xfrm>
            <a:prstGeom prst="line">
              <a:avLst/>
            </a:prstGeom>
            <a:solidFill>
              <a:schemeClr val="accent1"/>
            </a:solidFill>
            <a:ln w="25400" cap="rnd" cmpd="sng" algn="ctr">
              <a:solidFill>
                <a:srgbClr val="03D4A8"/>
              </a:solidFill>
              <a:prstDash val="solid"/>
              <a:round/>
              <a:headEnd type="none" w="med" len="med"/>
              <a:tailEnd type="none" w="med" len="med"/>
            </a:ln>
            <a:effectLst/>
          </p:spPr>
        </p:cxnSp>
        <p:cxnSp>
          <p:nvCxnSpPr>
            <p:cNvPr id="405" name="Straight Connector 404"/>
            <p:cNvCxnSpPr/>
            <p:nvPr/>
          </p:nvCxnSpPr>
          <p:spPr bwMode="auto">
            <a:xfrm>
              <a:off x="5032376" y="2416811"/>
              <a:ext cx="2762249" cy="0"/>
            </a:xfrm>
            <a:prstGeom prst="line">
              <a:avLst/>
            </a:prstGeom>
            <a:solidFill>
              <a:schemeClr val="accent1"/>
            </a:solidFill>
            <a:ln w="25400" cap="rnd" cmpd="sng" algn="ctr">
              <a:solidFill>
                <a:srgbClr val="03D4A8"/>
              </a:solidFill>
              <a:prstDash val="solid"/>
              <a:round/>
              <a:headEnd type="none" w="med" len="med"/>
              <a:tailEnd type="none" w="med" len="med"/>
            </a:ln>
            <a:effectLst/>
          </p:spPr>
        </p:cxnSp>
        <p:cxnSp>
          <p:nvCxnSpPr>
            <p:cNvPr id="406" name="Straight Connector 405"/>
            <p:cNvCxnSpPr/>
            <p:nvPr/>
          </p:nvCxnSpPr>
          <p:spPr bwMode="auto">
            <a:xfrm flipV="1">
              <a:off x="7144198" y="2416811"/>
              <a:ext cx="0" cy="729616"/>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407" name="Straight Connector 406"/>
            <p:cNvCxnSpPr/>
            <p:nvPr/>
          </p:nvCxnSpPr>
          <p:spPr bwMode="auto">
            <a:xfrm>
              <a:off x="7319742" y="3968779"/>
              <a:ext cx="0" cy="825445"/>
            </a:xfrm>
            <a:prstGeom prst="line">
              <a:avLst/>
            </a:prstGeom>
            <a:solidFill>
              <a:schemeClr val="accent1"/>
            </a:solidFill>
            <a:ln w="19050" cap="rnd" cmpd="sng" algn="ctr">
              <a:solidFill>
                <a:srgbClr val="006699"/>
              </a:solidFill>
              <a:prstDash val="solid"/>
              <a:round/>
              <a:headEnd type="none" w="med" len="med"/>
              <a:tailEnd type="none" w="med" len="med"/>
            </a:ln>
            <a:effectLst/>
          </p:spPr>
        </p:cxnSp>
        <p:cxnSp>
          <p:nvCxnSpPr>
            <p:cNvPr id="408" name="Straight Connector 407"/>
            <p:cNvCxnSpPr/>
            <p:nvPr/>
          </p:nvCxnSpPr>
          <p:spPr bwMode="auto">
            <a:xfrm>
              <a:off x="5032377" y="3403602"/>
              <a:ext cx="0" cy="1274306"/>
            </a:xfrm>
            <a:prstGeom prst="line">
              <a:avLst/>
            </a:prstGeom>
            <a:solidFill>
              <a:schemeClr val="accent1"/>
            </a:solidFill>
            <a:ln w="25400" cap="flat" cmpd="sng" algn="ctr">
              <a:solidFill>
                <a:srgbClr val="006699"/>
              </a:solidFill>
              <a:prstDash val="solid"/>
              <a:round/>
              <a:headEnd type="none" w="med" len="med"/>
              <a:tailEnd type="none" w="med" len="med"/>
            </a:ln>
            <a:effectLst/>
          </p:spPr>
        </p:cxnSp>
        <p:cxnSp>
          <p:nvCxnSpPr>
            <p:cNvPr id="409" name="Straight Connector 408"/>
            <p:cNvCxnSpPr/>
            <p:nvPr/>
          </p:nvCxnSpPr>
          <p:spPr bwMode="auto">
            <a:xfrm flipH="1" flipV="1">
              <a:off x="5100229" y="4794228"/>
              <a:ext cx="2694398" cy="1"/>
            </a:xfrm>
            <a:prstGeom prst="line">
              <a:avLst/>
            </a:prstGeom>
            <a:solidFill>
              <a:schemeClr val="accent1"/>
            </a:solidFill>
            <a:ln w="25400" cap="rnd" cmpd="sng" algn="ctr">
              <a:solidFill>
                <a:srgbClr val="006699"/>
              </a:solidFill>
              <a:prstDash val="solid"/>
              <a:round/>
              <a:headEnd type="none" w="med" len="med"/>
              <a:tailEnd type="none" w="med" len="med"/>
            </a:ln>
            <a:effectLst/>
          </p:spPr>
        </p:cxnSp>
        <p:sp>
          <p:nvSpPr>
            <p:cNvPr id="410" name="TextBox 409"/>
            <p:cNvSpPr txBox="1"/>
            <p:nvPr/>
          </p:nvSpPr>
          <p:spPr>
            <a:xfrm>
              <a:off x="5953125" y="2567476"/>
              <a:ext cx="965795" cy="430887"/>
            </a:xfrm>
            <a:prstGeom prst="rect">
              <a:avLst/>
            </a:prstGeom>
            <a:noFill/>
          </p:spPr>
          <p:txBody>
            <a:bodyPr wrap="square" rtlCol="0">
              <a:spAutoFit/>
            </a:bodyPr>
            <a:lstStyle/>
            <a:p>
              <a:r>
                <a:rPr lang="en-US" sz="1100" dirty="0">
                  <a:solidFill>
                    <a:schemeClr val="bg1"/>
                  </a:solidFill>
                  <a:latin typeface="+mn-lt"/>
                </a:rPr>
                <a:t>Piping Network</a:t>
              </a:r>
            </a:p>
          </p:txBody>
        </p:sp>
      </p:grpSp>
      <p:grpSp>
        <p:nvGrpSpPr>
          <p:cNvPr id="3" name="Group 411"/>
          <p:cNvGrpSpPr>
            <a:grpSpLocks noChangeAspect="1"/>
          </p:cNvGrpSpPr>
          <p:nvPr/>
        </p:nvGrpSpPr>
        <p:grpSpPr>
          <a:xfrm>
            <a:off x="6948096" y="2446353"/>
            <a:ext cx="1405623" cy="1057906"/>
            <a:chOff x="6949414" y="2828290"/>
            <a:chExt cx="1405623" cy="1057906"/>
          </a:xfrm>
        </p:grpSpPr>
        <p:grpSp>
          <p:nvGrpSpPr>
            <p:cNvPr id="4" name="Group 163"/>
            <p:cNvGrpSpPr>
              <a:grpSpLocks noChangeAspect="1"/>
            </p:cNvGrpSpPr>
            <p:nvPr/>
          </p:nvGrpSpPr>
          <p:grpSpPr>
            <a:xfrm>
              <a:off x="6949414" y="3066297"/>
              <a:ext cx="1405623" cy="819899"/>
              <a:chOff x="1385907" y="1751732"/>
              <a:chExt cx="6032519" cy="3518768"/>
            </a:xfrm>
          </p:grpSpPr>
          <p:cxnSp>
            <p:nvCxnSpPr>
              <p:cNvPr id="248" name="Straight Connector 247"/>
              <p:cNvCxnSpPr>
                <a:stCxn id="380" idx="3"/>
              </p:cNvCxnSpPr>
              <p:nvPr/>
            </p:nvCxnSpPr>
            <p:spPr bwMode="auto">
              <a:xfrm rot="16200000" flipH="1">
                <a:off x="2748053" y="5035580"/>
                <a:ext cx="460374" cy="9465"/>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49" name="Straight Connector 248"/>
              <p:cNvCxnSpPr>
                <a:stCxn id="401" idx="0"/>
              </p:cNvCxnSpPr>
              <p:nvPr/>
            </p:nvCxnSpPr>
            <p:spPr bwMode="auto">
              <a:xfrm rot="16200000" flipV="1">
                <a:off x="3269803" y="620200"/>
                <a:ext cx="0" cy="3767791"/>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0" name="Straight Connector 249"/>
              <p:cNvCxnSpPr>
                <a:stCxn id="401" idx="2"/>
              </p:cNvCxnSpPr>
              <p:nvPr/>
            </p:nvCxnSpPr>
            <p:spPr bwMode="auto">
              <a:xfrm rot="5400000">
                <a:off x="4811938" y="3721607"/>
                <a:ext cx="683520" cy="0"/>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1" name="Straight Connector 250"/>
              <p:cNvCxnSpPr/>
              <p:nvPr/>
            </p:nvCxnSpPr>
            <p:spPr bwMode="auto">
              <a:xfrm rot="10800000">
                <a:off x="1385907" y="4073525"/>
                <a:ext cx="3767790" cy="0"/>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2" name="Straight Connector 251"/>
              <p:cNvCxnSpPr/>
              <p:nvPr/>
            </p:nvCxnSpPr>
            <p:spPr bwMode="auto">
              <a:xfrm rot="5400000">
                <a:off x="1389623" y="3034880"/>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3" name="Straight Connector 252"/>
              <p:cNvCxnSpPr/>
              <p:nvPr/>
            </p:nvCxnSpPr>
            <p:spPr bwMode="auto">
              <a:xfrm rot="16200000" flipH="1">
                <a:off x="2034147" y="4047706"/>
                <a:ext cx="368299"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54" name="Straight Connector 253"/>
              <p:cNvCxnSpPr/>
              <p:nvPr/>
            </p:nvCxnSpPr>
            <p:spPr bwMode="auto">
              <a:xfrm rot="16200000" flipH="1">
                <a:off x="2172259"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55" name="Straight Connector 254"/>
              <p:cNvCxnSpPr/>
              <p:nvPr/>
            </p:nvCxnSpPr>
            <p:spPr bwMode="auto">
              <a:xfrm rot="5400000">
                <a:off x="15446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6" name="Straight Connector 255"/>
              <p:cNvCxnSpPr/>
              <p:nvPr/>
            </p:nvCxnSpPr>
            <p:spPr bwMode="auto">
              <a:xfrm rot="16200000" flipH="1">
                <a:off x="21892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57" name="Straight Connector 256"/>
              <p:cNvCxnSpPr/>
              <p:nvPr/>
            </p:nvCxnSpPr>
            <p:spPr bwMode="auto">
              <a:xfrm rot="16200000" flipH="1">
                <a:off x="2327331"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58" name="Straight Connector 257"/>
              <p:cNvCxnSpPr/>
              <p:nvPr/>
            </p:nvCxnSpPr>
            <p:spPr bwMode="auto">
              <a:xfrm rot="5400000">
                <a:off x="16970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9" name="Straight Connector 258"/>
              <p:cNvCxnSpPr/>
              <p:nvPr/>
            </p:nvCxnSpPr>
            <p:spPr bwMode="auto">
              <a:xfrm rot="16200000" flipH="1">
                <a:off x="23416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0" name="Straight Connector 259"/>
              <p:cNvCxnSpPr/>
              <p:nvPr/>
            </p:nvCxnSpPr>
            <p:spPr bwMode="auto">
              <a:xfrm rot="16200000" flipH="1">
                <a:off x="2479734"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1" name="Straight Connector 260"/>
              <p:cNvCxnSpPr/>
              <p:nvPr/>
            </p:nvCxnSpPr>
            <p:spPr bwMode="auto">
              <a:xfrm rot="5400000">
                <a:off x="18494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2" name="Straight Connector 261"/>
              <p:cNvCxnSpPr/>
              <p:nvPr/>
            </p:nvCxnSpPr>
            <p:spPr bwMode="auto">
              <a:xfrm rot="16200000" flipH="1">
                <a:off x="24940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3" name="Straight Connector 262"/>
              <p:cNvCxnSpPr/>
              <p:nvPr/>
            </p:nvCxnSpPr>
            <p:spPr bwMode="auto">
              <a:xfrm rot="16200000" flipH="1">
                <a:off x="2632132"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4" name="Straight Connector 263"/>
              <p:cNvCxnSpPr/>
              <p:nvPr/>
            </p:nvCxnSpPr>
            <p:spPr bwMode="auto">
              <a:xfrm rot="5400000">
                <a:off x="2001895" y="3034876"/>
                <a:ext cx="1657351" cy="0"/>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5" name="Straight Connector 264"/>
              <p:cNvCxnSpPr/>
              <p:nvPr/>
            </p:nvCxnSpPr>
            <p:spPr bwMode="auto">
              <a:xfrm rot="16200000" flipH="1">
                <a:off x="26464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6" name="Straight Connector 265"/>
              <p:cNvCxnSpPr/>
              <p:nvPr/>
            </p:nvCxnSpPr>
            <p:spPr bwMode="auto">
              <a:xfrm rot="16200000" flipH="1">
                <a:off x="2784533" y="2160168"/>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7" name="Straight Connector 266"/>
              <p:cNvCxnSpPr/>
              <p:nvPr/>
            </p:nvCxnSpPr>
            <p:spPr bwMode="auto">
              <a:xfrm rot="5400000">
                <a:off x="21542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8" name="Straight Connector 267"/>
              <p:cNvCxnSpPr/>
              <p:nvPr/>
            </p:nvCxnSpPr>
            <p:spPr bwMode="auto">
              <a:xfrm rot="16200000" flipH="1">
                <a:off x="27988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9" name="Straight Connector 268"/>
              <p:cNvCxnSpPr/>
              <p:nvPr/>
            </p:nvCxnSpPr>
            <p:spPr bwMode="auto">
              <a:xfrm rot="16200000" flipH="1">
                <a:off x="2936933" y="2160168"/>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70" name="Straight Connector 269"/>
              <p:cNvCxnSpPr>
                <a:stCxn id="398" idx="9"/>
              </p:cNvCxnSpPr>
              <p:nvPr/>
            </p:nvCxnSpPr>
            <p:spPr bwMode="auto">
              <a:xfrm>
                <a:off x="5123784" y="2597944"/>
                <a:ext cx="2294642" cy="2382"/>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71" name="Straight Connector 270"/>
              <p:cNvCxnSpPr>
                <a:stCxn id="398" idx="10"/>
              </p:cNvCxnSpPr>
              <p:nvPr/>
            </p:nvCxnSpPr>
            <p:spPr bwMode="auto">
              <a:xfrm flipV="1">
                <a:off x="5127311" y="3318987"/>
                <a:ext cx="2291115" cy="8334"/>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5" name="Group 36"/>
              <p:cNvGrpSpPr/>
              <p:nvPr/>
            </p:nvGrpSpPr>
            <p:grpSpPr>
              <a:xfrm>
                <a:off x="3565563" y="2504096"/>
                <a:ext cx="1610994" cy="1559269"/>
                <a:chOff x="2730500" y="2504096"/>
                <a:chExt cx="1610994" cy="1559269"/>
              </a:xfrm>
            </p:grpSpPr>
            <p:sp>
              <p:nvSpPr>
                <p:cNvPr id="398" name="Freeform 397"/>
                <p:cNvSpPr/>
                <p:nvPr/>
              </p:nvSpPr>
              <p:spPr bwMode="auto">
                <a:xfrm>
                  <a:off x="3529012" y="2597944"/>
                  <a:ext cx="766763" cy="729377"/>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 name="connsiteX0" fmla="*/ 664529 w 860821"/>
                    <a:gd name="connsiteY0" fmla="*/ 733901 h 733901"/>
                    <a:gd name="connsiteX1" fmla="*/ 552450 w 860821"/>
                    <a:gd name="connsiteY1" fmla="*/ 347662 h 733901"/>
                    <a:gd name="connsiteX2" fmla="*/ 500062 w 860821"/>
                    <a:gd name="connsiteY2" fmla="*/ 269081 h 733901"/>
                    <a:gd name="connsiteX3" fmla="*/ 438150 w 860821"/>
                    <a:gd name="connsiteY3" fmla="*/ 200025 h 733901"/>
                    <a:gd name="connsiteX4" fmla="*/ 357187 w 860821"/>
                    <a:gd name="connsiteY4" fmla="*/ 142875 h 733901"/>
                    <a:gd name="connsiteX5" fmla="*/ 285750 w 860821"/>
                    <a:gd name="connsiteY5" fmla="*/ 88106 h 733901"/>
                    <a:gd name="connsiteX6" fmla="*/ 183356 w 860821"/>
                    <a:gd name="connsiteY6" fmla="*/ 47625 h 733901"/>
                    <a:gd name="connsiteX7" fmla="*/ 92868 w 860821"/>
                    <a:gd name="connsiteY7" fmla="*/ 19050 h 733901"/>
                    <a:gd name="connsiteX8" fmla="*/ 0 w 860821"/>
                    <a:gd name="connsiteY8" fmla="*/ 4762 h 733901"/>
                    <a:gd name="connsiteX9" fmla="*/ 854868 w 860821"/>
                    <a:gd name="connsiteY9" fmla="*/ 0 h 733901"/>
                    <a:gd name="connsiteX10" fmla="*/ 854868 w 860821"/>
                    <a:gd name="connsiteY10" fmla="*/ 369094 h 733901"/>
                    <a:gd name="connsiteX11" fmla="*/ 664529 w 860821"/>
                    <a:gd name="connsiteY11" fmla="*/ 733901 h 733901"/>
                    <a:gd name="connsiteX0" fmla="*/ 664529 w 862807"/>
                    <a:gd name="connsiteY0" fmla="*/ 733901 h 737315"/>
                    <a:gd name="connsiteX1" fmla="*/ 552450 w 862807"/>
                    <a:gd name="connsiteY1" fmla="*/ 347662 h 737315"/>
                    <a:gd name="connsiteX2" fmla="*/ 500062 w 862807"/>
                    <a:gd name="connsiteY2" fmla="*/ 269081 h 737315"/>
                    <a:gd name="connsiteX3" fmla="*/ 438150 w 862807"/>
                    <a:gd name="connsiteY3" fmla="*/ 200025 h 737315"/>
                    <a:gd name="connsiteX4" fmla="*/ 357187 w 862807"/>
                    <a:gd name="connsiteY4" fmla="*/ 142875 h 737315"/>
                    <a:gd name="connsiteX5" fmla="*/ 285750 w 862807"/>
                    <a:gd name="connsiteY5" fmla="*/ 88106 h 737315"/>
                    <a:gd name="connsiteX6" fmla="*/ 183356 w 862807"/>
                    <a:gd name="connsiteY6" fmla="*/ 47625 h 737315"/>
                    <a:gd name="connsiteX7" fmla="*/ 92868 w 862807"/>
                    <a:gd name="connsiteY7" fmla="*/ 19050 h 737315"/>
                    <a:gd name="connsiteX8" fmla="*/ 0 w 862807"/>
                    <a:gd name="connsiteY8" fmla="*/ 4762 h 737315"/>
                    <a:gd name="connsiteX9" fmla="*/ 854868 w 862807"/>
                    <a:gd name="connsiteY9" fmla="*/ 0 h 737315"/>
                    <a:gd name="connsiteX10" fmla="*/ 858838 w 862807"/>
                    <a:gd name="connsiteY10" fmla="*/ 721043 h 737315"/>
                    <a:gd name="connsiteX11" fmla="*/ 664529 w 862807"/>
                    <a:gd name="connsiteY11" fmla="*/ 733901 h 737315"/>
                    <a:gd name="connsiteX0" fmla="*/ 664529 w 862807"/>
                    <a:gd name="connsiteY0" fmla="*/ 733901 h 750173"/>
                    <a:gd name="connsiteX1" fmla="*/ 552450 w 862807"/>
                    <a:gd name="connsiteY1" fmla="*/ 347662 h 750173"/>
                    <a:gd name="connsiteX2" fmla="*/ 500062 w 862807"/>
                    <a:gd name="connsiteY2" fmla="*/ 269081 h 750173"/>
                    <a:gd name="connsiteX3" fmla="*/ 438150 w 862807"/>
                    <a:gd name="connsiteY3" fmla="*/ 200025 h 750173"/>
                    <a:gd name="connsiteX4" fmla="*/ 357187 w 862807"/>
                    <a:gd name="connsiteY4" fmla="*/ 142875 h 750173"/>
                    <a:gd name="connsiteX5" fmla="*/ 285750 w 862807"/>
                    <a:gd name="connsiteY5" fmla="*/ 88106 h 750173"/>
                    <a:gd name="connsiteX6" fmla="*/ 183356 w 862807"/>
                    <a:gd name="connsiteY6" fmla="*/ 47625 h 750173"/>
                    <a:gd name="connsiteX7" fmla="*/ 92868 w 862807"/>
                    <a:gd name="connsiteY7" fmla="*/ 19050 h 750173"/>
                    <a:gd name="connsiteX8" fmla="*/ 0 w 862807"/>
                    <a:gd name="connsiteY8" fmla="*/ 4762 h 750173"/>
                    <a:gd name="connsiteX9" fmla="*/ 854868 w 862807"/>
                    <a:gd name="connsiteY9" fmla="*/ 0 h 750173"/>
                    <a:gd name="connsiteX10" fmla="*/ 858838 w 862807"/>
                    <a:gd name="connsiteY10" fmla="*/ 733901 h 750173"/>
                    <a:gd name="connsiteX11" fmla="*/ 664529 w 862807"/>
                    <a:gd name="connsiteY11" fmla="*/ 733901 h 750173"/>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33901"/>
                    <a:gd name="connsiteX1" fmla="*/ 552450 w 862807"/>
                    <a:gd name="connsiteY1" fmla="*/ 347662 h 733901"/>
                    <a:gd name="connsiteX2" fmla="*/ 500062 w 862807"/>
                    <a:gd name="connsiteY2" fmla="*/ 269081 h 733901"/>
                    <a:gd name="connsiteX3" fmla="*/ 438150 w 862807"/>
                    <a:gd name="connsiteY3" fmla="*/ 200025 h 733901"/>
                    <a:gd name="connsiteX4" fmla="*/ 357187 w 862807"/>
                    <a:gd name="connsiteY4" fmla="*/ 142875 h 733901"/>
                    <a:gd name="connsiteX5" fmla="*/ 285750 w 862807"/>
                    <a:gd name="connsiteY5" fmla="*/ 88106 h 733901"/>
                    <a:gd name="connsiteX6" fmla="*/ 183356 w 862807"/>
                    <a:gd name="connsiteY6" fmla="*/ 47625 h 733901"/>
                    <a:gd name="connsiteX7" fmla="*/ 92868 w 862807"/>
                    <a:gd name="connsiteY7" fmla="*/ 19050 h 733901"/>
                    <a:gd name="connsiteX8" fmla="*/ 0 w 862807"/>
                    <a:gd name="connsiteY8" fmla="*/ 4762 h 733901"/>
                    <a:gd name="connsiteX9" fmla="*/ 854868 w 862807"/>
                    <a:gd name="connsiteY9" fmla="*/ 0 h 733901"/>
                    <a:gd name="connsiteX10" fmla="*/ 858838 w 862807"/>
                    <a:gd name="connsiteY10" fmla="*/ 733901 h 733901"/>
                    <a:gd name="connsiteX11" fmla="*/ 664529 w 862807"/>
                    <a:gd name="connsiteY11" fmla="*/ 733901 h 733901"/>
                    <a:gd name="connsiteX0" fmla="*/ 664529 w 862807"/>
                    <a:gd name="connsiteY0" fmla="*/ 733901 h 733901"/>
                    <a:gd name="connsiteX1" fmla="*/ 552450 w 862807"/>
                    <a:gd name="connsiteY1" fmla="*/ 347662 h 733901"/>
                    <a:gd name="connsiteX2" fmla="*/ 500062 w 862807"/>
                    <a:gd name="connsiteY2" fmla="*/ 269081 h 733901"/>
                    <a:gd name="connsiteX3" fmla="*/ 438150 w 862807"/>
                    <a:gd name="connsiteY3" fmla="*/ 200025 h 733901"/>
                    <a:gd name="connsiteX4" fmla="*/ 357187 w 862807"/>
                    <a:gd name="connsiteY4" fmla="*/ 142875 h 733901"/>
                    <a:gd name="connsiteX5" fmla="*/ 285750 w 862807"/>
                    <a:gd name="connsiteY5" fmla="*/ 88106 h 733901"/>
                    <a:gd name="connsiteX6" fmla="*/ 183356 w 862807"/>
                    <a:gd name="connsiteY6" fmla="*/ 47625 h 733901"/>
                    <a:gd name="connsiteX7" fmla="*/ 92868 w 862807"/>
                    <a:gd name="connsiteY7" fmla="*/ 19050 h 733901"/>
                    <a:gd name="connsiteX8" fmla="*/ 0 w 862807"/>
                    <a:gd name="connsiteY8" fmla="*/ 4762 h 733901"/>
                    <a:gd name="connsiteX9" fmla="*/ 854869 w 862807"/>
                    <a:gd name="connsiteY9" fmla="*/ 0 h 733901"/>
                    <a:gd name="connsiteX10" fmla="*/ 858838 w 862807"/>
                    <a:gd name="connsiteY10" fmla="*/ 733901 h 733901"/>
                    <a:gd name="connsiteX11" fmla="*/ 664529 w 862807"/>
                    <a:gd name="connsiteY11" fmla="*/ 733901 h 73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807" h="733901">
                      <a:moveTo>
                        <a:pt x="664529" y="733901"/>
                      </a:moveTo>
                      <a:cubicBezTo>
                        <a:pt x="641114" y="693023"/>
                        <a:pt x="579861" y="425132"/>
                        <a:pt x="552450" y="347662"/>
                      </a:cubicBezTo>
                      <a:cubicBezTo>
                        <a:pt x="525039" y="270192"/>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4" y="2778"/>
                        <a:pt x="854869" y="0"/>
                      </a:cubicBezTo>
                      <a:cubicBezTo>
                        <a:pt x="860822" y="154385"/>
                        <a:pt x="862807" y="600154"/>
                        <a:pt x="858838" y="733901"/>
                      </a:cubicBezTo>
                      <a:cubicBezTo>
                        <a:pt x="708026" y="733425"/>
                        <a:pt x="818913" y="732868"/>
                        <a:pt x="664529" y="733901"/>
                      </a:cubicBezTo>
                      <a:close/>
                    </a:path>
                  </a:pathLst>
                </a:cu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399" name="Oval 398"/>
                <p:cNvSpPr>
                  <a:spLocks noChangeAspect="1"/>
                </p:cNvSpPr>
                <p:nvPr/>
              </p:nvSpPr>
              <p:spPr bwMode="auto">
                <a:xfrm>
                  <a:off x="2730500" y="2600325"/>
                  <a:ext cx="1463040" cy="1463040"/>
                </a:xfrm>
                <a:prstGeom prst="ellips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01" name="Rectangle 400"/>
                <p:cNvSpPr/>
                <p:nvPr/>
              </p:nvSpPr>
              <p:spPr bwMode="auto">
                <a:xfrm>
                  <a:off x="4295775" y="2504096"/>
                  <a:ext cx="45719" cy="875751"/>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02" name="Freeform 401"/>
                <p:cNvSpPr/>
                <p:nvPr/>
              </p:nvSpPr>
              <p:spPr bwMode="auto">
                <a:xfrm>
                  <a:off x="3525835" y="2619376"/>
                  <a:ext cx="667545" cy="685799"/>
                </a:xfrm>
                <a:custGeom>
                  <a:avLst/>
                  <a:gdLst>
                    <a:gd name="connsiteX0" fmla="*/ 504825 w 504825"/>
                    <a:gd name="connsiteY0" fmla="*/ 385762 h 385762"/>
                    <a:gd name="connsiteX1" fmla="*/ 471488 w 504825"/>
                    <a:gd name="connsiteY1" fmla="*/ 330993 h 385762"/>
                    <a:gd name="connsiteX2" fmla="*/ 423863 w 504825"/>
                    <a:gd name="connsiteY2" fmla="*/ 259556 h 385762"/>
                    <a:gd name="connsiteX3" fmla="*/ 361950 w 504825"/>
                    <a:gd name="connsiteY3" fmla="*/ 185737 h 385762"/>
                    <a:gd name="connsiteX4" fmla="*/ 259557 w 504825"/>
                    <a:gd name="connsiteY4" fmla="*/ 109537 h 385762"/>
                    <a:gd name="connsiteX5" fmla="*/ 154782 w 504825"/>
                    <a:gd name="connsiteY5" fmla="*/ 57150 h 385762"/>
                    <a:gd name="connsiteX6" fmla="*/ 52388 w 504825"/>
                    <a:gd name="connsiteY6" fmla="*/ 14287 h 385762"/>
                    <a:gd name="connsiteX7" fmla="*/ 0 w 504825"/>
                    <a:gd name="connsiteY7" fmla="*/ 0 h 385762"/>
                    <a:gd name="connsiteX0" fmla="*/ 572294 w 572294"/>
                    <a:gd name="connsiteY0" fmla="*/ 377825 h 377825"/>
                    <a:gd name="connsiteX1" fmla="*/ 538957 w 572294"/>
                    <a:gd name="connsiteY1" fmla="*/ 323056 h 377825"/>
                    <a:gd name="connsiteX2" fmla="*/ 491332 w 572294"/>
                    <a:gd name="connsiteY2" fmla="*/ 251619 h 377825"/>
                    <a:gd name="connsiteX3" fmla="*/ 429419 w 572294"/>
                    <a:gd name="connsiteY3" fmla="*/ 177800 h 377825"/>
                    <a:gd name="connsiteX4" fmla="*/ 327026 w 572294"/>
                    <a:gd name="connsiteY4" fmla="*/ 101600 h 377825"/>
                    <a:gd name="connsiteX5" fmla="*/ 222251 w 572294"/>
                    <a:gd name="connsiteY5" fmla="*/ 49213 h 377825"/>
                    <a:gd name="connsiteX6" fmla="*/ 119857 w 572294"/>
                    <a:gd name="connsiteY6" fmla="*/ 6350 h 377825"/>
                    <a:gd name="connsiteX7" fmla="*/ 0 w 572294"/>
                    <a:gd name="connsiteY7" fmla="*/ 11113 h 377825"/>
                    <a:gd name="connsiteX0" fmla="*/ 569913 w 569913"/>
                    <a:gd name="connsiteY0" fmla="*/ 380999 h 380999"/>
                    <a:gd name="connsiteX1" fmla="*/ 536576 w 569913"/>
                    <a:gd name="connsiteY1" fmla="*/ 326230 h 380999"/>
                    <a:gd name="connsiteX2" fmla="*/ 488951 w 569913"/>
                    <a:gd name="connsiteY2" fmla="*/ 254793 h 380999"/>
                    <a:gd name="connsiteX3" fmla="*/ 427038 w 569913"/>
                    <a:gd name="connsiteY3" fmla="*/ 180974 h 380999"/>
                    <a:gd name="connsiteX4" fmla="*/ 324645 w 569913"/>
                    <a:gd name="connsiteY4" fmla="*/ 104774 h 380999"/>
                    <a:gd name="connsiteX5" fmla="*/ 219870 w 569913"/>
                    <a:gd name="connsiteY5" fmla="*/ 52387 h 380999"/>
                    <a:gd name="connsiteX6" fmla="*/ 117476 w 569913"/>
                    <a:gd name="connsiteY6" fmla="*/ 9524 h 380999"/>
                    <a:gd name="connsiteX7" fmla="*/ 0 w 569913"/>
                    <a:gd name="connsiteY7" fmla="*/ 0 h 380999"/>
                    <a:gd name="connsiteX0" fmla="*/ 579438 w 579438"/>
                    <a:gd name="connsiteY0" fmla="*/ 388143 h 388143"/>
                    <a:gd name="connsiteX1" fmla="*/ 546101 w 579438"/>
                    <a:gd name="connsiteY1" fmla="*/ 333374 h 388143"/>
                    <a:gd name="connsiteX2" fmla="*/ 498476 w 579438"/>
                    <a:gd name="connsiteY2" fmla="*/ 261937 h 388143"/>
                    <a:gd name="connsiteX3" fmla="*/ 436563 w 579438"/>
                    <a:gd name="connsiteY3" fmla="*/ 188118 h 388143"/>
                    <a:gd name="connsiteX4" fmla="*/ 334170 w 579438"/>
                    <a:gd name="connsiteY4" fmla="*/ 111918 h 388143"/>
                    <a:gd name="connsiteX5" fmla="*/ 229395 w 579438"/>
                    <a:gd name="connsiteY5" fmla="*/ 59531 h 388143"/>
                    <a:gd name="connsiteX6" fmla="*/ 127001 w 579438"/>
                    <a:gd name="connsiteY6" fmla="*/ 16668 h 388143"/>
                    <a:gd name="connsiteX7" fmla="*/ 0 w 579438"/>
                    <a:gd name="connsiteY7" fmla="*/ 0 h 388143"/>
                    <a:gd name="connsiteX0" fmla="*/ 588963 w 588963"/>
                    <a:gd name="connsiteY0" fmla="*/ 379809 h 379809"/>
                    <a:gd name="connsiteX1" fmla="*/ 555626 w 588963"/>
                    <a:gd name="connsiteY1" fmla="*/ 325040 h 379809"/>
                    <a:gd name="connsiteX2" fmla="*/ 508001 w 588963"/>
                    <a:gd name="connsiteY2" fmla="*/ 253603 h 379809"/>
                    <a:gd name="connsiteX3" fmla="*/ 446088 w 588963"/>
                    <a:gd name="connsiteY3" fmla="*/ 179784 h 379809"/>
                    <a:gd name="connsiteX4" fmla="*/ 343695 w 588963"/>
                    <a:gd name="connsiteY4" fmla="*/ 103584 h 379809"/>
                    <a:gd name="connsiteX5" fmla="*/ 238920 w 588963"/>
                    <a:gd name="connsiteY5" fmla="*/ 51197 h 379809"/>
                    <a:gd name="connsiteX6" fmla="*/ 136526 w 588963"/>
                    <a:gd name="connsiteY6" fmla="*/ 8334 h 379809"/>
                    <a:gd name="connsiteX7" fmla="*/ 0 w 588963"/>
                    <a:gd name="connsiteY7" fmla="*/ 1191 h 379809"/>
                    <a:gd name="connsiteX0" fmla="*/ 581819 w 581819"/>
                    <a:gd name="connsiteY0" fmla="*/ 383380 h 383380"/>
                    <a:gd name="connsiteX1" fmla="*/ 548482 w 581819"/>
                    <a:gd name="connsiteY1" fmla="*/ 328611 h 383380"/>
                    <a:gd name="connsiteX2" fmla="*/ 500857 w 581819"/>
                    <a:gd name="connsiteY2" fmla="*/ 257174 h 383380"/>
                    <a:gd name="connsiteX3" fmla="*/ 438944 w 581819"/>
                    <a:gd name="connsiteY3" fmla="*/ 183355 h 383380"/>
                    <a:gd name="connsiteX4" fmla="*/ 336551 w 581819"/>
                    <a:gd name="connsiteY4" fmla="*/ 107155 h 383380"/>
                    <a:gd name="connsiteX5" fmla="*/ 231776 w 581819"/>
                    <a:gd name="connsiteY5" fmla="*/ 54768 h 383380"/>
                    <a:gd name="connsiteX6" fmla="*/ 129382 w 581819"/>
                    <a:gd name="connsiteY6" fmla="*/ 11905 h 383380"/>
                    <a:gd name="connsiteX7" fmla="*/ 0 w 581819"/>
                    <a:gd name="connsiteY7" fmla="*/ 0 h 383380"/>
                    <a:gd name="connsiteX0" fmla="*/ 591344 w 591344"/>
                    <a:gd name="connsiteY0" fmla="*/ 380999 h 380999"/>
                    <a:gd name="connsiteX1" fmla="*/ 558007 w 591344"/>
                    <a:gd name="connsiteY1" fmla="*/ 326230 h 380999"/>
                    <a:gd name="connsiteX2" fmla="*/ 510382 w 591344"/>
                    <a:gd name="connsiteY2" fmla="*/ 254793 h 380999"/>
                    <a:gd name="connsiteX3" fmla="*/ 448469 w 591344"/>
                    <a:gd name="connsiteY3" fmla="*/ 180974 h 380999"/>
                    <a:gd name="connsiteX4" fmla="*/ 346076 w 591344"/>
                    <a:gd name="connsiteY4" fmla="*/ 104774 h 380999"/>
                    <a:gd name="connsiteX5" fmla="*/ 241301 w 591344"/>
                    <a:gd name="connsiteY5" fmla="*/ 52387 h 380999"/>
                    <a:gd name="connsiteX6" fmla="*/ 138907 w 591344"/>
                    <a:gd name="connsiteY6" fmla="*/ 9524 h 380999"/>
                    <a:gd name="connsiteX7" fmla="*/ 0 w 591344"/>
                    <a:gd name="connsiteY7" fmla="*/ 0 h 380999"/>
                    <a:gd name="connsiteX0" fmla="*/ 577057 w 577057"/>
                    <a:gd name="connsiteY0" fmla="*/ 376236 h 376236"/>
                    <a:gd name="connsiteX1" fmla="*/ 558007 w 577057"/>
                    <a:gd name="connsiteY1" fmla="*/ 326230 h 376236"/>
                    <a:gd name="connsiteX2" fmla="*/ 510382 w 577057"/>
                    <a:gd name="connsiteY2" fmla="*/ 254793 h 376236"/>
                    <a:gd name="connsiteX3" fmla="*/ 448469 w 577057"/>
                    <a:gd name="connsiteY3" fmla="*/ 180974 h 376236"/>
                    <a:gd name="connsiteX4" fmla="*/ 346076 w 577057"/>
                    <a:gd name="connsiteY4" fmla="*/ 104774 h 376236"/>
                    <a:gd name="connsiteX5" fmla="*/ 241301 w 577057"/>
                    <a:gd name="connsiteY5" fmla="*/ 52387 h 376236"/>
                    <a:gd name="connsiteX6" fmla="*/ 138907 w 577057"/>
                    <a:gd name="connsiteY6" fmla="*/ 9524 h 376236"/>
                    <a:gd name="connsiteX7" fmla="*/ 0 w 577057"/>
                    <a:gd name="connsiteY7" fmla="*/ 0 h 376236"/>
                    <a:gd name="connsiteX0" fmla="*/ 577057 w 577057"/>
                    <a:gd name="connsiteY0" fmla="*/ 376236 h 376236"/>
                    <a:gd name="connsiteX1" fmla="*/ 558007 w 577057"/>
                    <a:gd name="connsiteY1" fmla="*/ 326230 h 376236"/>
                    <a:gd name="connsiteX2" fmla="*/ 510382 w 577057"/>
                    <a:gd name="connsiteY2" fmla="*/ 254793 h 376236"/>
                    <a:gd name="connsiteX3" fmla="*/ 448469 w 577057"/>
                    <a:gd name="connsiteY3" fmla="*/ 180974 h 376236"/>
                    <a:gd name="connsiteX4" fmla="*/ 346076 w 577057"/>
                    <a:gd name="connsiteY4" fmla="*/ 104774 h 376236"/>
                    <a:gd name="connsiteX5" fmla="*/ 241301 w 577057"/>
                    <a:gd name="connsiteY5" fmla="*/ 52387 h 376236"/>
                    <a:gd name="connsiteX6" fmla="*/ 138907 w 577057"/>
                    <a:gd name="connsiteY6" fmla="*/ 9524 h 376236"/>
                    <a:gd name="connsiteX7" fmla="*/ 0 w 577057"/>
                    <a:gd name="connsiteY7" fmla="*/ 0 h 376236"/>
                    <a:gd name="connsiteX0" fmla="*/ 577057 w 588566"/>
                    <a:gd name="connsiteY0" fmla="*/ 376236 h 376236"/>
                    <a:gd name="connsiteX1" fmla="*/ 558007 w 588566"/>
                    <a:gd name="connsiteY1" fmla="*/ 326230 h 376236"/>
                    <a:gd name="connsiteX2" fmla="*/ 510382 w 588566"/>
                    <a:gd name="connsiteY2" fmla="*/ 254793 h 376236"/>
                    <a:gd name="connsiteX3" fmla="*/ 448469 w 588566"/>
                    <a:gd name="connsiteY3" fmla="*/ 180974 h 376236"/>
                    <a:gd name="connsiteX4" fmla="*/ 346076 w 588566"/>
                    <a:gd name="connsiteY4" fmla="*/ 104774 h 376236"/>
                    <a:gd name="connsiteX5" fmla="*/ 241301 w 588566"/>
                    <a:gd name="connsiteY5" fmla="*/ 52387 h 376236"/>
                    <a:gd name="connsiteX6" fmla="*/ 138907 w 588566"/>
                    <a:gd name="connsiteY6" fmla="*/ 9524 h 376236"/>
                    <a:gd name="connsiteX7" fmla="*/ 0 w 588566"/>
                    <a:gd name="connsiteY7" fmla="*/ 0 h 376236"/>
                    <a:gd name="connsiteX0" fmla="*/ 577057 w 579041"/>
                    <a:gd name="connsiteY0" fmla="*/ 376236 h 376236"/>
                    <a:gd name="connsiteX1" fmla="*/ 558007 w 579041"/>
                    <a:gd name="connsiteY1" fmla="*/ 326230 h 376236"/>
                    <a:gd name="connsiteX2" fmla="*/ 510382 w 579041"/>
                    <a:gd name="connsiteY2" fmla="*/ 254793 h 376236"/>
                    <a:gd name="connsiteX3" fmla="*/ 448469 w 579041"/>
                    <a:gd name="connsiteY3" fmla="*/ 180974 h 376236"/>
                    <a:gd name="connsiteX4" fmla="*/ 346076 w 579041"/>
                    <a:gd name="connsiteY4" fmla="*/ 104774 h 376236"/>
                    <a:gd name="connsiteX5" fmla="*/ 241301 w 579041"/>
                    <a:gd name="connsiteY5" fmla="*/ 52387 h 376236"/>
                    <a:gd name="connsiteX6" fmla="*/ 138907 w 579041"/>
                    <a:gd name="connsiteY6" fmla="*/ 9524 h 376236"/>
                    <a:gd name="connsiteX7" fmla="*/ 0 w 579041"/>
                    <a:gd name="connsiteY7" fmla="*/ 0 h 376236"/>
                    <a:gd name="connsiteX0" fmla="*/ 577057 w 592140"/>
                    <a:gd name="connsiteY0" fmla="*/ 376236 h 389333"/>
                    <a:gd name="connsiteX1" fmla="*/ 588965 w 592140"/>
                    <a:gd name="connsiteY1" fmla="*/ 380999 h 389333"/>
                    <a:gd name="connsiteX2" fmla="*/ 558007 w 592140"/>
                    <a:gd name="connsiteY2" fmla="*/ 326230 h 389333"/>
                    <a:gd name="connsiteX3" fmla="*/ 510382 w 592140"/>
                    <a:gd name="connsiteY3" fmla="*/ 254793 h 389333"/>
                    <a:gd name="connsiteX4" fmla="*/ 448469 w 592140"/>
                    <a:gd name="connsiteY4" fmla="*/ 180974 h 389333"/>
                    <a:gd name="connsiteX5" fmla="*/ 346076 w 592140"/>
                    <a:gd name="connsiteY5" fmla="*/ 104774 h 389333"/>
                    <a:gd name="connsiteX6" fmla="*/ 241301 w 592140"/>
                    <a:gd name="connsiteY6" fmla="*/ 52387 h 389333"/>
                    <a:gd name="connsiteX7" fmla="*/ 138907 w 592140"/>
                    <a:gd name="connsiteY7" fmla="*/ 9524 h 389333"/>
                    <a:gd name="connsiteX8" fmla="*/ 0 w 592140"/>
                    <a:gd name="connsiteY8" fmla="*/ 0 h 389333"/>
                    <a:gd name="connsiteX0" fmla="*/ 577057 w 670879"/>
                    <a:gd name="connsiteY0" fmla="*/ 376236 h 707945"/>
                    <a:gd name="connsiteX1" fmla="*/ 667704 w 670879"/>
                    <a:gd name="connsiteY1" fmla="*/ 699611 h 707945"/>
                    <a:gd name="connsiteX2" fmla="*/ 558007 w 670879"/>
                    <a:gd name="connsiteY2" fmla="*/ 326230 h 707945"/>
                    <a:gd name="connsiteX3" fmla="*/ 510382 w 670879"/>
                    <a:gd name="connsiteY3" fmla="*/ 254793 h 707945"/>
                    <a:gd name="connsiteX4" fmla="*/ 448469 w 670879"/>
                    <a:gd name="connsiteY4" fmla="*/ 180974 h 707945"/>
                    <a:gd name="connsiteX5" fmla="*/ 346076 w 670879"/>
                    <a:gd name="connsiteY5" fmla="*/ 104774 h 707945"/>
                    <a:gd name="connsiteX6" fmla="*/ 241301 w 670879"/>
                    <a:gd name="connsiteY6" fmla="*/ 52387 h 707945"/>
                    <a:gd name="connsiteX7" fmla="*/ 138907 w 670879"/>
                    <a:gd name="connsiteY7" fmla="*/ 9524 h 707945"/>
                    <a:gd name="connsiteX8" fmla="*/ 0 w 670879"/>
                    <a:gd name="connsiteY8" fmla="*/ 0 h 707945"/>
                    <a:gd name="connsiteX0" fmla="*/ 577057 w 670879"/>
                    <a:gd name="connsiteY0" fmla="*/ 376236 h 707945"/>
                    <a:gd name="connsiteX1" fmla="*/ 667704 w 670879"/>
                    <a:gd name="connsiteY1" fmla="*/ 699611 h 707945"/>
                    <a:gd name="connsiteX2" fmla="*/ 639764 w 670879"/>
                    <a:gd name="connsiteY2" fmla="*/ 483377 h 707945"/>
                    <a:gd name="connsiteX3" fmla="*/ 558007 w 670879"/>
                    <a:gd name="connsiteY3" fmla="*/ 326230 h 707945"/>
                    <a:gd name="connsiteX4" fmla="*/ 510382 w 670879"/>
                    <a:gd name="connsiteY4" fmla="*/ 254793 h 707945"/>
                    <a:gd name="connsiteX5" fmla="*/ 448469 w 670879"/>
                    <a:gd name="connsiteY5" fmla="*/ 180974 h 707945"/>
                    <a:gd name="connsiteX6" fmla="*/ 346076 w 670879"/>
                    <a:gd name="connsiteY6" fmla="*/ 104774 h 707945"/>
                    <a:gd name="connsiteX7" fmla="*/ 241301 w 670879"/>
                    <a:gd name="connsiteY7" fmla="*/ 52387 h 707945"/>
                    <a:gd name="connsiteX8" fmla="*/ 138907 w 670879"/>
                    <a:gd name="connsiteY8" fmla="*/ 9524 h 707945"/>
                    <a:gd name="connsiteX9" fmla="*/ 0 w 670879"/>
                    <a:gd name="connsiteY9" fmla="*/ 0 h 707945"/>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72202"/>
                    <a:gd name="connsiteY0" fmla="*/ 699611 h 721838"/>
                    <a:gd name="connsiteX1" fmla="*/ 667545 w 672202"/>
                    <a:gd name="connsiteY1" fmla="*/ 685799 h 721838"/>
                    <a:gd name="connsiteX2" fmla="*/ 639764 w 672202"/>
                    <a:gd name="connsiteY2" fmla="*/ 483377 h 721838"/>
                    <a:gd name="connsiteX3" fmla="*/ 558007 w 672202"/>
                    <a:gd name="connsiteY3" fmla="*/ 326230 h 721838"/>
                    <a:gd name="connsiteX4" fmla="*/ 510382 w 672202"/>
                    <a:gd name="connsiteY4" fmla="*/ 254793 h 721838"/>
                    <a:gd name="connsiteX5" fmla="*/ 448469 w 672202"/>
                    <a:gd name="connsiteY5" fmla="*/ 180974 h 721838"/>
                    <a:gd name="connsiteX6" fmla="*/ 346076 w 672202"/>
                    <a:gd name="connsiteY6" fmla="*/ 104774 h 721838"/>
                    <a:gd name="connsiteX7" fmla="*/ 241301 w 672202"/>
                    <a:gd name="connsiteY7" fmla="*/ 52387 h 721838"/>
                    <a:gd name="connsiteX8" fmla="*/ 138907 w 672202"/>
                    <a:gd name="connsiteY8" fmla="*/ 9524 h 721838"/>
                    <a:gd name="connsiteX9" fmla="*/ 0 w 672202"/>
                    <a:gd name="connsiteY9" fmla="*/ 0 h 721838"/>
                    <a:gd name="connsiteX0" fmla="*/ 667704 w 672202"/>
                    <a:gd name="connsiteY0" fmla="*/ 699610 h 721838"/>
                    <a:gd name="connsiteX1" fmla="*/ 667545 w 672202"/>
                    <a:gd name="connsiteY1" fmla="*/ 685799 h 721838"/>
                    <a:gd name="connsiteX2" fmla="*/ 639764 w 672202"/>
                    <a:gd name="connsiteY2" fmla="*/ 483377 h 721838"/>
                    <a:gd name="connsiteX3" fmla="*/ 558007 w 672202"/>
                    <a:gd name="connsiteY3" fmla="*/ 326230 h 721838"/>
                    <a:gd name="connsiteX4" fmla="*/ 510382 w 672202"/>
                    <a:gd name="connsiteY4" fmla="*/ 254793 h 721838"/>
                    <a:gd name="connsiteX5" fmla="*/ 448469 w 672202"/>
                    <a:gd name="connsiteY5" fmla="*/ 180974 h 721838"/>
                    <a:gd name="connsiteX6" fmla="*/ 346076 w 672202"/>
                    <a:gd name="connsiteY6" fmla="*/ 104774 h 721838"/>
                    <a:gd name="connsiteX7" fmla="*/ 241301 w 672202"/>
                    <a:gd name="connsiteY7" fmla="*/ 52387 h 721838"/>
                    <a:gd name="connsiteX8" fmla="*/ 138907 w 672202"/>
                    <a:gd name="connsiteY8" fmla="*/ 9524 h 721838"/>
                    <a:gd name="connsiteX9" fmla="*/ 0 w 672202"/>
                    <a:gd name="connsiteY9" fmla="*/ 0 h 721838"/>
                    <a:gd name="connsiteX0" fmla="*/ 667545 w 667545"/>
                    <a:gd name="connsiteY0" fmla="*/ 685799 h 685799"/>
                    <a:gd name="connsiteX1" fmla="*/ 639764 w 667545"/>
                    <a:gd name="connsiteY1" fmla="*/ 483377 h 685799"/>
                    <a:gd name="connsiteX2" fmla="*/ 558007 w 667545"/>
                    <a:gd name="connsiteY2" fmla="*/ 326230 h 685799"/>
                    <a:gd name="connsiteX3" fmla="*/ 510382 w 667545"/>
                    <a:gd name="connsiteY3" fmla="*/ 254793 h 685799"/>
                    <a:gd name="connsiteX4" fmla="*/ 448469 w 667545"/>
                    <a:gd name="connsiteY4" fmla="*/ 180974 h 685799"/>
                    <a:gd name="connsiteX5" fmla="*/ 346076 w 667545"/>
                    <a:gd name="connsiteY5" fmla="*/ 104774 h 685799"/>
                    <a:gd name="connsiteX6" fmla="*/ 241301 w 667545"/>
                    <a:gd name="connsiteY6" fmla="*/ 52387 h 685799"/>
                    <a:gd name="connsiteX7" fmla="*/ 138907 w 667545"/>
                    <a:gd name="connsiteY7" fmla="*/ 9524 h 685799"/>
                    <a:gd name="connsiteX8" fmla="*/ 0 w 667545"/>
                    <a:gd name="connsiteY8" fmla="*/ 0 h 68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45" h="685799">
                      <a:moveTo>
                        <a:pt x="667545" y="685799"/>
                      </a:moveTo>
                      <a:cubicBezTo>
                        <a:pt x="662888" y="649760"/>
                        <a:pt x="658020" y="543305"/>
                        <a:pt x="639764" y="483377"/>
                      </a:cubicBezTo>
                      <a:cubicBezTo>
                        <a:pt x="621508" y="423449"/>
                        <a:pt x="579571" y="364327"/>
                        <a:pt x="558007" y="326230"/>
                      </a:cubicBezTo>
                      <a:cubicBezTo>
                        <a:pt x="536443" y="288133"/>
                        <a:pt x="528638" y="279002"/>
                        <a:pt x="510382" y="254793"/>
                      </a:cubicBezTo>
                      <a:cubicBezTo>
                        <a:pt x="492126" y="230584"/>
                        <a:pt x="475853" y="205977"/>
                        <a:pt x="448469" y="180974"/>
                      </a:cubicBezTo>
                      <a:cubicBezTo>
                        <a:pt x="421085" y="155971"/>
                        <a:pt x="380604" y="126205"/>
                        <a:pt x="346076" y="104774"/>
                      </a:cubicBezTo>
                      <a:cubicBezTo>
                        <a:pt x="311548" y="83343"/>
                        <a:pt x="275829" y="68262"/>
                        <a:pt x="241301" y="52387"/>
                      </a:cubicBezTo>
                      <a:cubicBezTo>
                        <a:pt x="206773" y="36512"/>
                        <a:pt x="179124" y="18255"/>
                        <a:pt x="138907" y="9524"/>
                      </a:cubicBezTo>
                      <a:cubicBezTo>
                        <a:pt x="98690" y="793"/>
                        <a:pt x="13295" y="2381"/>
                        <a:pt x="0" y="0"/>
                      </a:cubicBezTo>
                    </a:path>
                  </a:pathLst>
                </a:custGeom>
                <a:solidFill>
                  <a:schemeClr val="bg1">
                    <a:lumMod val="75000"/>
                  </a:schemeClr>
                </a:solidFill>
                <a:ln w="28575"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400" name="Straight Connector 399"/>
                <p:cNvCxnSpPr>
                  <a:stCxn id="399" idx="0"/>
                  <a:endCxn id="398" idx="9"/>
                </p:cNvCxnSpPr>
                <p:nvPr/>
              </p:nvCxnSpPr>
              <p:spPr bwMode="auto">
                <a:xfrm rot="5400000" flipH="1" flipV="1">
                  <a:off x="3874180" y="2185785"/>
                  <a:ext cx="2381" cy="826701"/>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grpSp>
            <p:nvGrpSpPr>
              <p:cNvPr id="7" name="Group 74"/>
              <p:cNvGrpSpPr>
                <a:grpSpLocks noChangeAspect="1"/>
              </p:cNvGrpSpPr>
              <p:nvPr/>
            </p:nvGrpSpPr>
            <p:grpSpPr>
              <a:xfrm>
                <a:off x="3657637" y="2784475"/>
                <a:ext cx="1196975" cy="1196975"/>
                <a:chOff x="6413500" y="666750"/>
                <a:chExt cx="1828800" cy="1828800"/>
              </a:xfrm>
              <a:solidFill>
                <a:srgbClr val="CC9900"/>
              </a:solidFill>
            </p:grpSpPr>
            <p:sp>
              <p:nvSpPr>
                <p:cNvPr id="381" name="Oval 380"/>
                <p:cNvSpPr>
                  <a:spLocks noChangeAspect="1"/>
                </p:cNvSpPr>
                <p:nvPr/>
              </p:nvSpPr>
              <p:spPr bwMode="auto">
                <a:xfrm>
                  <a:off x="6413500" y="666750"/>
                  <a:ext cx="1828800" cy="1828800"/>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nvGrpSpPr>
                <p:cNvPr id="8" name="Group 52"/>
                <p:cNvGrpSpPr/>
                <p:nvPr/>
              </p:nvGrpSpPr>
              <p:grpSpPr>
                <a:xfrm>
                  <a:off x="6588124" y="776289"/>
                  <a:ext cx="1484312" cy="1606549"/>
                  <a:chOff x="6588124" y="776289"/>
                  <a:chExt cx="1484312" cy="1606549"/>
                </a:xfrm>
                <a:grpFill/>
              </p:grpSpPr>
              <p:grpSp>
                <p:nvGrpSpPr>
                  <p:cNvPr id="12" name="Group 47"/>
                  <p:cNvGrpSpPr/>
                  <p:nvPr/>
                </p:nvGrpSpPr>
                <p:grpSpPr>
                  <a:xfrm>
                    <a:off x="6588124" y="776289"/>
                    <a:ext cx="1112837" cy="806448"/>
                    <a:chOff x="6588124" y="776289"/>
                    <a:chExt cx="1112837" cy="806448"/>
                  </a:xfrm>
                  <a:grpFill/>
                </p:grpSpPr>
                <p:sp>
                  <p:nvSpPr>
                    <p:cNvPr id="395" name="Freeform 39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6" name="Freeform 39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7" name="Freeform 39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13" name="Group 48"/>
                  <p:cNvGrpSpPr/>
                  <p:nvPr/>
                </p:nvGrpSpPr>
                <p:grpSpPr>
                  <a:xfrm rot="10800000">
                    <a:off x="6959599" y="1576390"/>
                    <a:ext cx="1112837" cy="806448"/>
                    <a:chOff x="6588124" y="776289"/>
                    <a:chExt cx="1112837" cy="806448"/>
                  </a:xfrm>
                  <a:grpFill/>
                </p:grpSpPr>
                <p:sp>
                  <p:nvSpPr>
                    <p:cNvPr id="392" name="Freeform 39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3" name="Freeform 39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4" name="Freeform 39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16" name="Group 47"/>
                <p:cNvGrpSpPr/>
                <p:nvPr/>
              </p:nvGrpSpPr>
              <p:grpSpPr>
                <a:xfrm rot="4200000">
                  <a:off x="7354039" y="1057280"/>
                  <a:ext cx="875560" cy="593413"/>
                  <a:chOff x="6825401" y="776289"/>
                  <a:chExt cx="875560" cy="593413"/>
                </a:xfrm>
                <a:grpFill/>
              </p:grpSpPr>
              <p:sp>
                <p:nvSpPr>
                  <p:cNvPr id="388" name="Freeform 38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9" name="Freeform 38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17" name="Group 47"/>
                <p:cNvGrpSpPr/>
                <p:nvPr/>
              </p:nvGrpSpPr>
              <p:grpSpPr>
                <a:xfrm rot="15180000">
                  <a:off x="6420587" y="1495430"/>
                  <a:ext cx="875560" cy="593413"/>
                  <a:chOff x="6825401" y="776289"/>
                  <a:chExt cx="875560" cy="593413"/>
                </a:xfrm>
                <a:grpFill/>
              </p:grpSpPr>
              <p:sp>
                <p:nvSpPr>
                  <p:cNvPr id="386" name="Freeform 38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7" name="Freeform 38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sp>
              <p:nvSpPr>
                <p:cNvPr id="385" name="Oval 384"/>
                <p:cNvSpPr>
                  <a:spLocks noChangeAspect="1"/>
                </p:cNvSpPr>
                <p:nvPr/>
              </p:nvSpPr>
              <p:spPr bwMode="auto">
                <a:xfrm>
                  <a:off x="6722679" y="971171"/>
                  <a:ext cx="1215201" cy="1215201"/>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cxnSp>
            <p:nvCxnSpPr>
              <p:cNvPr id="274" name="Straight Connector 273"/>
              <p:cNvCxnSpPr/>
              <p:nvPr/>
            </p:nvCxnSpPr>
            <p:spPr bwMode="auto">
              <a:xfrm>
                <a:off x="2230201" y="2113266"/>
                <a:ext cx="762001"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75" name="Straight Connector 274"/>
              <p:cNvCxnSpPr/>
              <p:nvPr/>
            </p:nvCxnSpPr>
            <p:spPr bwMode="auto">
              <a:xfrm>
                <a:off x="2220970" y="4231857"/>
                <a:ext cx="762000" cy="0"/>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76" name="Straight Connector 275"/>
              <p:cNvCxnSpPr/>
              <p:nvPr/>
            </p:nvCxnSpPr>
            <p:spPr bwMode="auto">
              <a:xfrm rot="5400000">
                <a:off x="2877986" y="4336841"/>
                <a:ext cx="209968" cy="0"/>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77" name="Straight Connector 276"/>
              <p:cNvCxnSpPr/>
              <p:nvPr/>
            </p:nvCxnSpPr>
            <p:spPr bwMode="auto">
              <a:xfrm rot="5400000">
                <a:off x="2040207" y="1932499"/>
                <a:ext cx="361534"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grpSp>
            <p:nvGrpSpPr>
              <p:cNvPr id="18" name="Group 170"/>
              <p:cNvGrpSpPr/>
              <p:nvPr/>
            </p:nvGrpSpPr>
            <p:grpSpPr>
              <a:xfrm rot="5400000">
                <a:off x="2789358" y="4543362"/>
                <a:ext cx="368300" cy="165227"/>
                <a:chOff x="4387849" y="4257675"/>
                <a:chExt cx="368300" cy="165227"/>
              </a:xfrm>
            </p:grpSpPr>
            <p:sp>
              <p:nvSpPr>
                <p:cNvPr id="379" name="Isosceles Triangle 378"/>
                <p:cNvSpPr>
                  <a:spLocks noChangeAspect="1"/>
                </p:cNvSpPr>
                <p:nvPr/>
              </p:nvSpPr>
              <p:spPr bwMode="auto">
                <a:xfrm rot="5400000">
                  <a:off x="4397310" y="4248214"/>
                  <a:ext cx="165227" cy="184149"/>
                </a:xfrm>
                <a:prstGeom prst="triangl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0" name="Isosceles Triangle 379"/>
                <p:cNvSpPr>
                  <a:spLocks noChangeAspect="1"/>
                </p:cNvSpPr>
                <p:nvPr/>
              </p:nvSpPr>
              <p:spPr bwMode="auto">
                <a:xfrm rot="16200000" flipH="1">
                  <a:off x="4581461" y="4248214"/>
                  <a:ext cx="165227" cy="184149"/>
                </a:xfrm>
                <a:prstGeom prst="triangle">
                  <a:avLst/>
                </a:prstGeom>
                <a:solidFill>
                  <a:schemeClr val="bg1">
                    <a:lumMod val="75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cxnSp>
            <p:nvCxnSpPr>
              <p:cNvPr id="279" name="Straight Connector 278"/>
              <p:cNvCxnSpPr>
                <a:stCxn id="380" idx="0"/>
              </p:cNvCxnSpPr>
              <p:nvPr/>
            </p:nvCxnSpPr>
            <p:spPr bwMode="auto">
              <a:xfrm rot="5400000" flipH="1" flipV="1">
                <a:off x="3039347" y="4560136"/>
                <a:ext cx="2" cy="131680"/>
              </a:xfrm>
              <a:prstGeom prst="line">
                <a:avLst/>
              </a:prstGeom>
              <a:solidFill>
                <a:schemeClr val="accent1"/>
              </a:solidFill>
              <a:ln w="12700" cap="rnd" cmpd="sng" algn="ctr">
                <a:solidFill>
                  <a:schemeClr val="bg1"/>
                </a:solidFill>
                <a:prstDash val="solid"/>
                <a:round/>
                <a:headEnd type="none" w="med" len="med"/>
                <a:tailEnd type="none" w="med" len="med"/>
              </a:ln>
              <a:effectLst/>
            </p:spPr>
          </p:cxnSp>
          <p:sp>
            <p:nvSpPr>
              <p:cNvPr id="280" name="Arc 279"/>
              <p:cNvSpPr/>
              <p:nvPr/>
            </p:nvSpPr>
            <p:spPr bwMode="auto">
              <a:xfrm>
                <a:off x="2921038" y="4441826"/>
                <a:ext cx="368300" cy="368300"/>
              </a:xfrm>
              <a:prstGeom prst="arc">
                <a:avLst/>
              </a:prstGeom>
              <a:solidFill>
                <a:schemeClr val="bg1">
                  <a:lumMod val="75000"/>
                </a:schemeClr>
              </a:solidFill>
              <a:ln w="9525" cap="rnd"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81" name="Arc 280"/>
              <p:cNvSpPr/>
              <p:nvPr/>
            </p:nvSpPr>
            <p:spPr bwMode="auto">
              <a:xfrm rot="5400000">
                <a:off x="2921038" y="4441825"/>
                <a:ext cx="368300" cy="368300"/>
              </a:xfrm>
              <a:prstGeom prst="arc">
                <a:avLst/>
              </a:prstGeom>
              <a:solidFill>
                <a:schemeClr val="bg1">
                  <a:lumMod val="75000"/>
                </a:schemeClr>
              </a:solidFill>
              <a:ln w="12700" cap="rnd" cmpd="sng" algn="ctr">
                <a:solidFill>
                  <a:schemeClr val="bg1"/>
                </a:solidFill>
                <a:prstDash val="solid"/>
                <a:round/>
                <a:headEnd type="none" w="med" len="med"/>
                <a:tailEnd type="none" w="med" len="med"/>
              </a:ln>
              <a:effectLst/>
            </p:spPr>
            <p:txBody>
              <a:bodyPr rtlCol="0" anchor="ctr"/>
              <a:lstStyle/>
              <a:p>
                <a:pPr algn="ctr"/>
                <a:endParaRPr lang="en-US"/>
              </a:p>
            </p:txBody>
          </p:sp>
          <p:cxnSp>
            <p:nvCxnSpPr>
              <p:cNvPr id="282" name="Straight Connector 281"/>
              <p:cNvCxnSpPr>
                <a:stCxn id="280" idx="0"/>
                <a:endCxn id="281" idx="2"/>
              </p:cNvCxnSpPr>
              <p:nvPr/>
            </p:nvCxnSpPr>
            <p:spPr bwMode="auto">
              <a:xfrm rot="10800000" flipV="1">
                <a:off x="3105188" y="4441825"/>
                <a:ext cx="0" cy="368299"/>
              </a:xfrm>
              <a:prstGeom prst="line">
                <a:avLst/>
              </a:prstGeom>
              <a:solidFill>
                <a:schemeClr val="accent1"/>
              </a:solidFill>
              <a:ln w="9525" cap="rnd" cmpd="sng" algn="ctr">
                <a:solidFill>
                  <a:schemeClr val="bg1"/>
                </a:solidFill>
                <a:prstDash val="solid"/>
                <a:round/>
                <a:headEnd type="none" w="med" len="med"/>
                <a:tailEnd type="none" w="med" len="med"/>
              </a:ln>
              <a:effectLst/>
            </p:spPr>
          </p:cxnSp>
          <p:cxnSp>
            <p:nvCxnSpPr>
              <p:cNvPr id="283" name="Straight Connector 282"/>
              <p:cNvCxnSpPr/>
              <p:nvPr/>
            </p:nvCxnSpPr>
            <p:spPr bwMode="auto">
              <a:xfrm flipV="1">
                <a:off x="1809751" y="4625113"/>
                <a:ext cx="989075"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sp>
            <p:nvSpPr>
              <p:cNvPr id="284" name="Isosceles Triangle 283"/>
              <p:cNvSpPr>
                <a:spLocks noChangeAspect="1"/>
              </p:cNvSpPr>
              <p:nvPr/>
            </p:nvSpPr>
            <p:spPr bwMode="auto">
              <a:xfrm rot="5400000" flipH="1">
                <a:off x="2808285" y="4533902"/>
                <a:ext cx="165227" cy="184149"/>
              </a:xfrm>
              <a:prstGeom prst="triangl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285" name="Straight Connector 284"/>
              <p:cNvCxnSpPr/>
              <p:nvPr/>
            </p:nvCxnSpPr>
            <p:spPr bwMode="auto">
              <a:xfrm rot="10800000">
                <a:off x="1809751" y="1954932"/>
                <a:ext cx="411223"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86" name="Straight Connector 285"/>
              <p:cNvCxnSpPr/>
              <p:nvPr/>
            </p:nvCxnSpPr>
            <p:spPr bwMode="auto">
              <a:xfrm rot="5400000">
                <a:off x="1579561" y="2185122"/>
                <a:ext cx="460376"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87" name="Straight Connector 286"/>
              <p:cNvCxnSpPr/>
              <p:nvPr/>
            </p:nvCxnSpPr>
            <p:spPr bwMode="auto">
              <a:xfrm rot="5400000">
                <a:off x="1566656" y="4382013"/>
                <a:ext cx="486195"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grpSp>
            <p:nvGrpSpPr>
              <p:cNvPr id="23" name="Group 162"/>
              <p:cNvGrpSpPr/>
              <p:nvPr/>
            </p:nvGrpSpPr>
            <p:grpSpPr>
              <a:xfrm>
                <a:off x="2128895" y="2600325"/>
                <a:ext cx="946150" cy="1289050"/>
                <a:chOff x="2128895" y="2600325"/>
                <a:chExt cx="946150" cy="1289050"/>
              </a:xfrm>
            </p:grpSpPr>
            <p:cxnSp>
              <p:nvCxnSpPr>
                <p:cNvPr id="289" name="Straight Connector 288"/>
                <p:cNvCxnSpPr/>
                <p:nvPr/>
              </p:nvCxnSpPr>
              <p:spPr bwMode="auto">
                <a:xfrm flipV="1">
                  <a:off x="21288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0" name="Straight Connector 32"/>
                <p:cNvCxnSpPr/>
                <p:nvPr/>
              </p:nvCxnSpPr>
              <p:spPr bwMode="auto">
                <a:xfrm flipV="1">
                  <a:off x="21288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1" name="Straight Connector 290"/>
                <p:cNvCxnSpPr/>
                <p:nvPr/>
              </p:nvCxnSpPr>
              <p:spPr bwMode="auto">
                <a:xfrm flipV="1">
                  <a:off x="21288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2" name="Straight Connector 291"/>
                <p:cNvCxnSpPr/>
                <p:nvPr/>
              </p:nvCxnSpPr>
              <p:spPr bwMode="auto">
                <a:xfrm flipV="1">
                  <a:off x="21288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3" name="Straight Connector 292"/>
                <p:cNvCxnSpPr/>
                <p:nvPr/>
              </p:nvCxnSpPr>
              <p:spPr bwMode="auto">
                <a:xfrm flipV="1">
                  <a:off x="21288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4" name="Straight Connector 293"/>
                <p:cNvCxnSpPr/>
                <p:nvPr/>
              </p:nvCxnSpPr>
              <p:spPr bwMode="auto">
                <a:xfrm flipV="1">
                  <a:off x="21288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5" name="Straight Connector 294"/>
                <p:cNvCxnSpPr/>
                <p:nvPr/>
              </p:nvCxnSpPr>
              <p:spPr bwMode="auto">
                <a:xfrm flipV="1">
                  <a:off x="21288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6" name="Straight Connector 295"/>
                <p:cNvCxnSpPr/>
                <p:nvPr/>
              </p:nvCxnSpPr>
              <p:spPr bwMode="auto">
                <a:xfrm flipV="1">
                  <a:off x="21288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7" name="Straight Connector 42"/>
                <p:cNvCxnSpPr/>
                <p:nvPr/>
              </p:nvCxnSpPr>
              <p:spPr bwMode="auto">
                <a:xfrm flipV="1">
                  <a:off x="21288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8" name="Straight Connector 297"/>
                <p:cNvCxnSpPr/>
                <p:nvPr/>
              </p:nvCxnSpPr>
              <p:spPr bwMode="auto">
                <a:xfrm flipV="1">
                  <a:off x="21288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9" name="Straight Connector 298"/>
                <p:cNvCxnSpPr/>
                <p:nvPr/>
              </p:nvCxnSpPr>
              <p:spPr bwMode="auto">
                <a:xfrm flipV="1">
                  <a:off x="21288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0" name="Straight Connector 299"/>
                <p:cNvCxnSpPr/>
                <p:nvPr/>
              </p:nvCxnSpPr>
              <p:spPr bwMode="auto">
                <a:xfrm flipV="1">
                  <a:off x="21288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1" name="Straight Connector 300"/>
                <p:cNvCxnSpPr/>
                <p:nvPr/>
              </p:nvCxnSpPr>
              <p:spPr bwMode="auto">
                <a:xfrm flipV="1">
                  <a:off x="21288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2" name="Straight Connector 301"/>
                <p:cNvCxnSpPr/>
                <p:nvPr/>
              </p:nvCxnSpPr>
              <p:spPr bwMode="auto">
                <a:xfrm flipV="1">
                  <a:off x="21288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3" name="Straight Connector 302"/>
                <p:cNvCxnSpPr/>
                <p:nvPr/>
              </p:nvCxnSpPr>
              <p:spPr bwMode="auto">
                <a:xfrm flipV="1">
                  <a:off x="21288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4" name="Straight Connector 303"/>
                <p:cNvCxnSpPr/>
                <p:nvPr/>
              </p:nvCxnSpPr>
              <p:spPr bwMode="auto">
                <a:xfrm flipV="1">
                  <a:off x="22812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5" name="Straight Connector 304"/>
                <p:cNvCxnSpPr/>
                <p:nvPr/>
              </p:nvCxnSpPr>
              <p:spPr bwMode="auto">
                <a:xfrm flipV="1">
                  <a:off x="22812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6" name="Straight Connector 305"/>
                <p:cNvCxnSpPr/>
                <p:nvPr/>
              </p:nvCxnSpPr>
              <p:spPr bwMode="auto">
                <a:xfrm flipV="1">
                  <a:off x="22812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7" name="Straight Connector 306"/>
                <p:cNvCxnSpPr/>
                <p:nvPr/>
              </p:nvCxnSpPr>
              <p:spPr bwMode="auto">
                <a:xfrm flipV="1">
                  <a:off x="22812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8" name="Straight Connector 307"/>
                <p:cNvCxnSpPr/>
                <p:nvPr/>
              </p:nvCxnSpPr>
              <p:spPr bwMode="auto">
                <a:xfrm flipV="1">
                  <a:off x="22812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9" name="Straight Connector 308"/>
                <p:cNvCxnSpPr/>
                <p:nvPr/>
              </p:nvCxnSpPr>
              <p:spPr bwMode="auto">
                <a:xfrm flipV="1">
                  <a:off x="22812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0" name="Straight Connector 309"/>
                <p:cNvCxnSpPr/>
                <p:nvPr/>
              </p:nvCxnSpPr>
              <p:spPr bwMode="auto">
                <a:xfrm flipV="1">
                  <a:off x="22812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1" name="Straight Connector 310"/>
                <p:cNvCxnSpPr/>
                <p:nvPr/>
              </p:nvCxnSpPr>
              <p:spPr bwMode="auto">
                <a:xfrm flipV="1">
                  <a:off x="22812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2" name="Straight Connector 311"/>
                <p:cNvCxnSpPr/>
                <p:nvPr/>
              </p:nvCxnSpPr>
              <p:spPr bwMode="auto">
                <a:xfrm flipV="1">
                  <a:off x="22812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3" name="Straight Connector 312"/>
                <p:cNvCxnSpPr/>
                <p:nvPr/>
              </p:nvCxnSpPr>
              <p:spPr bwMode="auto">
                <a:xfrm flipV="1">
                  <a:off x="22812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4" name="Straight Connector 313"/>
                <p:cNvCxnSpPr/>
                <p:nvPr/>
              </p:nvCxnSpPr>
              <p:spPr bwMode="auto">
                <a:xfrm flipV="1">
                  <a:off x="22812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5" name="Straight Connector 314"/>
                <p:cNvCxnSpPr/>
                <p:nvPr/>
              </p:nvCxnSpPr>
              <p:spPr bwMode="auto">
                <a:xfrm flipV="1">
                  <a:off x="22812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6" name="Straight Connector 315"/>
                <p:cNvCxnSpPr/>
                <p:nvPr/>
              </p:nvCxnSpPr>
              <p:spPr bwMode="auto">
                <a:xfrm flipV="1">
                  <a:off x="22812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7" name="Straight Connector 316"/>
                <p:cNvCxnSpPr/>
                <p:nvPr/>
              </p:nvCxnSpPr>
              <p:spPr bwMode="auto">
                <a:xfrm flipV="1">
                  <a:off x="22812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8" name="Straight Connector 317"/>
                <p:cNvCxnSpPr/>
                <p:nvPr/>
              </p:nvCxnSpPr>
              <p:spPr bwMode="auto">
                <a:xfrm flipV="1">
                  <a:off x="22812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9" name="Straight Connector 318"/>
                <p:cNvCxnSpPr/>
                <p:nvPr/>
              </p:nvCxnSpPr>
              <p:spPr bwMode="auto">
                <a:xfrm flipV="1">
                  <a:off x="24336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0" name="Straight Connector 319"/>
                <p:cNvCxnSpPr/>
                <p:nvPr/>
              </p:nvCxnSpPr>
              <p:spPr bwMode="auto">
                <a:xfrm flipV="1">
                  <a:off x="24336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1" name="Straight Connector 320"/>
                <p:cNvCxnSpPr/>
                <p:nvPr/>
              </p:nvCxnSpPr>
              <p:spPr bwMode="auto">
                <a:xfrm flipV="1">
                  <a:off x="24336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2" name="Straight Connector 321"/>
                <p:cNvCxnSpPr/>
                <p:nvPr/>
              </p:nvCxnSpPr>
              <p:spPr bwMode="auto">
                <a:xfrm flipV="1">
                  <a:off x="24336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3" name="Straight Connector 322"/>
                <p:cNvCxnSpPr/>
                <p:nvPr/>
              </p:nvCxnSpPr>
              <p:spPr bwMode="auto">
                <a:xfrm flipV="1">
                  <a:off x="24336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4" name="Straight Connector 323"/>
                <p:cNvCxnSpPr/>
                <p:nvPr/>
              </p:nvCxnSpPr>
              <p:spPr bwMode="auto">
                <a:xfrm flipV="1">
                  <a:off x="24336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5" name="Straight Connector 324"/>
                <p:cNvCxnSpPr/>
                <p:nvPr/>
              </p:nvCxnSpPr>
              <p:spPr bwMode="auto">
                <a:xfrm flipV="1">
                  <a:off x="24336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6" name="Straight Connector 325"/>
                <p:cNvCxnSpPr/>
                <p:nvPr/>
              </p:nvCxnSpPr>
              <p:spPr bwMode="auto">
                <a:xfrm flipV="1">
                  <a:off x="24336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7" name="Straight Connector 326"/>
                <p:cNvCxnSpPr/>
                <p:nvPr/>
              </p:nvCxnSpPr>
              <p:spPr bwMode="auto">
                <a:xfrm flipV="1">
                  <a:off x="24336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8" name="Straight Connector 327"/>
                <p:cNvCxnSpPr/>
                <p:nvPr/>
              </p:nvCxnSpPr>
              <p:spPr bwMode="auto">
                <a:xfrm flipV="1">
                  <a:off x="24336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9" name="Straight Connector 328"/>
                <p:cNvCxnSpPr/>
                <p:nvPr/>
              </p:nvCxnSpPr>
              <p:spPr bwMode="auto">
                <a:xfrm flipV="1">
                  <a:off x="24336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0" name="Straight Connector 329"/>
                <p:cNvCxnSpPr/>
                <p:nvPr/>
              </p:nvCxnSpPr>
              <p:spPr bwMode="auto">
                <a:xfrm flipV="1">
                  <a:off x="24336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1" name="Straight Connector 330"/>
                <p:cNvCxnSpPr/>
                <p:nvPr/>
              </p:nvCxnSpPr>
              <p:spPr bwMode="auto">
                <a:xfrm flipV="1">
                  <a:off x="24336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2" name="Straight Connector 331"/>
                <p:cNvCxnSpPr/>
                <p:nvPr/>
              </p:nvCxnSpPr>
              <p:spPr bwMode="auto">
                <a:xfrm flipV="1">
                  <a:off x="24336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3" name="Straight Connector 332"/>
                <p:cNvCxnSpPr/>
                <p:nvPr/>
              </p:nvCxnSpPr>
              <p:spPr bwMode="auto">
                <a:xfrm flipV="1">
                  <a:off x="24336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4" name="Straight Connector 333"/>
                <p:cNvCxnSpPr/>
                <p:nvPr/>
              </p:nvCxnSpPr>
              <p:spPr bwMode="auto">
                <a:xfrm flipV="1">
                  <a:off x="25860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5" name="Straight Connector 334"/>
                <p:cNvCxnSpPr/>
                <p:nvPr/>
              </p:nvCxnSpPr>
              <p:spPr bwMode="auto">
                <a:xfrm flipV="1">
                  <a:off x="25860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6" name="Straight Connector 335"/>
                <p:cNvCxnSpPr/>
                <p:nvPr/>
              </p:nvCxnSpPr>
              <p:spPr bwMode="auto">
                <a:xfrm flipV="1">
                  <a:off x="25860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7" name="Straight Connector 336"/>
                <p:cNvCxnSpPr/>
                <p:nvPr/>
              </p:nvCxnSpPr>
              <p:spPr bwMode="auto">
                <a:xfrm flipV="1">
                  <a:off x="25860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8" name="Straight Connector 337"/>
                <p:cNvCxnSpPr/>
                <p:nvPr/>
              </p:nvCxnSpPr>
              <p:spPr bwMode="auto">
                <a:xfrm flipV="1">
                  <a:off x="25860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9" name="Straight Connector 338"/>
                <p:cNvCxnSpPr/>
                <p:nvPr/>
              </p:nvCxnSpPr>
              <p:spPr bwMode="auto">
                <a:xfrm flipV="1">
                  <a:off x="25860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0" name="Straight Connector 339"/>
                <p:cNvCxnSpPr/>
                <p:nvPr/>
              </p:nvCxnSpPr>
              <p:spPr bwMode="auto">
                <a:xfrm flipV="1">
                  <a:off x="25860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1" name="Straight Connector 340"/>
                <p:cNvCxnSpPr/>
                <p:nvPr/>
              </p:nvCxnSpPr>
              <p:spPr bwMode="auto">
                <a:xfrm flipV="1">
                  <a:off x="25860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2" name="Straight Connector 341"/>
                <p:cNvCxnSpPr/>
                <p:nvPr/>
              </p:nvCxnSpPr>
              <p:spPr bwMode="auto">
                <a:xfrm flipV="1">
                  <a:off x="25860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3" name="Straight Connector 342"/>
                <p:cNvCxnSpPr/>
                <p:nvPr/>
              </p:nvCxnSpPr>
              <p:spPr bwMode="auto">
                <a:xfrm flipV="1">
                  <a:off x="25860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4" name="Straight Connector 343"/>
                <p:cNvCxnSpPr/>
                <p:nvPr/>
              </p:nvCxnSpPr>
              <p:spPr bwMode="auto">
                <a:xfrm flipV="1">
                  <a:off x="25860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5" name="Straight Connector 344"/>
                <p:cNvCxnSpPr/>
                <p:nvPr/>
              </p:nvCxnSpPr>
              <p:spPr bwMode="auto">
                <a:xfrm flipV="1">
                  <a:off x="25860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6" name="Straight Connector 345"/>
                <p:cNvCxnSpPr/>
                <p:nvPr/>
              </p:nvCxnSpPr>
              <p:spPr bwMode="auto">
                <a:xfrm flipV="1">
                  <a:off x="25860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7" name="Straight Connector 346"/>
                <p:cNvCxnSpPr/>
                <p:nvPr/>
              </p:nvCxnSpPr>
              <p:spPr bwMode="auto">
                <a:xfrm flipV="1">
                  <a:off x="25860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8" name="Straight Connector 347"/>
                <p:cNvCxnSpPr/>
                <p:nvPr/>
              </p:nvCxnSpPr>
              <p:spPr bwMode="auto">
                <a:xfrm flipV="1">
                  <a:off x="25860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9" name="Straight Connector 348"/>
                <p:cNvCxnSpPr/>
                <p:nvPr/>
              </p:nvCxnSpPr>
              <p:spPr bwMode="auto">
                <a:xfrm flipV="1">
                  <a:off x="27384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0" name="Straight Connector 349"/>
                <p:cNvCxnSpPr/>
                <p:nvPr/>
              </p:nvCxnSpPr>
              <p:spPr bwMode="auto">
                <a:xfrm flipV="1">
                  <a:off x="27384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1" name="Straight Connector 350"/>
                <p:cNvCxnSpPr/>
                <p:nvPr/>
              </p:nvCxnSpPr>
              <p:spPr bwMode="auto">
                <a:xfrm flipV="1">
                  <a:off x="27384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2" name="Straight Connector 351"/>
                <p:cNvCxnSpPr/>
                <p:nvPr/>
              </p:nvCxnSpPr>
              <p:spPr bwMode="auto">
                <a:xfrm flipV="1">
                  <a:off x="27384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3" name="Straight Connector 352"/>
                <p:cNvCxnSpPr/>
                <p:nvPr/>
              </p:nvCxnSpPr>
              <p:spPr bwMode="auto">
                <a:xfrm flipV="1">
                  <a:off x="27384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4" name="Straight Connector 353"/>
                <p:cNvCxnSpPr/>
                <p:nvPr/>
              </p:nvCxnSpPr>
              <p:spPr bwMode="auto">
                <a:xfrm flipV="1">
                  <a:off x="27384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5" name="Straight Connector 354"/>
                <p:cNvCxnSpPr/>
                <p:nvPr/>
              </p:nvCxnSpPr>
              <p:spPr bwMode="auto">
                <a:xfrm flipV="1">
                  <a:off x="27384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6" name="Straight Connector 355"/>
                <p:cNvCxnSpPr/>
                <p:nvPr/>
              </p:nvCxnSpPr>
              <p:spPr bwMode="auto">
                <a:xfrm flipV="1">
                  <a:off x="27384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7" name="Straight Connector 356"/>
                <p:cNvCxnSpPr/>
                <p:nvPr/>
              </p:nvCxnSpPr>
              <p:spPr bwMode="auto">
                <a:xfrm flipV="1">
                  <a:off x="27384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8" name="Straight Connector 357"/>
                <p:cNvCxnSpPr/>
                <p:nvPr/>
              </p:nvCxnSpPr>
              <p:spPr bwMode="auto">
                <a:xfrm flipV="1">
                  <a:off x="27384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9" name="Straight Connector 358"/>
                <p:cNvCxnSpPr/>
                <p:nvPr/>
              </p:nvCxnSpPr>
              <p:spPr bwMode="auto">
                <a:xfrm flipV="1">
                  <a:off x="27384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0" name="Straight Connector 359"/>
                <p:cNvCxnSpPr/>
                <p:nvPr/>
              </p:nvCxnSpPr>
              <p:spPr bwMode="auto">
                <a:xfrm flipV="1">
                  <a:off x="27384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1" name="Straight Connector 360"/>
                <p:cNvCxnSpPr/>
                <p:nvPr/>
              </p:nvCxnSpPr>
              <p:spPr bwMode="auto">
                <a:xfrm flipV="1">
                  <a:off x="27384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2" name="Straight Connector 361"/>
                <p:cNvCxnSpPr/>
                <p:nvPr/>
              </p:nvCxnSpPr>
              <p:spPr bwMode="auto">
                <a:xfrm flipV="1">
                  <a:off x="27384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3" name="Straight Connector 362"/>
                <p:cNvCxnSpPr/>
                <p:nvPr/>
              </p:nvCxnSpPr>
              <p:spPr bwMode="auto">
                <a:xfrm flipV="1">
                  <a:off x="27384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4" name="Straight Connector 363"/>
                <p:cNvCxnSpPr/>
                <p:nvPr/>
              </p:nvCxnSpPr>
              <p:spPr bwMode="auto">
                <a:xfrm flipV="1">
                  <a:off x="28908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5" name="Straight Connector 364"/>
                <p:cNvCxnSpPr/>
                <p:nvPr/>
              </p:nvCxnSpPr>
              <p:spPr bwMode="auto">
                <a:xfrm flipV="1">
                  <a:off x="28908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6" name="Straight Connector 365"/>
                <p:cNvCxnSpPr/>
                <p:nvPr/>
              </p:nvCxnSpPr>
              <p:spPr bwMode="auto">
                <a:xfrm flipV="1">
                  <a:off x="28908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7" name="Straight Connector 366"/>
                <p:cNvCxnSpPr/>
                <p:nvPr/>
              </p:nvCxnSpPr>
              <p:spPr bwMode="auto">
                <a:xfrm flipV="1">
                  <a:off x="28908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8" name="Straight Connector 367"/>
                <p:cNvCxnSpPr/>
                <p:nvPr/>
              </p:nvCxnSpPr>
              <p:spPr bwMode="auto">
                <a:xfrm flipV="1">
                  <a:off x="28908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9" name="Straight Connector 368"/>
                <p:cNvCxnSpPr/>
                <p:nvPr/>
              </p:nvCxnSpPr>
              <p:spPr bwMode="auto">
                <a:xfrm flipV="1">
                  <a:off x="28908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0" name="Straight Connector 369"/>
                <p:cNvCxnSpPr/>
                <p:nvPr/>
              </p:nvCxnSpPr>
              <p:spPr bwMode="auto">
                <a:xfrm flipV="1">
                  <a:off x="28908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1" name="Straight Connector 370"/>
                <p:cNvCxnSpPr/>
                <p:nvPr/>
              </p:nvCxnSpPr>
              <p:spPr bwMode="auto">
                <a:xfrm flipV="1">
                  <a:off x="28908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2" name="Straight Connector 371"/>
                <p:cNvCxnSpPr/>
                <p:nvPr/>
              </p:nvCxnSpPr>
              <p:spPr bwMode="auto">
                <a:xfrm flipV="1">
                  <a:off x="28908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3" name="Straight Connector 372"/>
                <p:cNvCxnSpPr/>
                <p:nvPr/>
              </p:nvCxnSpPr>
              <p:spPr bwMode="auto">
                <a:xfrm flipV="1">
                  <a:off x="28908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4" name="Straight Connector 373"/>
                <p:cNvCxnSpPr/>
                <p:nvPr/>
              </p:nvCxnSpPr>
              <p:spPr bwMode="auto">
                <a:xfrm flipV="1">
                  <a:off x="28908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5" name="Straight Connector 374"/>
                <p:cNvCxnSpPr/>
                <p:nvPr/>
              </p:nvCxnSpPr>
              <p:spPr bwMode="auto">
                <a:xfrm flipV="1">
                  <a:off x="28908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6" name="Straight Connector 375"/>
                <p:cNvCxnSpPr/>
                <p:nvPr/>
              </p:nvCxnSpPr>
              <p:spPr bwMode="auto">
                <a:xfrm flipV="1">
                  <a:off x="28908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7" name="Straight Connector 376"/>
                <p:cNvCxnSpPr/>
                <p:nvPr/>
              </p:nvCxnSpPr>
              <p:spPr bwMode="auto">
                <a:xfrm flipV="1">
                  <a:off x="28908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8" name="Straight Connector 377"/>
                <p:cNvCxnSpPr/>
                <p:nvPr/>
              </p:nvCxnSpPr>
              <p:spPr bwMode="auto">
                <a:xfrm flipV="1">
                  <a:off x="28908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sp>
          <p:nvSpPr>
            <p:cNvPr id="411" name="TextBox 410"/>
            <p:cNvSpPr txBox="1"/>
            <p:nvPr/>
          </p:nvSpPr>
          <p:spPr>
            <a:xfrm>
              <a:off x="7324724" y="2828290"/>
              <a:ext cx="561975" cy="261610"/>
            </a:xfrm>
            <a:prstGeom prst="rect">
              <a:avLst/>
            </a:prstGeom>
            <a:noFill/>
          </p:spPr>
          <p:txBody>
            <a:bodyPr wrap="square" rtlCol="0">
              <a:spAutoFit/>
            </a:bodyPr>
            <a:lstStyle/>
            <a:p>
              <a:r>
                <a:rPr lang="en-US" sz="1100" dirty="0">
                  <a:solidFill>
                    <a:schemeClr val="bg1"/>
                  </a:solidFill>
                  <a:latin typeface="+mn-lt"/>
                </a:rPr>
                <a:t>Load</a:t>
              </a:r>
            </a:p>
          </p:txBody>
        </p:sp>
      </p:grpSp>
      <p:grpSp>
        <p:nvGrpSpPr>
          <p:cNvPr id="24" name="Group 864"/>
          <p:cNvGrpSpPr/>
          <p:nvPr/>
        </p:nvGrpSpPr>
        <p:grpSpPr>
          <a:xfrm>
            <a:off x="4896980" y="4216214"/>
            <a:ext cx="2316714" cy="431986"/>
            <a:chOff x="4896980" y="4595653"/>
            <a:chExt cx="2316714" cy="431986"/>
          </a:xfrm>
        </p:grpSpPr>
        <p:grpSp>
          <p:nvGrpSpPr>
            <p:cNvPr id="31" name="Group 494"/>
            <p:cNvGrpSpPr>
              <a:grpSpLocks noChangeAspect="1"/>
            </p:cNvGrpSpPr>
            <p:nvPr/>
          </p:nvGrpSpPr>
          <p:grpSpPr>
            <a:xfrm rot="16200000">
              <a:off x="4990352" y="4604353"/>
              <a:ext cx="200279" cy="182880"/>
              <a:chOff x="2730500" y="2508250"/>
              <a:chExt cx="1703069" cy="1555115"/>
            </a:xfrm>
          </p:grpSpPr>
          <p:grpSp>
            <p:nvGrpSpPr>
              <p:cNvPr id="737" name="Group 41"/>
              <p:cNvGrpSpPr/>
              <p:nvPr/>
            </p:nvGrpSpPr>
            <p:grpSpPr>
              <a:xfrm>
                <a:off x="2730500" y="2508250"/>
                <a:ext cx="1703069" cy="1555115"/>
                <a:chOff x="2730500" y="2508250"/>
                <a:chExt cx="1703069" cy="1555115"/>
              </a:xfrm>
            </p:grpSpPr>
            <p:sp>
              <p:nvSpPr>
                <p:cNvPr id="438" name="Freeform 437"/>
                <p:cNvSpPr/>
                <p:nvPr/>
              </p:nvSpPr>
              <p:spPr bwMode="auto">
                <a:xfrm>
                  <a:off x="3529012" y="2597944"/>
                  <a:ext cx="860821" cy="416719"/>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439" name="Oval 438"/>
                <p:cNvSpPr>
                  <a:spLocks noChangeAspect="1"/>
                </p:cNvSpPr>
                <p:nvPr/>
              </p:nvSpPr>
              <p:spPr bwMode="auto">
                <a:xfrm>
                  <a:off x="2730500" y="2600325"/>
                  <a:ext cx="1463040" cy="1463040"/>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440" name="Straight Connector 439"/>
                <p:cNvCxnSpPr>
                  <a:stCxn id="439" idx="0"/>
                </p:cNvCxnSpPr>
                <p:nvPr/>
              </p:nvCxnSpPr>
              <p:spPr bwMode="auto">
                <a:xfrm rot="5400000" flipH="1" flipV="1">
                  <a:off x="3924935" y="2137410"/>
                  <a:ext cx="0" cy="92583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441" name="Straight Connector 440"/>
                <p:cNvCxnSpPr/>
                <p:nvPr/>
              </p:nvCxnSpPr>
              <p:spPr bwMode="auto">
                <a:xfrm rot="10800000" flipV="1">
                  <a:off x="4121944" y="2968631"/>
                  <a:ext cx="265908" cy="4365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442" name="Rectangle 441"/>
                <p:cNvSpPr/>
                <p:nvPr/>
              </p:nvSpPr>
              <p:spPr bwMode="auto">
                <a:xfrm>
                  <a:off x="4387850" y="2508250"/>
                  <a:ext cx="45719" cy="55245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738" name="Group 74"/>
              <p:cNvGrpSpPr>
                <a:grpSpLocks noChangeAspect="1"/>
              </p:cNvGrpSpPr>
              <p:nvPr/>
            </p:nvGrpSpPr>
            <p:grpSpPr>
              <a:xfrm>
                <a:off x="2822574" y="2784475"/>
                <a:ext cx="1196975" cy="1196975"/>
                <a:chOff x="6413500" y="666750"/>
                <a:chExt cx="1828800" cy="1828800"/>
              </a:xfrm>
              <a:solidFill>
                <a:srgbClr val="CC9900"/>
              </a:solidFill>
            </p:grpSpPr>
            <p:sp>
              <p:nvSpPr>
                <p:cNvPr id="421" name="Oval 420"/>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22" name="Oval 421"/>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nvGrpSpPr>
                <p:cNvPr id="739" name="Group 52"/>
                <p:cNvGrpSpPr/>
                <p:nvPr/>
              </p:nvGrpSpPr>
              <p:grpSpPr>
                <a:xfrm>
                  <a:off x="6588124" y="776289"/>
                  <a:ext cx="1484312" cy="1606549"/>
                  <a:chOff x="6588124" y="776289"/>
                  <a:chExt cx="1484312" cy="1606549"/>
                </a:xfrm>
                <a:grpFill/>
              </p:grpSpPr>
              <p:grpSp>
                <p:nvGrpSpPr>
                  <p:cNvPr id="740" name="Group 47"/>
                  <p:cNvGrpSpPr/>
                  <p:nvPr/>
                </p:nvGrpSpPr>
                <p:grpSpPr>
                  <a:xfrm>
                    <a:off x="6588124" y="776289"/>
                    <a:ext cx="1112837" cy="806448"/>
                    <a:chOff x="6588124" y="776289"/>
                    <a:chExt cx="1112837" cy="806448"/>
                  </a:xfrm>
                  <a:grpFill/>
                </p:grpSpPr>
                <p:sp>
                  <p:nvSpPr>
                    <p:cNvPr id="435" name="Freeform 43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6" name="Freeform 43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7" name="Freeform 43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741" name="Group 48"/>
                  <p:cNvGrpSpPr/>
                  <p:nvPr/>
                </p:nvGrpSpPr>
                <p:grpSpPr>
                  <a:xfrm rot="10800000">
                    <a:off x="6959599" y="1576390"/>
                    <a:ext cx="1112837" cy="806448"/>
                    <a:chOff x="6588124" y="776289"/>
                    <a:chExt cx="1112837" cy="806448"/>
                  </a:xfrm>
                  <a:grpFill/>
                </p:grpSpPr>
                <p:sp>
                  <p:nvSpPr>
                    <p:cNvPr id="432" name="Freeform 43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3" name="Freeform 43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4" name="Freeform 43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742" name="Group 47"/>
                <p:cNvGrpSpPr/>
                <p:nvPr/>
              </p:nvGrpSpPr>
              <p:grpSpPr>
                <a:xfrm rot="4200000">
                  <a:off x="7354039" y="1057280"/>
                  <a:ext cx="875560" cy="593413"/>
                  <a:chOff x="6825401" y="776289"/>
                  <a:chExt cx="875560" cy="593413"/>
                </a:xfrm>
                <a:grpFill/>
              </p:grpSpPr>
              <p:sp>
                <p:nvSpPr>
                  <p:cNvPr id="428" name="Freeform 42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29" name="Freeform 42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747" name="Group 47"/>
                <p:cNvGrpSpPr/>
                <p:nvPr/>
              </p:nvGrpSpPr>
              <p:grpSpPr>
                <a:xfrm rot="15180000">
                  <a:off x="6420587" y="1495430"/>
                  <a:ext cx="875560" cy="593413"/>
                  <a:chOff x="6825401" y="776289"/>
                  <a:chExt cx="875560" cy="593413"/>
                </a:xfrm>
                <a:grpFill/>
              </p:grpSpPr>
              <p:sp>
                <p:nvSpPr>
                  <p:cNvPr id="426" name="Freeform 42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27" name="Freeform 42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grpSp>
        <p:sp>
          <p:nvSpPr>
            <p:cNvPr id="417" name="TextBox 416"/>
            <p:cNvSpPr txBox="1"/>
            <p:nvPr/>
          </p:nvSpPr>
          <p:spPr>
            <a:xfrm>
              <a:off x="4896980" y="4766029"/>
              <a:ext cx="2316714" cy="261610"/>
            </a:xfrm>
            <a:prstGeom prst="rect">
              <a:avLst/>
            </a:prstGeom>
            <a:noFill/>
          </p:spPr>
          <p:txBody>
            <a:bodyPr wrap="square" rtlCol="0">
              <a:spAutoFit/>
            </a:bodyPr>
            <a:lstStyle/>
            <a:p>
              <a:r>
                <a:rPr lang="en-US" sz="1100" dirty="0">
                  <a:solidFill>
                    <a:schemeClr val="bg1"/>
                  </a:solidFill>
                  <a:latin typeface="+mn-lt"/>
                </a:rPr>
                <a:t>Chilled Water Pump</a:t>
              </a:r>
            </a:p>
          </p:txBody>
        </p:sp>
      </p:grpSp>
      <p:grpSp>
        <p:nvGrpSpPr>
          <p:cNvPr id="748" name="Group 728"/>
          <p:cNvGrpSpPr/>
          <p:nvPr/>
        </p:nvGrpSpPr>
        <p:grpSpPr>
          <a:xfrm>
            <a:off x="5512961" y="3676791"/>
            <a:ext cx="1811763" cy="644548"/>
            <a:chOff x="5512961" y="3752616"/>
            <a:chExt cx="1811763" cy="644548"/>
          </a:xfrm>
        </p:grpSpPr>
        <p:grpSp>
          <p:nvGrpSpPr>
            <p:cNvPr id="753" name="Group 726"/>
            <p:cNvGrpSpPr/>
            <p:nvPr/>
          </p:nvGrpSpPr>
          <p:grpSpPr>
            <a:xfrm>
              <a:off x="5512961" y="4039776"/>
              <a:ext cx="532239" cy="357388"/>
              <a:chOff x="5512961" y="4039776"/>
              <a:chExt cx="532239" cy="357388"/>
            </a:xfrm>
          </p:grpSpPr>
          <p:cxnSp>
            <p:nvCxnSpPr>
              <p:cNvPr id="455" name="Straight Connector 454"/>
              <p:cNvCxnSpPr/>
              <p:nvPr/>
            </p:nvCxnSpPr>
            <p:spPr bwMode="auto">
              <a:xfrm flipH="1">
                <a:off x="5584825" y="4183503"/>
                <a:ext cx="1" cy="213661"/>
              </a:xfrm>
              <a:prstGeom prst="line">
                <a:avLst/>
              </a:prstGeom>
              <a:solidFill>
                <a:schemeClr val="accent1"/>
              </a:solidFill>
              <a:ln w="12700" cap="rnd" cmpd="sng" algn="ctr">
                <a:solidFill>
                  <a:srgbClr val="006699"/>
                </a:solidFill>
                <a:prstDash val="solid"/>
                <a:round/>
                <a:headEnd type="none" w="med" len="med"/>
                <a:tailEnd type="none" w="med" len="med"/>
              </a:ln>
              <a:effectLst/>
            </p:spPr>
          </p:cxnSp>
          <p:sp>
            <p:nvSpPr>
              <p:cNvPr id="456" name="Oval 455"/>
              <p:cNvSpPr>
                <a:spLocks noChangeAspect="1"/>
              </p:cNvSpPr>
              <p:nvPr/>
            </p:nvSpPr>
            <p:spPr bwMode="auto">
              <a:xfrm>
                <a:off x="5512961" y="4039776"/>
                <a:ext cx="143727" cy="143727"/>
              </a:xfrm>
              <a:prstGeom prst="ellipse">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457" name="Straight Connector 456"/>
              <p:cNvCxnSpPr/>
              <p:nvPr/>
            </p:nvCxnSpPr>
            <p:spPr bwMode="auto">
              <a:xfrm>
                <a:off x="5582518" y="4257676"/>
                <a:ext cx="46268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grpSp>
        <p:sp>
          <p:nvSpPr>
            <p:cNvPr id="454" name="TextBox 453"/>
            <p:cNvSpPr txBox="1"/>
            <p:nvPr/>
          </p:nvSpPr>
          <p:spPr>
            <a:xfrm>
              <a:off x="5656688" y="3752616"/>
              <a:ext cx="1668036" cy="430887"/>
            </a:xfrm>
            <a:prstGeom prst="rect">
              <a:avLst/>
            </a:prstGeom>
            <a:noFill/>
          </p:spPr>
          <p:txBody>
            <a:bodyPr wrap="square" rtlCol="0">
              <a:spAutoFit/>
            </a:bodyPr>
            <a:lstStyle/>
            <a:p>
              <a:r>
                <a:rPr lang="en-US" sz="1100" dirty="0">
                  <a:solidFill>
                    <a:schemeClr val="bg1"/>
                  </a:solidFill>
                  <a:latin typeface="+mn-lt"/>
                </a:rPr>
                <a:t>Expansion tank and make up water</a:t>
              </a:r>
            </a:p>
          </p:txBody>
        </p:sp>
      </p:grpSp>
      <p:grpSp>
        <p:nvGrpSpPr>
          <p:cNvPr id="754" name="Group 736"/>
          <p:cNvGrpSpPr/>
          <p:nvPr/>
        </p:nvGrpSpPr>
        <p:grpSpPr>
          <a:xfrm>
            <a:off x="802040" y="3729543"/>
            <a:ext cx="2395010" cy="600164"/>
            <a:chOff x="802040" y="3666856"/>
            <a:chExt cx="2395010" cy="600164"/>
          </a:xfrm>
        </p:grpSpPr>
        <p:cxnSp>
          <p:nvCxnSpPr>
            <p:cNvPr id="823" name="Straight Connector 822"/>
            <p:cNvCxnSpPr/>
            <p:nvPr/>
          </p:nvCxnSpPr>
          <p:spPr bwMode="auto">
            <a:xfrm>
              <a:off x="1306291" y="3797300"/>
              <a:ext cx="50425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cxnSp>
          <p:nvCxnSpPr>
            <p:cNvPr id="824" name="Straight Connector 823"/>
            <p:cNvCxnSpPr/>
            <p:nvPr/>
          </p:nvCxnSpPr>
          <p:spPr bwMode="auto">
            <a:xfrm>
              <a:off x="802040" y="3949700"/>
              <a:ext cx="50425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sp>
          <p:nvSpPr>
            <p:cNvPr id="825" name="TextBox 824"/>
            <p:cNvSpPr txBox="1"/>
            <p:nvPr/>
          </p:nvSpPr>
          <p:spPr>
            <a:xfrm>
              <a:off x="1862955" y="3666856"/>
              <a:ext cx="1334095" cy="600164"/>
            </a:xfrm>
            <a:prstGeom prst="rect">
              <a:avLst/>
            </a:prstGeom>
            <a:noFill/>
          </p:spPr>
          <p:txBody>
            <a:bodyPr wrap="square" rtlCol="0">
              <a:spAutoFit/>
            </a:bodyPr>
            <a:lstStyle/>
            <a:p>
              <a:r>
                <a:rPr lang="en-US" sz="1100" dirty="0">
                  <a:solidFill>
                    <a:schemeClr val="bg1"/>
                  </a:solidFill>
                  <a:latin typeface="+mn-lt"/>
                </a:rPr>
                <a:t>Make-up, Blow-down, and Water Treatment</a:t>
              </a:r>
            </a:p>
          </p:txBody>
        </p:sp>
      </p:grpSp>
      <p:grpSp>
        <p:nvGrpSpPr>
          <p:cNvPr id="755" name="Group 6"/>
          <p:cNvGrpSpPr>
            <a:grpSpLocks noChangeAspect="1"/>
          </p:cNvGrpSpPr>
          <p:nvPr/>
        </p:nvGrpSpPr>
        <p:grpSpPr>
          <a:xfrm>
            <a:off x="3986791" y="1769415"/>
            <a:ext cx="1210778" cy="2194536"/>
            <a:chOff x="5120634" y="1508780"/>
            <a:chExt cx="1463024" cy="2651731"/>
          </a:xfrm>
        </p:grpSpPr>
        <p:grpSp>
          <p:nvGrpSpPr>
            <p:cNvPr id="756" name="Group 86"/>
            <p:cNvGrpSpPr>
              <a:grpSpLocks noChangeAspect="1"/>
            </p:cNvGrpSpPr>
            <p:nvPr/>
          </p:nvGrpSpPr>
          <p:grpSpPr>
            <a:xfrm>
              <a:off x="5207621" y="1594085"/>
              <a:ext cx="1289050" cy="2455938"/>
              <a:chOff x="3190877" y="1539880"/>
              <a:chExt cx="2578100" cy="4911874"/>
            </a:xfrm>
          </p:grpSpPr>
          <p:grpSp>
            <p:nvGrpSpPr>
              <p:cNvPr id="761" name="Group 136"/>
              <p:cNvGrpSpPr/>
              <p:nvPr/>
            </p:nvGrpSpPr>
            <p:grpSpPr>
              <a:xfrm>
                <a:off x="3190877" y="1539880"/>
                <a:ext cx="2578100" cy="4911874"/>
                <a:chOff x="3190877" y="1539880"/>
                <a:chExt cx="2578100" cy="4911874"/>
              </a:xfrm>
            </p:grpSpPr>
            <p:grpSp>
              <p:nvGrpSpPr>
                <p:cNvPr id="762" name="Group 112"/>
                <p:cNvGrpSpPr/>
                <p:nvPr/>
              </p:nvGrpSpPr>
              <p:grpSpPr>
                <a:xfrm>
                  <a:off x="3190877" y="1539880"/>
                  <a:ext cx="2578100" cy="4911874"/>
                  <a:chOff x="3190875" y="1539880"/>
                  <a:chExt cx="2578099" cy="4911874"/>
                </a:xfrm>
              </p:grpSpPr>
              <p:grpSp>
                <p:nvGrpSpPr>
                  <p:cNvPr id="791" name="Group 109"/>
                  <p:cNvGrpSpPr/>
                  <p:nvPr/>
                </p:nvGrpSpPr>
                <p:grpSpPr>
                  <a:xfrm>
                    <a:off x="3282951" y="1539880"/>
                    <a:ext cx="2388869" cy="3748331"/>
                    <a:chOff x="3282950" y="1539880"/>
                    <a:chExt cx="2388870" cy="3748331"/>
                  </a:xfrm>
                </p:grpSpPr>
                <p:grpSp>
                  <p:nvGrpSpPr>
                    <p:cNvPr id="792" name="Group 106"/>
                    <p:cNvGrpSpPr/>
                    <p:nvPr/>
                  </p:nvGrpSpPr>
                  <p:grpSpPr>
                    <a:xfrm>
                      <a:off x="3282950" y="2045970"/>
                      <a:ext cx="2388870" cy="2416822"/>
                      <a:chOff x="3282950" y="2045970"/>
                      <a:chExt cx="2388870" cy="2416822"/>
                    </a:xfrm>
                  </p:grpSpPr>
                  <p:cxnSp>
                    <p:nvCxnSpPr>
                      <p:cNvPr id="44" name="Straight Connector 43"/>
                      <p:cNvCxnSpPr/>
                      <p:nvPr/>
                    </p:nvCxnSpPr>
                    <p:spPr bwMode="auto">
                      <a:xfrm flipV="1">
                        <a:off x="3651250" y="4383142"/>
                        <a:ext cx="736600" cy="9462"/>
                      </a:xfrm>
                      <a:prstGeom prst="line">
                        <a:avLst/>
                      </a:prstGeom>
                      <a:solidFill>
                        <a:schemeClr val="accent1"/>
                      </a:solidFill>
                      <a:ln w="38100" cap="rnd" cmpd="sng" algn="ctr">
                        <a:solidFill>
                          <a:srgbClr val="FFF200"/>
                        </a:solidFill>
                        <a:prstDash val="solid"/>
                        <a:round/>
                        <a:headEnd type="none" w="med" len="med"/>
                        <a:tailEnd type="none" w="med" len="med"/>
                      </a:ln>
                      <a:effectLst/>
                    </p:spPr>
                  </p:cxnSp>
                  <p:cxnSp>
                    <p:nvCxnSpPr>
                      <p:cNvPr id="45" name="Straight Connector 44"/>
                      <p:cNvCxnSpPr/>
                      <p:nvPr/>
                    </p:nvCxnSpPr>
                    <p:spPr bwMode="auto">
                      <a:xfrm flipV="1">
                        <a:off x="3651250" y="2045970"/>
                        <a:ext cx="646430" cy="1905"/>
                      </a:xfrm>
                      <a:prstGeom prst="line">
                        <a:avLst/>
                      </a:prstGeom>
                      <a:solidFill>
                        <a:schemeClr val="accent1"/>
                      </a:solidFill>
                      <a:ln w="38100" cap="rnd" cmpd="sng" algn="ctr">
                        <a:solidFill>
                          <a:srgbClr val="FF0300"/>
                        </a:solidFill>
                        <a:prstDash val="solid"/>
                        <a:round/>
                        <a:headEnd type="none" w="med" len="med"/>
                        <a:tailEnd type="none" w="med" len="med"/>
                      </a:ln>
                      <a:effectLst/>
                    </p:spPr>
                  </p:cxnSp>
                  <p:cxnSp>
                    <p:nvCxnSpPr>
                      <p:cNvPr id="46" name="Straight Connector 45"/>
                      <p:cNvCxnSpPr/>
                      <p:nvPr/>
                    </p:nvCxnSpPr>
                    <p:spPr bwMode="auto">
                      <a:xfrm>
                        <a:off x="4756150" y="4383142"/>
                        <a:ext cx="552452" cy="9462"/>
                      </a:xfrm>
                      <a:prstGeom prst="line">
                        <a:avLst/>
                      </a:prstGeom>
                      <a:solidFill>
                        <a:schemeClr val="accent1"/>
                      </a:solidFill>
                      <a:ln w="38100" cap="rnd" cmpd="sng" algn="ctr">
                        <a:solidFill>
                          <a:srgbClr val="03D4A8"/>
                        </a:solidFill>
                        <a:prstDash val="solid"/>
                        <a:round/>
                        <a:headEnd type="none" w="med" len="med"/>
                        <a:tailEnd type="none" w="med" len="med"/>
                      </a:ln>
                      <a:effectLst/>
                    </p:spPr>
                  </p:cxnSp>
                  <p:cxnSp>
                    <p:nvCxnSpPr>
                      <p:cNvPr id="47" name="Straight Connector 46"/>
                      <p:cNvCxnSpPr>
                        <a:endCxn id="19" idx="3"/>
                      </p:cNvCxnSpPr>
                      <p:nvPr/>
                    </p:nvCxnSpPr>
                    <p:spPr bwMode="auto">
                      <a:xfrm flipH="1">
                        <a:off x="4734712" y="2274886"/>
                        <a:ext cx="573888" cy="692"/>
                      </a:xfrm>
                      <a:prstGeom prst="line">
                        <a:avLst/>
                      </a:prstGeom>
                      <a:solidFill>
                        <a:schemeClr val="accent1"/>
                      </a:solidFill>
                      <a:ln w="38100" cap="rnd" cmpd="sng" algn="ctr">
                        <a:solidFill>
                          <a:srgbClr val="005CBF"/>
                        </a:solidFill>
                        <a:prstDash val="solid"/>
                        <a:round/>
                        <a:headEnd type="none" w="med" len="med"/>
                        <a:tailEnd type="none" w="med" len="med"/>
                      </a:ln>
                      <a:effectLst/>
                    </p:spPr>
                  </p:cxnSp>
                  <p:grpSp>
                    <p:nvGrpSpPr>
                      <p:cNvPr id="793" name="Group 41"/>
                      <p:cNvGrpSpPr/>
                      <p:nvPr/>
                    </p:nvGrpSpPr>
                    <p:grpSpPr>
                      <a:xfrm>
                        <a:off x="4387849" y="4297564"/>
                        <a:ext cx="368301" cy="165228"/>
                        <a:chOff x="4387849" y="4297564"/>
                        <a:chExt cx="368301" cy="165228"/>
                      </a:xfrm>
                    </p:grpSpPr>
                    <p:sp>
                      <p:nvSpPr>
                        <p:cNvPr id="89" name="Isosceles Triangle 39"/>
                        <p:cNvSpPr>
                          <a:spLocks noChangeAspect="1"/>
                        </p:cNvSpPr>
                        <p:nvPr/>
                      </p:nvSpPr>
                      <p:spPr bwMode="auto">
                        <a:xfrm rot="5400000">
                          <a:off x="4397310" y="4288104"/>
                          <a:ext cx="165227" cy="184150"/>
                        </a:xfrm>
                        <a:prstGeom prst="triangle">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90" name="Isosceles Triangle 40"/>
                        <p:cNvSpPr>
                          <a:spLocks noChangeAspect="1"/>
                        </p:cNvSpPr>
                        <p:nvPr/>
                      </p:nvSpPr>
                      <p:spPr bwMode="auto">
                        <a:xfrm rot="16200000" flipH="1">
                          <a:off x="4581461" y="4288103"/>
                          <a:ext cx="165228" cy="184150"/>
                        </a:xfrm>
                        <a:prstGeom prst="triangle">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nvGrpSpPr>
                      <p:cNvPr id="794" name="Group 79"/>
                      <p:cNvGrpSpPr/>
                      <p:nvPr/>
                    </p:nvGrpSpPr>
                    <p:grpSpPr>
                      <a:xfrm>
                        <a:off x="4940300" y="2274877"/>
                        <a:ext cx="731520" cy="2074873"/>
                        <a:chOff x="4940300" y="2274877"/>
                        <a:chExt cx="731520" cy="2074873"/>
                      </a:xfrm>
                    </p:grpSpPr>
                    <p:sp>
                      <p:nvSpPr>
                        <p:cNvPr id="70" name="TextBox 8"/>
                        <p:cNvSpPr txBox="1">
                          <a:spLocks noChangeAspect="1"/>
                        </p:cNvSpPr>
                        <p:nvPr/>
                      </p:nvSpPr>
                      <p:spPr>
                        <a:xfrm>
                          <a:off x="4940300" y="2697480"/>
                          <a:ext cx="731520" cy="1463040"/>
                        </a:xfrm>
                        <a:prstGeom prst="rect">
                          <a:avLst/>
                        </a:prstGeom>
                        <a:gradFill>
                          <a:gsLst>
                            <a:gs pos="0">
                              <a:srgbClr val="03D4A8"/>
                            </a:gs>
                            <a:gs pos="25000">
                              <a:srgbClr val="21D6E0"/>
                            </a:gs>
                            <a:gs pos="75000">
                              <a:srgbClr val="0087E6"/>
                            </a:gs>
                            <a:gs pos="100000">
                              <a:srgbClr val="005CBF"/>
                            </a:gs>
                          </a:gsLst>
                          <a:lin ang="5400000" scaled="0"/>
                        </a:gradFill>
                        <a:ln w="25400">
                          <a:solidFill>
                            <a:schemeClr val="accent1"/>
                          </a:solidFill>
                        </a:ln>
                      </p:spPr>
                      <p:txBody>
                        <a:bodyPr vert="vert270" wrap="none" lIns="45720" rIns="45720" rtlCol="0" anchor="b" anchorCtr="1">
                          <a:noAutofit/>
                        </a:bodyPr>
                        <a:lstStyle/>
                        <a:p>
                          <a:pPr algn="ctr"/>
                          <a:r>
                            <a:rPr lang="en-US" sz="500" dirty="0">
                              <a:solidFill>
                                <a:schemeClr val="bg1"/>
                              </a:solidFill>
                              <a:latin typeface="+mn-lt"/>
                            </a:rPr>
                            <a:t>Evaporator</a:t>
                          </a:r>
                        </a:p>
                      </p:txBody>
                    </p:sp>
                    <p:cxnSp>
                      <p:nvCxnSpPr>
                        <p:cNvPr id="71" name="Straight Connector 70"/>
                        <p:cNvCxnSpPr/>
                        <p:nvPr/>
                      </p:nvCxnSpPr>
                      <p:spPr bwMode="auto">
                        <a:xfrm rot="16200000" flipV="1">
                          <a:off x="4479926" y="3471852"/>
                          <a:ext cx="1657349" cy="2"/>
                        </a:xfrm>
                        <a:prstGeom prst="line">
                          <a:avLst/>
                        </a:prstGeom>
                        <a:solidFill>
                          <a:schemeClr val="accent1"/>
                        </a:solidFill>
                        <a:ln w="38100"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72" name="Straight Connector 71"/>
                        <p:cNvCxnSpPr/>
                        <p:nvPr/>
                      </p:nvCxnSpPr>
                      <p:spPr bwMode="auto">
                        <a:xfrm>
                          <a:off x="5216525" y="40735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21"/>
                        <p:cNvCxnSpPr/>
                        <p:nvPr/>
                      </p:nvCxnSpPr>
                      <p:spPr bwMode="auto">
                        <a:xfrm>
                          <a:off x="5216525" y="39814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Straight Connector 22"/>
                        <p:cNvCxnSpPr/>
                        <p:nvPr/>
                      </p:nvCxnSpPr>
                      <p:spPr bwMode="auto">
                        <a:xfrm>
                          <a:off x="5216525" y="38893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5216525" y="37973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5216525" y="37052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5216525" y="36131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5216525" y="35210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5216525" y="34290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Straight Connector 28"/>
                        <p:cNvCxnSpPr/>
                        <p:nvPr/>
                      </p:nvCxnSpPr>
                      <p:spPr bwMode="auto">
                        <a:xfrm>
                          <a:off x="5216525" y="33369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5216525" y="32448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216525" y="31527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Straight Connector 31"/>
                        <p:cNvCxnSpPr/>
                        <p:nvPr/>
                      </p:nvCxnSpPr>
                      <p:spPr bwMode="auto">
                        <a:xfrm>
                          <a:off x="5216525" y="30607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5216525" y="29686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5216525" y="28765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a:off x="5216525" y="27844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rot="5400000" flipH="1" flipV="1">
                          <a:off x="5124450" y="2459027"/>
                          <a:ext cx="368300" cy="0"/>
                        </a:xfrm>
                        <a:prstGeom prst="line">
                          <a:avLst/>
                        </a:prstGeom>
                        <a:solidFill>
                          <a:schemeClr val="accent1"/>
                        </a:solidFill>
                        <a:ln w="38100" cap="rnd" cmpd="sng" algn="ctr">
                          <a:solidFill>
                            <a:srgbClr val="005CBF"/>
                          </a:solidFill>
                          <a:prstDash val="solid"/>
                          <a:round/>
                          <a:headEnd type="none" w="med" len="med"/>
                          <a:tailEnd type="none" w="med" len="med"/>
                        </a:ln>
                        <a:effectLst/>
                      </p:spPr>
                    </p:cxnSp>
                    <p:cxnSp>
                      <p:nvCxnSpPr>
                        <p:cNvPr id="88" name="Straight Connector 87"/>
                        <p:cNvCxnSpPr/>
                        <p:nvPr/>
                      </p:nvCxnSpPr>
                      <p:spPr bwMode="auto">
                        <a:xfrm rot="5400000" flipH="1" flipV="1">
                          <a:off x="5262563" y="4303713"/>
                          <a:ext cx="92075" cy="0"/>
                        </a:xfrm>
                        <a:prstGeom prst="line">
                          <a:avLst/>
                        </a:prstGeom>
                        <a:solidFill>
                          <a:schemeClr val="accent1"/>
                        </a:solidFill>
                        <a:ln w="38100" cap="sq" cmpd="sng" algn="ctr">
                          <a:solidFill>
                            <a:srgbClr val="03D4A8"/>
                          </a:solidFill>
                          <a:prstDash val="solid"/>
                          <a:round/>
                          <a:headEnd type="none" w="med" len="med"/>
                          <a:tailEnd type="none" w="med" len="med"/>
                        </a:ln>
                        <a:effectLst/>
                      </p:spPr>
                    </p:cxnSp>
                  </p:grpSp>
                  <p:grpSp>
                    <p:nvGrpSpPr>
                      <p:cNvPr id="795" name="Group 105"/>
                      <p:cNvGrpSpPr/>
                      <p:nvPr/>
                    </p:nvGrpSpPr>
                    <p:grpSpPr>
                      <a:xfrm>
                        <a:off x="3282950" y="2045972"/>
                        <a:ext cx="731520" cy="2303778"/>
                        <a:chOff x="3282950" y="2045972"/>
                        <a:chExt cx="731520" cy="2303778"/>
                      </a:xfrm>
                    </p:grpSpPr>
                    <p:sp>
                      <p:nvSpPr>
                        <p:cNvPr id="51" name="TextBox 50"/>
                        <p:cNvSpPr txBox="1">
                          <a:spLocks noChangeAspect="1"/>
                        </p:cNvSpPr>
                        <p:nvPr/>
                      </p:nvSpPr>
                      <p:spPr>
                        <a:xfrm>
                          <a:off x="3282950" y="2697480"/>
                          <a:ext cx="731520" cy="1463040"/>
                        </a:xfrm>
                        <a:prstGeom prst="rect">
                          <a:avLst/>
                        </a:prstGeom>
                        <a:gradFill flip="none" rotWithShape="1">
                          <a:gsLst>
                            <a:gs pos="0">
                              <a:srgbClr val="0099CC"/>
                            </a:gs>
                            <a:gs pos="45000">
                              <a:srgbClr val="006699"/>
                            </a:gs>
                            <a:gs pos="70000">
                              <a:srgbClr val="006666"/>
                            </a:gs>
                          </a:gsLst>
                          <a:lin ang="5400000" scaled="1"/>
                          <a:tileRect/>
                        </a:gradFill>
                        <a:ln w="25400">
                          <a:solidFill>
                            <a:schemeClr val="accent1"/>
                          </a:solidFill>
                        </a:ln>
                      </p:spPr>
                      <p:txBody>
                        <a:bodyPr vert="vert270" wrap="none" lIns="45720" rIns="45720" rtlCol="0" anchor="b" anchorCtr="1">
                          <a:noAutofit/>
                        </a:bodyPr>
                        <a:lstStyle/>
                        <a:p>
                          <a:pPr algn="ctr"/>
                          <a:r>
                            <a:rPr lang="en-US" sz="500" dirty="0">
                              <a:solidFill>
                                <a:schemeClr val="bg1"/>
                              </a:solidFill>
                              <a:latin typeface="+mn-lt"/>
                            </a:rPr>
                            <a:t>Condenser</a:t>
                          </a:r>
                        </a:p>
                      </p:txBody>
                    </p:sp>
                    <p:cxnSp>
                      <p:nvCxnSpPr>
                        <p:cNvPr id="52" name="Straight Connector 51"/>
                        <p:cNvCxnSpPr/>
                        <p:nvPr/>
                      </p:nvCxnSpPr>
                      <p:spPr bwMode="auto">
                        <a:xfrm rot="16200000" flipV="1">
                          <a:off x="2822578" y="3471852"/>
                          <a:ext cx="1657350" cy="2"/>
                        </a:xfrm>
                        <a:prstGeom prst="line">
                          <a:avLst/>
                        </a:prstGeom>
                        <a:solidFill>
                          <a:schemeClr val="accent1"/>
                        </a:solidFill>
                        <a:ln w="38100" cap="rnd" cmpd="sng" algn="ctr">
                          <a:gradFill flip="none" rotWithShape="1">
                            <a:gsLst>
                              <a:gs pos="0">
                                <a:srgbClr val="FFF200"/>
                              </a:gs>
                              <a:gs pos="45000">
                                <a:srgbClr val="FF7A00"/>
                              </a:gs>
                              <a:gs pos="70000">
                                <a:srgbClr val="FF0300"/>
                              </a:gs>
                            </a:gsLst>
                            <a:lin ang="0" scaled="0"/>
                            <a:tileRect/>
                          </a:gradFill>
                          <a:prstDash val="solid"/>
                          <a:round/>
                          <a:headEnd type="none" w="med" len="med"/>
                          <a:tailEnd type="none" w="med" len="med"/>
                        </a:ln>
                        <a:effectLst/>
                      </p:spPr>
                    </p:cxnSp>
                    <p:cxnSp>
                      <p:nvCxnSpPr>
                        <p:cNvPr id="53" name="Straight Connector 52"/>
                        <p:cNvCxnSpPr/>
                        <p:nvPr/>
                      </p:nvCxnSpPr>
                      <p:spPr bwMode="auto">
                        <a:xfrm>
                          <a:off x="3559175" y="40735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3559175" y="39814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3559175" y="38893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3559175" y="37973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3559175" y="37052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3559175" y="36131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3559175" y="35210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3559175" y="34290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3559175" y="33369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3559175" y="32448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3559175" y="31527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a:off x="3559175" y="30607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3559175" y="29686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3559175" y="28765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559175" y="27844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Connector 67"/>
                        <p:cNvCxnSpPr>
                          <a:stCxn id="51" idx="0"/>
                        </p:cNvCxnSpPr>
                        <p:nvPr/>
                      </p:nvCxnSpPr>
                      <p:spPr bwMode="auto">
                        <a:xfrm flipV="1">
                          <a:off x="3648710" y="2045972"/>
                          <a:ext cx="2542" cy="651508"/>
                        </a:xfrm>
                        <a:prstGeom prst="line">
                          <a:avLst/>
                        </a:prstGeom>
                        <a:solidFill>
                          <a:schemeClr val="accent1"/>
                        </a:solidFill>
                        <a:ln w="38100" cap="rnd" cmpd="sng" algn="ctr">
                          <a:solidFill>
                            <a:srgbClr val="FF0300"/>
                          </a:solidFill>
                          <a:prstDash val="solid"/>
                          <a:round/>
                          <a:headEnd type="none" w="med" len="med"/>
                          <a:tailEnd type="none" w="med" len="med"/>
                        </a:ln>
                        <a:effectLst/>
                      </p:spPr>
                    </p:cxnSp>
                    <p:cxnSp>
                      <p:nvCxnSpPr>
                        <p:cNvPr id="69" name="Straight Connector 68"/>
                        <p:cNvCxnSpPr/>
                        <p:nvPr/>
                      </p:nvCxnSpPr>
                      <p:spPr bwMode="auto">
                        <a:xfrm rot="5400000" flipH="1" flipV="1">
                          <a:off x="3605213" y="4303713"/>
                          <a:ext cx="92075" cy="0"/>
                        </a:xfrm>
                        <a:prstGeom prst="line">
                          <a:avLst/>
                        </a:prstGeom>
                        <a:solidFill>
                          <a:schemeClr val="accent1"/>
                        </a:solidFill>
                        <a:ln w="38100" cap="sq" cmpd="sng" algn="ctr">
                          <a:solidFill>
                            <a:srgbClr val="FFF200"/>
                          </a:solidFill>
                          <a:prstDash val="solid"/>
                          <a:round/>
                          <a:headEnd type="none" w="med" len="med"/>
                          <a:tailEnd type="none" w="med" len="med"/>
                        </a:ln>
                        <a:effectLst/>
                      </p:spPr>
                    </p:cxnSp>
                  </p:grpSp>
                </p:grpSp>
                <p:sp>
                  <p:nvSpPr>
                    <p:cNvPr id="42" name="TextBox 41"/>
                    <p:cNvSpPr txBox="1"/>
                    <p:nvPr/>
                  </p:nvSpPr>
                  <p:spPr>
                    <a:xfrm>
                      <a:off x="3651250" y="4441826"/>
                      <a:ext cx="1841503" cy="846385"/>
                    </a:xfrm>
                    <a:prstGeom prst="rect">
                      <a:avLst/>
                    </a:prstGeom>
                    <a:noFill/>
                  </p:spPr>
                  <p:txBody>
                    <a:bodyPr wrap="square" rtlCol="0">
                      <a:spAutoFit/>
                    </a:bodyPr>
                    <a:lstStyle/>
                    <a:p>
                      <a:pPr algn="ctr"/>
                      <a:r>
                        <a:rPr lang="en-US" sz="800" dirty="0">
                          <a:solidFill>
                            <a:schemeClr val="bg1"/>
                          </a:solidFill>
                          <a:latin typeface="+mn-lt"/>
                        </a:rPr>
                        <a:t>Expansion Device</a:t>
                      </a:r>
                    </a:p>
                  </p:txBody>
                </p:sp>
                <p:sp>
                  <p:nvSpPr>
                    <p:cNvPr id="43" name="TextBox 42"/>
                    <p:cNvSpPr txBox="1"/>
                    <p:nvPr/>
                  </p:nvSpPr>
                  <p:spPr>
                    <a:xfrm>
                      <a:off x="3651250" y="1539880"/>
                      <a:ext cx="1841503" cy="500137"/>
                    </a:xfrm>
                    <a:prstGeom prst="rect">
                      <a:avLst/>
                    </a:prstGeom>
                    <a:noFill/>
                  </p:spPr>
                  <p:txBody>
                    <a:bodyPr wrap="square" rtlCol="0">
                      <a:spAutoFit/>
                    </a:bodyPr>
                    <a:lstStyle/>
                    <a:p>
                      <a:pPr algn="ctr"/>
                      <a:r>
                        <a:rPr lang="en-US" sz="700" dirty="0">
                          <a:solidFill>
                            <a:schemeClr val="bg1"/>
                          </a:solidFill>
                          <a:latin typeface="+mn-lt"/>
                        </a:rPr>
                        <a:t>Compressor</a:t>
                      </a:r>
                    </a:p>
                  </p:txBody>
                </p:sp>
              </p:grpSp>
              <p:sp>
                <p:nvSpPr>
                  <p:cNvPr id="39" name="Rectangle 38"/>
                  <p:cNvSpPr/>
                  <p:nvPr/>
                </p:nvSpPr>
                <p:spPr bwMode="auto">
                  <a:xfrm>
                    <a:off x="3190875" y="1600200"/>
                    <a:ext cx="2560319" cy="4591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40" name="TextBox 39"/>
                  <p:cNvSpPr txBox="1"/>
                  <p:nvPr/>
                </p:nvSpPr>
                <p:spPr>
                  <a:xfrm>
                    <a:off x="3190875" y="5819530"/>
                    <a:ext cx="2578099" cy="632224"/>
                  </a:xfrm>
                  <a:prstGeom prst="rect">
                    <a:avLst/>
                  </a:prstGeom>
                  <a:noFill/>
                </p:spPr>
                <p:txBody>
                  <a:bodyPr wrap="square" rtlCol="0">
                    <a:spAutoFit/>
                  </a:bodyPr>
                  <a:lstStyle/>
                  <a:p>
                    <a:pPr algn="ctr"/>
                    <a:r>
                      <a:rPr lang="en-US" sz="1100" dirty="0">
                        <a:solidFill>
                          <a:schemeClr val="bg1"/>
                        </a:solidFill>
                        <a:latin typeface="+mn-lt"/>
                      </a:rPr>
                      <a:t>Water Chiller</a:t>
                    </a:r>
                  </a:p>
                </p:txBody>
              </p:sp>
            </p:grpSp>
            <p:grpSp>
              <p:nvGrpSpPr>
                <p:cNvPr id="796" name="Group 41"/>
                <p:cNvGrpSpPr/>
                <p:nvPr/>
              </p:nvGrpSpPr>
              <p:grpSpPr>
                <a:xfrm flipH="1">
                  <a:off x="4203701" y="1942542"/>
                  <a:ext cx="600838" cy="548640"/>
                  <a:chOff x="2730472" y="2508250"/>
                  <a:chExt cx="1703085" cy="1555116"/>
                </a:xfrm>
              </p:grpSpPr>
              <p:sp>
                <p:nvSpPr>
                  <p:cNvPr id="33" name="Freeform 32"/>
                  <p:cNvSpPr/>
                  <p:nvPr/>
                </p:nvSpPr>
                <p:spPr bwMode="auto">
                  <a:xfrm>
                    <a:off x="3528973" y="2597945"/>
                    <a:ext cx="860814" cy="416721"/>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34" name="Oval 33"/>
                  <p:cNvSpPr>
                    <a:spLocks noChangeAspect="1"/>
                  </p:cNvSpPr>
                  <p:nvPr/>
                </p:nvSpPr>
                <p:spPr bwMode="auto">
                  <a:xfrm>
                    <a:off x="2730472" y="2600326"/>
                    <a:ext cx="1463023" cy="146304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cxnSp>
                <p:nvCxnSpPr>
                  <p:cNvPr id="35" name="Straight Connector 34"/>
                  <p:cNvCxnSpPr>
                    <a:stCxn id="34" idx="0"/>
                  </p:cNvCxnSpPr>
                  <p:nvPr/>
                </p:nvCxnSpPr>
                <p:spPr bwMode="auto">
                  <a:xfrm rot="5400000" flipH="1" flipV="1">
                    <a:off x="3924906" y="2137412"/>
                    <a:ext cx="0" cy="925822"/>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36" name="Straight Connector 35"/>
                  <p:cNvCxnSpPr/>
                  <p:nvPr/>
                </p:nvCxnSpPr>
                <p:spPr bwMode="auto">
                  <a:xfrm rot="10800000" flipV="1">
                    <a:off x="4167633" y="2968628"/>
                    <a:ext cx="265907" cy="43651"/>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37" name="Rectangle 36"/>
                  <p:cNvSpPr/>
                  <p:nvPr/>
                </p:nvSpPr>
                <p:spPr bwMode="auto">
                  <a:xfrm>
                    <a:off x="4387837" y="2508250"/>
                    <a:ext cx="45720" cy="552448"/>
                  </a:xfrm>
                  <a:prstGeom prst="rect">
                    <a:avLst/>
                  </a:prstGeom>
                  <a:solidFill>
                    <a:schemeClr val="bg1">
                      <a:lumMod val="7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grpSp>
            <p:nvGrpSpPr>
              <p:cNvPr id="32" name="Group 74"/>
              <p:cNvGrpSpPr>
                <a:grpSpLocks noChangeAspect="1"/>
              </p:cNvGrpSpPr>
              <p:nvPr/>
            </p:nvGrpSpPr>
            <p:grpSpPr>
              <a:xfrm flipH="1">
                <a:off x="4349765" y="2039992"/>
                <a:ext cx="422290" cy="422290"/>
                <a:chOff x="6413500" y="666750"/>
                <a:chExt cx="1828800" cy="1828800"/>
              </a:xfrm>
              <a:solidFill>
                <a:srgbClr val="CC9900"/>
              </a:solidFill>
            </p:grpSpPr>
            <p:sp>
              <p:nvSpPr>
                <p:cNvPr id="14" name="Oval 13"/>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5" name="Oval 14"/>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38" name="Group 52"/>
                <p:cNvGrpSpPr/>
                <p:nvPr/>
              </p:nvGrpSpPr>
              <p:grpSpPr>
                <a:xfrm>
                  <a:off x="6588124" y="776289"/>
                  <a:ext cx="1484312" cy="1606549"/>
                  <a:chOff x="6588124" y="776289"/>
                  <a:chExt cx="1484312" cy="1606549"/>
                </a:xfrm>
                <a:grpFill/>
              </p:grpSpPr>
              <p:grpSp>
                <p:nvGrpSpPr>
                  <p:cNvPr id="41" name="Group 47"/>
                  <p:cNvGrpSpPr/>
                  <p:nvPr/>
                </p:nvGrpSpPr>
                <p:grpSpPr>
                  <a:xfrm>
                    <a:off x="6588124" y="776289"/>
                    <a:ext cx="1112837" cy="806448"/>
                    <a:chOff x="6588124" y="776289"/>
                    <a:chExt cx="1112837" cy="806448"/>
                  </a:xfrm>
                  <a:grpFill/>
                </p:grpSpPr>
                <p:sp>
                  <p:nvSpPr>
                    <p:cNvPr id="28" name="Freeform 2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0" name="Freeform 2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48" name="Group 48"/>
                  <p:cNvGrpSpPr/>
                  <p:nvPr/>
                </p:nvGrpSpPr>
                <p:grpSpPr>
                  <a:xfrm rot="10800000">
                    <a:off x="6959599" y="1576390"/>
                    <a:ext cx="1112837" cy="806448"/>
                    <a:chOff x="6588124" y="776289"/>
                    <a:chExt cx="1112837" cy="806448"/>
                  </a:xfrm>
                  <a:grpFill/>
                </p:grpSpPr>
                <p:sp>
                  <p:nvSpPr>
                    <p:cNvPr id="25" name="Freeform 2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7" name="Freeform 2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grpSp>
              <p:nvGrpSpPr>
                <p:cNvPr id="49" name="Group 47"/>
                <p:cNvGrpSpPr/>
                <p:nvPr/>
              </p:nvGrpSpPr>
              <p:grpSpPr>
                <a:xfrm rot="4200000">
                  <a:off x="7354039" y="1057280"/>
                  <a:ext cx="875560" cy="593413"/>
                  <a:chOff x="6825401" y="776289"/>
                  <a:chExt cx="875560" cy="593413"/>
                </a:xfrm>
                <a:grp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nvGrpSpPr>
                <p:cNvPr id="50" name="Group 47"/>
                <p:cNvGrpSpPr/>
                <p:nvPr/>
              </p:nvGrpSpPr>
              <p:grpSpPr>
                <a:xfrm rot="15180000">
                  <a:off x="6420587" y="1495430"/>
                  <a:ext cx="875560" cy="593413"/>
                  <a:chOff x="6825401" y="776289"/>
                  <a:chExt cx="875560" cy="593413"/>
                </a:xfrm>
                <a:grpFill/>
              </p:grpSpPr>
              <p:sp>
                <p:nvSpPr>
                  <p:cNvPr id="19" name="Freeform 18"/>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grpSp>
        <p:sp>
          <p:nvSpPr>
            <p:cNvPr id="11" name="Rectangle 10"/>
            <p:cNvSpPr/>
            <p:nvPr/>
          </p:nvSpPr>
          <p:spPr bwMode="auto">
            <a:xfrm>
              <a:off x="5120634" y="1508780"/>
              <a:ext cx="1463024" cy="2651731"/>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809" name="Group 865"/>
          <p:cNvGrpSpPr/>
          <p:nvPr/>
        </p:nvGrpSpPr>
        <p:grpSpPr>
          <a:xfrm>
            <a:off x="2646380" y="4215808"/>
            <a:ext cx="1730625" cy="432392"/>
            <a:chOff x="2646380" y="4595247"/>
            <a:chExt cx="1730625" cy="432392"/>
          </a:xfrm>
        </p:grpSpPr>
        <p:grpSp>
          <p:nvGrpSpPr>
            <p:cNvPr id="811" name="Group 494"/>
            <p:cNvGrpSpPr>
              <a:grpSpLocks noChangeAspect="1"/>
            </p:cNvGrpSpPr>
            <p:nvPr/>
          </p:nvGrpSpPr>
          <p:grpSpPr>
            <a:xfrm rot="5400000" flipH="1">
              <a:off x="3955211" y="4603947"/>
              <a:ext cx="200279" cy="182880"/>
              <a:chOff x="2730500" y="2508250"/>
              <a:chExt cx="1703069" cy="1555115"/>
            </a:xfrm>
          </p:grpSpPr>
          <p:grpSp>
            <p:nvGrpSpPr>
              <p:cNvPr id="812" name="Group 41"/>
              <p:cNvGrpSpPr/>
              <p:nvPr/>
            </p:nvGrpSpPr>
            <p:grpSpPr>
              <a:xfrm>
                <a:off x="2730500" y="2508250"/>
                <a:ext cx="1703069" cy="1555115"/>
                <a:chOff x="2730500" y="2508250"/>
                <a:chExt cx="1703069" cy="1555115"/>
              </a:xfrm>
            </p:grpSpPr>
            <p:sp>
              <p:nvSpPr>
                <p:cNvPr id="851" name="Freeform 850"/>
                <p:cNvSpPr/>
                <p:nvPr/>
              </p:nvSpPr>
              <p:spPr bwMode="auto">
                <a:xfrm>
                  <a:off x="3529012" y="2597944"/>
                  <a:ext cx="860821" cy="416719"/>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852" name="Oval 851"/>
                <p:cNvSpPr>
                  <a:spLocks noChangeAspect="1"/>
                </p:cNvSpPr>
                <p:nvPr/>
              </p:nvSpPr>
              <p:spPr bwMode="auto">
                <a:xfrm>
                  <a:off x="2730500" y="2600325"/>
                  <a:ext cx="1463040" cy="1463040"/>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853" name="Straight Connector 852"/>
                <p:cNvCxnSpPr>
                  <a:stCxn id="852" idx="0"/>
                </p:cNvCxnSpPr>
                <p:nvPr/>
              </p:nvCxnSpPr>
              <p:spPr bwMode="auto">
                <a:xfrm rot="5400000" flipH="1" flipV="1">
                  <a:off x="3924935" y="2137410"/>
                  <a:ext cx="0" cy="92583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54" name="Straight Connector 853"/>
                <p:cNvCxnSpPr/>
                <p:nvPr/>
              </p:nvCxnSpPr>
              <p:spPr bwMode="auto">
                <a:xfrm rot="10800000" flipV="1">
                  <a:off x="4121944" y="2968631"/>
                  <a:ext cx="265908" cy="4365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55" name="Rectangle 854"/>
                <p:cNvSpPr/>
                <p:nvPr/>
              </p:nvSpPr>
              <p:spPr bwMode="auto">
                <a:xfrm>
                  <a:off x="4387850" y="2508250"/>
                  <a:ext cx="45719" cy="55245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822" name="Group 74"/>
              <p:cNvGrpSpPr>
                <a:grpSpLocks noChangeAspect="1"/>
              </p:cNvGrpSpPr>
              <p:nvPr/>
            </p:nvGrpSpPr>
            <p:grpSpPr>
              <a:xfrm>
                <a:off x="2822574" y="2784475"/>
                <a:ext cx="1196975" cy="1196975"/>
                <a:chOff x="6413500" y="666750"/>
                <a:chExt cx="1828800" cy="1828800"/>
              </a:xfrm>
              <a:solidFill>
                <a:srgbClr val="CC9900"/>
              </a:solidFill>
            </p:grpSpPr>
            <p:sp>
              <p:nvSpPr>
                <p:cNvPr id="834" name="Oval 833"/>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835" name="Oval 834"/>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nvGrpSpPr>
                <p:cNvPr id="826" name="Group 52"/>
                <p:cNvGrpSpPr/>
                <p:nvPr/>
              </p:nvGrpSpPr>
              <p:grpSpPr>
                <a:xfrm>
                  <a:off x="6588124" y="776289"/>
                  <a:ext cx="1484312" cy="1606549"/>
                  <a:chOff x="6588124" y="776289"/>
                  <a:chExt cx="1484312" cy="1606549"/>
                </a:xfrm>
                <a:grpFill/>
              </p:grpSpPr>
              <p:grpSp>
                <p:nvGrpSpPr>
                  <p:cNvPr id="827" name="Group 47"/>
                  <p:cNvGrpSpPr/>
                  <p:nvPr/>
                </p:nvGrpSpPr>
                <p:grpSpPr>
                  <a:xfrm>
                    <a:off x="6588124" y="776289"/>
                    <a:ext cx="1112837" cy="806448"/>
                    <a:chOff x="6588124" y="776289"/>
                    <a:chExt cx="1112837" cy="806448"/>
                  </a:xfrm>
                  <a:grpFill/>
                </p:grpSpPr>
                <p:sp>
                  <p:nvSpPr>
                    <p:cNvPr id="848" name="Freeform 84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9" name="Freeform 84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50" name="Freeform 84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828" name="Group 48"/>
                  <p:cNvGrpSpPr/>
                  <p:nvPr/>
                </p:nvGrpSpPr>
                <p:grpSpPr>
                  <a:xfrm rot="10800000">
                    <a:off x="6959599" y="1576390"/>
                    <a:ext cx="1112837" cy="806448"/>
                    <a:chOff x="6588124" y="776289"/>
                    <a:chExt cx="1112837" cy="806448"/>
                  </a:xfrm>
                  <a:grpFill/>
                </p:grpSpPr>
                <p:sp>
                  <p:nvSpPr>
                    <p:cNvPr id="845" name="Freeform 84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6" name="Freeform 84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7" name="Freeform 84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829" name="Group 47"/>
                <p:cNvGrpSpPr/>
                <p:nvPr/>
              </p:nvGrpSpPr>
              <p:grpSpPr>
                <a:xfrm rot="4200000">
                  <a:off x="7354039" y="1057280"/>
                  <a:ext cx="875560" cy="593413"/>
                  <a:chOff x="6825401" y="776289"/>
                  <a:chExt cx="875560" cy="593413"/>
                </a:xfrm>
                <a:grpFill/>
              </p:grpSpPr>
              <p:sp>
                <p:nvSpPr>
                  <p:cNvPr id="841" name="Freeform 84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2" name="Freeform 84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830" name="Group 47"/>
                <p:cNvGrpSpPr/>
                <p:nvPr/>
              </p:nvGrpSpPr>
              <p:grpSpPr>
                <a:xfrm rot="15180000">
                  <a:off x="6420587" y="1495430"/>
                  <a:ext cx="875560" cy="593413"/>
                  <a:chOff x="6825401" y="776289"/>
                  <a:chExt cx="875560" cy="593413"/>
                </a:xfrm>
                <a:grpFill/>
              </p:grpSpPr>
              <p:sp>
                <p:nvSpPr>
                  <p:cNvPr id="839" name="Freeform 838"/>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0" name="Freeform 839"/>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grpSp>
        <p:sp>
          <p:nvSpPr>
            <p:cNvPr id="856" name="TextBox 855"/>
            <p:cNvSpPr txBox="1"/>
            <p:nvPr/>
          </p:nvSpPr>
          <p:spPr>
            <a:xfrm>
              <a:off x="2646380" y="4766029"/>
              <a:ext cx="1730625" cy="261610"/>
            </a:xfrm>
            <a:prstGeom prst="rect">
              <a:avLst/>
            </a:prstGeom>
            <a:noFill/>
          </p:spPr>
          <p:txBody>
            <a:bodyPr wrap="square" rtlCol="0">
              <a:spAutoFit/>
            </a:bodyPr>
            <a:lstStyle/>
            <a:p>
              <a:r>
                <a:rPr lang="en-US" sz="1100" dirty="0">
                  <a:solidFill>
                    <a:schemeClr val="bg1"/>
                  </a:solidFill>
                  <a:latin typeface="+mn-lt"/>
                </a:rPr>
                <a:t>Condenser Water Pump</a:t>
              </a:r>
            </a:p>
          </p:txBody>
        </p:sp>
      </p:grpSp>
      <p:grpSp>
        <p:nvGrpSpPr>
          <p:cNvPr id="94" name="Group 867"/>
          <p:cNvGrpSpPr/>
          <p:nvPr/>
        </p:nvGrpSpPr>
        <p:grpSpPr>
          <a:xfrm>
            <a:off x="336291" y="2222782"/>
            <a:ext cx="2762509" cy="1375413"/>
            <a:chOff x="336291" y="2602221"/>
            <a:chExt cx="2762509" cy="1375413"/>
          </a:xfrm>
        </p:grpSpPr>
        <p:sp>
          <p:nvSpPr>
            <p:cNvPr id="810" name="TextBox 809"/>
            <p:cNvSpPr txBox="1"/>
            <p:nvPr/>
          </p:nvSpPr>
          <p:spPr>
            <a:xfrm>
              <a:off x="2362200" y="2892553"/>
              <a:ext cx="736600" cy="430887"/>
            </a:xfrm>
            <a:prstGeom prst="rect">
              <a:avLst/>
            </a:prstGeom>
            <a:noFill/>
          </p:spPr>
          <p:txBody>
            <a:bodyPr wrap="square" rtlCol="0">
              <a:spAutoFit/>
            </a:bodyPr>
            <a:lstStyle/>
            <a:p>
              <a:r>
                <a:rPr lang="en-US" sz="1100" dirty="0">
                  <a:solidFill>
                    <a:schemeClr val="bg1"/>
                  </a:solidFill>
                  <a:latin typeface="+mn-lt"/>
                </a:rPr>
                <a:t>Cooling Tower</a:t>
              </a:r>
            </a:p>
          </p:txBody>
        </p:sp>
        <p:grpSp>
          <p:nvGrpSpPr>
            <p:cNvPr id="95" name="Group 808"/>
            <p:cNvGrpSpPr/>
            <p:nvPr/>
          </p:nvGrpSpPr>
          <p:grpSpPr>
            <a:xfrm>
              <a:off x="336291" y="2602221"/>
              <a:ext cx="1878013" cy="1375413"/>
              <a:chOff x="336291" y="2225577"/>
              <a:chExt cx="1878013" cy="1375413"/>
            </a:xfrm>
          </p:grpSpPr>
          <p:sp>
            <p:nvSpPr>
              <p:cNvPr id="474" name="Isosceles Triangle 473"/>
              <p:cNvSpPr/>
              <p:nvPr/>
            </p:nvSpPr>
            <p:spPr bwMode="auto">
              <a:xfrm rot="5400000">
                <a:off x="1084967" y="2257355"/>
                <a:ext cx="48871" cy="368300"/>
              </a:xfrm>
              <a:prstGeom prst="triangle">
                <a:avLst/>
              </a:prstGeom>
              <a:solidFill>
                <a:schemeClr val="tx1">
                  <a:lumMod val="75000"/>
                  <a:lumOff val="2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5" name="Isosceles Triangle 474"/>
              <p:cNvSpPr/>
              <p:nvPr/>
            </p:nvSpPr>
            <p:spPr bwMode="auto">
              <a:xfrm rot="16200000" flipH="1">
                <a:off x="1416756" y="2257355"/>
                <a:ext cx="48871" cy="368300"/>
              </a:xfrm>
              <a:prstGeom prst="triangle">
                <a:avLst/>
              </a:prstGeom>
              <a:solidFill>
                <a:schemeClr val="tx1">
                  <a:lumMod val="75000"/>
                  <a:lumOff val="2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nvGrpSpPr>
              <p:cNvPr id="832" name="Group 565"/>
              <p:cNvGrpSpPr/>
              <p:nvPr/>
            </p:nvGrpSpPr>
            <p:grpSpPr>
              <a:xfrm>
                <a:off x="398282" y="2585145"/>
                <a:ext cx="1750459" cy="828675"/>
                <a:chOff x="1127918" y="2681287"/>
                <a:chExt cx="3500918" cy="1657350"/>
              </a:xfrm>
            </p:grpSpPr>
            <p:grpSp>
              <p:nvGrpSpPr>
                <p:cNvPr id="833" name="Group 544"/>
                <p:cNvGrpSpPr/>
                <p:nvPr/>
              </p:nvGrpSpPr>
              <p:grpSpPr>
                <a:xfrm>
                  <a:off x="1127918" y="2681287"/>
                  <a:ext cx="203834" cy="1657350"/>
                  <a:chOff x="1137444" y="2690813"/>
                  <a:chExt cx="203834" cy="1657350"/>
                </a:xfrm>
              </p:grpSpPr>
              <p:sp>
                <p:nvSpPr>
                  <p:cNvPr id="807" name="Freeform 806"/>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8" name="Freeform 807"/>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6" name="Group 547"/>
                <p:cNvGrpSpPr/>
                <p:nvPr/>
              </p:nvGrpSpPr>
              <p:grpSpPr>
                <a:xfrm>
                  <a:off x="1315402" y="2681287"/>
                  <a:ext cx="203834" cy="1657350"/>
                  <a:chOff x="1137444" y="2690813"/>
                  <a:chExt cx="203834" cy="1657350"/>
                </a:xfrm>
              </p:grpSpPr>
              <p:sp>
                <p:nvSpPr>
                  <p:cNvPr id="805" name="Freeform 804"/>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6" name="Freeform 805"/>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7" name="Group 550"/>
                <p:cNvGrpSpPr/>
                <p:nvPr/>
              </p:nvGrpSpPr>
              <p:grpSpPr>
                <a:xfrm>
                  <a:off x="1496380" y="2681287"/>
                  <a:ext cx="203834" cy="1657350"/>
                  <a:chOff x="1137444" y="2690813"/>
                  <a:chExt cx="203834" cy="1657350"/>
                </a:xfrm>
              </p:grpSpPr>
              <p:sp>
                <p:nvSpPr>
                  <p:cNvPr id="803" name="Freeform 802"/>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4" name="Freeform 803"/>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8" name="Group 553"/>
                <p:cNvGrpSpPr/>
                <p:nvPr/>
              </p:nvGrpSpPr>
              <p:grpSpPr>
                <a:xfrm>
                  <a:off x="4066066" y="2681287"/>
                  <a:ext cx="203834" cy="1657350"/>
                  <a:chOff x="1137444" y="2690813"/>
                  <a:chExt cx="203834" cy="1657350"/>
                </a:xfrm>
              </p:grpSpPr>
              <p:sp>
                <p:nvSpPr>
                  <p:cNvPr id="801" name="Freeform 800"/>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802" name="Freeform 801"/>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nvGrpSpPr>
                <p:cNvPr id="843" name="Group 556"/>
                <p:cNvGrpSpPr/>
                <p:nvPr/>
              </p:nvGrpSpPr>
              <p:grpSpPr>
                <a:xfrm>
                  <a:off x="4244024" y="2681287"/>
                  <a:ext cx="203834" cy="1657350"/>
                  <a:chOff x="1137444" y="2690813"/>
                  <a:chExt cx="203834" cy="1657350"/>
                </a:xfrm>
              </p:grpSpPr>
              <p:sp>
                <p:nvSpPr>
                  <p:cNvPr id="799" name="Freeform 798"/>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800" name="Freeform 799"/>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nvGrpSpPr>
                <p:cNvPr id="844" name="Group 559"/>
                <p:cNvGrpSpPr/>
                <p:nvPr/>
              </p:nvGrpSpPr>
              <p:grpSpPr>
                <a:xfrm>
                  <a:off x="4425002" y="2681287"/>
                  <a:ext cx="203834" cy="1657350"/>
                  <a:chOff x="1137444" y="2690813"/>
                  <a:chExt cx="203834" cy="1657350"/>
                </a:xfrm>
              </p:grpSpPr>
              <p:sp>
                <p:nvSpPr>
                  <p:cNvPr id="797" name="Freeform 796"/>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798" name="Freeform 797"/>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sp>
            <p:nvSpPr>
              <p:cNvPr id="477" name="Rectangle 476"/>
              <p:cNvSpPr/>
              <p:nvPr/>
            </p:nvSpPr>
            <p:spPr bwMode="auto">
              <a:xfrm>
                <a:off x="1847907" y="2521680"/>
                <a:ext cx="320359" cy="68229"/>
              </a:xfrm>
              <a:prstGeom prst="rect">
                <a:avLst/>
              </a:prstGeom>
              <a:solidFill>
                <a:srgbClr val="0099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8" name="Rectangle 477"/>
              <p:cNvSpPr/>
              <p:nvPr/>
            </p:nvSpPr>
            <p:spPr bwMode="auto">
              <a:xfrm>
                <a:off x="382327" y="2521680"/>
                <a:ext cx="320359" cy="68229"/>
              </a:xfrm>
              <a:prstGeom prst="rect">
                <a:avLst/>
              </a:prstGeom>
              <a:solidFill>
                <a:srgbClr val="0099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9" name="Rectangle 478"/>
              <p:cNvSpPr/>
              <p:nvPr/>
            </p:nvSpPr>
            <p:spPr bwMode="auto">
              <a:xfrm>
                <a:off x="336293" y="3419376"/>
                <a:ext cx="1878010" cy="181614"/>
              </a:xfrm>
              <a:prstGeom prst="rect">
                <a:avLst/>
              </a:prstGeom>
              <a:solidFill>
                <a:srgbClr val="0066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480" name="Straight Connector 479"/>
              <p:cNvCxnSpPr/>
              <p:nvPr/>
            </p:nvCxnSpPr>
            <p:spPr bwMode="auto">
              <a:xfrm rot="5400000">
                <a:off x="655998" y="2544015"/>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1" name="Straight Connector 480"/>
              <p:cNvCxnSpPr/>
              <p:nvPr/>
            </p:nvCxnSpPr>
            <p:spPr bwMode="auto">
              <a:xfrm>
                <a:off x="382328"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2" name="Straight Connector 481"/>
              <p:cNvCxnSpPr/>
              <p:nvPr/>
            </p:nvCxnSpPr>
            <p:spPr bwMode="auto">
              <a:xfrm>
                <a:off x="472022"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3" name="Straight Connector 482"/>
              <p:cNvCxnSpPr/>
              <p:nvPr/>
            </p:nvCxnSpPr>
            <p:spPr bwMode="auto">
              <a:xfrm>
                <a:off x="564096"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4" name="Straight Connector 483"/>
              <p:cNvCxnSpPr/>
              <p:nvPr/>
            </p:nvCxnSpPr>
            <p:spPr bwMode="auto">
              <a:xfrm>
                <a:off x="656648"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5" name="Straight Connector 484"/>
              <p:cNvCxnSpPr/>
              <p:nvPr/>
            </p:nvCxnSpPr>
            <p:spPr bwMode="auto">
              <a:xfrm rot="5400000">
                <a:off x="335640" y="2544028"/>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6" name="Straight Connector 485"/>
              <p:cNvCxnSpPr/>
              <p:nvPr/>
            </p:nvCxnSpPr>
            <p:spPr bwMode="auto">
              <a:xfrm>
                <a:off x="336292" y="25932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7" name="Group 153"/>
              <p:cNvGrpSpPr/>
              <p:nvPr/>
            </p:nvGrpSpPr>
            <p:grpSpPr>
              <a:xfrm>
                <a:off x="428365" y="2639279"/>
                <a:ext cx="227806" cy="1"/>
                <a:chOff x="1981200" y="2844824"/>
                <a:chExt cx="455611" cy="2"/>
              </a:xfrm>
            </p:grpSpPr>
            <p:cxnSp>
              <p:nvCxnSpPr>
                <p:cNvPr id="788" name="Straight Connector 787"/>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9" name="Straight Connector 788"/>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90" name="Straight Connector 789"/>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488" name="Straight Connector 487"/>
              <p:cNvCxnSpPr/>
              <p:nvPr/>
            </p:nvCxnSpPr>
            <p:spPr bwMode="auto">
              <a:xfrm>
                <a:off x="382328"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89" name="Straight Connector 488"/>
              <p:cNvCxnSpPr/>
              <p:nvPr/>
            </p:nvCxnSpPr>
            <p:spPr bwMode="auto">
              <a:xfrm>
                <a:off x="472022"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0" name="Straight Connector 489"/>
              <p:cNvCxnSpPr/>
              <p:nvPr/>
            </p:nvCxnSpPr>
            <p:spPr bwMode="auto">
              <a:xfrm>
                <a:off x="564096"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1" name="Straight Connector 490"/>
              <p:cNvCxnSpPr/>
              <p:nvPr/>
            </p:nvCxnSpPr>
            <p:spPr bwMode="auto">
              <a:xfrm>
                <a:off x="656649"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2" name="Straight Connector 491"/>
              <p:cNvCxnSpPr/>
              <p:nvPr/>
            </p:nvCxnSpPr>
            <p:spPr bwMode="auto">
              <a:xfrm>
                <a:off x="336291" y="26392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493" name="Straight Connector 492"/>
              <p:cNvCxnSpPr/>
              <p:nvPr/>
            </p:nvCxnSpPr>
            <p:spPr bwMode="auto">
              <a:xfrm>
                <a:off x="336292" y="26878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8" name="Group 153"/>
              <p:cNvGrpSpPr/>
              <p:nvPr/>
            </p:nvGrpSpPr>
            <p:grpSpPr>
              <a:xfrm>
                <a:off x="428365" y="2733892"/>
                <a:ext cx="227806" cy="1"/>
                <a:chOff x="1981200" y="2844824"/>
                <a:chExt cx="455611" cy="2"/>
              </a:xfrm>
            </p:grpSpPr>
            <p:cxnSp>
              <p:nvCxnSpPr>
                <p:cNvPr id="785" name="Straight Connector 189"/>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6" name="Straight Connector 190"/>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7" name="Straight Connector 191"/>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495" name="Straight Connector 494"/>
              <p:cNvCxnSpPr/>
              <p:nvPr/>
            </p:nvCxnSpPr>
            <p:spPr bwMode="auto">
              <a:xfrm>
                <a:off x="382328" y="27761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6" name="Straight Connector 495"/>
              <p:cNvCxnSpPr/>
              <p:nvPr/>
            </p:nvCxnSpPr>
            <p:spPr bwMode="auto">
              <a:xfrm>
                <a:off x="472022"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7" name="Straight Connector 496"/>
              <p:cNvCxnSpPr/>
              <p:nvPr/>
            </p:nvCxnSpPr>
            <p:spPr bwMode="auto">
              <a:xfrm>
                <a:off x="564096"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8" name="Straight Connector 497"/>
              <p:cNvCxnSpPr/>
              <p:nvPr/>
            </p:nvCxnSpPr>
            <p:spPr bwMode="auto">
              <a:xfrm>
                <a:off x="656649"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9" name="Straight Connector 498"/>
              <p:cNvCxnSpPr/>
              <p:nvPr/>
            </p:nvCxnSpPr>
            <p:spPr bwMode="auto">
              <a:xfrm>
                <a:off x="336291" y="27338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00" name="Straight Connector 499"/>
              <p:cNvCxnSpPr/>
              <p:nvPr/>
            </p:nvCxnSpPr>
            <p:spPr bwMode="auto">
              <a:xfrm>
                <a:off x="336292" y="27773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9" name="Group 153"/>
              <p:cNvGrpSpPr/>
              <p:nvPr/>
            </p:nvGrpSpPr>
            <p:grpSpPr>
              <a:xfrm>
                <a:off x="428365" y="2822160"/>
                <a:ext cx="227806" cy="1"/>
                <a:chOff x="1981200" y="2844824"/>
                <a:chExt cx="455611" cy="2"/>
              </a:xfrm>
            </p:grpSpPr>
            <p:cxnSp>
              <p:nvCxnSpPr>
                <p:cNvPr id="782" name="Straight Connector 21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3" name="Straight Connector 782"/>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4" name="Straight Connector 783"/>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02" name="Straight Connector 501"/>
              <p:cNvCxnSpPr/>
              <p:nvPr/>
            </p:nvCxnSpPr>
            <p:spPr bwMode="auto">
              <a:xfrm>
                <a:off x="382328" y="28656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3" name="Straight Connector 502"/>
              <p:cNvCxnSpPr/>
              <p:nvPr/>
            </p:nvCxnSpPr>
            <p:spPr bwMode="auto">
              <a:xfrm>
                <a:off x="472022" y="28656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4" name="Straight Connector 503"/>
              <p:cNvCxnSpPr/>
              <p:nvPr/>
            </p:nvCxnSpPr>
            <p:spPr bwMode="auto">
              <a:xfrm>
                <a:off x="564096" y="28656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5" name="Straight Connector 504"/>
              <p:cNvCxnSpPr/>
              <p:nvPr/>
            </p:nvCxnSpPr>
            <p:spPr bwMode="auto">
              <a:xfrm>
                <a:off x="656649" y="28656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6" name="Straight Connector 505"/>
              <p:cNvCxnSpPr/>
              <p:nvPr/>
            </p:nvCxnSpPr>
            <p:spPr bwMode="auto">
              <a:xfrm>
                <a:off x="336291" y="28234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07" name="Straight Connector 506"/>
              <p:cNvCxnSpPr/>
              <p:nvPr/>
            </p:nvCxnSpPr>
            <p:spPr bwMode="auto">
              <a:xfrm>
                <a:off x="336292" y="28720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0" name="Group 153"/>
              <p:cNvGrpSpPr/>
              <p:nvPr/>
            </p:nvGrpSpPr>
            <p:grpSpPr>
              <a:xfrm>
                <a:off x="428365" y="2916773"/>
                <a:ext cx="227806" cy="1"/>
                <a:chOff x="1981200" y="2844824"/>
                <a:chExt cx="455611" cy="2"/>
              </a:xfrm>
            </p:grpSpPr>
            <p:cxnSp>
              <p:nvCxnSpPr>
                <p:cNvPr id="779" name="Straight Connector 20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0" name="Straight Connector 204"/>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1" name="Straight Connector 205"/>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09" name="Straight Connector 508"/>
              <p:cNvCxnSpPr/>
              <p:nvPr/>
            </p:nvCxnSpPr>
            <p:spPr bwMode="auto">
              <a:xfrm>
                <a:off x="382328" y="296027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0" name="Straight Connector 509"/>
              <p:cNvCxnSpPr/>
              <p:nvPr/>
            </p:nvCxnSpPr>
            <p:spPr bwMode="auto">
              <a:xfrm>
                <a:off x="472022" y="296027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1" name="Straight Connector 510"/>
              <p:cNvCxnSpPr/>
              <p:nvPr/>
            </p:nvCxnSpPr>
            <p:spPr bwMode="auto">
              <a:xfrm>
                <a:off x="564096" y="296027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2" name="Straight Connector 511"/>
              <p:cNvCxnSpPr/>
              <p:nvPr/>
            </p:nvCxnSpPr>
            <p:spPr bwMode="auto">
              <a:xfrm>
                <a:off x="656649" y="296027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3" name="Straight Connector 512"/>
              <p:cNvCxnSpPr/>
              <p:nvPr/>
            </p:nvCxnSpPr>
            <p:spPr bwMode="auto">
              <a:xfrm>
                <a:off x="336291" y="29180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14" name="Straight Connector 513"/>
              <p:cNvCxnSpPr/>
              <p:nvPr/>
            </p:nvCxnSpPr>
            <p:spPr bwMode="auto">
              <a:xfrm>
                <a:off x="336292" y="29615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1" name="Group 153"/>
              <p:cNvGrpSpPr/>
              <p:nvPr/>
            </p:nvGrpSpPr>
            <p:grpSpPr>
              <a:xfrm>
                <a:off x="428365" y="3006310"/>
                <a:ext cx="227806" cy="1"/>
                <a:chOff x="1981200" y="2844824"/>
                <a:chExt cx="455611" cy="2"/>
              </a:xfrm>
            </p:grpSpPr>
            <p:cxnSp>
              <p:nvCxnSpPr>
                <p:cNvPr id="776" name="Straight Connector 28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7" name="Straight Connector 28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8" name="Straight Connector 28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16" name="Straight Connector 515"/>
              <p:cNvCxnSpPr/>
              <p:nvPr/>
            </p:nvCxnSpPr>
            <p:spPr bwMode="auto">
              <a:xfrm>
                <a:off x="382328" y="304980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7" name="Straight Connector 516"/>
              <p:cNvCxnSpPr/>
              <p:nvPr/>
            </p:nvCxnSpPr>
            <p:spPr bwMode="auto">
              <a:xfrm>
                <a:off x="472022" y="304980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8" name="Straight Connector 517"/>
              <p:cNvCxnSpPr/>
              <p:nvPr/>
            </p:nvCxnSpPr>
            <p:spPr bwMode="auto">
              <a:xfrm>
                <a:off x="564096" y="304980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9" name="Straight Connector 518"/>
              <p:cNvCxnSpPr/>
              <p:nvPr/>
            </p:nvCxnSpPr>
            <p:spPr bwMode="auto">
              <a:xfrm>
                <a:off x="656649" y="304980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0" name="Straight Connector 519"/>
              <p:cNvCxnSpPr/>
              <p:nvPr/>
            </p:nvCxnSpPr>
            <p:spPr bwMode="auto">
              <a:xfrm>
                <a:off x="336291" y="30075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21" name="Straight Connector 520"/>
              <p:cNvCxnSpPr/>
              <p:nvPr/>
            </p:nvCxnSpPr>
            <p:spPr bwMode="auto">
              <a:xfrm>
                <a:off x="336292" y="30561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2" name="Group 153"/>
              <p:cNvGrpSpPr/>
              <p:nvPr/>
            </p:nvGrpSpPr>
            <p:grpSpPr>
              <a:xfrm>
                <a:off x="428365" y="3100923"/>
                <a:ext cx="227806" cy="1"/>
                <a:chOff x="1981200" y="2844824"/>
                <a:chExt cx="455611" cy="2"/>
              </a:xfrm>
            </p:grpSpPr>
            <p:cxnSp>
              <p:nvCxnSpPr>
                <p:cNvPr id="773" name="Straight Connector 27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4" name="Straight Connector 27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5" name="Straight Connector 27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23" name="Straight Connector 522"/>
              <p:cNvCxnSpPr/>
              <p:nvPr/>
            </p:nvCxnSpPr>
            <p:spPr bwMode="auto">
              <a:xfrm>
                <a:off x="382328" y="31444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4" name="Straight Connector 523"/>
              <p:cNvCxnSpPr/>
              <p:nvPr/>
            </p:nvCxnSpPr>
            <p:spPr bwMode="auto">
              <a:xfrm>
                <a:off x="472022" y="31444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5" name="Straight Connector 524"/>
              <p:cNvCxnSpPr/>
              <p:nvPr/>
            </p:nvCxnSpPr>
            <p:spPr bwMode="auto">
              <a:xfrm>
                <a:off x="564096" y="314442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6" name="Straight Connector 525"/>
              <p:cNvCxnSpPr/>
              <p:nvPr/>
            </p:nvCxnSpPr>
            <p:spPr bwMode="auto">
              <a:xfrm>
                <a:off x="656649" y="314442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7" name="Straight Connector 526"/>
              <p:cNvCxnSpPr/>
              <p:nvPr/>
            </p:nvCxnSpPr>
            <p:spPr bwMode="auto">
              <a:xfrm>
                <a:off x="336291" y="31021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28" name="Straight Connector 527"/>
              <p:cNvCxnSpPr/>
              <p:nvPr/>
            </p:nvCxnSpPr>
            <p:spPr bwMode="auto">
              <a:xfrm>
                <a:off x="336292" y="31456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3" name="Group 153"/>
              <p:cNvGrpSpPr/>
              <p:nvPr/>
            </p:nvGrpSpPr>
            <p:grpSpPr>
              <a:xfrm>
                <a:off x="428365" y="3190460"/>
                <a:ext cx="227806" cy="1"/>
                <a:chOff x="1981200" y="2844824"/>
                <a:chExt cx="455611" cy="2"/>
              </a:xfrm>
            </p:grpSpPr>
            <p:cxnSp>
              <p:nvCxnSpPr>
                <p:cNvPr id="770" name="Straight Connector 26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1" name="Straight Connector 26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2" name="Straight Connector 26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30" name="Straight Connector 529"/>
              <p:cNvCxnSpPr/>
              <p:nvPr/>
            </p:nvCxnSpPr>
            <p:spPr bwMode="auto">
              <a:xfrm>
                <a:off x="382328" y="32339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1" name="Straight Connector 530"/>
              <p:cNvCxnSpPr/>
              <p:nvPr/>
            </p:nvCxnSpPr>
            <p:spPr bwMode="auto">
              <a:xfrm>
                <a:off x="472022" y="32339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2" name="Straight Connector 531"/>
              <p:cNvCxnSpPr/>
              <p:nvPr/>
            </p:nvCxnSpPr>
            <p:spPr bwMode="auto">
              <a:xfrm>
                <a:off x="564096" y="32339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3" name="Straight Connector 532"/>
              <p:cNvCxnSpPr/>
              <p:nvPr/>
            </p:nvCxnSpPr>
            <p:spPr bwMode="auto">
              <a:xfrm>
                <a:off x="656649" y="32339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4" name="Straight Connector 533"/>
              <p:cNvCxnSpPr/>
              <p:nvPr/>
            </p:nvCxnSpPr>
            <p:spPr bwMode="auto">
              <a:xfrm>
                <a:off x="336291" y="31917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35" name="Straight Connector 534"/>
              <p:cNvCxnSpPr/>
              <p:nvPr/>
            </p:nvCxnSpPr>
            <p:spPr bwMode="auto">
              <a:xfrm>
                <a:off x="336292" y="32403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5" name="Group 153"/>
              <p:cNvGrpSpPr/>
              <p:nvPr/>
            </p:nvGrpSpPr>
            <p:grpSpPr>
              <a:xfrm>
                <a:off x="428365" y="3285073"/>
                <a:ext cx="227806" cy="1"/>
                <a:chOff x="1981200" y="2844824"/>
                <a:chExt cx="455611" cy="2"/>
              </a:xfrm>
            </p:grpSpPr>
            <p:cxnSp>
              <p:nvCxnSpPr>
                <p:cNvPr id="767" name="Straight Connector 25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8" name="Straight Connector 25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9" name="Straight Connector 25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37" name="Straight Connector 536"/>
              <p:cNvCxnSpPr/>
              <p:nvPr/>
            </p:nvCxnSpPr>
            <p:spPr bwMode="auto">
              <a:xfrm>
                <a:off x="382328" y="3329840"/>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38" name="Straight Connector 537"/>
              <p:cNvCxnSpPr/>
              <p:nvPr/>
            </p:nvCxnSpPr>
            <p:spPr bwMode="auto">
              <a:xfrm>
                <a:off x="472022" y="3329840"/>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39" name="Straight Connector 538"/>
              <p:cNvCxnSpPr/>
              <p:nvPr/>
            </p:nvCxnSpPr>
            <p:spPr bwMode="auto">
              <a:xfrm>
                <a:off x="564096" y="3329841"/>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40" name="Straight Connector 539"/>
              <p:cNvCxnSpPr/>
              <p:nvPr/>
            </p:nvCxnSpPr>
            <p:spPr bwMode="auto">
              <a:xfrm>
                <a:off x="656649" y="3329841"/>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41" name="Straight Connector 540"/>
              <p:cNvCxnSpPr/>
              <p:nvPr/>
            </p:nvCxnSpPr>
            <p:spPr bwMode="auto">
              <a:xfrm>
                <a:off x="336291" y="32863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sp>
            <p:nvSpPr>
              <p:cNvPr id="542" name="Freeform 541"/>
              <p:cNvSpPr/>
              <p:nvPr/>
            </p:nvSpPr>
            <p:spPr bwMode="auto">
              <a:xfrm>
                <a:off x="841114" y="2225577"/>
                <a:ext cx="45509" cy="271751"/>
              </a:xfrm>
              <a:custGeom>
                <a:avLst/>
                <a:gdLst>
                  <a:gd name="connsiteX0" fmla="*/ 0 w 288926"/>
                  <a:gd name="connsiteY0" fmla="*/ 547688 h 547688"/>
                  <a:gd name="connsiteX1" fmla="*/ 104775 w 288926"/>
                  <a:gd name="connsiteY1" fmla="*/ 509588 h 547688"/>
                  <a:gd name="connsiteX2" fmla="*/ 166688 w 288926"/>
                  <a:gd name="connsiteY2" fmla="*/ 442913 h 547688"/>
                  <a:gd name="connsiteX3" fmla="*/ 271463 w 288926"/>
                  <a:gd name="connsiteY3" fmla="*/ 276225 h 547688"/>
                  <a:gd name="connsiteX4" fmla="*/ 271463 w 288926"/>
                  <a:gd name="connsiteY4" fmla="*/ 95250 h 547688"/>
                  <a:gd name="connsiteX5" fmla="*/ 228600 w 288926"/>
                  <a:gd name="connsiteY5" fmla="*/ 0 h 547688"/>
                  <a:gd name="connsiteX0" fmla="*/ 0 w 279400"/>
                  <a:gd name="connsiteY0" fmla="*/ 547688 h 547688"/>
                  <a:gd name="connsiteX1" fmla="*/ 104775 w 279400"/>
                  <a:gd name="connsiteY1" fmla="*/ 509588 h 547688"/>
                  <a:gd name="connsiteX2" fmla="*/ 223838 w 279400"/>
                  <a:gd name="connsiteY2" fmla="*/ 404289 h 547688"/>
                  <a:gd name="connsiteX3" fmla="*/ 271463 w 279400"/>
                  <a:gd name="connsiteY3" fmla="*/ 276225 h 547688"/>
                  <a:gd name="connsiteX4" fmla="*/ 271463 w 279400"/>
                  <a:gd name="connsiteY4" fmla="*/ 95250 h 547688"/>
                  <a:gd name="connsiteX5" fmla="*/ 228600 w 279400"/>
                  <a:gd name="connsiteY5" fmla="*/ 0 h 547688"/>
                  <a:gd name="connsiteX0" fmla="*/ 1588 w 318560"/>
                  <a:gd name="connsiteY0" fmla="*/ 547688 h 547688"/>
                  <a:gd name="connsiteX1" fmla="*/ 106363 w 318560"/>
                  <a:gd name="connsiteY1" fmla="*/ 509588 h 547688"/>
                  <a:gd name="connsiteX2" fmla="*/ 225426 w 318560"/>
                  <a:gd name="connsiteY2" fmla="*/ 404289 h 547688"/>
                  <a:gd name="connsiteX3" fmla="*/ 273051 w 318560"/>
                  <a:gd name="connsiteY3" fmla="*/ 276225 h 547688"/>
                  <a:gd name="connsiteX4" fmla="*/ 273051 w 318560"/>
                  <a:gd name="connsiteY4" fmla="*/ 95250 h 547688"/>
                  <a:gd name="connsiteX5" fmla="*/ 0 w 318560"/>
                  <a:gd name="connsiteY5" fmla="*/ 0 h 547688"/>
                  <a:gd name="connsiteX0" fmla="*/ 1588 w 297922"/>
                  <a:gd name="connsiteY0" fmla="*/ 547688 h 547688"/>
                  <a:gd name="connsiteX1" fmla="*/ 106363 w 297922"/>
                  <a:gd name="connsiteY1" fmla="*/ 509588 h 547688"/>
                  <a:gd name="connsiteX2" fmla="*/ 225426 w 297922"/>
                  <a:gd name="connsiteY2" fmla="*/ 404289 h 547688"/>
                  <a:gd name="connsiteX3" fmla="*/ 273051 w 297922"/>
                  <a:gd name="connsiteY3" fmla="*/ 276225 h 547688"/>
                  <a:gd name="connsiteX4" fmla="*/ 76201 w 297922"/>
                  <a:gd name="connsiteY4" fmla="*/ 105756 h 547688"/>
                  <a:gd name="connsiteX5" fmla="*/ 0 w 297922"/>
                  <a:gd name="connsiteY5" fmla="*/ 0 h 547688"/>
                  <a:gd name="connsiteX0" fmla="*/ 1588 w 273051"/>
                  <a:gd name="connsiteY0" fmla="*/ 547688 h 547688"/>
                  <a:gd name="connsiteX1" fmla="*/ 106363 w 273051"/>
                  <a:gd name="connsiteY1" fmla="*/ 509588 h 547688"/>
                  <a:gd name="connsiteX2" fmla="*/ 76201 w 273051"/>
                  <a:gd name="connsiteY2" fmla="*/ 364743 h 547688"/>
                  <a:gd name="connsiteX3" fmla="*/ 273051 w 273051"/>
                  <a:gd name="connsiteY3" fmla="*/ 276225 h 547688"/>
                  <a:gd name="connsiteX4" fmla="*/ 76201 w 273051"/>
                  <a:gd name="connsiteY4" fmla="*/ 105756 h 547688"/>
                  <a:gd name="connsiteX5" fmla="*/ 0 w 273051"/>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76201 w 118798"/>
                  <a:gd name="connsiteY4" fmla="*/ 105756 h 547688"/>
                  <a:gd name="connsiteX5" fmla="*/ 0 w 118798"/>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42864 w 118798"/>
                  <a:gd name="connsiteY4" fmla="*/ 91359 h 547688"/>
                  <a:gd name="connsiteX5" fmla="*/ 0 w 118798"/>
                  <a:gd name="connsiteY5" fmla="*/ 0 h 547688"/>
                  <a:gd name="connsiteX0" fmla="*/ 1588 w 85460"/>
                  <a:gd name="connsiteY0" fmla="*/ 547688 h 547688"/>
                  <a:gd name="connsiteX1" fmla="*/ 73025 w 85460"/>
                  <a:gd name="connsiteY1" fmla="*/ 461596 h 547688"/>
                  <a:gd name="connsiteX2" fmla="*/ 76201 w 85460"/>
                  <a:gd name="connsiteY2" fmla="*/ 364743 h 547688"/>
                  <a:gd name="connsiteX3" fmla="*/ 76202 w 85460"/>
                  <a:gd name="connsiteY3" fmla="*/ 219592 h 547688"/>
                  <a:gd name="connsiteX4" fmla="*/ 42864 w 85460"/>
                  <a:gd name="connsiteY4" fmla="*/ 91359 h 547688"/>
                  <a:gd name="connsiteX5" fmla="*/ 0 w 85460"/>
                  <a:gd name="connsiteY5" fmla="*/ 0 h 547688"/>
                  <a:gd name="connsiteX0" fmla="*/ 1588 w 91018"/>
                  <a:gd name="connsiteY0" fmla="*/ 547688 h 547688"/>
                  <a:gd name="connsiteX1" fmla="*/ 73025 w 91018"/>
                  <a:gd name="connsiteY1" fmla="*/ 461596 h 547688"/>
                  <a:gd name="connsiteX2" fmla="*/ 90488 w 91018"/>
                  <a:gd name="connsiteY2" fmla="*/ 355145 h 547688"/>
                  <a:gd name="connsiteX3" fmla="*/ 76202 w 91018"/>
                  <a:gd name="connsiteY3" fmla="*/ 219592 h 547688"/>
                  <a:gd name="connsiteX4" fmla="*/ 42864 w 91018"/>
                  <a:gd name="connsiteY4" fmla="*/ 91359 h 547688"/>
                  <a:gd name="connsiteX5" fmla="*/ 0 w 91018"/>
                  <a:gd name="connsiteY5"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18" h="547688">
                    <a:moveTo>
                      <a:pt x="1588" y="547688"/>
                    </a:moveTo>
                    <a:cubicBezTo>
                      <a:pt x="40085" y="537369"/>
                      <a:pt x="58208" y="493686"/>
                      <a:pt x="73025" y="461596"/>
                    </a:cubicBezTo>
                    <a:cubicBezTo>
                      <a:pt x="87842" y="429506"/>
                      <a:pt x="89959" y="395479"/>
                      <a:pt x="90488" y="355145"/>
                    </a:cubicBezTo>
                    <a:cubicBezTo>
                      <a:pt x="91018" y="314811"/>
                      <a:pt x="84139" y="263556"/>
                      <a:pt x="76202" y="219592"/>
                    </a:cubicBezTo>
                    <a:cubicBezTo>
                      <a:pt x="68265" y="175628"/>
                      <a:pt x="55564" y="127958"/>
                      <a:pt x="42864" y="91359"/>
                    </a:cubicBezTo>
                    <a:cubicBezTo>
                      <a:pt x="30164" y="54760"/>
                      <a:pt x="17859" y="24606"/>
                      <a:pt x="0" y="0"/>
                    </a:cubicBezTo>
                  </a:path>
                </a:pathLst>
              </a:custGeom>
              <a:noFill/>
              <a:ln w="19050" cap="rnd"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543" name="Straight Connector 542"/>
              <p:cNvCxnSpPr>
                <a:endCxn id="542" idx="0"/>
              </p:cNvCxnSpPr>
              <p:nvPr/>
            </p:nvCxnSpPr>
            <p:spPr bwMode="auto">
              <a:xfrm flipV="1">
                <a:off x="702685" y="2497328"/>
                <a:ext cx="139224" cy="13"/>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866" name="Group 334"/>
              <p:cNvGrpSpPr/>
              <p:nvPr/>
            </p:nvGrpSpPr>
            <p:grpSpPr>
              <a:xfrm>
                <a:off x="748088" y="2590702"/>
                <a:ext cx="95011" cy="371161"/>
                <a:chOff x="2560321" y="2692400"/>
                <a:chExt cx="190021" cy="742322"/>
              </a:xfrm>
            </p:grpSpPr>
            <p:grpSp>
              <p:nvGrpSpPr>
                <p:cNvPr id="867" name="Group 316"/>
                <p:cNvGrpSpPr/>
                <p:nvPr/>
              </p:nvGrpSpPr>
              <p:grpSpPr>
                <a:xfrm>
                  <a:off x="2560321" y="2692400"/>
                  <a:ext cx="187641" cy="371482"/>
                  <a:chOff x="2560321" y="2692400"/>
                  <a:chExt cx="187641" cy="371482"/>
                </a:xfrm>
              </p:grpSpPr>
              <p:grpSp>
                <p:nvGrpSpPr>
                  <p:cNvPr id="868" name="Group 308"/>
                  <p:cNvGrpSpPr/>
                  <p:nvPr/>
                </p:nvGrpSpPr>
                <p:grpSpPr>
                  <a:xfrm>
                    <a:off x="2560321" y="2692400"/>
                    <a:ext cx="186054" cy="183522"/>
                    <a:chOff x="2560321" y="2692400"/>
                    <a:chExt cx="186054" cy="183522"/>
                  </a:xfrm>
                </p:grpSpPr>
                <p:grpSp>
                  <p:nvGrpSpPr>
                    <p:cNvPr id="869" name="Group 296"/>
                    <p:cNvGrpSpPr>
                      <a:grpSpLocks noChangeAspect="1"/>
                    </p:cNvGrpSpPr>
                    <p:nvPr/>
                  </p:nvGrpSpPr>
                  <p:grpSpPr>
                    <a:xfrm>
                      <a:off x="2560322" y="2692400"/>
                      <a:ext cx="186053" cy="87002"/>
                      <a:chOff x="2560322" y="2743199"/>
                      <a:chExt cx="186053" cy="87002"/>
                    </a:xfrm>
                  </p:grpSpPr>
                  <p:cxnSp>
                    <p:nvCxnSpPr>
                      <p:cNvPr id="765" name="Straight Connector 289"/>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6" name="Straight Connector 29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0" name="Group 297"/>
                    <p:cNvGrpSpPr>
                      <a:grpSpLocks noChangeAspect="1"/>
                    </p:cNvGrpSpPr>
                    <p:nvPr/>
                  </p:nvGrpSpPr>
                  <p:grpSpPr>
                    <a:xfrm>
                      <a:off x="2560321" y="2788920"/>
                      <a:ext cx="186053" cy="87002"/>
                      <a:chOff x="2560322" y="2743199"/>
                      <a:chExt cx="186053" cy="87002"/>
                    </a:xfrm>
                  </p:grpSpPr>
                  <p:cxnSp>
                    <p:nvCxnSpPr>
                      <p:cNvPr id="763" name="Straight Connector 76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4" name="Straight Connector 76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71" name="Group 309"/>
                  <p:cNvGrpSpPr/>
                  <p:nvPr/>
                </p:nvGrpSpPr>
                <p:grpSpPr>
                  <a:xfrm>
                    <a:off x="2561908" y="2880360"/>
                    <a:ext cx="186054" cy="183522"/>
                    <a:chOff x="2560321" y="2692400"/>
                    <a:chExt cx="186054" cy="183522"/>
                  </a:xfrm>
                </p:grpSpPr>
                <p:grpSp>
                  <p:nvGrpSpPr>
                    <p:cNvPr id="872" name="Group 296"/>
                    <p:cNvGrpSpPr>
                      <a:grpSpLocks noChangeAspect="1"/>
                    </p:cNvGrpSpPr>
                    <p:nvPr/>
                  </p:nvGrpSpPr>
                  <p:grpSpPr>
                    <a:xfrm>
                      <a:off x="2560322" y="2692400"/>
                      <a:ext cx="186053" cy="87002"/>
                      <a:chOff x="2560322" y="2743199"/>
                      <a:chExt cx="186053" cy="87002"/>
                    </a:xfrm>
                  </p:grpSpPr>
                  <p:cxnSp>
                    <p:nvCxnSpPr>
                      <p:cNvPr id="759" name="Straight Connector 75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0" name="Straight Connector 75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3" name="Group 297"/>
                    <p:cNvGrpSpPr>
                      <a:grpSpLocks noChangeAspect="1"/>
                    </p:cNvGrpSpPr>
                    <p:nvPr/>
                  </p:nvGrpSpPr>
                  <p:grpSpPr>
                    <a:xfrm>
                      <a:off x="2560321" y="2788920"/>
                      <a:ext cx="186053" cy="87002"/>
                      <a:chOff x="2560322" y="2743199"/>
                      <a:chExt cx="186053" cy="87002"/>
                    </a:xfrm>
                  </p:grpSpPr>
                  <p:cxnSp>
                    <p:nvCxnSpPr>
                      <p:cNvPr id="757" name="Straight Connector 75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8" name="Straight Connector 75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874" name="Group 319"/>
                <p:cNvGrpSpPr/>
                <p:nvPr/>
              </p:nvGrpSpPr>
              <p:grpSpPr>
                <a:xfrm>
                  <a:off x="2562701" y="3063240"/>
                  <a:ext cx="187641" cy="371482"/>
                  <a:chOff x="2560321" y="2692400"/>
                  <a:chExt cx="187641" cy="371482"/>
                </a:xfrm>
              </p:grpSpPr>
              <p:grpSp>
                <p:nvGrpSpPr>
                  <p:cNvPr id="875" name="Group 308"/>
                  <p:cNvGrpSpPr/>
                  <p:nvPr/>
                </p:nvGrpSpPr>
                <p:grpSpPr>
                  <a:xfrm>
                    <a:off x="2560321" y="2692400"/>
                    <a:ext cx="186054" cy="183522"/>
                    <a:chOff x="2560321" y="2692400"/>
                    <a:chExt cx="186054" cy="183522"/>
                  </a:xfrm>
                </p:grpSpPr>
                <p:grpSp>
                  <p:nvGrpSpPr>
                    <p:cNvPr id="876" name="Group 296"/>
                    <p:cNvGrpSpPr>
                      <a:grpSpLocks noChangeAspect="1"/>
                    </p:cNvGrpSpPr>
                    <p:nvPr/>
                  </p:nvGrpSpPr>
                  <p:grpSpPr>
                    <a:xfrm>
                      <a:off x="2560322" y="2692400"/>
                      <a:ext cx="186053" cy="87002"/>
                      <a:chOff x="2560322" y="2743199"/>
                      <a:chExt cx="186053" cy="87002"/>
                    </a:xfrm>
                  </p:grpSpPr>
                  <p:cxnSp>
                    <p:nvCxnSpPr>
                      <p:cNvPr id="751" name="Straight Connector 75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2" name="Straight Connector 75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7" name="Group 297"/>
                    <p:cNvGrpSpPr>
                      <a:grpSpLocks noChangeAspect="1"/>
                    </p:cNvGrpSpPr>
                    <p:nvPr/>
                  </p:nvGrpSpPr>
                  <p:grpSpPr>
                    <a:xfrm>
                      <a:off x="2560321" y="2788920"/>
                      <a:ext cx="186053" cy="87002"/>
                      <a:chOff x="2560322" y="2743199"/>
                      <a:chExt cx="186053" cy="87002"/>
                    </a:xfrm>
                  </p:grpSpPr>
                  <p:cxnSp>
                    <p:nvCxnSpPr>
                      <p:cNvPr id="749" name="Straight Connector 74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0" name="Straight Connector 74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78" name="Group 309"/>
                  <p:cNvGrpSpPr/>
                  <p:nvPr/>
                </p:nvGrpSpPr>
                <p:grpSpPr>
                  <a:xfrm>
                    <a:off x="2561908" y="2880360"/>
                    <a:ext cx="186054" cy="183522"/>
                    <a:chOff x="2560321" y="2692400"/>
                    <a:chExt cx="186054" cy="183522"/>
                  </a:xfrm>
                </p:grpSpPr>
                <p:grpSp>
                  <p:nvGrpSpPr>
                    <p:cNvPr id="879" name="Group 296"/>
                    <p:cNvGrpSpPr>
                      <a:grpSpLocks noChangeAspect="1"/>
                    </p:cNvGrpSpPr>
                    <p:nvPr/>
                  </p:nvGrpSpPr>
                  <p:grpSpPr>
                    <a:xfrm>
                      <a:off x="2560322" y="2692400"/>
                      <a:ext cx="186053" cy="87002"/>
                      <a:chOff x="2560322" y="2743199"/>
                      <a:chExt cx="186053" cy="87002"/>
                    </a:xfrm>
                  </p:grpSpPr>
                  <p:cxnSp>
                    <p:nvCxnSpPr>
                      <p:cNvPr id="745" name="Straight Connector 74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46" name="Straight Connector 74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0" name="Group 297"/>
                    <p:cNvGrpSpPr>
                      <a:grpSpLocks noChangeAspect="1"/>
                    </p:cNvGrpSpPr>
                    <p:nvPr/>
                  </p:nvGrpSpPr>
                  <p:grpSpPr>
                    <a:xfrm>
                      <a:off x="2560321" y="2788920"/>
                      <a:ext cx="186053" cy="87002"/>
                      <a:chOff x="2560322" y="2743199"/>
                      <a:chExt cx="186053" cy="87002"/>
                    </a:xfrm>
                  </p:grpSpPr>
                  <p:cxnSp>
                    <p:nvCxnSpPr>
                      <p:cNvPr id="743" name="Straight Connector 74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44" name="Straight Connector 74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grpSp>
            <p:nvGrpSpPr>
              <p:cNvPr id="881" name="Group 335"/>
              <p:cNvGrpSpPr/>
              <p:nvPr/>
            </p:nvGrpSpPr>
            <p:grpSpPr>
              <a:xfrm>
                <a:off x="750072" y="2958681"/>
                <a:ext cx="95011" cy="371161"/>
                <a:chOff x="2560321" y="2692400"/>
                <a:chExt cx="190021" cy="742322"/>
              </a:xfrm>
            </p:grpSpPr>
            <p:grpSp>
              <p:nvGrpSpPr>
                <p:cNvPr id="882" name="Group 316"/>
                <p:cNvGrpSpPr/>
                <p:nvPr/>
              </p:nvGrpSpPr>
              <p:grpSpPr>
                <a:xfrm>
                  <a:off x="2560321" y="2692400"/>
                  <a:ext cx="187641" cy="371482"/>
                  <a:chOff x="2560321" y="2692400"/>
                  <a:chExt cx="187641" cy="371482"/>
                </a:xfrm>
              </p:grpSpPr>
              <p:grpSp>
                <p:nvGrpSpPr>
                  <p:cNvPr id="883" name="Group 308"/>
                  <p:cNvGrpSpPr/>
                  <p:nvPr/>
                </p:nvGrpSpPr>
                <p:grpSpPr>
                  <a:xfrm>
                    <a:off x="2560321" y="2692400"/>
                    <a:ext cx="186054" cy="183522"/>
                    <a:chOff x="2560321" y="2692400"/>
                    <a:chExt cx="186054" cy="183522"/>
                  </a:xfrm>
                </p:grpSpPr>
                <p:grpSp>
                  <p:nvGrpSpPr>
                    <p:cNvPr id="884" name="Group 296"/>
                    <p:cNvGrpSpPr>
                      <a:grpSpLocks noChangeAspect="1"/>
                    </p:cNvGrpSpPr>
                    <p:nvPr/>
                  </p:nvGrpSpPr>
                  <p:grpSpPr>
                    <a:xfrm>
                      <a:off x="2560322" y="2692400"/>
                      <a:ext cx="186053" cy="87002"/>
                      <a:chOff x="2560322" y="2743199"/>
                      <a:chExt cx="186053" cy="87002"/>
                    </a:xfrm>
                  </p:grpSpPr>
                  <p:cxnSp>
                    <p:nvCxnSpPr>
                      <p:cNvPr id="735" name="Straight Connector 73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6" name="Straight Connector 73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5" name="Group 297"/>
                    <p:cNvGrpSpPr>
                      <a:grpSpLocks noChangeAspect="1"/>
                    </p:cNvGrpSpPr>
                    <p:nvPr/>
                  </p:nvGrpSpPr>
                  <p:grpSpPr>
                    <a:xfrm>
                      <a:off x="2560321" y="2788920"/>
                      <a:ext cx="186053" cy="87002"/>
                      <a:chOff x="2560322" y="2743199"/>
                      <a:chExt cx="186053" cy="87002"/>
                    </a:xfrm>
                  </p:grpSpPr>
                  <p:cxnSp>
                    <p:nvCxnSpPr>
                      <p:cNvPr id="733" name="Straight Connector 73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4" name="Straight Connector 73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86" name="Group 309"/>
                  <p:cNvGrpSpPr/>
                  <p:nvPr/>
                </p:nvGrpSpPr>
                <p:grpSpPr>
                  <a:xfrm>
                    <a:off x="2561908" y="2880360"/>
                    <a:ext cx="186054" cy="183522"/>
                    <a:chOff x="2560321" y="2692400"/>
                    <a:chExt cx="186054" cy="183522"/>
                  </a:xfrm>
                </p:grpSpPr>
                <p:grpSp>
                  <p:nvGrpSpPr>
                    <p:cNvPr id="887" name="Group 296"/>
                    <p:cNvGrpSpPr>
                      <a:grpSpLocks noChangeAspect="1"/>
                    </p:cNvGrpSpPr>
                    <p:nvPr/>
                  </p:nvGrpSpPr>
                  <p:grpSpPr>
                    <a:xfrm>
                      <a:off x="2560322" y="2692400"/>
                      <a:ext cx="186053" cy="87002"/>
                      <a:chOff x="2560322" y="2743199"/>
                      <a:chExt cx="186053" cy="87002"/>
                    </a:xfrm>
                  </p:grpSpPr>
                  <p:cxnSp>
                    <p:nvCxnSpPr>
                      <p:cNvPr id="729" name="Straight Connector 72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0" name="Straight Connector 72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8" name="Group 297"/>
                    <p:cNvGrpSpPr>
                      <a:grpSpLocks noChangeAspect="1"/>
                    </p:cNvGrpSpPr>
                    <p:nvPr/>
                  </p:nvGrpSpPr>
                  <p:grpSpPr>
                    <a:xfrm>
                      <a:off x="2560321" y="2788920"/>
                      <a:ext cx="186053" cy="87002"/>
                      <a:chOff x="2560322" y="2743199"/>
                      <a:chExt cx="186053" cy="87002"/>
                    </a:xfrm>
                  </p:grpSpPr>
                  <p:cxnSp>
                    <p:nvCxnSpPr>
                      <p:cNvPr id="727" name="Straight Connector 72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8" name="Straight Connector 72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889" name="Group 319"/>
                <p:cNvGrpSpPr/>
                <p:nvPr/>
              </p:nvGrpSpPr>
              <p:grpSpPr>
                <a:xfrm>
                  <a:off x="2562701" y="3063240"/>
                  <a:ext cx="187641" cy="371482"/>
                  <a:chOff x="2560321" y="2692400"/>
                  <a:chExt cx="187641" cy="371482"/>
                </a:xfrm>
              </p:grpSpPr>
              <p:grpSp>
                <p:nvGrpSpPr>
                  <p:cNvPr id="890" name="Group 308"/>
                  <p:cNvGrpSpPr/>
                  <p:nvPr/>
                </p:nvGrpSpPr>
                <p:grpSpPr>
                  <a:xfrm>
                    <a:off x="2560321" y="2692400"/>
                    <a:ext cx="186054" cy="183522"/>
                    <a:chOff x="2560321" y="2692400"/>
                    <a:chExt cx="186054" cy="183522"/>
                  </a:xfrm>
                </p:grpSpPr>
                <p:grpSp>
                  <p:nvGrpSpPr>
                    <p:cNvPr id="891" name="Group 296"/>
                    <p:cNvGrpSpPr>
                      <a:grpSpLocks noChangeAspect="1"/>
                    </p:cNvGrpSpPr>
                    <p:nvPr/>
                  </p:nvGrpSpPr>
                  <p:grpSpPr>
                    <a:xfrm>
                      <a:off x="2560322" y="2692400"/>
                      <a:ext cx="186053" cy="87002"/>
                      <a:chOff x="2560322" y="2743199"/>
                      <a:chExt cx="186053" cy="87002"/>
                    </a:xfrm>
                  </p:grpSpPr>
                  <p:cxnSp>
                    <p:nvCxnSpPr>
                      <p:cNvPr id="721" name="Straight Connector 72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2" name="Straight Connector 72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92" name="Group 297"/>
                    <p:cNvGrpSpPr>
                      <a:grpSpLocks noChangeAspect="1"/>
                    </p:cNvGrpSpPr>
                    <p:nvPr/>
                  </p:nvGrpSpPr>
                  <p:grpSpPr>
                    <a:xfrm>
                      <a:off x="2560321" y="2788920"/>
                      <a:ext cx="186053" cy="87002"/>
                      <a:chOff x="2560322" y="2743199"/>
                      <a:chExt cx="186053" cy="87002"/>
                    </a:xfrm>
                  </p:grpSpPr>
                  <p:cxnSp>
                    <p:nvCxnSpPr>
                      <p:cNvPr id="719" name="Straight Connector 71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0" name="Straight Connector 71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93" name="Group 309"/>
                  <p:cNvGrpSpPr/>
                  <p:nvPr/>
                </p:nvGrpSpPr>
                <p:grpSpPr>
                  <a:xfrm>
                    <a:off x="2561908" y="2880360"/>
                    <a:ext cx="186054" cy="183522"/>
                    <a:chOff x="2560321" y="2692400"/>
                    <a:chExt cx="186054" cy="183522"/>
                  </a:xfrm>
                </p:grpSpPr>
                <p:grpSp>
                  <p:nvGrpSpPr>
                    <p:cNvPr id="894" name="Group 296"/>
                    <p:cNvGrpSpPr>
                      <a:grpSpLocks noChangeAspect="1"/>
                    </p:cNvGrpSpPr>
                    <p:nvPr/>
                  </p:nvGrpSpPr>
                  <p:grpSpPr>
                    <a:xfrm>
                      <a:off x="2560322" y="2692400"/>
                      <a:ext cx="186053" cy="87002"/>
                      <a:chOff x="2560322" y="2743199"/>
                      <a:chExt cx="186053" cy="87002"/>
                    </a:xfrm>
                  </p:grpSpPr>
                  <p:cxnSp>
                    <p:nvCxnSpPr>
                      <p:cNvPr id="715" name="Straight Connector 71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16" name="Straight Connector 71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95" name="Group 297"/>
                    <p:cNvGrpSpPr>
                      <a:grpSpLocks noChangeAspect="1"/>
                    </p:cNvGrpSpPr>
                    <p:nvPr/>
                  </p:nvGrpSpPr>
                  <p:grpSpPr>
                    <a:xfrm>
                      <a:off x="2560321" y="2788920"/>
                      <a:ext cx="186053" cy="87002"/>
                      <a:chOff x="2560322" y="2743199"/>
                      <a:chExt cx="186053" cy="87002"/>
                    </a:xfrm>
                  </p:grpSpPr>
                  <p:cxnSp>
                    <p:nvCxnSpPr>
                      <p:cNvPr id="713" name="Straight Connector 71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14" name="Straight Connector 71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cxnSp>
            <p:nvCxnSpPr>
              <p:cNvPr id="546" name="Straight Connector 545"/>
              <p:cNvCxnSpPr/>
              <p:nvPr/>
            </p:nvCxnSpPr>
            <p:spPr bwMode="auto">
              <a:xfrm rot="16200000" flipH="1">
                <a:off x="1801222" y="2544015"/>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7" name="Straight Connector 546"/>
              <p:cNvCxnSpPr/>
              <p:nvPr/>
            </p:nvCxnSpPr>
            <p:spPr bwMode="auto">
              <a:xfrm flipH="1">
                <a:off x="2122229"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8" name="Straight Connector 547"/>
              <p:cNvCxnSpPr/>
              <p:nvPr/>
            </p:nvCxnSpPr>
            <p:spPr bwMode="auto">
              <a:xfrm flipH="1">
                <a:off x="2032535"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9" name="Straight Connector 548"/>
              <p:cNvCxnSpPr/>
              <p:nvPr/>
            </p:nvCxnSpPr>
            <p:spPr bwMode="auto">
              <a:xfrm flipH="1">
                <a:off x="1940461"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0" name="Straight Connector 549"/>
              <p:cNvCxnSpPr/>
              <p:nvPr/>
            </p:nvCxnSpPr>
            <p:spPr bwMode="auto">
              <a:xfrm flipH="1">
                <a:off x="1847909"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1" name="Straight Connector 550"/>
              <p:cNvCxnSpPr/>
              <p:nvPr/>
            </p:nvCxnSpPr>
            <p:spPr bwMode="auto">
              <a:xfrm rot="16200000" flipH="1">
                <a:off x="2121579" y="2544028"/>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2" name="Straight Connector 551"/>
              <p:cNvCxnSpPr/>
              <p:nvPr/>
            </p:nvCxnSpPr>
            <p:spPr bwMode="auto">
              <a:xfrm flipH="1">
                <a:off x="2168266" y="25932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4" name="Group 153"/>
              <p:cNvGrpSpPr/>
              <p:nvPr/>
            </p:nvGrpSpPr>
            <p:grpSpPr>
              <a:xfrm flipH="1">
                <a:off x="1894423" y="2639279"/>
                <a:ext cx="227806" cy="1"/>
                <a:chOff x="1981200" y="2844824"/>
                <a:chExt cx="455611" cy="2"/>
              </a:xfrm>
            </p:grpSpPr>
            <p:cxnSp>
              <p:nvCxnSpPr>
                <p:cNvPr id="704" name="Straight Connector 70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5" name="Straight Connector 704"/>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6" name="Straight Connector 705"/>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54" name="Straight Connector 553"/>
              <p:cNvCxnSpPr/>
              <p:nvPr/>
            </p:nvCxnSpPr>
            <p:spPr bwMode="auto">
              <a:xfrm flipH="1">
                <a:off x="2122229"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5" name="Straight Connector 554"/>
              <p:cNvCxnSpPr/>
              <p:nvPr/>
            </p:nvCxnSpPr>
            <p:spPr bwMode="auto">
              <a:xfrm flipH="1">
                <a:off x="2032535"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6" name="Straight Connector 555"/>
              <p:cNvCxnSpPr/>
              <p:nvPr/>
            </p:nvCxnSpPr>
            <p:spPr bwMode="auto">
              <a:xfrm flipH="1">
                <a:off x="1940461"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7" name="Straight Connector 556"/>
              <p:cNvCxnSpPr/>
              <p:nvPr/>
            </p:nvCxnSpPr>
            <p:spPr bwMode="auto">
              <a:xfrm flipH="1">
                <a:off x="1847908"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8" name="Straight Connector 557"/>
              <p:cNvCxnSpPr/>
              <p:nvPr/>
            </p:nvCxnSpPr>
            <p:spPr bwMode="auto">
              <a:xfrm flipH="1">
                <a:off x="2168266" y="26392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59" name="Straight Connector 558"/>
              <p:cNvCxnSpPr/>
              <p:nvPr/>
            </p:nvCxnSpPr>
            <p:spPr bwMode="auto">
              <a:xfrm flipH="1">
                <a:off x="2168266" y="26878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5" name="Group 153"/>
              <p:cNvGrpSpPr/>
              <p:nvPr/>
            </p:nvGrpSpPr>
            <p:grpSpPr>
              <a:xfrm flipH="1">
                <a:off x="1894423" y="2733892"/>
                <a:ext cx="227806" cy="1"/>
                <a:chOff x="1981200" y="2844824"/>
                <a:chExt cx="455611" cy="2"/>
              </a:xfrm>
            </p:grpSpPr>
            <p:cxnSp>
              <p:nvCxnSpPr>
                <p:cNvPr id="701" name="Straight Connector 700"/>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2" name="Straight Connector 701"/>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3" name="Straight Connector 702"/>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61" name="Straight Connector 560"/>
              <p:cNvCxnSpPr/>
              <p:nvPr/>
            </p:nvCxnSpPr>
            <p:spPr bwMode="auto">
              <a:xfrm flipH="1">
                <a:off x="2122229"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2" name="Straight Connector 561"/>
              <p:cNvCxnSpPr/>
              <p:nvPr/>
            </p:nvCxnSpPr>
            <p:spPr bwMode="auto">
              <a:xfrm flipH="1">
                <a:off x="2032535"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3" name="Straight Connector 562"/>
              <p:cNvCxnSpPr/>
              <p:nvPr/>
            </p:nvCxnSpPr>
            <p:spPr bwMode="auto">
              <a:xfrm flipH="1">
                <a:off x="1940461"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4" name="Straight Connector 563"/>
              <p:cNvCxnSpPr/>
              <p:nvPr/>
            </p:nvCxnSpPr>
            <p:spPr bwMode="auto">
              <a:xfrm flipH="1">
                <a:off x="1847908"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5" name="Straight Connector 564"/>
              <p:cNvCxnSpPr/>
              <p:nvPr/>
            </p:nvCxnSpPr>
            <p:spPr bwMode="auto">
              <a:xfrm flipH="1">
                <a:off x="2168266" y="27338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66" name="Straight Connector 565"/>
              <p:cNvCxnSpPr/>
              <p:nvPr/>
            </p:nvCxnSpPr>
            <p:spPr bwMode="auto">
              <a:xfrm flipH="1">
                <a:off x="2168266" y="27773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6" name="Group 153"/>
              <p:cNvGrpSpPr/>
              <p:nvPr/>
            </p:nvGrpSpPr>
            <p:grpSpPr>
              <a:xfrm flipH="1">
                <a:off x="1894423" y="2823429"/>
                <a:ext cx="227806" cy="1"/>
                <a:chOff x="1981200" y="2844824"/>
                <a:chExt cx="455611" cy="2"/>
              </a:xfrm>
            </p:grpSpPr>
            <p:cxnSp>
              <p:nvCxnSpPr>
                <p:cNvPr id="698" name="Straight Connector 697"/>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9" name="Straight Connector 698"/>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0" name="Straight Connector 699"/>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68" name="Straight Connector 567"/>
              <p:cNvCxnSpPr/>
              <p:nvPr/>
            </p:nvCxnSpPr>
            <p:spPr bwMode="auto">
              <a:xfrm flipH="1">
                <a:off x="2122229" y="28669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9" name="Straight Connector 568"/>
              <p:cNvCxnSpPr/>
              <p:nvPr/>
            </p:nvCxnSpPr>
            <p:spPr bwMode="auto">
              <a:xfrm flipH="1">
                <a:off x="2032535" y="28669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0" name="Straight Connector 569"/>
              <p:cNvCxnSpPr/>
              <p:nvPr/>
            </p:nvCxnSpPr>
            <p:spPr bwMode="auto">
              <a:xfrm flipH="1">
                <a:off x="1940461" y="28669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1" name="Straight Connector 570"/>
              <p:cNvCxnSpPr/>
              <p:nvPr/>
            </p:nvCxnSpPr>
            <p:spPr bwMode="auto">
              <a:xfrm flipH="1">
                <a:off x="1847908" y="28669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2" name="Straight Connector 571"/>
              <p:cNvCxnSpPr/>
              <p:nvPr/>
            </p:nvCxnSpPr>
            <p:spPr bwMode="auto">
              <a:xfrm flipH="1">
                <a:off x="2168266" y="28234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73" name="Straight Connector 572"/>
              <p:cNvCxnSpPr/>
              <p:nvPr/>
            </p:nvCxnSpPr>
            <p:spPr bwMode="auto">
              <a:xfrm flipH="1">
                <a:off x="2168266" y="28720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7" name="Group 153"/>
              <p:cNvGrpSpPr/>
              <p:nvPr/>
            </p:nvGrpSpPr>
            <p:grpSpPr>
              <a:xfrm flipH="1">
                <a:off x="1894423" y="2918042"/>
                <a:ext cx="227806" cy="1"/>
                <a:chOff x="1981200" y="2844824"/>
                <a:chExt cx="455611" cy="2"/>
              </a:xfrm>
            </p:grpSpPr>
            <p:cxnSp>
              <p:nvCxnSpPr>
                <p:cNvPr id="695" name="Straight Connector 69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6" name="Straight Connector 69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7" name="Straight Connector 69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75" name="Straight Connector 574"/>
              <p:cNvCxnSpPr/>
              <p:nvPr/>
            </p:nvCxnSpPr>
            <p:spPr bwMode="auto">
              <a:xfrm flipH="1">
                <a:off x="2122229" y="29615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6" name="Straight Connector 575"/>
              <p:cNvCxnSpPr/>
              <p:nvPr/>
            </p:nvCxnSpPr>
            <p:spPr bwMode="auto">
              <a:xfrm flipH="1">
                <a:off x="2032535" y="29615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7" name="Straight Connector 576"/>
              <p:cNvCxnSpPr/>
              <p:nvPr/>
            </p:nvCxnSpPr>
            <p:spPr bwMode="auto">
              <a:xfrm flipH="1">
                <a:off x="1940461" y="29615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8" name="Straight Connector 577"/>
              <p:cNvCxnSpPr/>
              <p:nvPr/>
            </p:nvCxnSpPr>
            <p:spPr bwMode="auto">
              <a:xfrm flipH="1">
                <a:off x="1847908" y="29615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9" name="Straight Connector 578"/>
              <p:cNvCxnSpPr/>
              <p:nvPr/>
            </p:nvCxnSpPr>
            <p:spPr bwMode="auto">
              <a:xfrm flipH="1">
                <a:off x="2168266" y="29180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80" name="Straight Connector 579"/>
              <p:cNvCxnSpPr/>
              <p:nvPr/>
            </p:nvCxnSpPr>
            <p:spPr bwMode="auto">
              <a:xfrm flipH="1">
                <a:off x="2168266" y="29615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8" name="Group 153"/>
              <p:cNvGrpSpPr/>
              <p:nvPr/>
            </p:nvGrpSpPr>
            <p:grpSpPr>
              <a:xfrm flipH="1">
                <a:off x="1894423" y="3007579"/>
                <a:ext cx="227806" cy="1"/>
                <a:chOff x="1981200" y="2844824"/>
                <a:chExt cx="455611" cy="2"/>
              </a:xfrm>
            </p:grpSpPr>
            <p:cxnSp>
              <p:nvCxnSpPr>
                <p:cNvPr id="692" name="Straight Connector 691"/>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3" name="Straight Connector 692"/>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4" name="Straight Connector 693"/>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82" name="Straight Connector 581"/>
              <p:cNvCxnSpPr/>
              <p:nvPr/>
            </p:nvCxnSpPr>
            <p:spPr bwMode="auto">
              <a:xfrm flipH="1">
                <a:off x="2122229" y="30510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3" name="Straight Connector 582"/>
              <p:cNvCxnSpPr/>
              <p:nvPr/>
            </p:nvCxnSpPr>
            <p:spPr bwMode="auto">
              <a:xfrm flipH="1">
                <a:off x="2032535" y="30510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4" name="Straight Connector 583"/>
              <p:cNvCxnSpPr/>
              <p:nvPr/>
            </p:nvCxnSpPr>
            <p:spPr bwMode="auto">
              <a:xfrm flipH="1">
                <a:off x="1940461" y="30510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5" name="Straight Connector 584"/>
              <p:cNvCxnSpPr/>
              <p:nvPr/>
            </p:nvCxnSpPr>
            <p:spPr bwMode="auto">
              <a:xfrm flipH="1">
                <a:off x="1847908" y="30510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6" name="Straight Connector 585"/>
              <p:cNvCxnSpPr/>
              <p:nvPr/>
            </p:nvCxnSpPr>
            <p:spPr bwMode="auto">
              <a:xfrm flipH="1">
                <a:off x="2168266" y="30075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87" name="Straight Connector 586"/>
              <p:cNvCxnSpPr/>
              <p:nvPr/>
            </p:nvCxnSpPr>
            <p:spPr bwMode="auto">
              <a:xfrm flipH="1">
                <a:off x="2168266" y="30561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9" name="Group 153"/>
              <p:cNvGrpSpPr/>
              <p:nvPr/>
            </p:nvGrpSpPr>
            <p:grpSpPr>
              <a:xfrm flipH="1">
                <a:off x="1894423" y="3102192"/>
                <a:ext cx="227806" cy="1"/>
                <a:chOff x="1981200" y="2844824"/>
                <a:chExt cx="455611" cy="2"/>
              </a:xfrm>
            </p:grpSpPr>
            <p:cxnSp>
              <p:nvCxnSpPr>
                <p:cNvPr id="689" name="Straight Connector 688"/>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0" name="Straight Connector 689"/>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1" name="Straight Connector 690"/>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89" name="Straight Connector 588"/>
              <p:cNvCxnSpPr/>
              <p:nvPr/>
            </p:nvCxnSpPr>
            <p:spPr bwMode="auto">
              <a:xfrm flipH="1">
                <a:off x="2122229" y="31456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0" name="Straight Connector 589"/>
              <p:cNvCxnSpPr/>
              <p:nvPr/>
            </p:nvCxnSpPr>
            <p:spPr bwMode="auto">
              <a:xfrm flipH="1">
                <a:off x="2032535" y="31456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1" name="Straight Connector 590"/>
              <p:cNvCxnSpPr/>
              <p:nvPr/>
            </p:nvCxnSpPr>
            <p:spPr bwMode="auto">
              <a:xfrm flipH="1">
                <a:off x="1940461" y="31456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2" name="Straight Connector 591"/>
              <p:cNvCxnSpPr/>
              <p:nvPr/>
            </p:nvCxnSpPr>
            <p:spPr bwMode="auto">
              <a:xfrm flipH="1">
                <a:off x="1847908" y="31456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3" name="Straight Connector 592"/>
              <p:cNvCxnSpPr/>
              <p:nvPr/>
            </p:nvCxnSpPr>
            <p:spPr bwMode="auto">
              <a:xfrm flipH="1">
                <a:off x="2168266" y="31021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94" name="Straight Connector 593"/>
              <p:cNvCxnSpPr/>
              <p:nvPr/>
            </p:nvCxnSpPr>
            <p:spPr bwMode="auto">
              <a:xfrm flipH="1">
                <a:off x="2168266" y="31456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30" name="Group 153"/>
              <p:cNvGrpSpPr/>
              <p:nvPr/>
            </p:nvGrpSpPr>
            <p:grpSpPr>
              <a:xfrm flipH="1">
                <a:off x="1894423" y="3191729"/>
                <a:ext cx="227806" cy="1"/>
                <a:chOff x="1981200" y="2844824"/>
                <a:chExt cx="455611" cy="2"/>
              </a:xfrm>
            </p:grpSpPr>
            <p:cxnSp>
              <p:nvCxnSpPr>
                <p:cNvPr id="686" name="Straight Connector 685"/>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7" name="Straight Connector 686"/>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8" name="Straight Connector 687"/>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96" name="Straight Connector 595"/>
              <p:cNvCxnSpPr/>
              <p:nvPr/>
            </p:nvCxnSpPr>
            <p:spPr bwMode="auto">
              <a:xfrm flipH="1">
                <a:off x="2122229" y="32352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7" name="Straight Connector 596"/>
              <p:cNvCxnSpPr/>
              <p:nvPr/>
            </p:nvCxnSpPr>
            <p:spPr bwMode="auto">
              <a:xfrm flipH="1">
                <a:off x="2032535" y="32352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8" name="Straight Connector 597"/>
              <p:cNvCxnSpPr/>
              <p:nvPr/>
            </p:nvCxnSpPr>
            <p:spPr bwMode="auto">
              <a:xfrm flipH="1">
                <a:off x="1940461" y="32352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9" name="Straight Connector 598"/>
              <p:cNvCxnSpPr/>
              <p:nvPr/>
            </p:nvCxnSpPr>
            <p:spPr bwMode="auto">
              <a:xfrm flipH="1">
                <a:off x="1847908" y="32352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0" name="Straight Connector 599"/>
              <p:cNvCxnSpPr/>
              <p:nvPr/>
            </p:nvCxnSpPr>
            <p:spPr bwMode="auto">
              <a:xfrm flipH="1">
                <a:off x="2168266" y="31917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601" name="Straight Connector 600"/>
              <p:cNvCxnSpPr/>
              <p:nvPr/>
            </p:nvCxnSpPr>
            <p:spPr bwMode="auto">
              <a:xfrm flipH="1">
                <a:off x="2168266" y="32403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31" name="Group 153"/>
              <p:cNvGrpSpPr/>
              <p:nvPr/>
            </p:nvGrpSpPr>
            <p:grpSpPr>
              <a:xfrm flipH="1">
                <a:off x="1894423" y="3286342"/>
                <a:ext cx="227806" cy="1"/>
                <a:chOff x="1981200" y="2844824"/>
                <a:chExt cx="455611" cy="2"/>
              </a:xfrm>
            </p:grpSpPr>
            <p:cxnSp>
              <p:nvCxnSpPr>
                <p:cNvPr id="683" name="Straight Connector 68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4" name="Straight Connector 68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5" name="Straight Connector 68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603" name="Straight Connector 602"/>
              <p:cNvCxnSpPr/>
              <p:nvPr/>
            </p:nvCxnSpPr>
            <p:spPr bwMode="auto">
              <a:xfrm flipH="1">
                <a:off x="2122229" y="33298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4" name="Straight Connector 603"/>
              <p:cNvCxnSpPr/>
              <p:nvPr/>
            </p:nvCxnSpPr>
            <p:spPr bwMode="auto">
              <a:xfrm flipH="1">
                <a:off x="2032535" y="33298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5" name="Straight Connector 604"/>
              <p:cNvCxnSpPr/>
              <p:nvPr/>
            </p:nvCxnSpPr>
            <p:spPr bwMode="auto">
              <a:xfrm flipH="1">
                <a:off x="1940461" y="33298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6" name="Straight Connector 605"/>
              <p:cNvCxnSpPr/>
              <p:nvPr/>
            </p:nvCxnSpPr>
            <p:spPr bwMode="auto">
              <a:xfrm flipH="1">
                <a:off x="1847908" y="33298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7" name="Straight Connector 606"/>
              <p:cNvCxnSpPr/>
              <p:nvPr/>
            </p:nvCxnSpPr>
            <p:spPr bwMode="auto">
              <a:xfrm flipH="1">
                <a:off x="2168266" y="32863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sp>
            <p:nvSpPr>
              <p:cNvPr id="608" name="Freeform 607"/>
              <p:cNvSpPr/>
              <p:nvPr/>
            </p:nvSpPr>
            <p:spPr bwMode="auto">
              <a:xfrm flipH="1">
                <a:off x="1663971" y="2225577"/>
                <a:ext cx="45509" cy="271751"/>
              </a:xfrm>
              <a:custGeom>
                <a:avLst/>
                <a:gdLst>
                  <a:gd name="connsiteX0" fmla="*/ 0 w 288926"/>
                  <a:gd name="connsiteY0" fmla="*/ 547688 h 547688"/>
                  <a:gd name="connsiteX1" fmla="*/ 104775 w 288926"/>
                  <a:gd name="connsiteY1" fmla="*/ 509588 h 547688"/>
                  <a:gd name="connsiteX2" fmla="*/ 166688 w 288926"/>
                  <a:gd name="connsiteY2" fmla="*/ 442913 h 547688"/>
                  <a:gd name="connsiteX3" fmla="*/ 271463 w 288926"/>
                  <a:gd name="connsiteY3" fmla="*/ 276225 h 547688"/>
                  <a:gd name="connsiteX4" fmla="*/ 271463 w 288926"/>
                  <a:gd name="connsiteY4" fmla="*/ 95250 h 547688"/>
                  <a:gd name="connsiteX5" fmla="*/ 228600 w 288926"/>
                  <a:gd name="connsiteY5" fmla="*/ 0 h 547688"/>
                  <a:gd name="connsiteX0" fmla="*/ 0 w 279400"/>
                  <a:gd name="connsiteY0" fmla="*/ 547688 h 547688"/>
                  <a:gd name="connsiteX1" fmla="*/ 104775 w 279400"/>
                  <a:gd name="connsiteY1" fmla="*/ 509588 h 547688"/>
                  <a:gd name="connsiteX2" fmla="*/ 223838 w 279400"/>
                  <a:gd name="connsiteY2" fmla="*/ 404289 h 547688"/>
                  <a:gd name="connsiteX3" fmla="*/ 271463 w 279400"/>
                  <a:gd name="connsiteY3" fmla="*/ 276225 h 547688"/>
                  <a:gd name="connsiteX4" fmla="*/ 271463 w 279400"/>
                  <a:gd name="connsiteY4" fmla="*/ 95250 h 547688"/>
                  <a:gd name="connsiteX5" fmla="*/ 228600 w 279400"/>
                  <a:gd name="connsiteY5" fmla="*/ 0 h 547688"/>
                  <a:gd name="connsiteX0" fmla="*/ 1588 w 318560"/>
                  <a:gd name="connsiteY0" fmla="*/ 547688 h 547688"/>
                  <a:gd name="connsiteX1" fmla="*/ 106363 w 318560"/>
                  <a:gd name="connsiteY1" fmla="*/ 509588 h 547688"/>
                  <a:gd name="connsiteX2" fmla="*/ 225426 w 318560"/>
                  <a:gd name="connsiteY2" fmla="*/ 404289 h 547688"/>
                  <a:gd name="connsiteX3" fmla="*/ 273051 w 318560"/>
                  <a:gd name="connsiteY3" fmla="*/ 276225 h 547688"/>
                  <a:gd name="connsiteX4" fmla="*/ 273051 w 318560"/>
                  <a:gd name="connsiteY4" fmla="*/ 95250 h 547688"/>
                  <a:gd name="connsiteX5" fmla="*/ 0 w 318560"/>
                  <a:gd name="connsiteY5" fmla="*/ 0 h 547688"/>
                  <a:gd name="connsiteX0" fmla="*/ 1588 w 297922"/>
                  <a:gd name="connsiteY0" fmla="*/ 547688 h 547688"/>
                  <a:gd name="connsiteX1" fmla="*/ 106363 w 297922"/>
                  <a:gd name="connsiteY1" fmla="*/ 509588 h 547688"/>
                  <a:gd name="connsiteX2" fmla="*/ 225426 w 297922"/>
                  <a:gd name="connsiteY2" fmla="*/ 404289 h 547688"/>
                  <a:gd name="connsiteX3" fmla="*/ 273051 w 297922"/>
                  <a:gd name="connsiteY3" fmla="*/ 276225 h 547688"/>
                  <a:gd name="connsiteX4" fmla="*/ 76201 w 297922"/>
                  <a:gd name="connsiteY4" fmla="*/ 105756 h 547688"/>
                  <a:gd name="connsiteX5" fmla="*/ 0 w 297922"/>
                  <a:gd name="connsiteY5" fmla="*/ 0 h 547688"/>
                  <a:gd name="connsiteX0" fmla="*/ 1588 w 273051"/>
                  <a:gd name="connsiteY0" fmla="*/ 547688 h 547688"/>
                  <a:gd name="connsiteX1" fmla="*/ 106363 w 273051"/>
                  <a:gd name="connsiteY1" fmla="*/ 509588 h 547688"/>
                  <a:gd name="connsiteX2" fmla="*/ 76201 w 273051"/>
                  <a:gd name="connsiteY2" fmla="*/ 364743 h 547688"/>
                  <a:gd name="connsiteX3" fmla="*/ 273051 w 273051"/>
                  <a:gd name="connsiteY3" fmla="*/ 276225 h 547688"/>
                  <a:gd name="connsiteX4" fmla="*/ 76201 w 273051"/>
                  <a:gd name="connsiteY4" fmla="*/ 105756 h 547688"/>
                  <a:gd name="connsiteX5" fmla="*/ 0 w 273051"/>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76201 w 118798"/>
                  <a:gd name="connsiteY4" fmla="*/ 105756 h 547688"/>
                  <a:gd name="connsiteX5" fmla="*/ 0 w 118798"/>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42864 w 118798"/>
                  <a:gd name="connsiteY4" fmla="*/ 91359 h 547688"/>
                  <a:gd name="connsiteX5" fmla="*/ 0 w 118798"/>
                  <a:gd name="connsiteY5" fmla="*/ 0 h 547688"/>
                  <a:gd name="connsiteX0" fmla="*/ 1588 w 85460"/>
                  <a:gd name="connsiteY0" fmla="*/ 547688 h 547688"/>
                  <a:gd name="connsiteX1" fmla="*/ 73025 w 85460"/>
                  <a:gd name="connsiteY1" fmla="*/ 461596 h 547688"/>
                  <a:gd name="connsiteX2" fmla="*/ 76201 w 85460"/>
                  <a:gd name="connsiteY2" fmla="*/ 364743 h 547688"/>
                  <a:gd name="connsiteX3" fmla="*/ 76202 w 85460"/>
                  <a:gd name="connsiteY3" fmla="*/ 219592 h 547688"/>
                  <a:gd name="connsiteX4" fmla="*/ 42864 w 85460"/>
                  <a:gd name="connsiteY4" fmla="*/ 91359 h 547688"/>
                  <a:gd name="connsiteX5" fmla="*/ 0 w 85460"/>
                  <a:gd name="connsiteY5" fmla="*/ 0 h 547688"/>
                  <a:gd name="connsiteX0" fmla="*/ 1588 w 91018"/>
                  <a:gd name="connsiteY0" fmla="*/ 547688 h 547688"/>
                  <a:gd name="connsiteX1" fmla="*/ 73025 w 91018"/>
                  <a:gd name="connsiteY1" fmla="*/ 461596 h 547688"/>
                  <a:gd name="connsiteX2" fmla="*/ 90488 w 91018"/>
                  <a:gd name="connsiteY2" fmla="*/ 355145 h 547688"/>
                  <a:gd name="connsiteX3" fmla="*/ 76202 w 91018"/>
                  <a:gd name="connsiteY3" fmla="*/ 219592 h 547688"/>
                  <a:gd name="connsiteX4" fmla="*/ 42864 w 91018"/>
                  <a:gd name="connsiteY4" fmla="*/ 91359 h 547688"/>
                  <a:gd name="connsiteX5" fmla="*/ 0 w 91018"/>
                  <a:gd name="connsiteY5"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18" h="547688">
                    <a:moveTo>
                      <a:pt x="1588" y="547688"/>
                    </a:moveTo>
                    <a:cubicBezTo>
                      <a:pt x="40085" y="537369"/>
                      <a:pt x="58208" y="493686"/>
                      <a:pt x="73025" y="461596"/>
                    </a:cubicBezTo>
                    <a:cubicBezTo>
                      <a:pt x="87842" y="429506"/>
                      <a:pt x="89959" y="395479"/>
                      <a:pt x="90488" y="355145"/>
                    </a:cubicBezTo>
                    <a:cubicBezTo>
                      <a:pt x="91018" y="314811"/>
                      <a:pt x="84139" y="263556"/>
                      <a:pt x="76202" y="219592"/>
                    </a:cubicBezTo>
                    <a:cubicBezTo>
                      <a:pt x="68265" y="175628"/>
                      <a:pt x="55564" y="127958"/>
                      <a:pt x="42864" y="91359"/>
                    </a:cubicBezTo>
                    <a:cubicBezTo>
                      <a:pt x="30164" y="54760"/>
                      <a:pt x="17859" y="24606"/>
                      <a:pt x="0" y="0"/>
                    </a:cubicBezTo>
                  </a:path>
                </a:pathLst>
              </a:custGeom>
              <a:noFill/>
              <a:ln w="19050" cap="rnd"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609" name="Straight Connector 608"/>
              <p:cNvCxnSpPr>
                <a:endCxn id="608" idx="0"/>
              </p:cNvCxnSpPr>
              <p:nvPr/>
            </p:nvCxnSpPr>
            <p:spPr bwMode="auto">
              <a:xfrm flipH="1" flipV="1">
                <a:off x="1708686" y="2497328"/>
                <a:ext cx="139224" cy="13"/>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232" name="Group 334"/>
              <p:cNvGrpSpPr/>
              <p:nvPr/>
            </p:nvGrpSpPr>
            <p:grpSpPr>
              <a:xfrm flipH="1">
                <a:off x="1707495" y="2590702"/>
                <a:ext cx="95011" cy="371161"/>
                <a:chOff x="2560321" y="2692400"/>
                <a:chExt cx="190021" cy="742322"/>
              </a:xfrm>
            </p:grpSpPr>
            <p:grpSp>
              <p:nvGrpSpPr>
                <p:cNvPr id="233" name="Group 316"/>
                <p:cNvGrpSpPr/>
                <p:nvPr/>
              </p:nvGrpSpPr>
              <p:grpSpPr>
                <a:xfrm>
                  <a:off x="2560321" y="2692400"/>
                  <a:ext cx="187641" cy="371482"/>
                  <a:chOff x="2560321" y="2692400"/>
                  <a:chExt cx="187641" cy="371482"/>
                </a:xfrm>
              </p:grpSpPr>
              <p:grpSp>
                <p:nvGrpSpPr>
                  <p:cNvPr id="234" name="Group 308"/>
                  <p:cNvGrpSpPr/>
                  <p:nvPr/>
                </p:nvGrpSpPr>
                <p:grpSpPr>
                  <a:xfrm>
                    <a:off x="2560321" y="2692400"/>
                    <a:ext cx="186054" cy="183522"/>
                    <a:chOff x="2560321" y="2692400"/>
                    <a:chExt cx="186054" cy="183522"/>
                  </a:xfrm>
                </p:grpSpPr>
                <p:grpSp>
                  <p:nvGrpSpPr>
                    <p:cNvPr id="235" name="Group 296"/>
                    <p:cNvGrpSpPr>
                      <a:grpSpLocks noChangeAspect="1"/>
                    </p:cNvGrpSpPr>
                    <p:nvPr/>
                  </p:nvGrpSpPr>
                  <p:grpSpPr>
                    <a:xfrm>
                      <a:off x="2560322" y="2692400"/>
                      <a:ext cx="186053" cy="87002"/>
                      <a:chOff x="2560322" y="2743199"/>
                      <a:chExt cx="186053" cy="87002"/>
                    </a:xfrm>
                  </p:grpSpPr>
                  <p:cxnSp>
                    <p:nvCxnSpPr>
                      <p:cNvPr id="681" name="Straight Connector 68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2" name="Straight Connector 68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36" name="Group 297"/>
                    <p:cNvGrpSpPr>
                      <a:grpSpLocks noChangeAspect="1"/>
                    </p:cNvGrpSpPr>
                    <p:nvPr/>
                  </p:nvGrpSpPr>
                  <p:grpSpPr>
                    <a:xfrm>
                      <a:off x="2560321" y="2788920"/>
                      <a:ext cx="186053" cy="87002"/>
                      <a:chOff x="2560322" y="2743199"/>
                      <a:chExt cx="186053" cy="87002"/>
                    </a:xfrm>
                  </p:grpSpPr>
                  <p:cxnSp>
                    <p:nvCxnSpPr>
                      <p:cNvPr id="679" name="Straight Connector 67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0" name="Straight Connector 67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237" name="Group 309"/>
                  <p:cNvGrpSpPr/>
                  <p:nvPr/>
                </p:nvGrpSpPr>
                <p:grpSpPr>
                  <a:xfrm>
                    <a:off x="2561908" y="2880360"/>
                    <a:ext cx="186054" cy="183522"/>
                    <a:chOff x="2560321" y="2692400"/>
                    <a:chExt cx="186054" cy="183522"/>
                  </a:xfrm>
                </p:grpSpPr>
                <p:grpSp>
                  <p:nvGrpSpPr>
                    <p:cNvPr id="238" name="Group 296"/>
                    <p:cNvGrpSpPr>
                      <a:grpSpLocks noChangeAspect="1"/>
                    </p:cNvGrpSpPr>
                    <p:nvPr/>
                  </p:nvGrpSpPr>
                  <p:grpSpPr>
                    <a:xfrm>
                      <a:off x="2560322" y="2692400"/>
                      <a:ext cx="186053" cy="87002"/>
                      <a:chOff x="2560322" y="2743199"/>
                      <a:chExt cx="186053" cy="87002"/>
                    </a:xfrm>
                  </p:grpSpPr>
                  <p:cxnSp>
                    <p:nvCxnSpPr>
                      <p:cNvPr id="675" name="Straight Connector 67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76" name="Straight Connector 67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39" name="Group 297"/>
                    <p:cNvGrpSpPr>
                      <a:grpSpLocks noChangeAspect="1"/>
                    </p:cNvGrpSpPr>
                    <p:nvPr/>
                  </p:nvGrpSpPr>
                  <p:grpSpPr>
                    <a:xfrm>
                      <a:off x="2560321" y="2788920"/>
                      <a:ext cx="186053" cy="87002"/>
                      <a:chOff x="2560322" y="2743199"/>
                      <a:chExt cx="186053" cy="87002"/>
                    </a:xfrm>
                  </p:grpSpPr>
                  <p:cxnSp>
                    <p:nvCxnSpPr>
                      <p:cNvPr id="673" name="Straight Connector 67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74" name="Straight Connector 67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240" name="Group 319"/>
                <p:cNvGrpSpPr/>
                <p:nvPr/>
              </p:nvGrpSpPr>
              <p:grpSpPr>
                <a:xfrm>
                  <a:off x="2562701" y="3063240"/>
                  <a:ext cx="187641" cy="371482"/>
                  <a:chOff x="2560321" y="2692400"/>
                  <a:chExt cx="187641" cy="371482"/>
                </a:xfrm>
              </p:grpSpPr>
              <p:grpSp>
                <p:nvGrpSpPr>
                  <p:cNvPr id="241" name="Group 308"/>
                  <p:cNvGrpSpPr/>
                  <p:nvPr/>
                </p:nvGrpSpPr>
                <p:grpSpPr>
                  <a:xfrm>
                    <a:off x="2560321" y="2692400"/>
                    <a:ext cx="186054" cy="183522"/>
                    <a:chOff x="2560321" y="2692400"/>
                    <a:chExt cx="186054" cy="183522"/>
                  </a:xfrm>
                </p:grpSpPr>
                <p:grpSp>
                  <p:nvGrpSpPr>
                    <p:cNvPr id="242" name="Group 296"/>
                    <p:cNvGrpSpPr>
                      <a:grpSpLocks noChangeAspect="1"/>
                    </p:cNvGrpSpPr>
                    <p:nvPr/>
                  </p:nvGrpSpPr>
                  <p:grpSpPr>
                    <a:xfrm>
                      <a:off x="2560322" y="2692400"/>
                      <a:ext cx="186053" cy="87002"/>
                      <a:chOff x="2560322" y="2743199"/>
                      <a:chExt cx="186053" cy="87002"/>
                    </a:xfrm>
                  </p:grpSpPr>
                  <p:cxnSp>
                    <p:nvCxnSpPr>
                      <p:cNvPr id="667" name="Straight Connector 66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8" name="Straight Connector 66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43" name="Group 297"/>
                    <p:cNvGrpSpPr>
                      <a:grpSpLocks noChangeAspect="1"/>
                    </p:cNvGrpSpPr>
                    <p:nvPr/>
                  </p:nvGrpSpPr>
                  <p:grpSpPr>
                    <a:xfrm>
                      <a:off x="2560321" y="2788920"/>
                      <a:ext cx="186053" cy="87002"/>
                      <a:chOff x="2560322" y="2743199"/>
                      <a:chExt cx="186053" cy="87002"/>
                    </a:xfrm>
                  </p:grpSpPr>
                  <p:cxnSp>
                    <p:nvCxnSpPr>
                      <p:cNvPr id="665" name="Straight Connector 66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6" name="Straight Connector 66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244" name="Group 309"/>
                  <p:cNvGrpSpPr/>
                  <p:nvPr/>
                </p:nvGrpSpPr>
                <p:grpSpPr>
                  <a:xfrm>
                    <a:off x="2561908" y="2880360"/>
                    <a:ext cx="186054" cy="183522"/>
                    <a:chOff x="2560321" y="2692400"/>
                    <a:chExt cx="186054" cy="183522"/>
                  </a:xfrm>
                </p:grpSpPr>
                <p:grpSp>
                  <p:nvGrpSpPr>
                    <p:cNvPr id="245" name="Group 296"/>
                    <p:cNvGrpSpPr>
                      <a:grpSpLocks noChangeAspect="1"/>
                    </p:cNvGrpSpPr>
                    <p:nvPr/>
                  </p:nvGrpSpPr>
                  <p:grpSpPr>
                    <a:xfrm>
                      <a:off x="2560322" y="2692400"/>
                      <a:ext cx="186053" cy="87002"/>
                      <a:chOff x="2560322" y="2743199"/>
                      <a:chExt cx="186053" cy="87002"/>
                    </a:xfrm>
                  </p:grpSpPr>
                  <p:cxnSp>
                    <p:nvCxnSpPr>
                      <p:cNvPr id="661" name="Straight Connector 66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2" name="Straight Connector 66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46" name="Group 297"/>
                    <p:cNvGrpSpPr>
                      <a:grpSpLocks noChangeAspect="1"/>
                    </p:cNvGrpSpPr>
                    <p:nvPr/>
                  </p:nvGrpSpPr>
                  <p:grpSpPr>
                    <a:xfrm>
                      <a:off x="2560321" y="2788920"/>
                      <a:ext cx="186053" cy="87002"/>
                      <a:chOff x="2560322" y="2743199"/>
                      <a:chExt cx="186053" cy="87002"/>
                    </a:xfrm>
                  </p:grpSpPr>
                  <p:cxnSp>
                    <p:nvCxnSpPr>
                      <p:cNvPr id="659" name="Straight Connector 65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0" name="Straight Connector 65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grpSp>
            <p:nvGrpSpPr>
              <p:cNvPr id="247" name="Group 335"/>
              <p:cNvGrpSpPr/>
              <p:nvPr/>
            </p:nvGrpSpPr>
            <p:grpSpPr>
              <a:xfrm flipH="1">
                <a:off x="1705512" y="2958681"/>
                <a:ext cx="95011" cy="371161"/>
                <a:chOff x="2560321" y="2692400"/>
                <a:chExt cx="190021" cy="742322"/>
              </a:xfrm>
            </p:grpSpPr>
            <p:grpSp>
              <p:nvGrpSpPr>
                <p:cNvPr id="272" name="Group 316"/>
                <p:cNvGrpSpPr/>
                <p:nvPr/>
              </p:nvGrpSpPr>
              <p:grpSpPr>
                <a:xfrm>
                  <a:off x="2560321" y="2692400"/>
                  <a:ext cx="187641" cy="371482"/>
                  <a:chOff x="2560321" y="2692400"/>
                  <a:chExt cx="187641" cy="371482"/>
                </a:xfrm>
              </p:grpSpPr>
              <p:grpSp>
                <p:nvGrpSpPr>
                  <p:cNvPr id="273" name="Group 308"/>
                  <p:cNvGrpSpPr/>
                  <p:nvPr/>
                </p:nvGrpSpPr>
                <p:grpSpPr>
                  <a:xfrm>
                    <a:off x="2560321" y="2692400"/>
                    <a:ext cx="186054" cy="183522"/>
                    <a:chOff x="2560321" y="2692400"/>
                    <a:chExt cx="186054" cy="183522"/>
                  </a:xfrm>
                </p:grpSpPr>
                <p:grpSp>
                  <p:nvGrpSpPr>
                    <p:cNvPr id="278" name="Group 296"/>
                    <p:cNvGrpSpPr>
                      <a:grpSpLocks noChangeAspect="1"/>
                    </p:cNvGrpSpPr>
                    <p:nvPr/>
                  </p:nvGrpSpPr>
                  <p:grpSpPr>
                    <a:xfrm>
                      <a:off x="2560322" y="2692400"/>
                      <a:ext cx="186053" cy="87002"/>
                      <a:chOff x="2560322" y="2743199"/>
                      <a:chExt cx="186053" cy="87002"/>
                    </a:xfrm>
                  </p:grpSpPr>
                  <p:cxnSp>
                    <p:nvCxnSpPr>
                      <p:cNvPr id="651" name="Straight Connector 65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52" name="Straight Connector 65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88" name="Group 297"/>
                    <p:cNvGrpSpPr>
                      <a:grpSpLocks noChangeAspect="1"/>
                    </p:cNvGrpSpPr>
                    <p:nvPr/>
                  </p:nvGrpSpPr>
                  <p:grpSpPr>
                    <a:xfrm>
                      <a:off x="2560321" y="2788920"/>
                      <a:ext cx="186053" cy="87002"/>
                      <a:chOff x="2560322" y="2743199"/>
                      <a:chExt cx="186053" cy="87002"/>
                    </a:xfrm>
                  </p:grpSpPr>
                  <p:cxnSp>
                    <p:nvCxnSpPr>
                      <p:cNvPr id="649" name="Straight Connector 64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50" name="Straight Connector 64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382" name="Group 309"/>
                  <p:cNvGrpSpPr/>
                  <p:nvPr/>
                </p:nvGrpSpPr>
                <p:grpSpPr>
                  <a:xfrm>
                    <a:off x="2561908" y="2880360"/>
                    <a:ext cx="186054" cy="183522"/>
                    <a:chOff x="2560321" y="2692400"/>
                    <a:chExt cx="186054" cy="183522"/>
                  </a:xfrm>
                </p:grpSpPr>
                <p:grpSp>
                  <p:nvGrpSpPr>
                    <p:cNvPr id="383" name="Group 296"/>
                    <p:cNvGrpSpPr>
                      <a:grpSpLocks noChangeAspect="1"/>
                    </p:cNvGrpSpPr>
                    <p:nvPr/>
                  </p:nvGrpSpPr>
                  <p:grpSpPr>
                    <a:xfrm>
                      <a:off x="2560322" y="2692400"/>
                      <a:ext cx="186053" cy="87002"/>
                      <a:chOff x="2560322" y="2743199"/>
                      <a:chExt cx="186053" cy="87002"/>
                    </a:xfrm>
                  </p:grpSpPr>
                  <p:cxnSp>
                    <p:nvCxnSpPr>
                      <p:cNvPr id="645" name="Straight Connector 64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46" name="Straight Connector 64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384" name="Group 297"/>
                    <p:cNvGrpSpPr>
                      <a:grpSpLocks noChangeAspect="1"/>
                    </p:cNvGrpSpPr>
                    <p:nvPr/>
                  </p:nvGrpSpPr>
                  <p:grpSpPr>
                    <a:xfrm>
                      <a:off x="2560321" y="2788920"/>
                      <a:ext cx="186053" cy="87002"/>
                      <a:chOff x="2560322" y="2743199"/>
                      <a:chExt cx="186053" cy="87002"/>
                    </a:xfrm>
                  </p:grpSpPr>
                  <p:cxnSp>
                    <p:nvCxnSpPr>
                      <p:cNvPr id="643" name="Straight Connector 64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44" name="Straight Connector 64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390" name="Group 319"/>
                <p:cNvGrpSpPr/>
                <p:nvPr/>
              </p:nvGrpSpPr>
              <p:grpSpPr>
                <a:xfrm>
                  <a:off x="2562701" y="3063240"/>
                  <a:ext cx="187641" cy="371482"/>
                  <a:chOff x="2560321" y="2692400"/>
                  <a:chExt cx="187641" cy="371482"/>
                </a:xfrm>
              </p:grpSpPr>
              <p:grpSp>
                <p:nvGrpSpPr>
                  <p:cNvPr id="391" name="Group 308"/>
                  <p:cNvGrpSpPr/>
                  <p:nvPr/>
                </p:nvGrpSpPr>
                <p:grpSpPr>
                  <a:xfrm>
                    <a:off x="2560321" y="2692400"/>
                    <a:ext cx="186054" cy="183522"/>
                    <a:chOff x="2560321" y="2692400"/>
                    <a:chExt cx="186054" cy="183522"/>
                  </a:xfrm>
                </p:grpSpPr>
                <p:grpSp>
                  <p:nvGrpSpPr>
                    <p:cNvPr id="403" name="Group 296"/>
                    <p:cNvGrpSpPr>
                      <a:grpSpLocks noChangeAspect="1"/>
                    </p:cNvGrpSpPr>
                    <p:nvPr/>
                  </p:nvGrpSpPr>
                  <p:grpSpPr>
                    <a:xfrm>
                      <a:off x="2560322" y="2692400"/>
                      <a:ext cx="186053" cy="87002"/>
                      <a:chOff x="2560322" y="2743199"/>
                      <a:chExt cx="186053" cy="87002"/>
                    </a:xfrm>
                  </p:grpSpPr>
                  <p:cxnSp>
                    <p:nvCxnSpPr>
                      <p:cNvPr id="637" name="Straight Connector 63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8" name="Straight Connector 63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412" name="Group 297"/>
                    <p:cNvGrpSpPr>
                      <a:grpSpLocks noChangeAspect="1"/>
                    </p:cNvGrpSpPr>
                    <p:nvPr/>
                  </p:nvGrpSpPr>
                  <p:grpSpPr>
                    <a:xfrm>
                      <a:off x="2560321" y="2788920"/>
                      <a:ext cx="186053" cy="87002"/>
                      <a:chOff x="2560322" y="2743199"/>
                      <a:chExt cx="186053" cy="87002"/>
                    </a:xfrm>
                  </p:grpSpPr>
                  <p:cxnSp>
                    <p:nvCxnSpPr>
                      <p:cNvPr id="635" name="Straight Connector 63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6" name="Straight Connector 63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413" name="Group 309"/>
                  <p:cNvGrpSpPr/>
                  <p:nvPr/>
                </p:nvGrpSpPr>
                <p:grpSpPr>
                  <a:xfrm>
                    <a:off x="2561908" y="2880360"/>
                    <a:ext cx="186054" cy="183522"/>
                    <a:chOff x="2560321" y="2692400"/>
                    <a:chExt cx="186054" cy="183522"/>
                  </a:xfrm>
                </p:grpSpPr>
                <p:grpSp>
                  <p:nvGrpSpPr>
                    <p:cNvPr id="414" name="Group 296"/>
                    <p:cNvGrpSpPr>
                      <a:grpSpLocks noChangeAspect="1"/>
                    </p:cNvGrpSpPr>
                    <p:nvPr/>
                  </p:nvGrpSpPr>
                  <p:grpSpPr>
                    <a:xfrm>
                      <a:off x="2560322" y="2692400"/>
                      <a:ext cx="186053" cy="87002"/>
                      <a:chOff x="2560322" y="2743199"/>
                      <a:chExt cx="186053" cy="87002"/>
                    </a:xfrm>
                  </p:grpSpPr>
                  <p:cxnSp>
                    <p:nvCxnSpPr>
                      <p:cNvPr id="631" name="Straight Connector 63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2" name="Straight Connector 63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415" name="Group 297"/>
                    <p:cNvGrpSpPr>
                      <a:grpSpLocks noChangeAspect="1"/>
                    </p:cNvGrpSpPr>
                    <p:nvPr/>
                  </p:nvGrpSpPr>
                  <p:grpSpPr>
                    <a:xfrm>
                      <a:off x="2560321" y="2788920"/>
                      <a:ext cx="186053" cy="87002"/>
                      <a:chOff x="2560322" y="2743199"/>
                      <a:chExt cx="186053" cy="87002"/>
                    </a:xfrm>
                  </p:grpSpPr>
                  <p:cxnSp>
                    <p:nvCxnSpPr>
                      <p:cNvPr id="629" name="Straight Connector 62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0" name="Straight Connector 62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cxnSp>
            <p:nvCxnSpPr>
              <p:cNvPr id="612" name="Straight Connector 611"/>
              <p:cNvCxnSpPr>
                <a:stCxn id="542" idx="5"/>
              </p:cNvCxnSpPr>
              <p:nvPr/>
            </p:nvCxnSpPr>
            <p:spPr bwMode="auto">
              <a:xfrm>
                <a:off x="841114" y="2225577"/>
                <a:ext cx="868366"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nvGrpSpPr>
              <p:cNvPr id="416" name="Group 541"/>
              <p:cNvGrpSpPr/>
              <p:nvPr/>
            </p:nvGrpSpPr>
            <p:grpSpPr>
              <a:xfrm>
                <a:off x="336292" y="3370799"/>
                <a:ext cx="1878012" cy="230191"/>
                <a:chOff x="1003938" y="4078603"/>
                <a:chExt cx="3756024" cy="460382"/>
              </a:xfrm>
            </p:grpSpPr>
            <p:cxnSp>
              <p:nvCxnSpPr>
                <p:cNvPr id="620" name="Straight Connector 619"/>
                <p:cNvCxnSpPr/>
                <p:nvPr/>
              </p:nvCxnSpPr>
              <p:spPr bwMode="auto">
                <a:xfrm rot="16200000" flipH="1">
                  <a:off x="776290" y="4311335"/>
                  <a:ext cx="455298"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621" name="Straight Connector 620"/>
                <p:cNvCxnSpPr/>
                <p:nvPr/>
              </p:nvCxnSpPr>
              <p:spPr bwMode="auto">
                <a:xfrm rot="16200000" flipH="1">
                  <a:off x="4532312" y="4306251"/>
                  <a:ext cx="455298"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622" name="Straight Connector 621"/>
                <p:cNvCxnSpPr/>
                <p:nvPr/>
              </p:nvCxnSpPr>
              <p:spPr bwMode="auto">
                <a:xfrm>
                  <a:off x="1003940" y="4538985"/>
                  <a:ext cx="3756022"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grpSp>
      </p:grpSp>
      <p:sp>
        <p:nvSpPr>
          <p:cNvPr id="664" name="Content Placeholder 47"/>
          <p:cNvSpPr txBox="1">
            <a:spLocks/>
          </p:cNvSpPr>
          <p:nvPr/>
        </p:nvSpPr>
        <p:spPr>
          <a:xfrm>
            <a:off x="685800" y="4907146"/>
            <a:ext cx="3810000" cy="1420139"/>
          </a:xfrm>
          <a:prstGeom prst="rect">
            <a:avLst/>
          </a:prstGeom>
        </p:spPr>
        <p:txBody>
          <a:bodyPr/>
          <a:lst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Typically an open system</a:t>
            </a:r>
          </a:p>
          <a:p>
            <a:pPr marL="285750" lvl="1">
              <a:buFont typeface="Arial" pitchFamily="34" charset="0"/>
              <a:buNone/>
            </a:pPr>
            <a:r>
              <a:rPr lang="en-US" sz="2000" i="1" dirty="0">
                <a:solidFill>
                  <a:srgbClr val="00B050"/>
                </a:solidFill>
              </a:rPr>
              <a:t>	More than one interface with the atmosphere or a compressible gas</a:t>
            </a:r>
          </a:p>
        </p:txBody>
      </p:sp>
      <p:sp>
        <p:nvSpPr>
          <p:cNvPr id="669" name="Content Placeholder 48"/>
          <p:cNvSpPr txBox="1">
            <a:spLocks/>
          </p:cNvSpPr>
          <p:nvPr/>
        </p:nvSpPr>
        <p:spPr>
          <a:xfrm>
            <a:off x="4648200" y="4907146"/>
            <a:ext cx="3810000" cy="14201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Typically a closed system</a:t>
            </a:r>
          </a:p>
          <a:p>
            <a:pPr marL="285750" lvl="1">
              <a:buFont typeface="Arial" pitchFamily="34" charset="0"/>
              <a:buNone/>
            </a:pPr>
            <a:r>
              <a:rPr lang="en-US" sz="2000" i="1" dirty="0">
                <a:cs typeface="+mn-cs"/>
              </a:rPr>
              <a:t>	Only one interface with atmosphere or a compressible gas</a:t>
            </a:r>
          </a:p>
          <a:p>
            <a:endParaRPr lang="en-US" sz="2000" dirty="0"/>
          </a:p>
        </p:txBody>
      </p:sp>
    </p:spTree>
    <p:extLst>
      <p:ext uri="{BB962C8B-B14F-4D97-AF65-F5344CB8AC3E}">
        <p14:creationId xmlns:p14="http://schemas.microsoft.com/office/powerpoint/2010/main" val="42279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9"/>
                                        </p:tgtEl>
                                        <p:attrNameLst>
                                          <p:attrName>style.visibility</p:attrName>
                                        </p:attrNameLst>
                                      </p:cBhvr>
                                      <p:to>
                                        <p:strVal val="visible"/>
                                      </p:to>
                                    </p:set>
                                    <p:animEffect transition="in" filter="fade">
                                      <p:cBhvr>
                                        <p:cTn id="7" dur="500"/>
                                        <p:tgtEl>
                                          <p:spTgt spid="6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4">
                                            <p:txEl>
                                              <p:pRg st="0" end="0"/>
                                            </p:txEl>
                                          </p:spTgt>
                                        </p:tgtEl>
                                        <p:attrNameLst>
                                          <p:attrName>style.visibility</p:attrName>
                                        </p:attrNameLst>
                                      </p:cBhvr>
                                      <p:to>
                                        <p:strVal val="visible"/>
                                      </p:to>
                                    </p:set>
                                    <p:animEffect transition="in" filter="fade">
                                      <p:cBhvr>
                                        <p:cTn id="12" dur="500"/>
                                        <p:tgtEl>
                                          <p:spTgt spid="66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64">
                                            <p:txEl>
                                              <p:pRg st="1" end="1"/>
                                            </p:txEl>
                                          </p:spTgt>
                                        </p:tgtEl>
                                        <p:attrNameLst>
                                          <p:attrName>style.visibility</p:attrName>
                                        </p:attrNameLst>
                                      </p:cBhvr>
                                      <p:to>
                                        <p:strVal val="visible"/>
                                      </p:to>
                                    </p:set>
                                    <p:animEffect transition="in" filter="fade">
                                      <p:cBhvr>
                                        <p:cTn id="15" dur="500"/>
                                        <p:tgtEl>
                                          <p:spTgt spid="6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 grpId="0" build="p"/>
      <p:bldP spid="6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avid\Documents\Technical Pictures\Seattle Crt  House\07-14 to 16 04 Site visit\Water treatment controller in alarm and corrosion coupons valved o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Water Treatment</a:t>
            </a:r>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20</a:t>
            </a:fld>
            <a:endParaRPr lang="en-US"/>
          </a:p>
        </p:txBody>
      </p:sp>
    </p:spTree>
    <p:extLst>
      <p:ext uri="{BB962C8B-B14F-4D97-AF65-F5344CB8AC3E}">
        <p14:creationId xmlns:p14="http://schemas.microsoft.com/office/powerpoint/2010/main" val="143117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avid\Documents\Technical Pictures\Post Montgomery Center - 120 Kearny Street\Sand Filters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50196"/>
            </a:srgbClr>
          </a:solidFill>
          <a:effectLst>
            <a:softEdge rad="127000"/>
          </a:effectLst>
        </p:spPr>
        <p:txBody>
          <a:bodyPr vert="horz" lIns="91440" tIns="45720" rIns="91440" bIns="45720" rtlCol="0" anchor="ctr">
            <a:normAutofit/>
          </a:bodyPr>
          <a:lstStyle/>
          <a:p>
            <a:r>
              <a:rPr lang="en-US" dirty="0"/>
              <a:t>Side Stream Filtration</a:t>
            </a:r>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21</a:t>
            </a:fld>
            <a:endParaRPr lang="en-US"/>
          </a:p>
        </p:txBody>
      </p:sp>
    </p:spTree>
    <p:extLst>
      <p:ext uri="{BB962C8B-B14F-4D97-AF65-F5344CB8AC3E}">
        <p14:creationId xmlns:p14="http://schemas.microsoft.com/office/powerpoint/2010/main" val="10485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74638"/>
            <a:ext cx="3543300" cy="1858962"/>
          </a:xfrm>
        </p:spPr>
        <p:txBody>
          <a:bodyPr>
            <a:normAutofit/>
          </a:bodyPr>
          <a:lstStyle/>
          <a:p>
            <a:pPr algn="r"/>
            <a:r>
              <a:rPr lang="en-US" dirty="0"/>
              <a:t>Cooling Tower Make-up Piping and Meter</a:t>
            </a:r>
          </a:p>
        </p:txBody>
      </p:sp>
      <p:pic>
        <p:nvPicPr>
          <p:cNvPr id="9219" name="Picture 3" descr="C:\Users\David\Documents\Technical Pictures\Post Montgomery Center - 120 Kearny Street\Cooling Tower Make Up Me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22</a:t>
            </a:fld>
            <a:endParaRPr lang="en-US"/>
          </a:p>
        </p:txBody>
      </p:sp>
    </p:spTree>
    <p:extLst>
      <p:ext uri="{BB962C8B-B14F-4D97-AF65-F5344CB8AC3E}">
        <p14:creationId xmlns:p14="http://schemas.microsoft.com/office/powerpoint/2010/main" val="32047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avid\Documents\Technical Pictures\Post Montgomery Center - 120 Kearny Street\Blowdown me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05400" y="274638"/>
            <a:ext cx="3543300" cy="1858962"/>
          </a:xfrm>
          <a:solidFill>
            <a:srgbClr val="000000">
              <a:alpha val="50196"/>
            </a:srgbClr>
          </a:solidFill>
          <a:effectLst>
            <a:softEdge rad="127000"/>
          </a:effectLst>
        </p:spPr>
        <p:txBody>
          <a:bodyPr vert="horz" lIns="91440" tIns="45720" rIns="91440" bIns="45720" rtlCol="0" anchor="ctr">
            <a:normAutofit/>
          </a:bodyPr>
          <a:lstStyle/>
          <a:p>
            <a:pPr algn="r"/>
            <a:r>
              <a:rPr lang="en-US" dirty="0"/>
              <a:t>Cooling Tower Blow-down Piping and Meter</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23</a:t>
            </a:fld>
            <a:endParaRPr lang="en-US"/>
          </a:p>
        </p:txBody>
      </p:sp>
    </p:spTree>
    <p:extLst>
      <p:ext uri="{BB962C8B-B14F-4D97-AF65-F5344CB8AC3E}">
        <p14:creationId xmlns:p14="http://schemas.microsoft.com/office/powerpoint/2010/main" val="5450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ipping overflow.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4" name="Title 1"/>
          <p:cNvSpPr>
            <a:spLocks noGrp="1"/>
          </p:cNvSpPr>
          <p:nvPr>
            <p:ph type="title"/>
          </p:nvPr>
        </p:nvSpPr>
        <p:spPr>
          <a:xfrm>
            <a:off x="5105400" y="274638"/>
            <a:ext cx="3543300" cy="1858962"/>
          </a:xfrm>
          <a:solidFill>
            <a:srgbClr val="000000">
              <a:alpha val="50196"/>
            </a:srgbClr>
          </a:solidFill>
          <a:effectLst>
            <a:softEdge rad="127000"/>
          </a:effectLst>
        </p:spPr>
        <p:txBody>
          <a:bodyPr vert="horz" lIns="91440" tIns="45720" rIns="91440" bIns="45720" rtlCol="0" anchor="ctr">
            <a:normAutofit/>
          </a:bodyPr>
          <a:lstStyle/>
          <a:p>
            <a:pPr algn="r"/>
            <a:r>
              <a:rPr lang="en-US" dirty="0"/>
              <a:t>Cooling Tower Opportunity </a:t>
            </a:r>
            <a:br>
              <a:rPr lang="en-US" sz="1200" dirty="0"/>
            </a:br>
            <a:r>
              <a:rPr lang="en-US" sz="2000" dirty="0"/>
              <a:t>http://youtu.be/EVtO-y_NKN8</a:t>
            </a:r>
            <a:endParaRPr lang="en-US" sz="4800" dirty="0"/>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24</a:t>
            </a:fld>
            <a:endParaRPr lang="en-US"/>
          </a:p>
        </p:txBody>
      </p:sp>
    </p:spTree>
    <p:extLst>
      <p:ext uri="{BB962C8B-B14F-4D97-AF65-F5344CB8AC3E}">
        <p14:creationId xmlns:p14="http://schemas.microsoft.com/office/powerpoint/2010/main" val="351521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16168" t="13647" r="9473" b="11839"/>
          <a:stretch>
            <a:fillRect/>
          </a:stretch>
        </p:blipFill>
        <p:spPr bwMode="auto">
          <a:xfrm>
            <a:off x="114300" y="619125"/>
            <a:ext cx="8915400" cy="5572125"/>
          </a:xfrm>
          <a:prstGeom prst="rect">
            <a:avLst/>
          </a:prstGeom>
          <a:noFill/>
          <a:ln w="9525">
            <a:noFill/>
            <a:miter lim="800000"/>
            <a:headEnd/>
            <a:tailEnd/>
          </a:ln>
          <a:effectLst>
            <a:softEdge rad="127000"/>
          </a:effectLst>
        </p:spPr>
      </p:pic>
      <p:sp>
        <p:nvSpPr>
          <p:cNvPr id="6" name="Rectangle 5"/>
          <p:cNvSpPr/>
          <p:nvPr/>
        </p:nvSpPr>
        <p:spPr bwMode="auto">
          <a:xfrm>
            <a:off x="1678488" y="5774499"/>
            <a:ext cx="1465545" cy="175364"/>
          </a:xfrm>
          <a:prstGeom prst="rect">
            <a:avLst/>
          </a:prstGeom>
          <a:solidFill>
            <a:schemeClr val="bg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dirty="0">
              <a:latin typeface="Arial" pitchFamily="34" charset="0"/>
              <a:cs typeface="Arial" pitchFamily="34" charset="0"/>
            </a:endParaRPr>
          </a:p>
        </p:txBody>
      </p:sp>
      <p:sp>
        <p:nvSpPr>
          <p:cNvPr id="7" name="Rectangle 6"/>
          <p:cNvSpPr/>
          <p:nvPr/>
        </p:nvSpPr>
        <p:spPr bwMode="auto">
          <a:xfrm>
            <a:off x="1678488" y="1039660"/>
            <a:ext cx="2630465"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sp>
        <p:nvSpPr>
          <p:cNvPr id="8" name="Rectangle 7"/>
          <p:cNvSpPr/>
          <p:nvPr/>
        </p:nvSpPr>
        <p:spPr bwMode="auto">
          <a:xfrm>
            <a:off x="4784942" y="1039660"/>
            <a:ext cx="1102290"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cxnSp>
        <p:nvCxnSpPr>
          <p:cNvPr id="10" name="Straight Connector 9"/>
          <p:cNvCxnSpPr>
            <a:stCxn id="6" idx="0"/>
          </p:cNvCxnSpPr>
          <p:nvPr/>
        </p:nvCxnSpPr>
        <p:spPr bwMode="auto">
          <a:xfrm rot="16200000" flipV="1">
            <a:off x="293232" y="3656469"/>
            <a:ext cx="4186999" cy="49061"/>
          </a:xfrm>
          <a:prstGeom prst="line">
            <a:avLst/>
          </a:prstGeom>
          <a:solidFill>
            <a:schemeClr val="accent1"/>
          </a:solidFill>
          <a:ln w="28575" cap="flat" cmpd="sng" algn="ctr">
            <a:solidFill>
              <a:schemeClr val="tx1"/>
            </a:solidFill>
            <a:prstDash val="solid"/>
            <a:round/>
            <a:headEnd type="arrow" w="lg" len="lg"/>
            <a:tailEnd type="arrow" w="lg" len="lg"/>
          </a:ln>
          <a:effectLst/>
        </p:spPr>
      </p:cxnSp>
      <p:sp>
        <p:nvSpPr>
          <p:cNvPr id="11" name="Rectangle 10"/>
          <p:cNvSpPr/>
          <p:nvPr/>
        </p:nvSpPr>
        <p:spPr bwMode="auto">
          <a:xfrm>
            <a:off x="4308953" y="1039660"/>
            <a:ext cx="475989" cy="563671"/>
          </a:xfrm>
          <a:prstGeom prst="rect">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sp>
        <p:nvSpPr>
          <p:cNvPr id="12" name="TextBox 11"/>
          <p:cNvSpPr txBox="1"/>
          <p:nvPr/>
        </p:nvSpPr>
        <p:spPr>
          <a:xfrm>
            <a:off x="3144033" y="5544919"/>
            <a:ext cx="3645075" cy="646331"/>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Chillers, pumps, and chilled water make up connection here</a:t>
            </a:r>
          </a:p>
        </p:txBody>
      </p:sp>
      <p:sp>
        <p:nvSpPr>
          <p:cNvPr id="13" name="TextBox 12"/>
          <p:cNvSpPr txBox="1"/>
          <p:nvPr/>
        </p:nvSpPr>
        <p:spPr>
          <a:xfrm>
            <a:off x="2486415" y="3429000"/>
            <a:ext cx="2298527" cy="646331"/>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Piping mains run up and down this chase</a:t>
            </a:r>
          </a:p>
        </p:txBody>
      </p:sp>
      <p:sp>
        <p:nvSpPr>
          <p:cNvPr id="14" name="TextBox 13"/>
          <p:cNvSpPr txBox="1"/>
          <p:nvPr/>
        </p:nvSpPr>
        <p:spPr>
          <a:xfrm>
            <a:off x="1678488" y="762000"/>
            <a:ext cx="2151346" cy="646331"/>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Air handling units are here</a:t>
            </a:r>
          </a:p>
        </p:txBody>
      </p:sp>
      <p:sp>
        <p:nvSpPr>
          <p:cNvPr id="15" name="TextBox 14"/>
          <p:cNvSpPr txBox="1"/>
          <p:nvPr/>
        </p:nvSpPr>
        <p:spPr>
          <a:xfrm>
            <a:off x="4120214" y="1603331"/>
            <a:ext cx="2919413" cy="646331"/>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Cooling towers and make up connections are here</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25</a:t>
            </a:fld>
            <a:endParaRPr lang="en-US"/>
          </a:p>
        </p:txBody>
      </p:sp>
    </p:spTree>
    <p:extLst>
      <p:ext uri="{BB962C8B-B14F-4D97-AF65-F5344CB8AC3E}">
        <p14:creationId xmlns:p14="http://schemas.microsoft.com/office/powerpoint/2010/main" val="33290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16168" t="13647" r="9473" b="11839"/>
          <a:stretch>
            <a:fillRect/>
          </a:stretch>
        </p:blipFill>
        <p:spPr bwMode="auto">
          <a:xfrm>
            <a:off x="114300" y="619125"/>
            <a:ext cx="8915400" cy="5572125"/>
          </a:xfrm>
          <a:prstGeom prst="rect">
            <a:avLst/>
          </a:prstGeom>
          <a:noFill/>
          <a:ln w="9525">
            <a:noFill/>
            <a:miter lim="800000"/>
            <a:headEnd/>
            <a:tailEnd/>
          </a:ln>
          <a:effectLst>
            <a:softEdge rad="127000"/>
          </a:effectLst>
        </p:spPr>
      </p:pic>
      <p:sp>
        <p:nvSpPr>
          <p:cNvPr id="6" name="Rectangle 5"/>
          <p:cNvSpPr/>
          <p:nvPr/>
        </p:nvSpPr>
        <p:spPr bwMode="auto">
          <a:xfrm>
            <a:off x="1678488" y="5774499"/>
            <a:ext cx="1465545" cy="175364"/>
          </a:xfrm>
          <a:prstGeom prst="rect">
            <a:avLst/>
          </a:prstGeom>
          <a:solidFill>
            <a:schemeClr val="bg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dirty="0">
              <a:latin typeface="Arial" pitchFamily="34" charset="0"/>
              <a:cs typeface="Arial" pitchFamily="34" charset="0"/>
            </a:endParaRPr>
          </a:p>
        </p:txBody>
      </p:sp>
      <p:sp>
        <p:nvSpPr>
          <p:cNvPr id="7" name="Rectangle 6"/>
          <p:cNvSpPr/>
          <p:nvPr/>
        </p:nvSpPr>
        <p:spPr bwMode="auto">
          <a:xfrm>
            <a:off x="1678488" y="1039660"/>
            <a:ext cx="2630465"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8" name="Rectangle 7"/>
          <p:cNvSpPr/>
          <p:nvPr/>
        </p:nvSpPr>
        <p:spPr bwMode="auto">
          <a:xfrm>
            <a:off x="4784942" y="1039660"/>
            <a:ext cx="1102290"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11" name="Rectangle 10"/>
          <p:cNvSpPr/>
          <p:nvPr/>
        </p:nvSpPr>
        <p:spPr bwMode="auto">
          <a:xfrm>
            <a:off x="4308953" y="1039660"/>
            <a:ext cx="475989" cy="563671"/>
          </a:xfrm>
          <a:prstGeom prst="rect">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17" name="Straight Connector 16"/>
          <p:cNvCxnSpPr/>
          <p:nvPr/>
        </p:nvCxnSpPr>
        <p:spPr bwMode="auto">
          <a:xfrm rot="5400000" flipH="1" flipV="1">
            <a:off x="964395" y="3494654"/>
            <a:ext cx="4735057" cy="0"/>
          </a:xfrm>
          <a:prstGeom prst="line">
            <a:avLst/>
          </a:prstGeom>
          <a:solidFill>
            <a:schemeClr val="accent1"/>
          </a:solidFill>
          <a:ln w="28575" cap="flat" cmpd="sng" algn="ctr">
            <a:solidFill>
              <a:srgbClr val="FF0000"/>
            </a:solidFill>
            <a:prstDash val="solid"/>
            <a:round/>
            <a:headEnd type="arrow" w="lg" len="lg"/>
            <a:tailEnd type="arrow" w="lg" len="lg"/>
          </a:ln>
          <a:effectLst/>
        </p:spPr>
      </p:cxnSp>
      <p:sp>
        <p:nvSpPr>
          <p:cNvPr id="21" name="TextBox 20"/>
          <p:cNvSpPr txBox="1"/>
          <p:nvPr/>
        </p:nvSpPr>
        <p:spPr>
          <a:xfrm>
            <a:off x="3373350" y="3429000"/>
            <a:ext cx="3904272" cy="923330"/>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Approximately 475 ft. from the lowest point in the CHW system to the highest point in the CHW system</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26</a:t>
            </a:fld>
            <a:endParaRPr lang="en-US"/>
          </a:p>
        </p:txBody>
      </p:sp>
    </p:spTree>
    <p:extLst>
      <p:ext uri="{BB962C8B-B14F-4D97-AF65-F5344CB8AC3E}">
        <p14:creationId xmlns:p14="http://schemas.microsoft.com/office/powerpoint/2010/main" val="840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16168" t="13647" r="9473" b="11839"/>
          <a:stretch>
            <a:fillRect/>
          </a:stretch>
        </p:blipFill>
        <p:spPr bwMode="auto">
          <a:xfrm>
            <a:off x="114300" y="619125"/>
            <a:ext cx="8915400" cy="5572125"/>
          </a:xfrm>
          <a:prstGeom prst="rect">
            <a:avLst/>
          </a:prstGeom>
          <a:noFill/>
          <a:ln w="9525">
            <a:noFill/>
            <a:miter lim="800000"/>
            <a:headEnd/>
            <a:tailEnd/>
          </a:ln>
          <a:effectLst>
            <a:softEdge rad="127000"/>
          </a:effectLst>
        </p:spPr>
      </p:pic>
      <p:sp>
        <p:nvSpPr>
          <p:cNvPr id="6" name="Rectangle 5"/>
          <p:cNvSpPr/>
          <p:nvPr/>
        </p:nvSpPr>
        <p:spPr bwMode="auto">
          <a:xfrm>
            <a:off x="1678488" y="5774499"/>
            <a:ext cx="1465545" cy="175364"/>
          </a:xfrm>
          <a:prstGeom prst="rect">
            <a:avLst/>
          </a:prstGeom>
          <a:solidFill>
            <a:schemeClr val="bg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dirty="0">
              <a:latin typeface="Arial" pitchFamily="34" charset="0"/>
              <a:cs typeface="Arial" pitchFamily="34" charset="0"/>
            </a:endParaRPr>
          </a:p>
        </p:txBody>
      </p:sp>
      <p:sp>
        <p:nvSpPr>
          <p:cNvPr id="7" name="Rectangle 6"/>
          <p:cNvSpPr/>
          <p:nvPr/>
        </p:nvSpPr>
        <p:spPr bwMode="auto">
          <a:xfrm>
            <a:off x="1678488" y="1039660"/>
            <a:ext cx="2630465"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8" name="Rectangle 7"/>
          <p:cNvSpPr/>
          <p:nvPr/>
        </p:nvSpPr>
        <p:spPr bwMode="auto">
          <a:xfrm>
            <a:off x="4784942" y="1039660"/>
            <a:ext cx="1102290"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11" name="Rectangle 10"/>
          <p:cNvSpPr/>
          <p:nvPr/>
        </p:nvSpPr>
        <p:spPr bwMode="auto">
          <a:xfrm>
            <a:off x="4308953" y="1039660"/>
            <a:ext cx="475989" cy="563671"/>
          </a:xfrm>
          <a:prstGeom prst="rect">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17" name="Straight Connector 16"/>
          <p:cNvCxnSpPr/>
          <p:nvPr/>
        </p:nvCxnSpPr>
        <p:spPr bwMode="auto">
          <a:xfrm rot="16200000" flipV="1">
            <a:off x="2204472" y="3678803"/>
            <a:ext cx="4366758" cy="1"/>
          </a:xfrm>
          <a:prstGeom prst="line">
            <a:avLst/>
          </a:prstGeom>
          <a:solidFill>
            <a:schemeClr val="accent1"/>
          </a:solidFill>
          <a:ln w="28575" cap="flat" cmpd="sng" algn="ctr">
            <a:solidFill>
              <a:srgbClr val="FF0000"/>
            </a:solidFill>
            <a:prstDash val="solid"/>
            <a:round/>
            <a:headEnd type="arrow" w="lg" len="lg"/>
            <a:tailEnd type="arrow" w="lg" len="lg"/>
          </a:ln>
          <a:effectLst/>
        </p:spPr>
      </p:cxnSp>
      <p:sp>
        <p:nvSpPr>
          <p:cNvPr id="21" name="TextBox 20"/>
          <p:cNvSpPr txBox="1"/>
          <p:nvPr/>
        </p:nvSpPr>
        <p:spPr>
          <a:xfrm>
            <a:off x="5043281" y="3429000"/>
            <a:ext cx="3904272" cy="923330"/>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Approximately 455 ft. from the lowest point in the CW system to the cold basins of the cooling towers</a:t>
            </a:r>
          </a:p>
        </p:txBody>
      </p:sp>
      <p:cxnSp>
        <p:nvCxnSpPr>
          <p:cNvPr id="14" name="Straight Connector 13"/>
          <p:cNvCxnSpPr/>
          <p:nvPr/>
        </p:nvCxnSpPr>
        <p:spPr bwMode="auto">
          <a:xfrm>
            <a:off x="3006725" y="5864921"/>
            <a:ext cx="165735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4295775" y="1495424"/>
            <a:ext cx="489167"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4295775" y="1276350"/>
            <a:ext cx="489167"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rot="5400000">
            <a:off x="3965575" y="841370"/>
            <a:ext cx="844550" cy="0"/>
          </a:xfrm>
          <a:prstGeom prst="line">
            <a:avLst/>
          </a:prstGeom>
          <a:solidFill>
            <a:schemeClr val="accent1"/>
          </a:solidFill>
          <a:ln w="28575" cap="flat" cmpd="sng" algn="ctr">
            <a:solidFill>
              <a:srgbClr val="FF0000"/>
            </a:solidFill>
            <a:prstDash val="solid"/>
            <a:round/>
            <a:headEnd type="none" w="med" len="med"/>
            <a:tailEnd type="arrow" w="lg" len="lg"/>
          </a:ln>
          <a:effectLst/>
        </p:spPr>
      </p:cxnSp>
      <p:sp>
        <p:nvSpPr>
          <p:cNvPr id="23" name="TextBox 22"/>
          <p:cNvSpPr txBox="1"/>
          <p:nvPr/>
        </p:nvSpPr>
        <p:spPr>
          <a:xfrm>
            <a:off x="5087328" y="680001"/>
            <a:ext cx="3904272" cy="923330"/>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Approximately 15 ft. from the cold basin to the hot basin of the cooling towers</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27</a:t>
            </a:fld>
            <a:endParaRPr lang="en-US"/>
          </a:p>
        </p:txBody>
      </p:sp>
    </p:spTree>
    <p:extLst>
      <p:ext uri="{BB962C8B-B14F-4D97-AF65-F5344CB8AC3E}">
        <p14:creationId xmlns:p14="http://schemas.microsoft.com/office/powerpoint/2010/main" val="194720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16168" t="13647" r="9473" b="11839"/>
          <a:stretch>
            <a:fillRect/>
          </a:stretch>
        </p:blipFill>
        <p:spPr bwMode="auto">
          <a:xfrm>
            <a:off x="114300" y="619125"/>
            <a:ext cx="8915400" cy="5572125"/>
          </a:xfrm>
          <a:prstGeom prst="rect">
            <a:avLst/>
          </a:prstGeom>
          <a:noFill/>
          <a:ln w="9525">
            <a:noFill/>
            <a:miter lim="800000"/>
            <a:headEnd/>
            <a:tailEnd/>
          </a:ln>
          <a:effectLst>
            <a:softEdge rad="127000"/>
          </a:effectLst>
        </p:spPr>
      </p:pic>
      <p:sp>
        <p:nvSpPr>
          <p:cNvPr id="6" name="Rectangle 5"/>
          <p:cNvSpPr/>
          <p:nvPr/>
        </p:nvSpPr>
        <p:spPr bwMode="auto">
          <a:xfrm>
            <a:off x="1678488" y="5774499"/>
            <a:ext cx="1465545" cy="175364"/>
          </a:xfrm>
          <a:prstGeom prst="rect">
            <a:avLst/>
          </a:prstGeom>
          <a:solidFill>
            <a:schemeClr val="bg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p:cNvSpPr/>
          <p:nvPr/>
        </p:nvSpPr>
        <p:spPr bwMode="auto">
          <a:xfrm>
            <a:off x="1678488" y="1039660"/>
            <a:ext cx="2630465"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sp>
        <p:nvSpPr>
          <p:cNvPr id="8" name="Rectangle 7"/>
          <p:cNvSpPr/>
          <p:nvPr/>
        </p:nvSpPr>
        <p:spPr bwMode="auto">
          <a:xfrm>
            <a:off x="4784942" y="1039660"/>
            <a:ext cx="1102290"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cxnSp>
        <p:nvCxnSpPr>
          <p:cNvPr id="10" name="Straight Connector 9"/>
          <p:cNvCxnSpPr>
            <a:stCxn id="6" idx="0"/>
          </p:cNvCxnSpPr>
          <p:nvPr/>
        </p:nvCxnSpPr>
        <p:spPr bwMode="auto">
          <a:xfrm rot="16200000" flipV="1">
            <a:off x="293232" y="3656469"/>
            <a:ext cx="4186999" cy="49061"/>
          </a:xfrm>
          <a:prstGeom prst="line">
            <a:avLst/>
          </a:prstGeom>
          <a:solidFill>
            <a:schemeClr val="accent1"/>
          </a:solidFill>
          <a:ln w="28575" cap="flat" cmpd="sng" algn="ctr">
            <a:solidFill>
              <a:schemeClr val="tx1"/>
            </a:solidFill>
            <a:prstDash val="solid"/>
            <a:round/>
            <a:headEnd type="arrow" w="lg" len="lg"/>
            <a:tailEnd type="arrow" w="lg" len="lg"/>
          </a:ln>
          <a:effectLst/>
        </p:spPr>
      </p:cxnSp>
      <p:sp>
        <p:nvSpPr>
          <p:cNvPr id="11" name="Rectangle 10"/>
          <p:cNvSpPr/>
          <p:nvPr/>
        </p:nvSpPr>
        <p:spPr bwMode="auto">
          <a:xfrm>
            <a:off x="4308953" y="1039660"/>
            <a:ext cx="475989" cy="563671"/>
          </a:xfrm>
          <a:prstGeom prst="rect">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sp>
        <p:nvSpPr>
          <p:cNvPr id="12" name="TextBox 11"/>
          <p:cNvSpPr txBox="1"/>
          <p:nvPr/>
        </p:nvSpPr>
        <p:spPr>
          <a:xfrm>
            <a:off x="3144033" y="5544919"/>
            <a:ext cx="3645075" cy="646331"/>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Chillers, pumps, and chilled water make up connection here</a:t>
            </a:r>
          </a:p>
        </p:txBody>
      </p:sp>
      <p:sp>
        <p:nvSpPr>
          <p:cNvPr id="13" name="TextBox 12"/>
          <p:cNvSpPr txBox="1"/>
          <p:nvPr/>
        </p:nvSpPr>
        <p:spPr>
          <a:xfrm>
            <a:off x="2486415" y="3429000"/>
            <a:ext cx="2298527" cy="646331"/>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Piping mains run up and down this chase</a:t>
            </a:r>
          </a:p>
        </p:txBody>
      </p:sp>
      <p:sp>
        <p:nvSpPr>
          <p:cNvPr id="14" name="TextBox 13"/>
          <p:cNvSpPr txBox="1"/>
          <p:nvPr/>
        </p:nvSpPr>
        <p:spPr>
          <a:xfrm>
            <a:off x="1678488" y="762000"/>
            <a:ext cx="2151346" cy="646331"/>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Air handling units are here</a:t>
            </a:r>
          </a:p>
        </p:txBody>
      </p:sp>
      <p:sp>
        <p:nvSpPr>
          <p:cNvPr id="15" name="TextBox 14"/>
          <p:cNvSpPr txBox="1"/>
          <p:nvPr/>
        </p:nvSpPr>
        <p:spPr>
          <a:xfrm>
            <a:off x="4120214" y="1603331"/>
            <a:ext cx="2919413" cy="646331"/>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Cooling towers and make up connections are here</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3</a:t>
            </a:fld>
            <a:endParaRPr lang="en-US"/>
          </a:p>
        </p:txBody>
      </p:sp>
    </p:spTree>
    <p:extLst>
      <p:ext uri="{BB962C8B-B14F-4D97-AF65-F5344CB8AC3E}">
        <p14:creationId xmlns:p14="http://schemas.microsoft.com/office/powerpoint/2010/main" val="40592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16168" t="13647" r="9473" b="11839"/>
          <a:stretch>
            <a:fillRect/>
          </a:stretch>
        </p:blipFill>
        <p:spPr bwMode="auto">
          <a:xfrm>
            <a:off x="114300" y="619125"/>
            <a:ext cx="8915400" cy="5572125"/>
          </a:xfrm>
          <a:prstGeom prst="rect">
            <a:avLst/>
          </a:prstGeom>
          <a:noFill/>
          <a:ln w="9525">
            <a:noFill/>
            <a:miter lim="800000"/>
            <a:headEnd/>
            <a:tailEnd/>
          </a:ln>
          <a:effectLst>
            <a:softEdge rad="127000"/>
          </a:effectLst>
        </p:spPr>
      </p:pic>
      <p:sp>
        <p:nvSpPr>
          <p:cNvPr id="6" name="Rectangle 5"/>
          <p:cNvSpPr/>
          <p:nvPr/>
        </p:nvSpPr>
        <p:spPr bwMode="auto">
          <a:xfrm>
            <a:off x="1678488" y="5774499"/>
            <a:ext cx="1465545" cy="175364"/>
          </a:xfrm>
          <a:prstGeom prst="rect">
            <a:avLst/>
          </a:prstGeom>
          <a:solidFill>
            <a:schemeClr val="bg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dirty="0">
              <a:latin typeface="Arial" pitchFamily="34" charset="0"/>
              <a:cs typeface="Arial" pitchFamily="34" charset="0"/>
            </a:endParaRPr>
          </a:p>
        </p:txBody>
      </p:sp>
      <p:sp>
        <p:nvSpPr>
          <p:cNvPr id="7" name="Rectangle 6"/>
          <p:cNvSpPr/>
          <p:nvPr/>
        </p:nvSpPr>
        <p:spPr bwMode="auto">
          <a:xfrm>
            <a:off x="1678488" y="1039660"/>
            <a:ext cx="2630465"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8" name="Rectangle 7"/>
          <p:cNvSpPr/>
          <p:nvPr/>
        </p:nvSpPr>
        <p:spPr bwMode="auto">
          <a:xfrm>
            <a:off x="4784942" y="1039660"/>
            <a:ext cx="1102290"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11" name="Rectangle 10"/>
          <p:cNvSpPr/>
          <p:nvPr/>
        </p:nvSpPr>
        <p:spPr bwMode="auto">
          <a:xfrm>
            <a:off x="4308953" y="1039660"/>
            <a:ext cx="475989" cy="563671"/>
          </a:xfrm>
          <a:prstGeom prst="rect">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17" name="Straight Connector 16"/>
          <p:cNvCxnSpPr/>
          <p:nvPr/>
        </p:nvCxnSpPr>
        <p:spPr bwMode="auto">
          <a:xfrm rot="5400000" flipH="1" flipV="1">
            <a:off x="964395" y="3494654"/>
            <a:ext cx="4735057" cy="0"/>
          </a:xfrm>
          <a:prstGeom prst="line">
            <a:avLst/>
          </a:prstGeom>
          <a:solidFill>
            <a:schemeClr val="accent1"/>
          </a:solidFill>
          <a:ln w="28575" cap="flat" cmpd="sng" algn="ctr">
            <a:solidFill>
              <a:srgbClr val="FF0000"/>
            </a:solidFill>
            <a:prstDash val="solid"/>
            <a:round/>
            <a:headEnd type="arrow" w="lg" len="lg"/>
            <a:tailEnd type="arrow" w="lg" len="lg"/>
          </a:ln>
          <a:effectLst/>
        </p:spPr>
      </p:cxnSp>
      <p:sp>
        <p:nvSpPr>
          <p:cNvPr id="21" name="TextBox 20"/>
          <p:cNvSpPr txBox="1"/>
          <p:nvPr/>
        </p:nvSpPr>
        <p:spPr>
          <a:xfrm>
            <a:off x="3373350" y="3429000"/>
            <a:ext cx="3904272" cy="923330"/>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Approximately 475 ft. from the lowest point in the CHW system to the highest point in the CHW system</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4</a:t>
            </a:fld>
            <a:endParaRPr lang="en-US"/>
          </a:p>
        </p:txBody>
      </p:sp>
    </p:spTree>
    <p:extLst>
      <p:ext uri="{BB962C8B-B14F-4D97-AF65-F5344CB8AC3E}">
        <p14:creationId xmlns:p14="http://schemas.microsoft.com/office/powerpoint/2010/main" val="51695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16168" t="13647" r="9473" b="11839"/>
          <a:stretch>
            <a:fillRect/>
          </a:stretch>
        </p:blipFill>
        <p:spPr bwMode="auto">
          <a:xfrm>
            <a:off x="114300" y="619125"/>
            <a:ext cx="8915400" cy="5572125"/>
          </a:xfrm>
          <a:prstGeom prst="rect">
            <a:avLst/>
          </a:prstGeom>
          <a:noFill/>
          <a:ln w="9525">
            <a:noFill/>
            <a:miter lim="800000"/>
            <a:headEnd/>
            <a:tailEnd/>
          </a:ln>
          <a:effectLst>
            <a:softEdge rad="127000"/>
          </a:effectLst>
        </p:spPr>
      </p:pic>
      <p:sp>
        <p:nvSpPr>
          <p:cNvPr id="6" name="Rectangle 5"/>
          <p:cNvSpPr/>
          <p:nvPr/>
        </p:nvSpPr>
        <p:spPr bwMode="auto">
          <a:xfrm>
            <a:off x="1678488" y="5774499"/>
            <a:ext cx="1465545" cy="175364"/>
          </a:xfrm>
          <a:prstGeom prst="rect">
            <a:avLst/>
          </a:prstGeom>
          <a:solidFill>
            <a:schemeClr val="bg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dirty="0">
              <a:latin typeface="Arial" pitchFamily="34" charset="0"/>
              <a:cs typeface="Arial" pitchFamily="34" charset="0"/>
            </a:endParaRPr>
          </a:p>
        </p:txBody>
      </p:sp>
      <p:sp>
        <p:nvSpPr>
          <p:cNvPr id="7" name="Rectangle 6"/>
          <p:cNvSpPr/>
          <p:nvPr/>
        </p:nvSpPr>
        <p:spPr bwMode="auto">
          <a:xfrm>
            <a:off x="1678488" y="1039660"/>
            <a:ext cx="2630465"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8" name="Rectangle 7"/>
          <p:cNvSpPr/>
          <p:nvPr/>
        </p:nvSpPr>
        <p:spPr bwMode="auto">
          <a:xfrm>
            <a:off x="4784942" y="1039660"/>
            <a:ext cx="1102290" cy="563671"/>
          </a:xfrm>
          <a:prstGeom prst="rect">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11" name="Rectangle 10"/>
          <p:cNvSpPr/>
          <p:nvPr/>
        </p:nvSpPr>
        <p:spPr bwMode="auto">
          <a:xfrm>
            <a:off x="4308953" y="1039660"/>
            <a:ext cx="475989" cy="563671"/>
          </a:xfrm>
          <a:prstGeom prst="rect">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17" name="Straight Connector 16"/>
          <p:cNvCxnSpPr/>
          <p:nvPr/>
        </p:nvCxnSpPr>
        <p:spPr bwMode="auto">
          <a:xfrm rot="16200000" flipV="1">
            <a:off x="2204472" y="3678803"/>
            <a:ext cx="4366758" cy="1"/>
          </a:xfrm>
          <a:prstGeom prst="line">
            <a:avLst/>
          </a:prstGeom>
          <a:solidFill>
            <a:schemeClr val="accent1"/>
          </a:solidFill>
          <a:ln w="28575" cap="flat" cmpd="sng" algn="ctr">
            <a:solidFill>
              <a:srgbClr val="FF0000"/>
            </a:solidFill>
            <a:prstDash val="solid"/>
            <a:round/>
            <a:headEnd type="arrow" w="lg" len="lg"/>
            <a:tailEnd type="arrow" w="lg" len="lg"/>
          </a:ln>
          <a:effectLst/>
        </p:spPr>
      </p:cxnSp>
      <p:sp>
        <p:nvSpPr>
          <p:cNvPr id="21" name="TextBox 20"/>
          <p:cNvSpPr txBox="1"/>
          <p:nvPr/>
        </p:nvSpPr>
        <p:spPr>
          <a:xfrm>
            <a:off x="5043281" y="3429000"/>
            <a:ext cx="3904272" cy="923330"/>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Approximately 455 ft. from the lowest point in the CW system to the cold basins of the cooling towers</a:t>
            </a:r>
          </a:p>
        </p:txBody>
      </p:sp>
      <p:cxnSp>
        <p:nvCxnSpPr>
          <p:cNvPr id="14" name="Straight Connector 13"/>
          <p:cNvCxnSpPr/>
          <p:nvPr/>
        </p:nvCxnSpPr>
        <p:spPr bwMode="auto">
          <a:xfrm>
            <a:off x="3006725" y="5864921"/>
            <a:ext cx="165735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4295775" y="1495424"/>
            <a:ext cx="489167"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4295775" y="1276350"/>
            <a:ext cx="489167"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rot="5400000">
            <a:off x="3965575" y="841370"/>
            <a:ext cx="844550" cy="0"/>
          </a:xfrm>
          <a:prstGeom prst="line">
            <a:avLst/>
          </a:prstGeom>
          <a:solidFill>
            <a:schemeClr val="accent1"/>
          </a:solidFill>
          <a:ln w="28575" cap="flat" cmpd="sng" algn="ctr">
            <a:solidFill>
              <a:srgbClr val="FF0000"/>
            </a:solidFill>
            <a:prstDash val="solid"/>
            <a:round/>
            <a:headEnd type="none" w="med" len="med"/>
            <a:tailEnd type="arrow" w="lg" len="lg"/>
          </a:ln>
          <a:effectLst/>
        </p:spPr>
      </p:cxnSp>
      <p:sp>
        <p:nvSpPr>
          <p:cNvPr id="23" name="TextBox 22"/>
          <p:cNvSpPr txBox="1"/>
          <p:nvPr/>
        </p:nvSpPr>
        <p:spPr>
          <a:xfrm>
            <a:off x="5087328" y="680001"/>
            <a:ext cx="3904272" cy="923330"/>
          </a:xfrm>
          <a:prstGeom prst="rect">
            <a:avLst/>
          </a:prstGeom>
          <a:solidFill>
            <a:schemeClr val="bg1">
              <a:alpha val="50000"/>
            </a:schemeClr>
          </a:solidFill>
        </p:spPr>
        <p:txBody>
          <a:bodyPr wrap="square" rtlCol="0">
            <a:spAutoFit/>
          </a:bodyPr>
          <a:lstStyle/>
          <a:p>
            <a:r>
              <a:rPr lang="en-US" sz="1800" dirty="0">
                <a:latin typeface="Arial" pitchFamily="34" charset="0"/>
                <a:cs typeface="Arial" pitchFamily="34" charset="0"/>
              </a:rPr>
              <a:t>Approximately 15 ft. from the cold basin to the hot basin of the cooling towers</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5</a:t>
            </a:fld>
            <a:endParaRPr lang="en-US"/>
          </a:p>
        </p:txBody>
      </p:sp>
    </p:spTree>
    <p:extLst>
      <p:ext uri="{BB962C8B-B14F-4D97-AF65-F5344CB8AC3E}">
        <p14:creationId xmlns:p14="http://schemas.microsoft.com/office/powerpoint/2010/main" val="175727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16168" t="13647" r="9473" b="11839"/>
          <a:stretch>
            <a:fillRect/>
          </a:stretch>
        </p:blipFill>
        <p:spPr bwMode="auto">
          <a:xfrm>
            <a:off x="114300" y="619125"/>
            <a:ext cx="8915400" cy="5572125"/>
          </a:xfrm>
          <a:prstGeom prst="rect">
            <a:avLst/>
          </a:prstGeom>
          <a:noFill/>
          <a:ln w="9525">
            <a:noFill/>
            <a:miter lim="800000"/>
            <a:headEnd/>
            <a:tailEnd/>
          </a:ln>
          <a:effectLst>
            <a:softEdge rad="127000"/>
          </a:effectLst>
        </p:spPr>
      </p:pic>
      <p:sp>
        <p:nvSpPr>
          <p:cNvPr id="53" name="Rectangle 52"/>
          <p:cNvSpPr/>
          <p:nvPr/>
        </p:nvSpPr>
        <p:spPr>
          <a:xfrm>
            <a:off x="4343400" y="1443545"/>
            <a:ext cx="457200" cy="11818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355123" y="1355339"/>
            <a:ext cx="433754" cy="104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87" name="Group 32786"/>
          <p:cNvGrpSpPr/>
          <p:nvPr/>
        </p:nvGrpSpPr>
        <p:grpSpPr>
          <a:xfrm>
            <a:off x="1143000" y="685800"/>
            <a:ext cx="1143000" cy="5181601"/>
            <a:chOff x="2491154" y="1143000"/>
            <a:chExt cx="1143000" cy="4725043"/>
          </a:xfrm>
        </p:grpSpPr>
        <p:grpSp>
          <p:nvGrpSpPr>
            <p:cNvPr id="32782" name="Group 32781"/>
            <p:cNvGrpSpPr/>
            <p:nvPr/>
          </p:nvGrpSpPr>
          <p:grpSpPr>
            <a:xfrm>
              <a:off x="2491154" y="1176010"/>
              <a:ext cx="1143000" cy="4692033"/>
              <a:chOff x="2819400" y="914400"/>
              <a:chExt cx="1143000" cy="4419600"/>
            </a:xfrm>
          </p:grpSpPr>
          <p:cxnSp>
            <p:nvCxnSpPr>
              <p:cNvPr id="32774" name="Straight Connector 32773"/>
              <p:cNvCxnSpPr/>
              <p:nvPr/>
            </p:nvCxnSpPr>
            <p:spPr>
              <a:xfrm flipH="1">
                <a:off x="3276600" y="1104900"/>
                <a:ext cx="228600" cy="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3291254" y="5334000"/>
                <a:ext cx="228600" cy="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76" name="Straight Connector 32775"/>
              <p:cNvCxnSpPr/>
              <p:nvPr/>
            </p:nvCxnSpPr>
            <p:spPr>
              <a:xfrm>
                <a:off x="3390900" y="914400"/>
                <a:ext cx="0" cy="190500"/>
              </a:xfrm>
              <a:prstGeom prst="line">
                <a:avLst/>
              </a:prstGeom>
              <a:ln w="1524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62400" y="1562100"/>
                <a:ext cx="0" cy="331470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2772" name="Arc 32771"/>
              <p:cNvSpPr/>
              <p:nvPr/>
            </p:nvSpPr>
            <p:spPr>
              <a:xfrm>
                <a:off x="3048000" y="11049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flipV="1">
                <a:off x="3048000" y="44196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Connector 46"/>
              <p:cNvCxnSpPr/>
              <p:nvPr/>
            </p:nvCxnSpPr>
            <p:spPr>
              <a:xfrm flipH="1">
                <a:off x="2819400" y="1562100"/>
                <a:ext cx="0" cy="331470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Arc 47"/>
              <p:cNvSpPr/>
              <p:nvPr/>
            </p:nvSpPr>
            <p:spPr>
              <a:xfrm flipH="1">
                <a:off x="2819400" y="11049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p:cNvSpPr/>
              <p:nvPr/>
            </p:nvSpPr>
            <p:spPr>
              <a:xfrm flipH="1" flipV="1">
                <a:off x="2819400" y="44196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4" name="Group 53"/>
            <p:cNvGrpSpPr/>
            <p:nvPr/>
          </p:nvGrpSpPr>
          <p:grpSpPr>
            <a:xfrm>
              <a:off x="2491154" y="1143000"/>
              <a:ext cx="1143000" cy="4725043"/>
              <a:chOff x="2819400" y="883307"/>
              <a:chExt cx="1143000" cy="4450693"/>
            </a:xfrm>
          </p:grpSpPr>
          <p:cxnSp>
            <p:nvCxnSpPr>
              <p:cNvPr id="55" name="Straight Connector 54"/>
              <p:cNvCxnSpPr/>
              <p:nvPr/>
            </p:nvCxnSpPr>
            <p:spPr>
              <a:xfrm flipH="1">
                <a:off x="3276600" y="1104900"/>
                <a:ext cx="22860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3291254" y="5334000"/>
                <a:ext cx="22860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390900" y="883307"/>
                <a:ext cx="0" cy="221594"/>
              </a:xfrm>
              <a:prstGeom prst="line">
                <a:avLst/>
              </a:prstGeom>
              <a:ln w="762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62400" y="1562100"/>
                <a:ext cx="0" cy="331470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Arc 58"/>
              <p:cNvSpPr/>
              <p:nvPr/>
            </p:nvSpPr>
            <p:spPr>
              <a:xfrm>
                <a:off x="3048000" y="11049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p:cNvSpPr/>
              <p:nvPr/>
            </p:nvSpPr>
            <p:spPr>
              <a:xfrm flipV="1">
                <a:off x="3048000" y="44196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H="1">
                <a:off x="2819400" y="1562100"/>
                <a:ext cx="0" cy="331470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Arc 61"/>
              <p:cNvSpPr/>
              <p:nvPr/>
            </p:nvSpPr>
            <p:spPr>
              <a:xfrm flipH="1">
                <a:off x="2819400" y="11049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p:cNvSpPr/>
              <p:nvPr/>
            </p:nvSpPr>
            <p:spPr>
              <a:xfrm flipH="1" flipV="1">
                <a:off x="2819400" y="44196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TextBox 1"/>
          <p:cNvSpPr txBox="1"/>
          <p:nvPr/>
        </p:nvSpPr>
        <p:spPr>
          <a:xfrm>
            <a:off x="609600" y="5964212"/>
            <a:ext cx="2198077" cy="646331"/>
          </a:xfrm>
          <a:prstGeom prst="rect">
            <a:avLst/>
          </a:prstGeom>
          <a:solidFill>
            <a:srgbClr val="000000">
              <a:alpha val="50196"/>
            </a:srgbClr>
          </a:solidFill>
        </p:spPr>
        <p:txBody>
          <a:bodyPr wrap="square" rtlCol="0">
            <a:spAutoFit/>
          </a:bodyPr>
          <a:lstStyle/>
          <a:p>
            <a:pPr algn="ctr"/>
            <a:r>
              <a:rPr lang="en-US" dirty="0">
                <a:solidFill>
                  <a:schemeClr val="bg1"/>
                </a:solidFill>
                <a:latin typeface="Arial" pitchFamily="34" charset="0"/>
                <a:cs typeface="Arial" pitchFamily="34" charset="0"/>
              </a:rPr>
              <a:t>Closed Chilled Water System</a:t>
            </a:r>
          </a:p>
        </p:txBody>
      </p:sp>
      <p:sp>
        <p:nvSpPr>
          <p:cNvPr id="45" name="TextBox 44"/>
          <p:cNvSpPr txBox="1"/>
          <p:nvPr/>
        </p:nvSpPr>
        <p:spPr>
          <a:xfrm>
            <a:off x="4050323" y="5983069"/>
            <a:ext cx="2198077" cy="646331"/>
          </a:xfrm>
          <a:prstGeom prst="rect">
            <a:avLst/>
          </a:prstGeom>
          <a:solidFill>
            <a:srgbClr val="000000">
              <a:alpha val="50196"/>
            </a:srgbClr>
          </a:solidFill>
        </p:spPr>
        <p:txBody>
          <a:bodyPr wrap="square" rtlCol="0">
            <a:spAutoFit/>
          </a:bodyPr>
          <a:lstStyle/>
          <a:p>
            <a:pPr algn="ctr"/>
            <a:r>
              <a:rPr lang="en-US" dirty="0">
                <a:solidFill>
                  <a:schemeClr val="bg1"/>
                </a:solidFill>
                <a:latin typeface="Arial" pitchFamily="34" charset="0"/>
                <a:cs typeface="Arial" pitchFamily="34" charset="0"/>
              </a:rPr>
              <a:t>Open Condenser Water System</a:t>
            </a:r>
          </a:p>
        </p:txBody>
      </p:sp>
      <p:grpSp>
        <p:nvGrpSpPr>
          <p:cNvPr id="4" name="Group 3"/>
          <p:cNvGrpSpPr/>
          <p:nvPr/>
        </p:nvGrpSpPr>
        <p:grpSpPr>
          <a:xfrm>
            <a:off x="4572000" y="685800"/>
            <a:ext cx="1143000" cy="5181601"/>
            <a:chOff x="4572000" y="685800"/>
            <a:chExt cx="1143000" cy="5181601"/>
          </a:xfrm>
        </p:grpSpPr>
        <p:grpSp>
          <p:nvGrpSpPr>
            <p:cNvPr id="70" name="Group 69"/>
            <p:cNvGrpSpPr/>
            <p:nvPr/>
          </p:nvGrpSpPr>
          <p:grpSpPr>
            <a:xfrm>
              <a:off x="4572000" y="722000"/>
              <a:ext cx="1143000" cy="5145401"/>
              <a:chOff x="2819400" y="914400"/>
              <a:chExt cx="1143000" cy="4419600"/>
            </a:xfrm>
          </p:grpSpPr>
          <p:cxnSp>
            <p:nvCxnSpPr>
              <p:cNvPr id="71" name="Straight Connector 70"/>
              <p:cNvCxnSpPr/>
              <p:nvPr/>
            </p:nvCxnSpPr>
            <p:spPr>
              <a:xfrm flipH="1">
                <a:off x="3276600" y="1104900"/>
                <a:ext cx="228600" cy="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3291254" y="5334000"/>
                <a:ext cx="228600" cy="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390900" y="914400"/>
                <a:ext cx="0" cy="190500"/>
              </a:xfrm>
              <a:prstGeom prst="line">
                <a:avLst/>
              </a:prstGeom>
              <a:ln w="1524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962400" y="1562100"/>
                <a:ext cx="0" cy="331470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Arc 74"/>
              <p:cNvSpPr/>
              <p:nvPr/>
            </p:nvSpPr>
            <p:spPr>
              <a:xfrm>
                <a:off x="3048000" y="11049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flipV="1">
                <a:off x="3048000" y="44196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7" name="Straight Connector 76"/>
              <p:cNvCxnSpPr/>
              <p:nvPr/>
            </p:nvCxnSpPr>
            <p:spPr>
              <a:xfrm flipH="1">
                <a:off x="2819400" y="1562100"/>
                <a:ext cx="0" cy="3314700"/>
              </a:xfrm>
              <a:prstGeom prst="line">
                <a:avLst/>
              </a:prstGeom>
              <a:ln w="1524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Arc 77"/>
              <p:cNvSpPr/>
              <p:nvPr/>
            </p:nvSpPr>
            <p:spPr>
              <a:xfrm flipH="1">
                <a:off x="2819400" y="1104900"/>
                <a:ext cx="914400" cy="914400"/>
              </a:xfrm>
              <a:prstGeom prst="arc">
                <a:avLst/>
              </a:prstGeom>
              <a:ln w="1524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Arc 98"/>
              <p:cNvSpPr/>
              <p:nvPr/>
            </p:nvSpPr>
            <p:spPr>
              <a:xfrm flipH="1" flipV="1">
                <a:off x="2819400" y="44196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0" name="Group 99"/>
            <p:cNvGrpSpPr/>
            <p:nvPr/>
          </p:nvGrpSpPr>
          <p:grpSpPr>
            <a:xfrm>
              <a:off x="4572000" y="685800"/>
              <a:ext cx="1143000" cy="5181601"/>
              <a:chOff x="2819400" y="883307"/>
              <a:chExt cx="1143000" cy="4450693"/>
            </a:xfrm>
          </p:grpSpPr>
          <p:cxnSp>
            <p:nvCxnSpPr>
              <p:cNvPr id="101" name="Straight Connector 100"/>
              <p:cNvCxnSpPr/>
              <p:nvPr/>
            </p:nvCxnSpPr>
            <p:spPr>
              <a:xfrm flipH="1">
                <a:off x="3276600" y="1104900"/>
                <a:ext cx="22860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3291254" y="5334000"/>
                <a:ext cx="22860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390900" y="883307"/>
                <a:ext cx="0" cy="221594"/>
              </a:xfrm>
              <a:prstGeom prst="line">
                <a:avLst/>
              </a:prstGeom>
              <a:ln w="762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962400" y="1562100"/>
                <a:ext cx="0" cy="331470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Arc 104"/>
              <p:cNvSpPr/>
              <p:nvPr/>
            </p:nvSpPr>
            <p:spPr>
              <a:xfrm>
                <a:off x="3048000" y="11049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p:cNvSpPr/>
              <p:nvPr/>
            </p:nvSpPr>
            <p:spPr>
              <a:xfrm flipV="1">
                <a:off x="3048000" y="44196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7" name="Straight Connector 106"/>
              <p:cNvCxnSpPr/>
              <p:nvPr/>
            </p:nvCxnSpPr>
            <p:spPr>
              <a:xfrm flipH="1">
                <a:off x="2819400" y="1562100"/>
                <a:ext cx="0" cy="331470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8" name="Arc 107"/>
              <p:cNvSpPr/>
              <p:nvPr/>
            </p:nvSpPr>
            <p:spPr>
              <a:xfrm flipH="1">
                <a:off x="2819400" y="11049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08"/>
              <p:cNvSpPr/>
              <p:nvPr/>
            </p:nvSpPr>
            <p:spPr>
              <a:xfrm flipH="1" flipV="1">
                <a:off x="2819400" y="44196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6</a:t>
            </a:fld>
            <a:endParaRPr lang="en-US"/>
          </a:p>
        </p:txBody>
      </p:sp>
      <p:sp>
        <p:nvSpPr>
          <p:cNvPr id="52" name="Rectangle 51"/>
          <p:cNvSpPr/>
          <p:nvPr/>
        </p:nvSpPr>
        <p:spPr>
          <a:xfrm>
            <a:off x="4355010" y="1443545"/>
            <a:ext cx="433754" cy="104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91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87"/>
                                        </p:tgtEl>
                                        <p:attrNameLst>
                                          <p:attrName>style.visibility</p:attrName>
                                        </p:attrNameLst>
                                      </p:cBhvr>
                                      <p:to>
                                        <p:strVal val="visible"/>
                                      </p:to>
                                    </p:set>
                                    <p:animEffect transition="in" filter="fade">
                                      <p:cBhvr>
                                        <p:cTn id="7" dur="500"/>
                                        <p:tgtEl>
                                          <p:spTgt spid="3278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16168" t="13647" r="9473" b="11839"/>
          <a:stretch>
            <a:fillRect/>
          </a:stretch>
        </p:blipFill>
        <p:spPr bwMode="auto">
          <a:xfrm>
            <a:off x="114300" y="619125"/>
            <a:ext cx="8915400" cy="5572125"/>
          </a:xfrm>
          <a:prstGeom prst="rect">
            <a:avLst/>
          </a:prstGeom>
          <a:noFill/>
          <a:ln w="9525">
            <a:noFill/>
            <a:miter lim="800000"/>
            <a:headEnd/>
            <a:tailEnd/>
          </a:ln>
          <a:effectLst>
            <a:softEdge rad="127000"/>
          </a:effectLst>
        </p:spPr>
      </p:pic>
      <p:sp>
        <p:nvSpPr>
          <p:cNvPr id="70" name="Rectangle 69"/>
          <p:cNvSpPr/>
          <p:nvPr/>
        </p:nvSpPr>
        <p:spPr>
          <a:xfrm>
            <a:off x="4343400" y="1443545"/>
            <a:ext cx="457200" cy="11818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87" name="Group 32786"/>
          <p:cNvGrpSpPr/>
          <p:nvPr/>
        </p:nvGrpSpPr>
        <p:grpSpPr>
          <a:xfrm>
            <a:off x="1143000" y="685800"/>
            <a:ext cx="1143000" cy="5181601"/>
            <a:chOff x="2491154" y="1143000"/>
            <a:chExt cx="1143000" cy="4725043"/>
          </a:xfrm>
        </p:grpSpPr>
        <p:grpSp>
          <p:nvGrpSpPr>
            <p:cNvPr id="32782" name="Group 32781"/>
            <p:cNvGrpSpPr/>
            <p:nvPr/>
          </p:nvGrpSpPr>
          <p:grpSpPr>
            <a:xfrm>
              <a:off x="2491154" y="1176010"/>
              <a:ext cx="1143000" cy="4692033"/>
              <a:chOff x="2819400" y="914400"/>
              <a:chExt cx="1143000" cy="4419600"/>
            </a:xfrm>
          </p:grpSpPr>
          <p:cxnSp>
            <p:nvCxnSpPr>
              <p:cNvPr id="32774" name="Straight Connector 32773"/>
              <p:cNvCxnSpPr/>
              <p:nvPr/>
            </p:nvCxnSpPr>
            <p:spPr>
              <a:xfrm flipH="1">
                <a:off x="3276600" y="1104900"/>
                <a:ext cx="228600" cy="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3291254" y="5334000"/>
                <a:ext cx="228600" cy="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76" name="Straight Connector 32775"/>
              <p:cNvCxnSpPr/>
              <p:nvPr/>
            </p:nvCxnSpPr>
            <p:spPr>
              <a:xfrm>
                <a:off x="3390900" y="914400"/>
                <a:ext cx="0" cy="190500"/>
              </a:xfrm>
              <a:prstGeom prst="line">
                <a:avLst/>
              </a:prstGeom>
              <a:ln w="1524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62400" y="1562100"/>
                <a:ext cx="0" cy="331470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2772" name="Arc 32771"/>
              <p:cNvSpPr/>
              <p:nvPr/>
            </p:nvSpPr>
            <p:spPr>
              <a:xfrm>
                <a:off x="3048000" y="11049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flipV="1">
                <a:off x="3048000" y="44196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Connector 46"/>
              <p:cNvCxnSpPr/>
              <p:nvPr/>
            </p:nvCxnSpPr>
            <p:spPr>
              <a:xfrm flipH="1">
                <a:off x="2819400" y="1562100"/>
                <a:ext cx="0" cy="331470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Arc 47"/>
              <p:cNvSpPr/>
              <p:nvPr/>
            </p:nvSpPr>
            <p:spPr>
              <a:xfrm flipH="1">
                <a:off x="2819400" y="11049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p:cNvSpPr/>
              <p:nvPr/>
            </p:nvSpPr>
            <p:spPr>
              <a:xfrm flipH="1" flipV="1">
                <a:off x="2819400" y="44196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4" name="Group 53"/>
            <p:cNvGrpSpPr/>
            <p:nvPr/>
          </p:nvGrpSpPr>
          <p:grpSpPr>
            <a:xfrm>
              <a:off x="2491154" y="1143000"/>
              <a:ext cx="1143000" cy="4725043"/>
              <a:chOff x="2819400" y="883307"/>
              <a:chExt cx="1143000" cy="4450693"/>
            </a:xfrm>
          </p:grpSpPr>
          <p:cxnSp>
            <p:nvCxnSpPr>
              <p:cNvPr id="55" name="Straight Connector 54"/>
              <p:cNvCxnSpPr/>
              <p:nvPr/>
            </p:nvCxnSpPr>
            <p:spPr>
              <a:xfrm flipH="1">
                <a:off x="3276600" y="1104900"/>
                <a:ext cx="22860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3291254" y="5334000"/>
                <a:ext cx="22860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390900" y="883307"/>
                <a:ext cx="0" cy="221594"/>
              </a:xfrm>
              <a:prstGeom prst="line">
                <a:avLst/>
              </a:prstGeom>
              <a:ln w="762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62400" y="1562100"/>
                <a:ext cx="0" cy="331470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Arc 58"/>
              <p:cNvSpPr/>
              <p:nvPr/>
            </p:nvSpPr>
            <p:spPr>
              <a:xfrm>
                <a:off x="3048000" y="11049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Arc 59"/>
              <p:cNvSpPr/>
              <p:nvPr/>
            </p:nvSpPr>
            <p:spPr>
              <a:xfrm flipV="1">
                <a:off x="3048000" y="44196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1" name="Straight Connector 60"/>
              <p:cNvCxnSpPr/>
              <p:nvPr/>
            </p:nvCxnSpPr>
            <p:spPr>
              <a:xfrm flipH="1">
                <a:off x="2819400" y="1562100"/>
                <a:ext cx="0" cy="331470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Arc 61"/>
              <p:cNvSpPr/>
              <p:nvPr/>
            </p:nvSpPr>
            <p:spPr>
              <a:xfrm flipH="1">
                <a:off x="2819400" y="11049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Arc 62"/>
              <p:cNvSpPr/>
              <p:nvPr/>
            </p:nvSpPr>
            <p:spPr>
              <a:xfrm flipH="1" flipV="1">
                <a:off x="2819400" y="44196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9" name="Group 78"/>
          <p:cNvGrpSpPr/>
          <p:nvPr/>
        </p:nvGrpSpPr>
        <p:grpSpPr>
          <a:xfrm>
            <a:off x="4572000" y="722000"/>
            <a:ext cx="1143000" cy="5145401"/>
            <a:chOff x="2819400" y="914400"/>
            <a:chExt cx="1143000" cy="4419600"/>
          </a:xfrm>
        </p:grpSpPr>
        <p:cxnSp>
          <p:nvCxnSpPr>
            <p:cNvPr id="80" name="Straight Connector 79"/>
            <p:cNvCxnSpPr/>
            <p:nvPr/>
          </p:nvCxnSpPr>
          <p:spPr>
            <a:xfrm flipH="1">
              <a:off x="3276600" y="1104900"/>
              <a:ext cx="228600" cy="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3291254" y="5334000"/>
              <a:ext cx="228600" cy="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390900" y="914400"/>
              <a:ext cx="0" cy="190500"/>
            </a:xfrm>
            <a:prstGeom prst="line">
              <a:avLst/>
            </a:prstGeom>
            <a:ln w="1524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962400" y="1562100"/>
              <a:ext cx="0" cy="3314700"/>
            </a:xfrm>
            <a:prstGeom prst="line">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Arc 83"/>
            <p:cNvSpPr/>
            <p:nvPr/>
          </p:nvSpPr>
          <p:spPr>
            <a:xfrm>
              <a:off x="3048000" y="11049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Arc 84"/>
            <p:cNvSpPr/>
            <p:nvPr/>
          </p:nvSpPr>
          <p:spPr>
            <a:xfrm flipV="1">
              <a:off x="3048000" y="44196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Straight Connector 85"/>
            <p:cNvCxnSpPr/>
            <p:nvPr/>
          </p:nvCxnSpPr>
          <p:spPr>
            <a:xfrm flipH="1">
              <a:off x="2819400" y="1562100"/>
              <a:ext cx="0" cy="3314700"/>
            </a:xfrm>
            <a:prstGeom prst="line">
              <a:avLst/>
            </a:prstGeom>
            <a:ln w="1524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Arc 86"/>
            <p:cNvSpPr/>
            <p:nvPr/>
          </p:nvSpPr>
          <p:spPr>
            <a:xfrm flipH="1">
              <a:off x="2819400" y="1104900"/>
              <a:ext cx="914400" cy="914400"/>
            </a:xfrm>
            <a:prstGeom prst="arc">
              <a:avLst/>
            </a:prstGeom>
            <a:ln w="1524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Arc 87"/>
            <p:cNvSpPr/>
            <p:nvPr/>
          </p:nvSpPr>
          <p:spPr>
            <a:xfrm flipH="1" flipV="1">
              <a:off x="2819400" y="4419600"/>
              <a:ext cx="914400" cy="914400"/>
            </a:xfrm>
            <a:prstGeom prst="arc">
              <a:avLst/>
            </a:prstGeom>
            <a:ln w="1524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9" name="Group 88"/>
          <p:cNvGrpSpPr/>
          <p:nvPr/>
        </p:nvGrpSpPr>
        <p:grpSpPr>
          <a:xfrm>
            <a:off x="4572000" y="685800"/>
            <a:ext cx="1143000" cy="5181601"/>
            <a:chOff x="2819400" y="883307"/>
            <a:chExt cx="1143000" cy="4450693"/>
          </a:xfrm>
        </p:grpSpPr>
        <p:cxnSp>
          <p:nvCxnSpPr>
            <p:cNvPr id="90" name="Straight Connector 89"/>
            <p:cNvCxnSpPr/>
            <p:nvPr/>
          </p:nvCxnSpPr>
          <p:spPr>
            <a:xfrm flipH="1">
              <a:off x="3276600" y="1104900"/>
              <a:ext cx="22860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3291254" y="5334000"/>
              <a:ext cx="228600"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390900" y="883307"/>
              <a:ext cx="0" cy="221594"/>
            </a:xfrm>
            <a:prstGeom prst="line">
              <a:avLst/>
            </a:prstGeom>
            <a:ln w="762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962400" y="1562100"/>
              <a:ext cx="0" cy="331470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Arc 93"/>
            <p:cNvSpPr/>
            <p:nvPr/>
          </p:nvSpPr>
          <p:spPr>
            <a:xfrm>
              <a:off x="3048000" y="11049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Arc 94"/>
            <p:cNvSpPr/>
            <p:nvPr/>
          </p:nvSpPr>
          <p:spPr>
            <a:xfrm flipV="1">
              <a:off x="3048000" y="44196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6" name="Straight Connector 95"/>
            <p:cNvCxnSpPr/>
            <p:nvPr/>
          </p:nvCxnSpPr>
          <p:spPr>
            <a:xfrm flipH="1">
              <a:off x="2819400" y="1562100"/>
              <a:ext cx="0" cy="331470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Arc 96"/>
            <p:cNvSpPr/>
            <p:nvPr/>
          </p:nvSpPr>
          <p:spPr>
            <a:xfrm flipH="1">
              <a:off x="2819400" y="11049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Arc 97"/>
            <p:cNvSpPr/>
            <p:nvPr/>
          </p:nvSpPr>
          <p:spPr>
            <a:xfrm flipH="1" flipV="1">
              <a:off x="2819400" y="4419600"/>
              <a:ext cx="914400" cy="914400"/>
            </a:xfrm>
            <a:prstGeom prst="arc">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9" name="Group 108"/>
          <p:cNvGrpSpPr/>
          <p:nvPr/>
        </p:nvGrpSpPr>
        <p:grpSpPr>
          <a:xfrm>
            <a:off x="1143000" y="685800"/>
            <a:ext cx="1143000" cy="5181601"/>
            <a:chOff x="2819400" y="883307"/>
            <a:chExt cx="1143000" cy="4450693"/>
          </a:xfrm>
        </p:grpSpPr>
        <p:cxnSp>
          <p:nvCxnSpPr>
            <p:cNvPr id="110" name="Straight Connector 109"/>
            <p:cNvCxnSpPr/>
            <p:nvPr/>
          </p:nvCxnSpPr>
          <p:spPr>
            <a:xfrm flipH="1">
              <a:off x="3276600" y="1104900"/>
              <a:ext cx="228600" cy="0"/>
            </a:xfrm>
            <a:prstGeom prst="line">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3291254" y="5334000"/>
              <a:ext cx="228600" cy="0"/>
            </a:xfrm>
            <a:prstGeom prst="line">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390900" y="883307"/>
              <a:ext cx="0" cy="221594"/>
            </a:xfrm>
            <a:prstGeom prst="line">
              <a:avLst/>
            </a:prstGeom>
            <a:ln w="76200" cap="sq">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962400" y="1562100"/>
              <a:ext cx="0" cy="3314700"/>
            </a:xfrm>
            <a:prstGeom prst="line">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14" name="Arc 113"/>
            <p:cNvSpPr/>
            <p:nvPr/>
          </p:nvSpPr>
          <p:spPr>
            <a:xfrm>
              <a:off x="3048000" y="1104900"/>
              <a:ext cx="914400" cy="914400"/>
            </a:xfrm>
            <a:prstGeom prst="arc">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flipV="1">
              <a:off x="3048000" y="4419600"/>
              <a:ext cx="914400" cy="914400"/>
            </a:xfrm>
            <a:prstGeom prst="arc">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6" name="Straight Connector 115"/>
            <p:cNvCxnSpPr/>
            <p:nvPr/>
          </p:nvCxnSpPr>
          <p:spPr>
            <a:xfrm flipH="1">
              <a:off x="2819400" y="1562100"/>
              <a:ext cx="0" cy="3314700"/>
            </a:xfrm>
            <a:prstGeom prst="line">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flipH="1">
              <a:off x="2819400" y="1104900"/>
              <a:ext cx="914400" cy="914400"/>
            </a:xfrm>
            <a:prstGeom prst="arc">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Arc 117"/>
            <p:cNvSpPr/>
            <p:nvPr/>
          </p:nvSpPr>
          <p:spPr>
            <a:xfrm flipH="1" flipV="1">
              <a:off x="2819400" y="4419600"/>
              <a:ext cx="914400" cy="914400"/>
            </a:xfrm>
            <a:prstGeom prst="arc">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4572000" y="685800"/>
            <a:ext cx="1143000" cy="5181601"/>
            <a:chOff x="2819400" y="883307"/>
            <a:chExt cx="1143000" cy="4450693"/>
          </a:xfrm>
        </p:grpSpPr>
        <p:cxnSp>
          <p:nvCxnSpPr>
            <p:cNvPr id="120" name="Straight Connector 119"/>
            <p:cNvCxnSpPr/>
            <p:nvPr/>
          </p:nvCxnSpPr>
          <p:spPr>
            <a:xfrm flipH="1">
              <a:off x="3276600" y="1104900"/>
              <a:ext cx="228600" cy="0"/>
            </a:xfrm>
            <a:prstGeom prst="line">
              <a:avLst/>
            </a:prstGeom>
            <a:ln w="76200" cap="rnd">
              <a:no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3291254" y="5334000"/>
              <a:ext cx="228600" cy="0"/>
            </a:xfrm>
            <a:prstGeom prst="line">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390900" y="883307"/>
              <a:ext cx="0" cy="221594"/>
            </a:xfrm>
            <a:prstGeom prst="line">
              <a:avLst/>
            </a:prstGeom>
            <a:ln w="76200" cap="sq">
              <a:no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962400" y="1562100"/>
              <a:ext cx="0" cy="3314700"/>
            </a:xfrm>
            <a:prstGeom prst="line">
              <a:avLst/>
            </a:prstGeom>
            <a:ln w="76200" cap="sq">
              <a:solidFill>
                <a:srgbClr val="00B0F0"/>
              </a:solidFill>
            </a:ln>
          </p:spPr>
          <p:style>
            <a:lnRef idx="1">
              <a:schemeClr val="accent1"/>
            </a:lnRef>
            <a:fillRef idx="0">
              <a:schemeClr val="accent1"/>
            </a:fillRef>
            <a:effectRef idx="0">
              <a:schemeClr val="accent1"/>
            </a:effectRef>
            <a:fontRef idx="minor">
              <a:schemeClr val="tx1"/>
            </a:fontRef>
          </p:style>
        </p:cxnSp>
        <p:sp>
          <p:nvSpPr>
            <p:cNvPr id="124" name="Arc 123"/>
            <p:cNvSpPr/>
            <p:nvPr/>
          </p:nvSpPr>
          <p:spPr>
            <a:xfrm>
              <a:off x="3048000" y="1104900"/>
              <a:ext cx="914400" cy="914400"/>
            </a:xfrm>
            <a:prstGeom prst="arc">
              <a:avLst/>
            </a:prstGeom>
            <a:ln w="762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Arc 124"/>
            <p:cNvSpPr/>
            <p:nvPr/>
          </p:nvSpPr>
          <p:spPr>
            <a:xfrm flipV="1">
              <a:off x="3048000" y="4419600"/>
              <a:ext cx="914400" cy="914400"/>
            </a:xfrm>
            <a:prstGeom prst="arc">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6" name="Straight Connector 125"/>
            <p:cNvCxnSpPr/>
            <p:nvPr/>
          </p:nvCxnSpPr>
          <p:spPr>
            <a:xfrm flipH="1">
              <a:off x="2819400" y="1562100"/>
              <a:ext cx="0" cy="3314700"/>
            </a:xfrm>
            <a:prstGeom prst="line">
              <a:avLst/>
            </a:prstGeom>
            <a:ln w="76200" cap="flat">
              <a:solidFill>
                <a:srgbClr val="00B0F0"/>
              </a:solidFill>
            </a:ln>
          </p:spPr>
          <p:style>
            <a:lnRef idx="1">
              <a:schemeClr val="accent1"/>
            </a:lnRef>
            <a:fillRef idx="0">
              <a:schemeClr val="accent1"/>
            </a:fillRef>
            <a:effectRef idx="0">
              <a:schemeClr val="accent1"/>
            </a:effectRef>
            <a:fontRef idx="minor">
              <a:schemeClr val="tx1"/>
            </a:fontRef>
          </p:style>
        </p:cxnSp>
        <p:sp>
          <p:nvSpPr>
            <p:cNvPr id="127" name="Arc 126"/>
            <p:cNvSpPr/>
            <p:nvPr/>
          </p:nvSpPr>
          <p:spPr>
            <a:xfrm flipH="1">
              <a:off x="2819400" y="1104900"/>
              <a:ext cx="914400" cy="914400"/>
            </a:xfrm>
            <a:prstGeom prst="arc">
              <a:avLst/>
            </a:prstGeom>
            <a:noFill/>
            <a:ln w="762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Arc 127"/>
            <p:cNvSpPr/>
            <p:nvPr/>
          </p:nvSpPr>
          <p:spPr>
            <a:xfrm flipH="1" flipV="1">
              <a:off x="2819400" y="4419600"/>
              <a:ext cx="914400" cy="914400"/>
            </a:xfrm>
            <a:prstGeom prst="arc">
              <a:avLst/>
            </a:prstGeom>
            <a:ln w="7620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9" name="TextBox 128"/>
          <p:cNvSpPr txBox="1"/>
          <p:nvPr/>
        </p:nvSpPr>
        <p:spPr>
          <a:xfrm>
            <a:off x="609600" y="5964212"/>
            <a:ext cx="2198077" cy="646331"/>
          </a:xfrm>
          <a:prstGeom prst="rect">
            <a:avLst/>
          </a:prstGeom>
          <a:solidFill>
            <a:srgbClr val="000000">
              <a:alpha val="50196"/>
            </a:srgbClr>
          </a:solidFill>
        </p:spPr>
        <p:txBody>
          <a:bodyPr wrap="square" rtlCol="0">
            <a:spAutoFit/>
          </a:bodyPr>
          <a:lstStyle/>
          <a:p>
            <a:pPr algn="ctr"/>
            <a:r>
              <a:rPr lang="en-US" dirty="0">
                <a:solidFill>
                  <a:schemeClr val="bg1"/>
                </a:solidFill>
                <a:latin typeface="Arial" pitchFamily="34" charset="0"/>
                <a:cs typeface="Arial" pitchFamily="34" charset="0"/>
              </a:rPr>
              <a:t>Closed Chilled Water System</a:t>
            </a:r>
          </a:p>
        </p:txBody>
      </p:sp>
      <p:sp>
        <p:nvSpPr>
          <p:cNvPr id="130" name="TextBox 129"/>
          <p:cNvSpPr txBox="1"/>
          <p:nvPr/>
        </p:nvSpPr>
        <p:spPr>
          <a:xfrm>
            <a:off x="4050323" y="5983069"/>
            <a:ext cx="2198077" cy="646331"/>
          </a:xfrm>
          <a:prstGeom prst="rect">
            <a:avLst/>
          </a:prstGeom>
          <a:solidFill>
            <a:srgbClr val="000000">
              <a:alpha val="50196"/>
            </a:srgbClr>
          </a:solidFill>
        </p:spPr>
        <p:txBody>
          <a:bodyPr wrap="square" rtlCol="0">
            <a:spAutoFit/>
          </a:bodyPr>
          <a:lstStyle/>
          <a:p>
            <a:pPr algn="ctr"/>
            <a:r>
              <a:rPr lang="en-US" dirty="0">
                <a:solidFill>
                  <a:schemeClr val="bg1"/>
                </a:solidFill>
                <a:latin typeface="Arial" pitchFamily="34" charset="0"/>
                <a:cs typeface="Arial" pitchFamily="34" charset="0"/>
              </a:rPr>
              <a:t>Open Condenser Water System</a:t>
            </a:r>
          </a:p>
        </p:txBody>
      </p:sp>
      <p:sp>
        <p:nvSpPr>
          <p:cNvPr id="131" name="TextBox 130"/>
          <p:cNvSpPr txBox="1"/>
          <p:nvPr/>
        </p:nvSpPr>
        <p:spPr>
          <a:xfrm>
            <a:off x="2514600" y="1998963"/>
            <a:ext cx="1852246" cy="2308324"/>
          </a:xfrm>
          <a:prstGeom prst="rect">
            <a:avLst/>
          </a:prstGeom>
          <a:solidFill>
            <a:srgbClr val="000000">
              <a:alpha val="50196"/>
            </a:srgbClr>
          </a:solidFill>
        </p:spPr>
        <p:txBody>
          <a:bodyPr wrap="square" rtlCol="0">
            <a:spAutoFit/>
          </a:bodyPr>
          <a:lstStyle/>
          <a:p>
            <a:pPr algn="ctr"/>
            <a:r>
              <a:rPr lang="en-US" dirty="0">
                <a:solidFill>
                  <a:schemeClr val="bg1"/>
                </a:solidFill>
                <a:latin typeface="Arial" pitchFamily="34" charset="0"/>
                <a:cs typeface="Arial" pitchFamily="34" charset="0"/>
              </a:rPr>
              <a:t>The closed chilled water system could be completely filled from a connection at the high point in the system </a:t>
            </a:r>
          </a:p>
        </p:txBody>
      </p:sp>
      <p:sp>
        <p:nvSpPr>
          <p:cNvPr id="132" name="TextBox 131"/>
          <p:cNvSpPr txBox="1"/>
          <p:nvPr/>
        </p:nvSpPr>
        <p:spPr>
          <a:xfrm>
            <a:off x="6096000" y="1998963"/>
            <a:ext cx="1852246" cy="2862322"/>
          </a:xfrm>
          <a:prstGeom prst="rect">
            <a:avLst/>
          </a:prstGeom>
          <a:solidFill>
            <a:srgbClr val="000000">
              <a:alpha val="50196"/>
            </a:srgbClr>
          </a:solidFill>
        </p:spPr>
        <p:txBody>
          <a:bodyPr wrap="square" rtlCol="0">
            <a:spAutoFit/>
          </a:bodyPr>
          <a:lstStyle/>
          <a:p>
            <a:pPr algn="ctr"/>
            <a:r>
              <a:rPr lang="en-US" dirty="0">
                <a:solidFill>
                  <a:schemeClr val="bg1"/>
                </a:solidFill>
                <a:latin typeface="Arial" pitchFamily="34" charset="0"/>
                <a:cs typeface="Arial" pitchFamily="34" charset="0"/>
              </a:rPr>
              <a:t>The open condenser water system could only be filled to the rim of the open basin from a connection at the high point in the system</a:t>
            </a:r>
          </a:p>
        </p:txBody>
      </p:sp>
      <p:sp>
        <p:nvSpPr>
          <p:cNvPr id="2" name="Footer Placeholder 1"/>
          <p:cNvSpPr>
            <a:spLocks noGrp="1"/>
          </p:cNvSpPr>
          <p:nvPr>
            <p:ph type="ftr" sz="quarter" idx="10"/>
          </p:nvPr>
        </p:nvSpPr>
        <p:spPr/>
        <p:txBody>
          <a:bodyPr/>
          <a:lstStyle/>
          <a:p>
            <a:r>
              <a:rPr lang="en-US"/>
              <a:t>Open and Closed Systems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7</a:t>
            </a:fld>
            <a:endParaRPr lang="en-US"/>
          </a:p>
        </p:txBody>
      </p:sp>
      <p:sp>
        <p:nvSpPr>
          <p:cNvPr id="72" name="Rectangle 71"/>
          <p:cNvSpPr/>
          <p:nvPr/>
        </p:nvSpPr>
        <p:spPr>
          <a:xfrm>
            <a:off x="4355123" y="1355339"/>
            <a:ext cx="433754" cy="192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355010" y="1443545"/>
            <a:ext cx="433754" cy="1044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15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wipe(down)">
                                      <p:cBhvr>
                                        <p:cTn id="11" dur="2000"/>
                                        <p:tgtEl>
                                          <p:spTgt spid="10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down)">
                                      <p:cBhvr>
                                        <p:cTn id="20" dur="2000"/>
                                        <p:tgtEl>
                                          <p:spTgt spid="119"/>
                                        </p:tgtEl>
                                      </p:cBhvr>
                                    </p:animEffect>
                                  </p:childTnLst>
                                </p:cTn>
                              </p:par>
                              <p:par>
                                <p:cTn id="21" presetID="22" presetClass="entr" presetSubtype="4" fill="hold" grpId="0" nodeType="withEffect">
                                  <p:stCondLst>
                                    <p:cond delay="1730"/>
                                  </p:stCondLst>
                                  <p:childTnLst>
                                    <p:set>
                                      <p:cBhvr>
                                        <p:cTn id="22" dur="1" fill="hold">
                                          <p:stCondLst>
                                            <p:cond delay="0"/>
                                          </p:stCondLst>
                                        </p:cTn>
                                        <p:tgtEl>
                                          <p:spTgt spid="71"/>
                                        </p:tgtEl>
                                        <p:attrNameLst>
                                          <p:attrName>style.visibility</p:attrName>
                                        </p:attrNameLst>
                                      </p:cBhvr>
                                      <p:to>
                                        <p:strVal val="visible"/>
                                      </p:to>
                                    </p:set>
                                    <p:animEffect transition="in" filter="wipe(down)">
                                      <p:cBhvr>
                                        <p:cTn id="23"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Couple of Questions</a:t>
            </a:r>
          </a:p>
        </p:txBody>
      </p:sp>
      <p:sp>
        <p:nvSpPr>
          <p:cNvPr id="27" name="Content Placeholder 26"/>
          <p:cNvSpPr>
            <a:spLocks noGrp="1"/>
          </p:cNvSpPr>
          <p:nvPr>
            <p:ph sz="half" idx="1"/>
          </p:nvPr>
        </p:nvSpPr>
        <p:spPr/>
        <p:txBody>
          <a:bodyPr/>
          <a:lstStyle/>
          <a:p>
            <a:pPr marL="342900" indent="-342900">
              <a:buFont typeface="Arial" pitchFamily="34" charset="0"/>
              <a:buChar char="•"/>
            </a:pPr>
            <a:r>
              <a:rPr lang="en-US" dirty="0"/>
              <a:t>What pressure should be used as a fill pressure for the chilled water system and why?  </a:t>
            </a:r>
          </a:p>
          <a:p>
            <a:pPr marL="346075" lvl="2" indent="0" algn="r">
              <a:buNone/>
            </a:pPr>
            <a:r>
              <a:rPr lang="en-US" sz="1800" i="1" dirty="0"/>
              <a:t>	</a:t>
            </a:r>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8</a:t>
            </a:fld>
            <a:endParaRPr lang="en-US"/>
          </a:p>
        </p:txBody>
      </p:sp>
      <p:pic>
        <p:nvPicPr>
          <p:cNvPr id="8" name="Content Placeholder 7"/>
          <p:cNvPicPr>
            <a:picLocks noGrp="1" noChangeAspect="1"/>
          </p:cNvPicPr>
          <p:nvPr>
            <p:ph sz="half" idx="2"/>
          </p:nvPr>
        </p:nvPicPr>
        <p:blipFill rotWithShape="1">
          <a:blip r:embed="rId3"/>
          <a:srcRect l="30189" t="5478" r="18868" b="6473"/>
          <a:stretch/>
        </p:blipFill>
        <p:spPr>
          <a:xfrm>
            <a:off x="5103223" y="1524000"/>
            <a:ext cx="3585754" cy="4648200"/>
          </a:xfrm>
          <a:prstGeom prst="rect">
            <a:avLst/>
          </a:prstGeom>
        </p:spPr>
      </p:pic>
    </p:spTree>
    <p:extLst>
      <p:ext uri="{BB962C8B-B14F-4D97-AF65-F5344CB8AC3E}">
        <p14:creationId xmlns:p14="http://schemas.microsoft.com/office/powerpoint/2010/main" val="11367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Couple of Questions</a:t>
            </a:r>
          </a:p>
        </p:txBody>
      </p:sp>
      <p:sp>
        <p:nvSpPr>
          <p:cNvPr id="27" name="Content Placeholder 26"/>
          <p:cNvSpPr>
            <a:spLocks noGrp="1"/>
          </p:cNvSpPr>
          <p:nvPr>
            <p:ph sz="half" idx="1"/>
          </p:nvPr>
        </p:nvSpPr>
        <p:spPr/>
        <p:txBody>
          <a:bodyPr/>
          <a:lstStyle/>
          <a:p>
            <a:pPr marL="342900" indent="-342900">
              <a:buFont typeface="Arial" pitchFamily="34" charset="0"/>
              <a:buChar char="•"/>
            </a:pPr>
            <a:r>
              <a:rPr lang="en-US" dirty="0"/>
              <a:t>What pressure should be used as a fill pressure for the chilled water system and why?</a:t>
            </a:r>
          </a:p>
          <a:p>
            <a:pPr marL="342900" indent="-342900">
              <a:buFont typeface="Arial" pitchFamily="34" charset="0"/>
              <a:buChar char="•"/>
            </a:pPr>
            <a:r>
              <a:rPr lang="en-US" dirty="0"/>
              <a:t>If the evaporator pumps serving the chillers are rated to produce 30 </a:t>
            </a:r>
            <a:r>
              <a:rPr lang="en-US" dirty="0" err="1"/>
              <a:t>ft.w.c</a:t>
            </a:r>
            <a:r>
              <a:rPr lang="en-US" dirty="0"/>
              <a:t>. of head at design conditions, what would an appropriate range be for the pressure gauges on the pump?</a:t>
            </a:r>
          </a:p>
          <a:p>
            <a:r>
              <a:rPr lang="en-US" dirty="0"/>
              <a:t>  </a:t>
            </a:r>
          </a:p>
          <a:p>
            <a:pPr marL="346075" lvl="2" indent="0" algn="r">
              <a:buNone/>
            </a:pPr>
            <a:r>
              <a:rPr lang="en-US" sz="1800" i="1" dirty="0"/>
              <a:t>	</a:t>
            </a:r>
          </a:p>
        </p:txBody>
      </p:sp>
      <p:sp>
        <p:nvSpPr>
          <p:cNvPr id="3" name="Footer Placeholder 2"/>
          <p:cNvSpPr>
            <a:spLocks noGrp="1"/>
          </p:cNvSpPr>
          <p:nvPr>
            <p:ph type="ftr" sz="quarter" idx="10"/>
          </p:nvPr>
        </p:nvSpPr>
        <p:spPr/>
        <p:txBody>
          <a:bodyPr/>
          <a:lstStyle/>
          <a:p>
            <a:r>
              <a:rPr lang="en-US"/>
              <a:t>Open and Closed Systems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9</a:t>
            </a:fld>
            <a:endParaRPr lang="en-US"/>
          </a:p>
        </p:txBody>
      </p:sp>
      <p:pic>
        <p:nvPicPr>
          <p:cNvPr id="7" name="Picture 32"/>
          <p:cNvPicPr>
            <a:picLocks noGrp="1" noChangeAspect="1" noChangeArrowheads="1"/>
          </p:cNvPicPr>
          <p:nvPr>
            <p:ph sz="half" idx="2"/>
          </p:nvPr>
        </p:nvPicPr>
        <p:blipFill>
          <a:blip r:embed="rId3" cstate="print"/>
          <a:srcRect l="10793" t="26537" r="64128" b="10130"/>
          <a:stretch>
            <a:fillRect/>
          </a:stretch>
        </p:blipFill>
        <p:spPr bwMode="auto">
          <a:xfrm>
            <a:off x="5314732" y="1600200"/>
            <a:ext cx="2705535" cy="4525963"/>
          </a:xfrm>
          <a:prstGeom prst="rect">
            <a:avLst/>
          </a:prstGeom>
          <a:noFill/>
          <a:ln w="9525" algn="ctr">
            <a:noFill/>
            <a:miter lim="800000"/>
            <a:headEnd/>
            <a:tailEnd/>
          </a:ln>
        </p:spPr>
      </p:pic>
    </p:spTree>
    <p:extLst>
      <p:ext uri="{BB962C8B-B14F-4D97-AF65-F5344CB8AC3E}">
        <p14:creationId xmlns:p14="http://schemas.microsoft.com/office/powerpoint/2010/main" val="178702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xEl>
                                              <p:pRg st="3" end="3"/>
                                            </p:txEl>
                                          </p:spTgt>
                                        </p:tgtEl>
                                        <p:attrNameLst>
                                          <p:attrName>style.visibility</p:attrName>
                                        </p:attrNameLst>
                                      </p:cBhvr>
                                      <p:to>
                                        <p:strVal val="visible"/>
                                      </p:to>
                                    </p:set>
                                    <p:animEffect transition="in" filter="fade">
                                      <p:cBhvr>
                                        <p:cTn id="2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heme/theme1.xml><?xml version="1.0" encoding="utf-8"?>
<a:theme xmlns:a="http://schemas.openxmlformats.org/drawingml/2006/main" name="FDE PEC v15 Black">
  <a:themeElements>
    <a:clrScheme name="Custom 199">
      <a:dk1>
        <a:sysClr val="windowText" lastClr="000000"/>
      </a:dk1>
      <a:lt1>
        <a:sysClr val="window" lastClr="FFFFFF"/>
      </a:lt1>
      <a:dk2>
        <a:srgbClr val="FFA100"/>
      </a:dk2>
      <a:lt2>
        <a:srgbClr val="0082AA"/>
      </a:lt2>
      <a:accent1>
        <a:srgbClr val="969696"/>
      </a:accent1>
      <a:accent2>
        <a:srgbClr val="000000"/>
      </a:accent2>
      <a:accent3>
        <a:srgbClr val="00B050"/>
      </a:accent3>
      <a:accent4>
        <a:srgbClr val="FF0000"/>
      </a:accent4>
      <a:accent5>
        <a:srgbClr val="FF00FF"/>
      </a:accent5>
      <a:accent6>
        <a:srgbClr val="FFFFFF"/>
      </a:accent6>
      <a:hlink>
        <a:srgbClr val="00B0F0"/>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FDE PEC v15 Black</Template>
  <TotalTime>961</TotalTime>
  <Words>1136</Words>
  <Application>Microsoft Office PowerPoint</Application>
  <PresentationFormat>On-screen Show (4:3)</PresentationFormat>
  <Paragraphs>399</Paragraphs>
  <Slides>27</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Narrow</vt:lpstr>
      <vt:lpstr>Calibri</vt:lpstr>
      <vt:lpstr>din</vt:lpstr>
      <vt:lpstr>DIN-Medium</vt:lpstr>
      <vt:lpstr>DIN-Regular</vt:lpstr>
      <vt:lpstr>Times New Roman</vt:lpstr>
      <vt:lpstr>FDE PEC v15 Black</vt:lpstr>
      <vt:lpstr>Pumps and Piping;  Design, Performance and Commissioning Issues</vt:lpstr>
      <vt:lpstr>Central Plants Typically Have Open and Closed Systems Associated with Them</vt:lpstr>
      <vt:lpstr>PowerPoint Presentation</vt:lpstr>
      <vt:lpstr>PowerPoint Presentation</vt:lpstr>
      <vt:lpstr>PowerPoint Presentation</vt:lpstr>
      <vt:lpstr>PowerPoint Presentation</vt:lpstr>
      <vt:lpstr>PowerPoint Presentation</vt:lpstr>
      <vt:lpstr>A Couple of Questions</vt:lpstr>
      <vt:lpstr>A Couple of Questions</vt:lpstr>
      <vt:lpstr>Some More Questions</vt:lpstr>
      <vt:lpstr>Closed Systems</vt:lpstr>
      <vt:lpstr>Non-Diaphragm Expansion Tank</vt:lpstr>
      <vt:lpstr>Diaphragm Expansion Tank</vt:lpstr>
      <vt:lpstr>Air Separators</vt:lpstr>
      <vt:lpstr>Makeup Connections</vt:lpstr>
      <vt:lpstr>Water Treatment via Shot Feeder</vt:lpstr>
      <vt:lpstr>Back Flow Preventer   Isolating Treated Water from Potable (Drinking) Water</vt:lpstr>
      <vt:lpstr>Back Flow Preventer   Isolating Treated Water from Potable (Drinking) Water</vt:lpstr>
      <vt:lpstr>Open Systems</vt:lpstr>
      <vt:lpstr>Water Treatment</vt:lpstr>
      <vt:lpstr>Side Stream Filtration</vt:lpstr>
      <vt:lpstr>Cooling Tower Make-up Piping and Meter</vt:lpstr>
      <vt:lpstr>Cooling Tower Blow-down Piping and Meter</vt:lpstr>
      <vt:lpstr>Cooling Tower Opportunity  http://youtu.be/EVtO-y_NKN8</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VAV Systems</dc:title>
  <dc:creator>David Sellers</dc:creator>
  <cp:lastModifiedBy>David Sellers</cp:lastModifiedBy>
  <cp:revision>64</cp:revision>
  <cp:lastPrinted>2016-04-05T05:26:59Z</cp:lastPrinted>
  <dcterms:created xsi:type="dcterms:W3CDTF">2013-02-26T16:32:36Z</dcterms:created>
  <dcterms:modified xsi:type="dcterms:W3CDTF">2021-04-29T13:58:51Z</dcterms:modified>
</cp:coreProperties>
</file>